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58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lme4/lme4.pdf" TargetMode="External"/><Relationship Id="rId2" Type="http://schemas.openxmlformats.org/officeDocument/2006/relationships/hyperlink" Target="http://mc-stan.org/users/interfaces/rst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.columbia.edu/~gelman/arm/softwar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S1hkOxyPA" TargetMode="External"/><Relationship Id="rId2" Type="http://schemas.openxmlformats.org/officeDocument/2006/relationships/hyperlink" Target="http://www.stat.columbia.edu/~gelman/research/published/multi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Works-Rudyard-Kipling-500-works-ebook/dp/B002VWLMAC" TargetMode="External"/><Relationship Id="rId5" Type="http://schemas.openxmlformats.org/officeDocument/2006/relationships/hyperlink" Target="https://www.amazon.com/Analysis-Regression-Multilevel-Hierarchical-Models/dp/052168689X" TargetMode="External"/><Relationship Id="rId4" Type="http://schemas.openxmlformats.org/officeDocument/2006/relationships/hyperlink" Target="http://www.stat.columbia.edu/~gelman/presentations/call_me_bayesia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484D-74C0-3643-8618-827EB2C97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Multilevel (Hierarchical) Modeling: What It Can and Cannot Do </a:t>
            </a:r>
            <a:br>
              <a:rPr lang="en-US" sz="4000" dirty="0"/>
            </a:br>
            <a:r>
              <a:rPr lang="en-US" sz="4000" dirty="0"/>
              <a:t>(Gelman, 2006)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B3C00-DF7E-F345-B7B7-673CB409A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irena</a:t>
            </a:r>
            <a:r>
              <a:rPr lang="en-US" dirty="0"/>
              <a:t> KAPLAN</a:t>
            </a:r>
          </a:p>
          <a:p>
            <a:r>
              <a:rPr lang="en-US" dirty="0"/>
              <a:t>November 14, 2018</a:t>
            </a:r>
          </a:p>
        </p:txBody>
      </p:sp>
    </p:spTree>
    <p:extLst>
      <p:ext uri="{BB962C8B-B14F-4D97-AF65-F5344CB8AC3E}">
        <p14:creationId xmlns:p14="http://schemas.microsoft.com/office/powerpoint/2010/main" val="370903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E1F-E80F-C642-B850-D317915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Hierarchical/multilevel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D2BD-F2D0-0A49-B839-AFD71C65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</a:t>
            </a:r>
          </a:p>
          <a:p>
            <a:pPr lvl="1"/>
            <a:r>
              <a:rPr lang="en-US" dirty="0"/>
              <a:t>In some situations, we cannot run an experiment with randomized treatment. For example, we cannot randomly assign residents to housing, candidates to districts, or teachers to schools.</a:t>
            </a:r>
          </a:p>
          <a:p>
            <a:pPr lvl="1"/>
            <a:r>
              <a:rPr lang="en-US" dirty="0"/>
              <a:t>What we do have are large and complex data sets, with internal groupings and structures. </a:t>
            </a:r>
          </a:p>
          <a:p>
            <a:pPr lvl="2"/>
            <a:r>
              <a:rPr lang="en-US" dirty="0"/>
              <a:t>For example, houses roll up to blocks, neighborhoods, and districts. This is a hierarchical structure.</a:t>
            </a:r>
          </a:p>
          <a:p>
            <a:pPr lvl="2"/>
            <a:r>
              <a:rPr lang="en-US" dirty="0"/>
              <a:t>Districts and neighborhoods can, on the other hand, form cross groupings.  </a:t>
            </a:r>
          </a:p>
          <a:p>
            <a:pPr lvl="1"/>
            <a:r>
              <a:rPr lang="en-US" dirty="0"/>
              <a:t>We need to account for the structure of the observations.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4C4-EC89-814A-98EE-C8B8D9E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16690"/>
            <a:ext cx="9603275" cy="104923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“If you can trust yourself when all men doubt you, But make allowance for their doubting too;” –R. Kipling. 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8E293-D2D5-FC45-8584-B47D9A78B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2" y="1476103"/>
                <a:ext cx="9603275" cy="443437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To pool or not to pool?</a:t>
                </a:r>
              </a:p>
              <a:p>
                <a:pPr lvl="1"/>
                <a:r>
                  <a:rPr lang="en-US" dirty="0"/>
                  <a:t>As mentioned in the video, we have two extremes.</a:t>
                </a:r>
              </a:p>
              <a:p>
                <a:pPr lvl="2"/>
                <a:r>
                  <a:rPr lang="en-US" dirty="0"/>
                  <a:t>We can ignore all observation groupings and “pool” all observations into a single model.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This approach is straight forward, but it completely ignores the group structure of the data, violating regression assumptions. It also does not answer many interesting questions in one analysis.</a:t>
                </a:r>
              </a:p>
              <a:p>
                <a:pPr lvl="2"/>
                <a:r>
                  <a:rPr lang="en-US" dirty="0"/>
                  <a:t>We can ignore the overall trend and model each group separately, “no-pooling”, creating multiple models.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, where j is group subscript for observation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lvl="3"/>
                <a:r>
                  <a:rPr lang="en-US" dirty="0"/>
                  <a:t>This approach ignores our knowledge of common trends, as Gelman notes in the video.</a:t>
                </a:r>
              </a:p>
              <a:p>
                <a:pPr lvl="3"/>
                <a:r>
                  <a:rPr lang="en-US" dirty="0"/>
                  <a:t> It is in risk of overfitting the individual group models. </a:t>
                </a:r>
              </a:p>
              <a:p>
                <a:pPr lvl="3"/>
                <a:r>
                  <a:rPr lang="en-US" dirty="0"/>
                  <a:t>Suppose that a group has a sample of only two observations, how much do we trust  that model?</a:t>
                </a:r>
              </a:p>
              <a:p>
                <a:pPr lvl="1"/>
                <a:r>
                  <a:rPr lang="en-US" dirty="0"/>
                  <a:t>The multilevel hierarchical model a golden middle of sort between these two extremes. It trusts the grouping, but makes allowance for the general trend too.</a:t>
                </a:r>
              </a:p>
              <a:p>
                <a:pPr lvl="1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8E293-D2D5-FC45-8584-B47D9A78B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2" y="1476103"/>
                <a:ext cx="9603275" cy="4434379"/>
              </a:xfrm>
              <a:blipFill>
                <a:blip r:embed="rId2"/>
                <a:stretch>
                  <a:fillRect l="-396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50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28F1-F0CF-9F49-8F8E-062FD007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669C-5773-AA41-A2D5-27DEAB3A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Radon is a naturally occurring gas linked to cancer,  which you really don’t want to have in your home.</a:t>
            </a:r>
          </a:p>
          <a:p>
            <a:r>
              <a:rPr lang="en-US" dirty="0"/>
              <a:t>Gelman (2006) picks of 85 Minnesota counties with 919 houses, out of the 80,000 nationally surveyed by EPA, in order to determine whether each county is “safe”. </a:t>
            </a:r>
          </a:p>
          <a:p>
            <a:r>
              <a:rPr lang="en-US" dirty="0"/>
              <a:t>The data has a hierarchical structure: houses within counties.</a:t>
            </a:r>
          </a:p>
          <a:p>
            <a:pPr lvl="1"/>
            <a:r>
              <a:rPr lang="en-US" dirty="0"/>
              <a:t>Houses have basement measures of radon.</a:t>
            </a:r>
          </a:p>
          <a:p>
            <a:pPr lvl="1"/>
            <a:r>
              <a:rPr lang="en-US" dirty="0"/>
              <a:t>Counties have measures of uranium in the soil. </a:t>
            </a:r>
          </a:p>
          <a:p>
            <a:r>
              <a:rPr lang="en-US" dirty="0"/>
              <a:t>This calls for a multilevel hierarchical model (in this case it’s a Bayesian model).</a:t>
            </a:r>
          </a:p>
        </p:txBody>
      </p:sp>
    </p:spTree>
    <p:extLst>
      <p:ext uri="{BB962C8B-B14F-4D97-AF65-F5344CB8AC3E}">
        <p14:creationId xmlns:p14="http://schemas.microsoft.com/office/powerpoint/2010/main" val="283310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28F1-F0CF-9F49-8F8E-062FD007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example of a simple Hierarchical model with varying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669C-5773-AA41-A2D5-27DEAB3AF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0" y="3501999"/>
                <a:ext cx="6731000" cy="23569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radon measurement in house </a:t>
                </a:r>
                <a:r>
                  <a:rPr lang="en-US" dirty="0" err="1"/>
                  <a:t>i</a:t>
                </a:r>
                <a:r>
                  <a:rPr lang="en-US" dirty="0"/>
                  <a:t> in county j.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basement measurement in house </a:t>
                </a:r>
                <a:r>
                  <a:rPr lang="en-US" dirty="0" err="1"/>
                  <a:t>i</a:t>
                </a:r>
                <a:r>
                  <a:rPr lang="en-US" dirty="0"/>
                  <a:t> in county j.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uranium level in county j.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within county variation of radon measurement.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between county variation in uranium measurement.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669C-5773-AA41-A2D5-27DEAB3AF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3501999"/>
                <a:ext cx="6731000" cy="2356934"/>
              </a:xfrm>
              <a:blipFill>
                <a:blip r:embed="rId2"/>
                <a:stretch>
                  <a:fillRect l="-565" t="-54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B6CA63D-42F7-0141-9DC8-CBF3257B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34" y="1946887"/>
            <a:ext cx="6731000" cy="1422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C2283C-6106-1847-9787-4FC8509F0181}"/>
              </a:ext>
            </a:extLst>
          </p:cNvPr>
          <p:cNvSpPr/>
          <p:nvPr/>
        </p:nvSpPr>
        <p:spPr>
          <a:xfrm>
            <a:off x="2573867" y="2827867"/>
            <a:ext cx="389466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8FCC94-0C9E-1C4A-8B31-3241476D4DD1}"/>
              </a:ext>
            </a:extLst>
          </p:cNvPr>
          <p:cNvSpPr/>
          <p:nvPr/>
        </p:nvSpPr>
        <p:spPr>
          <a:xfrm>
            <a:off x="3522133" y="2218269"/>
            <a:ext cx="389466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58409-1C5D-5949-94E0-C7CCF0EFA7FE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906297" y="2492885"/>
            <a:ext cx="672872" cy="38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28F1-F0CF-9F49-8F8E-062FD00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270051"/>
            <a:ext cx="8234288" cy="721967"/>
          </a:xfrm>
        </p:spPr>
        <p:txBody>
          <a:bodyPr>
            <a:normAutofit fontScale="90000"/>
          </a:bodyPr>
          <a:lstStyle/>
          <a:p>
            <a:r>
              <a:rPr lang="en-US" dirty="0"/>
              <a:t>Am example of a simple model with varying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669C-5773-AA41-A2D5-27DEAB3A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20BA9-2323-D342-BA88-02E95777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015732"/>
            <a:ext cx="9770533" cy="3939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5F703-F079-8E4D-BFFC-080608D2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442"/>
            <a:ext cx="12192000" cy="854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D8FD84-FBB6-934A-A937-91D76493648B}"/>
              </a:ext>
            </a:extLst>
          </p:cNvPr>
          <p:cNvCxnSpPr/>
          <p:nvPr/>
        </p:nvCxnSpPr>
        <p:spPr>
          <a:xfrm flipV="1">
            <a:off x="979714" y="2939143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5A918-841A-6548-A22A-59C76B482FAE}"/>
              </a:ext>
            </a:extLst>
          </p:cNvPr>
          <p:cNvCxnSpPr/>
          <p:nvPr/>
        </p:nvCxnSpPr>
        <p:spPr>
          <a:xfrm flipV="1">
            <a:off x="3352803" y="2934787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67681D-E83B-8F45-9CC0-684AE234DED0}"/>
              </a:ext>
            </a:extLst>
          </p:cNvPr>
          <p:cNvCxnSpPr/>
          <p:nvPr/>
        </p:nvCxnSpPr>
        <p:spPr>
          <a:xfrm flipV="1">
            <a:off x="5704123" y="2934787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DD0D53-1A2B-554E-81D8-BB81F5F25E5A}"/>
              </a:ext>
            </a:extLst>
          </p:cNvPr>
          <p:cNvCxnSpPr/>
          <p:nvPr/>
        </p:nvCxnSpPr>
        <p:spPr>
          <a:xfrm flipV="1">
            <a:off x="975358" y="4828906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30221-DCC8-5C42-919B-B3C62523C632}"/>
              </a:ext>
            </a:extLst>
          </p:cNvPr>
          <p:cNvCxnSpPr/>
          <p:nvPr/>
        </p:nvCxnSpPr>
        <p:spPr>
          <a:xfrm flipV="1">
            <a:off x="3339738" y="4828905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F79286-C2FA-1646-91C6-211DF18600AC}"/>
              </a:ext>
            </a:extLst>
          </p:cNvPr>
          <p:cNvCxnSpPr/>
          <p:nvPr/>
        </p:nvCxnSpPr>
        <p:spPr>
          <a:xfrm flipV="1">
            <a:off x="5691063" y="4828906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E01F39-C0A2-444E-BCDB-3B126E27780C}"/>
              </a:ext>
            </a:extLst>
          </p:cNvPr>
          <p:cNvCxnSpPr/>
          <p:nvPr/>
        </p:nvCxnSpPr>
        <p:spPr>
          <a:xfrm flipV="1">
            <a:off x="8055448" y="2934787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715B2D-C198-6043-A4F8-B496CBA6AA86}"/>
              </a:ext>
            </a:extLst>
          </p:cNvPr>
          <p:cNvCxnSpPr/>
          <p:nvPr/>
        </p:nvCxnSpPr>
        <p:spPr>
          <a:xfrm flipV="1">
            <a:off x="8081575" y="4828903"/>
            <a:ext cx="1750423" cy="1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669C-5773-AA41-A2D5-27DEAB3A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234" y="2312225"/>
            <a:ext cx="473243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model allows us to utilize individual observations, adjusting them to the general trend. </a:t>
            </a:r>
          </a:p>
          <a:p>
            <a:r>
              <a:rPr lang="en-US" dirty="0"/>
              <a:t>This allows us to predict the levels of radon in new counties (adjacent counties in different states, for example).</a:t>
            </a:r>
          </a:p>
          <a:p>
            <a:r>
              <a:rPr lang="en-US" dirty="0"/>
              <a:t>We can further expand the model to explore the effect of basements on radon levels in homes.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31D4-6318-2A43-AFCB-B6903206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1" y="2121848"/>
            <a:ext cx="5843089" cy="383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2A77C-2FA5-A240-BF82-7161C0EE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14" y="59932"/>
            <a:ext cx="7518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28F1-F0CF-9F49-8F8E-062FD007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669C-5773-AA41-A2D5-27DEAB3A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  <a:p>
            <a:pPr lvl="1"/>
            <a:r>
              <a:rPr lang="en-US" dirty="0" err="1"/>
              <a:t>Rstan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http://mc-stan.org/users/interfaces/rstan</a:t>
            </a:r>
            <a:endParaRPr lang="en-US" dirty="0"/>
          </a:p>
          <a:p>
            <a:pPr lvl="1"/>
            <a:r>
              <a:rPr lang="en-US" dirty="0"/>
              <a:t>lme4: </a:t>
            </a:r>
            <a:r>
              <a:rPr lang="en-US" dirty="0">
                <a:hlinkClick r:id="rId3"/>
              </a:rPr>
              <a:t>https://cran.r-project.org/web/packages/lme4/lme4.pdf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and software for Gelman and Hill’s book on hierarchical multivariate models: </a:t>
            </a:r>
            <a:r>
              <a:rPr lang="en-US" dirty="0">
                <a:hlinkClick r:id="rId4"/>
              </a:rPr>
              <a:t>http://www.stat.columbia.edu/~gelman/arm/software/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3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E13C-CDA6-CA4F-ADB1-15E58EA9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5EC2-6EA0-534B-9C9B-9B70D9AB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515571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Gelman’s paper on radon in Minnesota counties: </a:t>
            </a:r>
            <a:r>
              <a:rPr lang="en-US" dirty="0">
                <a:hlinkClick r:id="rId2"/>
              </a:rPr>
              <a:t>http://www.stat.columbia.edu/~gelman/research/published/multi2.pdf</a:t>
            </a:r>
            <a:endParaRPr lang="en-US" dirty="0"/>
          </a:p>
          <a:p>
            <a:r>
              <a:rPr lang="en-US" dirty="0"/>
              <a:t>An unabbreviated version of Gelman’s 2015 talk at the New York R conference: </a:t>
            </a:r>
            <a:r>
              <a:rPr lang="en-US" dirty="0">
                <a:hlinkClick r:id="rId3"/>
              </a:rPr>
              <a:t>https://www.youtube.com/watch?v=ObS1hkOxyPA</a:t>
            </a:r>
            <a:endParaRPr lang="en-US" dirty="0"/>
          </a:p>
          <a:p>
            <a:r>
              <a:rPr lang="en-US" dirty="0"/>
              <a:t>Slides from the talk: </a:t>
            </a:r>
            <a:r>
              <a:rPr lang="en-US" dirty="0">
                <a:hlinkClick r:id="rId4"/>
              </a:rPr>
              <a:t>http://www.stat.columbia.edu/~gelman/presentations/call_me_bayesian.pdf</a:t>
            </a:r>
            <a:endParaRPr lang="en-US" dirty="0"/>
          </a:p>
          <a:p>
            <a:r>
              <a:rPr lang="en-US" dirty="0"/>
              <a:t>A book on hierarchical models by Gelman and Hill: </a:t>
            </a:r>
            <a:r>
              <a:rPr lang="en-US" dirty="0">
                <a:hlinkClick r:id="rId5"/>
              </a:rPr>
              <a:t>https://www.amazon.com/Analysis-Regression-Multilevel-Hierarchical-Models/dp/052168689X</a:t>
            </a:r>
            <a:r>
              <a:rPr lang="en-US" dirty="0"/>
              <a:t> </a:t>
            </a:r>
          </a:p>
          <a:p>
            <a:r>
              <a:rPr lang="en-US" dirty="0"/>
              <a:t>Kipling’s works: </a:t>
            </a:r>
            <a:r>
              <a:rPr lang="en-US" dirty="0">
                <a:hlinkClick r:id="rId6"/>
              </a:rPr>
              <a:t>https://www.amazon.com/Works-Rudyard-Kipling-500-works-ebook/dp/B002VWLMAC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34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341</TotalTime>
  <Words>742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Gallery</vt:lpstr>
      <vt:lpstr>Multilevel (Hierarchical) Modeling: What It Can and Cannot Do  (Gelman, 2006)</vt:lpstr>
      <vt:lpstr>Why do we need Hierarchical/multilevel models?</vt:lpstr>
      <vt:lpstr>“If you can trust yourself when all men doubt you, But make allowance for their doubting too;” –R. Kipling.  </vt:lpstr>
      <vt:lpstr>Setting </vt:lpstr>
      <vt:lpstr>Am example of a simple Hierarchical model with varying intercept</vt:lpstr>
      <vt:lpstr>Am example of a simple model with varying intercept</vt:lpstr>
      <vt:lpstr>PowerPoint Presentation</vt:lpstr>
      <vt:lpstr>Further Reading</vt:lpstr>
      <vt:lpstr>Useful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(Hierarchical) Modeling: What It Can and Cannot Do  (Gelman, 2006)</dc:title>
  <dc:creator>Irena Kaplan</dc:creator>
  <cp:lastModifiedBy>Irena Kaplan</cp:lastModifiedBy>
  <cp:revision>20</cp:revision>
  <dcterms:created xsi:type="dcterms:W3CDTF">2018-11-13T23:27:43Z</dcterms:created>
  <dcterms:modified xsi:type="dcterms:W3CDTF">2018-11-14T05:09:19Z</dcterms:modified>
</cp:coreProperties>
</file>