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5" r:id="rId2"/>
    <p:sldId id="310" r:id="rId3"/>
    <p:sldId id="311" r:id="rId4"/>
    <p:sldId id="313" r:id="rId5"/>
    <p:sldId id="320" r:id="rId6"/>
    <p:sldId id="322" r:id="rId7"/>
    <p:sldId id="323" r:id="rId8"/>
    <p:sldId id="321"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howGuides="1">
      <p:cViewPr varScale="1">
        <p:scale>
          <a:sx n="104" d="100"/>
          <a:sy n="104" d="100"/>
        </p:scale>
        <p:origin x="126" y="32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6/9/2019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6/9/2019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6/9/2019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6/9/2019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6/9/2019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6/9/2019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6/9/2019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6/9/2019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6/9/2019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85297" y="990600"/>
            <a:ext cx="8229600" cy="2895600"/>
          </a:xfrm>
        </p:spPr>
        <p:txBody>
          <a:bodyPr>
            <a:normAutofit/>
          </a:bodyPr>
          <a:lstStyle/>
          <a:p>
            <a:r>
              <a:rPr lang="en-US" sz="4400" dirty="0"/>
              <a:t>Credit Approval Models for Loan Products and *potential* Applications to Recommender Engines</a:t>
            </a:r>
          </a:p>
        </p:txBody>
      </p:sp>
      <p:sp>
        <p:nvSpPr>
          <p:cNvPr id="4" name="Subtitle 3"/>
          <p:cNvSpPr>
            <a:spLocks noGrp="1"/>
          </p:cNvSpPr>
          <p:nvPr>
            <p:ph type="subTitle" idx="1"/>
          </p:nvPr>
        </p:nvSpPr>
        <p:spPr/>
        <p:txBody>
          <a:bodyPr/>
          <a:lstStyle/>
          <a:p>
            <a:r>
              <a:rPr lang="it-IT" dirty="0"/>
              <a:t>ALL SUGGESTIOns WELCOME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86498"/>
            <a:ext cx="9144001" cy="838201"/>
          </a:xfrm>
        </p:spPr>
        <p:txBody>
          <a:bodyPr/>
          <a:lstStyle/>
          <a:p>
            <a:r>
              <a:rPr lang="en-US" dirty="0"/>
              <a:t>Introduction to …. Approval rate models </a:t>
            </a:r>
          </a:p>
        </p:txBody>
      </p:sp>
      <p:sp>
        <p:nvSpPr>
          <p:cNvPr id="14" name="Content Placeholder 13"/>
          <p:cNvSpPr>
            <a:spLocks noGrp="1"/>
          </p:cNvSpPr>
          <p:nvPr>
            <p:ph idx="1"/>
          </p:nvPr>
        </p:nvSpPr>
        <p:spPr>
          <a:xfrm>
            <a:off x="1065212" y="1066800"/>
            <a:ext cx="9134391" cy="4953001"/>
          </a:xfrm>
        </p:spPr>
        <p:txBody>
          <a:bodyPr>
            <a:normAutofit/>
          </a:bodyPr>
          <a:lstStyle/>
          <a:p>
            <a:r>
              <a:rPr lang="en-US" sz="1800" dirty="0"/>
              <a:t>Approval rate models try to estimate the likelihood of being approved for a loan product. This is what we measure as the response rate in the overall population:</a:t>
            </a:r>
          </a:p>
          <a:p>
            <a:pPr marL="0" indent="0" algn="ctr">
              <a:buNone/>
            </a:pPr>
            <a:r>
              <a:rPr lang="en-US" dirty="0"/>
              <a:t>    </a:t>
            </a:r>
            <a:r>
              <a:rPr lang="en-US" sz="1400" i="1" dirty="0" err="1"/>
              <a:t>response.rate</a:t>
            </a:r>
            <a:r>
              <a:rPr lang="en-US" sz="1400" i="1" dirty="0"/>
              <a:t> &lt;- length(which(</a:t>
            </a:r>
            <a:r>
              <a:rPr lang="en-US" sz="1400" i="1" dirty="0" err="1"/>
              <a:t>train$responded</a:t>
            </a:r>
            <a:r>
              <a:rPr lang="en-US" sz="1400" i="1" dirty="0"/>
              <a:t> == 1))/</a:t>
            </a:r>
            <a:r>
              <a:rPr lang="en-US" sz="1400" i="1" dirty="0" err="1"/>
              <a:t>nrow</a:t>
            </a:r>
            <a:r>
              <a:rPr lang="en-US" sz="1400" i="1" dirty="0"/>
              <a:t>(train)</a:t>
            </a:r>
          </a:p>
          <a:p>
            <a:r>
              <a:rPr lang="en-US" sz="1800" dirty="0"/>
              <a:t>Depending on the rate in the population, we make determinations if we want to  oversample or bootstrap. </a:t>
            </a:r>
          </a:p>
          <a:p>
            <a:r>
              <a:rPr lang="en-US" dirty="0"/>
              <a:t> </a:t>
            </a:r>
            <a:r>
              <a:rPr lang="en-US" sz="1800" dirty="0"/>
              <a:t>We can get the point estimates or probabilities out of logistic regression models using a simple R function from the model output object.</a:t>
            </a:r>
          </a:p>
          <a:p>
            <a:r>
              <a:rPr lang="en-US" sz="1800" dirty="0"/>
              <a:t> </a:t>
            </a:r>
          </a:p>
          <a:p>
            <a:r>
              <a:rPr lang="en-US" sz="1800" dirty="0"/>
              <a:t>An alternate option would be to parse the model object and then build the probabilities</a:t>
            </a:r>
          </a:p>
          <a:p>
            <a:endParaRPr lang="en-US" b="1" dirty="0"/>
          </a:p>
        </p:txBody>
      </p:sp>
      <p:sp>
        <p:nvSpPr>
          <p:cNvPr id="2" name="Rectangle 1">
            <a:extLst>
              <a:ext uri="{FF2B5EF4-FFF2-40B4-BE49-F238E27FC236}">
                <a16:creationId xmlns:a16="http://schemas.microsoft.com/office/drawing/2014/main" id="{59F93B2E-C440-4A84-B7A0-D5BC389458A9}"/>
              </a:ext>
            </a:extLst>
          </p:cNvPr>
          <p:cNvSpPr>
            <a:spLocks noChangeArrowheads="1"/>
          </p:cNvSpPr>
          <p:nvPr/>
        </p:nvSpPr>
        <p:spPr bwMode="auto">
          <a:xfrm>
            <a:off x="1398224" y="3886200"/>
            <a:ext cx="8610600" cy="2769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F8F8F2"/>
                </a:solidFill>
                <a:effectLst/>
                <a:latin typeface="Arial" panose="020B0604020202020204" pitchFamily="34" charset="0"/>
              </a:rPr>
              <a:t>logit2prob</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800" b="0" i="0" u="none" strike="noStrike" cap="none" normalizeH="0" baseline="0" dirty="0">
                <a:ln>
                  <a:noFill/>
                </a:ln>
                <a:solidFill>
                  <a:srgbClr val="F92672"/>
                </a:solidFill>
                <a:effectLst/>
                <a:latin typeface="Arial" panose="020B0604020202020204" pitchFamily="34" charset="0"/>
              </a:rPr>
              <a:t>&lt;-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66D9EF"/>
                </a:solidFill>
                <a:effectLst/>
                <a:latin typeface="Courier New" panose="02070309020205020404" pitchFamily="49" charset="0"/>
              </a:rPr>
              <a:t>function</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200" b="0" i="0" u="none" strike="noStrike" cap="none" normalizeH="0" baseline="0" dirty="0">
                <a:ln>
                  <a:noFill/>
                </a:ln>
                <a:solidFill>
                  <a:srgbClr val="F8F8F2"/>
                </a:solidFill>
                <a:effectLst/>
                <a:latin typeface="Arial" panose="020B0604020202020204" pitchFamily="34" charset="0"/>
              </a:rPr>
              <a:t>logit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200" b="0" i="0" u="none" strike="noStrike" cap="none" normalizeH="0" baseline="0" dirty="0">
                <a:ln>
                  <a:noFill/>
                </a:ln>
                <a:solidFill>
                  <a:srgbClr val="F8F8F2"/>
                </a:solidFill>
                <a:effectLst/>
                <a:latin typeface="Arial" panose="020B0604020202020204" pitchFamily="34" charset="0"/>
              </a:rPr>
              <a:t>odds</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800" b="0" i="0" u="none" strike="noStrike" cap="none" normalizeH="0" baseline="0" dirty="0">
                <a:ln>
                  <a:noFill/>
                </a:ln>
                <a:solidFill>
                  <a:srgbClr val="F92672"/>
                </a:solidFill>
                <a:effectLst/>
                <a:latin typeface="Arial" panose="020B0604020202020204" pitchFamily="34" charset="0"/>
              </a:rPr>
              <a:t>&lt;-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A6E22E"/>
                </a:solidFill>
                <a:effectLst/>
                <a:latin typeface="Courier New" panose="02070309020205020404" pitchFamily="49" charset="0"/>
              </a:rPr>
              <a:t>exp</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200" b="0" i="0" u="none" strike="noStrike" cap="none" normalizeH="0" baseline="0" dirty="0">
                <a:ln>
                  <a:noFill/>
                </a:ln>
                <a:solidFill>
                  <a:srgbClr val="F8F8F2"/>
                </a:solidFill>
                <a:effectLst/>
                <a:latin typeface="Arial" panose="020B0604020202020204" pitchFamily="34" charset="0"/>
              </a:rPr>
              <a:t>logit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200" b="0" i="0" u="none" strike="noStrike" cap="none" normalizeH="0" baseline="0" dirty="0">
                <a:ln>
                  <a:noFill/>
                </a:ln>
                <a:solidFill>
                  <a:srgbClr val="F8F8F2"/>
                </a:solidFill>
                <a:effectLst/>
                <a:latin typeface="Arial" panose="020B0604020202020204" pitchFamily="34" charset="0"/>
              </a:rPr>
              <a:t>prob</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800" b="0" i="0" u="none" strike="noStrike" cap="none" normalizeH="0" baseline="0" dirty="0">
                <a:ln>
                  <a:noFill/>
                </a:ln>
                <a:solidFill>
                  <a:srgbClr val="F92672"/>
                </a:solidFill>
                <a:effectLst/>
                <a:latin typeface="Arial" panose="020B0604020202020204" pitchFamily="34" charset="0"/>
              </a:rPr>
              <a:t>&lt;-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200" b="0" i="0" u="none" strike="noStrike" cap="none" normalizeH="0" baseline="0" dirty="0">
                <a:ln>
                  <a:noFill/>
                </a:ln>
                <a:solidFill>
                  <a:srgbClr val="F8F8F2"/>
                </a:solidFill>
                <a:effectLst/>
                <a:latin typeface="Arial" panose="020B0604020202020204" pitchFamily="34" charset="0"/>
              </a:rPr>
              <a:t>odds</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800" b="0" i="0" u="none" strike="noStrike" cap="none" normalizeH="0" baseline="0" dirty="0">
                <a:ln>
                  <a:noFill/>
                </a:ln>
                <a:solidFill>
                  <a:srgbClr val="F92672"/>
                </a:solidFill>
                <a:effectLst/>
                <a:latin typeface="Arial" panose="020B0604020202020204" pitchFamily="34"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AE81FF"/>
                </a:solidFill>
                <a:effectLst/>
                <a:latin typeface="Courier New" panose="02070309020205020404" pitchFamily="49" charset="0"/>
              </a:rPr>
              <a:t>1</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800" b="0" i="0" u="none" strike="noStrike" cap="none" normalizeH="0" baseline="0" dirty="0">
                <a:ln>
                  <a:noFill/>
                </a:ln>
                <a:solidFill>
                  <a:srgbClr val="F92672"/>
                </a:solidFill>
                <a:effectLst/>
                <a:latin typeface="Arial" panose="020B0604020202020204" pitchFamily="34" charset="0"/>
              </a:rPr>
              <a:t>+</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200" b="0" i="0" u="none" strike="noStrike" cap="none" normalizeH="0" baseline="0" dirty="0">
                <a:ln>
                  <a:noFill/>
                </a:ln>
                <a:solidFill>
                  <a:srgbClr val="F8F8F2"/>
                </a:solidFill>
                <a:effectLst/>
                <a:latin typeface="Arial" panose="020B0604020202020204" pitchFamily="34" charset="0"/>
              </a:rPr>
              <a:t>odds</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1000" b="0" i="0" u="none" strike="noStrike" cap="none" normalizeH="0" baseline="0" dirty="0">
                <a:ln>
                  <a:noFill/>
                </a:ln>
                <a:solidFill>
                  <a:srgbClr val="A6E22E"/>
                </a:solidFill>
                <a:effectLst/>
                <a:latin typeface="Courier New" panose="02070309020205020404" pitchFamily="49" charset="0"/>
              </a:rPr>
              <a:t>return</a:t>
            </a:r>
            <a:r>
              <a:rPr kumimoji="0" lang="en-US" altLang="en-US" sz="1000" b="0" i="0" u="none" strike="noStrike" cap="none" normalizeH="0" baseline="0" dirty="0">
                <a:ln>
                  <a:noFill/>
                </a:ln>
                <a:solidFill>
                  <a:srgbClr val="F8F8F2"/>
                </a:solidFill>
                <a:effectLst/>
                <a:latin typeface="Courier New" panose="02070309020205020404" pitchFamily="49" charset="0"/>
              </a:rPr>
              <a:t>(</a:t>
            </a:r>
            <a:r>
              <a:rPr kumimoji="0" lang="en-US" altLang="en-US" sz="1200" b="0" i="0" u="none" strike="noStrike" cap="none" normalizeH="0" baseline="0" dirty="0">
                <a:ln>
                  <a:noFill/>
                </a:ln>
                <a:solidFill>
                  <a:srgbClr val="F8F8F2"/>
                </a:solidFill>
                <a:effectLst/>
                <a:latin typeface="Arial" panose="020B0604020202020204" pitchFamily="34" charset="0"/>
              </a:rPr>
              <a:t>prob</a:t>
            </a:r>
            <a:r>
              <a:rPr kumimoji="0" lang="en-US" altLang="en-US" sz="1000" b="0" i="0" u="none" strike="noStrike" cap="none" normalizeH="0" baseline="0" dirty="0">
                <a:ln>
                  <a:noFill/>
                </a:ln>
                <a:solidFill>
                  <a:srgbClr val="F8F8F2"/>
                </a:solidFill>
                <a:effectLst/>
                <a:latin typeface="Courier New" panose="02070309020205020404" pitchFamily="49" charset="0"/>
              </a:rPr>
              <a:t>) }</a:t>
            </a:r>
            <a:r>
              <a:rPr kumimoji="0" lang="en-US" altLang="en-US" sz="7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cell phone&#10;&#10;Description automatically generated">
            <a:extLst>
              <a:ext uri="{FF2B5EF4-FFF2-40B4-BE49-F238E27FC236}">
                <a16:creationId xmlns:a16="http://schemas.microsoft.com/office/drawing/2014/main" id="{D0E316D1-3B54-4CF8-B7BC-34A7D30877C8}"/>
              </a:ext>
            </a:extLst>
          </p:cNvPr>
          <p:cNvPicPr>
            <a:picLocks noChangeAspect="1"/>
          </p:cNvPicPr>
          <p:nvPr/>
        </p:nvPicPr>
        <p:blipFill rotWithShape="1">
          <a:blip r:embed="rId2">
            <a:extLst>
              <a:ext uri="{28A0092B-C50C-407E-A947-70E740481C1C}">
                <a14:useLocalDpi xmlns:a14="http://schemas.microsoft.com/office/drawing/2010/main" val="0"/>
              </a:ext>
            </a:extLst>
          </a:blip>
          <a:srcRect l="5693" t="15882" r="5457" b="16607"/>
          <a:stretch/>
        </p:blipFill>
        <p:spPr>
          <a:xfrm>
            <a:off x="1435784" y="4724400"/>
            <a:ext cx="7782827" cy="1752600"/>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27264"/>
            <a:ext cx="8839200" cy="914400"/>
          </a:xfrm>
        </p:spPr>
        <p:txBody>
          <a:bodyPr>
            <a:normAutofit fontScale="90000"/>
          </a:bodyPr>
          <a:lstStyle/>
          <a:p>
            <a:r>
              <a:rPr lang="en-US" dirty="0"/>
              <a:t>Feature Generation for Credit Approval Models</a:t>
            </a:r>
          </a:p>
        </p:txBody>
      </p:sp>
      <p:sp>
        <p:nvSpPr>
          <p:cNvPr id="5" name="Content Placeholder 13">
            <a:extLst>
              <a:ext uri="{FF2B5EF4-FFF2-40B4-BE49-F238E27FC236}">
                <a16:creationId xmlns:a16="http://schemas.microsoft.com/office/drawing/2014/main" id="{EE720DAA-BB34-4A49-876D-616F6750D935}"/>
              </a:ext>
            </a:extLst>
          </p:cNvPr>
          <p:cNvSpPr>
            <a:spLocks noGrp="1"/>
          </p:cNvSpPr>
          <p:nvPr>
            <p:ph idx="1"/>
          </p:nvPr>
        </p:nvSpPr>
        <p:spPr>
          <a:xfrm>
            <a:off x="1065212" y="1066800"/>
            <a:ext cx="6434095" cy="5372101"/>
          </a:xfrm>
        </p:spPr>
        <p:txBody>
          <a:bodyPr>
            <a:normAutofit lnSpcReduction="10000"/>
          </a:bodyPr>
          <a:lstStyle/>
          <a:p>
            <a:r>
              <a:rPr lang="en-US" sz="1600" dirty="0"/>
              <a:t>Historical tradeline data is aggregated at the user level  to generate features across the credit profile categories listed below:</a:t>
            </a:r>
          </a:p>
          <a:p>
            <a:endParaRPr lang="en-US" sz="1800" dirty="0"/>
          </a:p>
          <a:p>
            <a:endParaRPr lang="en-US" sz="1800" dirty="0"/>
          </a:p>
          <a:p>
            <a:endParaRPr lang="en-US" sz="1800" dirty="0"/>
          </a:p>
          <a:p>
            <a:pPr marL="0" indent="0">
              <a:buNone/>
            </a:pPr>
            <a:endParaRPr lang="en-US" sz="1800" dirty="0"/>
          </a:p>
          <a:p>
            <a:r>
              <a:rPr lang="en-US" sz="1400" dirty="0"/>
              <a:t>These variables are used to train the models. Weight of evidence and IV are frequently used and bucketed with binning algorithms to preserve monotonic trend and logical interpretability of the relationships.  </a:t>
            </a:r>
          </a:p>
          <a:p>
            <a:r>
              <a:rPr lang="en-US" sz="1400" dirty="0"/>
              <a:t>The </a:t>
            </a:r>
            <a:r>
              <a:rPr lang="en-US" sz="1400" b="1" dirty="0">
                <a:solidFill>
                  <a:schemeClr val="tx2">
                    <a:lumMod val="50000"/>
                  </a:schemeClr>
                </a:solidFill>
              </a:rPr>
              <a:t>weight of evidence </a:t>
            </a:r>
            <a:r>
              <a:rPr lang="en-US" sz="1400" dirty="0"/>
              <a:t>tells the predictive power of the independent variable in relation to the dependent variable.  Added benefits include handling outliers in bins, missing values get their own bin, and woe variables handle categorical variables, so no need to create dummies.  It is defined by                                                                                             </a:t>
            </a:r>
            <a:r>
              <a:rPr lang="en-US" altLang="en-US" sz="1400" dirty="0">
                <a:solidFill>
                  <a:schemeClr val="tx2">
                    <a:lumMod val="50000"/>
                  </a:schemeClr>
                </a:solidFill>
                <a:latin typeface="inherit"/>
              </a:rPr>
              <a:t>ln(% events / % non-events)</a:t>
            </a:r>
            <a:endParaRPr lang="en-US" sz="1400" dirty="0">
              <a:solidFill>
                <a:schemeClr val="tx2">
                  <a:lumMod val="50000"/>
                </a:schemeClr>
              </a:solidFill>
            </a:endParaRPr>
          </a:p>
          <a:p>
            <a:r>
              <a:rPr lang="en-US" altLang="en-US" sz="1400" dirty="0">
                <a:latin typeface="inherit"/>
              </a:rPr>
              <a:t>The </a:t>
            </a:r>
            <a:r>
              <a:rPr lang="en-US" altLang="en-US" sz="1400" b="1" dirty="0">
                <a:solidFill>
                  <a:schemeClr val="tx2">
                    <a:lumMod val="50000"/>
                  </a:schemeClr>
                </a:solidFill>
                <a:latin typeface="inherit"/>
              </a:rPr>
              <a:t>information value </a:t>
            </a:r>
            <a:r>
              <a:rPr lang="en-US" altLang="en-US" sz="1400" dirty="0">
                <a:latin typeface="inherit"/>
              </a:rPr>
              <a:t>ranks variables on the basis of their importance and is defined as       </a:t>
            </a:r>
            <a:r>
              <a:rPr lang="en-US" altLang="en-US" sz="1400" dirty="0">
                <a:solidFill>
                  <a:schemeClr val="tx2">
                    <a:lumMod val="50000"/>
                  </a:schemeClr>
                </a:solidFill>
                <a:latin typeface="inherit"/>
              </a:rPr>
              <a:t> IV = ∑ (% of non-events - % of events) * WOE</a:t>
            </a:r>
          </a:p>
          <a:p>
            <a:r>
              <a:rPr lang="en-US" sz="1400" dirty="0"/>
              <a:t>R has several packages that compute both of these metrics. The information R package is one. </a:t>
            </a:r>
          </a:p>
        </p:txBody>
      </p:sp>
      <p:graphicFrame>
        <p:nvGraphicFramePr>
          <p:cNvPr id="7" name="Content Placeholder 8">
            <a:extLst>
              <a:ext uri="{FF2B5EF4-FFF2-40B4-BE49-F238E27FC236}">
                <a16:creationId xmlns:a16="http://schemas.microsoft.com/office/drawing/2014/main" id="{2C78EA4A-5365-44F6-BD22-6C017ADD6ACA}"/>
              </a:ext>
            </a:extLst>
          </p:cNvPr>
          <p:cNvGraphicFramePr>
            <a:graphicFrameLocks/>
          </p:cNvGraphicFramePr>
          <p:nvPr>
            <p:extLst>
              <p:ext uri="{D42A27DB-BD31-4B8C-83A1-F6EECF244321}">
                <p14:modId xmlns:p14="http://schemas.microsoft.com/office/powerpoint/2010/main" val="1095796241"/>
              </p:ext>
            </p:extLst>
          </p:nvPr>
        </p:nvGraphicFramePr>
        <p:xfrm>
          <a:off x="1293812" y="1638422"/>
          <a:ext cx="7391400" cy="1688130"/>
        </p:xfrm>
        <a:graphic>
          <a:graphicData uri="http://schemas.openxmlformats.org/drawingml/2006/table">
            <a:tbl>
              <a:tblPr firstRow="1" bandRow="1">
                <a:tableStyleId>{073A0DAA-6AF3-43AB-8588-CEC1D06C72B9}</a:tableStyleId>
              </a:tblPr>
              <a:tblGrid>
                <a:gridCol w="2255003">
                  <a:extLst>
                    <a:ext uri="{9D8B030D-6E8A-4147-A177-3AD203B41FA5}">
                      <a16:colId xmlns:a16="http://schemas.microsoft.com/office/drawing/2014/main" val="20000"/>
                    </a:ext>
                  </a:extLst>
                </a:gridCol>
                <a:gridCol w="5136397">
                  <a:extLst>
                    <a:ext uri="{9D8B030D-6E8A-4147-A177-3AD203B41FA5}">
                      <a16:colId xmlns:a16="http://schemas.microsoft.com/office/drawing/2014/main" val="20001"/>
                    </a:ext>
                  </a:extLst>
                </a:gridCol>
              </a:tblGrid>
              <a:tr h="144658">
                <a:tc>
                  <a:txBody>
                    <a:bodyPr/>
                    <a:lstStyle/>
                    <a:p>
                      <a:r>
                        <a:rPr lang="en-US" sz="1100" dirty="0"/>
                        <a:t>Class</a:t>
                      </a:r>
                    </a:p>
                  </a:txBody>
                  <a:tcPr anchor="ctr"/>
                </a:tc>
                <a:tc>
                  <a:txBody>
                    <a:bodyPr/>
                    <a:lstStyle/>
                    <a:p>
                      <a:pPr algn="ctr"/>
                      <a:r>
                        <a:rPr lang="en-US" sz="1100" dirty="0"/>
                        <a:t>Attribute Examples</a:t>
                      </a:r>
                    </a:p>
                  </a:txBody>
                  <a:tcPr anchor="ctr"/>
                </a:tc>
                <a:extLst>
                  <a:ext uri="{0D108BD9-81ED-4DB2-BD59-A6C34878D82A}">
                    <a16:rowId xmlns:a16="http://schemas.microsoft.com/office/drawing/2014/main" val="10000"/>
                  </a:ext>
                </a:extLst>
              </a:tr>
              <a:tr h="363766">
                <a:tc>
                  <a:txBody>
                    <a:bodyPr/>
                    <a:lstStyle/>
                    <a:p>
                      <a:r>
                        <a:rPr lang="en-US" sz="1100" dirty="0"/>
                        <a:t>GENERAL CREDIT PROFILE ATTRIBUTES</a:t>
                      </a:r>
                    </a:p>
                  </a:txBody>
                  <a:tcPr anchor="ctr"/>
                </a:tc>
                <a:tc>
                  <a:txBody>
                    <a:bodyPr/>
                    <a:lstStyle/>
                    <a:p>
                      <a:pPr algn="ctr"/>
                      <a:r>
                        <a:rPr lang="en-US" sz="1100" dirty="0"/>
                        <a:t>Number of Tradelines, Number of mortgages, Time Since Most Recent Trade Opened</a:t>
                      </a:r>
                    </a:p>
                  </a:txBody>
                  <a:tcPr anchor="ctr"/>
                </a:tc>
                <a:extLst>
                  <a:ext uri="{0D108BD9-81ED-4DB2-BD59-A6C34878D82A}">
                    <a16:rowId xmlns:a16="http://schemas.microsoft.com/office/drawing/2014/main" val="10001"/>
                  </a:ext>
                </a:extLst>
              </a:tr>
              <a:tr h="287805">
                <a:tc>
                  <a:txBody>
                    <a:bodyPr/>
                    <a:lstStyle/>
                    <a:p>
                      <a:r>
                        <a:rPr lang="en-US" sz="1100" dirty="0"/>
                        <a:t>INQUIRY TYPE ATTRIBUTES</a:t>
                      </a:r>
                    </a:p>
                  </a:txBody>
                  <a:tcPr anchor="ctr"/>
                </a:tc>
                <a:tc>
                  <a:txBody>
                    <a:bodyPr/>
                    <a:lstStyle/>
                    <a:p>
                      <a:pPr algn="ctr"/>
                      <a:r>
                        <a:rPr lang="en-US" sz="1100" dirty="0"/>
                        <a:t>Number of hard inquiries in the past 30,60 and 90 days</a:t>
                      </a:r>
                    </a:p>
                  </a:txBody>
                  <a:tcPr anchor="ctr"/>
                </a:tc>
                <a:extLst>
                  <a:ext uri="{0D108BD9-81ED-4DB2-BD59-A6C34878D82A}">
                    <a16:rowId xmlns:a16="http://schemas.microsoft.com/office/drawing/2014/main" val="10002"/>
                  </a:ext>
                </a:extLst>
              </a:tr>
              <a:tr h="363766">
                <a:tc>
                  <a:txBody>
                    <a:bodyPr/>
                    <a:lstStyle/>
                    <a:p>
                      <a:r>
                        <a:rPr lang="en-US" sz="1100" dirty="0"/>
                        <a:t>DELINQUENCY TYPE ATTRIBUTES</a:t>
                      </a:r>
                    </a:p>
                  </a:txBody>
                  <a:tcPr anchor="ctr"/>
                </a:tc>
                <a:tc>
                  <a:txBody>
                    <a:bodyPr/>
                    <a:lstStyle/>
                    <a:p>
                      <a:pPr algn="ctr"/>
                      <a:r>
                        <a:rPr lang="en-US" sz="1100" dirty="0"/>
                        <a:t>Number of times 30,60,90 days past due. Number of derogatory tradelines. Number of charged-off tradelines</a:t>
                      </a:r>
                    </a:p>
                  </a:txBody>
                  <a:tcPr anchor="ctr"/>
                </a:tc>
                <a:extLst>
                  <a:ext uri="{0D108BD9-81ED-4DB2-BD59-A6C34878D82A}">
                    <a16:rowId xmlns:a16="http://schemas.microsoft.com/office/drawing/2014/main" val="10003"/>
                  </a:ext>
                </a:extLst>
              </a:tr>
              <a:tr h="287805">
                <a:tc>
                  <a:txBody>
                    <a:bodyPr/>
                    <a:lstStyle/>
                    <a:p>
                      <a:r>
                        <a:rPr lang="en-US" sz="1100" dirty="0"/>
                        <a:t>PUBLIC RECORD ATTRIBUTES</a:t>
                      </a:r>
                    </a:p>
                  </a:txBody>
                  <a:tcPr anchor="ctr"/>
                </a:tc>
                <a:tc>
                  <a:txBody>
                    <a:bodyPr/>
                    <a:lstStyle/>
                    <a:p>
                      <a:pPr algn="ctr"/>
                      <a:r>
                        <a:rPr lang="en-US" sz="1100" dirty="0"/>
                        <a:t>Court Records. Bankruptcy Records on file. </a:t>
                      </a:r>
                    </a:p>
                  </a:txBody>
                  <a:tcPr anchor="ctr"/>
                </a:tc>
                <a:extLst>
                  <a:ext uri="{0D108BD9-81ED-4DB2-BD59-A6C34878D82A}">
                    <a16:rowId xmlns:a16="http://schemas.microsoft.com/office/drawing/2014/main" val="1124912042"/>
                  </a:ext>
                </a:extLst>
              </a:tr>
            </a:tbl>
          </a:graphicData>
        </a:graphic>
      </p:graphicFrame>
      <p:pic>
        <p:nvPicPr>
          <p:cNvPr id="12" name="Picture 2" descr="https://1.bp.blogspot.com/-eNJ4G_DqhUs/XNRigoIXh2I/AAAAAAAAHiU/8Bt059tLpDoc6DKBUPCOf3ffOW2eOO2DQCLcBGAs/s1600/IV_WOE.png">
            <a:extLst>
              <a:ext uri="{FF2B5EF4-FFF2-40B4-BE49-F238E27FC236}">
                <a16:creationId xmlns:a16="http://schemas.microsoft.com/office/drawing/2014/main" id="{03C3C35A-49B3-4413-977B-E7987DA72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262" y="3714750"/>
            <a:ext cx="4229100" cy="198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50" y="135508"/>
            <a:ext cx="10820400" cy="838199"/>
          </a:xfrm>
        </p:spPr>
        <p:txBody>
          <a:bodyPr>
            <a:normAutofit/>
          </a:bodyPr>
          <a:lstStyle/>
          <a:p>
            <a:r>
              <a:rPr lang="en-US" sz="2800" dirty="0"/>
              <a:t>Building the Model Objects in R</a:t>
            </a:r>
          </a:p>
        </p:txBody>
      </p:sp>
      <p:sp>
        <p:nvSpPr>
          <p:cNvPr id="11" name="Content Placeholder 1">
            <a:extLst>
              <a:ext uri="{FF2B5EF4-FFF2-40B4-BE49-F238E27FC236}">
                <a16:creationId xmlns:a16="http://schemas.microsoft.com/office/drawing/2014/main" id="{EA7B1641-F3C6-4806-84F2-500FBE833848}"/>
              </a:ext>
            </a:extLst>
          </p:cNvPr>
          <p:cNvSpPr>
            <a:spLocks noGrp="1"/>
          </p:cNvSpPr>
          <p:nvPr>
            <p:ph idx="1"/>
          </p:nvPr>
        </p:nvSpPr>
        <p:spPr>
          <a:xfrm>
            <a:off x="545463" y="1546859"/>
            <a:ext cx="11294429" cy="662941"/>
          </a:xfrm>
        </p:spPr>
        <p:txBody>
          <a:bodyPr>
            <a:normAutofit/>
          </a:bodyPr>
          <a:lstStyle/>
          <a:p>
            <a:r>
              <a:rPr lang="en-US" sz="2000" dirty="0"/>
              <a:t>We build the model using </a:t>
            </a:r>
            <a:r>
              <a:rPr lang="en-US" sz="2000" dirty="0" err="1"/>
              <a:t>glm</a:t>
            </a:r>
            <a:r>
              <a:rPr lang="en-US" sz="2000" dirty="0"/>
              <a:t> and a binomial classifier after all the variables have been transformed and appropriately binned.  You can also use </a:t>
            </a:r>
            <a:r>
              <a:rPr lang="en-US" sz="2000" dirty="0" err="1"/>
              <a:t>glmnet</a:t>
            </a:r>
            <a:r>
              <a:rPr lang="en-US" sz="2000" dirty="0"/>
              <a:t> with LASSO for feature selection and regularization.</a:t>
            </a:r>
          </a:p>
          <a:p>
            <a:endParaRPr lang="en-US" sz="2000" dirty="0"/>
          </a:p>
          <a:p>
            <a:endParaRPr lang="en-US" sz="2000" dirty="0"/>
          </a:p>
          <a:p>
            <a:endParaRPr lang="en-US" sz="2000" dirty="0"/>
          </a:p>
          <a:p>
            <a:pPr marL="0" indent="0">
              <a:buNone/>
            </a:pPr>
            <a:endParaRPr lang="en-US" dirty="0"/>
          </a:p>
        </p:txBody>
      </p:sp>
      <p:pic>
        <p:nvPicPr>
          <p:cNvPr id="12" name="Picture 11" descr="A screen shot of a computer&#10;&#10;Description automatically generated">
            <a:extLst>
              <a:ext uri="{FF2B5EF4-FFF2-40B4-BE49-F238E27FC236}">
                <a16:creationId xmlns:a16="http://schemas.microsoft.com/office/drawing/2014/main" id="{D5F5CE84-3668-4399-AA7B-EE3F42CA22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250" t="18700" r="6250" b="18700"/>
          <a:stretch/>
        </p:blipFill>
        <p:spPr>
          <a:xfrm>
            <a:off x="836612" y="2361948"/>
            <a:ext cx="4648199" cy="1272791"/>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2C27D7CD-6B99-4EF7-A151-B13A2FE5D6F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553" t="8721" r="5350" b="9299"/>
          <a:stretch/>
        </p:blipFill>
        <p:spPr>
          <a:xfrm>
            <a:off x="5713412" y="2331468"/>
            <a:ext cx="5472749" cy="3581400"/>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50" y="441958"/>
            <a:ext cx="10820400" cy="838199"/>
          </a:xfrm>
        </p:spPr>
        <p:txBody>
          <a:bodyPr>
            <a:normAutofit fontScale="90000"/>
          </a:bodyPr>
          <a:lstStyle/>
          <a:p>
            <a:r>
              <a:rPr lang="en-US" sz="2800" dirty="0"/>
              <a:t>And the goal of building approval rate models IS ….</a:t>
            </a:r>
            <a:br>
              <a:rPr lang="en-US" sz="2800" dirty="0"/>
            </a:br>
            <a:r>
              <a:rPr lang="en-US" sz="2800" dirty="0"/>
              <a:t>to accurately provide estimates for the likelihood of approval</a:t>
            </a:r>
          </a:p>
        </p:txBody>
      </p:sp>
      <p:sp>
        <p:nvSpPr>
          <p:cNvPr id="8" name="Content Placeholder 1">
            <a:extLst>
              <a:ext uri="{FF2B5EF4-FFF2-40B4-BE49-F238E27FC236}">
                <a16:creationId xmlns:a16="http://schemas.microsoft.com/office/drawing/2014/main" id="{BA2B615E-B4B1-4C44-ABC8-D3B66470E14F}"/>
              </a:ext>
            </a:extLst>
          </p:cNvPr>
          <p:cNvSpPr>
            <a:spLocks noGrp="1"/>
          </p:cNvSpPr>
          <p:nvPr>
            <p:ph idx="1"/>
          </p:nvPr>
        </p:nvSpPr>
        <p:spPr>
          <a:xfrm>
            <a:off x="542287" y="1318257"/>
            <a:ext cx="11294429" cy="5006341"/>
          </a:xfrm>
        </p:spPr>
        <p:txBody>
          <a:bodyPr>
            <a:normAutofit/>
          </a:bodyPr>
          <a:lstStyle/>
          <a:p>
            <a:r>
              <a:rPr lang="en-US" sz="1600" dirty="0"/>
              <a:t>Yes, but how exactly should we measure that? Lots of answers in which I will go through some.</a:t>
            </a:r>
          </a:p>
          <a:p>
            <a:r>
              <a:rPr lang="en-US" sz="1600" dirty="0"/>
              <a:t>The probability estimates should have a distribution centered around the response rate in the population.  As a quick sanity check, we can run a histogram on the point estimates:</a:t>
            </a:r>
          </a:p>
          <a:p>
            <a:r>
              <a:rPr lang="en-US" sz="1600" dirty="0"/>
              <a:t>Checking the distribution of the approved and rejects in each bin to see if the predicted approval rates line up with the actuals observed in the training set. </a:t>
            </a:r>
          </a:p>
          <a:p>
            <a:r>
              <a:rPr lang="en-US" sz="1600" dirty="0"/>
              <a:t>We can run models and set an objective function to minimize the error across bins to select the model that will yield the most accurate probabilities scoring each user for each product.</a:t>
            </a:r>
          </a:p>
          <a:p>
            <a:endParaRPr lang="en-US" sz="2000" dirty="0"/>
          </a:p>
          <a:p>
            <a:endParaRPr lang="en-US" sz="2000" dirty="0"/>
          </a:p>
          <a:p>
            <a:endParaRPr lang="en-US" sz="2000" dirty="0"/>
          </a:p>
          <a:p>
            <a:pPr marL="0" indent="0">
              <a:buNone/>
            </a:pPr>
            <a:endParaRPr lang="en-US" dirty="0"/>
          </a:p>
        </p:txBody>
      </p:sp>
      <p:pic>
        <p:nvPicPr>
          <p:cNvPr id="7" name="Picture 6" descr="A screenshot of a video game&#10;&#10;Description automatically generated">
            <a:extLst>
              <a:ext uri="{FF2B5EF4-FFF2-40B4-BE49-F238E27FC236}">
                <a16:creationId xmlns:a16="http://schemas.microsoft.com/office/drawing/2014/main" id="{8C4A6BBB-4AB3-49F1-A36C-012C19C11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309" y="3657600"/>
            <a:ext cx="3843704" cy="2825227"/>
          </a:xfrm>
          <a:prstGeom prst="rect">
            <a:avLst/>
          </a:prstGeom>
        </p:spPr>
      </p:pic>
      <p:graphicFrame>
        <p:nvGraphicFramePr>
          <p:cNvPr id="13" name="Table 12">
            <a:extLst>
              <a:ext uri="{FF2B5EF4-FFF2-40B4-BE49-F238E27FC236}">
                <a16:creationId xmlns:a16="http://schemas.microsoft.com/office/drawing/2014/main" id="{597356A3-88C6-4A61-97FA-6C732F35016C}"/>
              </a:ext>
            </a:extLst>
          </p:cNvPr>
          <p:cNvGraphicFramePr>
            <a:graphicFrameLocks noGrp="1"/>
          </p:cNvGraphicFramePr>
          <p:nvPr>
            <p:extLst>
              <p:ext uri="{D42A27DB-BD31-4B8C-83A1-F6EECF244321}">
                <p14:modId xmlns:p14="http://schemas.microsoft.com/office/powerpoint/2010/main" val="2465299308"/>
              </p:ext>
            </p:extLst>
          </p:nvPr>
        </p:nvGraphicFramePr>
        <p:xfrm>
          <a:off x="912812" y="3609754"/>
          <a:ext cx="6019802" cy="3017520"/>
        </p:xfrm>
        <a:graphic>
          <a:graphicData uri="http://schemas.openxmlformats.org/drawingml/2006/table">
            <a:tbl>
              <a:tblPr firstRow="1" bandRow="1">
                <a:tableStyleId>{5C22544A-7EE6-4342-B048-85BDC9FD1C3A}</a:tableStyleId>
              </a:tblPr>
              <a:tblGrid>
                <a:gridCol w="1143762">
                  <a:extLst>
                    <a:ext uri="{9D8B030D-6E8A-4147-A177-3AD203B41FA5}">
                      <a16:colId xmlns:a16="http://schemas.microsoft.com/office/drawing/2014/main" val="983906527"/>
                    </a:ext>
                  </a:extLst>
                </a:gridCol>
                <a:gridCol w="1219010">
                  <a:extLst>
                    <a:ext uri="{9D8B030D-6E8A-4147-A177-3AD203B41FA5}">
                      <a16:colId xmlns:a16="http://schemas.microsoft.com/office/drawing/2014/main" val="705678440"/>
                    </a:ext>
                  </a:extLst>
                </a:gridCol>
                <a:gridCol w="1219010">
                  <a:extLst>
                    <a:ext uri="{9D8B030D-6E8A-4147-A177-3AD203B41FA5}">
                      <a16:colId xmlns:a16="http://schemas.microsoft.com/office/drawing/2014/main" val="16190123"/>
                    </a:ext>
                  </a:extLst>
                </a:gridCol>
                <a:gridCol w="1219010">
                  <a:extLst>
                    <a:ext uri="{9D8B030D-6E8A-4147-A177-3AD203B41FA5}">
                      <a16:colId xmlns:a16="http://schemas.microsoft.com/office/drawing/2014/main" val="174434919"/>
                    </a:ext>
                  </a:extLst>
                </a:gridCol>
                <a:gridCol w="1219010">
                  <a:extLst>
                    <a:ext uri="{9D8B030D-6E8A-4147-A177-3AD203B41FA5}">
                      <a16:colId xmlns:a16="http://schemas.microsoft.com/office/drawing/2014/main" val="3155061257"/>
                    </a:ext>
                  </a:extLst>
                </a:gridCol>
              </a:tblGrid>
              <a:tr h="409610">
                <a:tc>
                  <a:txBody>
                    <a:bodyPr/>
                    <a:lstStyle/>
                    <a:p>
                      <a:pPr algn="ctr"/>
                      <a:r>
                        <a:rPr lang="en-US" sz="900" dirty="0"/>
                        <a:t>Predicted probability range</a:t>
                      </a:r>
                    </a:p>
                  </a:txBody>
                  <a:tcPr/>
                </a:tc>
                <a:tc>
                  <a:txBody>
                    <a:bodyPr/>
                    <a:lstStyle/>
                    <a:p>
                      <a:pPr algn="ctr"/>
                      <a:r>
                        <a:rPr lang="en-US" sz="1100" dirty="0"/>
                        <a:t>% of population</a:t>
                      </a:r>
                    </a:p>
                  </a:txBody>
                  <a:tcPr/>
                </a:tc>
                <a:tc>
                  <a:txBody>
                    <a:bodyPr/>
                    <a:lstStyle/>
                    <a:p>
                      <a:pPr algn="ctr"/>
                      <a:r>
                        <a:rPr lang="en-US" sz="1100" dirty="0"/>
                        <a:t>Actual Approval Rate</a:t>
                      </a:r>
                    </a:p>
                  </a:txBody>
                  <a:tcPr/>
                </a:tc>
                <a:tc>
                  <a:txBody>
                    <a:bodyPr/>
                    <a:lstStyle/>
                    <a:p>
                      <a:pPr algn="ctr"/>
                      <a:r>
                        <a:rPr lang="en-US" sz="1100" dirty="0"/>
                        <a:t>Predicted Approval Rate</a:t>
                      </a:r>
                    </a:p>
                  </a:txBody>
                  <a:tcPr/>
                </a:tc>
                <a:tc>
                  <a:txBody>
                    <a:bodyPr/>
                    <a:lstStyle/>
                    <a:p>
                      <a:pPr algn="ctr"/>
                      <a:r>
                        <a:rPr lang="en-US" sz="1100" dirty="0"/>
                        <a:t>Mean Error</a:t>
                      </a:r>
                    </a:p>
                  </a:txBody>
                  <a:tcPr/>
                </a:tc>
                <a:extLst>
                  <a:ext uri="{0D108BD9-81ED-4DB2-BD59-A6C34878D82A}">
                    <a16:rowId xmlns:a16="http://schemas.microsoft.com/office/drawing/2014/main" val="1254877523"/>
                  </a:ext>
                </a:extLst>
              </a:tr>
              <a:tr h="256006">
                <a:tc>
                  <a:txBody>
                    <a:bodyPr/>
                    <a:lstStyle/>
                    <a:p>
                      <a:pPr algn="ctr"/>
                      <a:r>
                        <a:rPr lang="en-US" sz="1100" dirty="0"/>
                        <a:t>[0  - .1 ) </a:t>
                      </a:r>
                    </a:p>
                  </a:txBody>
                  <a:tcPr/>
                </a:tc>
                <a:tc>
                  <a:txBody>
                    <a:bodyPr/>
                    <a:lstStyle/>
                    <a:p>
                      <a:pPr marL="0" algn="ctr" defTabSz="914400" rtl="0" eaLnBrk="1" fontAlgn="b" latinLnBrk="0" hangingPunct="1"/>
                      <a:r>
                        <a:rPr lang="en-US" sz="1100" kern="1200" dirty="0">
                          <a:solidFill>
                            <a:schemeClr val="dk1"/>
                          </a:solidFill>
                          <a:latin typeface="+mn-lt"/>
                          <a:ea typeface="+mn-ea"/>
                          <a:cs typeface="+mn-cs"/>
                        </a:rPr>
                        <a:t>5.20%</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4.80%</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5.80%</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1.00%</a:t>
                      </a:r>
                    </a:p>
                  </a:txBody>
                  <a:tcPr marL="28575" marR="28575" marT="0" marB="0" anchor="b"/>
                </a:tc>
                <a:extLst>
                  <a:ext uri="{0D108BD9-81ED-4DB2-BD59-A6C34878D82A}">
                    <a16:rowId xmlns:a16="http://schemas.microsoft.com/office/drawing/2014/main" val="4001730863"/>
                  </a:ext>
                </a:extLst>
              </a:tr>
              <a:tr h="256006">
                <a:tc>
                  <a:txBody>
                    <a:bodyPr/>
                    <a:lstStyle/>
                    <a:p>
                      <a:pPr algn="ctr"/>
                      <a:r>
                        <a:rPr lang="en-US" sz="1100" dirty="0"/>
                        <a:t>[.1 - .2)</a:t>
                      </a:r>
                    </a:p>
                  </a:txBody>
                  <a:tcPr/>
                </a:tc>
                <a:tc>
                  <a:txBody>
                    <a:bodyPr/>
                    <a:lstStyle/>
                    <a:p>
                      <a:pPr marL="0" algn="ctr" defTabSz="914400" rtl="0" eaLnBrk="1" fontAlgn="b" latinLnBrk="0" hangingPunct="1"/>
                      <a:r>
                        <a:rPr lang="en-US" sz="1100" kern="1200">
                          <a:solidFill>
                            <a:schemeClr val="dk1"/>
                          </a:solidFill>
                          <a:latin typeface="+mn-lt"/>
                          <a:ea typeface="+mn-ea"/>
                          <a:cs typeface="+mn-cs"/>
                        </a:rPr>
                        <a:t>12.00%</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12%</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15%</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3.00%</a:t>
                      </a:r>
                    </a:p>
                  </a:txBody>
                  <a:tcPr marL="28575" marR="28575" marT="0" marB="0" anchor="b"/>
                </a:tc>
                <a:extLst>
                  <a:ext uri="{0D108BD9-81ED-4DB2-BD59-A6C34878D82A}">
                    <a16:rowId xmlns:a16="http://schemas.microsoft.com/office/drawing/2014/main" val="2569312371"/>
                  </a:ext>
                </a:extLst>
              </a:tr>
              <a:tr h="256006">
                <a:tc>
                  <a:txBody>
                    <a:bodyPr/>
                    <a:lstStyle/>
                    <a:p>
                      <a:pPr algn="ctr"/>
                      <a:r>
                        <a:rPr lang="en-US" sz="1100" dirty="0"/>
                        <a:t>[.2 - .3)</a:t>
                      </a:r>
                    </a:p>
                  </a:txBody>
                  <a:tcPr/>
                </a:tc>
                <a:tc>
                  <a:txBody>
                    <a:bodyPr/>
                    <a:lstStyle/>
                    <a:p>
                      <a:pPr marL="0" algn="ctr" defTabSz="914400" rtl="0" eaLnBrk="1" fontAlgn="b" latinLnBrk="0" hangingPunct="1"/>
                      <a:r>
                        <a:rPr lang="en-US" sz="1100" kern="1200">
                          <a:solidFill>
                            <a:schemeClr val="dk1"/>
                          </a:solidFill>
                          <a:latin typeface="+mn-lt"/>
                          <a:ea typeface="+mn-ea"/>
                          <a:cs typeface="+mn-cs"/>
                        </a:rPr>
                        <a:t>23.50%</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22%</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23.40%</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1.40%</a:t>
                      </a:r>
                    </a:p>
                  </a:txBody>
                  <a:tcPr marL="28575" marR="28575" marT="0" marB="0" anchor="b"/>
                </a:tc>
                <a:extLst>
                  <a:ext uri="{0D108BD9-81ED-4DB2-BD59-A6C34878D82A}">
                    <a16:rowId xmlns:a16="http://schemas.microsoft.com/office/drawing/2014/main" val="3018223726"/>
                  </a:ext>
                </a:extLst>
              </a:tr>
              <a:tr h="256006">
                <a:tc>
                  <a:txBody>
                    <a:bodyPr/>
                    <a:lstStyle/>
                    <a:p>
                      <a:pPr algn="ctr"/>
                      <a:r>
                        <a:rPr lang="en-US" sz="1100" dirty="0"/>
                        <a:t>[.3 - .4)</a:t>
                      </a:r>
                    </a:p>
                  </a:txBody>
                  <a:tcPr/>
                </a:tc>
                <a:tc>
                  <a:txBody>
                    <a:bodyPr/>
                    <a:lstStyle/>
                    <a:p>
                      <a:pPr marL="0" algn="ctr" defTabSz="914400" rtl="0" eaLnBrk="1" fontAlgn="b" latinLnBrk="0" hangingPunct="1"/>
                      <a:r>
                        <a:rPr lang="en-US" sz="1100" kern="1200">
                          <a:solidFill>
                            <a:schemeClr val="dk1"/>
                          </a:solidFill>
                          <a:latin typeface="+mn-lt"/>
                          <a:ea typeface="+mn-ea"/>
                          <a:cs typeface="+mn-cs"/>
                        </a:rPr>
                        <a:t>18%</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32%</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38%</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6.00%</a:t>
                      </a:r>
                    </a:p>
                  </a:txBody>
                  <a:tcPr marL="28575" marR="28575" marT="0" marB="0" anchor="b"/>
                </a:tc>
                <a:extLst>
                  <a:ext uri="{0D108BD9-81ED-4DB2-BD59-A6C34878D82A}">
                    <a16:rowId xmlns:a16="http://schemas.microsoft.com/office/drawing/2014/main" val="1607936676"/>
                  </a:ext>
                </a:extLst>
              </a:tr>
              <a:tr h="256006">
                <a:tc>
                  <a:txBody>
                    <a:bodyPr/>
                    <a:lstStyle/>
                    <a:p>
                      <a:pPr algn="ctr"/>
                      <a:r>
                        <a:rPr lang="en-US" sz="1100" dirty="0"/>
                        <a:t>[.4 - .5)</a:t>
                      </a:r>
                    </a:p>
                  </a:txBody>
                  <a:tcPr/>
                </a:tc>
                <a:tc>
                  <a:txBody>
                    <a:bodyPr/>
                    <a:lstStyle/>
                    <a:p>
                      <a:pPr marL="0" algn="ctr" defTabSz="914400" rtl="0" eaLnBrk="1" fontAlgn="b" latinLnBrk="0" hangingPunct="1"/>
                      <a:r>
                        <a:rPr lang="en-US" sz="1100" kern="1200">
                          <a:solidFill>
                            <a:schemeClr val="dk1"/>
                          </a:solidFill>
                          <a:latin typeface="+mn-lt"/>
                          <a:ea typeface="+mn-ea"/>
                          <a:cs typeface="+mn-cs"/>
                        </a:rPr>
                        <a:t>13.00%</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45%</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46.40%</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1.40%</a:t>
                      </a:r>
                    </a:p>
                  </a:txBody>
                  <a:tcPr marL="28575" marR="28575" marT="0" marB="0" anchor="b"/>
                </a:tc>
                <a:extLst>
                  <a:ext uri="{0D108BD9-81ED-4DB2-BD59-A6C34878D82A}">
                    <a16:rowId xmlns:a16="http://schemas.microsoft.com/office/drawing/2014/main" val="2896922851"/>
                  </a:ext>
                </a:extLst>
              </a:tr>
              <a:tr h="256006">
                <a:tc>
                  <a:txBody>
                    <a:bodyPr/>
                    <a:lstStyle/>
                    <a:p>
                      <a:pPr algn="ctr"/>
                      <a:r>
                        <a:rPr lang="en-US" sz="1100" dirty="0"/>
                        <a:t>[.5 - .6)</a:t>
                      </a:r>
                    </a:p>
                  </a:txBody>
                  <a:tcPr/>
                </a:tc>
                <a:tc>
                  <a:txBody>
                    <a:bodyPr/>
                    <a:lstStyle/>
                    <a:p>
                      <a:pPr marL="0" algn="ctr" defTabSz="914400" rtl="0" eaLnBrk="1" fontAlgn="b" latinLnBrk="0" hangingPunct="1"/>
                      <a:r>
                        <a:rPr lang="en-US" sz="1100" kern="1200">
                          <a:solidFill>
                            <a:schemeClr val="dk1"/>
                          </a:solidFill>
                          <a:latin typeface="+mn-lt"/>
                          <a:ea typeface="+mn-ea"/>
                          <a:cs typeface="+mn-cs"/>
                        </a:rPr>
                        <a:t>10.00%</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57%</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52%</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5.00%</a:t>
                      </a:r>
                    </a:p>
                  </a:txBody>
                  <a:tcPr marL="28575" marR="28575" marT="0" marB="0" anchor="b"/>
                </a:tc>
                <a:extLst>
                  <a:ext uri="{0D108BD9-81ED-4DB2-BD59-A6C34878D82A}">
                    <a16:rowId xmlns:a16="http://schemas.microsoft.com/office/drawing/2014/main" val="262221717"/>
                  </a:ext>
                </a:extLst>
              </a:tr>
              <a:tr h="256006">
                <a:tc>
                  <a:txBody>
                    <a:bodyPr/>
                    <a:lstStyle/>
                    <a:p>
                      <a:pPr algn="ctr"/>
                      <a:r>
                        <a:rPr lang="en-US" sz="1100" dirty="0"/>
                        <a:t>[.6 - .7)</a:t>
                      </a:r>
                    </a:p>
                  </a:txBody>
                  <a:tcPr/>
                </a:tc>
                <a:tc>
                  <a:txBody>
                    <a:bodyPr/>
                    <a:lstStyle/>
                    <a:p>
                      <a:pPr marL="0" algn="ctr" defTabSz="914400" rtl="0" eaLnBrk="1" fontAlgn="b" latinLnBrk="0" hangingPunct="1"/>
                      <a:r>
                        <a:rPr lang="en-US" sz="1100" kern="1200">
                          <a:solidFill>
                            <a:schemeClr val="dk1"/>
                          </a:solidFill>
                          <a:latin typeface="+mn-lt"/>
                          <a:ea typeface="+mn-ea"/>
                          <a:cs typeface="+mn-cs"/>
                        </a:rPr>
                        <a:t>6%</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63%</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66%</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3.00%</a:t>
                      </a:r>
                    </a:p>
                  </a:txBody>
                  <a:tcPr marL="28575" marR="28575" marT="0" marB="0" anchor="b"/>
                </a:tc>
                <a:extLst>
                  <a:ext uri="{0D108BD9-81ED-4DB2-BD59-A6C34878D82A}">
                    <a16:rowId xmlns:a16="http://schemas.microsoft.com/office/drawing/2014/main" val="694680959"/>
                  </a:ext>
                </a:extLst>
              </a:tr>
              <a:tr h="256006">
                <a:tc>
                  <a:txBody>
                    <a:bodyPr/>
                    <a:lstStyle/>
                    <a:p>
                      <a:pPr algn="ctr"/>
                      <a:r>
                        <a:rPr lang="en-US" sz="1100" dirty="0"/>
                        <a:t>[.7 - .8)</a:t>
                      </a:r>
                    </a:p>
                  </a:txBody>
                  <a:tcPr/>
                </a:tc>
                <a:tc>
                  <a:txBody>
                    <a:bodyPr/>
                    <a:lstStyle/>
                    <a:p>
                      <a:pPr marL="0" algn="ctr" defTabSz="914400" rtl="0" eaLnBrk="1" fontAlgn="b" latinLnBrk="0" hangingPunct="1"/>
                      <a:r>
                        <a:rPr lang="en-US" sz="1100" kern="1200">
                          <a:solidFill>
                            <a:schemeClr val="dk1"/>
                          </a:solidFill>
                          <a:latin typeface="+mn-lt"/>
                          <a:ea typeface="+mn-ea"/>
                          <a:cs typeface="+mn-cs"/>
                        </a:rPr>
                        <a:t>5%</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72%</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75%</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3.00%</a:t>
                      </a:r>
                    </a:p>
                  </a:txBody>
                  <a:tcPr marL="28575" marR="28575" marT="0" marB="0" anchor="b"/>
                </a:tc>
                <a:extLst>
                  <a:ext uri="{0D108BD9-81ED-4DB2-BD59-A6C34878D82A}">
                    <a16:rowId xmlns:a16="http://schemas.microsoft.com/office/drawing/2014/main" val="2412128910"/>
                  </a:ext>
                </a:extLst>
              </a:tr>
              <a:tr h="256006">
                <a:tc>
                  <a:txBody>
                    <a:bodyPr/>
                    <a:lstStyle/>
                    <a:p>
                      <a:pPr algn="ctr"/>
                      <a:r>
                        <a:rPr lang="en-US" sz="1100" dirty="0"/>
                        <a:t>[.8 - .9)</a:t>
                      </a:r>
                    </a:p>
                  </a:txBody>
                  <a:tcPr/>
                </a:tc>
                <a:tc>
                  <a:txBody>
                    <a:bodyPr/>
                    <a:lstStyle/>
                    <a:p>
                      <a:pPr marL="0" algn="ctr" defTabSz="914400" rtl="0" eaLnBrk="1" fontAlgn="b" latinLnBrk="0" hangingPunct="1"/>
                      <a:r>
                        <a:rPr lang="en-US" sz="1100" kern="1200">
                          <a:solidFill>
                            <a:schemeClr val="dk1"/>
                          </a:solidFill>
                          <a:latin typeface="+mn-lt"/>
                          <a:ea typeface="+mn-ea"/>
                          <a:cs typeface="+mn-cs"/>
                        </a:rPr>
                        <a:t>4%</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81%</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84%</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3.00%</a:t>
                      </a:r>
                    </a:p>
                  </a:txBody>
                  <a:tcPr marL="28575" marR="28575" marT="0" marB="0" anchor="b"/>
                </a:tc>
                <a:extLst>
                  <a:ext uri="{0D108BD9-81ED-4DB2-BD59-A6C34878D82A}">
                    <a16:rowId xmlns:a16="http://schemas.microsoft.com/office/drawing/2014/main" val="2421315568"/>
                  </a:ext>
                </a:extLst>
              </a:tr>
              <a:tr h="256006">
                <a:tc>
                  <a:txBody>
                    <a:bodyPr/>
                    <a:lstStyle/>
                    <a:p>
                      <a:pPr algn="ctr"/>
                      <a:r>
                        <a:rPr lang="en-US" sz="1100" dirty="0"/>
                        <a:t>[.9 – 1)</a:t>
                      </a:r>
                    </a:p>
                  </a:txBody>
                  <a:tcPr/>
                </a:tc>
                <a:tc>
                  <a:txBody>
                    <a:bodyPr/>
                    <a:lstStyle/>
                    <a:p>
                      <a:pPr marL="0" algn="ctr" defTabSz="914400" rtl="0" eaLnBrk="1" fontAlgn="b" latinLnBrk="0" hangingPunct="1"/>
                      <a:r>
                        <a:rPr lang="en-US" sz="1100" kern="1200">
                          <a:solidFill>
                            <a:schemeClr val="dk1"/>
                          </a:solidFill>
                          <a:latin typeface="+mn-lt"/>
                          <a:ea typeface="+mn-ea"/>
                          <a:cs typeface="+mn-cs"/>
                        </a:rPr>
                        <a:t>3.30%</a:t>
                      </a:r>
                    </a:p>
                  </a:txBody>
                  <a:tcPr marL="28575" marR="28575" marT="0" marB="0" anchor="b"/>
                </a:tc>
                <a:tc>
                  <a:txBody>
                    <a:bodyPr/>
                    <a:lstStyle/>
                    <a:p>
                      <a:pPr marL="0" algn="ctr" defTabSz="914400" rtl="0" eaLnBrk="1" fontAlgn="b" latinLnBrk="0" hangingPunct="1"/>
                      <a:r>
                        <a:rPr lang="en-US" sz="1100" kern="1200">
                          <a:solidFill>
                            <a:schemeClr val="dk1"/>
                          </a:solidFill>
                          <a:latin typeface="+mn-lt"/>
                          <a:ea typeface="+mn-ea"/>
                          <a:cs typeface="+mn-cs"/>
                        </a:rPr>
                        <a:t>93%</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95%</a:t>
                      </a:r>
                    </a:p>
                  </a:txBody>
                  <a:tcPr marL="28575" marR="28575" marT="0" marB="0" anchor="b"/>
                </a:tc>
                <a:tc>
                  <a:txBody>
                    <a:bodyPr/>
                    <a:lstStyle/>
                    <a:p>
                      <a:pPr marL="0" algn="ctr" defTabSz="914400" rtl="0" eaLnBrk="1" fontAlgn="b" latinLnBrk="0" hangingPunct="1"/>
                      <a:r>
                        <a:rPr lang="en-US" sz="1100" kern="1200" dirty="0">
                          <a:solidFill>
                            <a:schemeClr val="dk1"/>
                          </a:solidFill>
                          <a:latin typeface="+mn-lt"/>
                          <a:ea typeface="+mn-ea"/>
                          <a:cs typeface="+mn-cs"/>
                        </a:rPr>
                        <a:t>2.00%</a:t>
                      </a:r>
                    </a:p>
                  </a:txBody>
                  <a:tcPr marL="28575" marR="28575" marT="0" marB="0" anchor="b"/>
                </a:tc>
                <a:extLst>
                  <a:ext uri="{0D108BD9-81ED-4DB2-BD59-A6C34878D82A}">
                    <a16:rowId xmlns:a16="http://schemas.microsoft.com/office/drawing/2014/main" val="584901310"/>
                  </a:ext>
                </a:extLst>
              </a:tr>
            </a:tbl>
          </a:graphicData>
        </a:graphic>
      </p:graphicFrame>
    </p:spTree>
    <p:extLst>
      <p:ext uri="{BB962C8B-B14F-4D97-AF65-F5344CB8AC3E}">
        <p14:creationId xmlns:p14="http://schemas.microsoft.com/office/powerpoint/2010/main" val="2376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50" y="135508"/>
            <a:ext cx="10820400" cy="838199"/>
          </a:xfrm>
        </p:spPr>
        <p:txBody>
          <a:bodyPr>
            <a:normAutofit/>
          </a:bodyPr>
          <a:lstStyle/>
          <a:p>
            <a:r>
              <a:rPr lang="en-US" sz="2800" dirty="0"/>
              <a:t>Measures for Model Evaluation </a:t>
            </a:r>
          </a:p>
        </p:txBody>
      </p:sp>
      <p:sp>
        <p:nvSpPr>
          <p:cNvPr id="11" name="Content Placeholder 1">
            <a:extLst>
              <a:ext uri="{FF2B5EF4-FFF2-40B4-BE49-F238E27FC236}">
                <a16:creationId xmlns:a16="http://schemas.microsoft.com/office/drawing/2014/main" id="{EA7B1641-F3C6-4806-84F2-500FBE833848}"/>
              </a:ext>
            </a:extLst>
          </p:cNvPr>
          <p:cNvSpPr>
            <a:spLocks noGrp="1"/>
          </p:cNvSpPr>
          <p:nvPr>
            <p:ph idx="1"/>
          </p:nvPr>
        </p:nvSpPr>
        <p:spPr>
          <a:xfrm>
            <a:off x="447197" y="1066800"/>
            <a:ext cx="11294429" cy="5486400"/>
          </a:xfrm>
        </p:spPr>
        <p:txBody>
          <a:bodyPr>
            <a:normAutofit/>
          </a:bodyPr>
          <a:lstStyle/>
          <a:p>
            <a:r>
              <a:rPr lang="en-US" sz="2000" dirty="0">
                <a:solidFill>
                  <a:schemeClr val="accent2">
                    <a:lumMod val="60000"/>
                    <a:lumOff val="40000"/>
                  </a:schemeClr>
                </a:solidFill>
              </a:rPr>
              <a:t>“All models are wrong, but some are …. Useful”</a:t>
            </a:r>
          </a:p>
          <a:p>
            <a:r>
              <a:rPr lang="en-US" sz="1600" dirty="0">
                <a:solidFill>
                  <a:schemeClr val="accent1">
                    <a:lumMod val="75000"/>
                  </a:schemeClr>
                </a:solidFill>
              </a:rPr>
              <a:t>AIC – Akaike Information Criterion </a:t>
            </a:r>
            <a:r>
              <a:rPr lang="en-US" sz="1600" dirty="0"/>
              <a:t>is  a good comparative metric for evaluating models over the same dataset. It is a compromise between the sparsity of parameters and the maximum likelihood for estimation of the parameters.    AIC= 2𝑘 − 2ln(𝑀𝑎𝑥 𝐿) where k is the number of estimates and L is the maximum likelihood function.  The lower the value the better.</a:t>
            </a:r>
          </a:p>
          <a:p>
            <a:r>
              <a:rPr lang="en-US" sz="1600" dirty="0">
                <a:solidFill>
                  <a:schemeClr val="accent1">
                    <a:lumMod val="75000"/>
                  </a:schemeClr>
                </a:solidFill>
              </a:rPr>
              <a:t>K-S Statistic </a:t>
            </a:r>
            <a:r>
              <a:rPr lang="en-US" sz="1600" dirty="0"/>
              <a:t>is a diagnostic that measures how well the model can distinguish between responders and non-responders. Mathematically, KS is the max difference of the empirical distributions F1 and F2 of the respondents and non-respondents. Normally n = 10 is selected for a decile report, but other more granular bins can be selected. The KS will vary with the number of bins, so that should be controlled a priori. </a:t>
            </a:r>
          </a:p>
          <a:p>
            <a:r>
              <a:rPr lang="en-US" sz="1600" dirty="0" err="1"/>
              <a:t>ks_stat</a:t>
            </a:r>
            <a:r>
              <a:rPr lang="en-US" sz="1600" dirty="0"/>
              <a:t> and </a:t>
            </a:r>
            <a:r>
              <a:rPr lang="en-US" sz="1600" dirty="0" err="1"/>
              <a:t>ks_plot</a:t>
            </a:r>
            <a:r>
              <a:rPr lang="en-US" sz="1600" dirty="0"/>
              <a:t> is available in the </a:t>
            </a:r>
            <a:r>
              <a:rPr lang="en-US" sz="1600" dirty="0" err="1"/>
              <a:t>InformationValue</a:t>
            </a:r>
            <a:r>
              <a:rPr lang="en-US" sz="1600" dirty="0"/>
              <a:t> package. You can use </a:t>
            </a:r>
            <a:r>
              <a:rPr lang="en-US" sz="1600" dirty="0" err="1"/>
              <a:t>ks_plot</a:t>
            </a:r>
            <a:r>
              <a:rPr lang="en-US" sz="1600" dirty="0"/>
              <a:t> to produce the lift chart.</a:t>
            </a:r>
          </a:p>
          <a:p>
            <a:endParaRPr lang="en-US" sz="1600" dirty="0"/>
          </a:p>
          <a:p>
            <a:endParaRPr lang="en-US" sz="2000" dirty="0"/>
          </a:p>
          <a:p>
            <a:pPr marL="0" indent="0">
              <a:buNone/>
            </a:pPr>
            <a:endParaRPr lang="en-US" sz="2000" dirty="0"/>
          </a:p>
          <a:p>
            <a:endParaRPr lang="en-US" sz="2000" dirty="0"/>
          </a:p>
          <a:p>
            <a:endParaRPr lang="en-US" sz="2000" dirty="0"/>
          </a:p>
          <a:p>
            <a:pPr marL="0" indent="0">
              <a:buNone/>
            </a:pPr>
            <a:endParaRPr lang="en-US" dirty="0"/>
          </a:p>
        </p:txBody>
      </p:sp>
      <p:pic>
        <p:nvPicPr>
          <p:cNvPr id="1026" name="Picture 2" descr="https://www.machinelearningplus.com/wp-content/uploads/2017/09/kolmogorov_smirnov_table_R.jpg">
            <a:extLst>
              <a:ext uri="{FF2B5EF4-FFF2-40B4-BE49-F238E27FC236}">
                <a16:creationId xmlns:a16="http://schemas.microsoft.com/office/drawing/2014/main" id="{254C8C15-42FF-49D0-B859-2245458B0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95" y="4018323"/>
            <a:ext cx="6135727" cy="24586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machinelearningplus.com/wp-content/uploads/2017/09/Kolmogorov_Smirnov_Chart-1.png">
            <a:extLst>
              <a:ext uri="{FF2B5EF4-FFF2-40B4-BE49-F238E27FC236}">
                <a16:creationId xmlns:a16="http://schemas.microsoft.com/office/drawing/2014/main" id="{20A22DAA-548E-430D-A1B8-CA9E71BC7C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977" y="4018323"/>
            <a:ext cx="4868863" cy="245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57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820400" cy="838199"/>
          </a:xfrm>
        </p:spPr>
        <p:txBody>
          <a:bodyPr>
            <a:normAutofit/>
          </a:bodyPr>
          <a:lstStyle/>
          <a:p>
            <a:r>
              <a:rPr lang="en-US" sz="2800" dirty="0"/>
              <a:t>Hierarchical Clustering for Loan Products</a:t>
            </a:r>
          </a:p>
        </p:txBody>
      </p:sp>
      <p:sp>
        <p:nvSpPr>
          <p:cNvPr id="5" name="TextBox 4">
            <a:extLst>
              <a:ext uri="{FF2B5EF4-FFF2-40B4-BE49-F238E27FC236}">
                <a16:creationId xmlns:a16="http://schemas.microsoft.com/office/drawing/2014/main" id="{CE271346-478D-49C1-B2BD-C65E9C753C2D}"/>
              </a:ext>
            </a:extLst>
          </p:cNvPr>
          <p:cNvSpPr txBox="1"/>
          <p:nvPr/>
        </p:nvSpPr>
        <p:spPr>
          <a:xfrm>
            <a:off x="532533" y="1189181"/>
            <a:ext cx="5638800" cy="5324535"/>
          </a:xfrm>
          <a:prstGeom prst="rect">
            <a:avLst/>
          </a:prstGeom>
          <a:noFill/>
        </p:spPr>
        <p:txBody>
          <a:bodyPr wrap="square" rtlCol="0">
            <a:spAutoFit/>
          </a:bodyPr>
          <a:lstStyle/>
          <a:p>
            <a:r>
              <a:rPr lang="en-US" sz="1600" dirty="0"/>
              <a:t>Often times we have a considerable amount of products that we would like to group together to avoid building hundreds of models. Hierarchical Clustering can be used to classify these products into similar types so that we can build models on a group of cards and use that group model to score them in production. </a:t>
            </a:r>
          </a:p>
          <a:p>
            <a:endParaRPr lang="en-US" sz="1600" dirty="0"/>
          </a:p>
          <a:p>
            <a:r>
              <a:rPr lang="en-US" sz="1600" dirty="0"/>
              <a:t>Important dimensions to include in your clustering analysis are loan term variables, reward benefits, and customer profile dimensions like average FICO or Vantage score of the customer base. </a:t>
            </a:r>
          </a:p>
          <a:p>
            <a:endParaRPr lang="en-US" sz="1600" dirty="0"/>
          </a:p>
          <a:p>
            <a:r>
              <a:rPr lang="en-US" sz="1600" dirty="0"/>
              <a:t>You can use </a:t>
            </a:r>
            <a:r>
              <a:rPr lang="en-US" sz="1600" dirty="0" err="1"/>
              <a:t>hclust</a:t>
            </a:r>
            <a:r>
              <a:rPr lang="en-US" sz="1600" dirty="0"/>
              <a:t> function in the stats package to create the </a:t>
            </a:r>
            <a:r>
              <a:rPr lang="en-US" sz="1600" dirty="0" err="1"/>
              <a:t>dendogram</a:t>
            </a:r>
            <a:r>
              <a:rPr lang="en-US" sz="1600" dirty="0"/>
              <a:t>, etc. The ward.d2 method can be used to find the pruning height to produce any number of cluster groups you would like to obtain. </a:t>
            </a:r>
          </a:p>
          <a:p>
            <a:endParaRPr lang="en-US" sz="1200" dirty="0">
              <a:solidFill>
                <a:schemeClr val="accent3">
                  <a:lumMod val="40000"/>
                  <a:lumOff val="60000"/>
                </a:schemeClr>
              </a:solidFill>
            </a:endParaRPr>
          </a:p>
          <a:p>
            <a:r>
              <a:rPr lang="en-US" sz="1200" dirty="0">
                <a:solidFill>
                  <a:schemeClr val="accent3">
                    <a:lumMod val="40000"/>
                    <a:lumOff val="60000"/>
                  </a:schemeClr>
                </a:solidFill>
              </a:rPr>
              <a:t>Snippet: </a:t>
            </a:r>
          </a:p>
          <a:p>
            <a:r>
              <a:rPr lang="en-US" sz="1200" dirty="0">
                <a:solidFill>
                  <a:schemeClr val="accent3">
                    <a:lumMod val="40000"/>
                    <a:lumOff val="60000"/>
                  </a:schemeClr>
                </a:solidFill>
              </a:rPr>
              <a:t>hc6 &lt;- </a:t>
            </a:r>
            <a:r>
              <a:rPr lang="en-US" sz="1200" dirty="0" err="1">
                <a:solidFill>
                  <a:schemeClr val="accent3">
                    <a:lumMod val="40000"/>
                    <a:lumOff val="60000"/>
                  </a:schemeClr>
                </a:solidFill>
              </a:rPr>
              <a:t>hclust</a:t>
            </a:r>
            <a:r>
              <a:rPr lang="en-US" sz="1200" dirty="0">
                <a:solidFill>
                  <a:schemeClr val="accent3">
                    <a:lumMod val="40000"/>
                    <a:lumOff val="60000"/>
                  </a:schemeClr>
                </a:solidFill>
              </a:rPr>
              <a:t>(</a:t>
            </a:r>
            <a:r>
              <a:rPr lang="en-US" sz="1200" dirty="0" err="1">
                <a:solidFill>
                  <a:schemeClr val="accent3">
                    <a:lumMod val="40000"/>
                    <a:lumOff val="60000"/>
                  </a:schemeClr>
                </a:solidFill>
              </a:rPr>
              <a:t>dist</a:t>
            </a:r>
            <a:r>
              <a:rPr lang="en-US" sz="1200" dirty="0">
                <a:solidFill>
                  <a:schemeClr val="accent3">
                    <a:lumMod val="40000"/>
                    <a:lumOff val="60000"/>
                  </a:schemeClr>
                </a:solidFill>
              </a:rPr>
              <a:t>(</a:t>
            </a:r>
            <a:r>
              <a:rPr lang="en-US" sz="1200" dirty="0" err="1">
                <a:solidFill>
                  <a:schemeClr val="accent3">
                    <a:lumMod val="40000"/>
                    <a:lumOff val="60000"/>
                  </a:schemeClr>
                </a:solidFill>
              </a:rPr>
              <a:t>card.products</a:t>
            </a:r>
            <a:r>
              <a:rPr lang="en-US" sz="1200" dirty="0">
                <a:solidFill>
                  <a:schemeClr val="accent3">
                    <a:lumMod val="40000"/>
                    <a:lumOff val="60000"/>
                  </a:schemeClr>
                </a:solidFill>
              </a:rPr>
              <a:t>), method = "ward.D2" )</a:t>
            </a:r>
          </a:p>
          <a:p>
            <a:r>
              <a:rPr lang="en-US" sz="1200" dirty="0">
                <a:solidFill>
                  <a:schemeClr val="accent3">
                    <a:lumMod val="40000"/>
                    <a:lumOff val="60000"/>
                  </a:schemeClr>
                </a:solidFill>
              </a:rPr>
              <a:t># Cut tree into 6 groups</a:t>
            </a:r>
          </a:p>
          <a:p>
            <a:r>
              <a:rPr lang="en-US" sz="1200" dirty="0" err="1">
                <a:solidFill>
                  <a:schemeClr val="accent3">
                    <a:lumMod val="40000"/>
                    <a:lumOff val="60000"/>
                  </a:schemeClr>
                </a:solidFill>
              </a:rPr>
              <a:t>sub_grp</a:t>
            </a:r>
            <a:r>
              <a:rPr lang="en-US" sz="1200" dirty="0">
                <a:solidFill>
                  <a:schemeClr val="accent3">
                    <a:lumMod val="40000"/>
                    <a:lumOff val="60000"/>
                  </a:schemeClr>
                </a:solidFill>
              </a:rPr>
              <a:t> &lt;- </a:t>
            </a:r>
            <a:r>
              <a:rPr lang="en-US" sz="1200" dirty="0" err="1">
                <a:solidFill>
                  <a:schemeClr val="accent3">
                    <a:lumMod val="40000"/>
                    <a:lumOff val="60000"/>
                  </a:schemeClr>
                </a:solidFill>
              </a:rPr>
              <a:t>cutree</a:t>
            </a:r>
            <a:r>
              <a:rPr lang="en-US" sz="1200" dirty="0">
                <a:solidFill>
                  <a:schemeClr val="accent3">
                    <a:lumMod val="40000"/>
                    <a:lumOff val="60000"/>
                  </a:schemeClr>
                </a:solidFill>
              </a:rPr>
              <a:t>(hc6, k = 6)</a:t>
            </a:r>
          </a:p>
          <a:p>
            <a:r>
              <a:rPr lang="en-US" sz="1200" dirty="0">
                <a:solidFill>
                  <a:schemeClr val="accent3">
                    <a:lumMod val="40000"/>
                    <a:lumOff val="60000"/>
                  </a:schemeClr>
                </a:solidFill>
              </a:rPr>
              <a:t>plot(hc6, </a:t>
            </a:r>
            <a:r>
              <a:rPr lang="en-US" sz="1200" dirty="0" err="1">
                <a:solidFill>
                  <a:schemeClr val="accent3">
                    <a:lumMod val="40000"/>
                    <a:lumOff val="60000"/>
                  </a:schemeClr>
                </a:solidFill>
              </a:rPr>
              <a:t>cex</a:t>
            </a:r>
            <a:r>
              <a:rPr lang="en-US" sz="1200" dirty="0">
                <a:solidFill>
                  <a:schemeClr val="accent3">
                    <a:lumMod val="40000"/>
                    <a:lumOff val="60000"/>
                  </a:schemeClr>
                </a:solidFill>
              </a:rPr>
              <a:t> = 0.6, labels = </a:t>
            </a:r>
            <a:r>
              <a:rPr lang="en-US" sz="1200" dirty="0" err="1">
                <a:solidFill>
                  <a:schemeClr val="accent3">
                    <a:lumMod val="40000"/>
                    <a:lumOff val="60000"/>
                  </a:schemeClr>
                </a:solidFill>
              </a:rPr>
              <a:t>product.names</a:t>
            </a:r>
            <a:r>
              <a:rPr lang="en-US" sz="1200" dirty="0">
                <a:solidFill>
                  <a:schemeClr val="accent3">
                    <a:lumMod val="40000"/>
                    <a:lumOff val="60000"/>
                  </a:schemeClr>
                </a:solidFill>
              </a:rPr>
              <a:t>)</a:t>
            </a:r>
          </a:p>
          <a:p>
            <a:r>
              <a:rPr lang="en-US" sz="1200" dirty="0" err="1">
                <a:solidFill>
                  <a:schemeClr val="accent3">
                    <a:lumMod val="40000"/>
                    <a:lumOff val="60000"/>
                  </a:schemeClr>
                </a:solidFill>
              </a:rPr>
              <a:t>rect.hclust</a:t>
            </a:r>
            <a:r>
              <a:rPr lang="en-US" sz="1200" dirty="0">
                <a:solidFill>
                  <a:schemeClr val="accent3">
                    <a:lumMod val="40000"/>
                    <a:lumOff val="60000"/>
                  </a:schemeClr>
                </a:solidFill>
              </a:rPr>
              <a:t>(hc6, k = 6, border = 2:5)</a:t>
            </a:r>
          </a:p>
        </p:txBody>
      </p:sp>
      <p:pic>
        <p:nvPicPr>
          <p:cNvPr id="4" name="Picture 3" descr="A screenshot of a cell phone&#10;&#10;Description automatically generated">
            <a:extLst>
              <a:ext uri="{FF2B5EF4-FFF2-40B4-BE49-F238E27FC236}">
                <a16:creationId xmlns:a16="http://schemas.microsoft.com/office/drawing/2014/main" id="{E48F5F8C-6614-4B5C-A7D6-E97C9FF87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612" y="1219200"/>
            <a:ext cx="5730948" cy="3733800"/>
          </a:xfrm>
          <a:prstGeom prst="rect">
            <a:avLst/>
          </a:prstGeom>
        </p:spPr>
      </p:pic>
    </p:spTree>
    <p:extLst>
      <p:ext uri="{BB962C8B-B14F-4D97-AF65-F5344CB8AC3E}">
        <p14:creationId xmlns:p14="http://schemas.microsoft.com/office/powerpoint/2010/main" val="405046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04800"/>
            <a:ext cx="10820400" cy="838199"/>
          </a:xfrm>
        </p:spPr>
        <p:txBody>
          <a:bodyPr>
            <a:normAutofit/>
          </a:bodyPr>
          <a:lstStyle/>
          <a:p>
            <a:r>
              <a:rPr lang="en-US" sz="2800" dirty="0"/>
              <a:t>Using Approval Rate Models in Recommender Engines</a:t>
            </a:r>
          </a:p>
        </p:txBody>
      </p:sp>
      <p:sp>
        <p:nvSpPr>
          <p:cNvPr id="5" name="TextBox 4">
            <a:extLst>
              <a:ext uri="{FF2B5EF4-FFF2-40B4-BE49-F238E27FC236}">
                <a16:creationId xmlns:a16="http://schemas.microsoft.com/office/drawing/2014/main" id="{CE271346-478D-49C1-B2BD-C65E9C753C2D}"/>
              </a:ext>
            </a:extLst>
          </p:cNvPr>
          <p:cNvSpPr txBox="1"/>
          <p:nvPr/>
        </p:nvSpPr>
        <p:spPr>
          <a:xfrm>
            <a:off x="531812" y="1295400"/>
            <a:ext cx="10936288" cy="3693319"/>
          </a:xfrm>
          <a:prstGeom prst="rect">
            <a:avLst/>
          </a:prstGeom>
          <a:noFill/>
        </p:spPr>
        <p:txBody>
          <a:bodyPr wrap="square" rtlCol="0">
            <a:spAutoFit/>
          </a:bodyPr>
          <a:lstStyle/>
          <a:p>
            <a:r>
              <a:rPr lang="en-US" dirty="0"/>
              <a:t>Collecting approval rate decisions across a suite of products including credit cards, personal loans and mortgages allows us to build models for each card product, and then rank the likelihood that they would be approved for that particular item. </a:t>
            </a:r>
          </a:p>
          <a:p>
            <a:endParaRPr lang="en-US" dirty="0"/>
          </a:p>
          <a:p>
            <a:r>
              <a:rPr lang="en-US" dirty="0"/>
              <a:t>As well as approval rate models, you can run projected revenue models to be used in tandem for ranking the products that are featured for any given individual.</a:t>
            </a:r>
          </a:p>
          <a:p>
            <a:endParaRPr lang="en-US" dirty="0"/>
          </a:p>
          <a:p>
            <a:r>
              <a:rPr lang="en-US" dirty="0"/>
              <a:t>If you want to maintain a certain level of approval rate on an applicant pool, you can run a constrained optimization technique to maximize revenue holding a minimum approval rate threshold. Most card issuers want to have a quality pool of applicants recommended to them. </a:t>
            </a:r>
          </a:p>
          <a:p>
            <a:endParaRPr lang="en-US" dirty="0"/>
          </a:p>
          <a:p>
            <a:r>
              <a:rPr lang="en-US" dirty="0"/>
              <a:t>Collaborative Filtering can be used on new users whom we have sparse profile information, and matched against similar users to recommend cards that would match their interests. </a:t>
            </a:r>
          </a:p>
        </p:txBody>
      </p:sp>
    </p:spTree>
    <p:extLst>
      <p:ext uri="{BB962C8B-B14F-4D97-AF65-F5344CB8AC3E}">
        <p14:creationId xmlns:p14="http://schemas.microsoft.com/office/powerpoint/2010/main" val="3911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2063</TotalTime>
  <Words>1250</Words>
  <Application>Microsoft Office PowerPoint</Application>
  <PresentationFormat>Custom</PresentationFormat>
  <Paragraphs>126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Corbel</vt:lpstr>
      <vt:lpstr>Courier New</vt:lpstr>
      <vt:lpstr>inherit</vt:lpstr>
      <vt:lpstr>Digital Blue Tunnel 16x9</vt:lpstr>
      <vt:lpstr>Credit Approval Models for Loan Products and *potential* Applications to Recommender Engines</vt:lpstr>
      <vt:lpstr>Introduction to …. Approval rate models </vt:lpstr>
      <vt:lpstr>Feature Generation for Credit Approval Models</vt:lpstr>
      <vt:lpstr>Building the Model Objects in R</vt:lpstr>
      <vt:lpstr>And the goal of building approval rate models IS …. to accurately provide estimates for the likelihood of approval</vt:lpstr>
      <vt:lpstr>Measures for Model Evaluation </vt:lpstr>
      <vt:lpstr>Hierarchical Clustering for Loan Products</vt:lpstr>
      <vt:lpstr>Using Approval Rate Models in Recommender Engines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Approval Models for Loan Products and *mgh* Applications to Recommender Engines</dc:title>
  <dc:creator>Helen Ristov</dc:creator>
  <cp:lastModifiedBy>Helen Ristov</cp:lastModifiedBy>
  <cp:revision>56</cp:revision>
  <dcterms:created xsi:type="dcterms:W3CDTF">2019-05-28T23:33:28Z</dcterms:created>
  <dcterms:modified xsi:type="dcterms:W3CDTF">2019-06-10T02:11:11Z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