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68" r:id="rId6"/>
    <p:sldId id="269" r:id="rId7"/>
    <p:sldId id="270" r:id="rId8"/>
    <p:sldId id="271" r:id="rId9"/>
    <p:sldId id="272" r:id="rId10"/>
    <p:sldId id="278" r:id="rId11"/>
    <p:sldId id="275" r:id="rId12"/>
    <p:sldId id="277" r:id="rId13"/>
    <p:sldId id="273" r:id="rId14"/>
    <p:sldId id="276" r:id="rId15"/>
    <p:sldId id="279" r:id="rId16"/>
    <p:sldId id="274" r:id="rId17"/>
  </p:sldIdLst>
  <p:sldSz cx="9144000" cy="6858000" type="screen4x3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517AEF-C05D-40B9-8274-1AED4C133E0D}">
  <a:tblStyle styleId="{3E517AEF-C05D-40B9-8274-1AED4C133E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3" autoAdjust="0"/>
  </p:normalViewPr>
  <p:slideViewPr>
    <p:cSldViewPr snapToGrid="0">
      <p:cViewPr varScale="1">
        <p:scale>
          <a:sx n="112" d="100"/>
          <a:sy n="112" d="100"/>
        </p:scale>
        <p:origin x="15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4113"/>
            <a:ext cx="3011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143668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61568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</a:t>
            </a:r>
            <a:endParaRPr sz="10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72740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284415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431323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116474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625523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95325" y="4387850"/>
            <a:ext cx="5945188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62867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C:\Users\Whitney\Documents\CHICAGO GSB\PPT-Large-Logo-with-Tag-Po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4232275"/>
            <a:ext cx="8229600" cy="22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77724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381000" y="167640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 rot="5400000">
            <a:off x="4814094" y="2102644"/>
            <a:ext cx="5700713" cy="207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 rot="5400000">
            <a:off x="576262" y="96838"/>
            <a:ext cx="5700713" cy="609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iagram or Organization Chart" type="dgm">
  <p:cSld name="DIAGRA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dgm" idx="2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630738" y="1206500"/>
            <a:ext cx="4073525" cy="2316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30738" y="3675063"/>
            <a:ext cx="4073525" cy="231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30738" y="1206500"/>
            <a:ext cx="4073525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2161382" y="-550068"/>
            <a:ext cx="4786313" cy="829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6086475"/>
            <a:ext cx="9144000" cy="1588"/>
          </a:xfrm>
          <a:prstGeom prst="straightConnector1">
            <a:avLst/>
          </a:prstGeom>
          <a:noFill/>
          <a:ln w="9525" cap="flat" cmpd="sng">
            <a:solidFill>
              <a:srgbClr val="6E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Shape 11" descr="PPT-Large-Logo-with-Tag-Pos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291263" y="6181725"/>
            <a:ext cx="2395537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04813" y="1206500"/>
            <a:ext cx="8299450" cy="478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81000" y="2921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82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mckee0@chicagobooth.edu" TargetMode="External"/><Relationship Id="rId5" Type="http://schemas.openxmlformats.org/officeDocument/2006/relationships/hyperlink" Target="http://tryr.codeschool.com/" TargetMode="External"/><Relationship Id="rId4" Type="http://schemas.openxmlformats.org/officeDocument/2006/relationships/hyperlink" Target="https://www.datacam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ftp.ussg.iu.edu/CRA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381000" y="762000"/>
            <a:ext cx="8382000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20009"/>
                </a:solidFill>
              </a:rPr>
              <a:t>Introduction to R</a:t>
            </a:r>
            <a:endParaRPr sz="4000" b="1" i="0" u="none" strike="noStrike" cap="none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78754-30AA-4C20-8335-D87A47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Swirl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A5DA5-FF98-4920-B370-FF24EA2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Swirl Courses to Install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2213-E1DB-4E3E-A327-973607EC3DED}"/>
              </a:ext>
            </a:extLst>
          </p:cNvPr>
          <p:cNvSpPr txBox="1"/>
          <p:nvPr/>
        </p:nvSpPr>
        <p:spPr>
          <a:xfrm>
            <a:off x="473697" y="1017270"/>
            <a:ext cx="7917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Swirl courses can be installed with the following function (which we downloaded when installing the swirl package): </a:t>
            </a:r>
            <a:r>
              <a:rPr lang="en-US" dirty="0" err="1"/>
              <a:t>install_course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/>
              <a:t>Let’s install the “R Programming” and “Regression Models” courses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3237B-5B0A-4CE2-9899-489D8609C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32537"/>
            <a:ext cx="8382001" cy="18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0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Swirl Lessons to Try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00A9A7-9484-4784-85F3-91049F4E7BE1}"/>
              </a:ext>
            </a:extLst>
          </p:cNvPr>
          <p:cNvSpPr txBox="1"/>
          <p:nvPr/>
        </p:nvSpPr>
        <p:spPr>
          <a:xfrm>
            <a:off x="384858" y="1062893"/>
            <a:ext cx="79170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using the swirl() function to open swirl, it will list the courses you have installed. After selecting a course, it will then list lessons for you to select. For purposes of getting started with R, I recommend you attempt the following courses:</a:t>
            </a:r>
          </a:p>
          <a:p>
            <a:endParaRPr lang="en-US" dirty="0"/>
          </a:p>
          <a:p>
            <a:r>
              <a:rPr lang="en-US" dirty="0"/>
              <a:t>R Programming:</a:t>
            </a:r>
          </a:p>
          <a:p>
            <a:endParaRPr lang="en-US" dirty="0"/>
          </a:p>
          <a:p>
            <a:pPr lvl="1"/>
            <a:r>
              <a:rPr lang="en-US"/>
              <a:t>1. Basic </a:t>
            </a:r>
            <a:r>
              <a:rPr lang="en-US" dirty="0"/>
              <a:t>Building Blocks</a:t>
            </a:r>
          </a:p>
          <a:p>
            <a:pPr lvl="1"/>
            <a:r>
              <a:rPr lang="en-US" dirty="0"/>
              <a:t>3. Sequences of Numbers</a:t>
            </a:r>
          </a:p>
          <a:p>
            <a:pPr lvl="1"/>
            <a:r>
              <a:rPr lang="en-US" dirty="0"/>
              <a:t>4. Vectors</a:t>
            </a:r>
          </a:p>
          <a:p>
            <a:r>
              <a:rPr lang="en-US" dirty="0"/>
              <a:t>6. </a:t>
            </a:r>
            <a:r>
              <a:rPr lang="en-US" dirty="0" err="1"/>
              <a:t>Subsetting</a:t>
            </a:r>
            <a:r>
              <a:rPr lang="en-US" dirty="0"/>
              <a:t> Vectors</a:t>
            </a:r>
          </a:p>
          <a:p>
            <a:r>
              <a:rPr lang="en-US" dirty="0"/>
              <a:t>7. Matrices and Data Frames</a:t>
            </a:r>
          </a:p>
          <a:p>
            <a:endParaRPr lang="en-US" dirty="0"/>
          </a:p>
          <a:p>
            <a:r>
              <a:rPr lang="en-US" dirty="0"/>
              <a:t>Regression Models:</a:t>
            </a:r>
          </a:p>
          <a:p>
            <a:pPr marL="342900" indent="-342900"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buAutoNum type="arabicPeriod"/>
            </a:pPr>
            <a:r>
              <a:rPr lang="en-US" dirty="0"/>
              <a:t>Residuals</a:t>
            </a:r>
          </a:p>
          <a:p>
            <a:pPr marL="342900" indent="-342900">
              <a:buAutoNum type="arabicPeriod"/>
            </a:pPr>
            <a:r>
              <a:rPr lang="en-US" dirty="0"/>
              <a:t>Least Square Estimation</a:t>
            </a:r>
          </a:p>
        </p:txBody>
      </p:sp>
    </p:spTree>
    <p:extLst>
      <p:ext uri="{BB962C8B-B14F-4D97-AF65-F5344CB8AC3E}">
        <p14:creationId xmlns:p14="http://schemas.microsoft.com/office/powerpoint/2010/main" val="65424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78754-30AA-4C20-8335-D87A47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Programming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A5DA5-FF98-4920-B370-FF24EA2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40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Basic Building Blocks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82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78754-30AA-4C20-8335-D87A47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A5DA5-FF98-4920-B370-FF24EA2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More Resources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4DF7DD2-3D15-41B5-BBF8-410230F9B214}"/>
              </a:ext>
            </a:extLst>
          </p:cNvPr>
          <p:cNvSpPr txBox="1"/>
          <p:nvPr/>
        </p:nvSpPr>
        <p:spPr>
          <a:xfrm>
            <a:off x="384858" y="1290704"/>
            <a:ext cx="7917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hlinkClick r:id="rId3"/>
              </a:rPr>
              <a:t>https://swirlstats.com/</a:t>
            </a:r>
            <a:endParaRPr lang="en-US" sz="3000" dirty="0"/>
          </a:p>
          <a:p>
            <a:r>
              <a:rPr lang="en-US" sz="3000" dirty="0">
                <a:hlinkClick r:id="rId4"/>
              </a:rPr>
              <a:t>https://www.datacamp.com/</a:t>
            </a:r>
            <a:endParaRPr lang="en-US" sz="3000" dirty="0"/>
          </a:p>
          <a:p>
            <a:r>
              <a:rPr lang="en-US" sz="3000" dirty="0">
                <a:hlinkClick r:id="rId5"/>
              </a:rPr>
              <a:t>http://tryr.codeschool.com/</a:t>
            </a:r>
            <a:r>
              <a:rPr lang="en-US" sz="3000" dirty="0"/>
              <a:t> </a:t>
            </a:r>
          </a:p>
          <a:p>
            <a:endParaRPr lang="en-US" sz="3000" dirty="0"/>
          </a:p>
          <a:p>
            <a:r>
              <a:rPr lang="en-US" sz="3000" dirty="0"/>
              <a:t>Or just ask! </a:t>
            </a:r>
            <a:r>
              <a:rPr lang="en-US" sz="3000" dirty="0">
                <a:hlinkClick r:id="rId6"/>
              </a:rPr>
              <a:t>jmckee0@chicagobooth.edu</a:t>
            </a:r>
            <a:r>
              <a:rPr lang="en-US" sz="3000" dirty="0"/>
              <a:t> or @</a:t>
            </a:r>
            <a:r>
              <a:rPr lang="en-US" sz="3000" dirty="0" err="1"/>
              <a:t>jmckee</a:t>
            </a:r>
            <a:r>
              <a:rPr lang="en-US" sz="3000" dirty="0"/>
              <a:t> on Slack</a:t>
            </a:r>
          </a:p>
        </p:txBody>
      </p:sp>
    </p:spTree>
    <p:extLst>
      <p:ext uri="{BB962C8B-B14F-4D97-AF65-F5344CB8AC3E}">
        <p14:creationId xmlns:p14="http://schemas.microsoft.com/office/powerpoint/2010/main" val="282207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820009"/>
                </a:solidFill>
                <a:latin typeface="Arial"/>
                <a:ea typeface="Arial"/>
                <a:cs typeface="Arial"/>
                <a:sym typeface="Arial"/>
              </a:rPr>
              <a:t>Goals for Today</a:t>
            </a:r>
            <a:endParaRPr sz="2400" b="1" i="0" u="none" strike="noStrike" cap="none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143000" y="1585550"/>
            <a:ext cx="5791200" cy="3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Downloading R and R Studio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Installing packages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Getting Started with Swirl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R Programming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Regression Models</a:t>
            </a: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78754-30AA-4C20-8335-D87A47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R and R Studio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A5DA5-FF98-4920-B370-FF24EA2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Downloading and Installing R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2213-E1DB-4E3E-A327-973607EC3DED}"/>
              </a:ext>
            </a:extLst>
          </p:cNvPr>
          <p:cNvSpPr txBox="1"/>
          <p:nvPr/>
        </p:nvSpPr>
        <p:spPr>
          <a:xfrm>
            <a:off x="473697" y="1017270"/>
            <a:ext cx="7917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Navigate to </a:t>
            </a:r>
            <a:r>
              <a:rPr lang="en-US" dirty="0">
                <a:hlinkClick r:id="rId3"/>
              </a:rPr>
              <a:t>https://www.r-project.org/</a:t>
            </a:r>
            <a:r>
              <a:rPr lang="en-US" dirty="0"/>
              <a:t> and click on “CRAN” underneath the “Download” section of the sidebar. Select the mirror of your choice (the closest is probably </a:t>
            </a:r>
            <a:r>
              <a:rPr lang="en-US" dirty="0">
                <a:hlinkClick r:id="rId4"/>
              </a:rPr>
              <a:t>https://ftp.ussg.iu.edu/CRAN/</a:t>
            </a:r>
            <a:r>
              <a:rPr lang="en-US" dirty="0"/>
              <a:t>) and download the appropriate version of R for your Operating System. If asked, download the “base” subdirectory.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B742B4-79B6-4AF0-872B-153C648EC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92" y="2131470"/>
            <a:ext cx="8212508" cy="29705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111821-2EB0-4B70-904C-608C65F22EE9}"/>
              </a:ext>
            </a:extLst>
          </p:cNvPr>
          <p:cNvSpPr/>
          <p:nvPr/>
        </p:nvSpPr>
        <p:spPr>
          <a:xfrm>
            <a:off x="692209" y="2409914"/>
            <a:ext cx="2358640" cy="179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7E08F-1D02-4CC0-BD2E-37FCD12BAE0F}"/>
              </a:ext>
            </a:extLst>
          </p:cNvPr>
          <p:cNvSpPr txBox="1"/>
          <p:nvPr/>
        </p:nvSpPr>
        <p:spPr>
          <a:xfrm>
            <a:off x="550492" y="5307394"/>
            <a:ext cx="791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should be able to accept all the default values in the installer.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Introduction to R Studio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2213-E1DB-4E3E-A327-973607EC3DED}"/>
              </a:ext>
            </a:extLst>
          </p:cNvPr>
          <p:cNvSpPr txBox="1"/>
          <p:nvPr/>
        </p:nvSpPr>
        <p:spPr>
          <a:xfrm>
            <a:off x="473697" y="1017270"/>
            <a:ext cx="7917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Studio is a FREE integrated development environment (IDE) for R and the preferred IDE at Booth. It provides a convenient interface to write code, see your working directory, and examine any plots all at the same time. Here’s an example of what it looks like:</a:t>
            </a:r>
          </a:p>
        </p:txBody>
      </p:sp>
      <p:pic>
        <p:nvPicPr>
          <p:cNvPr id="1026" name="Picture 2" descr="Image result for r studio">
            <a:extLst>
              <a:ext uri="{FF2B5EF4-FFF2-40B4-BE49-F238E27FC236}">
                <a16:creationId xmlns:a16="http://schemas.microsoft.com/office/drawing/2014/main" id="{98BFC059-960A-4A69-97EB-A01F231A0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412" y="1833496"/>
            <a:ext cx="4473175" cy="372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64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Downloading and Installing R Studio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2213-E1DB-4E3E-A327-973607EC3DED}"/>
              </a:ext>
            </a:extLst>
          </p:cNvPr>
          <p:cNvSpPr txBox="1"/>
          <p:nvPr/>
        </p:nvSpPr>
        <p:spPr>
          <a:xfrm>
            <a:off x="473697" y="1017270"/>
            <a:ext cx="791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Navigate to </a:t>
            </a:r>
            <a:r>
              <a:rPr lang="en-US" dirty="0">
                <a:hlinkClick r:id="rId3"/>
              </a:rPr>
              <a:t>https://www.rstudio.com/products/rstudio/download/</a:t>
            </a:r>
            <a:r>
              <a:rPr lang="en-US" dirty="0"/>
              <a:t> and download “R Studio Desktop” for your operating system. Again, you can use the default installation options.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B6AA90-EE7F-496D-93F0-B88BBF012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636" y="1846419"/>
            <a:ext cx="4226727" cy="39943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4A27F3-1F12-413F-B4EC-C0D340340F1D}"/>
              </a:ext>
            </a:extLst>
          </p:cNvPr>
          <p:cNvSpPr/>
          <p:nvPr/>
        </p:nvSpPr>
        <p:spPr>
          <a:xfrm>
            <a:off x="3110668" y="1762569"/>
            <a:ext cx="615298" cy="4168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4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Making Sure Everything is Installed Correctly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2213-E1DB-4E3E-A327-973607EC3DED}"/>
              </a:ext>
            </a:extLst>
          </p:cNvPr>
          <p:cNvSpPr txBox="1"/>
          <p:nvPr/>
        </p:nvSpPr>
        <p:spPr>
          <a:xfrm>
            <a:off x="473697" y="1017270"/>
            <a:ext cx="791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</a:t>
            </a:r>
            <a:r>
              <a:rPr lang="en-US" dirty="0" err="1"/>
              <a:t>RStudio</a:t>
            </a:r>
            <a:r>
              <a:rPr lang="en-US" dirty="0"/>
              <a:t> into your search bar and this logo should pop up:</a:t>
            </a:r>
          </a:p>
        </p:txBody>
      </p:sp>
      <p:pic>
        <p:nvPicPr>
          <p:cNvPr id="2050" name="Picture 2" descr="Image result for rstudio logo">
            <a:extLst>
              <a:ext uri="{FF2B5EF4-FFF2-40B4-BE49-F238E27FC236}">
                <a16:creationId xmlns:a16="http://schemas.microsoft.com/office/drawing/2014/main" id="{36254F03-8029-4D75-B0AA-65D5C1C1D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804" y="925840"/>
            <a:ext cx="534111" cy="53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8FF93F-1814-4192-9DCE-ACAA0E5AFFAF}"/>
              </a:ext>
            </a:extLst>
          </p:cNvPr>
          <p:cNvSpPr txBox="1"/>
          <p:nvPr/>
        </p:nvSpPr>
        <p:spPr>
          <a:xfrm>
            <a:off x="473697" y="2048304"/>
            <a:ext cx="791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R studio and try typing in print(“Hello World!”) to make sure everything is working as intended: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3F43D3-6437-40A4-813A-13ADD866E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632" r="94732" b="62596"/>
          <a:stretch/>
        </p:blipFill>
        <p:spPr>
          <a:xfrm>
            <a:off x="473696" y="2970731"/>
            <a:ext cx="7266657" cy="10752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8DD54F-884C-43B7-B6FA-C45AC248E1D9}"/>
              </a:ext>
            </a:extLst>
          </p:cNvPr>
          <p:cNvSpPr txBox="1"/>
          <p:nvPr/>
        </p:nvSpPr>
        <p:spPr>
          <a:xfrm>
            <a:off x="473696" y="4772988"/>
            <a:ext cx="7917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Feel free to also trying asking R to perform some basic calculations!</a:t>
            </a:r>
          </a:p>
        </p:txBody>
      </p:sp>
    </p:spTree>
    <p:extLst>
      <p:ext uri="{BB962C8B-B14F-4D97-AF65-F5344CB8AC3E}">
        <p14:creationId xmlns:p14="http://schemas.microsoft.com/office/powerpoint/2010/main" val="229824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78754-30AA-4C20-8335-D87A47D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3A5DA5-FF98-4920-B370-FF24EA2D0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8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4343400" y="6172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1000" y="223650"/>
            <a:ext cx="838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820009"/>
                </a:solidFill>
              </a:rPr>
              <a:t>Installing and Loading Packages in R</a:t>
            </a:r>
            <a:endParaRPr sz="2400" b="1" dirty="0">
              <a:solidFill>
                <a:srgbClr val="8200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Shape 99"/>
          <p:cNvGraphicFramePr/>
          <p:nvPr/>
        </p:nvGraphicFramePr>
        <p:xfrm>
          <a:off x="5623560" y="560070"/>
          <a:ext cx="208300" cy="365770"/>
        </p:xfrm>
        <a:graphic>
          <a:graphicData uri="http://schemas.openxmlformats.org/drawingml/2006/table">
            <a:tbl>
              <a:tblPr>
                <a:noFill/>
                <a:tableStyleId>{3E517AEF-C05D-40B9-8274-1AED4C133E0D}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632213-E1DB-4E3E-A327-973607EC3DED}"/>
              </a:ext>
            </a:extLst>
          </p:cNvPr>
          <p:cNvSpPr txBox="1"/>
          <p:nvPr/>
        </p:nvSpPr>
        <p:spPr>
          <a:xfrm>
            <a:off x="473697" y="1017270"/>
            <a:ext cx="79170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of the key strengths of R is the fact that so many R developers have written packages and shared them with the larger community through CRAN (the Comprehensive R Archive Network). Base R allows you to install and load these packages directly through the R interface with the </a:t>
            </a:r>
            <a:r>
              <a:rPr lang="en-US" dirty="0" err="1"/>
              <a:t>install.packages</a:t>
            </a:r>
            <a:r>
              <a:rPr lang="en-US" dirty="0"/>
              <a:t>() and library() functions. The package that we are going to install and use today is “swirl”, a software package for learning R, directly in R!</a:t>
            </a:r>
          </a:p>
          <a:p>
            <a:endParaRPr lang="en-US" dirty="0"/>
          </a:p>
          <a:p>
            <a:r>
              <a:rPr lang="en-US" dirty="0"/>
              <a:t>Type ‘</a:t>
            </a:r>
            <a:r>
              <a:rPr lang="en-US" dirty="0" err="1"/>
              <a:t>install.packages</a:t>
            </a:r>
            <a:r>
              <a:rPr lang="en-US" dirty="0"/>
              <a:t>(“swirl”)’ followed by ‘library(swirl)’. Note that quotation marks are necessary for the </a:t>
            </a:r>
            <a:r>
              <a:rPr lang="en-US" dirty="0" err="1"/>
              <a:t>install.packages</a:t>
            </a:r>
            <a:r>
              <a:rPr lang="en-US" dirty="0"/>
              <a:t> function but not for library.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0E1AD8-7740-4D86-AE76-493B4E238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09" r="28283" b="4726"/>
          <a:stretch/>
        </p:blipFill>
        <p:spPr>
          <a:xfrm>
            <a:off x="719982" y="2924582"/>
            <a:ext cx="7704035" cy="22028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63A82C-AC7D-4DC9-9F24-6CB34609AA06}"/>
              </a:ext>
            </a:extLst>
          </p:cNvPr>
          <p:cNvSpPr txBox="1"/>
          <p:nvPr/>
        </p:nvSpPr>
        <p:spPr>
          <a:xfrm>
            <a:off x="384858" y="5218898"/>
            <a:ext cx="7917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exactly the same process you will use to install and load any R packages that you may need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6025265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620</Words>
  <Application>Microsoft Office PowerPoint</Application>
  <PresentationFormat>On-screen Show (4:3)</PresentationFormat>
  <Paragraphs>82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Default Design</vt:lpstr>
      <vt:lpstr>Introduction to R</vt:lpstr>
      <vt:lpstr>PowerPoint Presentation</vt:lpstr>
      <vt:lpstr>Downloading R and R Studio</vt:lpstr>
      <vt:lpstr>PowerPoint Presentation</vt:lpstr>
      <vt:lpstr>PowerPoint Presentation</vt:lpstr>
      <vt:lpstr>PowerPoint Presentation</vt:lpstr>
      <vt:lpstr>PowerPoint Presentation</vt:lpstr>
      <vt:lpstr>Installing Packages</vt:lpstr>
      <vt:lpstr>PowerPoint Presentation</vt:lpstr>
      <vt:lpstr>Getting Started with Swirl</vt:lpstr>
      <vt:lpstr>PowerPoint Presentation</vt:lpstr>
      <vt:lpstr>PowerPoint Presentation</vt:lpstr>
      <vt:lpstr>R Programming</vt:lpstr>
      <vt:lpstr>PowerPoint Presentation</vt:lpstr>
      <vt:lpstr>Regression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Basics</dc:title>
  <cp:lastModifiedBy>Jeffrey McKee</cp:lastModifiedBy>
  <cp:revision>63</cp:revision>
  <dcterms:modified xsi:type="dcterms:W3CDTF">2018-09-25T05:48:47Z</dcterms:modified>
</cp:coreProperties>
</file>