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89" autoAdjust="0"/>
  </p:normalViewPr>
  <p:slideViewPr>
    <p:cSldViewPr snapToGrid="0">
      <p:cViewPr varScale="1">
        <p:scale>
          <a:sx n="83" d="100"/>
          <a:sy n="83" d="100"/>
        </p:scale>
        <p:origin x="24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Remember, you can customize the view of the data you are querying. So for example you can rename columns. This renames columns only for your view. It doesn’t alter the database.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SQL is the language we will use to pull data from a relational database management system.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What is a relational database?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 relational database is a collection of data items organized as a set of tables.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 each table (which is sometimes called a relation) there are one or more data categories in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Each row contains a unique instance of data for the categories defined by the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4242"/>
                </a:solidFill>
                <a:highlight>
                  <a:srgbClr val="FFFFFF"/>
                </a:highlight>
              </a:rPr>
              <a:t>You’ve all used Excel before and are familiar with tables—they’re similar to spreadsheets. Tables have rows and columns just like Excel, but are a little more rigid. Database tables, for instance, are always organized by column, and each column must have a unique name. </a:t>
            </a:r>
            <a:endParaRPr sz="10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For example, a typical business order entry database would include a table that described a client with columns for name, address, phone number, and so forth. 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Another table would describe an order: product, client id , date, sales price, and so forth. 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There could be a table for each order, containing which items were purchased, with a description of the product, name, color.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/>
              <a:t>Every user of the database might pull different views or reports depending on their needs. For example, a branch office manager might like a view on all customers that bought products after a certain date. A financial services manager in the same company could, from the same tables, obtain a report on accounts that needed to be paid.</a:t>
            </a:r>
            <a:br>
              <a:rPr lang="en-US" sz="1000"/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graphical user interface (GUI) is computer program that uses windows, icons and menus and which can be manipulated by a mouse (and often to a limited extent by a keyboard as well). </a:t>
            </a:r>
            <a:br>
              <a:rPr lang="en-US"/>
            </a:br>
            <a:br>
              <a:rPr lang="en-US"/>
            </a:br>
            <a:r>
              <a:rPr lang="en-US"/>
              <a:t>GUIs contrast with command line interfaces (CLIs), which use only text and are accessed solely by a keyboard. </a:t>
            </a: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major advantage of GUIs is that they make computer operation more intuitive, and thus easier to learn and use. For example, it is much easier for a new user to move a file from one directory to another by dragging its icon with the mouse than by having to remember and type seemingly arcane commands to accomplish the same task.</a:t>
            </a: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analytic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oothanalyti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>
                <a:solidFill>
                  <a:srgbClr val="820009"/>
                </a:solidFill>
              </a:rPr>
              <a:t>Basics</a:t>
            </a:r>
            <a:endParaRPr sz="40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the Green Plus Sign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461800"/>
            <a:ext cx="8839193" cy="31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7983600" y="1162975"/>
            <a:ext cx="1113900" cy="84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6034100" y="1545925"/>
            <a:ext cx="1775400" cy="11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the editor!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0"/>
            <a:ext cx="8839198" cy="4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789075" y="2021675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Query Editor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89075" y="44020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Results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107350" y="26165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Tutorial Tables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6556300" y="3158875"/>
            <a:ext cx="754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82325" y="292100"/>
            <a:ext cx="84975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Steps to Querying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Know your database, know your tables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Write your query</a:t>
            </a:r>
            <a:endParaRPr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Check to see if your data makes sense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at Tables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 Mode, each table has a dropdown that shows what’s in the table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717" y="1993267"/>
            <a:ext cx="2389725" cy="22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Queries usually have three main building blocks: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SELECT</a:t>
            </a:r>
            <a:r>
              <a:rPr lang="en-US"/>
              <a:t>, </a:t>
            </a:r>
            <a:r>
              <a:rPr lang="en-US" b="1">
                <a:solidFill>
                  <a:srgbClr val="0000FF"/>
                </a:solidFill>
              </a:rPr>
              <a:t>FROM</a:t>
            </a:r>
            <a:r>
              <a:rPr lang="en-US"/>
              <a:t>, and </a:t>
            </a:r>
            <a:r>
              <a:rPr lang="en-US" b="1">
                <a:solidFill>
                  <a:srgbClr val="9900FF"/>
                </a:solidFill>
              </a:rPr>
              <a:t>WHERE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894400" y="2608125"/>
            <a:ext cx="3786900" cy="3036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Three Building Blocks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31" y="2857311"/>
            <a:ext cx="3165470" cy="253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140937" y="2756466"/>
            <a:ext cx="1489200" cy="2749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87200" y="3507850"/>
            <a:ext cx="2446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SELECT</a:t>
            </a:r>
            <a:r>
              <a:rPr lang="en-US"/>
              <a:t> Month, Visits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FROM</a:t>
            </a:r>
            <a:r>
              <a:rPr lang="en-US"/>
              <a:t> example_table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00FF"/>
                </a:solidFill>
              </a:rPr>
              <a:t>WHERE</a:t>
            </a:r>
            <a:r>
              <a:rPr lang="en-US"/>
              <a:t> Conversion = ‘9%’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122602" y="346761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139908" y="4397040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139908" y="478938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775" y="3387425"/>
            <a:ext cx="1665000" cy="109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403825" y="3688225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810488" y="3707650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73100" y="265000"/>
            <a:ext cx="89709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Building Blocks: Select and From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Every query has two necessary components: Select and From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year, nominee, movie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155CC"/>
                </a:solidFill>
              </a:rPr>
              <a:t>FROM</a:t>
            </a:r>
            <a:r>
              <a:rPr lang="en-US"/>
              <a:t> tutorial.oscar_nominees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636200" y="4334575"/>
            <a:ext cx="389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Database.Table_Name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2371350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3930325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and Renaming Columns</a:t>
            </a: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It can be useful to specify, rename, and reorder columns.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movie AS film, year, category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WHERE: The Third Building Block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 WHERE clause to your query to filter results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*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WHERE </a:t>
            </a:r>
            <a:r>
              <a:rPr lang="en-US"/>
              <a:t>year = 2005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Note: if you set one of your columns equal to a text string, use apostrophes. Ex: nominee = ‘Amy Adams’</a:t>
            </a:r>
            <a:endParaRPr sz="180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Use SELECT, FROM, and WHERE to answer the following questions: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Who was the Best Actress winner in 2002?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2) How many oscars did A Streetcar Named Desire win (in all categories)?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Hint: Use AND to add extra conditions. </a:t>
            </a:r>
            <a:endParaRPr sz="140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Ex: WHERE year = 1998 </a:t>
            </a:r>
            <a:endParaRPr sz="140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AND movie = ‘Shakespeare in Love’</a:t>
            </a:r>
            <a:endParaRPr sz="14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If you want to explore the table a bit, try using DISTINCT. This will pull one row for each unique result in your query.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Ex: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</a:t>
            </a:r>
            <a:r>
              <a:rPr lang="en-US" b="1"/>
              <a:t>DISTINCT</a:t>
            </a:r>
            <a:r>
              <a:rPr lang="en-US"/>
              <a:t> category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D85C6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uses SQL and for what?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one use SQL?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How to learn more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Who was the Best Actress winner in 2002?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b="1"/>
              <a:t>Nicole Kidman</a:t>
            </a:r>
            <a:endParaRPr b="1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650" y="3132150"/>
            <a:ext cx="1296250" cy="24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7148100" y="2155575"/>
            <a:ext cx="1834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You’re a SQL expert already!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078950" y="2155575"/>
            <a:ext cx="1972800" cy="609900"/>
          </a:xfrm>
          <a:prstGeom prst="wedgeRoundRectCallout">
            <a:avLst>
              <a:gd name="adj1" fmla="val 9158"/>
              <a:gd name="adj2" fmla="val 85013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66925" y="2648175"/>
            <a:ext cx="725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nominee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tutorial.oscar_nominees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year = 2002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</a:t>
            </a:r>
            <a:r>
              <a:rPr lang="en-US" sz="2800">
                <a:solidFill>
                  <a:schemeClr val="dk1"/>
                </a:solidFill>
              </a:rPr>
              <a:t> category = ‘actress in a leading role’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winner = ‘true’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How many Oscars did A Streetcar Named Desire win (in all categories)? </a:t>
            </a:r>
            <a:r>
              <a:rPr lang="en-US" b="1"/>
              <a:t>   3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266925" y="26481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movie, category, winner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tutorial.oscar_nominees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movie = ‘A Streetcar Named Desire’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winner = true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(Comparison)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    			Greater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			Less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=			Equals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!= or &lt;&gt;		Not Equals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&gt;=			Greater Than or Equal To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&lt;=			Less Than or Equal To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were the best movies of the 90’s?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tutorial.nominee_filmography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B45F06"/>
                </a:solidFill>
              </a:rPr>
              <a:t>SELECT</a:t>
            </a:r>
            <a:r>
              <a:rPr lang="en-US" b="1"/>
              <a:t> DISTINCT</a:t>
            </a:r>
            <a:r>
              <a:rPr lang="en-US"/>
              <a:t> movie_title, rating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3D85C6"/>
                </a:solidFill>
              </a:rPr>
              <a:t>FROM</a:t>
            </a:r>
            <a:r>
              <a:rPr lang="en-US"/>
              <a:t> tutorial.nominee_filmography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674EA7"/>
                </a:solidFill>
              </a:rPr>
              <a:t>WHERE</a:t>
            </a:r>
            <a:r>
              <a:rPr lang="en-US"/>
              <a:t> rating &gt; 8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674EA7"/>
                </a:solidFill>
              </a:rPr>
              <a:t>AND</a:t>
            </a:r>
            <a:r>
              <a:rPr lang="en-US"/>
              <a:t> year &lt; 2000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AND</a:t>
            </a:r>
            <a:r>
              <a:rPr lang="en-US"/>
              <a:t> year &gt;= 1990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Note: We are limited to films that had nominated actors and actresses. Also, watch out for duplicates!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Since the beginning of 2010, how many days has Apple’s stock traded at a volume of less than 7 million (excluding days with 0 volume)? What are those dates?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Find the table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Get familiar with the columns and fields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Use comparative WHERE statements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212100" y="29287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date, volume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tutorial.aapl_historical_stock_price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year &gt;= 2010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volume &lt; 7000000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</a:t>
            </a:r>
            <a:r>
              <a:rPr lang="en-US" sz="2800">
                <a:solidFill>
                  <a:schemeClr val="dk1"/>
                </a:solidFill>
              </a:rPr>
              <a:t> volume &lt;&gt; 0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25" y="1133475"/>
            <a:ext cx="8299499" cy="194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(Logical)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4501" y="1035900"/>
            <a:ext cx="9399861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LIKE    			Results similar to a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IN				Use a list of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BETWEEN		Results between two values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IS NULL			Returns NULL values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AND			AND operator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OR				OR operator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NOT			Used to exclude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					(NOT IN, NOT LIKE, NOT 						BETWEEN)</a:t>
            </a:r>
            <a:endParaRPr dirty="0"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438325" y="211855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 rot="10800000" flipH="1">
            <a:off x="438325" y="259970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 rot="10800000" flipH="1">
            <a:off x="438325" y="308085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x="438325" y="36496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rot="10800000" flipH="1">
            <a:off x="438325" y="41453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 rot="10800000" flipH="1">
            <a:off x="438325" y="462652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What are the populations of cities that start with S?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tutorial.city_populations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What are the populations of cities that start with S?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city, state, population_estimate_2012 as pop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tutorial.city_populations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 </a:t>
            </a:r>
            <a:r>
              <a:rPr lang="en-US" sz="2400"/>
              <a:t>city </a:t>
            </a:r>
            <a:r>
              <a:rPr lang="en-US" sz="2400" b="1"/>
              <a:t>LIKE</a:t>
            </a:r>
            <a:r>
              <a:rPr lang="en-US" sz="2400"/>
              <a:t> ‘S%’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3804900"/>
            <a:ext cx="8551925" cy="1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“Querying”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81000" y="101727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stands for “Structured Query Language”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 (“query”)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probably use it to fetch summary information from a central data warehouse and then do additional analysis in Excel/R/etc.</a:t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medium-sized cities on the West Coast?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medium-sized cities on the West Coast?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E69138"/>
                </a:solidFill>
              </a:rPr>
              <a:t>SELECT</a:t>
            </a:r>
            <a:r>
              <a:rPr lang="en-US" sz="2200"/>
              <a:t> city, state, population_estimate_2012 as pop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C78D8"/>
                </a:solidFill>
              </a:rPr>
              <a:t>FROM</a:t>
            </a:r>
            <a:r>
              <a:rPr lang="en-US" sz="2200"/>
              <a:t> tutorial.city_populations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WHERE </a:t>
            </a:r>
            <a:r>
              <a:rPr lang="en-US" sz="2200"/>
              <a:t>state </a:t>
            </a:r>
            <a:r>
              <a:rPr lang="en-US" sz="2200" b="1"/>
              <a:t>IN</a:t>
            </a:r>
            <a:r>
              <a:rPr lang="en-US" sz="2200"/>
              <a:t> (‘CA’, ‘WA’, ‘OR’)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AND</a:t>
            </a:r>
            <a:r>
              <a:rPr lang="en-US" sz="2200"/>
              <a:t> population_estimate_2012 </a:t>
            </a:r>
            <a:r>
              <a:rPr lang="en-US" sz="2200" b="1"/>
              <a:t>BETWEEN</a:t>
            </a:r>
            <a:r>
              <a:rPr lang="en-US" sz="2200"/>
              <a:t> 200000 and 1000000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8" y="3851675"/>
            <a:ext cx="8735724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1169225" y="2743210"/>
            <a:ext cx="7038000" cy="45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04825" y="1206500"/>
            <a:ext cx="8476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an ORDER clause to sort your query by one or more columns, in ascending or descending order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ORDER</a:t>
            </a:r>
            <a:r>
              <a:rPr lang="en-US"/>
              <a:t> Column1 </a:t>
            </a:r>
            <a:r>
              <a:rPr lang="en-US" b="1">
                <a:solidFill>
                  <a:srgbClr val="674EA7"/>
                </a:solidFill>
              </a:rPr>
              <a:t>ASC</a:t>
            </a:r>
            <a:r>
              <a:rPr lang="en-US"/>
              <a:t>, Column2 </a:t>
            </a:r>
            <a:r>
              <a:rPr lang="en-US" b="1">
                <a:solidFill>
                  <a:srgbClr val="674EA7"/>
                </a:solidFill>
              </a:rPr>
              <a:t>DESC</a:t>
            </a:r>
            <a:r>
              <a:rPr lang="en-US"/>
              <a:t>, ...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*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ORDER </a:t>
            </a:r>
            <a:r>
              <a:rPr lang="en-US"/>
              <a:t>year </a:t>
            </a:r>
            <a:r>
              <a:rPr lang="en-US" b="1">
                <a:solidFill>
                  <a:srgbClr val="674EA7"/>
                </a:solidFill>
              </a:rPr>
              <a:t>ASC</a:t>
            </a:r>
            <a:endParaRPr sz="1800"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10 biggest cities outside of New York, Texas, Florida and California?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10 biggest cities outside of New York, Texas, Florida and California?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E69138"/>
                </a:solidFill>
              </a:rPr>
              <a:t>SELECT</a:t>
            </a:r>
            <a:r>
              <a:rPr lang="en-US" sz="2200"/>
              <a:t> city, state, population_estimate_2012 as pop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C78D8"/>
                </a:solidFill>
              </a:rPr>
              <a:t>FROM</a:t>
            </a:r>
            <a:r>
              <a:rPr lang="en-US" sz="2200"/>
              <a:t> tutorial.city_populations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WHERE </a:t>
            </a:r>
            <a:r>
              <a:rPr lang="en-US" sz="2200"/>
              <a:t>state </a:t>
            </a:r>
            <a:r>
              <a:rPr lang="en-US" sz="2200" b="1"/>
              <a:t>NOT IN</a:t>
            </a:r>
            <a:r>
              <a:rPr lang="en-US" sz="2200"/>
              <a:t> (‘CA’, ‘TX’, ‘FL’,’NY’)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ORDER </a:t>
            </a:r>
            <a:r>
              <a:rPr lang="en-US" sz="2200"/>
              <a:t>by 3 </a:t>
            </a:r>
            <a:r>
              <a:rPr lang="en-US" sz="2200" b="1"/>
              <a:t>DESC</a:t>
            </a:r>
            <a:endParaRPr sz="2200" b="1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LIMIT </a:t>
            </a:r>
            <a:r>
              <a:rPr lang="en-US" sz="2200">
                <a:solidFill>
                  <a:srgbClr val="000000"/>
                </a:solidFill>
              </a:rPr>
              <a:t>10</a:t>
            </a:r>
            <a:endParaRPr sz="220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3415325" y="3250925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Orders by the third column in descending order. Can also use ascending (ASC)</a:t>
            </a:r>
            <a:endParaRPr/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2858225" y="3340675"/>
            <a:ext cx="5571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9394"/>
            <a:ext cx="9144000" cy="199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PSA: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Always Know your Tables!</a:t>
            </a: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tutorial.city_populations only has the top 50 cities and excludes Washington DC!</a:t>
            </a: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List all teas, beverage, and canned jar goods by price per unit, with the most expensive first.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(tutorial.excel_sql_inventory_data)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Note: Get familiar with the data. Beverage is a category, but tea is not!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212100" y="2928775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product_name, product_type, price_unit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tutorial.excel_sql_inventory_data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74EA7"/>
                </a:solidFill>
              </a:rPr>
              <a:t>WHERE </a:t>
            </a:r>
            <a:r>
              <a:rPr lang="en-US" sz="2400">
                <a:solidFill>
                  <a:schemeClr val="dk1"/>
                </a:solidFill>
              </a:rPr>
              <a:t>product_name </a:t>
            </a:r>
            <a:r>
              <a:rPr lang="en-US" sz="2400" b="1">
                <a:solidFill>
                  <a:schemeClr val="dk1"/>
                </a:solidFill>
              </a:rPr>
              <a:t>LIKE</a:t>
            </a:r>
            <a:r>
              <a:rPr lang="en-US" sz="2400">
                <a:solidFill>
                  <a:schemeClr val="dk1"/>
                </a:solidFill>
              </a:rPr>
              <a:t> ‘%tea’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74EA7"/>
                </a:solidFill>
              </a:rPr>
              <a:t>OR </a:t>
            </a:r>
            <a:r>
              <a:rPr lang="en-US" sz="2400">
                <a:solidFill>
                  <a:schemeClr val="dk1"/>
                </a:solidFill>
              </a:rPr>
              <a:t>product_type </a:t>
            </a:r>
            <a:r>
              <a:rPr lang="en-US" sz="2400" b="1">
                <a:solidFill>
                  <a:schemeClr val="dk1"/>
                </a:solidFill>
              </a:rPr>
              <a:t>IN </a:t>
            </a:r>
            <a:r>
              <a:rPr lang="en-US" sz="2400">
                <a:solidFill>
                  <a:schemeClr val="dk1"/>
                </a:solidFill>
              </a:rPr>
              <a:t>(‘beverages’,’canned_jarred_goods’)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>
                <a:solidFill>
                  <a:schemeClr val="dk1"/>
                </a:solidFill>
              </a:rPr>
              <a:t> by 3 </a:t>
            </a:r>
            <a:r>
              <a:rPr lang="en-US" sz="2400" b="1">
                <a:solidFill>
                  <a:schemeClr val="dk1"/>
                </a:solidFill>
              </a:rPr>
              <a:t>DESC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288"/>
            <a:ext cx="9144002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Functions</a:t>
            </a: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04812" y="1206500"/>
            <a:ext cx="8394017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COUNT		Returns the number of rows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SUM		Adds the fields together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MIN			Finds the minimum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MAX		Finds the maximum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AVG		Averages the fields</a:t>
            </a:r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440" name="Shape 440"/>
          <p:cNvCxnSpPr/>
          <p:nvPr/>
        </p:nvCxnSpPr>
        <p:spPr>
          <a:xfrm>
            <a:off x="520800" y="2045500"/>
            <a:ext cx="810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Shape 441"/>
          <p:cNvCxnSpPr/>
          <p:nvPr/>
        </p:nvCxnSpPr>
        <p:spPr>
          <a:xfrm>
            <a:off x="519150" y="2983300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>
            <a:off x="519150" y="398298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Shape 443"/>
          <p:cNvCxnSpPr/>
          <p:nvPr/>
        </p:nvCxnSpPr>
        <p:spPr>
          <a:xfrm>
            <a:off x="557250" y="505573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school,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AVG</a:t>
            </a:r>
            <a:r>
              <a:rPr lang="en-US" sz="2400"/>
              <a:t>(sat_math),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MAX</a:t>
            </a:r>
            <a:r>
              <a:rPr lang="en-US" sz="2400"/>
              <a:t>(sat_math),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MIN</a:t>
            </a:r>
            <a:r>
              <a:rPr lang="en-US" sz="2400"/>
              <a:t>(sat_math)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tutorial.sat_scores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GROUP </a:t>
            </a:r>
            <a:r>
              <a:rPr lang="en-US" sz="2400"/>
              <a:t>by 1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" y="4564150"/>
            <a:ext cx="8355300" cy="6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086575" y="3862750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When you have an aggregate function, you must use “GROUP by” for all non-aggregate selections</a:t>
            </a:r>
            <a:endParaRPr/>
          </a:p>
        </p:txBody>
      </p:sp>
      <p:cxnSp>
        <p:nvCxnSpPr>
          <p:cNvPr id="454" name="Shape 454"/>
          <p:cNvCxnSpPr>
            <a:stCxn id="453" idx="1"/>
          </p:cNvCxnSpPr>
          <p:nvPr/>
        </p:nvCxnSpPr>
        <p:spPr>
          <a:xfrm rot="10800000">
            <a:off x="1771675" y="3899350"/>
            <a:ext cx="1314900" cy="2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724400" y="618583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relational </a:t>
            </a:r>
            <a:r>
              <a:rPr lang="en-US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1066800" y="2667000"/>
          <a:ext cx="6661900" cy="229030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Ball, Ray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Bischof, Jannis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Gallemore, John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533400" y="2141339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evaluations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885052" y="1790764"/>
            <a:ext cx="1447800" cy="451306"/>
          </a:xfrm>
          <a:prstGeom prst="wedgeRectCallout">
            <a:avLst>
              <a:gd name="adj1" fmla="val -57149"/>
              <a:gd name="adj2" fmla="val 77696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109210" y="1887887"/>
            <a:ext cx="2207260" cy="451306"/>
          </a:xfrm>
          <a:prstGeom prst="wedgeRectCallout">
            <a:avLst>
              <a:gd name="adj1" fmla="val -30307"/>
              <a:gd name="adj2" fmla="val 1840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Field Names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676400" y="5436506"/>
            <a:ext cx="2514600" cy="432890"/>
          </a:xfrm>
          <a:prstGeom prst="wedgeRectCallout">
            <a:avLst>
              <a:gd name="adj1" fmla="val -42939"/>
              <a:gd name="adj2" fmla="val -205961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Rows of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We can also use arithmetic in our SELECT statements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school, teacher,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AVG</a:t>
            </a:r>
            <a:r>
              <a:rPr lang="en-US" sz="2400"/>
              <a:t>(sat_math + sat_verbal + sat_writing)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tutorial.sat_scores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GROUP </a:t>
            </a:r>
            <a:r>
              <a:rPr lang="en-US" sz="2400"/>
              <a:t>by 1,2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ORDER </a:t>
            </a:r>
            <a:r>
              <a:rPr lang="en-US" sz="2400"/>
              <a:t>by 3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8341"/>
            <a:ext cx="9143999" cy="163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is the highest close and the lowest open for Apple’s stock price each year?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year,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MAX</a:t>
            </a:r>
            <a:r>
              <a:rPr lang="en-US" sz="2400">
                <a:solidFill>
                  <a:schemeClr val="dk1"/>
                </a:solidFill>
              </a:rPr>
              <a:t>(close) as Highest_Close,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MIN</a:t>
            </a:r>
            <a:r>
              <a:rPr lang="en-US" sz="2400">
                <a:solidFill>
                  <a:schemeClr val="dk1"/>
                </a:solidFill>
              </a:rPr>
              <a:t>(open) as Lowest_Open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tutorial.aapl_historical_stock_price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74EA7"/>
                </a:solidFill>
              </a:rPr>
              <a:t>GROUP </a:t>
            </a:r>
            <a:r>
              <a:rPr lang="en-US" sz="2400">
                <a:solidFill>
                  <a:schemeClr val="dk1"/>
                </a:solidFill>
              </a:rPr>
              <a:t>by 1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>
                <a:solidFill>
                  <a:schemeClr val="dk1"/>
                </a:solidFill>
              </a:rPr>
              <a:t> by 1 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II </a:t>
            </a:r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was the average intraday range for Apple shares, by month, in 2008 and 2009?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year, month,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AVG</a:t>
            </a:r>
            <a:r>
              <a:rPr lang="en-US" sz="2400">
                <a:solidFill>
                  <a:schemeClr val="dk1"/>
                </a:solidFill>
              </a:rPr>
              <a:t>(high - low)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tutorial.aapl_historical_stock_price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>
                <a:solidFill>
                  <a:schemeClr val="dk1"/>
                </a:solidFill>
              </a:rPr>
              <a:t> year in (2008, 2009)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GROUP</a:t>
            </a:r>
            <a:r>
              <a:rPr lang="en-US" sz="2400">
                <a:solidFill>
                  <a:schemeClr val="dk1"/>
                </a:solidFill>
              </a:rPr>
              <a:t> by 1,2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>
                <a:solidFill>
                  <a:schemeClr val="dk1"/>
                </a:solidFill>
              </a:rPr>
              <a:t> by 1,2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Statements</a:t>
            </a: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04812" y="1404906"/>
            <a:ext cx="9072247" cy="4414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We can use case statements to create our own columns based on logical comparisons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Format: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/>
              <a:t> column1, column2,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CASE</a:t>
            </a:r>
            <a:r>
              <a:rPr lang="en-US" sz="2400" dirty="0"/>
              <a:t> </a:t>
            </a:r>
            <a:r>
              <a:rPr lang="en-US" sz="2400" b="1" dirty="0"/>
              <a:t>WHEN </a:t>
            </a:r>
            <a:r>
              <a:rPr lang="en-US" sz="2400" dirty="0"/>
              <a:t>[logical condition 1] </a:t>
            </a:r>
            <a:r>
              <a:rPr lang="en-US" sz="2400" b="1" dirty="0"/>
              <a:t>THEN</a:t>
            </a:r>
            <a:r>
              <a:rPr lang="en-US" sz="2400" dirty="0"/>
              <a:t> ‘description 1’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		   </a:t>
            </a:r>
            <a:r>
              <a:rPr lang="en-US" sz="2400" b="1" dirty="0"/>
              <a:t>WHEN</a:t>
            </a:r>
            <a:r>
              <a:rPr lang="en-US" sz="2400" dirty="0"/>
              <a:t> [logical condition 2] </a:t>
            </a:r>
            <a:r>
              <a:rPr lang="en-US" sz="2400" b="1" dirty="0"/>
              <a:t>THEN</a:t>
            </a:r>
            <a:r>
              <a:rPr lang="en-US" sz="2400" dirty="0"/>
              <a:t> ‘description 2’</a:t>
            </a:r>
            <a:endParaRPr sz="2400" b="1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		   ELSE ‘</a:t>
            </a:r>
            <a:r>
              <a:rPr lang="en-US" sz="2400" dirty="0"/>
              <a:t>description 3’ </a:t>
            </a:r>
            <a:r>
              <a:rPr lang="en-US" sz="2400" b="1" dirty="0"/>
              <a:t>END AS</a:t>
            </a:r>
            <a:r>
              <a:rPr lang="en-US" sz="2400" dirty="0"/>
              <a:t> </a:t>
            </a:r>
            <a:r>
              <a:rPr lang="en-US" sz="2400" dirty="0" err="1"/>
              <a:t>custom_column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/>
              <a:t> table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 Example</a:t>
            </a:r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381000" y="1592025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city,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WHEN </a:t>
            </a:r>
            <a:r>
              <a:rPr lang="en-US" sz="2400">
                <a:solidFill>
                  <a:schemeClr val="dk1"/>
                </a:solidFill>
              </a:rPr>
              <a:t>population_estimate_2012 &gt; 2000000</a:t>
            </a:r>
            <a:endParaRPr sz="2400">
              <a:solidFill>
                <a:schemeClr val="dk1"/>
              </a:solidFill>
            </a:endParaRPr>
          </a:p>
          <a:p>
            <a:pPr marL="10922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‘Big City’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population_estimate_2012 &gt; 500000</a:t>
            </a:r>
            <a:endParaRPr sz="2400">
              <a:solidFill>
                <a:schemeClr val="dk1"/>
              </a:solidFill>
            </a:endParaRPr>
          </a:p>
          <a:p>
            <a:pPr marL="6350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‘Medium City’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		   ELSE ‘</a:t>
            </a:r>
            <a:r>
              <a:rPr lang="en-US" sz="2400">
                <a:solidFill>
                  <a:schemeClr val="dk1"/>
                </a:solidFill>
              </a:rPr>
              <a:t>Small City’ </a:t>
            </a:r>
            <a:r>
              <a:rPr lang="en-US" sz="2400" b="1">
                <a:solidFill>
                  <a:schemeClr val="dk1"/>
                </a:solidFill>
              </a:rPr>
              <a:t>END AS</a:t>
            </a:r>
            <a:r>
              <a:rPr lang="en-US" sz="2400">
                <a:solidFill>
                  <a:schemeClr val="dk1"/>
                </a:solidFill>
              </a:rPr>
              <a:t> city_size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tutorial.city_populations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</a:t>
            </a:r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 “quarter” column to the Apple stock price table. (Q1, Q2, etc)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Bonus: In the same query, also add an indicator for H1 (Jan-Jun) and H2 (July - Dec)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252150" y="19290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*,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 WHEN</a:t>
            </a:r>
            <a:r>
              <a:rPr lang="en-US" sz="2400">
                <a:solidFill>
                  <a:schemeClr val="dk1"/>
                </a:solidFill>
              </a:rPr>
              <a:t> month in (1,2,3)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‘Q1’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month in (4,5,6)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‘Q2’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month in (7,8,9)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‘Q3’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      </a:t>
            </a:r>
            <a:r>
              <a:rPr lang="en-US" sz="2400" b="1">
                <a:solidFill>
                  <a:schemeClr val="dk1"/>
                </a:solidFill>
              </a:rPr>
              <a:t>ELSE</a:t>
            </a:r>
            <a:r>
              <a:rPr lang="en-US" sz="2400">
                <a:solidFill>
                  <a:schemeClr val="dk1"/>
                </a:solidFill>
              </a:rPr>
              <a:t> ‘Q4’ </a:t>
            </a:r>
            <a:r>
              <a:rPr lang="en-US" sz="2400" b="1">
                <a:solidFill>
                  <a:schemeClr val="dk1"/>
                </a:solidFill>
              </a:rPr>
              <a:t>END</a:t>
            </a:r>
            <a:r>
              <a:rPr lang="en-US" sz="2400">
                <a:solidFill>
                  <a:schemeClr val="dk1"/>
                </a:solidFill>
              </a:rPr>
              <a:t> as Quarter,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 WHEN</a:t>
            </a:r>
            <a:r>
              <a:rPr lang="en-US" sz="2400">
                <a:solidFill>
                  <a:schemeClr val="dk1"/>
                </a:solidFill>
              </a:rPr>
              <a:t> month &gt; 6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‘H2’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ELSE</a:t>
            </a:r>
            <a:r>
              <a:rPr lang="en-US" sz="2400">
                <a:solidFill>
                  <a:schemeClr val="dk1"/>
                </a:solidFill>
              </a:rPr>
              <a:t> ‘H1’ </a:t>
            </a:r>
            <a:r>
              <a:rPr lang="en-US" sz="2400" b="1">
                <a:solidFill>
                  <a:schemeClr val="dk1"/>
                </a:solidFill>
              </a:rPr>
              <a:t>END </a:t>
            </a:r>
            <a:r>
              <a:rPr lang="en-US" sz="2400">
                <a:solidFill>
                  <a:schemeClr val="dk1"/>
                </a:solidFill>
              </a:rPr>
              <a:t>as Half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tutorial.aapl_historical_stock_price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Section: Using WITH</a:t>
            </a: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It’s helpful to create intermediate tables to reference later in the query.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/>
              <a:t>WITH</a:t>
            </a:r>
            <a:r>
              <a:rPr lang="en-US" sz="2400"/>
              <a:t> intermediate_table_name as(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/>
              <a:t> column1, column2,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/>
              <a:t> table)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/>
              <a:t> column1, column2,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/>
              <a:t> intermediate_table_name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…. </a:t>
            </a:r>
            <a:endParaRPr sz="240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58456" y="2137925"/>
            <a:ext cx="41856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100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78601" y="2367275"/>
            <a:ext cx="32994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69739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225056" y="2958167"/>
          <a:ext cx="2379550" cy="1755565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Booth Systems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Kellogg Inc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918481" y="2475386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clients</a:t>
            </a:r>
            <a:endParaRPr sz="1800" b="1" i="1">
              <a:solidFill>
                <a:srgbClr val="0070C0"/>
              </a:solidFill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168788" y="2990065"/>
          <a:ext cx="2758650" cy="22170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8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egg_chair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eames_chair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barcelona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2876107" y="2958185"/>
          <a:ext cx="2993050" cy="20708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7662656" y="2475386"/>
            <a:ext cx="124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items</a:t>
            </a:r>
            <a:endParaRPr sz="1800" b="1" i="1">
              <a:solidFill>
                <a:srgbClr val="0070C0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025665" y="2475386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orders</a:t>
            </a:r>
            <a:endParaRPr sz="1800" b="1"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Example</a:t>
            </a: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381000" y="1986840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/>
              <a:t>WITH</a:t>
            </a:r>
            <a:r>
              <a:rPr lang="en-US" sz="1800" dirty="0"/>
              <a:t> </a:t>
            </a:r>
            <a:r>
              <a:rPr lang="en-US" sz="1800" dirty="0" err="1"/>
              <a:t>Apple_new</a:t>
            </a:r>
            <a:r>
              <a:rPr lang="en-US" sz="1800" dirty="0"/>
              <a:t> as(</a:t>
            </a:r>
            <a:endParaRPr sz="18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*,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in (1,2,3)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‘Q1’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WHEN</a:t>
            </a:r>
            <a:r>
              <a:rPr lang="en-US" sz="1800" dirty="0">
                <a:solidFill>
                  <a:schemeClr val="dk1"/>
                </a:solidFill>
              </a:rPr>
              <a:t> month in (4,5,6)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‘Q2’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WHEN</a:t>
            </a:r>
            <a:r>
              <a:rPr lang="en-US" sz="1800" dirty="0">
                <a:solidFill>
                  <a:schemeClr val="dk1"/>
                </a:solidFill>
              </a:rPr>
              <a:t> month in (7,8,9)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‘Q3’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‘Q4’ </a:t>
            </a:r>
            <a:r>
              <a:rPr lang="en-US" sz="1800" b="1" dirty="0">
                <a:solidFill>
                  <a:schemeClr val="dk1"/>
                </a:solidFill>
              </a:rPr>
              <a:t>END</a:t>
            </a:r>
            <a:r>
              <a:rPr lang="en-US" sz="1800" dirty="0">
                <a:solidFill>
                  <a:schemeClr val="dk1"/>
                </a:solidFill>
              </a:rPr>
              <a:t> as Quarter,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&gt; 6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‘H2’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‘H1’ </a:t>
            </a:r>
            <a:r>
              <a:rPr lang="en-US" sz="1800" b="1" dirty="0">
                <a:solidFill>
                  <a:schemeClr val="dk1"/>
                </a:solidFill>
              </a:rPr>
              <a:t>END </a:t>
            </a:r>
            <a:r>
              <a:rPr lang="en-US" sz="1800" dirty="0">
                <a:solidFill>
                  <a:schemeClr val="dk1"/>
                </a:solidFill>
              </a:rPr>
              <a:t>as Half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tutorial.aapl_historical_stock_price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Quarter, AVG(close)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Apple_new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>
                <a:solidFill>
                  <a:schemeClr val="dk1"/>
                </a:solidFill>
              </a:rPr>
              <a:t> year = 2002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GROUP</a:t>
            </a:r>
            <a:r>
              <a:rPr lang="en-US" sz="1800" dirty="0">
                <a:solidFill>
                  <a:schemeClr val="dk1"/>
                </a:solidFill>
              </a:rPr>
              <a:t> by 1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ORDER</a:t>
            </a:r>
            <a:r>
              <a:rPr lang="en-US" sz="1800" dirty="0">
                <a:solidFill>
                  <a:schemeClr val="dk1"/>
                </a:solidFill>
              </a:rPr>
              <a:t> by 1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Using tutorial.patient_list, create a table with the average height and average weight of patients in their teens, 20’s, 30’s, etc.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This doesn’t necessarily need an intermediate table, but it can make it easier.</a:t>
            </a: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WITH to Rank</a:t>
            </a: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There’s a useful trick that orders tables by a certain parameter in an intermediate stage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/>
              <a:t>RANK</a:t>
            </a:r>
            <a:r>
              <a:rPr lang="en-US" sz="2400"/>
              <a:t>() </a:t>
            </a:r>
            <a:r>
              <a:rPr lang="en-US" sz="2400" b="1"/>
              <a:t>OVER</a:t>
            </a:r>
            <a:r>
              <a:rPr lang="en-US" sz="2400"/>
              <a:t> (</a:t>
            </a:r>
            <a:r>
              <a:rPr lang="en-US" sz="2400" b="1"/>
              <a:t>ORDER</a:t>
            </a:r>
            <a:r>
              <a:rPr lang="en-US" sz="2400"/>
              <a:t> by Column) as Rank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This takes a column of your choice, orders by that column, and ranks the values. This is helpful for referencing in later parts of the query.</a:t>
            </a:r>
            <a:endParaRPr sz="240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 Example</a:t>
            </a: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WITH Smith_Patients AS(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SELECT patient_id, physician_last_name, weight_lbs,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RANK() OVER (ORDER BY weight_lbs DESC) as Weight_Rank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FROM tutorial.patient_list 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WHERE physician_last_name = 'Smith'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AND weight_lbs is NOT NULL)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SELECT * FROM Smith_Patients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WHERE Weight_Rank &lt;= 5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Resources</a:t>
            </a: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BAC SQL Intermediate Workshop : 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SQLZoo</a:t>
            </a:r>
            <a:r>
              <a:rPr lang="en-US" dirty="0"/>
              <a:t> (Recommended)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w3schools.com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Code Academy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Mode Analytics Tutorial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Khan Academy</a:t>
            </a:r>
            <a:endParaRPr dirty="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Coursera</a:t>
            </a: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Datacamp</a:t>
            </a:r>
            <a:endParaRPr dirty="0"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Examples</a:t>
            </a:r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What % of best picture winners start with a letter in the first half of the alphabet (A to M) vs. the last half (N to Z)?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Who is the 2nd most nominated Actor and Actress in each decade for leading + supporting combined? (Alphabetical if tie)</a:t>
            </a:r>
            <a:endParaRPr dirty="0"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from multiple tables</a:t>
            </a:r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You’ll learn more about Joins in the intermediate workshop, but for now we can put multiple tables in the FROM statement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rgbClr val="E69138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a.column 1, b.column 1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table a, table b			</a:t>
            </a:r>
            <a:endParaRPr sz="240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a.nominee, a.movie, b.rating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tutorial.oscar_nominees a, tutorial.nominee_filmography b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a.nominee = b.name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AND</a:t>
            </a:r>
            <a:r>
              <a:rPr lang="en-US" sz="2400"/>
              <a:t> a.movie = b.movie_title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AND</a:t>
            </a:r>
            <a:r>
              <a:rPr lang="en-US" sz="2400"/>
              <a:t> a.nominee = 'Meryl Streep'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/>
              <a:t> by 3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(Challenge I)</a:t>
            </a:r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What’s type of actresses (genre) win best supporting actress most often?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49577" y="1342088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good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41963" y="21336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easily edit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652643" y="134208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bad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4660268" y="21336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multiple datasets at once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vs Excel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Hint:</a:t>
            </a: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a select statement that adds the actress’ genre and limits to winners in the relevant category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SELECT from that statement with COUNT(*), by genre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top_genre, COUNT(*)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(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a.*, b.top_genre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tutorial.oscar_nominees a, tutorial.nominee_information b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winner = 'true'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category = 'actress in a supporting role'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a.nominee = b.name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) c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GROUP</a:t>
            </a:r>
            <a:r>
              <a:rPr lang="en-US" sz="1800"/>
              <a:t> by 1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ORDER</a:t>
            </a:r>
            <a:r>
              <a:rPr lang="en-US" sz="1800"/>
              <a:t> by 2 </a:t>
            </a:r>
            <a:r>
              <a:rPr lang="en-US" sz="1800" b="1"/>
              <a:t>DESC</a:t>
            </a:r>
            <a:endParaRPr sz="1800" b="1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475" y="4231348"/>
            <a:ext cx="5806376" cy="1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II</a:t>
            </a:r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How many men have won best actor between the ages of 20 and 30? (Including 30)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Hint: to pull a year/month/day from a date use EXTRACT(YEAR/MONTH/DATE FROM date_column)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Beware: There are different category names for best actor depending on the year.</a:t>
            </a:r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Hints</a:t>
            </a:r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There are multiple ways to get the answer. Try using:</a:t>
            </a:r>
            <a:endParaRPr sz="2400"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tutorial.oscar_nominees, tutorial.nominee_information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SELECT from multiple tables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Nested selects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COUNT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BETWEEN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Table Aliases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Arithmetic in SELECT statement</a:t>
            </a:r>
            <a:endParaRPr sz="2400"/>
          </a:p>
        </p:txBody>
      </p:sp>
      <p:sp>
        <p:nvSpPr>
          <p:cNvPr id="650" name="Shape 6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84138" y="110605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COUNT(*) 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(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 b="1"/>
              <a:t> </a:t>
            </a:r>
            <a:r>
              <a:rPr lang="en-US" sz="1800"/>
              <a:t>a.nominee,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/>
              <a:t>a.movie,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/>
              <a:t>a.year,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a.year - </a:t>
            </a:r>
            <a:r>
              <a:rPr lang="en-US" sz="1800" b="1"/>
              <a:t>EXTRACT</a:t>
            </a:r>
            <a:r>
              <a:rPr lang="en-US" sz="1800"/>
              <a:t>(</a:t>
            </a:r>
            <a:r>
              <a:rPr lang="en-US" sz="1800" b="1"/>
              <a:t>YEAR</a:t>
            </a:r>
            <a:r>
              <a:rPr lang="en-US" sz="1800"/>
              <a:t> </a:t>
            </a:r>
            <a:r>
              <a:rPr lang="en-US" sz="1800" b="1"/>
              <a:t>FROM</a:t>
            </a:r>
            <a:r>
              <a:rPr lang="en-US" sz="1800"/>
              <a:t> b.birthday) as Age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tutorial.nominee_information b, tutorial.oscar_nominees a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b.name = a.nominee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a.winner = 'true'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category</a:t>
            </a:r>
            <a:r>
              <a:rPr lang="en-US" sz="1800" b="1"/>
              <a:t> IN</a:t>
            </a:r>
            <a:r>
              <a:rPr lang="en-US" sz="1800"/>
              <a:t> ('actor in a leading role','actor')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ORDER</a:t>
            </a:r>
            <a:r>
              <a:rPr lang="en-US" sz="1800"/>
              <a:t> by 3) z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z.Age </a:t>
            </a:r>
            <a:r>
              <a:rPr lang="en-US" sz="1800" b="1"/>
              <a:t>BETWEEN</a:t>
            </a:r>
            <a:r>
              <a:rPr lang="en-US" sz="1800"/>
              <a:t> 20 and 30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SELECT</a:t>
            </a:r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can SELECT from our SELECT statements!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(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table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) Alias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Alias.column = ?</a:t>
            </a:r>
            <a:endParaRPr sz="24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 </a:t>
            </a:r>
            <a:r>
              <a:rPr lang="en-US" sz="2400"/>
              <a:t>*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 </a:t>
            </a:r>
            <a:r>
              <a:rPr lang="en-US" sz="2400"/>
              <a:t>(</a:t>
            </a:r>
            <a:endParaRPr sz="2400" b="1">
              <a:solidFill>
                <a:srgbClr val="E69138"/>
              </a:solidFill>
            </a:endParaRPr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date, </a:t>
            </a:r>
            <a:endParaRPr sz="240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(high - low) as intraday_range</a:t>
            </a:r>
            <a:endParaRPr sz="240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tutorial.aapl_historical_stock_price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) a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>
                <a:solidFill>
                  <a:srgbClr val="674EA7"/>
                </a:solidFill>
              </a:rPr>
              <a:t> </a:t>
            </a:r>
            <a:r>
              <a:rPr lang="en-US" sz="2400"/>
              <a:t>a.intraday_range &gt; 20</a:t>
            </a:r>
            <a:endParaRPr sz="2400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Why use a Relational database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a list of contacts in Excel – basically one database table – and adding a phone number.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have enough phone number columns?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cell phone have its own field or is it just another phone number?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mark the primary phone number?</a:t>
            </a:r>
            <a:endParaRPr/>
          </a:p>
          <a:p>
            <a:pPr marL="342900" marR="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lets you have as many phone numbers as you want associated with one person, because you can put phone numbers in a separate table.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probably use it to fetch summary information from a central data warehouse and then do additional analysis in Excel/SAS/etc.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also used (by the people who set up the data warehouse) to create tables, insert data, and delete unneeded information.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Jennifer Berk</a:t>
            </a:r>
            <a:r>
              <a:rPr lang="en-US"/>
              <a:t>, Booth Tech Club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Patrick Miller, former BAC co-chair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45770" y="6729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Who Uses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131853" y="1932546"/>
            <a:ext cx="4423093" cy="66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that use MySQL: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r="50412" b="1609"/>
          <a:stretch/>
        </p:blipFill>
        <p:spPr>
          <a:xfrm>
            <a:off x="381000" y="2649644"/>
            <a:ext cx="8229600" cy="103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50971"/>
          <a:stretch/>
        </p:blipFill>
        <p:spPr>
          <a:xfrm>
            <a:off x="661329" y="3949994"/>
            <a:ext cx="7821341" cy="101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Mode automatically limits results to 100. You can uncheck the box to get the full table.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You can also customize your own limit in your query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*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LIMIT</a:t>
            </a:r>
            <a:r>
              <a:rPr lang="en-US"/>
              <a:t> 20</a:t>
            </a:r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8040914" cy="71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startups and smaller companies you might query SQL directly through terminal or command line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49700"/>
            <a:ext cx="7620000" cy="435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7555230" cy="7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MBA students, you will access SQL through a GUI (graphical user interface)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15" y="1717107"/>
            <a:ext cx="6993600" cy="4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https://modeanalytics.com</a:t>
            </a:r>
            <a:endParaRPr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or just search “Mode Analytics”</a:t>
            </a:r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Sign in using these credentials </a:t>
            </a:r>
          </a:p>
          <a:p>
            <a:pPr lvl="1" indent="-457200">
              <a:spcBef>
                <a:spcPts val="56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boothanalytics@gmail.com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dirty="0"/>
              <a:t>PW: </a:t>
            </a:r>
            <a:r>
              <a:rPr lang="en-US" dirty="0" err="1"/>
              <a:t>ilovesql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If you have any trouble, just create an account. It’s free and doesn’t ask for anything but email address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</a:rPr>
              <a:t>GUI for Today: Mode Analytics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3145</Words>
  <Application>Microsoft Office PowerPoint</Application>
  <PresentationFormat>On-screen Show (4:3)</PresentationFormat>
  <Paragraphs>704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Arial</vt:lpstr>
      <vt:lpstr>Calibri</vt:lpstr>
      <vt:lpstr>Default Design</vt:lpstr>
      <vt:lpstr>SQL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the Green Plus Sign</vt:lpstr>
      <vt:lpstr>Welcome to the editor!</vt:lpstr>
      <vt:lpstr>Three Steps to Querying</vt:lpstr>
      <vt:lpstr>Looking at Tables</vt:lpstr>
      <vt:lpstr>The Three Building Blocks</vt:lpstr>
      <vt:lpstr>The Building Blocks: Select and From</vt:lpstr>
      <vt:lpstr>Picking and Renaming Columns</vt:lpstr>
      <vt:lpstr>WHERE: The Third Building Block</vt:lpstr>
      <vt:lpstr>Try it!</vt:lpstr>
      <vt:lpstr>Hint</vt:lpstr>
      <vt:lpstr>Answers</vt:lpstr>
      <vt:lpstr>Answers</vt:lpstr>
      <vt:lpstr>Using WHERE Statements (Comparison)</vt:lpstr>
      <vt:lpstr>Comparison Example</vt:lpstr>
      <vt:lpstr>Comparison Example</vt:lpstr>
      <vt:lpstr>Try it!</vt:lpstr>
      <vt:lpstr>Answers</vt:lpstr>
      <vt:lpstr>Using WHERE Statements  (Logical)</vt:lpstr>
      <vt:lpstr>Example I</vt:lpstr>
      <vt:lpstr>Example I</vt:lpstr>
      <vt:lpstr>Example II</vt:lpstr>
      <vt:lpstr>Example II</vt:lpstr>
      <vt:lpstr>ORDER</vt:lpstr>
      <vt:lpstr>Try It!</vt:lpstr>
      <vt:lpstr>Answer</vt:lpstr>
      <vt:lpstr>PSA:  Always Know your Tables!</vt:lpstr>
      <vt:lpstr>Try it!</vt:lpstr>
      <vt:lpstr>Answers</vt:lpstr>
      <vt:lpstr>Aggregate Functions</vt:lpstr>
      <vt:lpstr>Example I</vt:lpstr>
      <vt:lpstr>Example II</vt:lpstr>
      <vt:lpstr>Try it!</vt:lpstr>
      <vt:lpstr>Answer</vt:lpstr>
      <vt:lpstr>Try it! II </vt:lpstr>
      <vt:lpstr>Answer</vt:lpstr>
      <vt:lpstr>Case Statements</vt:lpstr>
      <vt:lpstr>Case Statement Example</vt:lpstr>
      <vt:lpstr>Try it! </vt:lpstr>
      <vt:lpstr>Answer</vt:lpstr>
      <vt:lpstr>Last Section: Using WITH</vt:lpstr>
      <vt:lpstr>WITH Example</vt:lpstr>
      <vt:lpstr>Try It!</vt:lpstr>
      <vt:lpstr>Using WITH to Rank</vt:lpstr>
      <vt:lpstr>Ranking Example</vt:lpstr>
      <vt:lpstr>Other Resources</vt:lpstr>
      <vt:lpstr>Challenge Examples</vt:lpstr>
      <vt:lpstr>Backup Slides</vt:lpstr>
      <vt:lpstr>SELECT from multiple tables</vt:lpstr>
      <vt:lpstr>Example II</vt:lpstr>
      <vt:lpstr>Try it! (Challenge I)</vt:lpstr>
      <vt:lpstr>Hint:</vt:lpstr>
      <vt:lpstr>Answer</vt:lpstr>
      <vt:lpstr>CHALLENGE II</vt:lpstr>
      <vt:lpstr>More Hints</vt:lpstr>
      <vt:lpstr>ANSWER</vt:lpstr>
      <vt:lpstr>Nested SELECT</vt:lpstr>
      <vt:lpstr>Example I</vt:lpstr>
      <vt:lpstr>Why use a Relational database</vt:lpstr>
      <vt:lpstr>Structured query language</vt:lpstr>
      <vt:lpstr>Credits</vt:lpstr>
      <vt:lpstr>LIMIT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8</cp:revision>
  <dcterms:modified xsi:type="dcterms:W3CDTF">2018-04-08T22:23:55Z</dcterms:modified>
</cp:coreProperties>
</file>