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fc4ef370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fc4ef370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fc4ef370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fc4ef370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fc4ef370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fc4ef370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fc4ef370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fc4ef370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fc4ef370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fc4ef370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fc4ef370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fc4ef370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fc4ef370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fc4ef370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fc4ef370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fc4ef370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fc4ef370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fc4ef370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fc4ef370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fc4ef370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fc4ef370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fc4ef370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fc4ef370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fc4ef370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fc4ef370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fc4ef370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fc4ef370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fc4ef370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fc4ef370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fc4ef370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fc4ef370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fc4ef370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tidyverse.org/packag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amzn.to/2ef1eW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rdocumentation.org/packages/utils/topics/install.packages" TargetMode="External"/><Relationship Id="rId4" Type="http://schemas.openxmlformats.org/officeDocument/2006/relationships/hyperlink" Target="https://www.rdocumentation.org/packages/utils/topics/install.packages" TargetMode="External"/><Relationship Id="rId5" Type="http://schemas.openxmlformats.org/officeDocument/2006/relationships/hyperlink" Target="https://www.rdocumentation.org/packages/devtools/topics/reexport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gplot2.tidyverse.org/reference/ggplot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graphs in R - GGPLOT2	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 Mejia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jmejiare@chicagobooth.edu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Objects	(GEOMS)	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729450" y="1850275"/>
            <a:ext cx="5377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geom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the geometrical object that a plot uses to represent data. 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example: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Bar charts use </a:t>
            </a:r>
            <a:r>
              <a:rPr b="1"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bar geoms</a:t>
            </a:r>
            <a:endParaRPr b="1"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Line charts use </a:t>
            </a:r>
            <a:r>
              <a:rPr b="1"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line geoms</a:t>
            </a:r>
            <a:endParaRPr b="1"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Boxplots use</a:t>
            </a:r>
            <a:r>
              <a:rPr b="1"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boxplot geoms</a:t>
            </a:r>
            <a:endParaRPr b="1"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Scatterplots break the trend; they use the </a:t>
            </a:r>
            <a:r>
              <a:rPr b="1"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point geom</a:t>
            </a:r>
            <a:endParaRPr b="1"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https://ggplot2.tidyverse.org/reference/</a:t>
            </a:r>
            <a:endParaRPr b="1"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3650" y="926825"/>
            <a:ext cx="2610075" cy="20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9050" y="3147425"/>
            <a:ext cx="2297744" cy="18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Aesthetic Mappings (aes)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aesthetic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a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visual property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of the objects in your plot. 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Aesthetics include things like the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size, the shape, or the color of your points.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geom_point(mapping = aes(x = displ, y = hwy),color = "blue")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092" y="2933600"/>
            <a:ext cx="3212552" cy="20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Facets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Facets</a:t>
            </a:r>
            <a:r>
              <a:rPr lang="en"/>
              <a:t> are a way to add additional variables to your data, by splitting it into subplots! (This is amazing!)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facet_wrap(~ class, nrow = 2)</a:t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2975" y="2461870"/>
            <a:ext cx="3218050" cy="26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Transformations (Stats)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729450" y="207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Stats are statistical transformations performed by certain GEOM objects such as bar charts! (Confusing, right?) </a:t>
            </a: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450" y="2678075"/>
            <a:ext cx="6273874" cy="23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Transformations (Stats ) - Continued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You can learn which stat a geom uses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by inspecting the default value for the </a:t>
            </a:r>
            <a:r>
              <a:rPr lang="en" sz="9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stat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argument. For example, </a:t>
            </a:r>
            <a:r>
              <a:rPr lang="en" sz="9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?geom_bar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shows that the default value for </a:t>
            </a:r>
            <a:r>
              <a:rPr lang="en" sz="9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stat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“count”, which means that </a:t>
            </a:r>
            <a:r>
              <a:rPr lang="en" sz="9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geom_bar()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uses </a:t>
            </a:r>
            <a:r>
              <a:rPr lang="en" sz="9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stat_count()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625" y="2752700"/>
            <a:ext cx="3369749" cy="23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725" y="2990575"/>
            <a:ext cx="234315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 Adjustments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Position Adjustments</a:t>
            </a:r>
            <a:r>
              <a:rPr lang="en"/>
              <a:t> help you view your data more clearly by helping you </a:t>
            </a:r>
            <a:r>
              <a:rPr lang="en" u="sng"/>
              <a:t>stack chart, removing or adding noise to a dataset, overplacing objects beside each other, etc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u="sng"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500" y="2571750"/>
            <a:ext cx="2870795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Coordinate Systems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02675"/>
            <a:ext cx="8265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Coordinate systems are probably the most complicated part of ggplot2. 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default coordinate system is the Cartesian coordinate system where the x and y positions act independently to determine the location of each point.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 DON’T KNOW MUCH ABOUT THEM ---&gt; BUT…</a:t>
            </a:r>
            <a:endParaRPr b="1" sz="1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One coordinate system command is helpful….. COORD_FLIP() switches the x and y axes</a:t>
            </a:r>
            <a:endParaRPr b="1" sz="1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850" y="3351550"/>
            <a:ext cx="5746901" cy="17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we will proceed to the RMarkdown!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Take a look at the mpg and diamonds datasets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lot of info, we might not have time to go through everything!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If needed we will do one more Visualization workshop (intermediate)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What is Tidyverse?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What is GGPLOT2?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GGPLOT Usage Basics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GGPLOT Graphic Template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GGPLOT Components Explained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Proceed to R Markdown for some examples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Tidyverse?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The tidyverse is an opinionated </a:t>
            </a:r>
            <a:r>
              <a:rPr lang="en" sz="1800" u="sng">
                <a:solidFill>
                  <a:srgbClr val="38577F"/>
                </a:solidFill>
                <a:highlight>
                  <a:srgbClr val="FFFFFF"/>
                </a:highlight>
                <a:hlinkClick r:id="rId3"/>
              </a:rPr>
              <a:t>collection of R packages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 designed for data science. All packages share an underlying design philosophy, grammar, and data structures. 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Basically it makes R behave a little bit more like SQL!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GGPLOT2?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44444"/>
                </a:solidFill>
                <a:highlight>
                  <a:srgbClr val="FFFFFF"/>
                </a:highlight>
              </a:rPr>
              <a:t>ggplot2 is a system for declaratively creating graphics, based on </a:t>
            </a:r>
            <a:r>
              <a:rPr lang="en" sz="1800" u="sng">
                <a:solidFill>
                  <a:srgbClr val="5A9DDB"/>
                </a:solidFill>
                <a:highlight>
                  <a:srgbClr val="FFFFFF"/>
                </a:highlight>
                <a:hlinkClick r:id="rId3"/>
              </a:rPr>
              <a:t>The Grammar of Graphics</a:t>
            </a:r>
            <a:r>
              <a:rPr lang="en" sz="1800">
                <a:solidFill>
                  <a:srgbClr val="444444"/>
                </a:solidFill>
                <a:highlight>
                  <a:srgbClr val="FFFFFF"/>
                </a:highlight>
              </a:rPr>
              <a:t>.</a:t>
            </a:r>
            <a:endParaRPr sz="18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444444"/>
                </a:solidFill>
                <a:highlight>
                  <a:srgbClr val="FFFFFF"/>
                </a:highlight>
              </a:rPr>
              <a:t> You provide the data, tell ggplot2 how to map variables to aesthetics, what graphical primitives to use, and it takes care of the details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1459275"/>
            <a:ext cx="7688700" cy="28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0" marR="127000" rtl="0" algn="l">
              <a:lnSpc>
                <a:spcPct val="184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888888"/>
                </a:solidFill>
                <a:highlight>
                  <a:srgbClr val="F8F8F8"/>
                </a:highlight>
              </a:rPr>
              <a:t># The easiest way to get ggplot2 is to install the whole tidyverse:</a:t>
            </a:r>
            <a:br>
              <a:rPr lang="en">
                <a:solidFill>
                  <a:srgbClr val="333333"/>
                </a:solidFill>
                <a:highlight>
                  <a:srgbClr val="F8F8F8"/>
                </a:highlight>
              </a:rPr>
            </a:br>
            <a:r>
              <a:rPr lang="en" u="sng">
                <a:solidFill>
                  <a:srgbClr val="375F84"/>
                </a:solidFill>
                <a:highlight>
                  <a:srgbClr val="F8F8F8"/>
                </a:highlight>
                <a:hlinkClick r:id="rId3"/>
              </a:rPr>
              <a:t>install.packages</a:t>
            </a:r>
            <a:r>
              <a:rPr lang="en">
                <a:solidFill>
                  <a:srgbClr val="333333"/>
                </a:solidFill>
                <a:highlight>
                  <a:srgbClr val="F8F8F8"/>
                </a:highlight>
              </a:rPr>
              <a:t>(</a:t>
            </a:r>
            <a:r>
              <a:rPr lang="en">
                <a:solidFill>
                  <a:srgbClr val="036A07"/>
                </a:solidFill>
                <a:highlight>
                  <a:srgbClr val="F8F8F8"/>
                </a:highlight>
              </a:rPr>
              <a:t>"tidyverse"</a:t>
            </a:r>
            <a:r>
              <a:rPr lang="en">
                <a:solidFill>
                  <a:srgbClr val="333333"/>
                </a:solidFill>
                <a:highlight>
                  <a:srgbClr val="F8F8F8"/>
                </a:highlight>
              </a:rPr>
              <a:t>)</a:t>
            </a:r>
            <a:br>
              <a:rPr lang="en">
                <a:solidFill>
                  <a:srgbClr val="333333"/>
                </a:solidFill>
                <a:highlight>
                  <a:srgbClr val="F8F8F8"/>
                </a:highlight>
              </a:rPr>
            </a:br>
            <a:br>
              <a:rPr lang="en">
                <a:solidFill>
                  <a:srgbClr val="333333"/>
                </a:solidFill>
                <a:highlight>
                  <a:srgbClr val="F8F8F8"/>
                </a:highlight>
              </a:rPr>
            </a:br>
            <a:r>
              <a:rPr lang="en">
                <a:solidFill>
                  <a:srgbClr val="888888"/>
                </a:solidFill>
                <a:highlight>
                  <a:srgbClr val="F8F8F8"/>
                </a:highlight>
              </a:rPr>
              <a:t># Alternatively, install just ggplot2:</a:t>
            </a:r>
            <a:br>
              <a:rPr lang="en">
                <a:solidFill>
                  <a:srgbClr val="333333"/>
                </a:solidFill>
                <a:highlight>
                  <a:srgbClr val="F8F8F8"/>
                </a:highlight>
              </a:rPr>
            </a:br>
            <a:r>
              <a:rPr lang="en" u="sng">
                <a:solidFill>
                  <a:srgbClr val="375F84"/>
                </a:solidFill>
                <a:highlight>
                  <a:srgbClr val="F8F8F8"/>
                </a:highlight>
                <a:hlinkClick r:id="rId4"/>
              </a:rPr>
              <a:t>install.packages</a:t>
            </a:r>
            <a:r>
              <a:rPr lang="en">
                <a:solidFill>
                  <a:srgbClr val="333333"/>
                </a:solidFill>
                <a:highlight>
                  <a:srgbClr val="F8F8F8"/>
                </a:highlight>
              </a:rPr>
              <a:t>(</a:t>
            </a:r>
            <a:r>
              <a:rPr lang="en">
                <a:solidFill>
                  <a:srgbClr val="036A07"/>
                </a:solidFill>
                <a:highlight>
                  <a:srgbClr val="F8F8F8"/>
                </a:highlight>
              </a:rPr>
              <a:t>"ggplot2"</a:t>
            </a:r>
            <a:r>
              <a:rPr lang="en">
                <a:solidFill>
                  <a:srgbClr val="333333"/>
                </a:solidFill>
                <a:highlight>
                  <a:srgbClr val="F8F8F8"/>
                </a:highlight>
              </a:rPr>
              <a:t>)</a:t>
            </a:r>
            <a:br>
              <a:rPr lang="en">
                <a:solidFill>
                  <a:srgbClr val="333333"/>
                </a:solidFill>
                <a:highlight>
                  <a:srgbClr val="F8F8F8"/>
                </a:highlight>
              </a:rPr>
            </a:br>
            <a:br>
              <a:rPr lang="en">
                <a:solidFill>
                  <a:srgbClr val="333333"/>
                </a:solidFill>
                <a:highlight>
                  <a:srgbClr val="F8F8F8"/>
                </a:highlight>
              </a:rPr>
            </a:br>
            <a:r>
              <a:rPr lang="en">
                <a:solidFill>
                  <a:srgbClr val="888888"/>
                </a:solidFill>
                <a:highlight>
                  <a:srgbClr val="F8F8F8"/>
                </a:highlight>
              </a:rPr>
              <a:t># Or the the development version from GitHub:</a:t>
            </a:r>
            <a:br>
              <a:rPr lang="en">
                <a:solidFill>
                  <a:srgbClr val="333333"/>
                </a:solidFill>
                <a:highlight>
                  <a:srgbClr val="F8F8F8"/>
                </a:highlight>
              </a:rPr>
            </a:br>
            <a:r>
              <a:rPr lang="en">
                <a:solidFill>
                  <a:srgbClr val="888888"/>
                </a:solidFill>
                <a:highlight>
                  <a:srgbClr val="F8F8F8"/>
                </a:highlight>
              </a:rPr>
              <a:t># install.packages("devtools")</a:t>
            </a:r>
            <a:br>
              <a:rPr lang="en">
                <a:solidFill>
                  <a:srgbClr val="333333"/>
                </a:solidFill>
                <a:highlight>
                  <a:srgbClr val="F8F8F8"/>
                </a:highlight>
              </a:rPr>
            </a:br>
            <a:r>
              <a:rPr lang="en">
                <a:solidFill>
                  <a:srgbClr val="375F84"/>
                </a:solidFill>
                <a:highlight>
                  <a:srgbClr val="F8F8F8"/>
                </a:highlight>
              </a:rPr>
              <a:t>devtools::</a:t>
            </a:r>
            <a:r>
              <a:rPr lang="en" u="sng">
                <a:solidFill>
                  <a:srgbClr val="375F84"/>
                </a:solidFill>
                <a:highlight>
                  <a:srgbClr val="F8F8F8"/>
                </a:highlight>
                <a:hlinkClick r:id="rId5"/>
              </a:rPr>
              <a:t>install_github</a:t>
            </a:r>
            <a:r>
              <a:rPr lang="en">
                <a:solidFill>
                  <a:srgbClr val="333333"/>
                </a:solidFill>
                <a:highlight>
                  <a:srgbClr val="F8F8F8"/>
                </a:highlight>
              </a:rPr>
              <a:t>(</a:t>
            </a:r>
            <a:r>
              <a:rPr lang="en">
                <a:solidFill>
                  <a:srgbClr val="036A07"/>
                </a:solidFill>
                <a:highlight>
                  <a:srgbClr val="F8F8F8"/>
                </a:highlight>
              </a:rPr>
              <a:t>"tidyverse/ggplot2"</a:t>
            </a:r>
            <a:r>
              <a:rPr lang="en">
                <a:solidFill>
                  <a:srgbClr val="333333"/>
                </a:solidFill>
                <a:highlight>
                  <a:srgbClr val="F8F8F8"/>
                </a:highlight>
              </a:rPr>
              <a:t>)</a:t>
            </a:r>
            <a:endParaRPr>
              <a:solidFill>
                <a:srgbClr val="333333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GGPLOT Usage Basics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In most cases you start with </a:t>
            </a:r>
            <a:r>
              <a:rPr lang="en" sz="1100" u="sng">
                <a:solidFill>
                  <a:srgbClr val="375F84"/>
                </a:solidFill>
                <a:highlight>
                  <a:srgbClr val="F8F8F8"/>
                </a:highlight>
                <a:hlinkClick r:id="rId3"/>
              </a:rPr>
              <a:t>ggplot()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, </a:t>
            </a:r>
            <a:r>
              <a:rPr b="1" lang="en" sz="1200">
                <a:solidFill>
                  <a:srgbClr val="444444"/>
                </a:solidFill>
                <a:highlight>
                  <a:srgbClr val="FFFFFF"/>
                </a:highlight>
              </a:rPr>
              <a:t>(TOOL)</a:t>
            </a:r>
            <a:endParaRPr b="1" sz="12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Supply a dataset </a:t>
            </a:r>
            <a:r>
              <a:rPr b="1" lang="en" sz="1200">
                <a:solidFill>
                  <a:srgbClr val="444444"/>
                </a:solidFill>
                <a:highlight>
                  <a:srgbClr val="FFFFFF"/>
                </a:highlight>
              </a:rPr>
              <a:t>(DATA)</a:t>
            </a:r>
            <a:endParaRPr b="1" sz="12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Specify an aesthetic (at the very least the x and y variables) </a:t>
            </a:r>
            <a:r>
              <a:rPr b="1" lang="en" sz="1200">
                <a:solidFill>
                  <a:srgbClr val="444444"/>
                </a:solidFill>
                <a:highlight>
                  <a:srgbClr val="FFFFFF"/>
                </a:highlight>
              </a:rPr>
              <a:t>(HOW DO I WANT MY DATA TO LOOK)</a:t>
            </a:r>
            <a:endParaRPr b="1" sz="12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And then you add on layers such as:</a:t>
            </a:r>
            <a:endParaRPr sz="12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Geometric Objects </a:t>
            </a:r>
            <a:r>
              <a:rPr b="1" lang="en" sz="1200">
                <a:solidFill>
                  <a:srgbClr val="444444"/>
                </a:solidFill>
                <a:highlight>
                  <a:srgbClr val="FFFFFF"/>
                </a:highlight>
              </a:rPr>
              <a:t>(TYPE OF CHART)</a:t>
            </a:r>
            <a:endParaRPr b="1" sz="12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Stat </a:t>
            </a:r>
            <a:r>
              <a:rPr b="1" lang="en" sz="1200">
                <a:solidFill>
                  <a:srgbClr val="444444"/>
                </a:solidFill>
                <a:highlight>
                  <a:srgbClr val="FFFFFF"/>
                </a:highlight>
              </a:rPr>
              <a:t>(MATHEMATICAL OPERATOR)</a:t>
            </a:r>
            <a:endParaRPr b="1" sz="12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Position </a:t>
            </a:r>
            <a:r>
              <a:rPr b="1" lang="en" sz="1200">
                <a:solidFill>
                  <a:srgbClr val="444444"/>
                </a:solidFill>
                <a:highlight>
                  <a:srgbClr val="FFFFFF"/>
                </a:highlight>
              </a:rPr>
              <a:t>(HOW IS MY DATA PRESENTED - E.G STACKING)</a:t>
            </a:r>
            <a:endParaRPr b="1" sz="12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Coordinate Function </a:t>
            </a:r>
            <a:r>
              <a:rPr b="1" lang="en" sz="1200">
                <a:solidFill>
                  <a:srgbClr val="444444"/>
                </a:solidFill>
                <a:highlight>
                  <a:srgbClr val="FFFFFF"/>
                </a:highlight>
              </a:rPr>
              <a:t>(WHAT IS THE ORIENTATION OF MY DATA)</a:t>
            </a:r>
            <a:endParaRPr b="1" sz="12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Facet function </a:t>
            </a:r>
            <a:r>
              <a:rPr b="1" lang="en" sz="1200">
                <a:solidFill>
                  <a:srgbClr val="444444"/>
                </a:solidFill>
                <a:highlight>
                  <a:srgbClr val="FFFFFF"/>
                </a:highlight>
              </a:rPr>
              <a:t>(DATA DIVISIONS)</a:t>
            </a:r>
            <a:endParaRPr b="1" sz="12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GGPLOT GRAPHING TEMPLATE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121500"/>
            <a:ext cx="8277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  ggplot(data = &lt;DATA&gt;) +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  &lt;GEOM_FUNCTION&gt;( mapping = aes(&lt;MAPPINGS&gt;), stat = &lt;STAT&gt;,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    </a:t>
            </a:r>
            <a:r>
              <a:rPr lang="en" sz="1200"/>
              <a:t>p</a:t>
            </a:r>
            <a:r>
              <a:rPr lang="en" sz="1200"/>
              <a:t>osition = &lt;POSITION&gt;) +</a:t>
            </a:r>
            <a:br>
              <a:rPr lang="en" sz="1200"/>
            </a:br>
            <a:br>
              <a:rPr lang="en" sz="1200"/>
            </a:br>
            <a:r>
              <a:rPr lang="en" sz="1200"/>
              <a:t>&lt;COORDINATE_FUNCTION&gt; +</a:t>
            </a:r>
            <a:br>
              <a:rPr lang="en" sz="1200"/>
            </a:br>
            <a:br>
              <a:rPr lang="en" sz="1200"/>
            </a:br>
            <a:r>
              <a:rPr lang="en" sz="1200"/>
              <a:t>&lt;FACET_FUNCTION&gt;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729450" y="1469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/>
              <a:t>ggplot</a:t>
            </a:r>
            <a:r>
              <a:rPr lang="en"/>
              <a:t>(data = mpg) +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/>
              <a:t>geom_point</a:t>
            </a:r>
            <a:r>
              <a:rPr lang="en"/>
              <a:t>(mapping = </a:t>
            </a:r>
            <a:r>
              <a:rPr b="1" lang="en"/>
              <a:t>aes</a:t>
            </a:r>
            <a:r>
              <a:rPr lang="en"/>
              <a:t>(x = displ, y = hwy, color = class, </a:t>
            </a:r>
            <a:r>
              <a:rPr b="1" lang="en"/>
              <a:t>position</a:t>
            </a:r>
            <a:r>
              <a:rPr lang="en"/>
              <a:t> = “jitter”)) +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</a:t>
            </a:r>
            <a:r>
              <a:rPr b="1" lang="en"/>
              <a:t>labs</a:t>
            </a:r>
            <a:r>
              <a:rPr lang="en"/>
              <a:t>( x = "engine size", y = "miles per gallon",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title ="Car Efficiency",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subtitle = "Subdivided by class",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caption = "Analytics Group Booth") +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r>
              <a:rPr b="1" lang="en"/>
              <a:t>acet_wrap </a:t>
            </a:r>
            <a:r>
              <a:rPr lang="en"/>
              <a:t>(~year) +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coord_flip()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GGPLOT COMPONENTS EXPLAINED	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Geometric Objects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Aesthetic Mappings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Facets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Statistical Transformations (Stat)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Position Adjustments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Coordinate Systems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