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9144000" cy="6858000" type="screen4x3"/>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17679A-6EFC-446E-AF9C-529E1E658E34}">
  <a:tblStyle styleId="{6E17679A-6EFC-446E-AF9C-529E1E658E3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23D6C95-B25F-4D57-91A7-E0D550389732}"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3F9FA"/>
          </a:solidFill>
        </a:fill>
      </a:tcStyle>
    </a:wholeTbl>
    <a:band1H>
      <a:tcTxStyle/>
      <a:tcStyle>
        <a:tcBdr/>
        <a:fill>
          <a:solidFill>
            <a:srgbClr val="E7F3F4"/>
          </a:solidFill>
        </a:fill>
      </a:tcStyle>
    </a:band1H>
    <a:band2H>
      <a:tcTxStyle/>
      <a:tcStyle>
        <a:tcBdr/>
      </a:tcStyle>
    </a:band2H>
    <a:band1V>
      <a:tcTxStyle/>
      <a:tcStyle>
        <a:tcBdr/>
        <a:fill>
          <a:solidFill>
            <a:srgbClr val="E7F3F4"/>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102" autoAdjust="0"/>
  </p:normalViewPr>
  <p:slideViewPr>
    <p:cSldViewPr snapToGrid="0">
      <p:cViewPr varScale="1">
        <p:scale>
          <a:sx n="74" d="100"/>
          <a:sy n="74" d="100"/>
        </p:scale>
        <p:origin x="170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3011488" cy="461963"/>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937000" y="0"/>
            <a:ext cx="3011488" cy="461963"/>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6" name="Shape 6"/>
          <p:cNvSpPr txBox="1">
            <a:spLocks noGrp="1"/>
          </p:cNvSpPr>
          <p:nvPr>
            <p:ph type="body" idx="1"/>
          </p:nvPr>
        </p:nvSpPr>
        <p:spPr>
          <a:xfrm>
            <a:off x="695325" y="4387850"/>
            <a:ext cx="5559425" cy="4156075"/>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774113"/>
            <a:ext cx="3011488" cy="461962"/>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900" b="0" i="1" u="none" strike="noStrike" cap="none">
                <a:solidFill>
                  <a:schemeClr val="dk1"/>
                </a:solidFill>
                <a:latin typeface="Arial"/>
                <a:ea typeface="Arial"/>
                <a:cs typeface="Arial"/>
                <a:sym typeface="Arial"/>
              </a:defRPr>
            </a:lvl1pPr>
            <a:lvl2pPr marL="457200" marR="0" lvl="1"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L="914400" marR="0" lvl="2"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L="1371600" marR="0" lvl="3"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L="1828800" marR="0" lvl="4"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L="2286000" marR="0" lvl="5"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L="2743200" marR="0" lvl="6"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L="3200400" marR="0" lvl="7"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L="3657600" marR="0" lvl="8" indent="0"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Shape 79"/>
          <p:cNvSpPr txBox="1">
            <a:spLocks noGrp="1"/>
          </p:cNvSpPr>
          <p:nvPr>
            <p:ph type="body" idx="1"/>
          </p:nvPr>
        </p:nvSpPr>
        <p:spPr>
          <a:xfrm>
            <a:off x="695325" y="4387850"/>
            <a:ext cx="5559425" cy="4156075"/>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Font typeface="Arial"/>
              <a:buNone/>
            </a:pPr>
            <a:r>
              <a:rPr lang="en-US" sz="1000"/>
              <a:t>Hi everyone, I’m Raj (Camilo) and this is Camilo (Raj). Thanks for joining us to today’s workshop.</a:t>
            </a:r>
            <a:endParaRPr sz="1000"/>
          </a:p>
          <a:p>
            <a:pPr marL="0" lvl="0" indent="0" rtl="0">
              <a:spcBef>
                <a:spcPts val="0"/>
              </a:spcBef>
              <a:spcAft>
                <a:spcPts val="0"/>
              </a:spcAft>
              <a:buClr>
                <a:schemeClr val="dk1"/>
              </a:buClr>
              <a:buFont typeface="Arial"/>
              <a:buNone/>
            </a:pPr>
            <a:endParaRPr sz="1000"/>
          </a:p>
          <a:p>
            <a:pPr marL="0" lvl="0" indent="0" rtl="0">
              <a:spcBef>
                <a:spcPts val="0"/>
              </a:spcBef>
              <a:spcAft>
                <a:spcPts val="0"/>
              </a:spcAft>
              <a:buClr>
                <a:schemeClr val="dk1"/>
              </a:buClr>
              <a:buFont typeface="Arial"/>
              <a:buNone/>
            </a:pPr>
            <a:r>
              <a:rPr lang="en-US" sz="1000"/>
              <a:t>At the Booth Analytics Club one of our missions is to provide functional trainings in data analytics tools. Because so many of us will be using SQL in our summer internships and full time jobs, we decided to have SQL workshops this Spring. Thanks to all of you who filled the survey saying which workshops and activities you’d like to see this year.</a:t>
            </a:r>
            <a:endParaRPr/>
          </a:p>
        </p:txBody>
      </p:sp>
      <p:sp>
        <p:nvSpPr>
          <p:cNvPr id="80" name="Shape 80"/>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Shape 162"/>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163" name="Shape 163"/>
          <p:cNvSpPr txBox="1">
            <a:spLocks noGrp="1"/>
          </p:cNvSpPr>
          <p:nvPr>
            <p:ph type="body" idx="1"/>
          </p:nvPr>
        </p:nvSpPr>
        <p:spPr>
          <a:xfrm>
            <a:off x="695325" y="4387850"/>
            <a:ext cx="5559425"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r>
              <a:rPr lang="en-US"/>
              <a:t>SELECT * </a:t>
            </a:r>
            <a:endParaRPr/>
          </a:p>
          <a:p>
            <a:pPr marL="0" marR="0" lvl="0" indent="0" algn="l" rtl="0">
              <a:spcBef>
                <a:spcPts val="0"/>
              </a:spcBef>
              <a:spcAft>
                <a:spcPts val="0"/>
              </a:spcAft>
              <a:buNone/>
            </a:pPr>
            <a:r>
              <a:rPr lang="en-US"/>
              <a:t>FROM tutorial.city_populations</a:t>
            </a:r>
            <a:endParaRPr/>
          </a:p>
          <a:p>
            <a:pPr marL="0" marR="0" lvl="0" indent="0" algn="l" rtl="0">
              <a:spcBef>
                <a:spcPts val="0"/>
              </a:spcBef>
              <a:spcAft>
                <a:spcPts val="0"/>
              </a:spcAft>
              <a:buNone/>
            </a:pPr>
            <a:r>
              <a:rPr lang="en-US"/>
              <a:t>ORDER BY population_estimate_2012 DESC;</a:t>
            </a:r>
            <a:br>
              <a:rPr lang="en-US"/>
            </a:br>
            <a:endParaRPr sz="1200" b="0" i="0" u="none" strike="noStrike" cap="none">
              <a:solidFill>
                <a:schemeClr val="dk1"/>
              </a:solidFill>
              <a:latin typeface="Arial"/>
              <a:ea typeface="Arial"/>
              <a:cs typeface="Arial"/>
              <a:sym typeface="Arial"/>
            </a:endParaRPr>
          </a:p>
        </p:txBody>
      </p:sp>
      <p:sp>
        <p:nvSpPr>
          <p:cNvPr id="164" name="Shape 164"/>
          <p:cNvSpPr txBox="1">
            <a:spLocks noGrp="1"/>
          </p:cNvSpPr>
          <p:nvPr>
            <p:ph type="ftr" idx="11"/>
          </p:nvPr>
        </p:nvSpPr>
        <p:spPr>
          <a:xfrm>
            <a:off x="0" y="8774113"/>
            <a:ext cx="3011488" cy="461962"/>
          </a:xfrm>
          <a:prstGeom prst="rect">
            <a:avLst/>
          </a:prstGeom>
          <a:noFill/>
          <a:ln>
            <a:noFill/>
          </a:ln>
        </p:spPr>
        <p:txBody>
          <a:bodyPr spcFirstLastPara="1" wrap="square" lIns="91375" tIns="45675" rIns="91375" bIns="45675" anchor="b" anchorCtr="0">
            <a:noAutofit/>
          </a:bodyPr>
          <a:lstStyle/>
          <a:p>
            <a:pPr marL="0" marR="0" lvl="0" indent="0" algn="l" rtl="0">
              <a:spcBef>
                <a:spcPts val="0"/>
              </a:spcBef>
              <a:spcAft>
                <a:spcPts val="0"/>
              </a:spcAft>
              <a:buNone/>
            </a:pPr>
            <a:endParaRPr sz="900" i="1">
              <a:solidFill>
                <a:schemeClr val="dk1"/>
              </a:solidFill>
              <a:latin typeface="Arial"/>
              <a:ea typeface="Arial"/>
              <a:cs typeface="Arial"/>
              <a:sym typeface="Arial"/>
            </a:endParaRPr>
          </a:p>
        </p:txBody>
      </p:sp>
      <p:sp>
        <p:nvSpPr>
          <p:cNvPr id="165" name="Shape 165"/>
          <p:cNvSpPr txBox="1">
            <a:spLocks noGrp="1"/>
          </p:cNvSpPr>
          <p:nvPr>
            <p:ph type="sldNum" idx="12"/>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10</a:t>
            </a:fld>
            <a:endParaRPr sz="1200">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Shape 170"/>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171" name="Shape 171"/>
          <p:cNvSpPr txBox="1">
            <a:spLocks noGrp="1"/>
          </p:cNvSpPr>
          <p:nvPr>
            <p:ph type="body" idx="1"/>
          </p:nvPr>
        </p:nvSpPr>
        <p:spPr>
          <a:xfrm>
            <a:off x="695325" y="4387850"/>
            <a:ext cx="5559425"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r>
              <a:rPr lang="en-US"/>
              <a:t>SELECT state, AVG(population_estimate_2012) </a:t>
            </a:r>
            <a:endParaRPr/>
          </a:p>
          <a:p>
            <a:pPr marL="0" marR="0" lvl="0" indent="0" algn="l" rtl="0">
              <a:spcBef>
                <a:spcPts val="0"/>
              </a:spcBef>
              <a:spcAft>
                <a:spcPts val="0"/>
              </a:spcAft>
              <a:buNone/>
            </a:pPr>
            <a:r>
              <a:rPr lang="en-US"/>
              <a:t>FROM tutorial.city_populations		         </a:t>
            </a:r>
            <a:endParaRPr/>
          </a:p>
          <a:p>
            <a:pPr marL="0" marR="0" lvl="0" indent="0" algn="l" rtl="0">
              <a:spcBef>
                <a:spcPts val="0"/>
              </a:spcBef>
              <a:spcAft>
                <a:spcPts val="0"/>
              </a:spcAft>
              <a:buClr>
                <a:srgbClr val="000000"/>
              </a:buClr>
              <a:buFont typeface="Arial"/>
              <a:buNone/>
            </a:pPr>
            <a:r>
              <a:rPr lang="en-US"/>
              <a:t>GROUP BY state;</a:t>
            </a:r>
            <a:endParaRPr sz="1200" b="0" i="0" u="none" strike="noStrike" cap="none">
              <a:solidFill>
                <a:schemeClr val="dk1"/>
              </a:solidFill>
              <a:latin typeface="Arial"/>
              <a:ea typeface="Arial"/>
              <a:cs typeface="Arial"/>
              <a:sym typeface="Arial"/>
            </a:endParaRPr>
          </a:p>
        </p:txBody>
      </p:sp>
      <p:sp>
        <p:nvSpPr>
          <p:cNvPr id="172" name="Shape 172"/>
          <p:cNvSpPr txBox="1">
            <a:spLocks noGrp="1"/>
          </p:cNvSpPr>
          <p:nvPr>
            <p:ph type="ftr" idx="11"/>
          </p:nvPr>
        </p:nvSpPr>
        <p:spPr>
          <a:xfrm>
            <a:off x="0" y="8774113"/>
            <a:ext cx="3011488" cy="461962"/>
          </a:xfrm>
          <a:prstGeom prst="rect">
            <a:avLst/>
          </a:prstGeom>
          <a:noFill/>
          <a:ln>
            <a:noFill/>
          </a:ln>
        </p:spPr>
        <p:txBody>
          <a:bodyPr spcFirstLastPara="1" wrap="square" lIns="91375" tIns="45675" rIns="91375" bIns="45675" anchor="b" anchorCtr="0">
            <a:noAutofit/>
          </a:bodyPr>
          <a:lstStyle/>
          <a:p>
            <a:pPr marL="0" marR="0" lvl="0" indent="0" algn="l" rtl="0">
              <a:spcBef>
                <a:spcPts val="0"/>
              </a:spcBef>
              <a:spcAft>
                <a:spcPts val="0"/>
              </a:spcAft>
              <a:buNone/>
            </a:pPr>
            <a:endParaRPr sz="900" i="1">
              <a:solidFill>
                <a:schemeClr val="dk1"/>
              </a:solidFill>
              <a:latin typeface="Arial"/>
              <a:ea typeface="Arial"/>
              <a:cs typeface="Arial"/>
              <a:sym typeface="Arial"/>
            </a:endParaRPr>
          </a:p>
        </p:txBody>
      </p:sp>
      <p:sp>
        <p:nvSpPr>
          <p:cNvPr id="173" name="Shape 173"/>
          <p:cNvSpPr txBox="1">
            <a:spLocks noGrp="1"/>
          </p:cNvSpPr>
          <p:nvPr>
            <p:ph type="sldNum" idx="12"/>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11</a:t>
            </a:fld>
            <a:endParaRPr sz="1200">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179" name="Shape 179"/>
          <p:cNvSpPr txBox="1">
            <a:spLocks noGrp="1"/>
          </p:cNvSpPr>
          <p:nvPr>
            <p:ph type="body" idx="1"/>
          </p:nvPr>
        </p:nvSpPr>
        <p:spPr>
          <a:xfrm>
            <a:off x="695325" y="4387850"/>
            <a:ext cx="5559425"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r>
              <a:rPr lang="en-US" sz="1200" b="0" i="0" u="none" strike="noStrike" cap="none" dirty="0">
                <a:solidFill>
                  <a:schemeClr val="dk1"/>
                </a:solidFill>
                <a:latin typeface="Arial"/>
                <a:ea typeface="Arial"/>
                <a:cs typeface="Arial"/>
                <a:sym typeface="Arial"/>
              </a:rPr>
              <a:t>SELECT school, AVG(</a:t>
            </a:r>
            <a:r>
              <a:rPr lang="en-US" sz="1200" b="0" i="0" u="none" strike="noStrike" cap="none" dirty="0" err="1">
                <a:solidFill>
                  <a:schemeClr val="dk1"/>
                </a:solidFill>
                <a:latin typeface="Arial"/>
                <a:ea typeface="Arial"/>
                <a:cs typeface="Arial"/>
                <a:sym typeface="Arial"/>
              </a:rPr>
              <a:t>sat_math</a:t>
            </a:r>
            <a:r>
              <a:rPr lang="en-US" sz="1200" b="0" i="0" u="none" strike="noStrike" cap="none" dirty="0">
                <a:solidFill>
                  <a:schemeClr val="dk1"/>
                </a:solidFill>
                <a:latin typeface="Arial"/>
                <a:ea typeface="Arial"/>
                <a:cs typeface="Arial"/>
                <a:sym typeface="Arial"/>
              </a:rPr>
              <a:t>) </a:t>
            </a:r>
            <a:endParaRPr dirty="0"/>
          </a:p>
          <a:p>
            <a:pPr marL="0" marR="0" lvl="0" indent="0" algn="l" rtl="0">
              <a:spcBef>
                <a:spcPts val="360"/>
              </a:spcBef>
              <a:spcAft>
                <a:spcPts val="0"/>
              </a:spcAft>
              <a:buNone/>
            </a:pPr>
            <a:r>
              <a:rPr lang="en-US" sz="1200" b="0" i="0" u="none" strike="noStrike" cap="none" dirty="0">
                <a:solidFill>
                  <a:schemeClr val="dk1"/>
                </a:solidFill>
                <a:latin typeface="Arial"/>
                <a:ea typeface="Arial"/>
                <a:cs typeface="Arial"/>
                <a:sym typeface="Arial"/>
              </a:rPr>
              <a:t>FROM </a:t>
            </a:r>
            <a:r>
              <a:rPr lang="en-US" sz="1200" b="0" i="0" u="none" strike="noStrike" cap="none" dirty="0" err="1">
                <a:solidFill>
                  <a:schemeClr val="dk1"/>
                </a:solidFill>
                <a:latin typeface="Arial"/>
                <a:ea typeface="Arial"/>
                <a:cs typeface="Arial"/>
                <a:sym typeface="Arial"/>
              </a:rPr>
              <a:t>tutorial.sat_scores</a:t>
            </a:r>
            <a:endParaRPr sz="1200" b="0" i="0" u="none" strike="noStrike" cap="none" dirty="0">
              <a:solidFill>
                <a:schemeClr val="dk1"/>
              </a:solidFill>
              <a:latin typeface="Arial"/>
              <a:ea typeface="Arial"/>
              <a:cs typeface="Arial"/>
              <a:sym typeface="Arial"/>
            </a:endParaRPr>
          </a:p>
          <a:p>
            <a:pPr marL="0" marR="0" lvl="0" indent="0" algn="l" rtl="0">
              <a:spcBef>
                <a:spcPts val="360"/>
              </a:spcBef>
              <a:spcAft>
                <a:spcPts val="0"/>
              </a:spcAft>
              <a:buNone/>
            </a:pPr>
            <a:r>
              <a:rPr lang="en-US" sz="1200" b="0" i="0" u="none" strike="noStrike" cap="none" dirty="0">
                <a:solidFill>
                  <a:schemeClr val="dk1"/>
                </a:solidFill>
                <a:latin typeface="Arial"/>
                <a:ea typeface="Arial"/>
                <a:cs typeface="Arial"/>
                <a:sym typeface="Arial"/>
              </a:rPr>
              <a:t>GROUP BY school</a:t>
            </a:r>
            <a:endParaRPr dirty="0"/>
          </a:p>
          <a:p>
            <a:pPr marL="0" marR="0" lvl="0" indent="0" algn="l" rtl="0">
              <a:spcBef>
                <a:spcPts val="360"/>
              </a:spcBef>
              <a:spcAft>
                <a:spcPts val="0"/>
              </a:spcAft>
              <a:buNone/>
            </a:pPr>
            <a:r>
              <a:rPr lang="en-US" sz="1200" b="0" i="0" u="none" strike="noStrike" cap="none" dirty="0">
                <a:solidFill>
                  <a:schemeClr val="dk1"/>
                </a:solidFill>
                <a:latin typeface="Arial"/>
                <a:ea typeface="Arial"/>
                <a:cs typeface="Arial"/>
                <a:sym typeface="Arial"/>
              </a:rPr>
              <a:t>ORDER BY AVG (</a:t>
            </a:r>
            <a:r>
              <a:rPr lang="en-US" sz="1200" b="0" i="0" u="none" strike="noStrike" cap="none" dirty="0" err="1">
                <a:solidFill>
                  <a:schemeClr val="dk1"/>
                </a:solidFill>
                <a:latin typeface="Arial"/>
                <a:ea typeface="Arial"/>
                <a:cs typeface="Arial"/>
                <a:sym typeface="Arial"/>
              </a:rPr>
              <a:t>sat_math</a:t>
            </a:r>
            <a:r>
              <a:rPr lang="en-US" sz="1200" b="0" i="0" u="none" strike="noStrike" cap="none" dirty="0">
                <a:solidFill>
                  <a:schemeClr val="dk1"/>
                </a:solidFill>
                <a:latin typeface="Arial"/>
                <a:ea typeface="Arial"/>
                <a:cs typeface="Arial"/>
                <a:sym typeface="Arial"/>
              </a:rPr>
              <a:t>) DESC;</a:t>
            </a:r>
            <a:endParaRPr dirty="0"/>
          </a:p>
          <a:p>
            <a:pPr marL="0" marR="0" lvl="0" indent="0" algn="l" rtl="0">
              <a:spcBef>
                <a:spcPts val="360"/>
              </a:spcBef>
              <a:spcAft>
                <a:spcPts val="0"/>
              </a:spcAft>
              <a:buNone/>
            </a:pPr>
            <a:endParaRPr sz="1200" b="0" i="0" u="none" strike="noStrike" cap="none" dirty="0">
              <a:solidFill>
                <a:schemeClr val="dk1"/>
              </a:solidFill>
              <a:latin typeface="Arial"/>
              <a:ea typeface="Arial"/>
              <a:cs typeface="Arial"/>
              <a:sym typeface="Arial"/>
            </a:endParaRPr>
          </a:p>
          <a:p>
            <a:pPr marL="0" marR="0" lvl="0" indent="0" algn="l" rtl="0">
              <a:spcBef>
                <a:spcPts val="360"/>
              </a:spcBef>
              <a:spcAft>
                <a:spcPts val="0"/>
              </a:spcAft>
              <a:buNone/>
            </a:pPr>
            <a:r>
              <a:rPr lang="en-US" sz="1200" b="0" i="0" u="none" strike="noStrike" cap="none" dirty="0">
                <a:solidFill>
                  <a:schemeClr val="dk1"/>
                </a:solidFill>
                <a:latin typeface="Arial"/>
                <a:ea typeface="Arial"/>
                <a:cs typeface="Arial"/>
                <a:sym typeface="Arial"/>
              </a:rPr>
              <a:t>SELECT school, AVG(</a:t>
            </a:r>
            <a:r>
              <a:rPr lang="en-US" sz="1200" b="0" i="0" u="none" strike="noStrike" cap="none" dirty="0" err="1">
                <a:solidFill>
                  <a:schemeClr val="dk1"/>
                </a:solidFill>
                <a:latin typeface="Arial"/>
                <a:ea typeface="Arial"/>
                <a:cs typeface="Arial"/>
                <a:sym typeface="Arial"/>
              </a:rPr>
              <a:t>sat_math+sat_writing+sat_verbal</a:t>
            </a:r>
            <a:r>
              <a:rPr lang="en-US" sz="1200" b="0" i="0" u="none" strike="noStrike" cap="none" dirty="0">
                <a:solidFill>
                  <a:schemeClr val="dk1"/>
                </a:solidFill>
                <a:latin typeface="Arial"/>
                <a:ea typeface="Arial"/>
                <a:cs typeface="Arial"/>
                <a:sym typeface="Arial"/>
              </a:rPr>
              <a:t>) total</a:t>
            </a:r>
            <a:endParaRPr dirty="0"/>
          </a:p>
          <a:p>
            <a:pPr marL="0" marR="0" lvl="0" indent="0" algn="l" rtl="0">
              <a:spcBef>
                <a:spcPts val="360"/>
              </a:spcBef>
              <a:spcAft>
                <a:spcPts val="0"/>
              </a:spcAft>
              <a:buNone/>
            </a:pPr>
            <a:r>
              <a:rPr lang="en-US" sz="1200" b="0" i="0" u="none" strike="noStrike" cap="none" dirty="0">
                <a:solidFill>
                  <a:schemeClr val="dk1"/>
                </a:solidFill>
                <a:latin typeface="Arial"/>
                <a:ea typeface="Arial"/>
                <a:cs typeface="Arial"/>
                <a:sym typeface="Arial"/>
              </a:rPr>
              <a:t>FROM </a:t>
            </a:r>
            <a:r>
              <a:rPr lang="en-US" sz="1200" b="0" i="0" u="none" strike="noStrike" cap="none" dirty="0" err="1">
                <a:solidFill>
                  <a:schemeClr val="dk1"/>
                </a:solidFill>
                <a:latin typeface="Arial"/>
                <a:ea typeface="Arial"/>
                <a:cs typeface="Arial"/>
                <a:sym typeface="Arial"/>
              </a:rPr>
              <a:t>tutorial.sat_scores</a:t>
            </a:r>
            <a:endParaRPr sz="1200" b="0" i="0" u="none" strike="noStrike" cap="none" dirty="0">
              <a:solidFill>
                <a:schemeClr val="dk1"/>
              </a:solidFill>
              <a:latin typeface="Arial"/>
              <a:ea typeface="Arial"/>
              <a:cs typeface="Arial"/>
              <a:sym typeface="Arial"/>
            </a:endParaRPr>
          </a:p>
          <a:p>
            <a:pPr marL="0" marR="0" lvl="0" indent="0" algn="l" rtl="0">
              <a:spcBef>
                <a:spcPts val="360"/>
              </a:spcBef>
              <a:spcAft>
                <a:spcPts val="0"/>
              </a:spcAft>
              <a:buNone/>
            </a:pPr>
            <a:r>
              <a:rPr lang="en-US" sz="1200" b="0" i="0" u="none" strike="noStrike" cap="none" dirty="0">
                <a:solidFill>
                  <a:schemeClr val="dk1"/>
                </a:solidFill>
                <a:latin typeface="Arial"/>
                <a:ea typeface="Arial"/>
                <a:cs typeface="Arial"/>
                <a:sym typeface="Arial"/>
              </a:rPr>
              <a:t>GROUP BY school</a:t>
            </a:r>
            <a:endParaRPr dirty="0"/>
          </a:p>
          <a:p>
            <a:pPr marL="0" marR="0" lvl="0" indent="0" algn="l" rtl="0">
              <a:spcBef>
                <a:spcPts val="360"/>
              </a:spcBef>
              <a:spcAft>
                <a:spcPts val="0"/>
              </a:spcAft>
              <a:buNone/>
            </a:pPr>
            <a:r>
              <a:rPr lang="en-US" sz="1200" b="0" i="0" u="none" strike="noStrike" cap="none" dirty="0">
                <a:solidFill>
                  <a:schemeClr val="dk1"/>
                </a:solidFill>
                <a:latin typeface="Arial"/>
                <a:ea typeface="Arial"/>
                <a:cs typeface="Arial"/>
                <a:sym typeface="Arial"/>
              </a:rPr>
              <a:t>ORDER BY total DESC;</a:t>
            </a:r>
            <a:endParaRPr dirty="0"/>
          </a:p>
          <a:p>
            <a:pPr marL="0" marR="0" lvl="0" indent="0" algn="l" rtl="0">
              <a:spcBef>
                <a:spcPts val="360"/>
              </a:spcBef>
              <a:spcAft>
                <a:spcPts val="0"/>
              </a:spcAft>
              <a:buNone/>
            </a:pPr>
            <a:endParaRPr sz="1200" b="0" i="0" u="none" strike="noStrike" cap="none" dirty="0">
              <a:solidFill>
                <a:schemeClr val="dk1"/>
              </a:solidFill>
              <a:latin typeface="Arial"/>
              <a:ea typeface="Arial"/>
              <a:cs typeface="Arial"/>
              <a:sym typeface="Arial"/>
            </a:endParaRPr>
          </a:p>
        </p:txBody>
      </p:sp>
      <p:sp>
        <p:nvSpPr>
          <p:cNvPr id="180" name="Shape 180"/>
          <p:cNvSpPr txBox="1">
            <a:spLocks noGrp="1"/>
          </p:cNvSpPr>
          <p:nvPr>
            <p:ph type="ftr" idx="11"/>
          </p:nvPr>
        </p:nvSpPr>
        <p:spPr>
          <a:xfrm>
            <a:off x="0" y="8774113"/>
            <a:ext cx="3011488" cy="461962"/>
          </a:xfrm>
          <a:prstGeom prst="rect">
            <a:avLst/>
          </a:prstGeom>
          <a:noFill/>
          <a:ln>
            <a:noFill/>
          </a:ln>
        </p:spPr>
        <p:txBody>
          <a:bodyPr spcFirstLastPara="1" wrap="square" lIns="91375" tIns="45675" rIns="91375" bIns="45675" anchor="b" anchorCtr="0">
            <a:noAutofit/>
          </a:bodyPr>
          <a:lstStyle/>
          <a:p>
            <a:pPr marL="0" marR="0" lvl="0" indent="0" algn="l" rtl="0">
              <a:spcBef>
                <a:spcPts val="0"/>
              </a:spcBef>
              <a:spcAft>
                <a:spcPts val="0"/>
              </a:spcAft>
              <a:buNone/>
            </a:pPr>
            <a:endParaRPr sz="900" i="1">
              <a:solidFill>
                <a:schemeClr val="dk1"/>
              </a:solidFill>
              <a:latin typeface="Arial"/>
              <a:ea typeface="Arial"/>
              <a:cs typeface="Arial"/>
              <a:sym typeface="Arial"/>
            </a:endParaRPr>
          </a:p>
        </p:txBody>
      </p:sp>
      <p:sp>
        <p:nvSpPr>
          <p:cNvPr id="181" name="Shape 181"/>
          <p:cNvSpPr txBox="1">
            <a:spLocks noGrp="1"/>
          </p:cNvSpPr>
          <p:nvPr>
            <p:ph type="sldNum" idx="12"/>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12</a:t>
            </a:fld>
            <a:endParaRPr sz="1200">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Shape 186"/>
          <p:cNvSpPr txBox="1">
            <a:spLocks noGrp="1"/>
          </p:cNvSpPr>
          <p:nvPr>
            <p:ph type="body" idx="1"/>
          </p:nvPr>
        </p:nvSpPr>
        <p:spPr>
          <a:xfrm>
            <a:off x="695325" y="4387850"/>
            <a:ext cx="5559425" cy="4156075"/>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dirty="0"/>
          </a:p>
        </p:txBody>
      </p:sp>
      <p:sp>
        <p:nvSpPr>
          <p:cNvPr id="187" name="Shape 187"/>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193" name="Shape 193"/>
          <p:cNvSpPr txBox="1">
            <a:spLocks noGrp="1"/>
          </p:cNvSpPr>
          <p:nvPr>
            <p:ph type="body" idx="1"/>
          </p:nvPr>
        </p:nvSpPr>
        <p:spPr>
          <a:xfrm>
            <a:off x="695325" y="4387850"/>
            <a:ext cx="5559425"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r>
              <a:rPr lang="en-US"/>
              <a:t>SELECT school, </a:t>
            </a:r>
            <a:endParaRPr/>
          </a:p>
          <a:p>
            <a:pPr marL="0" marR="0" lvl="0" indent="457200" algn="l" rtl="0">
              <a:spcBef>
                <a:spcPts val="0"/>
              </a:spcBef>
              <a:spcAft>
                <a:spcPts val="0"/>
              </a:spcAft>
              <a:buNone/>
            </a:pPr>
            <a:r>
              <a:rPr lang="en-US"/>
              <a:t>COUNT(*) AS students         </a:t>
            </a:r>
            <a:endParaRPr/>
          </a:p>
          <a:p>
            <a:pPr marL="0" marR="0" lvl="0" indent="0" algn="l" rtl="0">
              <a:spcBef>
                <a:spcPts val="0"/>
              </a:spcBef>
              <a:spcAft>
                <a:spcPts val="0"/>
              </a:spcAft>
              <a:buNone/>
            </a:pPr>
            <a:r>
              <a:rPr lang="en-US"/>
              <a:t>FROM tutorial.sat_scores			                </a:t>
            </a:r>
            <a:endParaRPr/>
          </a:p>
          <a:p>
            <a:pPr marL="0" marR="0" lvl="0" indent="0" algn="l" rtl="0">
              <a:spcBef>
                <a:spcPts val="0"/>
              </a:spcBef>
              <a:spcAft>
                <a:spcPts val="0"/>
              </a:spcAft>
              <a:buClr>
                <a:srgbClr val="000000"/>
              </a:buClr>
              <a:buFont typeface="Arial"/>
              <a:buNone/>
            </a:pPr>
            <a:r>
              <a:rPr lang="en-US"/>
              <a:t>GROUP BY school;</a:t>
            </a:r>
            <a:endParaRPr sz="1200" b="0" i="0" u="none" strike="noStrike" cap="none">
              <a:solidFill>
                <a:schemeClr val="dk1"/>
              </a:solidFill>
              <a:latin typeface="Arial"/>
              <a:ea typeface="Arial"/>
              <a:cs typeface="Arial"/>
              <a:sym typeface="Arial"/>
            </a:endParaRPr>
          </a:p>
        </p:txBody>
      </p:sp>
      <p:sp>
        <p:nvSpPr>
          <p:cNvPr id="194" name="Shape 194"/>
          <p:cNvSpPr txBox="1">
            <a:spLocks noGrp="1"/>
          </p:cNvSpPr>
          <p:nvPr>
            <p:ph type="ftr" idx="11"/>
          </p:nvPr>
        </p:nvSpPr>
        <p:spPr>
          <a:xfrm>
            <a:off x="0" y="8774113"/>
            <a:ext cx="3011488" cy="461962"/>
          </a:xfrm>
          <a:prstGeom prst="rect">
            <a:avLst/>
          </a:prstGeom>
          <a:noFill/>
          <a:ln>
            <a:noFill/>
          </a:ln>
        </p:spPr>
        <p:txBody>
          <a:bodyPr spcFirstLastPara="1" wrap="square" lIns="91375" tIns="45675" rIns="91375" bIns="45675" anchor="b" anchorCtr="0">
            <a:noAutofit/>
          </a:bodyPr>
          <a:lstStyle/>
          <a:p>
            <a:pPr marL="0" marR="0" lvl="0" indent="0" algn="l" rtl="0">
              <a:spcBef>
                <a:spcPts val="0"/>
              </a:spcBef>
              <a:spcAft>
                <a:spcPts val="0"/>
              </a:spcAft>
              <a:buNone/>
            </a:pPr>
            <a:endParaRPr sz="900" i="1">
              <a:solidFill>
                <a:schemeClr val="dk1"/>
              </a:solidFill>
              <a:latin typeface="Arial"/>
              <a:ea typeface="Arial"/>
              <a:cs typeface="Arial"/>
              <a:sym typeface="Arial"/>
            </a:endParaRPr>
          </a:p>
        </p:txBody>
      </p:sp>
      <p:sp>
        <p:nvSpPr>
          <p:cNvPr id="195" name="Shape 195"/>
          <p:cNvSpPr txBox="1">
            <a:spLocks noGrp="1"/>
          </p:cNvSpPr>
          <p:nvPr>
            <p:ph type="sldNum" idx="12"/>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14</a:t>
            </a:fld>
            <a:endParaRPr sz="1200">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201" name="Shape 201"/>
          <p:cNvSpPr txBox="1">
            <a:spLocks noGrp="1"/>
          </p:cNvSpPr>
          <p:nvPr>
            <p:ph type="body" idx="1"/>
          </p:nvPr>
        </p:nvSpPr>
        <p:spPr>
          <a:xfrm>
            <a:off x="695325" y="4387850"/>
            <a:ext cx="5559425"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Clr>
                <a:srgbClr val="000000"/>
              </a:buClr>
              <a:buFont typeface="Arial"/>
              <a:buNone/>
            </a:pPr>
            <a:r>
              <a:rPr lang="en-US"/>
              <a:t>SELECT origin, count(*) 			                                           </a:t>
            </a:r>
            <a:br>
              <a:rPr lang="en-US"/>
            </a:br>
            <a:r>
              <a:rPr lang="en-US"/>
              <a:t>FROM tutorial.us_flights				                </a:t>
            </a:r>
            <a:br>
              <a:rPr lang="en-US"/>
            </a:br>
            <a:r>
              <a:rPr lang="en-US"/>
              <a:t>GROUP BY origin</a:t>
            </a:r>
            <a:br>
              <a:rPr lang="en-US"/>
            </a:br>
            <a:r>
              <a:rPr lang="en-US"/>
              <a:t>HAVING origin='ORD' or origin = 'JFK';</a:t>
            </a:r>
            <a:endParaRPr sz="1200" b="0" i="0" u="none" strike="noStrike" cap="none">
              <a:solidFill>
                <a:schemeClr val="dk1"/>
              </a:solidFill>
              <a:latin typeface="Arial"/>
              <a:ea typeface="Arial"/>
              <a:cs typeface="Arial"/>
              <a:sym typeface="Arial"/>
            </a:endParaRPr>
          </a:p>
        </p:txBody>
      </p:sp>
      <p:sp>
        <p:nvSpPr>
          <p:cNvPr id="202" name="Shape 202"/>
          <p:cNvSpPr txBox="1">
            <a:spLocks noGrp="1"/>
          </p:cNvSpPr>
          <p:nvPr>
            <p:ph type="ftr" idx="11"/>
          </p:nvPr>
        </p:nvSpPr>
        <p:spPr>
          <a:xfrm>
            <a:off x="0" y="8774113"/>
            <a:ext cx="3011488" cy="461962"/>
          </a:xfrm>
          <a:prstGeom prst="rect">
            <a:avLst/>
          </a:prstGeom>
          <a:noFill/>
          <a:ln>
            <a:noFill/>
          </a:ln>
        </p:spPr>
        <p:txBody>
          <a:bodyPr spcFirstLastPara="1" wrap="square" lIns="91375" tIns="45675" rIns="91375" bIns="45675" anchor="b" anchorCtr="0">
            <a:noAutofit/>
          </a:bodyPr>
          <a:lstStyle/>
          <a:p>
            <a:pPr marL="0" marR="0" lvl="0" indent="0" algn="l" rtl="0">
              <a:spcBef>
                <a:spcPts val="0"/>
              </a:spcBef>
              <a:spcAft>
                <a:spcPts val="0"/>
              </a:spcAft>
              <a:buNone/>
            </a:pPr>
            <a:endParaRPr sz="900" i="1">
              <a:solidFill>
                <a:schemeClr val="dk1"/>
              </a:solidFill>
              <a:latin typeface="Arial"/>
              <a:ea typeface="Arial"/>
              <a:cs typeface="Arial"/>
              <a:sym typeface="Arial"/>
            </a:endParaRPr>
          </a:p>
        </p:txBody>
      </p:sp>
      <p:sp>
        <p:nvSpPr>
          <p:cNvPr id="203" name="Shape 203"/>
          <p:cNvSpPr txBox="1">
            <a:spLocks noGrp="1"/>
          </p:cNvSpPr>
          <p:nvPr>
            <p:ph type="sldNum" idx="12"/>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15</a:t>
            </a:fld>
            <a:endParaRPr sz="1200">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209" name="Shape 209"/>
          <p:cNvSpPr txBox="1">
            <a:spLocks noGrp="1"/>
          </p:cNvSpPr>
          <p:nvPr>
            <p:ph type="body" idx="1"/>
          </p:nvPr>
        </p:nvSpPr>
        <p:spPr>
          <a:xfrm>
            <a:off x="695325" y="4387850"/>
            <a:ext cx="5559425"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210" name="Shape 210"/>
          <p:cNvSpPr txBox="1">
            <a:spLocks noGrp="1"/>
          </p:cNvSpPr>
          <p:nvPr>
            <p:ph type="ftr" idx="11"/>
          </p:nvPr>
        </p:nvSpPr>
        <p:spPr>
          <a:xfrm>
            <a:off x="0" y="8774113"/>
            <a:ext cx="3011488" cy="461962"/>
          </a:xfrm>
          <a:prstGeom prst="rect">
            <a:avLst/>
          </a:prstGeom>
          <a:noFill/>
          <a:ln>
            <a:noFill/>
          </a:ln>
        </p:spPr>
        <p:txBody>
          <a:bodyPr spcFirstLastPara="1" wrap="square" lIns="91375" tIns="45675" rIns="91375" bIns="45675" anchor="b" anchorCtr="0">
            <a:noAutofit/>
          </a:bodyPr>
          <a:lstStyle/>
          <a:p>
            <a:pPr marL="0" marR="0" lvl="0" indent="0" algn="l" rtl="0">
              <a:spcBef>
                <a:spcPts val="0"/>
              </a:spcBef>
              <a:spcAft>
                <a:spcPts val="0"/>
              </a:spcAft>
              <a:buNone/>
            </a:pPr>
            <a:endParaRPr sz="900" i="1">
              <a:solidFill>
                <a:schemeClr val="dk1"/>
              </a:solidFill>
              <a:latin typeface="Arial"/>
              <a:ea typeface="Arial"/>
              <a:cs typeface="Arial"/>
              <a:sym typeface="Arial"/>
            </a:endParaRPr>
          </a:p>
        </p:txBody>
      </p:sp>
      <p:sp>
        <p:nvSpPr>
          <p:cNvPr id="211" name="Shape 211"/>
          <p:cNvSpPr txBox="1">
            <a:spLocks noGrp="1"/>
          </p:cNvSpPr>
          <p:nvPr>
            <p:ph type="sldNum" idx="12"/>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16</a:t>
            </a:fld>
            <a:endParaRPr sz="1200">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Shape 216"/>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217" name="Shape 217"/>
          <p:cNvSpPr txBox="1">
            <a:spLocks noGrp="1"/>
          </p:cNvSpPr>
          <p:nvPr>
            <p:ph type="body" idx="1"/>
          </p:nvPr>
        </p:nvSpPr>
        <p:spPr>
          <a:xfrm>
            <a:off x="695325" y="4387850"/>
            <a:ext cx="5559425"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SELECT origin, COUNT(*)</a:t>
            </a:r>
            <a:endParaRPr/>
          </a:p>
          <a:p>
            <a:pPr marL="0" marR="0" lvl="0" indent="0" algn="l" rtl="0">
              <a:spcBef>
                <a:spcPts val="360"/>
              </a:spcBef>
              <a:spcAft>
                <a:spcPts val="0"/>
              </a:spcAft>
              <a:buNone/>
            </a:pPr>
            <a:r>
              <a:rPr lang="en-US" sz="1200" b="0" i="0" u="none" strike="noStrike" cap="none">
                <a:solidFill>
                  <a:schemeClr val="dk1"/>
                </a:solidFill>
                <a:latin typeface="Arial"/>
                <a:ea typeface="Arial"/>
                <a:cs typeface="Arial"/>
                <a:sym typeface="Arial"/>
              </a:rPr>
              <a:t>FROM tutorial.us_flights</a:t>
            </a:r>
            <a:endParaRPr sz="1200" b="0" i="0" u="none" strike="noStrike" cap="none">
              <a:solidFill>
                <a:schemeClr val="dk1"/>
              </a:solidFill>
              <a:latin typeface="Arial"/>
              <a:ea typeface="Arial"/>
              <a:cs typeface="Arial"/>
              <a:sym typeface="Arial"/>
            </a:endParaRPr>
          </a:p>
          <a:p>
            <a:pPr marL="0" marR="0" lvl="0" indent="0" algn="l" rtl="0">
              <a:spcBef>
                <a:spcPts val="360"/>
              </a:spcBef>
              <a:spcAft>
                <a:spcPts val="0"/>
              </a:spcAft>
              <a:buNone/>
            </a:pPr>
            <a:r>
              <a:rPr lang="en-US" sz="1200" b="0" i="0" u="none" strike="noStrike" cap="none">
                <a:solidFill>
                  <a:schemeClr val="dk1"/>
                </a:solidFill>
                <a:latin typeface="Arial"/>
                <a:ea typeface="Arial"/>
                <a:cs typeface="Arial"/>
                <a:sym typeface="Arial"/>
              </a:rPr>
              <a:t>GROUP BY origin</a:t>
            </a:r>
            <a:endParaRPr/>
          </a:p>
          <a:p>
            <a:pPr marL="0" marR="0" lvl="0" indent="0" algn="l" rtl="0">
              <a:spcBef>
                <a:spcPts val="360"/>
              </a:spcBef>
              <a:spcAft>
                <a:spcPts val="0"/>
              </a:spcAft>
              <a:buNone/>
            </a:pPr>
            <a:r>
              <a:rPr lang="en-US" sz="1200" b="0" i="0" u="none" strike="noStrike" cap="none">
                <a:solidFill>
                  <a:schemeClr val="dk1"/>
                </a:solidFill>
                <a:latin typeface="Arial"/>
                <a:ea typeface="Arial"/>
                <a:cs typeface="Arial"/>
                <a:sym typeface="Arial"/>
              </a:rPr>
              <a:t>HAVING COUNT(*) &gt;2000;</a:t>
            </a:r>
            <a:endParaRPr/>
          </a:p>
          <a:p>
            <a:pPr marL="0" marR="0" lvl="0" indent="0" algn="l" rtl="0">
              <a:spcBef>
                <a:spcPts val="36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360"/>
              </a:spcBef>
              <a:spcAft>
                <a:spcPts val="0"/>
              </a:spcAft>
              <a:buNone/>
            </a:pPr>
            <a:r>
              <a:rPr lang="en-US" sz="1200" b="0" i="0" u="none" strike="noStrike" cap="none">
                <a:solidFill>
                  <a:schemeClr val="dk1"/>
                </a:solidFill>
                <a:latin typeface="Arial"/>
                <a:ea typeface="Arial"/>
                <a:cs typeface="Arial"/>
                <a:sym typeface="Arial"/>
              </a:rPr>
              <a:t>SELECT unique_carrier, COUNT(*)</a:t>
            </a:r>
            <a:endParaRPr/>
          </a:p>
          <a:p>
            <a:pPr marL="0" marR="0" lvl="0" indent="0" algn="l" rtl="0">
              <a:spcBef>
                <a:spcPts val="360"/>
              </a:spcBef>
              <a:spcAft>
                <a:spcPts val="0"/>
              </a:spcAft>
              <a:buNone/>
            </a:pPr>
            <a:r>
              <a:rPr lang="en-US" sz="1200" b="0" i="0" u="none" strike="noStrike" cap="none">
                <a:solidFill>
                  <a:schemeClr val="dk1"/>
                </a:solidFill>
                <a:latin typeface="Arial"/>
                <a:ea typeface="Arial"/>
                <a:cs typeface="Arial"/>
                <a:sym typeface="Arial"/>
              </a:rPr>
              <a:t>FROM tutorial.us_flights</a:t>
            </a:r>
            <a:endParaRPr sz="1200" b="0" i="0" u="none" strike="noStrike" cap="none">
              <a:solidFill>
                <a:schemeClr val="dk1"/>
              </a:solidFill>
              <a:latin typeface="Arial"/>
              <a:ea typeface="Arial"/>
              <a:cs typeface="Arial"/>
              <a:sym typeface="Arial"/>
            </a:endParaRPr>
          </a:p>
          <a:p>
            <a:pPr marL="0" marR="0" lvl="0" indent="0" algn="l" rtl="0">
              <a:spcBef>
                <a:spcPts val="360"/>
              </a:spcBef>
              <a:spcAft>
                <a:spcPts val="0"/>
              </a:spcAft>
              <a:buNone/>
            </a:pPr>
            <a:r>
              <a:rPr lang="en-US" sz="1200" b="0" i="0" u="none" strike="noStrike" cap="none">
                <a:solidFill>
                  <a:schemeClr val="dk1"/>
                </a:solidFill>
                <a:latin typeface="Arial"/>
                <a:ea typeface="Arial"/>
                <a:cs typeface="Arial"/>
                <a:sym typeface="Arial"/>
              </a:rPr>
              <a:t>WHERE cancelled=1</a:t>
            </a:r>
            <a:endParaRPr/>
          </a:p>
          <a:p>
            <a:pPr marL="0" marR="0" lvl="0" indent="0" algn="l" rtl="0">
              <a:spcBef>
                <a:spcPts val="360"/>
              </a:spcBef>
              <a:spcAft>
                <a:spcPts val="0"/>
              </a:spcAft>
              <a:buNone/>
            </a:pPr>
            <a:r>
              <a:rPr lang="en-US" sz="1200" b="0" i="0" u="none" strike="noStrike" cap="none">
                <a:solidFill>
                  <a:schemeClr val="dk1"/>
                </a:solidFill>
                <a:latin typeface="Arial"/>
                <a:ea typeface="Arial"/>
                <a:cs typeface="Arial"/>
                <a:sym typeface="Arial"/>
              </a:rPr>
              <a:t>GROUP BY unique_carrier</a:t>
            </a:r>
            <a:endParaRPr sz="1200" b="0" i="0" u="none" strike="noStrike" cap="none">
              <a:solidFill>
                <a:schemeClr val="dk1"/>
              </a:solidFill>
              <a:latin typeface="Arial"/>
              <a:ea typeface="Arial"/>
              <a:cs typeface="Arial"/>
              <a:sym typeface="Arial"/>
            </a:endParaRPr>
          </a:p>
          <a:p>
            <a:pPr marL="0" marR="0" lvl="0" indent="0" algn="l" rtl="0">
              <a:spcBef>
                <a:spcPts val="360"/>
              </a:spcBef>
              <a:spcAft>
                <a:spcPts val="0"/>
              </a:spcAft>
              <a:buNone/>
            </a:pPr>
            <a:r>
              <a:rPr lang="en-US" sz="1200" b="0" i="0" u="none" strike="noStrike" cap="none">
                <a:solidFill>
                  <a:schemeClr val="dk1"/>
                </a:solidFill>
                <a:latin typeface="Arial"/>
                <a:ea typeface="Arial"/>
                <a:cs typeface="Arial"/>
                <a:sym typeface="Arial"/>
              </a:rPr>
              <a:t>HAVING COUNT(*) &gt;100;</a:t>
            </a:r>
            <a:endParaRPr/>
          </a:p>
          <a:p>
            <a:pPr marL="0" marR="0" lvl="0" indent="0" algn="l" rtl="0">
              <a:spcBef>
                <a:spcPts val="36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360"/>
              </a:spcBef>
              <a:spcAft>
                <a:spcPts val="0"/>
              </a:spcAft>
              <a:buNone/>
            </a:pPr>
            <a:r>
              <a:rPr lang="en-US" sz="1200" b="0" i="0" u="none" strike="noStrike" cap="none">
                <a:solidFill>
                  <a:schemeClr val="dk1"/>
                </a:solidFill>
                <a:latin typeface="Arial"/>
                <a:ea typeface="Arial"/>
                <a:cs typeface="Arial"/>
                <a:sym typeface="Arial"/>
              </a:rPr>
              <a:t>SELECT unique_carrier, sum(cancelled)/COUNT(*)</a:t>
            </a:r>
            <a:endParaRPr/>
          </a:p>
          <a:p>
            <a:pPr marL="0" marR="0" lvl="0" indent="0" algn="l" rtl="0">
              <a:spcBef>
                <a:spcPts val="360"/>
              </a:spcBef>
              <a:spcAft>
                <a:spcPts val="0"/>
              </a:spcAft>
              <a:buNone/>
            </a:pPr>
            <a:r>
              <a:rPr lang="en-US" sz="1200" b="0" i="0" u="none" strike="noStrike" cap="none">
                <a:solidFill>
                  <a:schemeClr val="dk1"/>
                </a:solidFill>
                <a:latin typeface="Arial"/>
                <a:ea typeface="Arial"/>
                <a:cs typeface="Arial"/>
                <a:sym typeface="Arial"/>
              </a:rPr>
              <a:t>FROM tutorial.us_flights</a:t>
            </a:r>
            <a:endParaRPr sz="1200" b="0" i="0" u="none" strike="noStrike" cap="none">
              <a:solidFill>
                <a:schemeClr val="dk1"/>
              </a:solidFill>
              <a:latin typeface="Arial"/>
              <a:ea typeface="Arial"/>
              <a:cs typeface="Arial"/>
              <a:sym typeface="Arial"/>
            </a:endParaRPr>
          </a:p>
          <a:p>
            <a:pPr marL="0" marR="0" lvl="0" indent="0" algn="l" rtl="0">
              <a:spcBef>
                <a:spcPts val="360"/>
              </a:spcBef>
              <a:spcAft>
                <a:spcPts val="0"/>
              </a:spcAft>
              <a:buNone/>
            </a:pPr>
            <a:r>
              <a:rPr lang="en-US" sz="1200" b="0" i="0" u="none" strike="noStrike" cap="none">
                <a:solidFill>
                  <a:schemeClr val="dk1"/>
                </a:solidFill>
                <a:latin typeface="Arial"/>
                <a:ea typeface="Arial"/>
                <a:cs typeface="Arial"/>
                <a:sym typeface="Arial"/>
              </a:rPr>
              <a:t>WHERE origin='ORD'</a:t>
            </a:r>
            <a:endParaRPr/>
          </a:p>
          <a:p>
            <a:pPr marL="0" marR="0" lvl="0" indent="0" algn="l" rtl="0">
              <a:spcBef>
                <a:spcPts val="360"/>
              </a:spcBef>
              <a:spcAft>
                <a:spcPts val="0"/>
              </a:spcAft>
              <a:buNone/>
            </a:pPr>
            <a:r>
              <a:rPr lang="en-US" sz="1200" b="0" i="0" u="none" strike="noStrike" cap="none">
                <a:solidFill>
                  <a:schemeClr val="dk1"/>
                </a:solidFill>
                <a:latin typeface="Arial"/>
                <a:ea typeface="Arial"/>
                <a:cs typeface="Arial"/>
                <a:sym typeface="Arial"/>
              </a:rPr>
              <a:t>GROUP BY unique_carrier</a:t>
            </a:r>
            <a:endParaRPr sz="1200" b="0" i="0" u="none" strike="noStrike" cap="none">
              <a:solidFill>
                <a:schemeClr val="dk1"/>
              </a:solidFill>
              <a:latin typeface="Arial"/>
              <a:ea typeface="Arial"/>
              <a:cs typeface="Arial"/>
              <a:sym typeface="Arial"/>
            </a:endParaRPr>
          </a:p>
          <a:p>
            <a:pPr marL="0" marR="0" lvl="0" indent="0" algn="l" rtl="0">
              <a:spcBef>
                <a:spcPts val="360"/>
              </a:spcBef>
              <a:spcAft>
                <a:spcPts val="0"/>
              </a:spcAft>
              <a:buNone/>
            </a:pPr>
            <a:r>
              <a:rPr lang="en-US" sz="1200" b="0" i="0" u="none" strike="noStrike" cap="none">
                <a:solidFill>
                  <a:schemeClr val="dk1"/>
                </a:solidFill>
                <a:latin typeface="Arial"/>
                <a:ea typeface="Arial"/>
                <a:cs typeface="Arial"/>
                <a:sym typeface="Arial"/>
              </a:rPr>
              <a:t>HAVING sum(cancelled)/COUNT(*)&gt;.10</a:t>
            </a:r>
            <a:endParaRPr sz="1200" b="0" i="0" u="none" strike="noStrike" cap="none">
              <a:solidFill>
                <a:schemeClr val="dk1"/>
              </a:solidFill>
              <a:latin typeface="Arial"/>
              <a:ea typeface="Arial"/>
              <a:cs typeface="Arial"/>
              <a:sym typeface="Arial"/>
            </a:endParaRPr>
          </a:p>
        </p:txBody>
      </p:sp>
      <p:sp>
        <p:nvSpPr>
          <p:cNvPr id="218" name="Shape 218"/>
          <p:cNvSpPr txBox="1">
            <a:spLocks noGrp="1"/>
          </p:cNvSpPr>
          <p:nvPr>
            <p:ph type="ftr" idx="11"/>
          </p:nvPr>
        </p:nvSpPr>
        <p:spPr>
          <a:xfrm>
            <a:off x="0" y="8774113"/>
            <a:ext cx="3011488" cy="461962"/>
          </a:xfrm>
          <a:prstGeom prst="rect">
            <a:avLst/>
          </a:prstGeom>
          <a:noFill/>
          <a:ln>
            <a:noFill/>
          </a:ln>
        </p:spPr>
        <p:txBody>
          <a:bodyPr spcFirstLastPara="1" wrap="square" lIns="91375" tIns="45675" rIns="91375" bIns="45675" anchor="b" anchorCtr="0">
            <a:noAutofit/>
          </a:bodyPr>
          <a:lstStyle/>
          <a:p>
            <a:pPr marL="0" marR="0" lvl="0" indent="0" algn="l" rtl="0">
              <a:spcBef>
                <a:spcPts val="0"/>
              </a:spcBef>
              <a:spcAft>
                <a:spcPts val="0"/>
              </a:spcAft>
              <a:buNone/>
            </a:pPr>
            <a:endParaRPr sz="900" i="1">
              <a:solidFill>
                <a:schemeClr val="dk1"/>
              </a:solidFill>
              <a:latin typeface="Arial"/>
              <a:ea typeface="Arial"/>
              <a:cs typeface="Arial"/>
              <a:sym typeface="Arial"/>
            </a:endParaRPr>
          </a:p>
        </p:txBody>
      </p:sp>
      <p:sp>
        <p:nvSpPr>
          <p:cNvPr id="219" name="Shape 219"/>
          <p:cNvSpPr txBox="1">
            <a:spLocks noGrp="1"/>
          </p:cNvSpPr>
          <p:nvPr>
            <p:ph type="sldNum" idx="12"/>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17</a:t>
            </a:fld>
            <a:endParaRPr sz="1200">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Shape 224"/>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225" name="Shape 225"/>
          <p:cNvSpPr txBox="1">
            <a:spLocks noGrp="1"/>
          </p:cNvSpPr>
          <p:nvPr>
            <p:ph type="body" idx="1"/>
          </p:nvPr>
        </p:nvSpPr>
        <p:spPr>
          <a:xfrm>
            <a:off x="695325" y="4387850"/>
            <a:ext cx="5559425"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226" name="Shape 226"/>
          <p:cNvSpPr txBox="1">
            <a:spLocks noGrp="1"/>
          </p:cNvSpPr>
          <p:nvPr>
            <p:ph type="ftr" idx="11"/>
          </p:nvPr>
        </p:nvSpPr>
        <p:spPr>
          <a:xfrm>
            <a:off x="0" y="8774113"/>
            <a:ext cx="3011488" cy="461962"/>
          </a:xfrm>
          <a:prstGeom prst="rect">
            <a:avLst/>
          </a:prstGeom>
          <a:noFill/>
          <a:ln>
            <a:noFill/>
          </a:ln>
        </p:spPr>
        <p:txBody>
          <a:bodyPr spcFirstLastPara="1" wrap="square" lIns="91375" tIns="45675" rIns="91375" bIns="45675" anchor="b" anchorCtr="0">
            <a:noAutofit/>
          </a:bodyPr>
          <a:lstStyle/>
          <a:p>
            <a:pPr marL="0" marR="0" lvl="0" indent="0" algn="l" rtl="0">
              <a:spcBef>
                <a:spcPts val="0"/>
              </a:spcBef>
              <a:spcAft>
                <a:spcPts val="0"/>
              </a:spcAft>
              <a:buNone/>
            </a:pPr>
            <a:endParaRPr sz="900" i="1">
              <a:solidFill>
                <a:schemeClr val="dk1"/>
              </a:solidFill>
              <a:latin typeface="Arial"/>
              <a:ea typeface="Arial"/>
              <a:cs typeface="Arial"/>
              <a:sym typeface="Arial"/>
            </a:endParaRPr>
          </a:p>
        </p:txBody>
      </p:sp>
      <p:sp>
        <p:nvSpPr>
          <p:cNvPr id="227" name="Shape 227"/>
          <p:cNvSpPr txBox="1">
            <a:spLocks noGrp="1"/>
          </p:cNvSpPr>
          <p:nvPr>
            <p:ph type="sldNum" idx="12"/>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18</a:t>
            </a:fld>
            <a:endParaRPr sz="1200">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Shape 232"/>
          <p:cNvSpPr txBox="1">
            <a:spLocks noGrp="1"/>
          </p:cNvSpPr>
          <p:nvPr>
            <p:ph type="body" idx="1"/>
          </p:nvPr>
        </p:nvSpPr>
        <p:spPr>
          <a:xfrm>
            <a:off x="695325" y="4387850"/>
            <a:ext cx="5559425" cy="4156075"/>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233" name="Shape 233"/>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txBox="1"/>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a:t>
            </a:fld>
            <a:endParaRPr sz="1200" b="0" i="0" u="none" strike="noStrike" cap="none">
              <a:solidFill>
                <a:schemeClr val="dk1"/>
              </a:solidFill>
              <a:latin typeface="Arial"/>
              <a:ea typeface="Arial"/>
              <a:cs typeface="Arial"/>
              <a:sym typeface="Arial"/>
            </a:endParaRPr>
          </a:p>
        </p:txBody>
      </p:sp>
      <p:sp>
        <p:nvSpPr>
          <p:cNvPr id="86" name="Shape 86"/>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87" name="Shape 87"/>
          <p:cNvSpPr txBox="1">
            <a:spLocks noGrp="1"/>
          </p:cNvSpPr>
          <p:nvPr>
            <p:ph type="body" idx="1"/>
          </p:nvPr>
        </p:nvSpPr>
        <p:spPr>
          <a:xfrm>
            <a:off x="695325" y="4387850"/>
            <a:ext cx="5945188"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endParaRPr sz="10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239" name="Shape 239"/>
          <p:cNvSpPr txBox="1">
            <a:spLocks noGrp="1"/>
          </p:cNvSpPr>
          <p:nvPr>
            <p:ph type="body" idx="1"/>
          </p:nvPr>
        </p:nvSpPr>
        <p:spPr>
          <a:xfrm>
            <a:off x="695325" y="4387850"/>
            <a:ext cx="5559425"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240" name="Shape 240"/>
          <p:cNvSpPr txBox="1">
            <a:spLocks noGrp="1"/>
          </p:cNvSpPr>
          <p:nvPr>
            <p:ph type="ftr" idx="11"/>
          </p:nvPr>
        </p:nvSpPr>
        <p:spPr>
          <a:xfrm>
            <a:off x="0" y="8774113"/>
            <a:ext cx="3011488" cy="461962"/>
          </a:xfrm>
          <a:prstGeom prst="rect">
            <a:avLst/>
          </a:prstGeom>
          <a:noFill/>
          <a:ln>
            <a:noFill/>
          </a:ln>
        </p:spPr>
        <p:txBody>
          <a:bodyPr spcFirstLastPara="1" wrap="square" lIns="91375" tIns="45675" rIns="91375" bIns="45675" anchor="b" anchorCtr="0">
            <a:noAutofit/>
          </a:bodyPr>
          <a:lstStyle/>
          <a:p>
            <a:pPr marL="0" marR="0" lvl="0" indent="0" algn="l" rtl="0">
              <a:spcBef>
                <a:spcPts val="0"/>
              </a:spcBef>
              <a:spcAft>
                <a:spcPts val="0"/>
              </a:spcAft>
              <a:buNone/>
            </a:pPr>
            <a:endParaRPr sz="900" i="1">
              <a:solidFill>
                <a:schemeClr val="dk1"/>
              </a:solidFill>
              <a:latin typeface="Arial"/>
              <a:ea typeface="Arial"/>
              <a:cs typeface="Arial"/>
              <a:sym typeface="Arial"/>
            </a:endParaRPr>
          </a:p>
        </p:txBody>
      </p:sp>
      <p:sp>
        <p:nvSpPr>
          <p:cNvPr id="241" name="Shape 241"/>
          <p:cNvSpPr txBox="1">
            <a:spLocks noGrp="1"/>
          </p:cNvSpPr>
          <p:nvPr>
            <p:ph type="sldNum" idx="12"/>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20</a:t>
            </a:fld>
            <a:endParaRPr sz="1200">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Shape 250"/>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251" name="Shape 251"/>
          <p:cNvSpPr txBox="1">
            <a:spLocks noGrp="1"/>
          </p:cNvSpPr>
          <p:nvPr>
            <p:ph type="body" idx="1"/>
          </p:nvPr>
        </p:nvSpPr>
        <p:spPr>
          <a:xfrm>
            <a:off x="695325" y="4387850"/>
            <a:ext cx="5559425"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252" name="Shape 252"/>
          <p:cNvSpPr txBox="1">
            <a:spLocks noGrp="1"/>
          </p:cNvSpPr>
          <p:nvPr>
            <p:ph type="ftr" idx="11"/>
          </p:nvPr>
        </p:nvSpPr>
        <p:spPr>
          <a:xfrm>
            <a:off x="0" y="8774113"/>
            <a:ext cx="3011488" cy="461962"/>
          </a:xfrm>
          <a:prstGeom prst="rect">
            <a:avLst/>
          </a:prstGeom>
          <a:noFill/>
          <a:ln>
            <a:noFill/>
          </a:ln>
        </p:spPr>
        <p:txBody>
          <a:bodyPr spcFirstLastPara="1" wrap="square" lIns="91375" tIns="45675" rIns="91375" bIns="45675" anchor="b" anchorCtr="0">
            <a:noAutofit/>
          </a:bodyPr>
          <a:lstStyle/>
          <a:p>
            <a:pPr marL="0" marR="0" lvl="0" indent="0" algn="l" rtl="0">
              <a:spcBef>
                <a:spcPts val="0"/>
              </a:spcBef>
              <a:spcAft>
                <a:spcPts val="0"/>
              </a:spcAft>
              <a:buNone/>
            </a:pPr>
            <a:endParaRPr sz="900" i="1">
              <a:solidFill>
                <a:schemeClr val="dk1"/>
              </a:solidFill>
              <a:latin typeface="Arial"/>
              <a:ea typeface="Arial"/>
              <a:cs typeface="Arial"/>
              <a:sym typeface="Arial"/>
            </a:endParaRPr>
          </a:p>
        </p:txBody>
      </p:sp>
      <p:sp>
        <p:nvSpPr>
          <p:cNvPr id="253" name="Shape 253"/>
          <p:cNvSpPr txBox="1">
            <a:spLocks noGrp="1"/>
          </p:cNvSpPr>
          <p:nvPr>
            <p:ph type="sldNum" idx="12"/>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21</a:t>
            </a:fld>
            <a:endParaRPr sz="1200">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Shape 263"/>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264" name="Shape 264"/>
          <p:cNvSpPr txBox="1">
            <a:spLocks noGrp="1"/>
          </p:cNvSpPr>
          <p:nvPr>
            <p:ph type="body" idx="1"/>
          </p:nvPr>
        </p:nvSpPr>
        <p:spPr>
          <a:xfrm>
            <a:off x="695325" y="4387850"/>
            <a:ext cx="5559425"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Try and smooth this out a bit, maybe look at online training</a:t>
            </a:r>
            <a:endParaRPr sz="1200" b="0" i="0" u="none" strike="noStrike" cap="none">
              <a:solidFill>
                <a:schemeClr val="dk1"/>
              </a:solidFill>
              <a:latin typeface="Arial"/>
              <a:ea typeface="Arial"/>
              <a:cs typeface="Arial"/>
              <a:sym typeface="Arial"/>
            </a:endParaRPr>
          </a:p>
        </p:txBody>
      </p:sp>
      <p:sp>
        <p:nvSpPr>
          <p:cNvPr id="265" name="Shape 265"/>
          <p:cNvSpPr txBox="1">
            <a:spLocks noGrp="1"/>
          </p:cNvSpPr>
          <p:nvPr>
            <p:ph type="ftr" idx="11"/>
          </p:nvPr>
        </p:nvSpPr>
        <p:spPr>
          <a:xfrm>
            <a:off x="0" y="8774113"/>
            <a:ext cx="3011488" cy="461962"/>
          </a:xfrm>
          <a:prstGeom prst="rect">
            <a:avLst/>
          </a:prstGeom>
          <a:noFill/>
          <a:ln>
            <a:noFill/>
          </a:ln>
        </p:spPr>
        <p:txBody>
          <a:bodyPr spcFirstLastPara="1" wrap="square" lIns="91375" tIns="45675" rIns="91375" bIns="45675" anchor="b" anchorCtr="0">
            <a:noAutofit/>
          </a:bodyPr>
          <a:lstStyle/>
          <a:p>
            <a:pPr marL="0" marR="0" lvl="0" indent="0" algn="l" rtl="0">
              <a:spcBef>
                <a:spcPts val="0"/>
              </a:spcBef>
              <a:spcAft>
                <a:spcPts val="0"/>
              </a:spcAft>
              <a:buNone/>
            </a:pPr>
            <a:endParaRPr sz="900" i="1">
              <a:solidFill>
                <a:schemeClr val="dk1"/>
              </a:solidFill>
              <a:latin typeface="Arial"/>
              <a:ea typeface="Arial"/>
              <a:cs typeface="Arial"/>
              <a:sym typeface="Arial"/>
            </a:endParaRPr>
          </a:p>
        </p:txBody>
      </p:sp>
      <p:sp>
        <p:nvSpPr>
          <p:cNvPr id="266" name="Shape 266"/>
          <p:cNvSpPr txBox="1">
            <a:spLocks noGrp="1"/>
          </p:cNvSpPr>
          <p:nvPr>
            <p:ph type="sldNum" idx="12"/>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22</a:t>
            </a:fld>
            <a:endParaRPr sz="1200">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Shape 271"/>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272" name="Shape 272"/>
          <p:cNvSpPr txBox="1">
            <a:spLocks noGrp="1"/>
          </p:cNvSpPr>
          <p:nvPr>
            <p:ph type="body" idx="1"/>
          </p:nvPr>
        </p:nvSpPr>
        <p:spPr>
          <a:xfrm>
            <a:off x="695325" y="4387850"/>
            <a:ext cx="5559300" cy="4156200"/>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Try and smooth this out a bit, maybe look at online training</a:t>
            </a:r>
            <a:endParaRPr sz="1200" b="0" i="0" u="none" strike="noStrike" cap="none">
              <a:solidFill>
                <a:schemeClr val="dk1"/>
              </a:solidFill>
              <a:latin typeface="Arial"/>
              <a:ea typeface="Arial"/>
              <a:cs typeface="Arial"/>
              <a:sym typeface="Arial"/>
            </a:endParaRPr>
          </a:p>
        </p:txBody>
      </p:sp>
      <p:sp>
        <p:nvSpPr>
          <p:cNvPr id="273" name="Shape 273"/>
          <p:cNvSpPr txBox="1">
            <a:spLocks noGrp="1"/>
          </p:cNvSpPr>
          <p:nvPr>
            <p:ph type="ftr" idx="11"/>
          </p:nvPr>
        </p:nvSpPr>
        <p:spPr>
          <a:xfrm>
            <a:off x="0" y="8774113"/>
            <a:ext cx="3011400" cy="462000"/>
          </a:xfrm>
          <a:prstGeom prst="rect">
            <a:avLst/>
          </a:prstGeom>
          <a:noFill/>
          <a:ln>
            <a:noFill/>
          </a:ln>
        </p:spPr>
        <p:txBody>
          <a:bodyPr spcFirstLastPara="1" wrap="square" lIns="91375" tIns="45675" rIns="91375" bIns="45675" anchor="b" anchorCtr="0">
            <a:noAutofit/>
          </a:bodyPr>
          <a:lstStyle/>
          <a:p>
            <a:pPr marL="0" marR="0" lvl="0" indent="0" algn="l" rtl="0">
              <a:spcBef>
                <a:spcPts val="0"/>
              </a:spcBef>
              <a:spcAft>
                <a:spcPts val="0"/>
              </a:spcAft>
              <a:buNone/>
            </a:pPr>
            <a:endParaRPr sz="900" i="1">
              <a:solidFill>
                <a:schemeClr val="dk1"/>
              </a:solidFill>
              <a:latin typeface="Arial"/>
              <a:ea typeface="Arial"/>
              <a:cs typeface="Arial"/>
              <a:sym typeface="Arial"/>
            </a:endParaRPr>
          </a:p>
        </p:txBody>
      </p:sp>
      <p:sp>
        <p:nvSpPr>
          <p:cNvPr id="274" name="Shape 274"/>
          <p:cNvSpPr txBox="1">
            <a:spLocks noGrp="1"/>
          </p:cNvSpPr>
          <p:nvPr>
            <p:ph type="sldNum" idx="12"/>
          </p:nvPr>
        </p:nvSpPr>
        <p:spPr>
          <a:xfrm>
            <a:off x="3937000" y="8772525"/>
            <a:ext cx="3011400" cy="462000"/>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23</a:t>
            </a:fld>
            <a:endParaRPr sz="1200">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Shape 279"/>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280" name="Shape 280"/>
          <p:cNvSpPr txBox="1">
            <a:spLocks noGrp="1"/>
          </p:cNvSpPr>
          <p:nvPr>
            <p:ph type="body" idx="1"/>
          </p:nvPr>
        </p:nvSpPr>
        <p:spPr>
          <a:xfrm>
            <a:off x="695325" y="4387850"/>
            <a:ext cx="5559425"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r>
              <a:rPr lang="en-US" sz="1200" b="1" i="0" u="none" strike="noStrike" cap="none">
                <a:solidFill>
                  <a:schemeClr val="dk1"/>
                </a:solidFill>
                <a:latin typeface="Arial"/>
                <a:ea typeface="Arial"/>
                <a:cs typeface="Arial"/>
                <a:sym typeface="Arial"/>
              </a:rPr>
              <a:t>SELECT *		                                            </a:t>
            </a:r>
            <a:endParaRPr/>
          </a:p>
          <a:p>
            <a:pPr marL="0" marR="0" lvl="0" indent="0" algn="l" rtl="0">
              <a:spcBef>
                <a:spcPts val="360"/>
              </a:spcBef>
              <a:spcAft>
                <a:spcPts val="0"/>
              </a:spcAft>
              <a:buNone/>
            </a:pPr>
            <a:r>
              <a:rPr lang="en-US" sz="1200" b="1" i="0" u="none" strike="noStrike" cap="none">
                <a:solidFill>
                  <a:schemeClr val="dk1"/>
                </a:solidFill>
                <a:latin typeface="Arial"/>
                <a:ea typeface="Arial"/>
                <a:cs typeface="Arial"/>
                <a:sym typeface="Arial"/>
              </a:rPr>
              <a:t>FROM tutorial.oscar_nominees noms		        	     </a:t>
            </a:r>
            <a:endParaRPr/>
          </a:p>
          <a:p>
            <a:pPr marL="0" marR="0" lvl="0" indent="0" algn="l" rtl="0">
              <a:spcBef>
                <a:spcPts val="360"/>
              </a:spcBef>
              <a:spcAft>
                <a:spcPts val="0"/>
              </a:spcAft>
              <a:buNone/>
            </a:pPr>
            <a:r>
              <a:rPr lang="en-US" sz="1200" b="1" i="0" u="none" strike="noStrike" cap="none">
                <a:solidFill>
                  <a:schemeClr val="dk1"/>
                </a:solidFill>
                <a:latin typeface="Arial"/>
                <a:ea typeface="Arial"/>
                <a:cs typeface="Arial"/>
                <a:sym typeface="Arial"/>
              </a:rPr>
              <a:t>INNER JOIN tutorial.nominee_information info	</a:t>
            </a:r>
            <a:endParaRPr/>
          </a:p>
          <a:p>
            <a:pPr marL="0" marR="0" lvl="0" indent="0" algn="l" rtl="0">
              <a:spcBef>
                <a:spcPts val="360"/>
              </a:spcBef>
              <a:spcAft>
                <a:spcPts val="0"/>
              </a:spcAft>
              <a:buNone/>
            </a:pPr>
            <a:r>
              <a:rPr lang="en-US" sz="1200" b="1" i="0" u="none" strike="noStrike" cap="none">
                <a:solidFill>
                  <a:schemeClr val="dk1"/>
                </a:solidFill>
                <a:latin typeface="Arial"/>
                <a:ea typeface="Arial"/>
                <a:cs typeface="Arial"/>
                <a:sym typeface="Arial"/>
              </a:rPr>
              <a:t>ON noms.nominee=info.name</a:t>
            </a:r>
            <a:endParaRPr sz="1200" b="1" i="0" u="none" strike="noStrike" cap="none">
              <a:solidFill>
                <a:schemeClr val="dk1"/>
              </a:solidFill>
              <a:latin typeface="Arial"/>
              <a:ea typeface="Arial"/>
              <a:cs typeface="Arial"/>
              <a:sym typeface="Arial"/>
            </a:endParaRPr>
          </a:p>
          <a:p>
            <a:pPr marL="0" marR="0" lvl="0" indent="0" algn="l" rtl="0">
              <a:spcBef>
                <a:spcPts val="360"/>
              </a:spcBef>
              <a:spcAft>
                <a:spcPts val="0"/>
              </a:spcAft>
              <a:buNone/>
            </a:pPr>
            <a:r>
              <a:rPr lang="en-US" sz="1200" b="1" i="0" u="none" strike="noStrike" cap="none">
                <a:solidFill>
                  <a:schemeClr val="dk1"/>
                </a:solidFill>
                <a:latin typeface="Arial"/>
                <a:ea typeface="Arial"/>
                <a:cs typeface="Arial"/>
                <a:sym typeface="Arial"/>
              </a:rPr>
              <a:t>WHERE noms.year=2012 AND category='actor in a leading role’</a:t>
            </a:r>
            <a:endParaRPr/>
          </a:p>
          <a:p>
            <a:pPr marL="0" marR="0" lvl="0" indent="0" algn="l" rtl="0">
              <a:spcBef>
                <a:spcPts val="360"/>
              </a:spcBef>
              <a:spcAft>
                <a:spcPts val="0"/>
              </a:spcAft>
              <a:buNone/>
            </a:pPr>
            <a:endParaRPr sz="1200" b="1" i="0" u="none" strike="noStrike" cap="none">
              <a:solidFill>
                <a:schemeClr val="dk1"/>
              </a:solidFill>
              <a:latin typeface="Arial"/>
              <a:ea typeface="Arial"/>
              <a:cs typeface="Arial"/>
              <a:sym typeface="Arial"/>
            </a:endParaRPr>
          </a:p>
          <a:p>
            <a:pPr marL="0" marR="0" lvl="0" indent="0" algn="l" rtl="0">
              <a:spcBef>
                <a:spcPts val="360"/>
              </a:spcBef>
              <a:spcAft>
                <a:spcPts val="0"/>
              </a:spcAft>
              <a:buNone/>
            </a:pPr>
            <a:endParaRPr sz="1200" b="1" i="0" u="none" strike="noStrike" cap="none">
              <a:solidFill>
                <a:schemeClr val="dk1"/>
              </a:solidFill>
              <a:latin typeface="Arial"/>
              <a:ea typeface="Arial"/>
              <a:cs typeface="Arial"/>
              <a:sym typeface="Arial"/>
            </a:endParaRPr>
          </a:p>
          <a:p>
            <a:pPr marL="0" marR="0" lvl="0" indent="0" algn="l" rtl="0">
              <a:spcBef>
                <a:spcPts val="360"/>
              </a:spcBef>
              <a:spcAft>
                <a:spcPts val="0"/>
              </a:spcAft>
              <a:buNone/>
            </a:pPr>
            <a:r>
              <a:rPr lang="en-US" sz="1200" b="1" i="0" u="none" strike="noStrike" cap="none">
                <a:solidFill>
                  <a:schemeClr val="dk1"/>
                </a:solidFill>
                <a:latin typeface="Arial"/>
                <a:ea typeface="Arial"/>
                <a:cs typeface="Arial"/>
                <a:sym typeface="Arial"/>
              </a:rPr>
              <a:t>SELECT noms.nominee,info.birthday,count(*)                                            </a:t>
            </a:r>
            <a:endParaRPr/>
          </a:p>
          <a:p>
            <a:pPr marL="0" marR="0" lvl="0" indent="0" algn="l" rtl="0">
              <a:spcBef>
                <a:spcPts val="360"/>
              </a:spcBef>
              <a:spcAft>
                <a:spcPts val="0"/>
              </a:spcAft>
              <a:buNone/>
            </a:pPr>
            <a:r>
              <a:rPr lang="en-US" sz="1200" b="1" i="0" u="none" strike="noStrike" cap="none">
                <a:solidFill>
                  <a:schemeClr val="dk1"/>
                </a:solidFill>
                <a:latin typeface="Arial"/>
                <a:ea typeface="Arial"/>
                <a:cs typeface="Arial"/>
                <a:sym typeface="Arial"/>
              </a:rPr>
              <a:t>FROM tutorial.oscar_nominees noms		        	     </a:t>
            </a:r>
            <a:endParaRPr/>
          </a:p>
          <a:p>
            <a:pPr marL="0" marR="0" lvl="0" indent="0" algn="l" rtl="0">
              <a:spcBef>
                <a:spcPts val="360"/>
              </a:spcBef>
              <a:spcAft>
                <a:spcPts val="0"/>
              </a:spcAft>
              <a:buNone/>
            </a:pPr>
            <a:r>
              <a:rPr lang="en-US" sz="1200" b="1" i="0" u="none" strike="noStrike" cap="none">
                <a:solidFill>
                  <a:schemeClr val="dk1"/>
                </a:solidFill>
                <a:latin typeface="Arial"/>
                <a:ea typeface="Arial"/>
                <a:cs typeface="Arial"/>
                <a:sym typeface="Arial"/>
              </a:rPr>
              <a:t>INNER JOIN tutorial.nominee_information info	</a:t>
            </a:r>
            <a:endParaRPr/>
          </a:p>
          <a:p>
            <a:pPr marL="0" marR="0" lvl="0" indent="0" algn="l" rtl="0">
              <a:spcBef>
                <a:spcPts val="360"/>
              </a:spcBef>
              <a:spcAft>
                <a:spcPts val="0"/>
              </a:spcAft>
              <a:buNone/>
            </a:pPr>
            <a:r>
              <a:rPr lang="en-US" sz="1200" b="1" i="0" u="none" strike="noStrike" cap="none">
                <a:solidFill>
                  <a:schemeClr val="dk1"/>
                </a:solidFill>
                <a:latin typeface="Arial"/>
                <a:ea typeface="Arial"/>
                <a:cs typeface="Arial"/>
                <a:sym typeface="Arial"/>
              </a:rPr>
              <a:t>ON noms.nominee=info.name</a:t>
            </a:r>
            <a:endParaRPr sz="1200" b="1" i="0" u="none" strike="noStrike" cap="none">
              <a:solidFill>
                <a:schemeClr val="dk1"/>
              </a:solidFill>
              <a:latin typeface="Arial"/>
              <a:ea typeface="Arial"/>
              <a:cs typeface="Arial"/>
              <a:sym typeface="Arial"/>
            </a:endParaRPr>
          </a:p>
          <a:p>
            <a:pPr marL="0" marR="0" lvl="0" indent="0" algn="l" rtl="0">
              <a:spcBef>
                <a:spcPts val="360"/>
              </a:spcBef>
              <a:spcAft>
                <a:spcPts val="0"/>
              </a:spcAft>
              <a:buNone/>
            </a:pPr>
            <a:r>
              <a:rPr lang="en-US" sz="1200" b="1" i="0" u="none" strike="noStrike" cap="none">
                <a:solidFill>
                  <a:schemeClr val="dk1"/>
                </a:solidFill>
                <a:latin typeface="Arial"/>
                <a:ea typeface="Arial"/>
                <a:cs typeface="Arial"/>
                <a:sym typeface="Arial"/>
              </a:rPr>
              <a:t>GROUP BY noms.nominee,info.birthday</a:t>
            </a:r>
            <a:endParaRPr sz="1200" b="1" i="0" u="none" strike="noStrike" cap="none">
              <a:solidFill>
                <a:schemeClr val="dk1"/>
              </a:solidFill>
              <a:latin typeface="Arial"/>
              <a:ea typeface="Arial"/>
              <a:cs typeface="Arial"/>
              <a:sym typeface="Arial"/>
            </a:endParaRPr>
          </a:p>
          <a:p>
            <a:pPr marL="0" marR="0" lvl="0" indent="0" algn="l" rtl="0">
              <a:spcBef>
                <a:spcPts val="360"/>
              </a:spcBef>
              <a:spcAft>
                <a:spcPts val="0"/>
              </a:spcAft>
              <a:buNone/>
            </a:pPr>
            <a:r>
              <a:rPr lang="en-US" sz="1200" b="1" i="0" u="none" strike="noStrike" cap="none">
                <a:solidFill>
                  <a:schemeClr val="dk1"/>
                </a:solidFill>
                <a:latin typeface="Arial"/>
                <a:ea typeface="Arial"/>
                <a:cs typeface="Arial"/>
                <a:sym typeface="Arial"/>
              </a:rPr>
              <a:t>ORDER BY count(*) DESC</a:t>
            </a:r>
            <a:endParaRPr/>
          </a:p>
          <a:p>
            <a:pPr marL="0" marR="0" lvl="0" indent="0" algn="l" rtl="0">
              <a:spcBef>
                <a:spcPts val="360"/>
              </a:spcBef>
              <a:spcAft>
                <a:spcPts val="0"/>
              </a:spcAft>
              <a:buNone/>
            </a:pPr>
            <a:endParaRPr sz="1200" b="1" i="0" u="none" strike="noStrike" cap="none">
              <a:solidFill>
                <a:schemeClr val="dk1"/>
              </a:solidFill>
              <a:latin typeface="Arial"/>
              <a:ea typeface="Arial"/>
              <a:cs typeface="Arial"/>
              <a:sym typeface="Arial"/>
            </a:endParaRPr>
          </a:p>
          <a:p>
            <a:pPr marL="0" marR="0" lvl="0" indent="0" algn="l" rtl="0">
              <a:spcBef>
                <a:spcPts val="360"/>
              </a:spcBef>
              <a:spcAft>
                <a:spcPts val="0"/>
              </a:spcAft>
              <a:buNone/>
            </a:pPr>
            <a:r>
              <a:rPr lang="en-US" sz="1200" b="1" i="0" u="none" strike="noStrike" cap="none">
                <a:solidFill>
                  <a:schemeClr val="dk1"/>
                </a:solidFill>
                <a:latin typeface="Arial"/>
                <a:ea typeface="Arial"/>
                <a:cs typeface="Arial"/>
                <a:sym typeface="Arial"/>
              </a:rPr>
              <a:t>SELECT noms.nominee,info.birthday,count(*)                                            </a:t>
            </a:r>
            <a:endParaRPr/>
          </a:p>
          <a:p>
            <a:pPr marL="0" marR="0" lvl="0" indent="0" algn="l" rtl="0">
              <a:spcBef>
                <a:spcPts val="360"/>
              </a:spcBef>
              <a:spcAft>
                <a:spcPts val="0"/>
              </a:spcAft>
              <a:buNone/>
            </a:pPr>
            <a:r>
              <a:rPr lang="en-US" sz="1200" b="1" i="0" u="none" strike="noStrike" cap="none">
                <a:solidFill>
                  <a:schemeClr val="dk1"/>
                </a:solidFill>
                <a:latin typeface="Arial"/>
                <a:ea typeface="Arial"/>
                <a:cs typeface="Arial"/>
                <a:sym typeface="Arial"/>
              </a:rPr>
              <a:t>FROM tutorial.oscar_nominees noms		        	     </a:t>
            </a:r>
            <a:endParaRPr/>
          </a:p>
          <a:p>
            <a:pPr marL="0" marR="0" lvl="0" indent="0" algn="l" rtl="0">
              <a:spcBef>
                <a:spcPts val="360"/>
              </a:spcBef>
              <a:spcAft>
                <a:spcPts val="0"/>
              </a:spcAft>
              <a:buNone/>
            </a:pPr>
            <a:r>
              <a:rPr lang="en-US" sz="1200" b="1" i="0" u="none" strike="noStrike" cap="none">
                <a:solidFill>
                  <a:schemeClr val="dk1"/>
                </a:solidFill>
                <a:latin typeface="Arial"/>
                <a:ea typeface="Arial"/>
                <a:cs typeface="Arial"/>
                <a:sym typeface="Arial"/>
              </a:rPr>
              <a:t>INNER JOIN tutorial.nominee_information info	</a:t>
            </a:r>
            <a:endParaRPr/>
          </a:p>
          <a:p>
            <a:pPr marL="0" marR="0" lvl="0" indent="0" algn="l" rtl="0">
              <a:spcBef>
                <a:spcPts val="360"/>
              </a:spcBef>
              <a:spcAft>
                <a:spcPts val="0"/>
              </a:spcAft>
              <a:buNone/>
            </a:pPr>
            <a:r>
              <a:rPr lang="en-US" sz="1200" b="1" i="0" u="none" strike="noStrike" cap="none">
                <a:solidFill>
                  <a:schemeClr val="dk1"/>
                </a:solidFill>
                <a:latin typeface="Arial"/>
                <a:ea typeface="Arial"/>
                <a:cs typeface="Arial"/>
                <a:sym typeface="Arial"/>
              </a:rPr>
              <a:t>ON noms.nominee=info.name</a:t>
            </a:r>
            <a:endParaRPr sz="1200" b="1" i="0" u="none" strike="noStrike" cap="none">
              <a:solidFill>
                <a:schemeClr val="dk1"/>
              </a:solidFill>
              <a:latin typeface="Arial"/>
              <a:ea typeface="Arial"/>
              <a:cs typeface="Arial"/>
              <a:sym typeface="Arial"/>
            </a:endParaRPr>
          </a:p>
          <a:p>
            <a:pPr marL="0" marR="0" lvl="0" indent="0" algn="l" rtl="0">
              <a:spcBef>
                <a:spcPts val="360"/>
              </a:spcBef>
              <a:spcAft>
                <a:spcPts val="0"/>
              </a:spcAft>
              <a:buNone/>
            </a:pPr>
            <a:r>
              <a:rPr lang="en-US" sz="1200" b="1" i="0" u="none" strike="noStrike" cap="none">
                <a:solidFill>
                  <a:schemeClr val="dk1"/>
                </a:solidFill>
                <a:latin typeface="Arial"/>
                <a:ea typeface="Arial"/>
                <a:cs typeface="Arial"/>
                <a:sym typeface="Arial"/>
              </a:rPr>
              <a:t>WHERE winner='true'</a:t>
            </a:r>
            <a:endParaRPr/>
          </a:p>
          <a:p>
            <a:pPr marL="0" marR="0" lvl="0" indent="0" algn="l" rtl="0">
              <a:spcBef>
                <a:spcPts val="360"/>
              </a:spcBef>
              <a:spcAft>
                <a:spcPts val="0"/>
              </a:spcAft>
              <a:buNone/>
            </a:pPr>
            <a:r>
              <a:rPr lang="en-US" sz="1200" b="1" i="0" u="none" strike="noStrike" cap="none">
                <a:solidFill>
                  <a:schemeClr val="dk1"/>
                </a:solidFill>
                <a:latin typeface="Arial"/>
                <a:ea typeface="Arial"/>
                <a:cs typeface="Arial"/>
                <a:sym typeface="Arial"/>
              </a:rPr>
              <a:t>GROUP BY noms.nominee,info.birthday</a:t>
            </a:r>
            <a:endParaRPr sz="1200" b="1" i="0" u="none" strike="noStrike" cap="none">
              <a:solidFill>
                <a:schemeClr val="dk1"/>
              </a:solidFill>
              <a:latin typeface="Arial"/>
              <a:ea typeface="Arial"/>
              <a:cs typeface="Arial"/>
              <a:sym typeface="Arial"/>
            </a:endParaRPr>
          </a:p>
          <a:p>
            <a:pPr marL="0" marR="0" lvl="0" indent="0" algn="l" rtl="0">
              <a:spcBef>
                <a:spcPts val="360"/>
              </a:spcBef>
              <a:spcAft>
                <a:spcPts val="0"/>
              </a:spcAft>
              <a:buNone/>
            </a:pPr>
            <a:r>
              <a:rPr lang="en-US" sz="1200" b="1" i="0" u="none" strike="noStrike" cap="none">
                <a:solidFill>
                  <a:schemeClr val="dk1"/>
                </a:solidFill>
                <a:latin typeface="Arial"/>
                <a:ea typeface="Arial"/>
                <a:cs typeface="Arial"/>
                <a:sym typeface="Arial"/>
              </a:rPr>
              <a:t>ORDER BY count(*) DESC</a:t>
            </a:r>
            <a:endParaRPr sz="1200" b="1" i="0" u="none" strike="noStrike" cap="none">
              <a:solidFill>
                <a:schemeClr val="dk1"/>
              </a:solidFill>
              <a:latin typeface="Arial"/>
              <a:ea typeface="Arial"/>
              <a:cs typeface="Arial"/>
              <a:sym typeface="Arial"/>
            </a:endParaRPr>
          </a:p>
        </p:txBody>
      </p:sp>
      <p:sp>
        <p:nvSpPr>
          <p:cNvPr id="281" name="Shape 281"/>
          <p:cNvSpPr txBox="1">
            <a:spLocks noGrp="1"/>
          </p:cNvSpPr>
          <p:nvPr>
            <p:ph type="ftr" idx="11"/>
          </p:nvPr>
        </p:nvSpPr>
        <p:spPr>
          <a:xfrm>
            <a:off x="0" y="8774113"/>
            <a:ext cx="3011488" cy="461962"/>
          </a:xfrm>
          <a:prstGeom prst="rect">
            <a:avLst/>
          </a:prstGeom>
          <a:noFill/>
          <a:ln>
            <a:noFill/>
          </a:ln>
        </p:spPr>
        <p:txBody>
          <a:bodyPr spcFirstLastPara="1" wrap="square" lIns="91375" tIns="45675" rIns="91375" bIns="45675" anchor="b" anchorCtr="0">
            <a:noAutofit/>
          </a:bodyPr>
          <a:lstStyle/>
          <a:p>
            <a:pPr marL="0" marR="0" lvl="0" indent="0" algn="l" rtl="0">
              <a:spcBef>
                <a:spcPts val="0"/>
              </a:spcBef>
              <a:spcAft>
                <a:spcPts val="0"/>
              </a:spcAft>
              <a:buNone/>
            </a:pPr>
            <a:endParaRPr sz="900" i="1">
              <a:solidFill>
                <a:schemeClr val="dk1"/>
              </a:solidFill>
              <a:latin typeface="Arial"/>
              <a:ea typeface="Arial"/>
              <a:cs typeface="Arial"/>
              <a:sym typeface="Arial"/>
            </a:endParaRPr>
          </a:p>
        </p:txBody>
      </p:sp>
      <p:sp>
        <p:nvSpPr>
          <p:cNvPr id="282" name="Shape 282"/>
          <p:cNvSpPr txBox="1">
            <a:spLocks noGrp="1"/>
          </p:cNvSpPr>
          <p:nvPr>
            <p:ph type="sldNum" idx="12"/>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24</a:t>
            </a:fld>
            <a:endParaRPr sz="1200">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Shape 287"/>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288" name="Shape 288"/>
          <p:cNvSpPr txBox="1">
            <a:spLocks noGrp="1"/>
          </p:cNvSpPr>
          <p:nvPr>
            <p:ph type="body" idx="1"/>
          </p:nvPr>
        </p:nvSpPr>
        <p:spPr>
          <a:xfrm>
            <a:off x="695325" y="4387850"/>
            <a:ext cx="5559425"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289" name="Shape 289"/>
          <p:cNvSpPr txBox="1">
            <a:spLocks noGrp="1"/>
          </p:cNvSpPr>
          <p:nvPr>
            <p:ph type="ftr" idx="11"/>
          </p:nvPr>
        </p:nvSpPr>
        <p:spPr>
          <a:xfrm>
            <a:off x="0" y="8774113"/>
            <a:ext cx="3011488" cy="461962"/>
          </a:xfrm>
          <a:prstGeom prst="rect">
            <a:avLst/>
          </a:prstGeom>
          <a:noFill/>
          <a:ln>
            <a:noFill/>
          </a:ln>
        </p:spPr>
        <p:txBody>
          <a:bodyPr spcFirstLastPara="1" wrap="square" lIns="91375" tIns="45675" rIns="91375" bIns="45675" anchor="b" anchorCtr="0">
            <a:noAutofit/>
          </a:bodyPr>
          <a:lstStyle/>
          <a:p>
            <a:pPr marL="0" marR="0" lvl="0" indent="0" algn="l" rtl="0">
              <a:spcBef>
                <a:spcPts val="0"/>
              </a:spcBef>
              <a:spcAft>
                <a:spcPts val="0"/>
              </a:spcAft>
              <a:buNone/>
            </a:pPr>
            <a:endParaRPr sz="900" i="1">
              <a:solidFill>
                <a:schemeClr val="dk1"/>
              </a:solidFill>
              <a:latin typeface="Arial"/>
              <a:ea typeface="Arial"/>
              <a:cs typeface="Arial"/>
              <a:sym typeface="Arial"/>
            </a:endParaRPr>
          </a:p>
        </p:txBody>
      </p:sp>
      <p:sp>
        <p:nvSpPr>
          <p:cNvPr id="290" name="Shape 290"/>
          <p:cNvSpPr txBox="1">
            <a:spLocks noGrp="1"/>
          </p:cNvSpPr>
          <p:nvPr>
            <p:ph type="sldNum" idx="12"/>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25</a:t>
            </a:fld>
            <a:endParaRPr sz="1200">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Shape 296"/>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297" name="Shape 297"/>
          <p:cNvSpPr txBox="1">
            <a:spLocks noGrp="1"/>
          </p:cNvSpPr>
          <p:nvPr>
            <p:ph type="body" idx="1"/>
          </p:nvPr>
        </p:nvSpPr>
        <p:spPr>
          <a:xfrm>
            <a:off x="695325" y="4387850"/>
            <a:ext cx="5559425"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298" name="Shape 298"/>
          <p:cNvSpPr txBox="1">
            <a:spLocks noGrp="1"/>
          </p:cNvSpPr>
          <p:nvPr>
            <p:ph type="ftr" idx="11"/>
          </p:nvPr>
        </p:nvSpPr>
        <p:spPr>
          <a:xfrm>
            <a:off x="0" y="8774113"/>
            <a:ext cx="3011488" cy="461962"/>
          </a:xfrm>
          <a:prstGeom prst="rect">
            <a:avLst/>
          </a:prstGeom>
          <a:noFill/>
          <a:ln>
            <a:noFill/>
          </a:ln>
        </p:spPr>
        <p:txBody>
          <a:bodyPr spcFirstLastPara="1" wrap="square" lIns="91375" tIns="45675" rIns="91375" bIns="45675" anchor="b" anchorCtr="0">
            <a:noAutofit/>
          </a:bodyPr>
          <a:lstStyle/>
          <a:p>
            <a:pPr marL="0" marR="0" lvl="0" indent="0" algn="l" rtl="0">
              <a:spcBef>
                <a:spcPts val="0"/>
              </a:spcBef>
              <a:spcAft>
                <a:spcPts val="0"/>
              </a:spcAft>
              <a:buNone/>
            </a:pPr>
            <a:endParaRPr sz="900" i="1">
              <a:solidFill>
                <a:schemeClr val="dk1"/>
              </a:solidFill>
              <a:latin typeface="Arial"/>
              <a:ea typeface="Arial"/>
              <a:cs typeface="Arial"/>
              <a:sym typeface="Arial"/>
            </a:endParaRPr>
          </a:p>
        </p:txBody>
      </p:sp>
      <p:sp>
        <p:nvSpPr>
          <p:cNvPr id="299" name="Shape 299"/>
          <p:cNvSpPr txBox="1">
            <a:spLocks noGrp="1"/>
          </p:cNvSpPr>
          <p:nvPr>
            <p:ph type="sldNum" idx="12"/>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26</a:t>
            </a:fld>
            <a:endParaRPr sz="1200">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312" name="Shape 312"/>
          <p:cNvSpPr txBox="1">
            <a:spLocks noGrp="1"/>
          </p:cNvSpPr>
          <p:nvPr>
            <p:ph type="body" idx="1"/>
          </p:nvPr>
        </p:nvSpPr>
        <p:spPr>
          <a:xfrm>
            <a:off x="695325" y="4387850"/>
            <a:ext cx="5559425"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313" name="Shape 313"/>
          <p:cNvSpPr txBox="1">
            <a:spLocks noGrp="1"/>
          </p:cNvSpPr>
          <p:nvPr>
            <p:ph type="ftr" idx="11"/>
          </p:nvPr>
        </p:nvSpPr>
        <p:spPr>
          <a:xfrm>
            <a:off x="0" y="8774113"/>
            <a:ext cx="3011488" cy="461962"/>
          </a:xfrm>
          <a:prstGeom prst="rect">
            <a:avLst/>
          </a:prstGeom>
          <a:noFill/>
          <a:ln>
            <a:noFill/>
          </a:ln>
        </p:spPr>
        <p:txBody>
          <a:bodyPr spcFirstLastPara="1" wrap="square" lIns="91375" tIns="45675" rIns="91375" bIns="45675" anchor="b" anchorCtr="0">
            <a:noAutofit/>
          </a:bodyPr>
          <a:lstStyle/>
          <a:p>
            <a:pPr marL="0" marR="0" lvl="0" indent="0" algn="l" rtl="0">
              <a:spcBef>
                <a:spcPts val="0"/>
              </a:spcBef>
              <a:spcAft>
                <a:spcPts val="0"/>
              </a:spcAft>
              <a:buNone/>
            </a:pPr>
            <a:endParaRPr sz="900" i="1">
              <a:solidFill>
                <a:schemeClr val="dk1"/>
              </a:solidFill>
              <a:latin typeface="Arial"/>
              <a:ea typeface="Arial"/>
              <a:cs typeface="Arial"/>
              <a:sym typeface="Arial"/>
            </a:endParaRPr>
          </a:p>
        </p:txBody>
      </p:sp>
      <p:sp>
        <p:nvSpPr>
          <p:cNvPr id="314" name="Shape 314"/>
          <p:cNvSpPr txBox="1">
            <a:spLocks noGrp="1"/>
          </p:cNvSpPr>
          <p:nvPr>
            <p:ph type="sldNum" idx="12"/>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27</a:t>
            </a:fld>
            <a:endParaRPr sz="1200">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Shape 319"/>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320" name="Shape 320"/>
          <p:cNvSpPr txBox="1">
            <a:spLocks noGrp="1"/>
          </p:cNvSpPr>
          <p:nvPr>
            <p:ph type="body" idx="1"/>
          </p:nvPr>
        </p:nvSpPr>
        <p:spPr>
          <a:xfrm>
            <a:off x="695325" y="4387850"/>
            <a:ext cx="5559425"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Clr>
                <a:srgbClr val="FF9F49"/>
              </a:buClr>
              <a:buFont typeface="Arial"/>
              <a:buNone/>
            </a:pPr>
            <a:r>
              <a:rPr lang="en-US" sz="1200" b="1" i="0" u="none" strike="noStrike" cap="none">
                <a:solidFill>
                  <a:srgbClr val="FF9F49"/>
                </a:solidFill>
                <a:latin typeface="Arial"/>
                <a:ea typeface="Arial"/>
                <a:cs typeface="Arial"/>
                <a:sym typeface="Arial"/>
              </a:rPr>
              <a:t>SELECT *              </a:t>
            </a:r>
            <a:endParaRPr/>
          </a:p>
          <a:p>
            <a:pPr marL="0" marR="0" lvl="0" indent="0" algn="l" rtl="0">
              <a:spcBef>
                <a:spcPts val="360"/>
              </a:spcBef>
              <a:spcAft>
                <a:spcPts val="0"/>
              </a:spcAft>
              <a:buClr>
                <a:srgbClr val="FF9F49"/>
              </a:buClr>
              <a:buFont typeface="Arial"/>
              <a:buNone/>
            </a:pPr>
            <a:r>
              <a:rPr lang="en-US" sz="1200" b="1" i="0" u="none" strike="noStrike" cap="none">
                <a:solidFill>
                  <a:srgbClr val="FF9F49"/>
                </a:solidFill>
                <a:latin typeface="Arial"/>
                <a:ea typeface="Arial"/>
                <a:cs typeface="Arial"/>
                <a:sym typeface="Arial"/>
              </a:rPr>
              <a:t>FROM tutorial.nominee_filmography films	        	     </a:t>
            </a:r>
            <a:endParaRPr/>
          </a:p>
          <a:p>
            <a:pPr marL="0" marR="0" lvl="0" indent="0" algn="l" rtl="0">
              <a:spcBef>
                <a:spcPts val="360"/>
              </a:spcBef>
              <a:spcAft>
                <a:spcPts val="0"/>
              </a:spcAft>
              <a:buClr>
                <a:srgbClr val="FF9F49"/>
              </a:buClr>
              <a:buFont typeface="Arial"/>
              <a:buNone/>
            </a:pPr>
            <a:r>
              <a:rPr lang="en-US" sz="1200" b="1" i="0" u="none" strike="noStrike" cap="none">
                <a:solidFill>
                  <a:srgbClr val="FF9F49"/>
                </a:solidFill>
                <a:latin typeface="Arial"/>
                <a:ea typeface="Arial"/>
                <a:cs typeface="Arial"/>
                <a:sym typeface="Arial"/>
              </a:rPr>
              <a:t>LEFT JOIN tutorial.oscar_nominees noms</a:t>
            </a:r>
            <a:endParaRPr sz="1200" b="1" i="0" u="none" strike="noStrike" cap="none">
              <a:solidFill>
                <a:srgbClr val="FF9F49"/>
              </a:solidFill>
              <a:latin typeface="Arial"/>
              <a:ea typeface="Arial"/>
              <a:cs typeface="Arial"/>
              <a:sym typeface="Arial"/>
            </a:endParaRPr>
          </a:p>
          <a:p>
            <a:pPr marL="0" marR="0" lvl="0" indent="0" algn="l" rtl="0">
              <a:spcBef>
                <a:spcPts val="360"/>
              </a:spcBef>
              <a:spcAft>
                <a:spcPts val="0"/>
              </a:spcAft>
              <a:buClr>
                <a:srgbClr val="FF9F49"/>
              </a:buClr>
              <a:buFont typeface="Arial"/>
              <a:buNone/>
            </a:pPr>
            <a:r>
              <a:rPr lang="en-US" sz="1200" b="1" i="0" u="none" strike="noStrike" cap="none">
                <a:solidFill>
                  <a:srgbClr val="FF9F49"/>
                </a:solidFill>
                <a:latin typeface="Arial"/>
                <a:ea typeface="Arial"/>
                <a:cs typeface="Arial"/>
                <a:sym typeface="Arial"/>
              </a:rPr>
              <a:t>ON films.name=noms.nominee</a:t>
            </a:r>
            <a:endParaRPr sz="1200" b="1" i="0" u="none" strike="noStrike" cap="none">
              <a:solidFill>
                <a:srgbClr val="FF9F49"/>
              </a:solidFill>
              <a:latin typeface="Arial"/>
              <a:ea typeface="Arial"/>
              <a:cs typeface="Arial"/>
              <a:sym typeface="Arial"/>
            </a:endParaRPr>
          </a:p>
          <a:p>
            <a:pPr marL="0" marR="0" lvl="0" indent="0" algn="l" rtl="0">
              <a:spcBef>
                <a:spcPts val="360"/>
              </a:spcBef>
              <a:spcAft>
                <a:spcPts val="0"/>
              </a:spcAft>
              <a:buClr>
                <a:srgbClr val="FF9F49"/>
              </a:buClr>
              <a:buFont typeface="Arial"/>
              <a:buNone/>
            </a:pPr>
            <a:r>
              <a:rPr lang="en-US" sz="1200" b="1" i="0" u="none" strike="noStrike" cap="none">
                <a:solidFill>
                  <a:srgbClr val="FF9F49"/>
                </a:solidFill>
                <a:latin typeface="Arial"/>
                <a:ea typeface="Arial"/>
                <a:cs typeface="Arial"/>
                <a:sym typeface="Arial"/>
              </a:rPr>
              <a:t>AND films.movie_title=noms.movie</a:t>
            </a:r>
            <a:endParaRPr sz="1200" b="1" i="0" u="none" strike="noStrike" cap="none">
              <a:solidFill>
                <a:srgbClr val="FF9F49"/>
              </a:solidFill>
              <a:latin typeface="Arial"/>
              <a:ea typeface="Arial"/>
              <a:cs typeface="Arial"/>
              <a:sym typeface="Arial"/>
            </a:endParaRPr>
          </a:p>
          <a:p>
            <a:pPr marL="0" marR="0" lvl="0" indent="0" algn="l" rtl="0">
              <a:spcBef>
                <a:spcPts val="360"/>
              </a:spcBef>
              <a:spcAft>
                <a:spcPts val="0"/>
              </a:spcAft>
              <a:buClr>
                <a:srgbClr val="FF9F49"/>
              </a:buClr>
              <a:buFont typeface="Arial"/>
              <a:buNone/>
            </a:pPr>
            <a:r>
              <a:rPr lang="en-US" sz="1200" b="1" i="0" u="none" strike="noStrike" cap="none">
                <a:solidFill>
                  <a:srgbClr val="FF9F49"/>
                </a:solidFill>
                <a:latin typeface="Arial"/>
                <a:ea typeface="Arial"/>
                <a:cs typeface="Arial"/>
                <a:sym typeface="Arial"/>
              </a:rPr>
              <a:t>WHERE category IS NULL</a:t>
            </a:r>
            <a:endParaRPr/>
          </a:p>
          <a:p>
            <a:pPr marL="0" marR="0" lvl="0" indent="0" algn="l" rtl="0">
              <a:spcBef>
                <a:spcPts val="360"/>
              </a:spcBef>
              <a:spcAft>
                <a:spcPts val="0"/>
              </a:spcAft>
              <a:buClr>
                <a:srgbClr val="FF9F49"/>
              </a:buClr>
              <a:buFont typeface="Arial"/>
              <a:buNone/>
            </a:pPr>
            <a:r>
              <a:rPr lang="en-US" sz="1200" b="1" i="0" u="none" strike="noStrike" cap="none">
                <a:solidFill>
                  <a:srgbClr val="FF9F49"/>
                </a:solidFill>
                <a:latin typeface="Arial"/>
                <a:ea typeface="Arial"/>
                <a:cs typeface="Arial"/>
                <a:sym typeface="Arial"/>
              </a:rPr>
              <a:t>AND name='Meryl Streep'</a:t>
            </a:r>
            <a:endParaRPr/>
          </a:p>
          <a:p>
            <a:pPr marL="0" marR="0" lvl="0" indent="0" algn="l" rtl="0">
              <a:spcBef>
                <a:spcPts val="360"/>
              </a:spcBef>
              <a:spcAft>
                <a:spcPts val="0"/>
              </a:spcAft>
              <a:buClr>
                <a:schemeClr val="dk1"/>
              </a:buClr>
              <a:buFont typeface="Arial"/>
              <a:buNone/>
            </a:pPr>
            <a:endParaRPr sz="1200" b="1" i="0" u="none" strike="noStrike" cap="none">
              <a:solidFill>
                <a:srgbClr val="FF9F49"/>
              </a:solidFill>
              <a:latin typeface="Arial"/>
              <a:ea typeface="Arial"/>
              <a:cs typeface="Arial"/>
              <a:sym typeface="Arial"/>
            </a:endParaRPr>
          </a:p>
          <a:p>
            <a:pPr marL="0" marR="0" lvl="0" indent="0" algn="l" rtl="0">
              <a:spcBef>
                <a:spcPts val="360"/>
              </a:spcBef>
              <a:spcAft>
                <a:spcPts val="0"/>
              </a:spcAft>
              <a:buClr>
                <a:srgbClr val="FF9F49"/>
              </a:buClr>
              <a:buFont typeface="Arial"/>
              <a:buNone/>
            </a:pPr>
            <a:r>
              <a:rPr lang="en-US" sz="1200" b="1" i="0" u="none" strike="noStrike" cap="none">
                <a:solidFill>
                  <a:srgbClr val="FF9F49"/>
                </a:solidFill>
                <a:latin typeface="Arial"/>
                <a:ea typeface="Arial"/>
                <a:cs typeface="Arial"/>
                <a:sym typeface="Arial"/>
              </a:rPr>
              <a:t>SELECT count(*)                                  </a:t>
            </a:r>
            <a:endParaRPr/>
          </a:p>
          <a:p>
            <a:pPr marL="0" marR="0" lvl="0" indent="0" algn="l" rtl="0">
              <a:spcBef>
                <a:spcPts val="360"/>
              </a:spcBef>
              <a:spcAft>
                <a:spcPts val="0"/>
              </a:spcAft>
              <a:buClr>
                <a:srgbClr val="FF9F49"/>
              </a:buClr>
              <a:buFont typeface="Arial"/>
              <a:buNone/>
            </a:pPr>
            <a:r>
              <a:rPr lang="en-US" sz="1200" b="1" i="0" u="none" strike="noStrike" cap="none">
                <a:solidFill>
                  <a:srgbClr val="FF9F49"/>
                </a:solidFill>
                <a:latin typeface="Arial"/>
                <a:ea typeface="Arial"/>
                <a:cs typeface="Arial"/>
                <a:sym typeface="Arial"/>
              </a:rPr>
              <a:t>FROM tutorial.nominee_filmography films	        	     </a:t>
            </a:r>
            <a:endParaRPr/>
          </a:p>
          <a:p>
            <a:pPr marL="0" marR="0" lvl="0" indent="0" algn="l" rtl="0">
              <a:spcBef>
                <a:spcPts val="360"/>
              </a:spcBef>
              <a:spcAft>
                <a:spcPts val="0"/>
              </a:spcAft>
              <a:buClr>
                <a:srgbClr val="FF9F49"/>
              </a:buClr>
              <a:buFont typeface="Arial"/>
              <a:buNone/>
            </a:pPr>
            <a:r>
              <a:rPr lang="en-US" sz="1200" b="1" i="0" u="none" strike="noStrike" cap="none">
                <a:solidFill>
                  <a:srgbClr val="FF9F49"/>
                </a:solidFill>
                <a:latin typeface="Arial"/>
                <a:ea typeface="Arial"/>
                <a:cs typeface="Arial"/>
                <a:sym typeface="Arial"/>
              </a:rPr>
              <a:t>LEFT JOIN tutorial.oscar_nominees noms</a:t>
            </a:r>
            <a:endParaRPr sz="1200" b="1" i="0" u="none" strike="noStrike" cap="none">
              <a:solidFill>
                <a:srgbClr val="FF9F49"/>
              </a:solidFill>
              <a:latin typeface="Arial"/>
              <a:ea typeface="Arial"/>
              <a:cs typeface="Arial"/>
              <a:sym typeface="Arial"/>
            </a:endParaRPr>
          </a:p>
          <a:p>
            <a:pPr marL="0" marR="0" lvl="0" indent="0" algn="l" rtl="0">
              <a:spcBef>
                <a:spcPts val="360"/>
              </a:spcBef>
              <a:spcAft>
                <a:spcPts val="0"/>
              </a:spcAft>
              <a:buClr>
                <a:srgbClr val="FF9F49"/>
              </a:buClr>
              <a:buFont typeface="Arial"/>
              <a:buNone/>
            </a:pPr>
            <a:r>
              <a:rPr lang="en-US" sz="1200" b="1" i="0" u="none" strike="noStrike" cap="none">
                <a:solidFill>
                  <a:srgbClr val="FF9F49"/>
                </a:solidFill>
                <a:latin typeface="Arial"/>
                <a:ea typeface="Arial"/>
                <a:cs typeface="Arial"/>
                <a:sym typeface="Arial"/>
              </a:rPr>
              <a:t>ON films.name=noms.nominee</a:t>
            </a:r>
            <a:endParaRPr sz="1200" b="1" i="0" u="none" strike="noStrike" cap="none">
              <a:solidFill>
                <a:srgbClr val="FF9F49"/>
              </a:solidFill>
              <a:latin typeface="Arial"/>
              <a:ea typeface="Arial"/>
              <a:cs typeface="Arial"/>
              <a:sym typeface="Arial"/>
            </a:endParaRPr>
          </a:p>
          <a:p>
            <a:pPr marL="0" marR="0" lvl="0" indent="0" algn="l" rtl="0">
              <a:spcBef>
                <a:spcPts val="360"/>
              </a:spcBef>
              <a:spcAft>
                <a:spcPts val="0"/>
              </a:spcAft>
              <a:buClr>
                <a:srgbClr val="FF9F49"/>
              </a:buClr>
              <a:buFont typeface="Arial"/>
              <a:buNone/>
            </a:pPr>
            <a:r>
              <a:rPr lang="en-US" sz="1200" b="1" i="0" u="none" strike="noStrike" cap="none">
                <a:solidFill>
                  <a:srgbClr val="FF9F49"/>
                </a:solidFill>
                <a:latin typeface="Arial"/>
                <a:ea typeface="Arial"/>
                <a:cs typeface="Arial"/>
                <a:sym typeface="Arial"/>
              </a:rPr>
              <a:t>AND films.movie_title=noms.movie</a:t>
            </a:r>
            <a:endParaRPr sz="1200" b="1" i="0" u="none" strike="noStrike" cap="none">
              <a:solidFill>
                <a:srgbClr val="FF9F49"/>
              </a:solidFill>
              <a:latin typeface="Arial"/>
              <a:ea typeface="Arial"/>
              <a:cs typeface="Arial"/>
              <a:sym typeface="Arial"/>
            </a:endParaRPr>
          </a:p>
          <a:p>
            <a:pPr marL="0" marR="0" lvl="0" indent="0" algn="l" rtl="0">
              <a:spcBef>
                <a:spcPts val="360"/>
              </a:spcBef>
              <a:spcAft>
                <a:spcPts val="0"/>
              </a:spcAft>
              <a:buClr>
                <a:schemeClr val="dk1"/>
              </a:buClr>
              <a:buFont typeface="Arial"/>
              <a:buNone/>
            </a:pPr>
            <a:endParaRPr sz="1200" b="1" i="0" u="none" strike="noStrike" cap="none">
              <a:solidFill>
                <a:srgbClr val="FF9F49"/>
              </a:solidFill>
              <a:latin typeface="Arial"/>
              <a:ea typeface="Arial"/>
              <a:cs typeface="Arial"/>
              <a:sym typeface="Arial"/>
            </a:endParaRPr>
          </a:p>
          <a:p>
            <a:pPr marL="0" marR="0" lvl="0" indent="0" algn="l" rtl="0">
              <a:spcBef>
                <a:spcPts val="360"/>
              </a:spcBef>
              <a:spcAft>
                <a:spcPts val="0"/>
              </a:spcAft>
              <a:buClr>
                <a:schemeClr val="dk1"/>
              </a:buClr>
              <a:buFont typeface="Arial"/>
              <a:buNone/>
            </a:pPr>
            <a:r>
              <a:rPr lang="en-US" sz="1200" b="0" i="0" u="none" strike="noStrike" cap="none">
                <a:solidFill>
                  <a:schemeClr val="dk1"/>
                </a:solidFill>
                <a:latin typeface="Arial"/>
                <a:ea typeface="Arial"/>
                <a:cs typeface="Arial"/>
                <a:sym typeface="Arial"/>
              </a:rPr>
              <a:t>SELECT count(*)                                  </a:t>
            </a:r>
            <a:endParaRPr/>
          </a:p>
          <a:p>
            <a:pPr marL="0" marR="0" lvl="0" indent="0" algn="l" rtl="0">
              <a:spcBef>
                <a:spcPts val="360"/>
              </a:spcBef>
              <a:spcAft>
                <a:spcPts val="0"/>
              </a:spcAft>
              <a:buClr>
                <a:schemeClr val="dk1"/>
              </a:buClr>
              <a:buFont typeface="Arial"/>
              <a:buNone/>
            </a:pPr>
            <a:r>
              <a:rPr lang="en-US" sz="1200" b="0" i="0" u="none" strike="noStrike" cap="none">
                <a:solidFill>
                  <a:schemeClr val="dk1"/>
                </a:solidFill>
                <a:latin typeface="Arial"/>
                <a:ea typeface="Arial"/>
                <a:cs typeface="Arial"/>
                <a:sym typeface="Arial"/>
              </a:rPr>
              <a:t>FROM tutorial.nominee_filmography films	        	     </a:t>
            </a:r>
            <a:endParaRPr/>
          </a:p>
          <a:p>
            <a:pPr marL="0" marR="0" lvl="0" indent="0" algn="l" rtl="0">
              <a:spcBef>
                <a:spcPts val="360"/>
              </a:spcBef>
              <a:spcAft>
                <a:spcPts val="0"/>
              </a:spcAft>
              <a:buClr>
                <a:schemeClr val="dk1"/>
              </a:buClr>
              <a:buFont typeface="Arial"/>
              <a:buNone/>
            </a:pPr>
            <a:r>
              <a:rPr lang="en-US" sz="1200" b="0" i="0" u="none" strike="noStrike" cap="none">
                <a:solidFill>
                  <a:schemeClr val="dk1"/>
                </a:solidFill>
                <a:latin typeface="Arial"/>
                <a:ea typeface="Arial"/>
                <a:cs typeface="Arial"/>
                <a:sym typeface="Arial"/>
              </a:rPr>
              <a:t>INNER JOIN tutorial.oscar_nominees noms</a:t>
            </a:r>
            <a:endParaRPr sz="1200" b="0" i="0" u="none" strike="noStrike" cap="none">
              <a:solidFill>
                <a:schemeClr val="dk1"/>
              </a:solidFill>
              <a:latin typeface="Arial"/>
              <a:ea typeface="Arial"/>
              <a:cs typeface="Arial"/>
              <a:sym typeface="Arial"/>
            </a:endParaRPr>
          </a:p>
          <a:p>
            <a:pPr marL="0" marR="0" lvl="0" indent="0" algn="l" rtl="0">
              <a:spcBef>
                <a:spcPts val="360"/>
              </a:spcBef>
              <a:spcAft>
                <a:spcPts val="0"/>
              </a:spcAft>
              <a:buClr>
                <a:schemeClr val="dk1"/>
              </a:buClr>
              <a:buFont typeface="Arial"/>
              <a:buNone/>
            </a:pPr>
            <a:r>
              <a:rPr lang="en-US" sz="1200" b="0" i="0" u="none" strike="noStrike" cap="none">
                <a:solidFill>
                  <a:schemeClr val="dk1"/>
                </a:solidFill>
                <a:latin typeface="Arial"/>
                <a:ea typeface="Arial"/>
                <a:cs typeface="Arial"/>
                <a:sym typeface="Arial"/>
              </a:rPr>
              <a:t>ON films.name=noms.nominee</a:t>
            </a:r>
            <a:endParaRPr sz="1200" b="0" i="0" u="none" strike="noStrike" cap="none">
              <a:solidFill>
                <a:schemeClr val="dk1"/>
              </a:solidFill>
              <a:latin typeface="Arial"/>
              <a:ea typeface="Arial"/>
              <a:cs typeface="Arial"/>
              <a:sym typeface="Arial"/>
            </a:endParaRPr>
          </a:p>
          <a:p>
            <a:pPr marL="0" marR="0" lvl="0" indent="0" algn="l" rtl="0">
              <a:spcBef>
                <a:spcPts val="360"/>
              </a:spcBef>
              <a:spcAft>
                <a:spcPts val="0"/>
              </a:spcAft>
              <a:buClr>
                <a:schemeClr val="dk1"/>
              </a:buClr>
              <a:buFont typeface="Arial"/>
              <a:buNone/>
            </a:pPr>
            <a:r>
              <a:rPr lang="en-US" sz="1200" b="0" i="0" u="none" strike="noStrike" cap="none">
                <a:solidFill>
                  <a:schemeClr val="dk1"/>
                </a:solidFill>
                <a:latin typeface="Arial"/>
                <a:ea typeface="Arial"/>
                <a:cs typeface="Arial"/>
                <a:sym typeface="Arial"/>
              </a:rPr>
              <a:t>AND films.movie_title=noms.movie</a:t>
            </a:r>
            <a:endParaRPr sz="1200" b="0" i="0" u="none" strike="noStrike" cap="none">
              <a:solidFill>
                <a:schemeClr val="dk1"/>
              </a:solidFill>
              <a:latin typeface="Arial"/>
              <a:ea typeface="Arial"/>
              <a:cs typeface="Arial"/>
              <a:sym typeface="Arial"/>
            </a:endParaRPr>
          </a:p>
          <a:p>
            <a:pPr marL="0" marR="0" lvl="0" indent="0" algn="l" rtl="0">
              <a:spcBef>
                <a:spcPts val="360"/>
              </a:spcBef>
              <a:spcAft>
                <a:spcPts val="0"/>
              </a:spcAft>
              <a:buClr>
                <a:schemeClr val="dk1"/>
              </a:buClr>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360"/>
              </a:spcBef>
              <a:spcAft>
                <a:spcPts val="0"/>
              </a:spcAft>
              <a:buClr>
                <a:schemeClr val="dk1"/>
              </a:buClr>
              <a:buFont typeface="Arial"/>
              <a:buNone/>
            </a:pPr>
            <a:r>
              <a:rPr lang="en-US" sz="1200" b="0" i="0" u="none" strike="noStrike" cap="none">
                <a:solidFill>
                  <a:schemeClr val="dk1"/>
                </a:solidFill>
                <a:latin typeface="Arial"/>
                <a:ea typeface="Arial"/>
                <a:cs typeface="Arial"/>
                <a:sym typeface="Arial"/>
              </a:rPr>
              <a:t>SELECT SUM(CASE WHEN noms.winner IS NULL THEN 0 ELSE 1 END),COUNT(*)                             </a:t>
            </a:r>
            <a:endParaRPr/>
          </a:p>
          <a:p>
            <a:pPr marL="0" marR="0" lvl="0" indent="0" algn="l" rtl="0">
              <a:spcBef>
                <a:spcPts val="360"/>
              </a:spcBef>
              <a:spcAft>
                <a:spcPts val="0"/>
              </a:spcAft>
              <a:buClr>
                <a:schemeClr val="dk1"/>
              </a:buClr>
              <a:buFont typeface="Arial"/>
              <a:buNone/>
            </a:pPr>
            <a:r>
              <a:rPr lang="en-US" sz="1200" b="0" i="0" u="none" strike="noStrike" cap="none">
                <a:solidFill>
                  <a:schemeClr val="dk1"/>
                </a:solidFill>
                <a:latin typeface="Arial"/>
                <a:ea typeface="Arial"/>
                <a:cs typeface="Arial"/>
                <a:sym typeface="Arial"/>
              </a:rPr>
              <a:t>FROM tutorial.nominee_filmography films	        	     </a:t>
            </a:r>
            <a:endParaRPr/>
          </a:p>
          <a:p>
            <a:pPr marL="0" marR="0" lvl="0" indent="0" algn="l" rtl="0">
              <a:spcBef>
                <a:spcPts val="360"/>
              </a:spcBef>
              <a:spcAft>
                <a:spcPts val="0"/>
              </a:spcAft>
              <a:buClr>
                <a:schemeClr val="dk1"/>
              </a:buClr>
              <a:buFont typeface="Arial"/>
              <a:buNone/>
            </a:pPr>
            <a:r>
              <a:rPr lang="en-US" sz="1200" b="0" i="0" u="none" strike="noStrike" cap="none">
                <a:solidFill>
                  <a:schemeClr val="dk1"/>
                </a:solidFill>
                <a:latin typeface="Arial"/>
                <a:ea typeface="Arial"/>
                <a:cs typeface="Arial"/>
                <a:sym typeface="Arial"/>
              </a:rPr>
              <a:t>LEFT JOIN tutorial.oscar_nominees noms</a:t>
            </a:r>
            <a:endParaRPr sz="1200" b="0" i="0" u="none" strike="noStrike" cap="none">
              <a:solidFill>
                <a:schemeClr val="dk1"/>
              </a:solidFill>
              <a:latin typeface="Arial"/>
              <a:ea typeface="Arial"/>
              <a:cs typeface="Arial"/>
              <a:sym typeface="Arial"/>
            </a:endParaRPr>
          </a:p>
          <a:p>
            <a:pPr marL="0" marR="0" lvl="0" indent="0" algn="l" rtl="0">
              <a:spcBef>
                <a:spcPts val="360"/>
              </a:spcBef>
              <a:spcAft>
                <a:spcPts val="0"/>
              </a:spcAft>
              <a:buClr>
                <a:schemeClr val="dk1"/>
              </a:buClr>
              <a:buFont typeface="Arial"/>
              <a:buNone/>
            </a:pPr>
            <a:r>
              <a:rPr lang="en-US" sz="1200" b="0" i="0" u="none" strike="noStrike" cap="none">
                <a:solidFill>
                  <a:schemeClr val="dk1"/>
                </a:solidFill>
                <a:latin typeface="Arial"/>
                <a:ea typeface="Arial"/>
                <a:cs typeface="Arial"/>
                <a:sym typeface="Arial"/>
              </a:rPr>
              <a:t>ON films.name=noms.nominee</a:t>
            </a:r>
            <a:endParaRPr sz="1200" b="0" i="0" u="none" strike="noStrike" cap="none">
              <a:solidFill>
                <a:schemeClr val="dk1"/>
              </a:solidFill>
              <a:latin typeface="Arial"/>
              <a:ea typeface="Arial"/>
              <a:cs typeface="Arial"/>
              <a:sym typeface="Arial"/>
            </a:endParaRPr>
          </a:p>
          <a:p>
            <a:pPr marL="0" marR="0" lvl="0" indent="0" algn="l" rtl="0">
              <a:spcBef>
                <a:spcPts val="360"/>
              </a:spcBef>
              <a:spcAft>
                <a:spcPts val="0"/>
              </a:spcAft>
              <a:buClr>
                <a:schemeClr val="dk1"/>
              </a:buClr>
              <a:buFont typeface="Arial"/>
              <a:buNone/>
            </a:pPr>
            <a:r>
              <a:rPr lang="en-US" sz="1200" b="0" i="0" u="none" strike="noStrike" cap="none">
                <a:solidFill>
                  <a:schemeClr val="dk1"/>
                </a:solidFill>
                <a:latin typeface="Arial"/>
                <a:ea typeface="Arial"/>
                <a:cs typeface="Arial"/>
                <a:sym typeface="Arial"/>
              </a:rPr>
              <a:t>AND films.movie_title=noms.movie</a:t>
            </a:r>
            <a:endParaRPr sz="1200" b="0" i="0" u="none" strike="noStrike" cap="none">
              <a:solidFill>
                <a:schemeClr val="dk1"/>
              </a:solidFill>
              <a:latin typeface="Arial"/>
              <a:ea typeface="Arial"/>
              <a:cs typeface="Arial"/>
              <a:sym typeface="Arial"/>
            </a:endParaRPr>
          </a:p>
        </p:txBody>
      </p:sp>
      <p:sp>
        <p:nvSpPr>
          <p:cNvPr id="321" name="Shape 321"/>
          <p:cNvSpPr txBox="1">
            <a:spLocks noGrp="1"/>
          </p:cNvSpPr>
          <p:nvPr>
            <p:ph type="ftr" idx="11"/>
          </p:nvPr>
        </p:nvSpPr>
        <p:spPr>
          <a:xfrm>
            <a:off x="0" y="8774113"/>
            <a:ext cx="3011488" cy="461962"/>
          </a:xfrm>
          <a:prstGeom prst="rect">
            <a:avLst/>
          </a:prstGeom>
          <a:noFill/>
          <a:ln>
            <a:noFill/>
          </a:ln>
        </p:spPr>
        <p:txBody>
          <a:bodyPr spcFirstLastPara="1" wrap="square" lIns="91375" tIns="45675" rIns="91375" bIns="45675" anchor="b" anchorCtr="0">
            <a:noAutofit/>
          </a:bodyPr>
          <a:lstStyle/>
          <a:p>
            <a:pPr marL="0" marR="0" lvl="0" indent="0" algn="l" rtl="0">
              <a:spcBef>
                <a:spcPts val="0"/>
              </a:spcBef>
              <a:spcAft>
                <a:spcPts val="0"/>
              </a:spcAft>
              <a:buNone/>
            </a:pPr>
            <a:endParaRPr sz="900" i="1">
              <a:solidFill>
                <a:schemeClr val="dk1"/>
              </a:solidFill>
              <a:latin typeface="Arial"/>
              <a:ea typeface="Arial"/>
              <a:cs typeface="Arial"/>
              <a:sym typeface="Arial"/>
            </a:endParaRPr>
          </a:p>
        </p:txBody>
      </p:sp>
      <p:sp>
        <p:nvSpPr>
          <p:cNvPr id="322" name="Shape 322"/>
          <p:cNvSpPr txBox="1">
            <a:spLocks noGrp="1"/>
          </p:cNvSpPr>
          <p:nvPr>
            <p:ph type="sldNum" idx="12"/>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28</a:t>
            </a:fld>
            <a:endParaRPr sz="1200">
              <a:solidFill>
                <a:schemeClr val="dk1"/>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Shape 327"/>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328" name="Shape 328"/>
          <p:cNvSpPr txBox="1">
            <a:spLocks noGrp="1"/>
          </p:cNvSpPr>
          <p:nvPr>
            <p:ph type="body" idx="1"/>
          </p:nvPr>
        </p:nvSpPr>
        <p:spPr>
          <a:xfrm>
            <a:off x="695325" y="4387850"/>
            <a:ext cx="5559300" cy="4156200"/>
          </a:xfrm>
          <a:prstGeom prst="rect">
            <a:avLst/>
          </a:prstGeom>
          <a:noFill/>
          <a:ln>
            <a:noFill/>
          </a:ln>
        </p:spPr>
        <p:txBody>
          <a:bodyPr spcFirstLastPara="1" wrap="square" lIns="91375" tIns="45675" rIns="91375" bIns="45675" anchor="t" anchorCtr="0">
            <a:noAutofit/>
          </a:bodyPr>
          <a:lstStyle/>
          <a:p>
            <a:pPr marL="0" marR="0" lvl="0" indent="0" algn="l" rtl="0">
              <a:spcBef>
                <a:spcPts val="360"/>
              </a:spcBef>
              <a:spcAft>
                <a:spcPts val="0"/>
              </a:spcAft>
              <a:buClr>
                <a:schemeClr val="dk1"/>
              </a:buClr>
              <a:buSzPts val="1100"/>
              <a:buFont typeface="Arial"/>
              <a:buNone/>
            </a:pPr>
            <a:r>
              <a:rPr lang="en-US" b="1">
                <a:solidFill>
                  <a:srgbClr val="FF9F49"/>
                </a:solidFill>
              </a:rPr>
              <a:t>select *, weekly-prev_weekly as weekly_change from tutorial.global_weekly_charts_2013_2014 as curr</a:t>
            </a:r>
            <a:endParaRPr b="1">
              <a:solidFill>
                <a:srgbClr val="FF9F49"/>
              </a:solidFill>
            </a:endParaRPr>
          </a:p>
          <a:p>
            <a:pPr marL="0" marR="0" lvl="0" indent="0" algn="l" rtl="0">
              <a:spcBef>
                <a:spcPts val="360"/>
              </a:spcBef>
              <a:spcAft>
                <a:spcPts val="0"/>
              </a:spcAft>
              <a:buClr>
                <a:schemeClr val="dk1"/>
              </a:buClr>
              <a:buSzPts val="1100"/>
              <a:buFont typeface="Arial"/>
              <a:buNone/>
            </a:pPr>
            <a:r>
              <a:rPr lang="en-US" b="1">
                <a:solidFill>
                  <a:srgbClr val="FF9F49"/>
                </a:solidFill>
              </a:rPr>
              <a:t>inner join </a:t>
            </a:r>
            <a:endParaRPr b="1">
              <a:solidFill>
                <a:srgbClr val="FF9F49"/>
              </a:solidFill>
            </a:endParaRPr>
          </a:p>
          <a:p>
            <a:pPr marL="0" marR="0" lvl="0" indent="0" algn="l" rtl="0">
              <a:spcBef>
                <a:spcPts val="360"/>
              </a:spcBef>
              <a:spcAft>
                <a:spcPts val="0"/>
              </a:spcAft>
              <a:buClr>
                <a:schemeClr val="dk1"/>
              </a:buClr>
              <a:buSzPts val="1100"/>
              <a:buFont typeface="Arial"/>
              <a:buNone/>
            </a:pPr>
            <a:r>
              <a:rPr lang="en-US" b="1">
                <a:solidFill>
                  <a:srgbClr val="FF9F49"/>
                </a:solidFill>
              </a:rPr>
              <a:t>  (select week,weekly from tutorial.global_weekly_charts_2013_2014</a:t>
            </a:r>
            <a:endParaRPr b="1">
              <a:solidFill>
                <a:srgbClr val="FF9F49"/>
              </a:solidFill>
            </a:endParaRPr>
          </a:p>
          <a:p>
            <a:pPr marL="0" marR="0" lvl="0" indent="0" algn="l" rtl="0">
              <a:spcBef>
                <a:spcPts val="360"/>
              </a:spcBef>
              <a:spcAft>
                <a:spcPts val="0"/>
              </a:spcAft>
              <a:buClr>
                <a:schemeClr val="dk1"/>
              </a:buClr>
              <a:buSzPts val="1100"/>
              <a:buFont typeface="Arial"/>
              <a:buNone/>
            </a:pPr>
            <a:r>
              <a:rPr lang="en-US" b="1">
                <a:solidFill>
                  <a:srgbClr val="FF9F49"/>
                </a:solidFill>
              </a:rPr>
              <a:t>  where game = 'Pokemon X/Y') as shifted (week, prev_weekly) </a:t>
            </a:r>
            <a:endParaRPr b="1">
              <a:solidFill>
                <a:srgbClr val="FF9F49"/>
              </a:solidFill>
            </a:endParaRPr>
          </a:p>
          <a:p>
            <a:pPr marL="0" marR="0" lvl="0" indent="0" algn="l" rtl="0">
              <a:spcBef>
                <a:spcPts val="360"/>
              </a:spcBef>
              <a:spcAft>
                <a:spcPts val="0"/>
              </a:spcAft>
              <a:buClr>
                <a:schemeClr val="dk1"/>
              </a:buClr>
              <a:buSzPts val="1100"/>
              <a:buFont typeface="Arial"/>
              <a:buNone/>
            </a:pPr>
            <a:r>
              <a:rPr lang="en-US" b="1">
                <a:solidFill>
                  <a:srgbClr val="FF9F49"/>
                </a:solidFill>
              </a:rPr>
              <a:t>on curr.week-1=shifted.week</a:t>
            </a:r>
            <a:endParaRPr b="1">
              <a:solidFill>
                <a:srgbClr val="FF9F49"/>
              </a:solidFill>
            </a:endParaRPr>
          </a:p>
          <a:p>
            <a:pPr marL="0" marR="0" lvl="0" indent="0" algn="l" rtl="0">
              <a:spcBef>
                <a:spcPts val="360"/>
              </a:spcBef>
              <a:spcAft>
                <a:spcPts val="0"/>
              </a:spcAft>
              <a:buClr>
                <a:schemeClr val="dk1"/>
              </a:buClr>
              <a:buSzPts val="1100"/>
              <a:buFont typeface="Arial"/>
              <a:buNone/>
            </a:pPr>
            <a:r>
              <a:rPr lang="en-US" b="1">
                <a:solidFill>
                  <a:srgbClr val="FF9F49"/>
                </a:solidFill>
              </a:rPr>
              <a:t>where curr.game = 'Pokemon X/Y'</a:t>
            </a:r>
            <a:endParaRPr b="1">
              <a:solidFill>
                <a:srgbClr val="FF9F49"/>
              </a:solidFill>
            </a:endParaRPr>
          </a:p>
        </p:txBody>
      </p:sp>
      <p:sp>
        <p:nvSpPr>
          <p:cNvPr id="329" name="Shape 329"/>
          <p:cNvSpPr txBox="1">
            <a:spLocks noGrp="1"/>
          </p:cNvSpPr>
          <p:nvPr>
            <p:ph type="ftr" idx="11"/>
          </p:nvPr>
        </p:nvSpPr>
        <p:spPr>
          <a:xfrm>
            <a:off x="0" y="8774113"/>
            <a:ext cx="3011400" cy="462000"/>
          </a:xfrm>
          <a:prstGeom prst="rect">
            <a:avLst/>
          </a:prstGeom>
          <a:noFill/>
          <a:ln>
            <a:noFill/>
          </a:ln>
        </p:spPr>
        <p:txBody>
          <a:bodyPr spcFirstLastPara="1" wrap="square" lIns="91375" tIns="45675" rIns="91375" bIns="45675" anchor="b" anchorCtr="0">
            <a:noAutofit/>
          </a:bodyPr>
          <a:lstStyle/>
          <a:p>
            <a:pPr marL="0" marR="0" lvl="0" indent="0" algn="l" rtl="0">
              <a:spcBef>
                <a:spcPts val="0"/>
              </a:spcBef>
              <a:spcAft>
                <a:spcPts val="0"/>
              </a:spcAft>
              <a:buNone/>
            </a:pPr>
            <a:endParaRPr sz="900" i="1">
              <a:solidFill>
                <a:schemeClr val="dk1"/>
              </a:solidFill>
              <a:latin typeface="Arial"/>
              <a:ea typeface="Arial"/>
              <a:cs typeface="Arial"/>
              <a:sym typeface="Arial"/>
            </a:endParaRPr>
          </a:p>
        </p:txBody>
      </p:sp>
      <p:sp>
        <p:nvSpPr>
          <p:cNvPr id="330" name="Shape 330"/>
          <p:cNvSpPr txBox="1">
            <a:spLocks noGrp="1"/>
          </p:cNvSpPr>
          <p:nvPr>
            <p:ph type="sldNum" idx="12"/>
          </p:nvPr>
        </p:nvSpPr>
        <p:spPr>
          <a:xfrm>
            <a:off x="3937000" y="8772525"/>
            <a:ext cx="3011400" cy="462000"/>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29</a:t>
            </a:fld>
            <a:endParaRPr sz="1200">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Shape 93"/>
          <p:cNvSpPr txBox="1"/>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b="0" u="none">
                <a:solidFill>
                  <a:schemeClr val="dk1"/>
                </a:solidFill>
                <a:latin typeface="Arial"/>
                <a:ea typeface="Arial"/>
                <a:cs typeface="Arial"/>
                <a:sym typeface="Arial"/>
              </a:rPr>
              <a:t>3</a:t>
            </a:fld>
            <a:endParaRPr sz="1200" b="0" u="none">
              <a:solidFill>
                <a:schemeClr val="dk1"/>
              </a:solidFill>
              <a:latin typeface="Arial"/>
              <a:ea typeface="Arial"/>
              <a:cs typeface="Arial"/>
              <a:sym typeface="Arial"/>
            </a:endParaRPr>
          </a:p>
        </p:txBody>
      </p:sp>
      <p:sp>
        <p:nvSpPr>
          <p:cNvPr id="94" name="Shape 94"/>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5" name="Shape 95"/>
          <p:cNvSpPr txBox="1">
            <a:spLocks noGrp="1"/>
          </p:cNvSpPr>
          <p:nvPr>
            <p:ph type="body" idx="1"/>
          </p:nvPr>
        </p:nvSpPr>
        <p:spPr>
          <a:xfrm>
            <a:off x="695325" y="4387850"/>
            <a:ext cx="5945188"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r>
              <a:rPr lang="en-US" sz="1000"/>
              <a:t>In this example, you have different tables - one containing the course listing, another one containing information on the classes and a third with instructor information. Notice how there are columns that are common between the tables which allow you to pull in related information across tables.</a:t>
            </a:r>
            <a:endParaRPr sz="10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Shape 335"/>
          <p:cNvSpPr txBox="1">
            <a:spLocks noGrp="1"/>
          </p:cNvSpPr>
          <p:nvPr>
            <p:ph type="body" idx="1"/>
          </p:nvPr>
        </p:nvSpPr>
        <p:spPr>
          <a:xfrm>
            <a:off x="695325" y="4387850"/>
            <a:ext cx="5559425" cy="4156075"/>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336" name="Shape 336"/>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txBox="1">
            <a:spLocks noGrp="1"/>
          </p:cNvSpPr>
          <p:nvPr>
            <p:ph type="body" idx="1"/>
          </p:nvPr>
        </p:nvSpPr>
        <p:spPr>
          <a:xfrm>
            <a:off x="695325" y="4387850"/>
            <a:ext cx="5559425" cy="4156075"/>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341" name="Shape 341"/>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32</a:t>
            </a:fld>
            <a:endParaRPr sz="1200">
              <a:solidFill>
                <a:schemeClr val="dk1"/>
              </a:solidFill>
              <a:latin typeface="Arial"/>
              <a:ea typeface="Arial"/>
              <a:cs typeface="Arial"/>
              <a:sym typeface="Arial"/>
            </a:endParaRPr>
          </a:p>
        </p:txBody>
      </p:sp>
      <p:sp>
        <p:nvSpPr>
          <p:cNvPr id="347" name="Shape 347"/>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48" name="Shape 348"/>
          <p:cNvSpPr txBox="1">
            <a:spLocks noGrp="1"/>
          </p:cNvSpPr>
          <p:nvPr>
            <p:ph type="body" idx="1"/>
          </p:nvPr>
        </p:nvSpPr>
        <p:spPr>
          <a:xfrm>
            <a:off x="695325" y="4387850"/>
            <a:ext cx="5945188"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endParaRPr sz="10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33</a:t>
            </a:fld>
            <a:endParaRPr sz="1200">
              <a:solidFill>
                <a:schemeClr val="dk1"/>
              </a:solidFill>
              <a:latin typeface="Arial"/>
              <a:ea typeface="Arial"/>
              <a:cs typeface="Arial"/>
              <a:sym typeface="Arial"/>
            </a:endParaRPr>
          </a:p>
        </p:txBody>
      </p:sp>
      <p:sp>
        <p:nvSpPr>
          <p:cNvPr id="359" name="Shape 359"/>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60" name="Shape 360"/>
          <p:cNvSpPr txBox="1">
            <a:spLocks noGrp="1"/>
          </p:cNvSpPr>
          <p:nvPr>
            <p:ph type="body" idx="1"/>
          </p:nvPr>
        </p:nvSpPr>
        <p:spPr>
          <a:xfrm>
            <a:off x="695325" y="4387850"/>
            <a:ext cx="5945188"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endParaRPr sz="10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Shape 369"/>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370" name="Shape 370"/>
          <p:cNvSpPr txBox="1">
            <a:spLocks noGrp="1"/>
          </p:cNvSpPr>
          <p:nvPr>
            <p:ph type="body" idx="1"/>
          </p:nvPr>
        </p:nvSpPr>
        <p:spPr>
          <a:xfrm>
            <a:off x="695325" y="4387850"/>
            <a:ext cx="5559425"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371" name="Shape 371"/>
          <p:cNvSpPr txBox="1">
            <a:spLocks noGrp="1"/>
          </p:cNvSpPr>
          <p:nvPr>
            <p:ph type="ftr" idx="11"/>
          </p:nvPr>
        </p:nvSpPr>
        <p:spPr>
          <a:xfrm>
            <a:off x="0" y="8774113"/>
            <a:ext cx="3011488" cy="461962"/>
          </a:xfrm>
          <a:prstGeom prst="rect">
            <a:avLst/>
          </a:prstGeom>
          <a:noFill/>
          <a:ln>
            <a:noFill/>
          </a:ln>
        </p:spPr>
        <p:txBody>
          <a:bodyPr spcFirstLastPara="1" wrap="square" lIns="91375" tIns="45675" rIns="91375" bIns="45675" anchor="b" anchorCtr="0">
            <a:noAutofit/>
          </a:bodyPr>
          <a:lstStyle/>
          <a:p>
            <a:pPr marL="0" marR="0" lvl="0" indent="0" algn="l" rtl="0">
              <a:spcBef>
                <a:spcPts val="0"/>
              </a:spcBef>
              <a:spcAft>
                <a:spcPts val="0"/>
              </a:spcAft>
              <a:buNone/>
            </a:pPr>
            <a:endParaRPr sz="900" i="1">
              <a:solidFill>
                <a:schemeClr val="dk1"/>
              </a:solidFill>
              <a:latin typeface="Arial"/>
              <a:ea typeface="Arial"/>
              <a:cs typeface="Arial"/>
              <a:sym typeface="Arial"/>
            </a:endParaRPr>
          </a:p>
        </p:txBody>
      </p:sp>
      <p:sp>
        <p:nvSpPr>
          <p:cNvPr id="372" name="Shape 372"/>
          <p:cNvSpPr txBox="1">
            <a:spLocks noGrp="1"/>
          </p:cNvSpPr>
          <p:nvPr>
            <p:ph type="sldNum" idx="12"/>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34</a:t>
            </a:fld>
            <a:endParaRPr sz="1200">
              <a:solidFill>
                <a:schemeClr val="dk1"/>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Shape 377"/>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378" name="Shape 378"/>
          <p:cNvSpPr txBox="1">
            <a:spLocks noGrp="1"/>
          </p:cNvSpPr>
          <p:nvPr>
            <p:ph type="body" idx="1"/>
          </p:nvPr>
        </p:nvSpPr>
        <p:spPr>
          <a:xfrm>
            <a:off x="695325" y="4387850"/>
            <a:ext cx="5559425"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379" name="Shape 379"/>
          <p:cNvSpPr txBox="1">
            <a:spLocks noGrp="1"/>
          </p:cNvSpPr>
          <p:nvPr>
            <p:ph type="ftr" idx="11"/>
          </p:nvPr>
        </p:nvSpPr>
        <p:spPr>
          <a:xfrm>
            <a:off x="0" y="8774113"/>
            <a:ext cx="3011488" cy="461962"/>
          </a:xfrm>
          <a:prstGeom prst="rect">
            <a:avLst/>
          </a:prstGeom>
          <a:noFill/>
          <a:ln>
            <a:noFill/>
          </a:ln>
        </p:spPr>
        <p:txBody>
          <a:bodyPr spcFirstLastPara="1" wrap="square" lIns="91375" tIns="45675" rIns="91375" bIns="45675" anchor="b" anchorCtr="0">
            <a:noAutofit/>
          </a:bodyPr>
          <a:lstStyle/>
          <a:p>
            <a:pPr marL="0" marR="0" lvl="0" indent="0" algn="l" rtl="0">
              <a:spcBef>
                <a:spcPts val="0"/>
              </a:spcBef>
              <a:spcAft>
                <a:spcPts val="0"/>
              </a:spcAft>
              <a:buNone/>
            </a:pPr>
            <a:endParaRPr sz="900" i="1">
              <a:solidFill>
                <a:schemeClr val="dk1"/>
              </a:solidFill>
              <a:latin typeface="Arial"/>
              <a:ea typeface="Arial"/>
              <a:cs typeface="Arial"/>
              <a:sym typeface="Arial"/>
            </a:endParaRPr>
          </a:p>
        </p:txBody>
      </p:sp>
      <p:sp>
        <p:nvSpPr>
          <p:cNvPr id="380" name="Shape 380"/>
          <p:cNvSpPr txBox="1">
            <a:spLocks noGrp="1"/>
          </p:cNvSpPr>
          <p:nvPr>
            <p:ph type="sldNum" idx="12"/>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35</a:t>
            </a:fld>
            <a:endParaRPr sz="1200">
              <a:solidFill>
                <a:schemeClr val="dk1"/>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Shape 387"/>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388" name="Shape 388"/>
          <p:cNvSpPr txBox="1">
            <a:spLocks noGrp="1"/>
          </p:cNvSpPr>
          <p:nvPr>
            <p:ph type="body" idx="1"/>
          </p:nvPr>
        </p:nvSpPr>
        <p:spPr>
          <a:xfrm>
            <a:off x="695325" y="4387850"/>
            <a:ext cx="5559425"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389" name="Shape 389"/>
          <p:cNvSpPr txBox="1">
            <a:spLocks noGrp="1"/>
          </p:cNvSpPr>
          <p:nvPr>
            <p:ph type="ftr" idx="11"/>
          </p:nvPr>
        </p:nvSpPr>
        <p:spPr>
          <a:xfrm>
            <a:off x="0" y="8774113"/>
            <a:ext cx="3011488" cy="461962"/>
          </a:xfrm>
          <a:prstGeom prst="rect">
            <a:avLst/>
          </a:prstGeom>
          <a:noFill/>
          <a:ln>
            <a:noFill/>
          </a:ln>
        </p:spPr>
        <p:txBody>
          <a:bodyPr spcFirstLastPara="1" wrap="square" lIns="91375" tIns="45675" rIns="91375" bIns="45675" anchor="b" anchorCtr="0">
            <a:noAutofit/>
          </a:bodyPr>
          <a:lstStyle/>
          <a:p>
            <a:pPr marL="0" marR="0" lvl="0" indent="0" algn="l" rtl="0">
              <a:spcBef>
                <a:spcPts val="0"/>
              </a:spcBef>
              <a:spcAft>
                <a:spcPts val="0"/>
              </a:spcAft>
              <a:buNone/>
            </a:pPr>
            <a:endParaRPr sz="900" i="1">
              <a:solidFill>
                <a:schemeClr val="dk1"/>
              </a:solidFill>
              <a:latin typeface="Arial"/>
              <a:ea typeface="Arial"/>
              <a:cs typeface="Arial"/>
              <a:sym typeface="Arial"/>
            </a:endParaRPr>
          </a:p>
        </p:txBody>
      </p:sp>
      <p:sp>
        <p:nvSpPr>
          <p:cNvPr id="390" name="Shape 390"/>
          <p:cNvSpPr txBox="1">
            <a:spLocks noGrp="1"/>
          </p:cNvSpPr>
          <p:nvPr>
            <p:ph type="sldNum" idx="12"/>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36</a:t>
            </a:fld>
            <a:endParaRPr sz="1200">
              <a:solidFill>
                <a:schemeClr val="dk1"/>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Shape 397"/>
          <p:cNvSpPr txBox="1"/>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37</a:t>
            </a:fld>
            <a:endParaRPr sz="1200">
              <a:solidFill>
                <a:schemeClr val="dk1"/>
              </a:solidFill>
              <a:latin typeface="Arial"/>
              <a:ea typeface="Arial"/>
              <a:cs typeface="Arial"/>
              <a:sym typeface="Arial"/>
            </a:endParaRPr>
          </a:p>
        </p:txBody>
      </p:sp>
      <p:sp>
        <p:nvSpPr>
          <p:cNvPr id="398" name="Shape 398"/>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399" name="Shape 399"/>
          <p:cNvSpPr txBox="1">
            <a:spLocks noGrp="1"/>
          </p:cNvSpPr>
          <p:nvPr>
            <p:ph type="body" idx="1"/>
          </p:nvPr>
        </p:nvSpPr>
        <p:spPr>
          <a:xfrm>
            <a:off x="695325" y="4387850"/>
            <a:ext cx="5945188"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endParaRPr sz="10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Shape 406"/>
          <p:cNvSpPr txBox="1">
            <a:spLocks noGrp="1"/>
          </p:cNvSpPr>
          <p:nvPr>
            <p:ph type="body" idx="1"/>
          </p:nvPr>
        </p:nvSpPr>
        <p:spPr>
          <a:xfrm>
            <a:off x="695325" y="4387850"/>
            <a:ext cx="5559425" cy="4156075"/>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407" name="Shape 407"/>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Shape 110"/>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111" name="Shape 111"/>
          <p:cNvSpPr txBox="1">
            <a:spLocks noGrp="1"/>
          </p:cNvSpPr>
          <p:nvPr>
            <p:ph type="body" idx="1"/>
          </p:nvPr>
        </p:nvSpPr>
        <p:spPr>
          <a:xfrm>
            <a:off x="695325" y="4387850"/>
            <a:ext cx="5559300" cy="4156200"/>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12" name="Shape 112"/>
          <p:cNvSpPr txBox="1">
            <a:spLocks noGrp="1"/>
          </p:cNvSpPr>
          <p:nvPr>
            <p:ph type="ftr" idx="11"/>
          </p:nvPr>
        </p:nvSpPr>
        <p:spPr>
          <a:xfrm>
            <a:off x="0" y="8774113"/>
            <a:ext cx="3011400" cy="462000"/>
          </a:xfrm>
          <a:prstGeom prst="rect">
            <a:avLst/>
          </a:prstGeom>
          <a:noFill/>
          <a:ln>
            <a:noFill/>
          </a:ln>
        </p:spPr>
        <p:txBody>
          <a:bodyPr spcFirstLastPara="1" wrap="square" lIns="91375" tIns="45675" rIns="91375" bIns="45675" anchor="b" anchorCtr="0">
            <a:noAutofit/>
          </a:bodyPr>
          <a:lstStyle/>
          <a:p>
            <a:pPr marL="0" marR="0" lvl="0" indent="0" algn="l" rtl="0">
              <a:spcBef>
                <a:spcPts val="0"/>
              </a:spcBef>
              <a:spcAft>
                <a:spcPts val="0"/>
              </a:spcAft>
              <a:buNone/>
            </a:pPr>
            <a:endParaRPr sz="900" i="1">
              <a:solidFill>
                <a:schemeClr val="dk1"/>
              </a:solidFill>
              <a:latin typeface="Arial"/>
              <a:ea typeface="Arial"/>
              <a:cs typeface="Arial"/>
              <a:sym typeface="Arial"/>
            </a:endParaRPr>
          </a:p>
        </p:txBody>
      </p:sp>
      <p:sp>
        <p:nvSpPr>
          <p:cNvPr id="113" name="Shape 113"/>
          <p:cNvSpPr txBox="1">
            <a:spLocks noGrp="1"/>
          </p:cNvSpPr>
          <p:nvPr>
            <p:ph type="sldNum" idx="12"/>
          </p:nvPr>
        </p:nvSpPr>
        <p:spPr>
          <a:xfrm>
            <a:off x="3937000" y="8772525"/>
            <a:ext cx="3011400" cy="462000"/>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4</a:t>
            </a:fld>
            <a:endParaRPr sz="1200">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9" name="Shape 119"/>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120" name="Shape 120"/>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95325" y="4387850"/>
            <a:ext cx="5559300" cy="4156200"/>
          </a:xfrm>
          <a:prstGeom prst="rect">
            <a:avLst/>
          </a:prstGeom>
        </p:spPr>
        <p:txBody>
          <a:bodyPr spcFirstLastPara="1" wrap="square" lIns="91425" tIns="91425" rIns="91425" bIns="91425" anchor="t" anchorCtr="0">
            <a:noAutofit/>
          </a:bodyPr>
          <a:lstStyle/>
          <a:p>
            <a:pPr marL="0" lvl="0" indent="0" rtl="0">
              <a:spcBef>
                <a:spcPts val="360"/>
              </a:spcBef>
              <a:spcAft>
                <a:spcPts val="0"/>
              </a:spcAft>
              <a:buNone/>
            </a:pPr>
            <a:endParaRPr/>
          </a:p>
        </p:txBody>
      </p:sp>
      <p:sp>
        <p:nvSpPr>
          <p:cNvPr id="130" name="Shape 130"/>
          <p:cNvSpPr txBox="1">
            <a:spLocks noGrp="1"/>
          </p:cNvSpPr>
          <p:nvPr>
            <p:ph type="sldNum" idx="12"/>
          </p:nvPr>
        </p:nvSpPr>
        <p:spPr>
          <a:xfrm>
            <a:off x="3937000" y="8772525"/>
            <a:ext cx="3011400" cy="462000"/>
          </a:xfrm>
          <a:prstGeom prst="rect">
            <a:avLst/>
          </a:prstGeom>
        </p:spPr>
        <p:txBody>
          <a:bodyPr spcFirstLastPara="1" wrap="square" lIns="91375" tIns="45675" rIns="91375" bIns="45675" anchor="b" anchorCtr="0">
            <a:noAutofit/>
          </a:bodyPr>
          <a:lstStyle/>
          <a:p>
            <a:pPr marL="0" lvl="0" indent="0"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141" name="Shape 141"/>
          <p:cNvSpPr txBox="1">
            <a:spLocks noGrp="1"/>
          </p:cNvSpPr>
          <p:nvPr>
            <p:ph type="body" idx="1"/>
          </p:nvPr>
        </p:nvSpPr>
        <p:spPr>
          <a:xfrm>
            <a:off x="695325" y="4387850"/>
            <a:ext cx="5559425"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42" name="Shape 142"/>
          <p:cNvSpPr txBox="1">
            <a:spLocks noGrp="1"/>
          </p:cNvSpPr>
          <p:nvPr>
            <p:ph type="ftr" idx="11"/>
          </p:nvPr>
        </p:nvSpPr>
        <p:spPr>
          <a:xfrm>
            <a:off x="0" y="8774113"/>
            <a:ext cx="3011488" cy="461962"/>
          </a:xfrm>
          <a:prstGeom prst="rect">
            <a:avLst/>
          </a:prstGeom>
          <a:noFill/>
          <a:ln>
            <a:noFill/>
          </a:ln>
        </p:spPr>
        <p:txBody>
          <a:bodyPr spcFirstLastPara="1" wrap="square" lIns="91375" tIns="45675" rIns="91375" bIns="45675" anchor="b" anchorCtr="0">
            <a:noAutofit/>
          </a:bodyPr>
          <a:lstStyle/>
          <a:p>
            <a:pPr marL="0" marR="0" lvl="0" indent="0" algn="l" rtl="0">
              <a:spcBef>
                <a:spcPts val="0"/>
              </a:spcBef>
              <a:spcAft>
                <a:spcPts val="0"/>
              </a:spcAft>
              <a:buNone/>
            </a:pPr>
            <a:endParaRPr sz="900" i="1">
              <a:solidFill>
                <a:schemeClr val="dk1"/>
              </a:solidFill>
              <a:latin typeface="Arial"/>
              <a:ea typeface="Arial"/>
              <a:cs typeface="Arial"/>
              <a:sym typeface="Arial"/>
            </a:endParaRPr>
          </a:p>
        </p:txBody>
      </p:sp>
      <p:sp>
        <p:nvSpPr>
          <p:cNvPr id="143" name="Shape 143"/>
          <p:cNvSpPr txBox="1">
            <a:spLocks noGrp="1"/>
          </p:cNvSpPr>
          <p:nvPr>
            <p:ph type="sldNum" idx="12"/>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7</a:t>
            </a:fld>
            <a:endParaRPr sz="1200">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Shape 148"/>
          <p:cNvSpPr txBox="1">
            <a:spLocks noGrp="1"/>
          </p:cNvSpPr>
          <p:nvPr>
            <p:ph type="body" idx="1"/>
          </p:nvPr>
        </p:nvSpPr>
        <p:spPr>
          <a:xfrm>
            <a:off x="695325" y="4387850"/>
            <a:ext cx="5559425" cy="4156075"/>
          </a:xfrm>
          <a:prstGeom prst="rect">
            <a:avLst/>
          </a:prstGeom>
        </p:spPr>
        <p:txBody>
          <a:bodyPr spcFirstLastPara="1" wrap="square" lIns="91425" tIns="91425" rIns="91425" bIns="91425" anchor="t" anchorCtr="0">
            <a:noAutofit/>
          </a:bodyPr>
          <a:lstStyle/>
          <a:p>
            <a:pPr marL="0" lvl="0" indent="0">
              <a:spcBef>
                <a:spcPts val="360"/>
              </a:spcBef>
              <a:spcAft>
                <a:spcPts val="0"/>
              </a:spcAft>
              <a:buNone/>
            </a:pPr>
            <a:endParaRPr/>
          </a:p>
        </p:txBody>
      </p:sp>
      <p:sp>
        <p:nvSpPr>
          <p:cNvPr id="149" name="Shape 149"/>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1165225" y="692150"/>
            <a:ext cx="4619625" cy="3463925"/>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155" name="Shape 155"/>
          <p:cNvSpPr txBox="1">
            <a:spLocks noGrp="1"/>
          </p:cNvSpPr>
          <p:nvPr>
            <p:ph type="body" idx="1"/>
          </p:nvPr>
        </p:nvSpPr>
        <p:spPr>
          <a:xfrm>
            <a:off x="695325" y="4387850"/>
            <a:ext cx="5559425" cy="4156075"/>
          </a:xfrm>
          <a:prstGeom prst="rect">
            <a:avLst/>
          </a:prstGeom>
          <a:noFill/>
          <a:ln>
            <a:noFill/>
          </a:ln>
        </p:spPr>
        <p:txBody>
          <a:bodyPr spcFirstLastPara="1" wrap="square" lIns="91375" tIns="45675" rIns="91375" bIns="45675" anchor="t" anchorCtr="0">
            <a:noAutofit/>
          </a:bodyPr>
          <a:lstStyle/>
          <a:p>
            <a:pPr marL="0" marR="0" lvl="0" indent="0" algn="l" rtl="0">
              <a:spcBef>
                <a:spcPts val="0"/>
              </a:spcBef>
              <a:spcAft>
                <a:spcPts val="0"/>
              </a:spcAft>
              <a:buNone/>
            </a:pPr>
            <a:r>
              <a:rPr lang="en-US"/>
              <a:t>SELECT name </a:t>
            </a:r>
            <a:endParaRPr/>
          </a:p>
          <a:p>
            <a:pPr marL="0" marR="0" lvl="0" indent="0" algn="l" rtl="0">
              <a:spcBef>
                <a:spcPts val="0"/>
              </a:spcBef>
              <a:spcAft>
                <a:spcPts val="0"/>
              </a:spcAft>
              <a:buNone/>
            </a:pPr>
            <a:r>
              <a:rPr lang="en-US"/>
              <a:t>FROM tutorial.oscar_nominees</a:t>
            </a:r>
            <a:endParaRPr/>
          </a:p>
          <a:p>
            <a:pPr marL="0" marR="0" lvl="0" indent="0" algn="l" rtl="0">
              <a:spcBef>
                <a:spcPts val="0"/>
              </a:spcBef>
              <a:spcAft>
                <a:spcPts val="0"/>
              </a:spcAft>
              <a:buClr>
                <a:srgbClr val="000000"/>
              </a:buClr>
              <a:buFont typeface="Arial"/>
              <a:buNone/>
            </a:pPr>
            <a:r>
              <a:rPr lang="en-US"/>
              <a:t>WHERE year=2012;</a:t>
            </a:r>
            <a:endParaRPr sz="1200" b="0" i="0" u="none" strike="noStrike" cap="none">
              <a:solidFill>
                <a:schemeClr val="dk1"/>
              </a:solidFill>
              <a:latin typeface="Arial"/>
              <a:ea typeface="Arial"/>
              <a:cs typeface="Arial"/>
              <a:sym typeface="Arial"/>
            </a:endParaRPr>
          </a:p>
        </p:txBody>
      </p:sp>
      <p:sp>
        <p:nvSpPr>
          <p:cNvPr id="156" name="Shape 156"/>
          <p:cNvSpPr txBox="1">
            <a:spLocks noGrp="1"/>
          </p:cNvSpPr>
          <p:nvPr>
            <p:ph type="ftr" idx="11"/>
          </p:nvPr>
        </p:nvSpPr>
        <p:spPr>
          <a:xfrm>
            <a:off x="0" y="8774113"/>
            <a:ext cx="3011488" cy="461962"/>
          </a:xfrm>
          <a:prstGeom prst="rect">
            <a:avLst/>
          </a:prstGeom>
          <a:noFill/>
          <a:ln>
            <a:noFill/>
          </a:ln>
        </p:spPr>
        <p:txBody>
          <a:bodyPr spcFirstLastPara="1" wrap="square" lIns="91375" tIns="45675" rIns="91375" bIns="45675" anchor="b" anchorCtr="0">
            <a:noAutofit/>
          </a:bodyPr>
          <a:lstStyle/>
          <a:p>
            <a:pPr marL="0" marR="0" lvl="0" indent="0" algn="l" rtl="0">
              <a:spcBef>
                <a:spcPts val="0"/>
              </a:spcBef>
              <a:spcAft>
                <a:spcPts val="0"/>
              </a:spcAft>
              <a:buNone/>
            </a:pPr>
            <a:endParaRPr sz="900" i="1">
              <a:solidFill>
                <a:schemeClr val="dk1"/>
              </a:solidFill>
              <a:latin typeface="Arial"/>
              <a:ea typeface="Arial"/>
              <a:cs typeface="Arial"/>
              <a:sym typeface="Arial"/>
            </a:endParaRPr>
          </a:p>
        </p:txBody>
      </p:sp>
      <p:sp>
        <p:nvSpPr>
          <p:cNvPr id="157" name="Shape 157"/>
          <p:cNvSpPr txBox="1">
            <a:spLocks noGrp="1"/>
          </p:cNvSpPr>
          <p:nvPr>
            <p:ph type="sldNum" idx="12"/>
          </p:nvPr>
        </p:nvSpPr>
        <p:spPr>
          <a:xfrm>
            <a:off x="3937000" y="8772525"/>
            <a:ext cx="3011488" cy="461963"/>
          </a:xfrm>
          <a:prstGeom prst="rect">
            <a:avLst/>
          </a:prstGeom>
          <a:noFill/>
          <a:ln>
            <a:noFill/>
          </a:ln>
        </p:spPr>
        <p:txBody>
          <a:bodyPr spcFirstLastPara="1" wrap="square" lIns="91375" tIns="45675" rIns="91375" bIns="45675"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9</a:t>
            </a:fld>
            <a:endParaRPr sz="120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5"/>
        <p:cNvGrpSpPr/>
        <p:nvPr/>
      </p:nvGrpSpPr>
      <p:grpSpPr>
        <a:xfrm>
          <a:off x="0" y="0"/>
          <a:ext cx="0" cy="0"/>
          <a:chOff x="0" y="0"/>
          <a:chExt cx="0" cy="0"/>
        </a:xfrm>
      </p:grpSpPr>
      <p:pic>
        <p:nvPicPr>
          <p:cNvPr id="16" name="Shape 16" descr="C:\Users\Whitney\Documents\CHICAGO GSB\PPT-Large-Logo-with-Tag-Pos.png"/>
          <p:cNvPicPr preferRelativeResize="0"/>
          <p:nvPr/>
        </p:nvPicPr>
        <p:blipFill rotWithShape="1">
          <a:blip r:embed="rId2">
            <a:alphaModFix/>
          </a:blip>
          <a:srcRect/>
          <a:stretch/>
        </p:blipFill>
        <p:spPr>
          <a:xfrm>
            <a:off x="457200" y="4232275"/>
            <a:ext cx="8229600" cy="2273300"/>
          </a:xfrm>
          <a:prstGeom prst="rect">
            <a:avLst/>
          </a:prstGeom>
          <a:noFill/>
          <a:ln>
            <a:noFill/>
          </a:ln>
        </p:spPr>
      </p:pic>
      <p:sp>
        <p:nvSpPr>
          <p:cNvPr id="17" name="Shape 17"/>
          <p:cNvSpPr txBox="1">
            <a:spLocks noGrp="1"/>
          </p:cNvSpPr>
          <p:nvPr>
            <p:ph type="ctrTitle"/>
          </p:nvPr>
        </p:nvSpPr>
        <p:spPr>
          <a:xfrm>
            <a:off x="381000" y="762000"/>
            <a:ext cx="7772400" cy="7842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40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18" name="Shape 18"/>
          <p:cNvSpPr txBox="1">
            <a:spLocks noGrp="1"/>
          </p:cNvSpPr>
          <p:nvPr>
            <p:ph type="subTitle" idx="1"/>
          </p:nvPr>
        </p:nvSpPr>
        <p:spPr>
          <a:xfrm>
            <a:off x="381000" y="1676400"/>
            <a:ext cx="6400800" cy="914400"/>
          </a:xfrm>
          <a:prstGeom prst="rect">
            <a:avLst/>
          </a:prstGeom>
          <a:noFill/>
          <a:ln>
            <a:noFill/>
          </a:ln>
        </p:spPr>
        <p:txBody>
          <a:bodyPr spcFirstLastPara="1" wrap="square" lIns="91425" tIns="91425" rIns="91425" bIns="91425" anchor="t" anchorCtr="0"/>
          <a:lstStyle>
            <a:lvl1pPr marL="0" marR="0" lvl="0" indent="0" algn="l" rtl="0">
              <a:spcBef>
                <a:spcPts val="480"/>
              </a:spcBef>
              <a:spcAft>
                <a:spcPts val="0"/>
              </a:spcAft>
              <a:buClr>
                <a:schemeClr val="dk1"/>
              </a:buClr>
              <a:buSzPts val="2800"/>
              <a:buFont typeface="Arial"/>
              <a:buNone/>
              <a:defRPr sz="2400" b="0" i="0" u="none" strike="noStrike" cap="none">
                <a:solidFill>
                  <a:schemeClr val="dk1"/>
                </a:solidFill>
                <a:latin typeface="Arial"/>
                <a:ea typeface="Arial"/>
                <a:cs typeface="Arial"/>
                <a:sym typeface="Arial"/>
              </a:defRPr>
            </a:lvl1pPr>
            <a:lvl2pPr marL="742950" marR="0" lvl="1" indent="-28575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143000" marR="0" lvl="2"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600200" marR="0" lvl="3"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057400" marR="0" lvl="4"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2"/>
        <p:cNvGrpSpPr/>
        <p:nvPr/>
      </p:nvGrpSpPr>
      <p:grpSpPr>
        <a:xfrm>
          <a:off x="0" y="0"/>
          <a:ext cx="0" cy="0"/>
          <a:chOff x="0" y="0"/>
          <a:chExt cx="0" cy="0"/>
        </a:xfrm>
      </p:grpSpPr>
      <p:sp>
        <p:nvSpPr>
          <p:cNvPr id="53" name="Shape 53"/>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0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54" name="Shape 54"/>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L="0" marR="0" lvl="0" indent="0" algn="l" rtl="0">
              <a:spcBef>
                <a:spcPts val="640"/>
              </a:spcBef>
              <a:spcAft>
                <a:spcPts val="0"/>
              </a:spcAft>
              <a:buClr>
                <a:schemeClr val="dk1"/>
              </a:buClr>
              <a:buSzPts val="1400"/>
              <a:buFont typeface="Arial"/>
              <a:buNone/>
              <a:defRPr sz="3200" b="0" i="0" u="none" strike="noStrike" cap="none">
                <a:solidFill>
                  <a:schemeClr val="dk1"/>
                </a:solidFill>
                <a:latin typeface="Arial"/>
                <a:ea typeface="Arial"/>
                <a:cs typeface="Arial"/>
                <a:sym typeface="Arial"/>
              </a:defRPr>
            </a:lvl1pPr>
            <a:lvl2pPr marL="457200" marR="0" lvl="1" indent="0" algn="l" rtl="0">
              <a:spcBef>
                <a:spcPts val="560"/>
              </a:spcBef>
              <a:spcAft>
                <a:spcPts val="0"/>
              </a:spcAft>
              <a:buClr>
                <a:schemeClr val="dk1"/>
              </a:buClr>
              <a:buSzPts val="1400"/>
              <a:buFont typeface="Arial"/>
              <a:buNone/>
              <a:defRPr sz="2800" b="0" i="0" u="none" strike="noStrike" cap="none">
                <a:solidFill>
                  <a:schemeClr val="dk1"/>
                </a:solidFill>
                <a:latin typeface="Arial"/>
                <a:ea typeface="Arial"/>
                <a:cs typeface="Arial"/>
                <a:sym typeface="Arial"/>
              </a:defRPr>
            </a:lvl2pPr>
            <a:lvl3pPr marL="914400" marR="0" lvl="2" indent="0" algn="l" rtl="0">
              <a:spcBef>
                <a:spcPts val="480"/>
              </a:spcBef>
              <a:spcAft>
                <a:spcPts val="0"/>
              </a:spcAft>
              <a:buClr>
                <a:schemeClr val="dk1"/>
              </a:buClr>
              <a:buSzPts val="1400"/>
              <a:buFont typeface="Arial"/>
              <a:buNone/>
              <a:defRPr sz="2400" b="0" i="0" u="none" strike="noStrike" cap="none">
                <a:solidFill>
                  <a:schemeClr val="dk1"/>
                </a:solidFill>
                <a:latin typeface="Arial"/>
                <a:ea typeface="Arial"/>
                <a:cs typeface="Arial"/>
                <a:sym typeface="Arial"/>
              </a:defRPr>
            </a:lvl3pPr>
            <a:lvl4pPr marL="1371600" marR="0" lvl="3"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4pPr>
            <a:lvl5pPr marL="1828800" marR="0" lvl="4"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5pPr>
            <a:lvl6pPr marL="2286000" marR="0" lvl="5"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6pPr>
            <a:lvl7pPr marL="2743200" marR="0" lvl="6"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7pPr>
            <a:lvl8pPr marL="3200400" marR="0" lvl="7"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8pPr>
            <a:lvl9pPr marL="3657600" marR="0" lvl="8" indent="0" algn="l" rtl="0">
              <a:spcBef>
                <a:spcPts val="400"/>
              </a:spcBef>
              <a:spcAft>
                <a:spcPts val="0"/>
              </a:spcAft>
              <a:buClr>
                <a:schemeClr val="dk1"/>
              </a:buClr>
              <a:buSzPts val="1400"/>
              <a:buFont typeface="Arial"/>
              <a:buNone/>
              <a:defRPr sz="2000" b="0" i="0" u="none" strike="noStrike" cap="none">
                <a:solidFill>
                  <a:schemeClr val="dk1"/>
                </a:solidFill>
                <a:latin typeface="Arial"/>
                <a:ea typeface="Arial"/>
                <a:cs typeface="Arial"/>
                <a:sym typeface="Arial"/>
              </a:defRPr>
            </a:lvl9pPr>
          </a:lstStyle>
          <a:p>
            <a:endParaRPr/>
          </a:p>
        </p:txBody>
      </p:sp>
      <p:sp>
        <p:nvSpPr>
          <p:cNvPr id="55" name="Shape 55"/>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28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24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2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a:solidFill>
                  <a:schemeClr val="dk1"/>
                </a:solidFill>
                <a:latin typeface="Arial"/>
                <a:ea typeface="Arial"/>
                <a:cs typeface="Arial"/>
                <a:sym typeface="Arial"/>
              </a:defRPr>
            </a:lvl1pPr>
            <a:lvl2pPr marL="0" marR="0" lvl="1" indent="0" algn="ctr" rtl="0">
              <a:spcBef>
                <a:spcPts val="0"/>
              </a:spcBef>
              <a:spcAft>
                <a:spcPts val="0"/>
              </a:spcAft>
              <a:buNone/>
              <a:defRPr sz="1000">
                <a:solidFill>
                  <a:schemeClr val="dk1"/>
                </a:solidFill>
                <a:latin typeface="Arial"/>
                <a:ea typeface="Arial"/>
                <a:cs typeface="Arial"/>
                <a:sym typeface="Arial"/>
              </a:defRPr>
            </a:lvl2pPr>
            <a:lvl3pPr marL="0" marR="0" lvl="2" indent="0" algn="ctr" rtl="0">
              <a:spcBef>
                <a:spcPts val="0"/>
              </a:spcBef>
              <a:spcAft>
                <a:spcPts val="0"/>
              </a:spcAft>
              <a:buNone/>
              <a:defRPr sz="1000">
                <a:solidFill>
                  <a:schemeClr val="dk1"/>
                </a:solidFill>
                <a:latin typeface="Arial"/>
                <a:ea typeface="Arial"/>
                <a:cs typeface="Arial"/>
                <a:sym typeface="Arial"/>
              </a:defRPr>
            </a:lvl3pPr>
            <a:lvl4pPr marL="0" marR="0" lvl="3" indent="0" algn="ctr" rtl="0">
              <a:spcBef>
                <a:spcPts val="0"/>
              </a:spcBef>
              <a:spcAft>
                <a:spcPts val="0"/>
              </a:spcAft>
              <a:buNone/>
              <a:defRPr sz="1000">
                <a:solidFill>
                  <a:schemeClr val="dk1"/>
                </a:solidFill>
                <a:latin typeface="Arial"/>
                <a:ea typeface="Arial"/>
                <a:cs typeface="Arial"/>
                <a:sym typeface="Arial"/>
              </a:defRPr>
            </a:lvl4pPr>
            <a:lvl5pPr marL="0" marR="0" lvl="4" indent="0" algn="ctr" rtl="0">
              <a:spcBef>
                <a:spcPts val="0"/>
              </a:spcBef>
              <a:spcAft>
                <a:spcPts val="0"/>
              </a:spcAft>
              <a:buNone/>
              <a:defRPr sz="1000">
                <a:solidFill>
                  <a:schemeClr val="dk1"/>
                </a:solidFill>
                <a:latin typeface="Arial"/>
                <a:ea typeface="Arial"/>
                <a:cs typeface="Arial"/>
                <a:sym typeface="Arial"/>
              </a:defRPr>
            </a:lvl5pPr>
            <a:lvl6pPr marL="0" marR="0" lvl="5" indent="0" algn="ctr" rtl="0">
              <a:spcBef>
                <a:spcPts val="0"/>
              </a:spcBef>
              <a:spcAft>
                <a:spcPts val="0"/>
              </a:spcAft>
              <a:buNone/>
              <a:defRPr sz="1000">
                <a:solidFill>
                  <a:schemeClr val="dk1"/>
                </a:solidFill>
                <a:latin typeface="Arial"/>
                <a:ea typeface="Arial"/>
                <a:cs typeface="Arial"/>
                <a:sym typeface="Arial"/>
              </a:defRPr>
            </a:lvl6pPr>
            <a:lvl7pPr marL="0" marR="0" lvl="6" indent="0" algn="ctr" rtl="0">
              <a:spcBef>
                <a:spcPts val="0"/>
              </a:spcBef>
              <a:spcAft>
                <a:spcPts val="0"/>
              </a:spcAft>
              <a:buNone/>
              <a:defRPr sz="1000">
                <a:solidFill>
                  <a:schemeClr val="dk1"/>
                </a:solidFill>
                <a:latin typeface="Arial"/>
                <a:ea typeface="Arial"/>
                <a:cs typeface="Arial"/>
                <a:sym typeface="Arial"/>
              </a:defRPr>
            </a:lvl7pPr>
            <a:lvl8pPr marL="0" marR="0" lvl="7" indent="0" algn="ctr" rtl="0">
              <a:spcBef>
                <a:spcPts val="0"/>
              </a:spcBef>
              <a:spcAft>
                <a:spcPts val="0"/>
              </a:spcAft>
              <a:buNone/>
              <a:defRPr sz="1000">
                <a:solidFill>
                  <a:schemeClr val="dk1"/>
                </a:solidFill>
                <a:latin typeface="Arial"/>
                <a:ea typeface="Arial"/>
                <a:cs typeface="Arial"/>
                <a:sym typeface="Arial"/>
              </a:defRPr>
            </a:lvl8pPr>
            <a:lvl9pPr marL="0" marR="0" lvl="8" indent="0" algn="ctr" rtl="0">
              <a:spcBef>
                <a:spcPts val="0"/>
              </a:spcBef>
              <a:spcAft>
                <a:spcPts val="0"/>
              </a:spcAft>
              <a:buNone/>
              <a:defRPr sz="10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7"/>
        <p:cNvGrpSpPr/>
        <p:nvPr/>
      </p:nvGrpSpPr>
      <p:grpSpPr>
        <a:xfrm>
          <a:off x="0" y="0"/>
          <a:ext cx="0" cy="0"/>
          <a:chOff x="0" y="0"/>
          <a:chExt cx="0" cy="0"/>
        </a:xfrm>
      </p:grpSpPr>
      <p:sp>
        <p:nvSpPr>
          <p:cNvPr id="58" name="Shape 58"/>
          <p:cNvSpPr txBox="1">
            <a:spLocks noGrp="1"/>
          </p:cNvSpPr>
          <p:nvPr>
            <p:ph type="title"/>
          </p:nvPr>
        </p:nvSpPr>
        <p:spPr>
          <a:xfrm>
            <a:off x="381000" y="292100"/>
            <a:ext cx="8305800" cy="762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59" name="Shape 59"/>
          <p:cNvSpPr txBox="1">
            <a:spLocks noGrp="1"/>
          </p:cNvSpPr>
          <p:nvPr>
            <p:ph type="body" idx="1"/>
          </p:nvPr>
        </p:nvSpPr>
        <p:spPr>
          <a:xfrm rot="5400000">
            <a:off x="2161382" y="-550068"/>
            <a:ext cx="4786313" cy="829945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0" name="Shape 60"/>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a:solidFill>
                  <a:schemeClr val="dk1"/>
                </a:solidFill>
                <a:latin typeface="Arial"/>
                <a:ea typeface="Arial"/>
                <a:cs typeface="Arial"/>
                <a:sym typeface="Arial"/>
              </a:defRPr>
            </a:lvl1pPr>
            <a:lvl2pPr marL="0" marR="0" lvl="1" indent="0" algn="ctr" rtl="0">
              <a:spcBef>
                <a:spcPts val="0"/>
              </a:spcBef>
              <a:spcAft>
                <a:spcPts val="0"/>
              </a:spcAft>
              <a:buNone/>
              <a:defRPr sz="1000">
                <a:solidFill>
                  <a:schemeClr val="dk1"/>
                </a:solidFill>
                <a:latin typeface="Arial"/>
                <a:ea typeface="Arial"/>
                <a:cs typeface="Arial"/>
                <a:sym typeface="Arial"/>
              </a:defRPr>
            </a:lvl2pPr>
            <a:lvl3pPr marL="0" marR="0" lvl="2" indent="0" algn="ctr" rtl="0">
              <a:spcBef>
                <a:spcPts val="0"/>
              </a:spcBef>
              <a:spcAft>
                <a:spcPts val="0"/>
              </a:spcAft>
              <a:buNone/>
              <a:defRPr sz="1000">
                <a:solidFill>
                  <a:schemeClr val="dk1"/>
                </a:solidFill>
                <a:latin typeface="Arial"/>
                <a:ea typeface="Arial"/>
                <a:cs typeface="Arial"/>
                <a:sym typeface="Arial"/>
              </a:defRPr>
            </a:lvl3pPr>
            <a:lvl4pPr marL="0" marR="0" lvl="3" indent="0" algn="ctr" rtl="0">
              <a:spcBef>
                <a:spcPts val="0"/>
              </a:spcBef>
              <a:spcAft>
                <a:spcPts val="0"/>
              </a:spcAft>
              <a:buNone/>
              <a:defRPr sz="1000">
                <a:solidFill>
                  <a:schemeClr val="dk1"/>
                </a:solidFill>
                <a:latin typeface="Arial"/>
                <a:ea typeface="Arial"/>
                <a:cs typeface="Arial"/>
                <a:sym typeface="Arial"/>
              </a:defRPr>
            </a:lvl4pPr>
            <a:lvl5pPr marL="0" marR="0" lvl="4" indent="0" algn="ctr" rtl="0">
              <a:spcBef>
                <a:spcPts val="0"/>
              </a:spcBef>
              <a:spcAft>
                <a:spcPts val="0"/>
              </a:spcAft>
              <a:buNone/>
              <a:defRPr sz="1000">
                <a:solidFill>
                  <a:schemeClr val="dk1"/>
                </a:solidFill>
                <a:latin typeface="Arial"/>
                <a:ea typeface="Arial"/>
                <a:cs typeface="Arial"/>
                <a:sym typeface="Arial"/>
              </a:defRPr>
            </a:lvl5pPr>
            <a:lvl6pPr marL="0" marR="0" lvl="5" indent="0" algn="ctr" rtl="0">
              <a:spcBef>
                <a:spcPts val="0"/>
              </a:spcBef>
              <a:spcAft>
                <a:spcPts val="0"/>
              </a:spcAft>
              <a:buNone/>
              <a:defRPr sz="1000">
                <a:solidFill>
                  <a:schemeClr val="dk1"/>
                </a:solidFill>
                <a:latin typeface="Arial"/>
                <a:ea typeface="Arial"/>
                <a:cs typeface="Arial"/>
                <a:sym typeface="Arial"/>
              </a:defRPr>
            </a:lvl6pPr>
            <a:lvl7pPr marL="0" marR="0" lvl="6" indent="0" algn="ctr" rtl="0">
              <a:spcBef>
                <a:spcPts val="0"/>
              </a:spcBef>
              <a:spcAft>
                <a:spcPts val="0"/>
              </a:spcAft>
              <a:buNone/>
              <a:defRPr sz="1000">
                <a:solidFill>
                  <a:schemeClr val="dk1"/>
                </a:solidFill>
                <a:latin typeface="Arial"/>
                <a:ea typeface="Arial"/>
                <a:cs typeface="Arial"/>
                <a:sym typeface="Arial"/>
              </a:defRPr>
            </a:lvl7pPr>
            <a:lvl8pPr marL="0" marR="0" lvl="7" indent="0" algn="ctr" rtl="0">
              <a:spcBef>
                <a:spcPts val="0"/>
              </a:spcBef>
              <a:spcAft>
                <a:spcPts val="0"/>
              </a:spcAft>
              <a:buNone/>
              <a:defRPr sz="1000">
                <a:solidFill>
                  <a:schemeClr val="dk1"/>
                </a:solidFill>
                <a:latin typeface="Arial"/>
                <a:ea typeface="Arial"/>
                <a:cs typeface="Arial"/>
                <a:sym typeface="Arial"/>
              </a:defRPr>
            </a:lvl8pPr>
            <a:lvl9pPr marL="0" marR="0" lvl="8" indent="0" algn="ctr" rtl="0">
              <a:spcBef>
                <a:spcPts val="0"/>
              </a:spcBef>
              <a:spcAft>
                <a:spcPts val="0"/>
              </a:spcAft>
              <a:buNone/>
              <a:defRPr sz="10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rot="5400000">
            <a:off x="4814094" y="2102644"/>
            <a:ext cx="5700713" cy="20796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63" name="Shape 63"/>
          <p:cNvSpPr txBox="1">
            <a:spLocks noGrp="1"/>
          </p:cNvSpPr>
          <p:nvPr>
            <p:ph type="body" idx="1"/>
          </p:nvPr>
        </p:nvSpPr>
        <p:spPr>
          <a:xfrm rot="5400000">
            <a:off x="576262" y="96838"/>
            <a:ext cx="5700713" cy="6091238"/>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4" name="Shape 64"/>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a:solidFill>
                  <a:schemeClr val="dk1"/>
                </a:solidFill>
                <a:latin typeface="Arial"/>
                <a:ea typeface="Arial"/>
                <a:cs typeface="Arial"/>
                <a:sym typeface="Arial"/>
              </a:defRPr>
            </a:lvl1pPr>
            <a:lvl2pPr marL="0" marR="0" lvl="1" indent="0" algn="ctr" rtl="0">
              <a:spcBef>
                <a:spcPts val="0"/>
              </a:spcBef>
              <a:spcAft>
                <a:spcPts val="0"/>
              </a:spcAft>
              <a:buNone/>
              <a:defRPr sz="1000">
                <a:solidFill>
                  <a:schemeClr val="dk1"/>
                </a:solidFill>
                <a:latin typeface="Arial"/>
                <a:ea typeface="Arial"/>
                <a:cs typeface="Arial"/>
                <a:sym typeface="Arial"/>
              </a:defRPr>
            </a:lvl2pPr>
            <a:lvl3pPr marL="0" marR="0" lvl="2" indent="0" algn="ctr" rtl="0">
              <a:spcBef>
                <a:spcPts val="0"/>
              </a:spcBef>
              <a:spcAft>
                <a:spcPts val="0"/>
              </a:spcAft>
              <a:buNone/>
              <a:defRPr sz="1000">
                <a:solidFill>
                  <a:schemeClr val="dk1"/>
                </a:solidFill>
                <a:latin typeface="Arial"/>
                <a:ea typeface="Arial"/>
                <a:cs typeface="Arial"/>
                <a:sym typeface="Arial"/>
              </a:defRPr>
            </a:lvl3pPr>
            <a:lvl4pPr marL="0" marR="0" lvl="3" indent="0" algn="ctr" rtl="0">
              <a:spcBef>
                <a:spcPts val="0"/>
              </a:spcBef>
              <a:spcAft>
                <a:spcPts val="0"/>
              </a:spcAft>
              <a:buNone/>
              <a:defRPr sz="1000">
                <a:solidFill>
                  <a:schemeClr val="dk1"/>
                </a:solidFill>
                <a:latin typeface="Arial"/>
                <a:ea typeface="Arial"/>
                <a:cs typeface="Arial"/>
                <a:sym typeface="Arial"/>
              </a:defRPr>
            </a:lvl4pPr>
            <a:lvl5pPr marL="0" marR="0" lvl="4" indent="0" algn="ctr" rtl="0">
              <a:spcBef>
                <a:spcPts val="0"/>
              </a:spcBef>
              <a:spcAft>
                <a:spcPts val="0"/>
              </a:spcAft>
              <a:buNone/>
              <a:defRPr sz="1000">
                <a:solidFill>
                  <a:schemeClr val="dk1"/>
                </a:solidFill>
                <a:latin typeface="Arial"/>
                <a:ea typeface="Arial"/>
                <a:cs typeface="Arial"/>
                <a:sym typeface="Arial"/>
              </a:defRPr>
            </a:lvl5pPr>
            <a:lvl6pPr marL="0" marR="0" lvl="5" indent="0" algn="ctr" rtl="0">
              <a:spcBef>
                <a:spcPts val="0"/>
              </a:spcBef>
              <a:spcAft>
                <a:spcPts val="0"/>
              </a:spcAft>
              <a:buNone/>
              <a:defRPr sz="1000">
                <a:solidFill>
                  <a:schemeClr val="dk1"/>
                </a:solidFill>
                <a:latin typeface="Arial"/>
                <a:ea typeface="Arial"/>
                <a:cs typeface="Arial"/>
                <a:sym typeface="Arial"/>
              </a:defRPr>
            </a:lvl6pPr>
            <a:lvl7pPr marL="0" marR="0" lvl="6" indent="0" algn="ctr" rtl="0">
              <a:spcBef>
                <a:spcPts val="0"/>
              </a:spcBef>
              <a:spcAft>
                <a:spcPts val="0"/>
              </a:spcAft>
              <a:buNone/>
              <a:defRPr sz="1000">
                <a:solidFill>
                  <a:schemeClr val="dk1"/>
                </a:solidFill>
                <a:latin typeface="Arial"/>
                <a:ea typeface="Arial"/>
                <a:cs typeface="Arial"/>
                <a:sym typeface="Arial"/>
              </a:defRPr>
            </a:lvl7pPr>
            <a:lvl8pPr marL="0" marR="0" lvl="7" indent="0" algn="ctr" rtl="0">
              <a:spcBef>
                <a:spcPts val="0"/>
              </a:spcBef>
              <a:spcAft>
                <a:spcPts val="0"/>
              </a:spcAft>
              <a:buNone/>
              <a:defRPr sz="1000">
                <a:solidFill>
                  <a:schemeClr val="dk1"/>
                </a:solidFill>
                <a:latin typeface="Arial"/>
                <a:ea typeface="Arial"/>
                <a:cs typeface="Arial"/>
                <a:sym typeface="Arial"/>
              </a:defRPr>
            </a:lvl8pPr>
            <a:lvl9pPr marL="0" marR="0" lvl="8" indent="0" algn="ctr" rtl="0">
              <a:spcBef>
                <a:spcPts val="0"/>
              </a:spcBef>
              <a:spcAft>
                <a:spcPts val="0"/>
              </a:spcAft>
              <a:buNone/>
              <a:defRPr sz="10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Diagram or Organization Chart" type="dgm">
  <p:cSld name="DIAGRAM">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381000" y="292100"/>
            <a:ext cx="8305800" cy="762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67" name="Shape 67"/>
          <p:cNvSpPr>
            <a:spLocks noGrp="1"/>
          </p:cNvSpPr>
          <p:nvPr>
            <p:ph type="dgm" idx="2"/>
          </p:nvPr>
        </p:nvSpPr>
        <p:spPr>
          <a:xfrm>
            <a:off x="404813" y="1206500"/>
            <a:ext cx="8299450" cy="4786313"/>
          </a:xfrm>
          <a:prstGeom prst="rect">
            <a:avLst/>
          </a:prstGeom>
          <a:noFill/>
          <a:ln>
            <a:noFill/>
          </a:ln>
        </p:spPr>
        <p:txBody>
          <a:bodyPr spcFirstLastPara="1" wrap="square" lIns="91425" tIns="91425" rIns="91425" bIns="91425" anchor="t" anchorCtr="0"/>
          <a:lstStyle>
            <a:lvl1pPr marL="342900" marR="0" lvl="0" indent="-3429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742950" marR="0" lvl="1" indent="-28575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143000" marR="0" lvl="2"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600200" marR="0" lvl="3"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057400" marR="0" lvl="4"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514600" marR="0" lvl="5"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2971800" marR="0" lvl="6"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429000" marR="0" lvl="7"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3886200" marR="0" lvl="8" indent="-228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68" name="Shape 68"/>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a:solidFill>
                  <a:schemeClr val="dk1"/>
                </a:solidFill>
                <a:latin typeface="Arial"/>
                <a:ea typeface="Arial"/>
                <a:cs typeface="Arial"/>
                <a:sym typeface="Arial"/>
              </a:defRPr>
            </a:lvl1pPr>
            <a:lvl2pPr marL="0" marR="0" lvl="1" indent="0" algn="ctr" rtl="0">
              <a:spcBef>
                <a:spcPts val="0"/>
              </a:spcBef>
              <a:spcAft>
                <a:spcPts val="0"/>
              </a:spcAft>
              <a:buNone/>
              <a:defRPr sz="1000">
                <a:solidFill>
                  <a:schemeClr val="dk1"/>
                </a:solidFill>
                <a:latin typeface="Arial"/>
                <a:ea typeface="Arial"/>
                <a:cs typeface="Arial"/>
                <a:sym typeface="Arial"/>
              </a:defRPr>
            </a:lvl2pPr>
            <a:lvl3pPr marL="0" marR="0" lvl="2" indent="0" algn="ctr" rtl="0">
              <a:spcBef>
                <a:spcPts val="0"/>
              </a:spcBef>
              <a:spcAft>
                <a:spcPts val="0"/>
              </a:spcAft>
              <a:buNone/>
              <a:defRPr sz="1000">
                <a:solidFill>
                  <a:schemeClr val="dk1"/>
                </a:solidFill>
                <a:latin typeface="Arial"/>
                <a:ea typeface="Arial"/>
                <a:cs typeface="Arial"/>
                <a:sym typeface="Arial"/>
              </a:defRPr>
            </a:lvl3pPr>
            <a:lvl4pPr marL="0" marR="0" lvl="3" indent="0" algn="ctr" rtl="0">
              <a:spcBef>
                <a:spcPts val="0"/>
              </a:spcBef>
              <a:spcAft>
                <a:spcPts val="0"/>
              </a:spcAft>
              <a:buNone/>
              <a:defRPr sz="1000">
                <a:solidFill>
                  <a:schemeClr val="dk1"/>
                </a:solidFill>
                <a:latin typeface="Arial"/>
                <a:ea typeface="Arial"/>
                <a:cs typeface="Arial"/>
                <a:sym typeface="Arial"/>
              </a:defRPr>
            </a:lvl4pPr>
            <a:lvl5pPr marL="0" marR="0" lvl="4" indent="0" algn="ctr" rtl="0">
              <a:spcBef>
                <a:spcPts val="0"/>
              </a:spcBef>
              <a:spcAft>
                <a:spcPts val="0"/>
              </a:spcAft>
              <a:buNone/>
              <a:defRPr sz="1000">
                <a:solidFill>
                  <a:schemeClr val="dk1"/>
                </a:solidFill>
                <a:latin typeface="Arial"/>
                <a:ea typeface="Arial"/>
                <a:cs typeface="Arial"/>
                <a:sym typeface="Arial"/>
              </a:defRPr>
            </a:lvl5pPr>
            <a:lvl6pPr marL="0" marR="0" lvl="5" indent="0" algn="ctr" rtl="0">
              <a:spcBef>
                <a:spcPts val="0"/>
              </a:spcBef>
              <a:spcAft>
                <a:spcPts val="0"/>
              </a:spcAft>
              <a:buNone/>
              <a:defRPr sz="1000">
                <a:solidFill>
                  <a:schemeClr val="dk1"/>
                </a:solidFill>
                <a:latin typeface="Arial"/>
                <a:ea typeface="Arial"/>
                <a:cs typeface="Arial"/>
                <a:sym typeface="Arial"/>
              </a:defRPr>
            </a:lvl6pPr>
            <a:lvl7pPr marL="0" marR="0" lvl="6" indent="0" algn="ctr" rtl="0">
              <a:spcBef>
                <a:spcPts val="0"/>
              </a:spcBef>
              <a:spcAft>
                <a:spcPts val="0"/>
              </a:spcAft>
              <a:buNone/>
              <a:defRPr sz="1000">
                <a:solidFill>
                  <a:schemeClr val="dk1"/>
                </a:solidFill>
                <a:latin typeface="Arial"/>
                <a:ea typeface="Arial"/>
                <a:cs typeface="Arial"/>
                <a:sym typeface="Arial"/>
              </a:defRPr>
            </a:lvl7pPr>
            <a:lvl8pPr marL="0" marR="0" lvl="7" indent="0" algn="ctr" rtl="0">
              <a:spcBef>
                <a:spcPts val="0"/>
              </a:spcBef>
              <a:spcAft>
                <a:spcPts val="0"/>
              </a:spcAft>
              <a:buNone/>
              <a:defRPr sz="1000">
                <a:solidFill>
                  <a:schemeClr val="dk1"/>
                </a:solidFill>
                <a:latin typeface="Arial"/>
                <a:ea typeface="Arial"/>
                <a:cs typeface="Arial"/>
                <a:sym typeface="Arial"/>
              </a:defRPr>
            </a:lvl8pPr>
            <a:lvl9pPr marL="0" marR="0" lvl="8" indent="0" algn="ctr" rtl="0">
              <a:spcBef>
                <a:spcPts val="0"/>
              </a:spcBef>
              <a:spcAft>
                <a:spcPts val="0"/>
              </a:spcAft>
              <a:buNone/>
              <a:defRPr sz="10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able" type="tbl">
  <p:cSld name="TABLE">
    <p:spTree>
      <p:nvGrpSpPr>
        <p:cNvPr id="1" name="Shape 69"/>
        <p:cNvGrpSpPr/>
        <p:nvPr/>
      </p:nvGrpSpPr>
      <p:grpSpPr>
        <a:xfrm>
          <a:off x="0" y="0"/>
          <a:ext cx="0" cy="0"/>
          <a:chOff x="0" y="0"/>
          <a:chExt cx="0" cy="0"/>
        </a:xfrm>
      </p:grpSpPr>
      <p:sp>
        <p:nvSpPr>
          <p:cNvPr id="70" name="Shape 70"/>
          <p:cNvSpPr txBox="1">
            <a:spLocks noGrp="1"/>
          </p:cNvSpPr>
          <p:nvPr>
            <p:ph type="title"/>
          </p:nvPr>
        </p:nvSpPr>
        <p:spPr>
          <a:xfrm>
            <a:off x="381000" y="292100"/>
            <a:ext cx="8305800" cy="762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71" name="Shape 71"/>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a:solidFill>
                  <a:schemeClr val="dk1"/>
                </a:solidFill>
                <a:latin typeface="Arial"/>
                <a:ea typeface="Arial"/>
                <a:cs typeface="Arial"/>
                <a:sym typeface="Arial"/>
              </a:defRPr>
            </a:lvl1pPr>
            <a:lvl2pPr marL="0" marR="0" lvl="1" indent="0" algn="ctr" rtl="0">
              <a:spcBef>
                <a:spcPts val="0"/>
              </a:spcBef>
              <a:spcAft>
                <a:spcPts val="0"/>
              </a:spcAft>
              <a:buNone/>
              <a:defRPr sz="1000">
                <a:solidFill>
                  <a:schemeClr val="dk1"/>
                </a:solidFill>
                <a:latin typeface="Arial"/>
                <a:ea typeface="Arial"/>
                <a:cs typeface="Arial"/>
                <a:sym typeface="Arial"/>
              </a:defRPr>
            </a:lvl2pPr>
            <a:lvl3pPr marL="0" marR="0" lvl="2" indent="0" algn="ctr" rtl="0">
              <a:spcBef>
                <a:spcPts val="0"/>
              </a:spcBef>
              <a:spcAft>
                <a:spcPts val="0"/>
              </a:spcAft>
              <a:buNone/>
              <a:defRPr sz="1000">
                <a:solidFill>
                  <a:schemeClr val="dk1"/>
                </a:solidFill>
                <a:latin typeface="Arial"/>
                <a:ea typeface="Arial"/>
                <a:cs typeface="Arial"/>
                <a:sym typeface="Arial"/>
              </a:defRPr>
            </a:lvl3pPr>
            <a:lvl4pPr marL="0" marR="0" lvl="3" indent="0" algn="ctr" rtl="0">
              <a:spcBef>
                <a:spcPts val="0"/>
              </a:spcBef>
              <a:spcAft>
                <a:spcPts val="0"/>
              </a:spcAft>
              <a:buNone/>
              <a:defRPr sz="1000">
                <a:solidFill>
                  <a:schemeClr val="dk1"/>
                </a:solidFill>
                <a:latin typeface="Arial"/>
                <a:ea typeface="Arial"/>
                <a:cs typeface="Arial"/>
                <a:sym typeface="Arial"/>
              </a:defRPr>
            </a:lvl4pPr>
            <a:lvl5pPr marL="0" marR="0" lvl="4" indent="0" algn="ctr" rtl="0">
              <a:spcBef>
                <a:spcPts val="0"/>
              </a:spcBef>
              <a:spcAft>
                <a:spcPts val="0"/>
              </a:spcAft>
              <a:buNone/>
              <a:defRPr sz="1000">
                <a:solidFill>
                  <a:schemeClr val="dk1"/>
                </a:solidFill>
                <a:latin typeface="Arial"/>
                <a:ea typeface="Arial"/>
                <a:cs typeface="Arial"/>
                <a:sym typeface="Arial"/>
              </a:defRPr>
            </a:lvl5pPr>
            <a:lvl6pPr marL="0" marR="0" lvl="5" indent="0" algn="ctr" rtl="0">
              <a:spcBef>
                <a:spcPts val="0"/>
              </a:spcBef>
              <a:spcAft>
                <a:spcPts val="0"/>
              </a:spcAft>
              <a:buNone/>
              <a:defRPr sz="1000">
                <a:solidFill>
                  <a:schemeClr val="dk1"/>
                </a:solidFill>
                <a:latin typeface="Arial"/>
                <a:ea typeface="Arial"/>
                <a:cs typeface="Arial"/>
                <a:sym typeface="Arial"/>
              </a:defRPr>
            </a:lvl6pPr>
            <a:lvl7pPr marL="0" marR="0" lvl="6" indent="0" algn="ctr" rtl="0">
              <a:spcBef>
                <a:spcPts val="0"/>
              </a:spcBef>
              <a:spcAft>
                <a:spcPts val="0"/>
              </a:spcAft>
              <a:buNone/>
              <a:defRPr sz="1000">
                <a:solidFill>
                  <a:schemeClr val="dk1"/>
                </a:solidFill>
                <a:latin typeface="Arial"/>
                <a:ea typeface="Arial"/>
                <a:cs typeface="Arial"/>
                <a:sym typeface="Arial"/>
              </a:defRPr>
            </a:lvl7pPr>
            <a:lvl8pPr marL="0" marR="0" lvl="7" indent="0" algn="ctr" rtl="0">
              <a:spcBef>
                <a:spcPts val="0"/>
              </a:spcBef>
              <a:spcAft>
                <a:spcPts val="0"/>
              </a:spcAft>
              <a:buNone/>
              <a:defRPr sz="1000">
                <a:solidFill>
                  <a:schemeClr val="dk1"/>
                </a:solidFill>
                <a:latin typeface="Arial"/>
                <a:ea typeface="Arial"/>
                <a:cs typeface="Arial"/>
                <a:sym typeface="Arial"/>
              </a:defRPr>
            </a:lvl8pPr>
            <a:lvl9pPr marL="0" marR="0" lvl="8" indent="0" algn="ctr" rtl="0">
              <a:spcBef>
                <a:spcPts val="0"/>
              </a:spcBef>
              <a:spcAft>
                <a:spcPts val="0"/>
              </a:spcAft>
              <a:buNone/>
              <a:defRPr sz="10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Text, and 2 Content" type="txAndTwoObj">
  <p:cSld name="TEXT_AND_TWO_OBJECTS">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81000" y="292100"/>
            <a:ext cx="8305800" cy="762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74" name="Shape 74"/>
          <p:cNvSpPr txBox="1">
            <a:spLocks noGrp="1"/>
          </p:cNvSpPr>
          <p:nvPr>
            <p:ph type="body" idx="1"/>
          </p:nvPr>
        </p:nvSpPr>
        <p:spPr>
          <a:xfrm>
            <a:off x="404813" y="1206500"/>
            <a:ext cx="4073525" cy="478631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5" name="Shape 75"/>
          <p:cNvSpPr txBox="1">
            <a:spLocks noGrp="1"/>
          </p:cNvSpPr>
          <p:nvPr>
            <p:ph type="body" idx="2"/>
          </p:nvPr>
        </p:nvSpPr>
        <p:spPr>
          <a:xfrm>
            <a:off x="4630738" y="1206500"/>
            <a:ext cx="4073525" cy="23161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6" name="Shape 76"/>
          <p:cNvSpPr txBox="1">
            <a:spLocks noGrp="1"/>
          </p:cNvSpPr>
          <p:nvPr>
            <p:ph type="body" idx="3"/>
          </p:nvPr>
        </p:nvSpPr>
        <p:spPr>
          <a:xfrm>
            <a:off x="4630738" y="3675063"/>
            <a:ext cx="4073525" cy="2317750"/>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a:solidFill>
                  <a:schemeClr val="dk1"/>
                </a:solidFill>
                <a:latin typeface="Arial"/>
                <a:ea typeface="Arial"/>
                <a:cs typeface="Arial"/>
                <a:sym typeface="Arial"/>
              </a:defRPr>
            </a:lvl1pPr>
            <a:lvl2pPr marL="0" marR="0" lvl="1" indent="0" algn="ctr" rtl="0">
              <a:spcBef>
                <a:spcPts val="0"/>
              </a:spcBef>
              <a:spcAft>
                <a:spcPts val="0"/>
              </a:spcAft>
              <a:buNone/>
              <a:defRPr sz="1000">
                <a:solidFill>
                  <a:schemeClr val="dk1"/>
                </a:solidFill>
                <a:latin typeface="Arial"/>
                <a:ea typeface="Arial"/>
                <a:cs typeface="Arial"/>
                <a:sym typeface="Arial"/>
              </a:defRPr>
            </a:lvl2pPr>
            <a:lvl3pPr marL="0" marR="0" lvl="2" indent="0" algn="ctr" rtl="0">
              <a:spcBef>
                <a:spcPts val="0"/>
              </a:spcBef>
              <a:spcAft>
                <a:spcPts val="0"/>
              </a:spcAft>
              <a:buNone/>
              <a:defRPr sz="1000">
                <a:solidFill>
                  <a:schemeClr val="dk1"/>
                </a:solidFill>
                <a:latin typeface="Arial"/>
                <a:ea typeface="Arial"/>
                <a:cs typeface="Arial"/>
                <a:sym typeface="Arial"/>
              </a:defRPr>
            </a:lvl3pPr>
            <a:lvl4pPr marL="0" marR="0" lvl="3" indent="0" algn="ctr" rtl="0">
              <a:spcBef>
                <a:spcPts val="0"/>
              </a:spcBef>
              <a:spcAft>
                <a:spcPts val="0"/>
              </a:spcAft>
              <a:buNone/>
              <a:defRPr sz="1000">
                <a:solidFill>
                  <a:schemeClr val="dk1"/>
                </a:solidFill>
                <a:latin typeface="Arial"/>
                <a:ea typeface="Arial"/>
                <a:cs typeface="Arial"/>
                <a:sym typeface="Arial"/>
              </a:defRPr>
            </a:lvl4pPr>
            <a:lvl5pPr marL="0" marR="0" lvl="4" indent="0" algn="ctr" rtl="0">
              <a:spcBef>
                <a:spcPts val="0"/>
              </a:spcBef>
              <a:spcAft>
                <a:spcPts val="0"/>
              </a:spcAft>
              <a:buNone/>
              <a:defRPr sz="1000">
                <a:solidFill>
                  <a:schemeClr val="dk1"/>
                </a:solidFill>
                <a:latin typeface="Arial"/>
                <a:ea typeface="Arial"/>
                <a:cs typeface="Arial"/>
                <a:sym typeface="Arial"/>
              </a:defRPr>
            </a:lvl5pPr>
            <a:lvl6pPr marL="0" marR="0" lvl="5" indent="0" algn="ctr" rtl="0">
              <a:spcBef>
                <a:spcPts val="0"/>
              </a:spcBef>
              <a:spcAft>
                <a:spcPts val="0"/>
              </a:spcAft>
              <a:buNone/>
              <a:defRPr sz="1000">
                <a:solidFill>
                  <a:schemeClr val="dk1"/>
                </a:solidFill>
                <a:latin typeface="Arial"/>
                <a:ea typeface="Arial"/>
                <a:cs typeface="Arial"/>
                <a:sym typeface="Arial"/>
              </a:defRPr>
            </a:lvl6pPr>
            <a:lvl7pPr marL="0" marR="0" lvl="6" indent="0" algn="ctr" rtl="0">
              <a:spcBef>
                <a:spcPts val="0"/>
              </a:spcBef>
              <a:spcAft>
                <a:spcPts val="0"/>
              </a:spcAft>
              <a:buNone/>
              <a:defRPr sz="1000">
                <a:solidFill>
                  <a:schemeClr val="dk1"/>
                </a:solidFill>
                <a:latin typeface="Arial"/>
                <a:ea typeface="Arial"/>
                <a:cs typeface="Arial"/>
                <a:sym typeface="Arial"/>
              </a:defRPr>
            </a:lvl7pPr>
            <a:lvl8pPr marL="0" marR="0" lvl="7" indent="0" algn="ctr" rtl="0">
              <a:spcBef>
                <a:spcPts val="0"/>
              </a:spcBef>
              <a:spcAft>
                <a:spcPts val="0"/>
              </a:spcAft>
              <a:buNone/>
              <a:defRPr sz="1000">
                <a:solidFill>
                  <a:schemeClr val="dk1"/>
                </a:solidFill>
                <a:latin typeface="Arial"/>
                <a:ea typeface="Arial"/>
                <a:cs typeface="Arial"/>
                <a:sym typeface="Arial"/>
              </a:defRPr>
            </a:lvl8pPr>
            <a:lvl9pPr marL="0" marR="0" lvl="8" indent="0" algn="ctr" rtl="0">
              <a:spcBef>
                <a:spcPts val="0"/>
              </a:spcBef>
              <a:spcAft>
                <a:spcPts val="0"/>
              </a:spcAft>
              <a:buNone/>
              <a:defRPr sz="10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
        <p:cNvGrpSpPr/>
        <p:nvPr/>
      </p:nvGrpSpPr>
      <p:grpSpPr>
        <a:xfrm>
          <a:off x="0" y="0"/>
          <a:ext cx="0" cy="0"/>
          <a:chOff x="0" y="0"/>
          <a:chExt cx="0" cy="0"/>
        </a:xfrm>
      </p:grpSpPr>
      <p:sp>
        <p:nvSpPr>
          <p:cNvPr id="20" name="Shape 20"/>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b="0" i="0" u="none" strike="noStrike" cap="none">
                <a:solidFill>
                  <a:schemeClr val="dk1"/>
                </a:solidFill>
                <a:latin typeface="Arial"/>
                <a:ea typeface="Arial"/>
                <a:cs typeface="Arial"/>
                <a:sym typeface="Arial"/>
              </a:defRPr>
            </a:lvl1pPr>
            <a:lvl2pPr marL="0" marR="0" lvl="1" indent="0" algn="ctr" rtl="0">
              <a:spcBef>
                <a:spcPts val="0"/>
              </a:spcBef>
              <a:spcAft>
                <a:spcPts val="0"/>
              </a:spcAft>
              <a:buNone/>
              <a:defRPr sz="1000" b="0" i="0" u="none" strike="noStrike" cap="none">
                <a:solidFill>
                  <a:schemeClr val="dk1"/>
                </a:solidFill>
                <a:latin typeface="Arial"/>
                <a:ea typeface="Arial"/>
                <a:cs typeface="Arial"/>
                <a:sym typeface="Arial"/>
              </a:defRPr>
            </a:lvl2pPr>
            <a:lvl3pPr marL="0" marR="0" lvl="2" indent="0" algn="ctr" rtl="0">
              <a:spcBef>
                <a:spcPts val="0"/>
              </a:spcBef>
              <a:spcAft>
                <a:spcPts val="0"/>
              </a:spcAft>
              <a:buNone/>
              <a:defRPr sz="1000" b="0" i="0" u="none" strike="noStrike" cap="none">
                <a:solidFill>
                  <a:schemeClr val="dk1"/>
                </a:solidFill>
                <a:latin typeface="Arial"/>
                <a:ea typeface="Arial"/>
                <a:cs typeface="Arial"/>
                <a:sym typeface="Arial"/>
              </a:defRPr>
            </a:lvl3pPr>
            <a:lvl4pPr marL="0" marR="0" lvl="3" indent="0" algn="ctr" rtl="0">
              <a:spcBef>
                <a:spcPts val="0"/>
              </a:spcBef>
              <a:spcAft>
                <a:spcPts val="0"/>
              </a:spcAft>
              <a:buNone/>
              <a:defRPr sz="1000" b="0" i="0" u="none" strike="noStrike" cap="none">
                <a:solidFill>
                  <a:schemeClr val="dk1"/>
                </a:solidFill>
                <a:latin typeface="Arial"/>
                <a:ea typeface="Arial"/>
                <a:cs typeface="Arial"/>
                <a:sym typeface="Arial"/>
              </a:defRPr>
            </a:lvl4pPr>
            <a:lvl5pPr marL="0" marR="0" lvl="4" indent="0" algn="ctr" rtl="0">
              <a:spcBef>
                <a:spcPts val="0"/>
              </a:spcBef>
              <a:spcAft>
                <a:spcPts val="0"/>
              </a:spcAft>
              <a:buNone/>
              <a:defRPr sz="1000" b="0" i="0" u="none" strike="noStrike" cap="none">
                <a:solidFill>
                  <a:schemeClr val="dk1"/>
                </a:solidFill>
                <a:latin typeface="Arial"/>
                <a:ea typeface="Arial"/>
                <a:cs typeface="Arial"/>
                <a:sym typeface="Arial"/>
              </a:defRPr>
            </a:lvl5pPr>
            <a:lvl6pPr marL="0" marR="0" lvl="5" indent="0" algn="ctr" rtl="0">
              <a:spcBef>
                <a:spcPts val="0"/>
              </a:spcBef>
              <a:spcAft>
                <a:spcPts val="0"/>
              </a:spcAft>
              <a:buNone/>
              <a:defRPr sz="1000" b="0" i="0" u="none" strike="noStrike" cap="none">
                <a:solidFill>
                  <a:schemeClr val="dk1"/>
                </a:solidFill>
                <a:latin typeface="Arial"/>
                <a:ea typeface="Arial"/>
                <a:cs typeface="Arial"/>
                <a:sym typeface="Arial"/>
              </a:defRPr>
            </a:lvl6pPr>
            <a:lvl7pPr marL="0" marR="0" lvl="6" indent="0" algn="ctr" rtl="0">
              <a:spcBef>
                <a:spcPts val="0"/>
              </a:spcBef>
              <a:spcAft>
                <a:spcPts val="0"/>
              </a:spcAft>
              <a:buNone/>
              <a:defRPr sz="1000" b="0" i="0" u="none" strike="noStrike" cap="none">
                <a:solidFill>
                  <a:schemeClr val="dk1"/>
                </a:solidFill>
                <a:latin typeface="Arial"/>
                <a:ea typeface="Arial"/>
                <a:cs typeface="Arial"/>
                <a:sym typeface="Arial"/>
              </a:defRPr>
            </a:lvl7pPr>
            <a:lvl8pPr marL="0" marR="0" lvl="7" indent="0" algn="ctr" rtl="0">
              <a:spcBef>
                <a:spcPts val="0"/>
              </a:spcBef>
              <a:spcAft>
                <a:spcPts val="0"/>
              </a:spcAft>
              <a:buNone/>
              <a:defRPr sz="1000" b="0" i="0" u="none" strike="noStrike" cap="none">
                <a:solidFill>
                  <a:schemeClr val="dk1"/>
                </a:solidFill>
                <a:latin typeface="Arial"/>
                <a:ea typeface="Arial"/>
                <a:cs typeface="Arial"/>
                <a:sym typeface="Arial"/>
              </a:defRPr>
            </a:lvl8pPr>
            <a:lvl9pPr marL="0" marR="0" lvl="8" indent="0" algn="ctr" rtl="0">
              <a:spcBef>
                <a:spcPts val="0"/>
              </a:spcBef>
              <a:spcAft>
                <a:spcPts val="0"/>
              </a:spcAft>
              <a:buNone/>
              <a:defRPr sz="10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381000" y="292100"/>
            <a:ext cx="8305800" cy="762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23" name="Shape 23"/>
          <p:cNvSpPr txBox="1">
            <a:spLocks noGrp="1"/>
          </p:cNvSpPr>
          <p:nvPr>
            <p:ph type="body" idx="1"/>
          </p:nvPr>
        </p:nvSpPr>
        <p:spPr>
          <a:xfrm>
            <a:off x="404813" y="1206500"/>
            <a:ext cx="8299450" cy="478631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4" name="Shape 24"/>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a:solidFill>
                  <a:schemeClr val="dk1"/>
                </a:solidFill>
                <a:latin typeface="Arial"/>
                <a:ea typeface="Arial"/>
                <a:cs typeface="Arial"/>
                <a:sym typeface="Arial"/>
              </a:defRPr>
            </a:lvl1pPr>
            <a:lvl2pPr marL="0" marR="0" lvl="1" indent="0" algn="ctr" rtl="0">
              <a:spcBef>
                <a:spcPts val="0"/>
              </a:spcBef>
              <a:spcAft>
                <a:spcPts val="0"/>
              </a:spcAft>
              <a:buNone/>
              <a:defRPr sz="1000">
                <a:solidFill>
                  <a:schemeClr val="dk1"/>
                </a:solidFill>
                <a:latin typeface="Arial"/>
                <a:ea typeface="Arial"/>
                <a:cs typeface="Arial"/>
                <a:sym typeface="Arial"/>
              </a:defRPr>
            </a:lvl2pPr>
            <a:lvl3pPr marL="0" marR="0" lvl="2" indent="0" algn="ctr" rtl="0">
              <a:spcBef>
                <a:spcPts val="0"/>
              </a:spcBef>
              <a:spcAft>
                <a:spcPts val="0"/>
              </a:spcAft>
              <a:buNone/>
              <a:defRPr sz="1000">
                <a:solidFill>
                  <a:schemeClr val="dk1"/>
                </a:solidFill>
                <a:latin typeface="Arial"/>
                <a:ea typeface="Arial"/>
                <a:cs typeface="Arial"/>
                <a:sym typeface="Arial"/>
              </a:defRPr>
            </a:lvl3pPr>
            <a:lvl4pPr marL="0" marR="0" lvl="3" indent="0" algn="ctr" rtl="0">
              <a:spcBef>
                <a:spcPts val="0"/>
              </a:spcBef>
              <a:spcAft>
                <a:spcPts val="0"/>
              </a:spcAft>
              <a:buNone/>
              <a:defRPr sz="1000">
                <a:solidFill>
                  <a:schemeClr val="dk1"/>
                </a:solidFill>
                <a:latin typeface="Arial"/>
                <a:ea typeface="Arial"/>
                <a:cs typeface="Arial"/>
                <a:sym typeface="Arial"/>
              </a:defRPr>
            </a:lvl4pPr>
            <a:lvl5pPr marL="0" marR="0" lvl="4" indent="0" algn="ctr" rtl="0">
              <a:spcBef>
                <a:spcPts val="0"/>
              </a:spcBef>
              <a:spcAft>
                <a:spcPts val="0"/>
              </a:spcAft>
              <a:buNone/>
              <a:defRPr sz="1000">
                <a:solidFill>
                  <a:schemeClr val="dk1"/>
                </a:solidFill>
                <a:latin typeface="Arial"/>
                <a:ea typeface="Arial"/>
                <a:cs typeface="Arial"/>
                <a:sym typeface="Arial"/>
              </a:defRPr>
            </a:lvl5pPr>
            <a:lvl6pPr marL="0" marR="0" lvl="5" indent="0" algn="ctr" rtl="0">
              <a:spcBef>
                <a:spcPts val="0"/>
              </a:spcBef>
              <a:spcAft>
                <a:spcPts val="0"/>
              </a:spcAft>
              <a:buNone/>
              <a:defRPr sz="1000">
                <a:solidFill>
                  <a:schemeClr val="dk1"/>
                </a:solidFill>
                <a:latin typeface="Arial"/>
                <a:ea typeface="Arial"/>
                <a:cs typeface="Arial"/>
                <a:sym typeface="Arial"/>
              </a:defRPr>
            </a:lvl6pPr>
            <a:lvl7pPr marL="0" marR="0" lvl="6" indent="0" algn="ctr" rtl="0">
              <a:spcBef>
                <a:spcPts val="0"/>
              </a:spcBef>
              <a:spcAft>
                <a:spcPts val="0"/>
              </a:spcAft>
              <a:buNone/>
              <a:defRPr sz="1000">
                <a:solidFill>
                  <a:schemeClr val="dk1"/>
                </a:solidFill>
                <a:latin typeface="Arial"/>
                <a:ea typeface="Arial"/>
                <a:cs typeface="Arial"/>
                <a:sym typeface="Arial"/>
              </a:defRPr>
            </a:lvl7pPr>
            <a:lvl8pPr marL="0" marR="0" lvl="7" indent="0" algn="ctr" rtl="0">
              <a:spcBef>
                <a:spcPts val="0"/>
              </a:spcBef>
              <a:spcAft>
                <a:spcPts val="0"/>
              </a:spcAft>
              <a:buNone/>
              <a:defRPr sz="1000">
                <a:solidFill>
                  <a:schemeClr val="dk1"/>
                </a:solidFill>
                <a:latin typeface="Arial"/>
                <a:ea typeface="Arial"/>
                <a:cs typeface="Arial"/>
                <a:sym typeface="Arial"/>
              </a:defRPr>
            </a:lvl8pPr>
            <a:lvl9pPr marL="0" marR="0" lvl="8" indent="0" algn="ctr" rtl="0">
              <a:spcBef>
                <a:spcPts val="0"/>
              </a:spcBef>
              <a:spcAft>
                <a:spcPts val="0"/>
              </a:spcAft>
              <a:buNone/>
              <a:defRPr sz="10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40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27" name="Shape 27"/>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chemeClr val="dk1"/>
              </a:buClr>
              <a:buSzPts val="28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Clr>
                <a:schemeClr val="dk1"/>
              </a:buClr>
              <a:buSzPts val="2400"/>
              <a:buFont typeface="Arial"/>
              <a:buNone/>
              <a:defRPr sz="1800" b="0" i="0" u="none" strike="noStrike" cap="none">
                <a:solidFill>
                  <a:schemeClr val="dk1"/>
                </a:solidFill>
                <a:latin typeface="Arial"/>
                <a:ea typeface="Arial"/>
                <a:cs typeface="Arial"/>
                <a:sym typeface="Arial"/>
              </a:defRPr>
            </a:lvl2pPr>
            <a:lvl3pPr marL="1371600" marR="0" lvl="2" indent="-228600" algn="l" rtl="0">
              <a:spcBef>
                <a:spcPts val="320"/>
              </a:spcBef>
              <a:spcAft>
                <a:spcPts val="0"/>
              </a:spcAft>
              <a:buClr>
                <a:schemeClr val="dk1"/>
              </a:buClr>
              <a:buSzPts val="2000"/>
              <a:buFont typeface="Arial"/>
              <a:buNone/>
              <a:defRPr sz="1600" b="0" i="0" u="none" strike="noStrike" cap="none">
                <a:solidFill>
                  <a:schemeClr val="dk1"/>
                </a:solidFill>
                <a:latin typeface="Arial"/>
                <a:ea typeface="Arial"/>
                <a:cs typeface="Arial"/>
                <a:sym typeface="Arial"/>
              </a:defRPr>
            </a:lvl3pPr>
            <a:lvl4pPr marL="1828800" marR="0" lvl="3" indent="-228600" algn="l" rtl="0">
              <a:spcBef>
                <a:spcPts val="280"/>
              </a:spcBef>
              <a:spcAft>
                <a:spcPts val="0"/>
              </a:spcAft>
              <a:buClr>
                <a:schemeClr val="dk1"/>
              </a:buClr>
              <a:buSzPts val="2000"/>
              <a:buFont typeface="Arial"/>
              <a:buNone/>
              <a:defRPr sz="1400" b="0" i="0" u="none" strike="noStrike" cap="none">
                <a:solidFill>
                  <a:schemeClr val="dk1"/>
                </a:solidFill>
                <a:latin typeface="Arial"/>
                <a:ea typeface="Arial"/>
                <a:cs typeface="Arial"/>
                <a:sym typeface="Arial"/>
              </a:defRPr>
            </a:lvl4pPr>
            <a:lvl5pPr marL="2286000" marR="0" lvl="4" indent="-228600" algn="l" rtl="0">
              <a:spcBef>
                <a:spcPts val="280"/>
              </a:spcBef>
              <a:spcAft>
                <a:spcPts val="0"/>
              </a:spcAft>
              <a:buClr>
                <a:schemeClr val="dk1"/>
              </a:buClr>
              <a:buSzPts val="2000"/>
              <a:buFont typeface="Arial"/>
              <a:buNone/>
              <a:defRPr sz="1400" b="0" i="0" u="none" strike="noStrike" cap="none">
                <a:solidFill>
                  <a:schemeClr val="dk1"/>
                </a:solidFill>
                <a:latin typeface="Arial"/>
                <a:ea typeface="Arial"/>
                <a:cs typeface="Arial"/>
                <a:sym typeface="Arial"/>
              </a:defRPr>
            </a:lvl5pPr>
            <a:lvl6pPr marL="2743200" marR="0" lvl="5" indent="-228600" algn="l" rtl="0">
              <a:spcBef>
                <a:spcPts val="280"/>
              </a:spcBef>
              <a:spcAft>
                <a:spcPts val="0"/>
              </a:spcAft>
              <a:buClr>
                <a:schemeClr val="dk1"/>
              </a:buClr>
              <a:buSzPts val="2000"/>
              <a:buFont typeface="Arial"/>
              <a:buNone/>
              <a:defRPr sz="1400" b="0" i="0" u="none" strike="noStrike" cap="none">
                <a:solidFill>
                  <a:schemeClr val="dk1"/>
                </a:solidFill>
                <a:latin typeface="Arial"/>
                <a:ea typeface="Arial"/>
                <a:cs typeface="Arial"/>
                <a:sym typeface="Arial"/>
              </a:defRPr>
            </a:lvl6pPr>
            <a:lvl7pPr marL="3200400" marR="0" lvl="6" indent="-228600" algn="l" rtl="0">
              <a:spcBef>
                <a:spcPts val="280"/>
              </a:spcBef>
              <a:spcAft>
                <a:spcPts val="0"/>
              </a:spcAft>
              <a:buClr>
                <a:schemeClr val="dk1"/>
              </a:buClr>
              <a:buSzPts val="2000"/>
              <a:buFont typeface="Arial"/>
              <a:buNone/>
              <a:defRPr sz="1400" b="0" i="0" u="none" strike="noStrike" cap="none">
                <a:solidFill>
                  <a:schemeClr val="dk1"/>
                </a:solidFill>
                <a:latin typeface="Arial"/>
                <a:ea typeface="Arial"/>
                <a:cs typeface="Arial"/>
                <a:sym typeface="Arial"/>
              </a:defRPr>
            </a:lvl7pPr>
            <a:lvl8pPr marL="3657600" marR="0" lvl="7" indent="-228600" algn="l" rtl="0">
              <a:spcBef>
                <a:spcPts val="280"/>
              </a:spcBef>
              <a:spcAft>
                <a:spcPts val="0"/>
              </a:spcAft>
              <a:buClr>
                <a:schemeClr val="dk1"/>
              </a:buClr>
              <a:buSzPts val="2000"/>
              <a:buFont typeface="Arial"/>
              <a:buNone/>
              <a:defRPr sz="1400" b="0" i="0" u="none" strike="noStrike" cap="none">
                <a:solidFill>
                  <a:schemeClr val="dk1"/>
                </a:solidFill>
                <a:latin typeface="Arial"/>
                <a:ea typeface="Arial"/>
                <a:cs typeface="Arial"/>
                <a:sym typeface="Arial"/>
              </a:defRPr>
            </a:lvl8pPr>
            <a:lvl9pPr marL="4114800" marR="0" lvl="8" indent="-228600" algn="l" rtl="0">
              <a:spcBef>
                <a:spcPts val="280"/>
              </a:spcBef>
              <a:spcAft>
                <a:spcPts val="0"/>
              </a:spcAft>
              <a:buClr>
                <a:schemeClr val="dk1"/>
              </a:buClr>
              <a:buSzPts val="2000"/>
              <a:buFont typeface="Arial"/>
              <a:buNone/>
              <a:defRPr sz="14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a:solidFill>
                  <a:schemeClr val="dk1"/>
                </a:solidFill>
                <a:latin typeface="Arial"/>
                <a:ea typeface="Arial"/>
                <a:cs typeface="Arial"/>
                <a:sym typeface="Arial"/>
              </a:defRPr>
            </a:lvl1pPr>
            <a:lvl2pPr marL="0" marR="0" lvl="1" indent="0" algn="ctr" rtl="0">
              <a:spcBef>
                <a:spcPts val="0"/>
              </a:spcBef>
              <a:spcAft>
                <a:spcPts val="0"/>
              </a:spcAft>
              <a:buNone/>
              <a:defRPr sz="1000">
                <a:solidFill>
                  <a:schemeClr val="dk1"/>
                </a:solidFill>
                <a:latin typeface="Arial"/>
                <a:ea typeface="Arial"/>
                <a:cs typeface="Arial"/>
                <a:sym typeface="Arial"/>
              </a:defRPr>
            </a:lvl2pPr>
            <a:lvl3pPr marL="0" marR="0" lvl="2" indent="0" algn="ctr" rtl="0">
              <a:spcBef>
                <a:spcPts val="0"/>
              </a:spcBef>
              <a:spcAft>
                <a:spcPts val="0"/>
              </a:spcAft>
              <a:buNone/>
              <a:defRPr sz="1000">
                <a:solidFill>
                  <a:schemeClr val="dk1"/>
                </a:solidFill>
                <a:latin typeface="Arial"/>
                <a:ea typeface="Arial"/>
                <a:cs typeface="Arial"/>
                <a:sym typeface="Arial"/>
              </a:defRPr>
            </a:lvl3pPr>
            <a:lvl4pPr marL="0" marR="0" lvl="3" indent="0" algn="ctr" rtl="0">
              <a:spcBef>
                <a:spcPts val="0"/>
              </a:spcBef>
              <a:spcAft>
                <a:spcPts val="0"/>
              </a:spcAft>
              <a:buNone/>
              <a:defRPr sz="1000">
                <a:solidFill>
                  <a:schemeClr val="dk1"/>
                </a:solidFill>
                <a:latin typeface="Arial"/>
                <a:ea typeface="Arial"/>
                <a:cs typeface="Arial"/>
                <a:sym typeface="Arial"/>
              </a:defRPr>
            </a:lvl4pPr>
            <a:lvl5pPr marL="0" marR="0" lvl="4" indent="0" algn="ctr" rtl="0">
              <a:spcBef>
                <a:spcPts val="0"/>
              </a:spcBef>
              <a:spcAft>
                <a:spcPts val="0"/>
              </a:spcAft>
              <a:buNone/>
              <a:defRPr sz="1000">
                <a:solidFill>
                  <a:schemeClr val="dk1"/>
                </a:solidFill>
                <a:latin typeface="Arial"/>
                <a:ea typeface="Arial"/>
                <a:cs typeface="Arial"/>
                <a:sym typeface="Arial"/>
              </a:defRPr>
            </a:lvl5pPr>
            <a:lvl6pPr marL="0" marR="0" lvl="5" indent="0" algn="ctr" rtl="0">
              <a:spcBef>
                <a:spcPts val="0"/>
              </a:spcBef>
              <a:spcAft>
                <a:spcPts val="0"/>
              </a:spcAft>
              <a:buNone/>
              <a:defRPr sz="1000">
                <a:solidFill>
                  <a:schemeClr val="dk1"/>
                </a:solidFill>
                <a:latin typeface="Arial"/>
                <a:ea typeface="Arial"/>
                <a:cs typeface="Arial"/>
                <a:sym typeface="Arial"/>
              </a:defRPr>
            </a:lvl6pPr>
            <a:lvl7pPr marL="0" marR="0" lvl="6" indent="0" algn="ctr" rtl="0">
              <a:spcBef>
                <a:spcPts val="0"/>
              </a:spcBef>
              <a:spcAft>
                <a:spcPts val="0"/>
              </a:spcAft>
              <a:buNone/>
              <a:defRPr sz="1000">
                <a:solidFill>
                  <a:schemeClr val="dk1"/>
                </a:solidFill>
                <a:latin typeface="Arial"/>
                <a:ea typeface="Arial"/>
                <a:cs typeface="Arial"/>
                <a:sym typeface="Arial"/>
              </a:defRPr>
            </a:lvl7pPr>
            <a:lvl8pPr marL="0" marR="0" lvl="7" indent="0" algn="ctr" rtl="0">
              <a:spcBef>
                <a:spcPts val="0"/>
              </a:spcBef>
              <a:spcAft>
                <a:spcPts val="0"/>
              </a:spcAft>
              <a:buNone/>
              <a:defRPr sz="1000">
                <a:solidFill>
                  <a:schemeClr val="dk1"/>
                </a:solidFill>
                <a:latin typeface="Arial"/>
                <a:ea typeface="Arial"/>
                <a:cs typeface="Arial"/>
                <a:sym typeface="Arial"/>
              </a:defRPr>
            </a:lvl8pPr>
            <a:lvl9pPr marL="0" marR="0" lvl="8" indent="0" algn="ctr" rtl="0">
              <a:spcBef>
                <a:spcPts val="0"/>
              </a:spcBef>
              <a:spcAft>
                <a:spcPts val="0"/>
              </a:spcAft>
              <a:buNone/>
              <a:defRPr sz="10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381000" y="292100"/>
            <a:ext cx="8305800" cy="762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31" name="Shape 31"/>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a:solidFill>
                  <a:schemeClr val="dk1"/>
                </a:solidFill>
                <a:latin typeface="Arial"/>
                <a:ea typeface="Arial"/>
                <a:cs typeface="Arial"/>
                <a:sym typeface="Arial"/>
              </a:defRPr>
            </a:lvl1pPr>
            <a:lvl2pPr marL="0" marR="0" lvl="1" indent="0" algn="ctr" rtl="0">
              <a:spcBef>
                <a:spcPts val="0"/>
              </a:spcBef>
              <a:spcAft>
                <a:spcPts val="0"/>
              </a:spcAft>
              <a:buNone/>
              <a:defRPr sz="1000">
                <a:solidFill>
                  <a:schemeClr val="dk1"/>
                </a:solidFill>
                <a:latin typeface="Arial"/>
                <a:ea typeface="Arial"/>
                <a:cs typeface="Arial"/>
                <a:sym typeface="Arial"/>
              </a:defRPr>
            </a:lvl2pPr>
            <a:lvl3pPr marL="0" marR="0" lvl="2" indent="0" algn="ctr" rtl="0">
              <a:spcBef>
                <a:spcPts val="0"/>
              </a:spcBef>
              <a:spcAft>
                <a:spcPts val="0"/>
              </a:spcAft>
              <a:buNone/>
              <a:defRPr sz="1000">
                <a:solidFill>
                  <a:schemeClr val="dk1"/>
                </a:solidFill>
                <a:latin typeface="Arial"/>
                <a:ea typeface="Arial"/>
                <a:cs typeface="Arial"/>
                <a:sym typeface="Arial"/>
              </a:defRPr>
            </a:lvl3pPr>
            <a:lvl4pPr marL="0" marR="0" lvl="3" indent="0" algn="ctr" rtl="0">
              <a:spcBef>
                <a:spcPts val="0"/>
              </a:spcBef>
              <a:spcAft>
                <a:spcPts val="0"/>
              </a:spcAft>
              <a:buNone/>
              <a:defRPr sz="1000">
                <a:solidFill>
                  <a:schemeClr val="dk1"/>
                </a:solidFill>
                <a:latin typeface="Arial"/>
                <a:ea typeface="Arial"/>
                <a:cs typeface="Arial"/>
                <a:sym typeface="Arial"/>
              </a:defRPr>
            </a:lvl4pPr>
            <a:lvl5pPr marL="0" marR="0" lvl="4" indent="0" algn="ctr" rtl="0">
              <a:spcBef>
                <a:spcPts val="0"/>
              </a:spcBef>
              <a:spcAft>
                <a:spcPts val="0"/>
              </a:spcAft>
              <a:buNone/>
              <a:defRPr sz="1000">
                <a:solidFill>
                  <a:schemeClr val="dk1"/>
                </a:solidFill>
                <a:latin typeface="Arial"/>
                <a:ea typeface="Arial"/>
                <a:cs typeface="Arial"/>
                <a:sym typeface="Arial"/>
              </a:defRPr>
            </a:lvl5pPr>
            <a:lvl6pPr marL="0" marR="0" lvl="5" indent="0" algn="ctr" rtl="0">
              <a:spcBef>
                <a:spcPts val="0"/>
              </a:spcBef>
              <a:spcAft>
                <a:spcPts val="0"/>
              </a:spcAft>
              <a:buNone/>
              <a:defRPr sz="1000">
                <a:solidFill>
                  <a:schemeClr val="dk1"/>
                </a:solidFill>
                <a:latin typeface="Arial"/>
                <a:ea typeface="Arial"/>
                <a:cs typeface="Arial"/>
                <a:sym typeface="Arial"/>
              </a:defRPr>
            </a:lvl6pPr>
            <a:lvl7pPr marL="0" marR="0" lvl="6" indent="0" algn="ctr" rtl="0">
              <a:spcBef>
                <a:spcPts val="0"/>
              </a:spcBef>
              <a:spcAft>
                <a:spcPts val="0"/>
              </a:spcAft>
              <a:buNone/>
              <a:defRPr sz="1000">
                <a:solidFill>
                  <a:schemeClr val="dk1"/>
                </a:solidFill>
                <a:latin typeface="Arial"/>
                <a:ea typeface="Arial"/>
                <a:cs typeface="Arial"/>
                <a:sym typeface="Arial"/>
              </a:defRPr>
            </a:lvl7pPr>
            <a:lvl8pPr marL="0" marR="0" lvl="7" indent="0" algn="ctr" rtl="0">
              <a:spcBef>
                <a:spcPts val="0"/>
              </a:spcBef>
              <a:spcAft>
                <a:spcPts val="0"/>
              </a:spcAft>
              <a:buNone/>
              <a:defRPr sz="1000">
                <a:solidFill>
                  <a:schemeClr val="dk1"/>
                </a:solidFill>
                <a:latin typeface="Arial"/>
                <a:ea typeface="Arial"/>
                <a:cs typeface="Arial"/>
                <a:sym typeface="Arial"/>
              </a:defRPr>
            </a:lvl8pPr>
            <a:lvl9pPr marL="0" marR="0" lvl="8" indent="0" algn="ctr" rtl="0">
              <a:spcBef>
                <a:spcPts val="0"/>
              </a:spcBef>
              <a:spcAft>
                <a:spcPts val="0"/>
              </a:spcAft>
              <a:buNone/>
              <a:defRPr sz="10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381000" y="292100"/>
            <a:ext cx="8305800" cy="762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34" name="Shape 34"/>
          <p:cNvSpPr txBox="1">
            <a:spLocks noGrp="1"/>
          </p:cNvSpPr>
          <p:nvPr>
            <p:ph type="body" idx="1"/>
          </p:nvPr>
        </p:nvSpPr>
        <p:spPr>
          <a:xfrm>
            <a:off x="404813" y="1206500"/>
            <a:ext cx="4073525" cy="478631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body" idx="2"/>
          </p:nvPr>
        </p:nvSpPr>
        <p:spPr>
          <a:xfrm>
            <a:off x="4630738" y="1206500"/>
            <a:ext cx="4073525" cy="478631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a:solidFill>
                  <a:schemeClr val="dk1"/>
                </a:solidFill>
                <a:latin typeface="Arial"/>
                <a:ea typeface="Arial"/>
                <a:cs typeface="Arial"/>
                <a:sym typeface="Arial"/>
              </a:defRPr>
            </a:lvl1pPr>
            <a:lvl2pPr marL="0" marR="0" lvl="1" indent="0" algn="ctr" rtl="0">
              <a:spcBef>
                <a:spcPts val="0"/>
              </a:spcBef>
              <a:spcAft>
                <a:spcPts val="0"/>
              </a:spcAft>
              <a:buNone/>
              <a:defRPr sz="1000">
                <a:solidFill>
                  <a:schemeClr val="dk1"/>
                </a:solidFill>
                <a:latin typeface="Arial"/>
                <a:ea typeface="Arial"/>
                <a:cs typeface="Arial"/>
                <a:sym typeface="Arial"/>
              </a:defRPr>
            </a:lvl2pPr>
            <a:lvl3pPr marL="0" marR="0" lvl="2" indent="0" algn="ctr" rtl="0">
              <a:spcBef>
                <a:spcPts val="0"/>
              </a:spcBef>
              <a:spcAft>
                <a:spcPts val="0"/>
              </a:spcAft>
              <a:buNone/>
              <a:defRPr sz="1000">
                <a:solidFill>
                  <a:schemeClr val="dk1"/>
                </a:solidFill>
                <a:latin typeface="Arial"/>
                <a:ea typeface="Arial"/>
                <a:cs typeface="Arial"/>
                <a:sym typeface="Arial"/>
              </a:defRPr>
            </a:lvl3pPr>
            <a:lvl4pPr marL="0" marR="0" lvl="3" indent="0" algn="ctr" rtl="0">
              <a:spcBef>
                <a:spcPts val="0"/>
              </a:spcBef>
              <a:spcAft>
                <a:spcPts val="0"/>
              </a:spcAft>
              <a:buNone/>
              <a:defRPr sz="1000">
                <a:solidFill>
                  <a:schemeClr val="dk1"/>
                </a:solidFill>
                <a:latin typeface="Arial"/>
                <a:ea typeface="Arial"/>
                <a:cs typeface="Arial"/>
                <a:sym typeface="Arial"/>
              </a:defRPr>
            </a:lvl4pPr>
            <a:lvl5pPr marL="0" marR="0" lvl="4" indent="0" algn="ctr" rtl="0">
              <a:spcBef>
                <a:spcPts val="0"/>
              </a:spcBef>
              <a:spcAft>
                <a:spcPts val="0"/>
              </a:spcAft>
              <a:buNone/>
              <a:defRPr sz="1000">
                <a:solidFill>
                  <a:schemeClr val="dk1"/>
                </a:solidFill>
                <a:latin typeface="Arial"/>
                <a:ea typeface="Arial"/>
                <a:cs typeface="Arial"/>
                <a:sym typeface="Arial"/>
              </a:defRPr>
            </a:lvl5pPr>
            <a:lvl6pPr marL="0" marR="0" lvl="5" indent="0" algn="ctr" rtl="0">
              <a:spcBef>
                <a:spcPts val="0"/>
              </a:spcBef>
              <a:spcAft>
                <a:spcPts val="0"/>
              </a:spcAft>
              <a:buNone/>
              <a:defRPr sz="1000">
                <a:solidFill>
                  <a:schemeClr val="dk1"/>
                </a:solidFill>
                <a:latin typeface="Arial"/>
                <a:ea typeface="Arial"/>
                <a:cs typeface="Arial"/>
                <a:sym typeface="Arial"/>
              </a:defRPr>
            </a:lvl6pPr>
            <a:lvl7pPr marL="0" marR="0" lvl="6" indent="0" algn="ctr" rtl="0">
              <a:spcBef>
                <a:spcPts val="0"/>
              </a:spcBef>
              <a:spcAft>
                <a:spcPts val="0"/>
              </a:spcAft>
              <a:buNone/>
              <a:defRPr sz="1000">
                <a:solidFill>
                  <a:schemeClr val="dk1"/>
                </a:solidFill>
                <a:latin typeface="Arial"/>
                <a:ea typeface="Arial"/>
                <a:cs typeface="Arial"/>
                <a:sym typeface="Arial"/>
              </a:defRPr>
            </a:lvl7pPr>
            <a:lvl8pPr marL="0" marR="0" lvl="7" indent="0" algn="ctr" rtl="0">
              <a:spcBef>
                <a:spcPts val="0"/>
              </a:spcBef>
              <a:spcAft>
                <a:spcPts val="0"/>
              </a:spcAft>
              <a:buNone/>
              <a:defRPr sz="1000">
                <a:solidFill>
                  <a:schemeClr val="dk1"/>
                </a:solidFill>
                <a:latin typeface="Arial"/>
                <a:ea typeface="Arial"/>
                <a:cs typeface="Arial"/>
                <a:sym typeface="Arial"/>
              </a:defRPr>
            </a:lvl8pPr>
            <a:lvl9pPr marL="0" marR="0" lvl="8" indent="0" algn="ctr" rtl="0">
              <a:spcBef>
                <a:spcPts val="0"/>
              </a:spcBef>
              <a:spcAft>
                <a:spcPts val="0"/>
              </a:spcAft>
              <a:buNone/>
              <a:defRPr sz="10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39" name="Shape 39"/>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28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4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20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20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20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28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chemeClr val="dk1"/>
              </a:buClr>
              <a:buSzPts val="2400"/>
              <a:buFont typeface="Arial"/>
              <a:buNone/>
              <a:defRPr sz="2000" b="1"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2000"/>
              <a:buFont typeface="Arial"/>
              <a:buNone/>
              <a:defRPr sz="1800" b="1" i="0" u="none" strike="noStrike" cap="none">
                <a:solidFill>
                  <a:schemeClr val="dk1"/>
                </a:solidFill>
                <a:latin typeface="Arial"/>
                <a:ea typeface="Arial"/>
                <a:cs typeface="Arial"/>
                <a:sym typeface="Arial"/>
              </a:defRPr>
            </a:lvl3pPr>
            <a:lvl4pPr marL="1828800" marR="0" lvl="3" indent="-228600" algn="l" rtl="0">
              <a:spcBef>
                <a:spcPts val="320"/>
              </a:spcBef>
              <a:spcAft>
                <a:spcPts val="0"/>
              </a:spcAft>
              <a:buClr>
                <a:schemeClr val="dk1"/>
              </a:buClr>
              <a:buSzPts val="2000"/>
              <a:buFont typeface="Arial"/>
              <a:buNone/>
              <a:defRPr sz="1600" b="1" i="0" u="none" strike="noStrike" cap="none">
                <a:solidFill>
                  <a:schemeClr val="dk1"/>
                </a:solidFill>
                <a:latin typeface="Arial"/>
                <a:ea typeface="Arial"/>
                <a:cs typeface="Arial"/>
                <a:sym typeface="Arial"/>
              </a:defRPr>
            </a:lvl4pPr>
            <a:lvl5pPr marL="2286000" marR="0" lvl="4" indent="-228600" algn="l" rtl="0">
              <a:spcBef>
                <a:spcPts val="320"/>
              </a:spcBef>
              <a:spcAft>
                <a:spcPts val="0"/>
              </a:spcAft>
              <a:buClr>
                <a:schemeClr val="dk1"/>
              </a:buClr>
              <a:buSzPts val="2000"/>
              <a:buFont typeface="Arial"/>
              <a:buNone/>
              <a:defRPr sz="1600" b="1" i="0" u="none" strike="noStrike" cap="none">
                <a:solidFill>
                  <a:schemeClr val="dk1"/>
                </a:solidFill>
                <a:latin typeface="Arial"/>
                <a:ea typeface="Arial"/>
                <a:cs typeface="Arial"/>
                <a:sym typeface="Arial"/>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Arial"/>
                <a:ea typeface="Arial"/>
                <a:cs typeface="Arial"/>
                <a:sym typeface="Arial"/>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Arial"/>
                <a:ea typeface="Arial"/>
                <a:cs typeface="Arial"/>
                <a:sym typeface="Arial"/>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Arial"/>
                <a:ea typeface="Arial"/>
                <a:cs typeface="Arial"/>
                <a:sym typeface="Arial"/>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a:solidFill>
                  <a:schemeClr val="dk1"/>
                </a:solidFill>
                <a:latin typeface="Arial"/>
                <a:ea typeface="Arial"/>
                <a:cs typeface="Arial"/>
                <a:sym typeface="Arial"/>
              </a:defRPr>
            </a:lvl1pPr>
            <a:lvl2pPr marL="0" marR="0" lvl="1" indent="0" algn="ctr" rtl="0">
              <a:spcBef>
                <a:spcPts val="0"/>
              </a:spcBef>
              <a:spcAft>
                <a:spcPts val="0"/>
              </a:spcAft>
              <a:buNone/>
              <a:defRPr sz="1000">
                <a:solidFill>
                  <a:schemeClr val="dk1"/>
                </a:solidFill>
                <a:latin typeface="Arial"/>
                <a:ea typeface="Arial"/>
                <a:cs typeface="Arial"/>
                <a:sym typeface="Arial"/>
              </a:defRPr>
            </a:lvl2pPr>
            <a:lvl3pPr marL="0" marR="0" lvl="2" indent="0" algn="ctr" rtl="0">
              <a:spcBef>
                <a:spcPts val="0"/>
              </a:spcBef>
              <a:spcAft>
                <a:spcPts val="0"/>
              </a:spcAft>
              <a:buNone/>
              <a:defRPr sz="1000">
                <a:solidFill>
                  <a:schemeClr val="dk1"/>
                </a:solidFill>
                <a:latin typeface="Arial"/>
                <a:ea typeface="Arial"/>
                <a:cs typeface="Arial"/>
                <a:sym typeface="Arial"/>
              </a:defRPr>
            </a:lvl3pPr>
            <a:lvl4pPr marL="0" marR="0" lvl="3" indent="0" algn="ctr" rtl="0">
              <a:spcBef>
                <a:spcPts val="0"/>
              </a:spcBef>
              <a:spcAft>
                <a:spcPts val="0"/>
              </a:spcAft>
              <a:buNone/>
              <a:defRPr sz="1000">
                <a:solidFill>
                  <a:schemeClr val="dk1"/>
                </a:solidFill>
                <a:latin typeface="Arial"/>
                <a:ea typeface="Arial"/>
                <a:cs typeface="Arial"/>
                <a:sym typeface="Arial"/>
              </a:defRPr>
            </a:lvl4pPr>
            <a:lvl5pPr marL="0" marR="0" lvl="4" indent="0" algn="ctr" rtl="0">
              <a:spcBef>
                <a:spcPts val="0"/>
              </a:spcBef>
              <a:spcAft>
                <a:spcPts val="0"/>
              </a:spcAft>
              <a:buNone/>
              <a:defRPr sz="1000">
                <a:solidFill>
                  <a:schemeClr val="dk1"/>
                </a:solidFill>
                <a:latin typeface="Arial"/>
                <a:ea typeface="Arial"/>
                <a:cs typeface="Arial"/>
                <a:sym typeface="Arial"/>
              </a:defRPr>
            </a:lvl5pPr>
            <a:lvl6pPr marL="0" marR="0" lvl="5" indent="0" algn="ctr" rtl="0">
              <a:spcBef>
                <a:spcPts val="0"/>
              </a:spcBef>
              <a:spcAft>
                <a:spcPts val="0"/>
              </a:spcAft>
              <a:buNone/>
              <a:defRPr sz="1000">
                <a:solidFill>
                  <a:schemeClr val="dk1"/>
                </a:solidFill>
                <a:latin typeface="Arial"/>
                <a:ea typeface="Arial"/>
                <a:cs typeface="Arial"/>
                <a:sym typeface="Arial"/>
              </a:defRPr>
            </a:lvl6pPr>
            <a:lvl7pPr marL="0" marR="0" lvl="6" indent="0" algn="ctr" rtl="0">
              <a:spcBef>
                <a:spcPts val="0"/>
              </a:spcBef>
              <a:spcAft>
                <a:spcPts val="0"/>
              </a:spcAft>
              <a:buNone/>
              <a:defRPr sz="1000">
                <a:solidFill>
                  <a:schemeClr val="dk1"/>
                </a:solidFill>
                <a:latin typeface="Arial"/>
                <a:ea typeface="Arial"/>
                <a:cs typeface="Arial"/>
                <a:sym typeface="Arial"/>
              </a:defRPr>
            </a:lvl7pPr>
            <a:lvl8pPr marL="0" marR="0" lvl="7" indent="0" algn="ctr" rtl="0">
              <a:spcBef>
                <a:spcPts val="0"/>
              </a:spcBef>
              <a:spcAft>
                <a:spcPts val="0"/>
              </a:spcAft>
              <a:buNone/>
              <a:defRPr sz="1000">
                <a:solidFill>
                  <a:schemeClr val="dk1"/>
                </a:solidFill>
                <a:latin typeface="Arial"/>
                <a:ea typeface="Arial"/>
                <a:cs typeface="Arial"/>
                <a:sym typeface="Arial"/>
              </a:defRPr>
            </a:lvl8pPr>
            <a:lvl9pPr marL="0" marR="0" lvl="8" indent="0" algn="ctr" rtl="0">
              <a:spcBef>
                <a:spcPts val="0"/>
              </a:spcBef>
              <a:spcAft>
                <a:spcPts val="0"/>
              </a:spcAft>
              <a:buNone/>
              <a:defRPr sz="10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81000" y="292100"/>
            <a:ext cx="8305800" cy="762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46" name="Shape 46"/>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a:solidFill>
                  <a:schemeClr val="dk1"/>
                </a:solidFill>
                <a:latin typeface="Arial"/>
                <a:ea typeface="Arial"/>
                <a:cs typeface="Arial"/>
                <a:sym typeface="Arial"/>
              </a:defRPr>
            </a:lvl1pPr>
            <a:lvl2pPr marL="0" marR="0" lvl="1" indent="0" algn="ctr" rtl="0">
              <a:spcBef>
                <a:spcPts val="0"/>
              </a:spcBef>
              <a:spcAft>
                <a:spcPts val="0"/>
              </a:spcAft>
              <a:buNone/>
              <a:defRPr sz="1000">
                <a:solidFill>
                  <a:schemeClr val="dk1"/>
                </a:solidFill>
                <a:latin typeface="Arial"/>
                <a:ea typeface="Arial"/>
                <a:cs typeface="Arial"/>
                <a:sym typeface="Arial"/>
              </a:defRPr>
            </a:lvl2pPr>
            <a:lvl3pPr marL="0" marR="0" lvl="2" indent="0" algn="ctr" rtl="0">
              <a:spcBef>
                <a:spcPts val="0"/>
              </a:spcBef>
              <a:spcAft>
                <a:spcPts val="0"/>
              </a:spcAft>
              <a:buNone/>
              <a:defRPr sz="1000">
                <a:solidFill>
                  <a:schemeClr val="dk1"/>
                </a:solidFill>
                <a:latin typeface="Arial"/>
                <a:ea typeface="Arial"/>
                <a:cs typeface="Arial"/>
                <a:sym typeface="Arial"/>
              </a:defRPr>
            </a:lvl3pPr>
            <a:lvl4pPr marL="0" marR="0" lvl="3" indent="0" algn="ctr" rtl="0">
              <a:spcBef>
                <a:spcPts val="0"/>
              </a:spcBef>
              <a:spcAft>
                <a:spcPts val="0"/>
              </a:spcAft>
              <a:buNone/>
              <a:defRPr sz="1000">
                <a:solidFill>
                  <a:schemeClr val="dk1"/>
                </a:solidFill>
                <a:latin typeface="Arial"/>
                <a:ea typeface="Arial"/>
                <a:cs typeface="Arial"/>
                <a:sym typeface="Arial"/>
              </a:defRPr>
            </a:lvl4pPr>
            <a:lvl5pPr marL="0" marR="0" lvl="4" indent="0" algn="ctr" rtl="0">
              <a:spcBef>
                <a:spcPts val="0"/>
              </a:spcBef>
              <a:spcAft>
                <a:spcPts val="0"/>
              </a:spcAft>
              <a:buNone/>
              <a:defRPr sz="1000">
                <a:solidFill>
                  <a:schemeClr val="dk1"/>
                </a:solidFill>
                <a:latin typeface="Arial"/>
                <a:ea typeface="Arial"/>
                <a:cs typeface="Arial"/>
                <a:sym typeface="Arial"/>
              </a:defRPr>
            </a:lvl5pPr>
            <a:lvl6pPr marL="0" marR="0" lvl="5" indent="0" algn="ctr" rtl="0">
              <a:spcBef>
                <a:spcPts val="0"/>
              </a:spcBef>
              <a:spcAft>
                <a:spcPts val="0"/>
              </a:spcAft>
              <a:buNone/>
              <a:defRPr sz="1000">
                <a:solidFill>
                  <a:schemeClr val="dk1"/>
                </a:solidFill>
                <a:latin typeface="Arial"/>
                <a:ea typeface="Arial"/>
                <a:cs typeface="Arial"/>
                <a:sym typeface="Arial"/>
              </a:defRPr>
            </a:lvl6pPr>
            <a:lvl7pPr marL="0" marR="0" lvl="6" indent="0" algn="ctr" rtl="0">
              <a:spcBef>
                <a:spcPts val="0"/>
              </a:spcBef>
              <a:spcAft>
                <a:spcPts val="0"/>
              </a:spcAft>
              <a:buNone/>
              <a:defRPr sz="1000">
                <a:solidFill>
                  <a:schemeClr val="dk1"/>
                </a:solidFill>
                <a:latin typeface="Arial"/>
                <a:ea typeface="Arial"/>
                <a:cs typeface="Arial"/>
                <a:sym typeface="Arial"/>
              </a:defRPr>
            </a:lvl7pPr>
            <a:lvl8pPr marL="0" marR="0" lvl="7" indent="0" algn="ctr" rtl="0">
              <a:spcBef>
                <a:spcPts val="0"/>
              </a:spcBef>
              <a:spcAft>
                <a:spcPts val="0"/>
              </a:spcAft>
              <a:buNone/>
              <a:defRPr sz="1000">
                <a:solidFill>
                  <a:schemeClr val="dk1"/>
                </a:solidFill>
                <a:latin typeface="Arial"/>
                <a:ea typeface="Arial"/>
                <a:cs typeface="Arial"/>
                <a:sym typeface="Arial"/>
              </a:defRPr>
            </a:lvl8pPr>
            <a:lvl9pPr marL="0" marR="0" lvl="8" indent="0" algn="ctr" rtl="0">
              <a:spcBef>
                <a:spcPts val="0"/>
              </a:spcBef>
              <a:spcAft>
                <a:spcPts val="0"/>
              </a:spcAft>
              <a:buNone/>
              <a:defRPr sz="10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20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49" name="Shape 49"/>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0" name="Shape 50"/>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28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40"/>
              </a:spcBef>
              <a:spcAft>
                <a:spcPts val="0"/>
              </a:spcAft>
              <a:buClr>
                <a:schemeClr val="dk1"/>
              </a:buClr>
              <a:buSzPts val="2400"/>
              <a:buFont typeface="Arial"/>
              <a:buNone/>
              <a:defRPr sz="1200" b="0" i="0" u="none" strike="noStrike" cap="none">
                <a:solidFill>
                  <a:schemeClr val="dk1"/>
                </a:solidFill>
                <a:latin typeface="Arial"/>
                <a:ea typeface="Arial"/>
                <a:cs typeface="Arial"/>
                <a:sym typeface="Arial"/>
              </a:defRPr>
            </a:lvl2pPr>
            <a:lvl3pPr marL="1371600" marR="0" lvl="2" indent="-228600" algn="l" rtl="0">
              <a:spcBef>
                <a:spcPts val="200"/>
              </a:spcBef>
              <a:spcAft>
                <a:spcPts val="0"/>
              </a:spcAft>
              <a:buClr>
                <a:schemeClr val="dk1"/>
              </a:buClr>
              <a:buSzPts val="2000"/>
              <a:buFont typeface="Arial"/>
              <a:buNone/>
              <a:defRPr sz="1000" b="0" i="0" u="none" strike="noStrike" cap="none">
                <a:solidFill>
                  <a:schemeClr val="dk1"/>
                </a:solidFill>
                <a:latin typeface="Arial"/>
                <a:ea typeface="Arial"/>
                <a:cs typeface="Arial"/>
                <a:sym typeface="Arial"/>
              </a:defRPr>
            </a:lvl3pPr>
            <a:lvl4pPr marL="1828800" marR="0" lvl="3" indent="-228600" algn="l" rtl="0">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4pPr>
            <a:lvl5pPr marL="2286000" marR="0" lvl="4" indent="-228600" algn="l" rtl="0">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5pPr>
            <a:lvl6pPr marL="2743200" marR="0" lvl="5" indent="-228600" algn="l" rtl="0">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6pPr>
            <a:lvl7pPr marL="3200400" marR="0" lvl="6" indent="-228600" algn="l" rtl="0">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7pPr>
            <a:lvl8pPr marL="3657600" marR="0" lvl="7" indent="-228600" algn="l" rtl="0">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8pPr>
            <a:lvl9pPr marL="4114800" marR="0" lvl="8" indent="-228600" algn="l" rtl="0">
              <a:spcBef>
                <a:spcPts val="180"/>
              </a:spcBef>
              <a:spcAft>
                <a:spcPts val="0"/>
              </a:spcAft>
              <a:buClr>
                <a:schemeClr val="dk1"/>
              </a:buClr>
              <a:buSzPts val="2000"/>
              <a:buFont typeface="Arial"/>
              <a:buNone/>
              <a:defRPr sz="9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a:solidFill>
                  <a:schemeClr val="dk1"/>
                </a:solidFill>
                <a:latin typeface="Arial"/>
                <a:ea typeface="Arial"/>
                <a:cs typeface="Arial"/>
                <a:sym typeface="Arial"/>
              </a:defRPr>
            </a:lvl1pPr>
            <a:lvl2pPr marL="0" marR="0" lvl="1" indent="0" algn="ctr" rtl="0">
              <a:spcBef>
                <a:spcPts val="0"/>
              </a:spcBef>
              <a:spcAft>
                <a:spcPts val="0"/>
              </a:spcAft>
              <a:buNone/>
              <a:defRPr sz="1000">
                <a:solidFill>
                  <a:schemeClr val="dk1"/>
                </a:solidFill>
                <a:latin typeface="Arial"/>
                <a:ea typeface="Arial"/>
                <a:cs typeface="Arial"/>
                <a:sym typeface="Arial"/>
              </a:defRPr>
            </a:lvl2pPr>
            <a:lvl3pPr marL="0" marR="0" lvl="2" indent="0" algn="ctr" rtl="0">
              <a:spcBef>
                <a:spcPts val="0"/>
              </a:spcBef>
              <a:spcAft>
                <a:spcPts val="0"/>
              </a:spcAft>
              <a:buNone/>
              <a:defRPr sz="1000">
                <a:solidFill>
                  <a:schemeClr val="dk1"/>
                </a:solidFill>
                <a:latin typeface="Arial"/>
                <a:ea typeface="Arial"/>
                <a:cs typeface="Arial"/>
                <a:sym typeface="Arial"/>
              </a:defRPr>
            </a:lvl3pPr>
            <a:lvl4pPr marL="0" marR="0" lvl="3" indent="0" algn="ctr" rtl="0">
              <a:spcBef>
                <a:spcPts val="0"/>
              </a:spcBef>
              <a:spcAft>
                <a:spcPts val="0"/>
              </a:spcAft>
              <a:buNone/>
              <a:defRPr sz="1000">
                <a:solidFill>
                  <a:schemeClr val="dk1"/>
                </a:solidFill>
                <a:latin typeface="Arial"/>
                <a:ea typeface="Arial"/>
                <a:cs typeface="Arial"/>
                <a:sym typeface="Arial"/>
              </a:defRPr>
            </a:lvl4pPr>
            <a:lvl5pPr marL="0" marR="0" lvl="4" indent="0" algn="ctr" rtl="0">
              <a:spcBef>
                <a:spcPts val="0"/>
              </a:spcBef>
              <a:spcAft>
                <a:spcPts val="0"/>
              </a:spcAft>
              <a:buNone/>
              <a:defRPr sz="1000">
                <a:solidFill>
                  <a:schemeClr val="dk1"/>
                </a:solidFill>
                <a:latin typeface="Arial"/>
                <a:ea typeface="Arial"/>
                <a:cs typeface="Arial"/>
                <a:sym typeface="Arial"/>
              </a:defRPr>
            </a:lvl5pPr>
            <a:lvl6pPr marL="0" marR="0" lvl="5" indent="0" algn="ctr" rtl="0">
              <a:spcBef>
                <a:spcPts val="0"/>
              </a:spcBef>
              <a:spcAft>
                <a:spcPts val="0"/>
              </a:spcAft>
              <a:buNone/>
              <a:defRPr sz="1000">
                <a:solidFill>
                  <a:schemeClr val="dk1"/>
                </a:solidFill>
                <a:latin typeface="Arial"/>
                <a:ea typeface="Arial"/>
                <a:cs typeface="Arial"/>
                <a:sym typeface="Arial"/>
              </a:defRPr>
            </a:lvl6pPr>
            <a:lvl7pPr marL="0" marR="0" lvl="6" indent="0" algn="ctr" rtl="0">
              <a:spcBef>
                <a:spcPts val="0"/>
              </a:spcBef>
              <a:spcAft>
                <a:spcPts val="0"/>
              </a:spcAft>
              <a:buNone/>
              <a:defRPr sz="1000">
                <a:solidFill>
                  <a:schemeClr val="dk1"/>
                </a:solidFill>
                <a:latin typeface="Arial"/>
                <a:ea typeface="Arial"/>
                <a:cs typeface="Arial"/>
                <a:sym typeface="Arial"/>
              </a:defRPr>
            </a:lvl7pPr>
            <a:lvl8pPr marL="0" marR="0" lvl="7" indent="0" algn="ctr" rtl="0">
              <a:spcBef>
                <a:spcPts val="0"/>
              </a:spcBef>
              <a:spcAft>
                <a:spcPts val="0"/>
              </a:spcAft>
              <a:buNone/>
              <a:defRPr sz="1000">
                <a:solidFill>
                  <a:schemeClr val="dk1"/>
                </a:solidFill>
                <a:latin typeface="Arial"/>
                <a:ea typeface="Arial"/>
                <a:cs typeface="Arial"/>
                <a:sym typeface="Arial"/>
              </a:defRPr>
            </a:lvl8pPr>
            <a:lvl9pPr marL="0" marR="0" lvl="8" indent="0" algn="ctr" rtl="0">
              <a:spcBef>
                <a:spcPts val="0"/>
              </a:spcBef>
              <a:spcAft>
                <a:spcPts val="0"/>
              </a:spcAft>
              <a:buNone/>
              <a:defRPr sz="10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cxnSp>
        <p:nvCxnSpPr>
          <p:cNvPr id="10" name="Shape 10"/>
          <p:cNvCxnSpPr/>
          <p:nvPr/>
        </p:nvCxnSpPr>
        <p:spPr>
          <a:xfrm>
            <a:off x="0" y="6086475"/>
            <a:ext cx="9144000" cy="1588"/>
          </a:xfrm>
          <a:prstGeom prst="straightConnector1">
            <a:avLst/>
          </a:prstGeom>
          <a:noFill/>
          <a:ln w="9525" cap="flat" cmpd="sng">
            <a:solidFill>
              <a:srgbClr val="6E0000"/>
            </a:solidFill>
            <a:prstDash val="solid"/>
            <a:round/>
            <a:headEnd type="none" w="sm" len="sm"/>
            <a:tailEnd type="none" w="sm" len="sm"/>
          </a:ln>
        </p:spPr>
      </p:cxnSp>
      <p:pic>
        <p:nvPicPr>
          <p:cNvPr id="11" name="Shape 11" descr="PPT-Large-Logo-with-Tag-Pos.png"/>
          <p:cNvPicPr preferRelativeResize="0"/>
          <p:nvPr/>
        </p:nvPicPr>
        <p:blipFill rotWithShape="1">
          <a:blip r:embed="rId17">
            <a:alphaModFix/>
          </a:blip>
          <a:srcRect/>
          <a:stretch/>
        </p:blipFill>
        <p:spPr>
          <a:xfrm>
            <a:off x="6291263" y="6181725"/>
            <a:ext cx="2395537" cy="660400"/>
          </a:xfrm>
          <a:prstGeom prst="rect">
            <a:avLst/>
          </a:prstGeom>
          <a:noFill/>
          <a:ln>
            <a:noFill/>
          </a:ln>
        </p:spPr>
      </p:pic>
      <p:sp>
        <p:nvSpPr>
          <p:cNvPr id="12" name="Shape 12"/>
          <p:cNvSpPr txBox="1">
            <a:spLocks noGrp="1"/>
          </p:cNvSpPr>
          <p:nvPr>
            <p:ph type="body" idx="1"/>
          </p:nvPr>
        </p:nvSpPr>
        <p:spPr>
          <a:xfrm>
            <a:off x="404813" y="1206500"/>
            <a:ext cx="8299450" cy="478631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title"/>
          </p:nvPr>
        </p:nvSpPr>
        <p:spPr>
          <a:xfrm>
            <a:off x="381000" y="292100"/>
            <a:ext cx="8305800" cy="762000"/>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1pPr>
            <a:lvl2pPr marL="0" marR="0" lvl="1"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2pPr>
            <a:lvl3pPr marL="0" marR="0" lvl="2"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3pPr>
            <a:lvl4pPr marL="0" marR="0" lvl="3"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4pPr>
            <a:lvl5pPr marL="0" marR="0" lvl="4"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5pPr>
            <a:lvl6pPr marL="457200" marR="0" lvl="5"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6pPr>
            <a:lvl7pPr marL="914400" marR="0" lvl="6"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7pPr>
            <a:lvl8pPr marL="1371600" marR="0" lvl="7"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8pPr>
            <a:lvl9pPr marL="1828800" marR="0" lvl="8" indent="0" algn="l" rtl="0">
              <a:spcBef>
                <a:spcPts val="0"/>
              </a:spcBef>
              <a:spcAft>
                <a:spcPts val="0"/>
              </a:spcAft>
              <a:buSzPts val="1400"/>
              <a:buNone/>
              <a:defRPr sz="3600" b="1" i="0" u="none" strike="noStrike" cap="none">
                <a:solidFill>
                  <a:srgbClr val="820000"/>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4343400" y="6172200"/>
            <a:ext cx="457200" cy="457200"/>
          </a:xfrm>
          <a:prstGeom prst="rect">
            <a:avLst/>
          </a:prstGeom>
          <a:noFill/>
          <a:ln>
            <a:noFill/>
          </a:ln>
        </p:spPr>
        <p:txBody>
          <a:bodyPr spcFirstLastPara="1" wrap="square" lIns="91425" tIns="45700" rIns="91425" bIns="45700" anchor="t" anchorCtr="0">
            <a:noAutofit/>
          </a:bodyPr>
          <a:lstStyle>
            <a:lvl1pPr marL="0" marR="0" lvl="0" indent="0" algn="ctr" rtl="0">
              <a:spcBef>
                <a:spcPts val="0"/>
              </a:spcBef>
              <a:spcAft>
                <a:spcPts val="0"/>
              </a:spcAft>
              <a:buNone/>
              <a:defRPr sz="1000" b="0" i="0" u="none" strike="noStrike" cap="none">
                <a:solidFill>
                  <a:schemeClr val="dk1"/>
                </a:solidFill>
                <a:latin typeface="Arial"/>
                <a:ea typeface="Arial"/>
                <a:cs typeface="Arial"/>
                <a:sym typeface="Arial"/>
              </a:defRPr>
            </a:lvl1pPr>
            <a:lvl2pPr marL="0" marR="0" lvl="1" indent="0" algn="ctr" rtl="0">
              <a:spcBef>
                <a:spcPts val="0"/>
              </a:spcBef>
              <a:spcAft>
                <a:spcPts val="0"/>
              </a:spcAft>
              <a:buNone/>
              <a:defRPr sz="1000" b="0" i="0" u="none" strike="noStrike" cap="none">
                <a:solidFill>
                  <a:schemeClr val="dk1"/>
                </a:solidFill>
                <a:latin typeface="Arial"/>
                <a:ea typeface="Arial"/>
                <a:cs typeface="Arial"/>
                <a:sym typeface="Arial"/>
              </a:defRPr>
            </a:lvl2pPr>
            <a:lvl3pPr marL="0" marR="0" lvl="2" indent="0" algn="ctr" rtl="0">
              <a:spcBef>
                <a:spcPts val="0"/>
              </a:spcBef>
              <a:spcAft>
                <a:spcPts val="0"/>
              </a:spcAft>
              <a:buNone/>
              <a:defRPr sz="1000" b="0" i="0" u="none" strike="noStrike" cap="none">
                <a:solidFill>
                  <a:schemeClr val="dk1"/>
                </a:solidFill>
                <a:latin typeface="Arial"/>
                <a:ea typeface="Arial"/>
                <a:cs typeface="Arial"/>
                <a:sym typeface="Arial"/>
              </a:defRPr>
            </a:lvl3pPr>
            <a:lvl4pPr marL="0" marR="0" lvl="3" indent="0" algn="ctr" rtl="0">
              <a:spcBef>
                <a:spcPts val="0"/>
              </a:spcBef>
              <a:spcAft>
                <a:spcPts val="0"/>
              </a:spcAft>
              <a:buNone/>
              <a:defRPr sz="1000" b="0" i="0" u="none" strike="noStrike" cap="none">
                <a:solidFill>
                  <a:schemeClr val="dk1"/>
                </a:solidFill>
                <a:latin typeface="Arial"/>
                <a:ea typeface="Arial"/>
                <a:cs typeface="Arial"/>
                <a:sym typeface="Arial"/>
              </a:defRPr>
            </a:lvl4pPr>
            <a:lvl5pPr marL="0" marR="0" lvl="4" indent="0" algn="ctr" rtl="0">
              <a:spcBef>
                <a:spcPts val="0"/>
              </a:spcBef>
              <a:spcAft>
                <a:spcPts val="0"/>
              </a:spcAft>
              <a:buNone/>
              <a:defRPr sz="1000" b="0" i="0" u="none" strike="noStrike" cap="none">
                <a:solidFill>
                  <a:schemeClr val="dk1"/>
                </a:solidFill>
                <a:latin typeface="Arial"/>
                <a:ea typeface="Arial"/>
                <a:cs typeface="Arial"/>
                <a:sym typeface="Arial"/>
              </a:defRPr>
            </a:lvl5pPr>
            <a:lvl6pPr marL="0" marR="0" lvl="5" indent="0" algn="ctr" rtl="0">
              <a:spcBef>
                <a:spcPts val="0"/>
              </a:spcBef>
              <a:spcAft>
                <a:spcPts val="0"/>
              </a:spcAft>
              <a:buNone/>
              <a:defRPr sz="1000" b="0" i="0" u="none" strike="noStrike" cap="none">
                <a:solidFill>
                  <a:schemeClr val="dk1"/>
                </a:solidFill>
                <a:latin typeface="Arial"/>
                <a:ea typeface="Arial"/>
                <a:cs typeface="Arial"/>
                <a:sym typeface="Arial"/>
              </a:defRPr>
            </a:lvl6pPr>
            <a:lvl7pPr marL="0" marR="0" lvl="6" indent="0" algn="ctr" rtl="0">
              <a:spcBef>
                <a:spcPts val="0"/>
              </a:spcBef>
              <a:spcAft>
                <a:spcPts val="0"/>
              </a:spcAft>
              <a:buNone/>
              <a:defRPr sz="1000" b="0" i="0" u="none" strike="noStrike" cap="none">
                <a:solidFill>
                  <a:schemeClr val="dk1"/>
                </a:solidFill>
                <a:latin typeface="Arial"/>
                <a:ea typeface="Arial"/>
                <a:cs typeface="Arial"/>
                <a:sym typeface="Arial"/>
              </a:defRPr>
            </a:lvl7pPr>
            <a:lvl8pPr marL="0" marR="0" lvl="7" indent="0" algn="ctr" rtl="0">
              <a:spcBef>
                <a:spcPts val="0"/>
              </a:spcBef>
              <a:spcAft>
                <a:spcPts val="0"/>
              </a:spcAft>
              <a:buNone/>
              <a:defRPr sz="1000" b="0" i="0" u="none" strike="noStrike" cap="none">
                <a:solidFill>
                  <a:schemeClr val="dk1"/>
                </a:solidFill>
                <a:latin typeface="Arial"/>
                <a:ea typeface="Arial"/>
                <a:cs typeface="Arial"/>
                <a:sym typeface="Arial"/>
              </a:defRPr>
            </a:lvl8pPr>
            <a:lvl9pPr marL="0" marR="0" lvl="8" indent="0" algn="ctr" rtl="0">
              <a:spcBef>
                <a:spcPts val="0"/>
              </a:spcBef>
              <a:spcAft>
                <a:spcPts val="0"/>
              </a:spcAft>
              <a:buNone/>
              <a:defRPr sz="10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blog.codinghorror.com/a-visual-explanation-of-sql-joins/"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modeanalytics.com"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mailto:boothanalytics@gmail.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Shape 82"/>
          <p:cNvSpPr txBox="1">
            <a:spLocks noGrp="1"/>
          </p:cNvSpPr>
          <p:nvPr>
            <p:ph type="ctrTitle"/>
          </p:nvPr>
        </p:nvSpPr>
        <p:spPr>
          <a:xfrm>
            <a:off x="381000" y="762000"/>
            <a:ext cx="8382000" cy="7842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4000" b="1" i="0" u="none" strike="noStrike" cap="none">
                <a:solidFill>
                  <a:srgbClr val="820009"/>
                </a:solidFill>
                <a:latin typeface="Arial"/>
                <a:ea typeface="Arial"/>
                <a:cs typeface="Arial"/>
                <a:sym typeface="Arial"/>
              </a:rPr>
              <a:t>Introduction to SQL II</a:t>
            </a:r>
            <a:endParaRPr sz="4000" b="1" i="0" u="none" strike="noStrike" cap="none">
              <a:solidFill>
                <a:srgbClr val="820009"/>
              </a:solidFill>
              <a:latin typeface="Arial"/>
              <a:ea typeface="Arial"/>
              <a:cs typeface="Arial"/>
              <a:sym typeface="Arial"/>
            </a:endParaRPr>
          </a:p>
        </p:txBody>
      </p:sp>
      <p:sp>
        <p:nvSpPr>
          <p:cNvPr id="83" name="Shape 83"/>
          <p:cNvSpPr txBox="1">
            <a:spLocks noGrp="1"/>
          </p:cNvSpPr>
          <p:nvPr>
            <p:ph type="subTitle" idx="1"/>
          </p:nvPr>
        </p:nvSpPr>
        <p:spPr>
          <a:xfrm>
            <a:off x="381000" y="1676400"/>
            <a:ext cx="6400800" cy="914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Arial"/>
              <a:buNone/>
            </a:pPr>
            <a:endParaRPr sz="2400" b="0" i="0" u="none" strike="noStrike" cap="none" dirty="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title"/>
          </p:nvPr>
        </p:nvSpPr>
        <p:spPr>
          <a:xfrm>
            <a:off x="381000" y="292100"/>
            <a:ext cx="8305800" cy="762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1" i="0" u="none" strike="noStrike" cap="none">
                <a:solidFill>
                  <a:srgbClr val="820000"/>
                </a:solidFill>
                <a:latin typeface="Arial"/>
                <a:ea typeface="Arial"/>
                <a:cs typeface="Arial"/>
                <a:sym typeface="Arial"/>
              </a:rPr>
              <a:t>Order by</a:t>
            </a:r>
            <a:endParaRPr sz="3600" b="1" i="0" u="none" strike="noStrike" cap="none">
              <a:solidFill>
                <a:srgbClr val="820000"/>
              </a:solidFill>
              <a:latin typeface="Arial"/>
              <a:ea typeface="Arial"/>
              <a:cs typeface="Arial"/>
              <a:sym typeface="Arial"/>
            </a:endParaRPr>
          </a:p>
        </p:txBody>
      </p:sp>
      <p:sp>
        <p:nvSpPr>
          <p:cNvPr id="168" name="Shape 168"/>
          <p:cNvSpPr txBox="1">
            <a:spLocks noGrp="1"/>
          </p:cNvSpPr>
          <p:nvPr>
            <p:ph type="body" idx="1"/>
          </p:nvPr>
        </p:nvSpPr>
        <p:spPr>
          <a:xfrm>
            <a:off x="404813" y="1206500"/>
            <a:ext cx="8299450" cy="47863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Arial"/>
              <a:buNone/>
            </a:pPr>
            <a:r>
              <a:rPr lang="en-US" sz="2800" b="0" i="0" u="none" strike="noStrike" cap="none">
                <a:solidFill>
                  <a:schemeClr val="dk1"/>
                </a:solidFill>
                <a:latin typeface="Arial"/>
                <a:ea typeface="Arial"/>
                <a:cs typeface="Arial"/>
                <a:sym typeface="Arial"/>
              </a:rPr>
              <a:t>SELECT &lt;fields&gt; FROM &lt;tablename&gt; </a:t>
            </a:r>
            <a:endParaRPr sz="2800" b="0" i="0" u="none" strike="noStrike" cap="none">
              <a:solidFill>
                <a:schemeClr val="dk1"/>
              </a:solidFill>
              <a:latin typeface="Arial"/>
              <a:ea typeface="Arial"/>
              <a:cs typeface="Arial"/>
              <a:sym typeface="Arial"/>
            </a:endParaRPr>
          </a:p>
          <a:p>
            <a:pPr marL="0" marR="0" lvl="0" indent="0" algn="l" rtl="0">
              <a:spcBef>
                <a:spcPts val="560"/>
              </a:spcBef>
              <a:spcAft>
                <a:spcPts val="0"/>
              </a:spcAft>
              <a:buClr>
                <a:schemeClr val="dk1"/>
              </a:buClr>
              <a:buFont typeface="Arial"/>
              <a:buNone/>
            </a:pPr>
            <a:r>
              <a:rPr lang="en-US" sz="2800" b="0" i="0" u="none" strike="noStrike" cap="none">
                <a:solidFill>
                  <a:schemeClr val="dk1"/>
                </a:solidFill>
                <a:latin typeface="Arial"/>
                <a:ea typeface="Arial"/>
                <a:cs typeface="Arial"/>
                <a:sym typeface="Arial"/>
              </a:rPr>
              <a:t>ORDER BY &lt;field&gt; &lt;order&gt;;</a:t>
            </a:r>
            <a:endParaRPr/>
          </a:p>
          <a:p>
            <a:pPr marL="0" marR="0" lvl="0" indent="0" algn="l" rtl="0">
              <a:spcBef>
                <a:spcPts val="560"/>
              </a:spcBef>
              <a:spcAft>
                <a:spcPts val="0"/>
              </a:spcAft>
              <a:buClr>
                <a:schemeClr val="dk1"/>
              </a:buClr>
              <a:buFont typeface="Arial"/>
              <a:buNone/>
            </a:pPr>
            <a:endParaRPr sz="2800" b="0" i="0" u="none" strike="noStrike" cap="none">
              <a:solidFill>
                <a:schemeClr val="dk1"/>
              </a:solidFill>
              <a:latin typeface="Arial"/>
              <a:ea typeface="Arial"/>
              <a:cs typeface="Arial"/>
              <a:sym typeface="Arial"/>
            </a:endParaRPr>
          </a:p>
          <a:p>
            <a:pPr marL="0" marR="0" lvl="0" indent="0" algn="l" rtl="0">
              <a:spcBef>
                <a:spcPts val="560"/>
              </a:spcBef>
              <a:spcAft>
                <a:spcPts val="0"/>
              </a:spcAft>
              <a:buClr>
                <a:srgbClr val="FF9F49"/>
              </a:buClr>
              <a:buFont typeface="Arial"/>
              <a:buNone/>
            </a:pPr>
            <a:r>
              <a:rPr lang="en-US" sz="2800" b="1" i="0" u="none" strike="noStrike" cap="none">
                <a:solidFill>
                  <a:srgbClr val="FF9F49"/>
                </a:solidFill>
                <a:latin typeface="Arial"/>
                <a:ea typeface="Arial"/>
                <a:cs typeface="Arial"/>
                <a:sym typeface="Arial"/>
              </a:rPr>
              <a:t>SELECT</a:t>
            </a:r>
            <a:r>
              <a:rPr lang="en-US" sz="2800" b="0" i="0" u="none" strike="noStrike" cap="none">
                <a:solidFill>
                  <a:srgbClr val="FF9F49"/>
                </a:solidFill>
                <a:latin typeface="Arial"/>
                <a:ea typeface="Arial"/>
                <a:cs typeface="Arial"/>
                <a:sym typeface="Arial"/>
              </a:rPr>
              <a:t> </a:t>
            </a:r>
            <a:r>
              <a:rPr lang="en-US" sz="2800" b="0" i="0" u="none" strike="noStrike" cap="none">
                <a:solidFill>
                  <a:schemeClr val="dk1"/>
                </a:solidFill>
                <a:latin typeface="Arial"/>
                <a:ea typeface="Arial"/>
                <a:cs typeface="Arial"/>
                <a:sym typeface="Arial"/>
              </a:rPr>
              <a:t>*                            	                            </a:t>
            </a:r>
            <a:r>
              <a:rPr lang="en-US" sz="2800" b="1" i="0" u="none" strike="noStrike" cap="none">
                <a:solidFill>
                  <a:srgbClr val="0070C0"/>
                </a:solidFill>
                <a:latin typeface="Arial"/>
                <a:ea typeface="Arial"/>
                <a:cs typeface="Arial"/>
                <a:sym typeface="Arial"/>
              </a:rPr>
              <a:t>FROM</a:t>
            </a:r>
            <a:r>
              <a:rPr lang="en-US" sz="2800" b="0" i="0" u="none" strike="noStrike" cap="none">
                <a:solidFill>
                  <a:srgbClr val="0070C0"/>
                </a:solidFill>
                <a:latin typeface="Arial"/>
                <a:ea typeface="Arial"/>
                <a:cs typeface="Arial"/>
                <a:sym typeface="Arial"/>
              </a:rPr>
              <a:t> </a:t>
            </a:r>
            <a:r>
              <a:rPr lang="en-US" sz="2800" b="0" i="0" u="none" strike="noStrike" cap="none">
                <a:solidFill>
                  <a:schemeClr val="dk1"/>
                </a:solidFill>
                <a:latin typeface="Arial"/>
                <a:ea typeface="Arial"/>
                <a:cs typeface="Arial"/>
                <a:sym typeface="Arial"/>
              </a:rPr>
              <a:t>tutorial.city_populations	       	     </a:t>
            </a:r>
            <a:endParaRPr sz="2800" b="0" i="0" u="none" strike="noStrike" cap="none">
              <a:solidFill>
                <a:schemeClr val="dk1"/>
              </a:solidFill>
              <a:latin typeface="Arial"/>
              <a:ea typeface="Arial"/>
              <a:cs typeface="Arial"/>
              <a:sym typeface="Arial"/>
            </a:endParaRPr>
          </a:p>
          <a:p>
            <a:pPr marL="0" marR="0" lvl="0" indent="0" algn="l" rtl="0">
              <a:spcBef>
                <a:spcPts val="560"/>
              </a:spcBef>
              <a:spcAft>
                <a:spcPts val="0"/>
              </a:spcAft>
              <a:buClr>
                <a:srgbClr val="FF9F49"/>
              </a:buClr>
              <a:buFont typeface="Arial"/>
              <a:buNone/>
            </a:pPr>
            <a:r>
              <a:rPr lang="en-US" sz="2800" b="1" i="0" u="none" strike="noStrike" cap="none">
                <a:solidFill>
                  <a:srgbClr val="0070C0"/>
                </a:solidFill>
                <a:latin typeface="Arial"/>
                <a:ea typeface="Arial"/>
                <a:cs typeface="Arial"/>
                <a:sym typeface="Arial"/>
              </a:rPr>
              <a:t>ORDER BY </a:t>
            </a:r>
            <a:r>
              <a:rPr lang="en-US" sz="2800" b="0" i="0" u="none" strike="noStrike" cap="none">
                <a:solidFill>
                  <a:schemeClr val="dk1"/>
                </a:solidFill>
                <a:latin typeface="Arial"/>
                <a:ea typeface="Arial"/>
                <a:cs typeface="Arial"/>
                <a:sym typeface="Arial"/>
              </a:rPr>
              <a:t>population_estimate_2012 DESC;</a:t>
            </a:r>
            <a:endParaRPr sz="2800" b="0" i="0" u="none" strike="noStrike" cap="none">
              <a:solidFill>
                <a:schemeClr val="dk1"/>
              </a:solidFill>
              <a:latin typeface="Arial"/>
              <a:ea typeface="Arial"/>
              <a:cs typeface="Arial"/>
              <a:sym typeface="Arial"/>
            </a:endParaRPr>
          </a:p>
          <a:p>
            <a:pPr marL="0" marR="0" lvl="0" indent="0" algn="l" rtl="0">
              <a:spcBef>
                <a:spcPts val="560"/>
              </a:spcBef>
              <a:spcAft>
                <a:spcPts val="0"/>
              </a:spcAft>
              <a:buClr>
                <a:schemeClr val="dk1"/>
              </a:buClr>
              <a:buFont typeface="Arial"/>
              <a:buNone/>
            </a:pPr>
            <a:endParaRPr sz="2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title"/>
          </p:nvPr>
        </p:nvSpPr>
        <p:spPr>
          <a:xfrm>
            <a:off x="381000" y="292100"/>
            <a:ext cx="8305800" cy="762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1" i="0" u="none" strike="noStrike" cap="none">
                <a:solidFill>
                  <a:srgbClr val="820000"/>
                </a:solidFill>
                <a:latin typeface="Arial"/>
                <a:ea typeface="Arial"/>
                <a:cs typeface="Arial"/>
                <a:sym typeface="Arial"/>
              </a:rPr>
              <a:t>Group by</a:t>
            </a:r>
            <a:endParaRPr sz="3600" b="1" i="0" u="none" strike="noStrike" cap="none">
              <a:solidFill>
                <a:srgbClr val="820000"/>
              </a:solidFill>
              <a:latin typeface="Arial"/>
              <a:ea typeface="Arial"/>
              <a:cs typeface="Arial"/>
              <a:sym typeface="Arial"/>
            </a:endParaRPr>
          </a:p>
        </p:txBody>
      </p:sp>
      <p:sp>
        <p:nvSpPr>
          <p:cNvPr id="176" name="Shape 176"/>
          <p:cNvSpPr txBox="1">
            <a:spLocks noGrp="1"/>
          </p:cNvSpPr>
          <p:nvPr>
            <p:ph type="body" idx="1"/>
          </p:nvPr>
        </p:nvSpPr>
        <p:spPr>
          <a:xfrm>
            <a:off x="404813" y="1206500"/>
            <a:ext cx="8299450" cy="47863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Arial"/>
              <a:buNone/>
            </a:pPr>
            <a:r>
              <a:rPr lang="en-US" sz="2800" b="0" i="0" u="none" strike="noStrike" cap="none">
                <a:solidFill>
                  <a:schemeClr val="dk1"/>
                </a:solidFill>
                <a:latin typeface="Arial"/>
                <a:ea typeface="Arial"/>
                <a:cs typeface="Arial"/>
                <a:sym typeface="Arial"/>
              </a:rPr>
              <a:t>Aggregate functions (see worksheet) are used to gather information about data</a:t>
            </a:r>
            <a:endParaRPr/>
          </a:p>
          <a:p>
            <a:pPr marL="0" marR="0" lvl="0" indent="0" algn="l" rtl="0">
              <a:spcBef>
                <a:spcPts val="560"/>
              </a:spcBef>
              <a:spcAft>
                <a:spcPts val="0"/>
              </a:spcAft>
              <a:buClr>
                <a:schemeClr val="dk1"/>
              </a:buClr>
              <a:buFont typeface="Arial"/>
              <a:buNone/>
            </a:pPr>
            <a:endParaRPr sz="2800" b="0" i="0" u="none" strike="noStrike" cap="none">
              <a:solidFill>
                <a:schemeClr val="dk1"/>
              </a:solidFill>
              <a:latin typeface="Arial"/>
              <a:ea typeface="Arial"/>
              <a:cs typeface="Arial"/>
              <a:sym typeface="Arial"/>
            </a:endParaRPr>
          </a:p>
          <a:p>
            <a:pPr marL="0" marR="0" lvl="0" indent="0" algn="l" rtl="0">
              <a:spcBef>
                <a:spcPts val="560"/>
              </a:spcBef>
              <a:spcAft>
                <a:spcPts val="0"/>
              </a:spcAft>
              <a:buClr>
                <a:schemeClr val="dk1"/>
              </a:buClr>
              <a:buFont typeface="Arial"/>
              <a:buNone/>
            </a:pPr>
            <a:r>
              <a:rPr lang="en-US" sz="2800" b="0" i="0" u="none" strike="noStrike" cap="none">
                <a:solidFill>
                  <a:schemeClr val="dk1"/>
                </a:solidFill>
                <a:latin typeface="Arial"/>
                <a:ea typeface="Arial"/>
                <a:cs typeface="Arial"/>
                <a:sym typeface="Arial"/>
              </a:rPr>
              <a:t>Commonly used functions: COUNT(), COUNT(DISTINCT), SUM(), AVG(), MAX(), MIN() </a:t>
            </a:r>
            <a:endParaRPr/>
          </a:p>
          <a:p>
            <a:pPr marL="0" marR="0" lvl="0" indent="0" algn="l" rtl="0">
              <a:spcBef>
                <a:spcPts val="560"/>
              </a:spcBef>
              <a:spcAft>
                <a:spcPts val="0"/>
              </a:spcAft>
              <a:buClr>
                <a:schemeClr val="dk1"/>
              </a:buClr>
              <a:buFont typeface="Arial"/>
              <a:buNone/>
            </a:pPr>
            <a:endParaRPr sz="2800" b="0" i="0" u="none" strike="noStrike" cap="none">
              <a:solidFill>
                <a:schemeClr val="dk1"/>
              </a:solidFill>
              <a:latin typeface="Arial"/>
              <a:ea typeface="Arial"/>
              <a:cs typeface="Arial"/>
              <a:sym typeface="Arial"/>
            </a:endParaRPr>
          </a:p>
          <a:p>
            <a:pPr marL="0" marR="0" lvl="0" indent="0" algn="l" rtl="0">
              <a:spcBef>
                <a:spcPts val="560"/>
              </a:spcBef>
              <a:spcAft>
                <a:spcPts val="0"/>
              </a:spcAft>
              <a:buClr>
                <a:srgbClr val="FF9F49"/>
              </a:buClr>
              <a:buFont typeface="Arial"/>
              <a:buNone/>
            </a:pPr>
            <a:r>
              <a:rPr lang="en-US" sz="2800" b="1" i="0" u="none" strike="noStrike" cap="none">
                <a:solidFill>
                  <a:srgbClr val="FF9F49"/>
                </a:solidFill>
                <a:latin typeface="Arial"/>
                <a:ea typeface="Arial"/>
                <a:cs typeface="Arial"/>
                <a:sym typeface="Arial"/>
              </a:rPr>
              <a:t>SELECT</a:t>
            </a:r>
            <a:r>
              <a:rPr lang="en-US" sz="2800" b="0" i="0" u="none" strike="noStrike" cap="none">
                <a:solidFill>
                  <a:srgbClr val="FF9F49"/>
                </a:solidFill>
                <a:latin typeface="Arial"/>
                <a:ea typeface="Arial"/>
                <a:cs typeface="Arial"/>
                <a:sym typeface="Arial"/>
              </a:rPr>
              <a:t> </a:t>
            </a:r>
            <a:r>
              <a:rPr lang="en-US" sz="2800" b="0" i="0" u="none" strike="noStrike" cap="none">
                <a:solidFill>
                  <a:schemeClr val="dk1"/>
                </a:solidFill>
                <a:latin typeface="Arial"/>
                <a:ea typeface="Arial"/>
                <a:cs typeface="Arial"/>
                <a:sym typeface="Arial"/>
              </a:rPr>
              <a:t>state, AVG(population_estimate_2012) </a:t>
            </a:r>
            <a:r>
              <a:rPr lang="en-US" sz="2800" b="1" i="0" u="none" strike="noStrike" cap="none">
                <a:solidFill>
                  <a:srgbClr val="0070C0"/>
                </a:solidFill>
                <a:latin typeface="Arial"/>
                <a:ea typeface="Arial"/>
                <a:cs typeface="Arial"/>
                <a:sym typeface="Arial"/>
              </a:rPr>
              <a:t>FROM</a:t>
            </a:r>
            <a:r>
              <a:rPr lang="en-US" sz="2800" b="0" i="0" u="none" strike="noStrike" cap="none">
                <a:solidFill>
                  <a:srgbClr val="0070C0"/>
                </a:solidFill>
                <a:latin typeface="Arial"/>
                <a:ea typeface="Arial"/>
                <a:cs typeface="Arial"/>
                <a:sym typeface="Arial"/>
              </a:rPr>
              <a:t> </a:t>
            </a:r>
            <a:r>
              <a:rPr lang="en-US" sz="2800" b="0" i="0" u="none" strike="noStrike" cap="none">
                <a:solidFill>
                  <a:schemeClr val="dk1"/>
                </a:solidFill>
                <a:latin typeface="Arial"/>
                <a:ea typeface="Arial"/>
                <a:cs typeface="Arial"/>
                <a:sym typeface="Arial"/>
              </a:rPr>
              <a:t>tutorial.city_populations		         </a:t>
            </a:r>
            <a:endParaRPr sz="2800" b="0" i="0" u="none" strike="noStrike" cap="none">
              <a:solidFill>
                <a:schemeClr val="dk1"/>
              </a:solidFill>
              <a:latin typeface="Arial"/>
              <a:ea typeface="Arial"/>
              <a:cs typeface="Arial"/>
              <a:sym typeface="Arial"/>
            </a:endParaRPr>
          </a:p>
          <a:p>
            <a:pPr marL="0" marR="0" lvl="0" indent="0" algn="l" rtl="0">
              <a:spcBef>
                <a:spcPts val="560"/>
              </a:spcBef>
              <a:spcAft>
                <a:spcPts val="0"/>
              </a:spcAft>
              <a:buClr>
                <a:srgbClr val="FF9F49"/>
              </a:buClr>
              <a:buFont typeface="Arial"/>
              <a:buNone/>
            </a:pPr>
            <a:r>
              <a:rPr lang="en-US" sz="2800" b="1" i="0" u="none" strike="noStrike" cap="none">
                <a:solidFill>
                  <a:srgbClr val="0070C0"/>
                </a:solidFill>
                <a:latin typeface="Arial"/>
                <a:ea typeface="Arial"/>
                <a:cs typeface="Arial"/>
                <a:sym typeface="Arial"/>
              </a:rPr>
              <a:t>GROUP BY</a:t>
            </a:r>
            <a:r>
              <a:rPr lang="en-US" sz="2800" b="0" i="0" u="none" strike="noStrike" cap="none">
                <a:solidFill>
                  <a:srgbClr val="0070C0"/>
                </a:solidFill>
                <a:latin typeface="Arial"/>
                <a:ea typeface="Arial"/>
                <a:cs typeface="Arial"/>
                <a:sym typeface="Arial"/>
              </a:rPr>
              <a:t> </a:t>
            </a:r>
            <a:r>
              <a:rPr lang="en-US" sz="2800" b="0" i="0" u="none" strike="noStrike" cap="none">
                <a:solidFill>
                  <a:schemeClr val="dk1"/>
                </a:solidFill>
                <a:latin typeface="Arial"/>
                <a:ea typeface="Arial"/>
                <a:cs typeface="Arial"/>
                <a:sym typeface="Arial"/>
              </a:rPr>
              <a:t>state; </a:t>
            </a:r>
            <a:endParaRPr sz="2800" b="0" i="0" u="none" strike="noStrike" cap="none">
              <a:solidFill>
                <a:schemeClr val="dk1"/>
              </a:solidFill>
              <a:latin typeface="Arial"/>
              <a:ea typeface="Arial"/>
              <a:cs typeface="Arial"/>
              <a:sym typeface="Arial"/>
            </a:endParaRPr>
          </a:p>
          <a:p>
            <a:pPr marL="0" marR="0" lvl="0" indent="0" algn="l" rtl="0">
              <a:spcBef>
                <a:spcPts val="560"/>
              </a:spcBef>
              <a:spcAft>
                <a:spcPts val="0"/>
              </a:spcAft>
              <a:buClr>
                <a:schemeClr val="dk1"/>
              </a:buClr>
              <a:buFont typeface="Arial"/>
              <a:buNone/>
            </a:pPr>
            <a:endParaRPr sz="2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Shape 183"/>
          <p:cNvSpPr txBox="1">
            <a:spLocks noGrp="1"/>
          </p:cNvSpPr>
          <p:nvPr>
            <p:ph type="title"/>
          </p:nvPr>
        </p:nvSpPr>
        <p:spPr>
          <a:xfrm>
            <a:off x="381000" y="292100"/>
            <a:ext cx="8305800" cy="762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1" i="0" u="none" strike="noStrike" cap="none">
                <a:solidFill>
                  <a:srgbClr val="820000"/>
                </a:solidFill>
                <a:latin typeface="Arial"/>
                <a:ea typeface="Arial"/>
                <a:cs typeface="Arial"/>
                <a:sym typeface="Arial"/>
              </a:rPr>
              <a:t>Try it out</a:t>
            </a:r>
            <a:endParaRPr sz="3600" b="1" i="0" u="none" strike="noStrike" cap="none">
              <a:solidFill>
                <a:srgbClr val="820000"/>
              </a:solidFill>
              <a:latin typeface="Arial"/>
              <a:ea typeface="Arial"/>
              <a:cs typeface="Arial"/>
              <a:sym typeface="Arial"/>
            </a:endParaRPr>
          </a:p>
        </p:txBody>
      </p:sp>
      <p:sp>
        <p:nvSpPr>
          <p:cNvPr id="184" name="Shape 184"/>
          <p:cNvSpPr txBox="1">
            <a:spLocks noGrp="1"/>
          </p:cNvSpPr>
          <p:nvPr>
            <p:ph type="body" idx="1"/>
          </p:nvPr>
        </p:nvSpPr>
        <p:spPr>
          <a:xfrm>
            <a:off x="404813" y="1206500"/>
            <a:ext cx="8299450" cy="47863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In the sandbox, try more complicated SELECTs.</a:t>
            </a:r>
            <a:endParaRPr/>
          </a:p>
          <a:p>
            <a:pPr marL="0" marR="0" lvl="0" indent="0" algn="l" rtl="0">
              <a:spcBef>
                <a:spcPts val="48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spcBef>
                <a:spcPts val="480"/>
              </a:spcBef>
              <a:spcAft>
                <a:spcPts val="0"/>
              </a:spcAft>
              <a:buClr>
                <a:srgbClr val="FF9F49"/>
              </a:buClr>
              <a:buFont typeface="Arial"/>
              <a:buNone/>
            </a:pPr>
            <a:r>
              <a:rPr lang="en-US" sz="2400" b="1" i="0" u="none" strike="noStrike" cap="none">
                <a:solidFill>
                  <a:srgbClr val="FF9F49"/>
                </a:solidFill>
                <a:latin typeface="Arial"/>
                <a:ea typeface="Arial"/>
                <a:cs typeface="Arial"/>
                <a:sym typeface="Arial"/>
              </a:rPr>
              <a:t>SELECT</a:t>
            </a:r>
            <a:r>
              <a:rPr lang="en-US" sz="2400" b="0" i="0" u="none" strike="noStrike" cap="none">
                <a:solidFill>
                  <a:schemeClr val="dk1"/>
                </a:solidFill>
                <a:latin typeface="Arial"/>
                <a:ea typeface="Arial"/>
                <a:cs typeface="Arial"/>
                <a:sym typeface="Arial"/>
              </a:rPr>
              <a:t> teacher, AVG(sat_writing) </a:t>
            </a:r>
            <a:endParaRPr/>
          </a:p>
          <a:p>
            <a:pPr marL="0" marR="0" lvl="0" indent="0" algn="l" rtl="0">
              <a:spcBef>
                <a:spcPts val="480"/>
              </a:spcBef>
              <a:spcAft>
                <a:spcPts val="0"/>
              </a:spcAft>
              <a:buClr>
                <a:srgbClr val="0070C0"/>
              </a:buClr>
              <a:buFont typeface="Arial"/>
              <a:buNone/>
            </a:pPr>
            <a:r>
              <a:rPr lang="en-US" sz="2400" b="1" i="0" u="none" strike="noStrike" cap="none">
                <a:solidFill>
                  <a:srgbClr val="0070C0"/>
                </a:solidFill>
                <a:latin typeface="Arial"/>
                <a:ea typeface="Arial"/>
                <a:cs typeface="Arial"/>
                <a:sym typeface="Arial"/>
              </a:rPr>
              <a:t>FROM</a:t>
            </a:r>
            <a:r>
              <a:rPr lang="en-US" sz="2400" b="0" i="0" u="none" strike="noStrike" cap="none">
                <a:solidFill>
                  <a:schemeClr val="dk1"/>
                </a:solidFill>
                <a:latin typeface="Arial"/>
                <a:ea typeface="Arial"/>
                <a:cs typeface="Arial"/>
                <a:sym typeface="Arial"/>
              </a:rPr>
              <a:t> tutorial.sat_scores</a:t>
            </a:r>
            <a:endParaRPr sz="2400" b="0" i="0" u="none" strike="noStrike" cap="none">
              <a:solidFill>
                <a:schemeClr val="dk1"/>
              </a:solidFill>
              <a:latin typeface="Arial"/>
              <a:ea typeface="Arial"/>
              <a:cs typeface="Arial"/>
              <a:sym typeface="Arial"/>
            </a:endParaRPr>
          </a:p>
          <a:p>
            <a:pPr marL="0" marR="0" lvl="0" indent="0" algn="l" rtl="0">
              <a:spcBef>
                <a:spcPts val="480"/>
              </a:spcBef>
              <a:spcAft>
                <a:spcPts val="0"/>
              </a:spcAft>
              <a:buClr>
                <a:srgbClr val="0070C0"/>
              </a:buClr>
              <a:buFont typeface="Arial"/>
              <a:buNone/>
            </a:pPr>
            <a:r>
              <a:rPr lang="en-US" sz="2400" b="1" i="0" u="none" strike="noStrike" cap="none">
                <a:solidFill>
                  <a:srgbClr val="0070C0"/>
                </a:solidFill>
                <a:latin typeface="Arial"/>
                <a:ea typeface="Arial"/>
                <a:cs typeface="Arial"/>
                <a:sym typeface="Arial"/>
              </a:rPr>
              <a:t>GROUP BY</a:t>
            </a:r>
            <a:r>
              <a:rPr lang="en-US" sz="2400" b="0" i="0" u="none" strike="noStrike" cap="none">
                <a:solidFill>
                  <a:schemeClr val="dk1"/>
                </a:solidFill>
                <a:latin typeface="Arial"/>
                <a:ea typeface="Arial"/>
                <a:cs typeface="Arial"/>
                <a:sym typeface="Arial"/>
              </a:rPr>
              <a:t> teacher</a:t>
            </a:r>
            <a:endParaRPr/>
          </a:p>
          <a:p>
            <a:pPr marL="0" marR="0" lvl="0" indent="0" algn="l" rtl="0">
              <a:spcBef>
                <a:spcPts val="480"/>
              </a:spcBef>
              <a:spcAft>
                <a:spcPts val="0"/>
              </a:spcAft>
              <a:buClr>
                <a:srgbClr val="0070C0"/>
              </a:buClr>
              <a:buFont typeface="Arial"/>
              <a:buNone/>
            </a:pPr>
            <a:r>
              <a:rPr lang="en-US" sz="2400" b="1" i="0" u="none" strike="noStrike" cap="none">
                <a:solidFill>
                  <a:srgbClr val="0070C0"/>
                </a:solidFill>
                <a:latin typeface="Arial"/>
                <a:ea typeface="Arial"/>
                <a:cs typeface="Arial"/>
                <a:sym typeface="Arial"/>
              </a:rPr>
              <a:t>ORDER BY</a:t>
            </a:r>
            <a:r>
              <a:rPr lang="en-US" sz="2400" b="0" i="0" u="none" strike="noStrike" cap="none">
                <a:solidFill>
                  <a:schemeClr val="dk1"/>
                </a:solidFill>
                <a:latin typeface="Arial"/>
                <a:ea typeface="Arial"/>
                <a:cs typeface="Arial"/>
                <a:sym typeface="Arial"/>
              </a:rPr>
              <a:t> AVG (sat_writing) DESC;</a:t>
            </a:r>
            <a:endParaRPr/>
          </a:p>
          <a:p>
            <a:pPr marL="0" marR="0" lvl="0" indent="0" algn="l" rtl="0">
              <a:spcBef>
                <a:spcPts val="48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spcBef>
                <a:spcPts val="480"/>
              </a:spcBef>
              <a:spcAft>
                <a:spcPts val="0"/>
              </a:spcAft>
              <a:buClr>
                <a:schemeClr val="dk1"/>
              </a:buClr>
              <a:buFont typeface="Arial"/>
              <a:buNone/>
            </a:pPr>
            <a:r>
              <a:rPr lang="en-US" sz="2400" b="1" i="0" u="none" strike="noStrike" cap="none">
                <a:solidFill>
                  <a:schemeClr val="dk1"/>
                </a:solidFill>
                <a:latin typeface="Arial"/>
                <a:ea typeface="Arial"/>
                <a:cs typeface="Arial"/>
                <a:sym typeface="Arial"/>
              </a:rPr>
              <a:t>Which school has the highest sat_math scores?</a:t>
            </a:r>
            <a:endParaRPr/>
          </a:p>
          <a:p>
            <a:pPr marL="0" marR="0" lvl="0" indent="0" algn="l" rtl="0">
              <a:spcBef>
                <a:spcPts val="480"/>
              </a:spcBef>
              <a:spcAft>
                <a:spcPts val="0"/>
              </a:spcAft>
              <a:buClr>
                <a:schemeClr val="dk1"/>
              </a:buClr>
              <a:buFont typeface="Arial"/>
              <a:buNone/>
            </a:pPr>
            <a:endParaRPr sz="2400" b="1" i="0" u="none" strike="noStrike" cap="none">
              <a:solidFill>
                <a:schemeClr val="dk1"/>
              </a:solidFill>
              <a:latin typeface="Arial"/>
              <a:ea typeface="Arial"/>
              <a:cs typeface="Arial"/>
              <a:sym typeface="Arial"/>
            </a:endParaRPr>
          </a:p>
          <a:p>
            <a:pPr marL="0" marR="0" lvl="0" indent="0" algn="l" rtl="0">
              <a:spcBef>
                <a:spcPts val="480"/>
              </a:spcBef>
              <a:spcAft>
                <a:spcPts val="0"/>
              </a:spcAft>
              <a:buClr>
                <a:schemeClr val="dk1"/>
              </a:buClr>
              <a:buFont typeface="Arial"/>
              <a:buNone/>
            </a:pPr>
            <a:r>
              <a:rPr lang="en-US" sz="2400" b="1" i="0" u="none" strike="noStrike" cap="none">
                <a:solidFill>
                  <a:schemeClr val="dk1"/>
                </a:solidFill>
                <a:latin typeface="Arial"/>
                <a:ea typeface="Arial"/>
                <a:cs typeface="Arial"/>
                <a:sym typeface="Arial"/>
              </a:rPr>
              <a:t>(Bonus) Which school has the highest total sat_scores?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Shape 18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1" i="0" u="none" strike="noStrike" cap="none">
                <a:solidFill>
                  <a:srgbClr val="820000"/>
                </a:solidFill>
                <a:latin typeface="Arial"/>
                <a:ea typeface="Arial"/>
                <a:cs typeface="Arial"/>
                <a:sym typeface="Arial"/>
              </a:rPr>
              <a:t>MORE MODIFICATIONS</a:t>
            </a:r>
            <a:endParaRPr sz="4000" b="1" i="0" u="none" strike="noStrike" cap="none">
              <a:solidFill>
                <a:srgbClr val="820000"/>
              </a:solidFill>
              <a:latin typeface="Arial"/>
              <a:ea typeface="Arial"/>
              <a:cs typeface="Arial"/>
              <a:sym typeface="Arial"/>
            </a:endParaRPr>
          </a:p>
        </p:txBody>
      </p:sp>
      <p:sp>
        <p:nvSpPr>
          <p:cNvPr id="190" name="Shape 19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a:buNone/>
            </a:pPr>
            <a:r>
              <a:rPr lang="en-US" sz="2000" b="0" i="0" u="none" strike="noStrike" cap="none">
                <a:solidFill>
                  <a:schemeClr val="dk1"/>
                </a:solidFill>
                <a:latin typeface="Arial"/>
                <a:ea typeface="Arial"/>
                <a:cs typeface="Arial"/>
                <a:sym typeface="Arial"/>
              </a:rPr>
              <a:t>Aliasing, HAVING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Shape 197"/>
          <p:cNvSpPr txBox="1">
            <a:spLocks noGrp="1"/>
          </p:cNvSpPr>
          <p:nvPr>
            <p:ph type="title"/>
          </p:nvPr>
        </p:nvSpPr>
        <p:spPr>
          <a:xfrm>
            <a:off x="381000" y="292100"/>
            <a:ext cx="8305800" cy="762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1" i="0" u="none" strike="noStrike" cap="none">
                <a:solidFill>
                  <a:srgbClr val="820000"/>
                </a:solidFill>
                <a:latin typeface="Arial"/>
                <a:ea typeface="Arial"/>
                <a:cs typeface="Arial"/>
                <a:sym typeface="Arial"/>
              </a:rPr>
              <a:t>Aliasing</a:t>
            </a:r>
            <a:endParaRPr sz="3600" b="1" i="0" u="none" strike="noStrike" cap="none">
              <a:solidFill>
                <a:srgbClr val="820000"/>
              </a:solidFill>
              <a:latin typeface="Arial"/>
              <a:ea typeface="Arial"/>
              <a:cs typeface="Arial"/>
              <a:sym typeface="Arial"/>
            </a:endParaRPr>
          </a:p>
        </p:txBody>
      </p:sp>
      <p:sp>
        <p:nvSpPr>
          <p:cNvPr id="198" name="Shape 198"/>
          <p:cNvSpPr txBox="1">
            <a:spLocks noGrp="1"/>
          </p:cNvSpPr>
          <p:nvPr>
            <p:ph type="body" idx="1"/>
          </p:nvPr>
        </p:nvSpPr>
        <p:spPr>
          <a:xfrm>
            <a:off x="381000" y="1524000"/>
            <a:ext cx="8510587" cy="4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Arial"/>
              <a:buNone/>
            </a:pPr>
            <a:r>
              <a:rPr lang="en-US" sz="2800" b="0" i="0" u="none" strike="noStrike" cap="none">
                <a:solidFill>
                  <a:schemeClr val="dk1"/>
                </a:solidFill>
                <a:latin typeface="Arial"/>
                <a:ea typeface="Arial"/>
                <a:cs typeface="Arial"/>
                <a:sym typeface="Arial"/>
              </a:rPr>
              <a:t>Using the AS command, you can alias any column as any other name</a:t>
            </a:r>
            <a:endParaRPr/>
          </a:p>
          <a:p>
            <a:pPr marL="0" marR="0" lvl="0" indent="0" algn="l" rtl="0">
              <a:spcBef>
                <a:spcPts val="560"/>
              </a:spcBef>
              <a:spcAft>
                <a:spcPts val="0"/>
              </a:spcAft>
              <a:buClr>
                <a:schemeClr val="dk1"/>
              </a:buClr>
              <a:buFont typeface="Arial"/>
              <a:buNone/>
            </a:pPr>
            <a:endParaRPr sz="2800" b="0" i="0" u="none" strike="noStrike" cap="none">
              <a:solidFill>
                <a:schemeClr val="dk1"/>
              </a:solidFill>
              <a:latin typeface="Arial"/>
              <a:ea typeface="Arial"/>
              <a:cs typeface="Arial"/>
              <a:sym typeface="Arial"/>
            </a:endParaRPr>
          </a:p>
          <a:p>
            <a:pPr marL="0" marR="0" lvl="0" indent="0" algn="l" rtl="0">
              <a:spcBef>
                <a:spcPts val="560"/>
              </a:spcBef>
              <a:spcAft>
                <a:spcPts val="0"/>
              </a:spcAft>
              <a:buClr>
                <a:srgbClr val="FF9F49"/>
              </a:buClr>
              <a:buFont typeface="Arial"/>
              <a:buNone/>
            </a:pPr>
            <a:r>
              <a:rPr lang="en-US" sz="2800" b="1" i="0" u="none" strike="noStrike" cap="none">
                <a:solidFill>
                  <a:srgbClr val="FF9F49"/>
                </a:solidFill>
                <a:latin typeface="Arial"/>
                <a:ea typeface="Arial"/>
                <a:cs typeface="Arial"/>
                <a:sym typeface="Arial"/>
              </a:rPr>
              <a:t>SELECT</a:t>
            </a:r>
            <a:r>
              <a:rPr lang="en-US" sz="2800" b="0" i="0" u="none" strike="noStrike" cap="none">
                <a:solidFill>
                  <a:srgbClr val="FF9F49"/>
                </a:solidFill>
                <a:latin typeface="Arial"/>
                <a:ea typeface="Arial"/>
                <a:cs typeface="Arial"/>
                <a:sym typeface="Arial"/>
              </a:rPr>
              <a:t> </a:t>
            </a:r>
            <a:r>
              <a:rPr lang="en-US" sz="2800" b="0" i="0" u="none" strike="noStrike" cap="none">
                <a:solidFill>
                  <a:schemeClr val="dk1"/>
                </a:solidFill>
                <a:latin typeface="Arial"/>
                <a:ea typeface="Arial"/>
                <a:cs typeface="Arial"/>
                <a:sym typeface="Arial"/>
              </a:rPr>
              <a:t>school, COUNT(*) </a:t>
            </a:r>
            <a:r>
              <a:rPr lang="en-US" sz="2800" b="1" i="0" u="none" strike="noStrike" cap="none">
                <a:solidFill>
                  <a:srgbClr val="0070C0"/>
                </a:solidFill>
                <a:latin typeface="Arial"/>
                <a:ea typeface="Arial"/>
                <a:cs typeface="Arial"/>
                <a:sym typeface="Arial"/>
              </a:rPr>
              <a:t>AS</a:t>
            </a:r>
            <a:r>
              <a:rPr lang="en-US" sz="2800" b="0" i="0" u="none" strike="noStrike" cap="none">
                <a:solidFill>
                  <a:srgbClr val="0070C0"/>
                </a:solidFill>
                <a:latin typeface="Arial"/>
                <a:ea typeface="Arial"/>
                <a:cs typeface="Arial"/>
                <a:sym typeface="Arial"/>
              </a:rPr>
              <a:t> </a:t>
            </a:r>
            <a:r>
              <a:rPr lang="en-US" sz="2800" b="0" i="0" u="none" strike="noStrike" cap="none">
                <a:solidFill>
                  <a:schemeClr val="dk1"/>
                </a:solidFill>
                <a:latin typeface="Arial"/>
                <a:ea typeface="Arial"/>
                <a:cs typeface="Arial"/>
                <a:sym typeface="Arial"/>
              </a:rPr>
              <a:t>students         </a:t>
            </a:r>
            <a:r>
              <a:rPr lang="en-US" sz="2800" b="1" i="0" u="none" strike="noStrike" cap="none">
                <a:solidFill>
                  <a:srgbClr val="0070C0"/>
                </a:solidFill>
                <a:latin typeface="Arial"/>
                <a:ea typeface="Arial"/>
                <a:cs typeface="Arial"/>
                <a:sym typeface="Arial"/>
              </a:rPr>
              <a:t>FROM</a:t>
            </a:r>
            <a:r>
              <a:rPr lang="en-US" sz="2800" b="0" i="0" u="none" strike="noStrike" cap="none">
                <a:solidFill>
                  <a:srgbClr val="0070C0"/>
                </a:solidFill>
                <a:latin typeface="Arial"/>
                <a:ea typeface="Arial"/>
                <a:cs typeface="Arial"/>
                <a:sym typeface="Arial"/>
              </a:rPr>
              <a:t> </a:t>
            </a:r>
            <a:r>
              <a:rPr lang="en-US" sz="2800" b="0" i="0" u="none" strike="noStrike" cap="none">
                <a:solidFill>
                  <a:schemeClr val="dk1"/>
                </a:solidFill>
                <a:latin typeface="Arial"/>
                <a:ea typeface="Arial"/>
                <a:cs typeface="Arial"/>
                <a:sym typeface="Arial"/>
              </a:rPr>
              <a:t>tutorial.sat_scores			                </a:t>
            </a:r>
            <a:endParaRPr sz="2800" b="0" i="0" u="none" strike="noStrike" cap="none">
              <a:solidFill>
                <a:schemeClr val="dk1"/>
              </a:solidFill>
              <a:latin typeface="Arial"/>
              <a:ea typeface="Arial"/>
              <a:cs typeface="Arial"/>
              <a:sym typeface="Arial"/>
            </a:endParaRPr>
          </a:p>
          <a:p>
            <a:pPr marL="0" marR="0" lvl="0" indent="0" algn="l" rtl="0">
              <a:spcBef>
                <a:spcPts val="560"/>
              </a:spcBef>
              <a:spcAft>
                <a:spcPts val="0"/>
              </a:spcAft>
              <a:buClr>
                <a:srgbClr val="FF9F49"/>
              </a:buClr>
              <a:buFont typeface="Arial"/>
              <a:buNone/>
            </a:pPr>
            <a:r>
              <a:rPr lang="en-US" sz="2800" b="1" i="0" u="none" strike="noStrike" cap="none">
                <a:solidFill>
                  <a:srgbClr val="0070C0"/>
                </a:solidFill>
                <a:latin typeface="Arial"/>
                <a:ea typeface="Arial"/>
                <a:cs typeface="Arial"/>
                <a:sym typeface="Arial"/>
              </a:rPr>
              <a:t>GROUP BY </a:t>
            </a:r>
            <a:r>
              <a:rPr lang="en-US" sz="2800" b="0" i="0" u="none" strike="noStrike" cap="none">
                <a:solidFill>
                  <a:schemeClr val="dk1"/>
                </a:solidFill>
                <a:latin typeface="Arial"/>
                <a:ea typeface="Arial"/>
                <a:cs typeface="Arial"/>
                <a:sym typeface="Arial"/>
              </a:rPr>
              <a:t>school;</a:t>
            </a:r>
            <a:endParaRPr/>
          </a:p>
          <a:p>
            <a:pPr marL="0" marR="0" lvl="0" indent="0" algn="l" rtl="0">
              <a:spcBef>
                <a:spcPts val="560"/>
              </a:spcBef>
              <a:spcAft>
                <a:spcPts val="0"/>
              </a:spcAft>
              <a:buClr>
                <a:schemeClr val="dk1"/>
              </a:buClr>
              <a:buFont typeface="Arial"/>
              <a:buNone/>
            </a:pPr>
            <a:endParaRPr sz="2800" b="0" i="0" u="none" strike="noStrike" cap="none">
              <a:solidFill>
                <a:schemeClr val="dk1"/>
              </a:solidFill>
              <a:latin typeface="Arial"/>
              <a:ea typeface="Arial"/>
              <a:cs typeface="Arial"/>
              <a:sym typeface="Arial"/>
            </a:endParaRPr>
          </a:p>
          <a:p>
            <a:pPr marL="0" marR="0" lvl="0" indent="0" algn="l" rtl="0">
              <a:spcBef>
                <a:spcPts val="560"/>
              </a:spcBef>
              <a:spcAft>
                <a:spcPts val="0"/>
              </a:spcAft>
              <a:buClr>
                <a:schemeClr val="dk1"/>
              </a:buClr>
              <a:buFont typeface="Arial"/>
              <a:buNone/>
            </a:pPr>
            <a:r>
              <a:rPr lang="en-US" sz="2800" b="0" i="0" u="none" strike="noStrike" cap="none">
                <a:solidFill>
                  <a:schemeClr val="dk1"/>
                </a:solidFill>
                <a:latin typeface="Arial"/>
                <a:ea typeface="Arial"/>
                <a:cs typeface="Arial"/>
                <a:sym typeface="Arial"/>
              </a:rPr>
              <a:t>You can use this alias in your ORDER BY statement</a:t>
            </a:r>
            <a:endParaRPr/>
          </a:p>
          <a:p>
            <a:pPr marL="0" marR="0" lvl="0" indent="0" algn="l" rtl="0">
              <a:spcBef>
                <a:spcPts val="560"/>
              </a:spcBef>
              <a:spcAft>
                <a:spcPts val="0"/>
              </a:spcAft>
              <a:buClr>
                <a:schemeClr val="dk1"/>
              </a:buClr>
              <a:buFont typeface="Arial"/>
              <a:buNone/>
            </a:pPr>
            <a:endParaRPr sz="2800" b="0" i="0" u="none" strike="noStrike" cap="none">
              <a:solidFill>
                <a:schemeClr val="dk1"/>
              </a:solidFill>
              <a:latin typeface="Arial"/>
              <a:ea typeface="Arial"/>
              <a:cs typeface="Arial"/>
              <a:sym typeface="Arial"/>
            </a:endParaRPr>
          </a:p>
          <a:p>
            <a:pPr marL="0" marR="0" lvl="0" indent="0" algn="l" rtl="0">
              <a:spcBef>
                <a:spcPts val="560"/>
              </a:spcBef>
              <a:spcAft>
                <a:spcPts val="0"/>
              </a:spcAft>
              <a:buClr>
                <a:schemeClr val="dk1"/>
              </a:buClr>
              <a:buFont typeface="Arial"/>
              <a:buNone/>
            </a:pPr>
            <a:endParaRPr sz="2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Shape 205"/>
          <p:cNvSpPr txBox="1">
            <a:spLocks noGrp="1"/>
          </p:cNvSpPr>
          <p:nvPr>
            <p:ph type="title"/>
          </p:nvPr>
        </p:nvSpPr>
        <p:spPr>
          <a:xfrm>
            <a:off x="381000" y="292100"/>
            <a:ext cx="8305800" cy="762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40" b="1" i="0" u="none" strike="noStrike" cap="none">
                <a:solidFill>
                  <a:srgbClr val="820000"/>
                </a:solidFill>
                <a:latin typeface="Arial"/>
                <a:ea typeface="Arial"/>
                <a:cs typeface="Arial"/>
                <a:sym typeface="Arial"/>
              </a:rPr>
              <a:t>Select &lt;fields&gt; from &lt;tablename&gt; </a:t>
            </a:r>
            <a:br>
              <a:rPr lang="en-US" sz="3240" b="1" i="0" u="none" strike="noStrike" cap="none">
                <a:solidFill>
                  <a:srgbClr val="820000"/>
                </a:solidFill>
                <a:latin typeface="Arial"/>
                <a:ea typeface="Arial"/>
                <a:cs typeface="Arial"/>
                <a:sym typeface="Arial"/>
              </a:rPr>
            </a:br>
            <a:r>
              <a:rPr lang="en-US" sz="3240" b="1" i="0" u="none" strike="noStrike" cap="none">
                <a:solidFill>
                  <a:srgbClr val="820000"/>
                </a:solidFill>
                <a:latin typeface="Arial"/>
                <a:ea typeface="Arial"/>
                <a:cs typeface="Arial"/>
                <a:sym typeface="Arial"/>
              </a:rPr>
              <a:t>HAVING &lt;limits&gt;;</a:t>
            </a:r>
            <a:endParaRPr sz="3240" b="1" i="0" u="none" strike="noStrike" cap="none">
              <a:solidFill>
                <a:srgbClr val="820000"/>
              </a:solidFill>
              <a:latin typeface="Arial"/>
              <a:ea typeface="Arial"/>
              <a:cs typeface="Arial"/>
              <a:sym typeface="Arial"/>
            </a:endParaRPr>
          </a:p>
        </p:txBody>
      </p:sp>
      <p:sp>
        <p:nvSpPr>
          <p:cNvPr id="206" name="Shape 206"/>
          <p:cNvSpPr txBox="1">
            <a:spLocks noGrp="1"/>
          </p:cNvSpPr>
          <p:nvPr>
            <p:ph type="body" idx="1"/>
          </p:nvPr>
        </p:nvSpPr>
        <p:spPr>
          <a:xfrm>
            <a:off x="381000" y="1350936"/>
            <a:ext cx="8510587" cy="4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Arial"/>
              <a:buNone/>
            </a:pPr>
            <a:r>
              <a:rPr lang="en-US" sz="2800" b="0" i="0" u="none" strike="noStrike" cap="none" dirty="0">
                <a:solidFill>
                  <a:schemeClr val="dk1"/>
                </a:solidFill>
                <a:latin typeface="Arial"/>
                <a:ea typeface="Arial"/>
                <a:cs typeface="Arial"/>
                <a:sym typeface="Arial"/>
              </a:rPr>
              <a:t>Returns some subset of data you queried from a table</a:t>
            </a:r>
            <a:endParaRPr dirty="0"/>
          </a:p>
          <a:p>
            <a:pPr marL="0" marR="0" lvl="0" indent="0" algn="l" rtl="0">
              <a:spcBef>
                <a:spcPts val="560"/>
              </a:spcBef>
              <a:spcAft>
                <a:spcPts val="0"/>
              </a:spcAft>
              <a:buClr>
                <a:schemeClr val="dk1"/>
              </a:buClr>
              <a:buSzPts val="1100"/>
              <a:buFont typeface="Arial"/>
              <a:buNone/>
            </a:pPr>
            <a:r>
              <a:rPr lang="en-US" b="1" dirty="0">
                <a:solidFill>
                  <a:srgbClr val="FF9F49"/>
                </a:solidFill>
              </a:rPr>
              <a:t>SELECT</a:t>
            </a:r>
            <a:r>
              <a:rPr lang="en-US" dirty="0"/>
              <a:t> origin, count(*) 			                                           </a:t>
            </a:r>
            <a:endParaRPr dirty="0"/>
          </a:p>
          <a:p>
            <a:pPr marL="0" marR="0" lvl="0" indent="0" algn="l" rtl="0">
              <a:spcBef>
                <a:spcPts val="560"/>
              </a:spcBef>
              <a:spcAft>
                <a:spcPts val="0"/>
              </a:spcAft>
              <a:buClr>
                <a:schemeClr val="dk1"/>
              </a:buClr>
              <a:buSzPts val="1100"/>
              <a:buFont typeface="Arial"/>
              <a:buNone/>
            </a:pPr>
            <a:r>
              <a:rPr lang="en-US" b="1" dirty="0">
                <a:solidFill>
                  <a:srgbClr val="0070C0"/>
                </a:solidFill>
              </a:rPr>
              <a:t>FROM</a:t>
            </a:r>
            <a:r>
              <a:rPr lang="en-US" dirty="0">
                <a:solidFill>
                  <a:srgbClr val="0070C0"/>
                </a:solidFill>
              </a:rPr>
              <a:t> </a:t>
            </a:r>
            <a:r>
              <a:rPr lang="en-US" dirty="0" err="1"/>
              <a:t>tutorial.us_flights</a:t>
            </a:r>
            <a:r>
              <a:rPr lang="en-US" dirty="0"/>
              <a:t>				                </a:t>
            </a:r>
            <a:endParaRPr dirty="0"/>
          </a:p>
          <a:p>
            <a:pPr marL="0" marR="0" lvl="0" indent="0" algn="l" rtl="0">
              <a:spcBef>
                <a:spcPts val="560"/>
              </a:spcBef>
              <a:spcAft>
                <a:spcPts val="0"/>
              </a:spcAft>
              <a:buClr>
                <a:schemeClr val="dk1"/>
              </a:buClr>
              <a:buSzPts val="1100"/>
              <a:buFont typeface="Arial"/>
              <a:buNone/>
            </a:pPr>
            <a:r>
              <a:rPr lang="en-US" b="1" dirty="0">
                <a:solidFill>
                  <a:srgbClr val="0070C0"/>
                </a:solidFill>
              </a:rPr>
              <a:t>GROUP BY</a:t>
            </a:r>
            <a:r>
              <a:rPr lang="en-US" dirty="0"/>
              <a:t> origin</a:t>
            </a:r>
            <a:endParaRPr dirty="0"/>
          </a:p>
          <a:p>
            <a:pPr marL="0" marR="0" lvl="0" indent="0" algn="l" rtl="0">
              <a:spcBef>
                <a:spcPts val="560"/>
              </a:spcBef>
              <a:spcAft>
                <a:spcPts val="0"/>
              </a:spcAft>
              <a:buClr>
                <a:schemeClr val="dk1"/>
              </a:buClr>
              <a:buSzPts val="1100"/>
              <a:buFont typeface="Arial"/>
              <a:buNone/>
            </a:pPr>
            <a:r>
              <a:rPr lang="en-US" b="1" dirty="0">
                <a:solidFill>
                  <a:srgbClr val="0070C0"/>
                </a:solidFill>
              </a:rPr>
              <a:t>HAVING </a:t>
            </a:r>
            <a:r>
              <a:rPr lang="en-US" dirty="0"/>
              <a:t>origin='ORD' or origin = 'JFK';</a:t>
            </a:r>
            <a:endParaRPr dirty="0"/>
          </a:p>
          <a:p>
            <a:pPr marL="0" marR="0" lvl="0" indent="0" algn="l" rtl="0">
              <a:spcBef>
                <a:spcPts val="560"/>
              </a:spcBef>
              <a:spcAft>
                <a:spcPts val="0"/>
              </a:spcAft>
              <a:buClr>
                <a:schemeClr val="dk1"/>
              </a:buClr>
              <a:buFont typeface="Arial"/>
              <a:buNone/>
            </a:pPr>
            <a:endParaRPr dirty="0"/>
          </a:p>
          <a:p>
            <a:pPr marL="0" marR="0" lvl="0" indent="0" algn="l" rtl="0">
              <a:spcBef>
                <a:spcPts val="560"/>
              </a:spcBef>
              <a:spcAft>
                <a:spcPts val="0"/>
              </a:spcAft>
              <a:buClr>
                <a:schemeClr val="dk1"/>
              </a:buClr>
              <a:buFont typeface="Arial"/>
              <a:buNone/>
            </a:pPr>
            <a:r>
              <a:rPr lang="en-US" sz="2800" b="0" i="0" u="none" strike="noStrike" cap="none" dirty="0">
                <a:solidFill>
                  <a:schemeClr val="dk1"/>
                </a:solidFill>
                <a:latin typeface="Arial"/>
                <a:ea typeface="Arial"/>
                <a:cs typeface="Arial"/>
                <a:sym typeface="Arial"/>
              </a:rPr>
              <a:t>The key difference is that while WHERE subsets the data in the table, HAVING subsets the data from your query.</a:t>
            </a:r>
            <a:endParaRPr dirty="0"/>
          </a:p>
          <a:p>
            <a:pPr marL="0" marR="0" lvl="0" indent="0" algn="l" rtl="0">
              <a:spcBef>
                <a:spcPts val="560"/>
              </a:spcBef>
              <a:spcAft>
                <a:spcPts val="0"/>
              </a:spcAft>
              <a:buClr>
                <a:schemeClr val="dk1"/>
              </a:buClr>
              <a:buFont typeface="Arial"/>
              <a:buNone/>
            </a:pPr>
            <a:endParaRPr sz="2800" b="0" i="0" u="none" strike="noStrike" cap="none" dirty="0">
              <a:solidFill>
                <a:schemeClr val="dk1"/>
              </a:solidFill>
              <a:latin typeface="Arial"/>
              <a:ea typeface="Arial"/>
              <a:cs typeface="Arial"/>
              <a:sym typeface="Arial"/>
            </a:endParaRPr>
          </a:p>
          <a:p>
            <a:pPr marL="0" marR="0" lvl="0" indent="0" algn="l" rtl="0">
              <a:spcBef>
                <a:spcPts val="560"/>
              </a:spcBef>
              <a:spcAft>
                <a:spcPts val="0"/>
              </a:spcAft>
              <a:buClr>
                <a:schemeClr val="dk1"/>
              </a:buClr>
              <a:buFont typeface="Arial"/>
              <a:buNone/>
            </a:pPr>
            <a:endParaRPr sz="2800" b="0" i="0" u="none" strike="noStrike" cap="none" dirty="0">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Shape 213"/>
          <p:cNvSpPr txBox="1">
            <a:spLocks noGrp="1"/>
          </p:cNvSpPr>
          <p:nvPr>
            <p:ph type="title"/>
          </p:nvPr>
        </p:nvSpPr>
        <p:spPr>
          <a:xfrm>
            <a:off x="381000" y="292100"/>
            <a:ext cx="8305800" cy="762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1" i="0" u="none" strike="noStrike" cap="none">
                <a:solidFill>
                  <a:srgbClr val="820000"/>
                </a:solidFill>
                <a:latin typeface="Arial"/>
                <a:ea typeface="Arial"/>
                <a:cs typeface="Arial"/>
                <a:sym typeface="Arial"/>
              </a:rPr>
              <a:t>HAVING</a:t>
            </a:r>
            <a:endParaRPr sz="3600" b="1" i="0" u="none" strike="noStrike" cap="none">
              <a:solidFill>
                <a:srgbClr val="820000"/>
              </a:solidFill>
              <a:latin typeface="Arial"/>
              <a:ea typeface="Arial"/>
              <a:cs typeface="Arial"/>
              <a:sym typeface="Arial"/>
            </a:endParaRPr>
          </a:p>
        </p:txBody>
      </p:sp>
      <p:sp>
        <p:nvSpPr>
          <p:cNvPr id="214" name="Shape 214"/>
          <p:cNvSpPr txBox="1">
            <a:spLocks noGrp="1"/>
          </p:cNvSpPr>
          <p:nvPr>
            <p:ph type="body" idx="1"/>
          </p:nvPr>
        </p:nvSpPr>
        <p:spPr>
          <a:xfrm>
            <a:off x="381000" y="873072"/>
            <a:ext cx="8510587" cy="4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Arial"/>
              <a:buNone/>
            </a:pPr>
            <a:r>
              <a:rPr lang="en-US" sz="2800" b="0" i="0" u="none" strike="noStrike" cap="none" dirty="0">
                <a:solidFill>
                  <a:schemeClr val="dk1"/>
                </a:solidFill>
                <a:latin typeface="Arial"/>
                <a:ea typeface="Arial"/>
                <a:cs typeface="Arial"/>
                <a:sym typeface="Arial"/>
              </a:rPr>
              <a:t>Must be used in conjunction with aggregate functions and GROUP BY</a:t>
            </a:r>
            <a:endParaRPr dirty="0"/>
          </a:p>
          <a:p>
            <a:pPr marL="0" marR="0" lvl="0" indent="0" algn="l" rtl="0">
              <a:spcBef>
                <a:spcPts val="560"/>
              </a:spcBef>
              <a:spcAft>
                <a:spcPts val="0"/>
              </a:spcAft>
              <a:buClr>
                <a:schemeClr val="dk1"/>
              </a:buClr>
              <a:buFont typeface="Arial"/>
              <a:buNone/>
            </a:pPr>
            <a:endParaRPr sz="2800" b="0" i="0" u="none" strike="noStrike" cap="none" dirty="0">
              <a:solidFill>
                <a:schemeClr val="dk1"/>
              </a:solidFill>
              <a:latin typeface="Arial"/>
              <a:ea typeface="Arial"/>
              <a:cs typeface="Arial"/>
              <a:sym typeface="Arial"/>
            </a:endParaRPr>
          </a:p>
          <a:p>
            <a:pPr marL="0" marR="0" lvl="0" indent="0" algn="l" rtl="0">
              <a:spcBef>
                <a:spcPts val="560"/>
              </a:spcBef>
              <a:spcAft>
                <a:spcPts val="0"/>
              </a:spcAft>
              <a:buClr>
                <a:srgbClr val="FF9F49"/>
              </a:buClr>
              <a:buFont typeface="Arial"/>
              <a:buNone/>
            </a:pPr>
            <a:r>
              <a:rPr lang="en-US" sz="2800" b="1" i="0" u="none" strike="noStrike" cap="none" dirty="0">
                <a:solidFill>
                  <a:srgbClr val="FF9F49"/>
                </a:solidFill>
                <a:latin typeface="Arial"/>
                <a:ea typeface="Arial"/>
                <a:cs typeface="Arial"/>
                <a:sym typeface="Arial"/>
              </a:rPr>
              <a:t>SELECT</a:t>
            </a:r>
            <a:r>
              <a:rPr lang="en-US" sz="2800" b="0" i="0" u="none" strike="noStrike" cap="none" dirty="0">
                <a:solidFill>
                  <a:srgbClr val="FF9F49"/>
                </a:solidFill>
                <a:latin typeface="Arial"/>
                <a:ea typeface="Arial"/>
                <a:cs typeface="Arial"/>
                <a:sym typeface="Arial"/>
              </a:rPr>
              <a:t> </a:t>
            </a:r>
            <a:r>
              <a:rPr lang="en-US" sz="2800" b="0" i="0" u="none" strike="noStrike" cap="none" dirty="0" err="1">
                <a:solidFill>
                  <a:schemeClr val="dk1"/>
                </a:solidFill>
                <a:latin typeface="Arial"/>
                <a:ea typeface="Arial"/>
                <a:cs typeface="Arial"/>
                <a:sym typeface="Arial"/>
              </a:rPr>
              <a:t>unique_carrier</a:t>
            </a:r>
            <a:r>
              <a:rPr lang="en-US" sz="2800" b="0" i="0" u="none" strike="noStrike" cap="none" dirty="0">
                <a:solidFill>
                  <a:schemeClr val="dk1"/>
                </a:solidFill>
                <a:latin typeface="Arial"/>
                <a:ea typeface="Arial"/>
                <a:cs typeface="Arial"/>
                <a:sym typeface="Arial"/>
              </a:rPr>
              <a:t>, COUNT(*)			 </a:t>
            </a:r>
            <a:endParaRPr sz="2800" b="0" i="0" u="none" strike="noStrike" cap="none" dirty="0">
              <a:solidFill>
                <a:schemeClr val="dk1"/>
              </a:solidFill>
              <a:latin typeface="Arial"/>
              <a:ea typeface="Arial"/>
              <a:cs typeface="Arial"/>
              <a:sym typeface="Arial"/>
            </a:endParaRPr>
          </a:p>
          <a:p>
            <a:pPr marL="0" marR="0" lvl="0" indent="0" algn="l" rtl="0">
              <a:spcBef>
                <a:spcPts val="560"/>
              </a:spcBef>
              <a:spcAft>
                <a:spcPts val="0"/>
              </a:spcAft>
              <a:buClr>
                <a:srgbClr val="FF9F49"/>
              </a:buClr>
              <a:buFont typeface="Arial"/>
              <a:buNone/>
            </a:pPr>
            <a:r>
              <a:rPr lang="en-US" sz="2800" b="1" i="0" u="none" strike="noStrike" cap="none" dirty="0">
                <a:solidFill>
                  <a:srgbClr val="0070C0"/>
                </a:solidFill>
                <a:latin typeface="Arial"/>
                <a:ea typeface="Arial"/>
                <a:cs typeface="Arial"/>
                <a:sym typeface="Arial"/>
              </a:rPr>
              <a:t>FROM</a:t>
            </a:r>
            <a:r>
              <a:rPr lang="en-US" sz="2800" b="0" i="0" u="none" strike="noStrike" cap="none" dirty="0">
                <a:solidFill>
                  <a:srgbClr val="0070C0"/>
                </a:solidFill>
                <a:latin typeface="Arial"/>
                <a:ea typeface="Arial"/>
                <a:cs typeface="Arial"/>
                <a:sym typeface="Arial"/>
              </a:rPr>
              <a:t> </a:t>
            </a:r>
            <a:r>
              <a:rPr lang="en-US" sz="2800" b="0" i="0" u="none" strike="noStrike" cap="none" dirty="0" err="1">
                <a:solidFill>
                  <a:schemeClr val="dk1"/>
                </a:solidFill>
                <a:latin typeface="Arial"/>
                <a:ea typeface="Arial"/>
                <a:cs typeface="Arial"/>
                <a:sym typeface="Arial"/>
              </a:rPr>
              <a:t>tutorial.us_flights</a:t>
            </a:r>
            <a:r>
              <a:rPr lang="en-US" sz="2800" b="0" i="0" u="none" strike="noStrike" cap="none" dirty="0">
                <a:solidFill>
                  <a:schemeClr val="dk1"/>
                </a:solidFill>
                <a:latin typeface="Arial"/>
                <a:ea typeface="Arial"/>
                <a:cs typeface="Arial"/>
                <a:sym typeface="Arial"/>
              </a:rPr>
              <a:t>			                </a:t>
            </a:r>
            <a:endParaRPr sz="2800" b="0" i="0" u="none" strike="noStrike" cap="none" dirty="0">
              <a:solidFill>
                <a:schemeClr val="dk1"/>
              </a:solidFill>
              <a:latin typeface="Arial"/>
              <a:ea typeface="Arial"/>
              <a:cs typeface="Arial"/>
              <a:sym typeface="Arial"/>
            </a:endParaRPr>
          </a:p>
          <a:p>
            <a:pPr marL="0" marR="0" lvl="0" indent="0" algn="l" rtl="0">
              <a:spcBef>
                <a:spcPts val="560"/>
              </a:spcBef>
              <a:spcAft>
                <a:spcPts val="0"/>
              </a:spcAft>
              <a:buClr>
                <a:srgbClr val="FF9F49"/>
              </a:buClr>
              <a:buFont typeface="Arial"/>
              <a:buNone/>
            </a:pPr>
            <a:r>
              <a:rPr lang="en-US" sz="2800" b="1" i="0" u="none" strike="noStrike" cap="none" dirty="0">
                <a:solidFill>
                  <a:srgbClr val="0070C0"/>
                </a:solidFill>
                <a:latin typeface="Arial"/>
                <a:ea typeface="Arial"/>
                <a:cs typeface="Arial"/>
                <a:sym typeface="Arial"/>
              </a:rPr>
              <a:t>GROUP BY </a:t>
            </a:r>
            <a:r>
              <a:rPr lang="en-US" sz="2800" b="0" i="0" u="none" strike="noStrike" cap="none" dirty="0" err="1">
                <a:solidFill>
                  <a:schemeClr val="dk1"/>
                </a:solidFill>
                <a:latin typeface="Arial"/>
                <a:ea typeface="Arial"/>
                <a:cs typeface="Arial"/>
                <a:sym typeface="Arial"/>
              </a:rPr>
              <a:t>unique_carrier</a:t>
            </a:r>
            <a:r>
              <a:rPr lang="en-US" sz="2800" b="0" i="0" u="none" strike="noStrike" cap="none" dirty="0">
                <a:solidFill>
                  <a:schemeClr val="dk1"/>
                </a:solidFill>
                <a:latin typeface="Arial"/>
                <a:ea typeface="Arial"/>
                <a:cs typeface="Arial"/>
                <a:sym typeface="Arial"/>
              </a:rPr>
              <a:t>				      </a:t>
            </a:r>
            <a:endParaRPr sz="2800" b="0" i="0" u="none" strike="noStrike" cap="none" dirty="0">
              <a:solidFill>
                <a:schemeClr val="dk1"/>
              </a:solidFill>
              <a:latin typeface="Arial"/>
              <a:ea typeface="Arial"/>
              <a:cs typeface="Arial"/>
              <a:sym typeface="Arial"/>
            </a:endParaRPr>
          </a:p>
          <a:p>
            <a:pPr marL="0" marR="0" lvl="0" indent="0" algn="l" rtl="0">
              <a:spcBef>
                <a:spcPts val="560"/>
              </a:spcBef>
              <a:spcAft>
                <a:spcPts val="0"/>
              </a:spcAft>
              <a:buClr>
                <a:srgbClr val="FF9F49"/>
              </a:buClr>
              <a:buFont typeface="Arial"/>
              <a:buNone/>
            </a:pPr>
            <a:r>
              <a:rPr lang="en-US" sz="2800" b="1" i="0" u="none" strike="noStrike" cap="none" dirty="0">
                <a:solidFill>
                  <a:srgbClr val="0070C0"/>
                </a:solidFill>
                <a:latin typeface="Arial"/>
                <a:ea typeface="Arial"/>
                <a:cs typeface="Arial"/>
                <a:sym typeface="Arial"/>
              </a:rPr>
              <a:t>HAVING</a:t>
            </a:r>
            <a:r>
              <a:rPr lang="en-US" sz="2800" b="0" i="0" u="none" strike="noStrike" cap="none" dirty="0">
                <a:solidFill>
                  <a:schemeClr val="dk1"/>
                </a:solidFill>
                <a:latin typeface="Arial"/>
                <a:ea typeface="Arial"/>
                <a:cs typeface="Arial"/>
                <a:sym typeface="Arial"/>
              </a:rPr>
              <a:t> COUNT(*)&gt;10000;</a:t>
            </a:r>
            <a:endParaRPr sz="2800" b="0" i="0" u="none" strike="noStrike" cap="none" dirty="0">
              <a:solidFill>
                <a:schemeClr val="dk1"/>
              </a:solidFill>
              <a:latin typeface="Arial"/>
              <a:ea typeface="Arial"/>
              <a:cs typeface="Arial"/>
              <a:sym typeface="Arial"/>
            </a:endParaRPr>
          </a:p>
          <a:p>
            <a:pPr marL="0" marR="0" lvl="0" indent="0" algn="l" rtl="0">
              <a:spcBef>
                <a:spcPts val="560"/>
              </a:spcBef>
              <a:spcAft>
                <a:spcPts val="0"/>
              </a:spcAft>
              <a:buClr>
                <a:schemeClr val="dk1"/>
              </a:buClr>
              <a:buFont typeface="Arial"/>
              <a:buNone/>
            </a:pPr>
            <a:endParaRPr sz="2800" b="0" i="0" u="none" strike="noStrike" cap="none" dirty="0">
              <a:solidFill>
                <a:schemeClr val="dk1"/>
              </a:solidFill>
              <a:latin typeface="Arial"/>
              <a:ea typeface="Arial"/>
              <a:cs typeface="Arial"/>
              <a:sym typeface="Arial"/>
            </a:endParaRPr>
          </a:p>
          <a:p>
            <a:pPr marL="0" marR="0" lvl="0" indent="0" algn="l" rtl="0">
              <a:spcBef>
                <a:spcPts val="560"/>
              </a:spcBef>
              <a:spcAft>
                <a:spcPts val="0"/>
              </a:spcAft>
              <a:buClr>
                <a:schemeClr val="dk1"/>
              </a:buClr>
              <a:buFont typeface="Arial"/>
              <a:buNone/>
            </a:pPr>
            <a:r>
              <a:rPr lang="en-US" sz="2800" b="0" i="0" u="none" strike="noStrike" cap="none" dirty="0">
                <a:solidFill>
                  <a:schemeClr val="dk1"/>
                </a:solidFill>
                <a:latin typeface="Arial"/>
                <a:ea typeface="Arial"/>
                <a:cs typeface="Arial"/>
                <a:sym typeface="Arial"/>
              </a:rPr>
              <a:t>The key difference is that while WHERE subsets the data in the table, HAVING subsets the data from your query.</a:t>
            </a:r>
            <a:endParaRPr dirty="0"/>
          </a:p>
          <a:p>
            <a:pPr marL="0" marR="0" lvl="0" indent="0" algn="l" rtl="0">
              <a:spcBef>
                <a:spcPts val="560"/>
              </a:spcBef>
              <a:spcAft>
                <a:spcPts val="0"/>
              </a:spcAft>
              <a:buClr>
                <a:schemeClr val="dk1"/>
              </a:buClr>
              <a:buFont typeface="Arial"/>
              <a:buNone/>
            </a:pPr>
            <a:endParaRPr sz="2800" b="0" i="0" u="none" strike="noStrike" cap="none" dirty="0">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Shape 221"/>
          <p:cNvSpPr txBox="1">
            <a:spLocks noGrp="1"/>
          </p:cNvSpPr>
          <p:nvPr>
            <p:ph type="title"/>
          </p:nvPr>
        </p:nvSpPr>
        <p:spPr>
          <a:xfrm>
            <a:off x="381000" y="292100"/>
            <a:ext cx="8305800" cy="762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1" i="0" u="none" strike="noStrike" cap="none">
                <a:solidFill>
                  <a:srgbClr val="820000"/>
                </a:solidFill>
                <a:latin typeface="Arial"/>
                <a:ea typeface="Arial"/>
                <a:cs typeface="Arial"/>
                <a:sym typeface="Arial"/>
              </a:rPr>
              <a:t>Try it out</a:t>
            </a:r>
            <a:endParaRPr sz="3600" b="1" i="0" u="none" strike="noStrike" cap="none">
              <a:solidFill>
                <a:srgbClr val="820000"/>
              </a:solidFill>
              <a:latin typeface="Arial"/>
              <a:ea typeface="Arial"/>
              <a:cs typeface="Arial"/>
              <a:sym typeface="Arial"/>
            </a:endParaRPr>
          </a:p>
        </p:txBody>
      </p:sp>
      <p:sp>
        <p:nvSpPr>
          <p:cNvPr id="222" name="Shape 222"/>
          <p:cNvSpPr txBox="1">
            <a:spLocks noGrp="1"/>
          </p:cNvSpPr>
          <p:nvPr>
            <p:ph type="body" idx="1"/>
          </p:nvPr>
        </p:nvSpPr>
        <p:spPr>
          <a:xfrm>
            <a:off x="387350" y="1054101"/>
            <a:ext cx="8299450" cy="4279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9F49"/>
              </a:buClr>
              <a:buFont typeface="Arial"/>
              <a:buNone/>
            </a:pPr>
            <a:r>
              <a:rPr lang="en-US" sz="2000" b="1" i="0" u="none" strike="noStrike" cap="none">
                <a:solidFill>
                  <a:srgbClr val="FF9F49"/>
                </a:solidFill>
                <a:latin typeface="Arial"/>
                <a:ea typeface="Arial"/>
                <a:cs typeface="Arial"/>
                <a:sym typeface="Arial"/>
              </a:rPr>
              <a:t>SELECT</a:t>
            </a:r>
            <a:r>
              <a:rPr lang="en-US" sz="2000" b="0" i="0" u="none" strike="noStrike" cap="none">
                <a:solidFill>
                  <a:schemeClr val="dk1"/>
                </a:solidFill>
                <a:latin typeface="Arial"/>
                <a:ea typeface="Arial"/>
                <a:cs typeface="Arial"/>
                <a:sym typeface="Arial"/>
              </a:rPr>
              <a:t> origin, AVG(arr_delay)</a:t>
            </a:r>
            <a:endParaRPr sz="2000" b="1" i="0" u="none" strike="noStrike" cap="none">
              <a:solidFill>
                <a:srgbClr val="0070C0"/>
              </a:solidFill>
              <a:latin typeface="Arial"/>
              <a:ea typeface="Arial"/>
              <a:cs typeface="Arial"/>
              <a:sym typeface="Arial"/>
            </a:endParaRPr>
          </a:p>
          <a:p>
            <a:pPr marL="0" marR="0" lvl="0" indent="0" algn="l" rtl="0">
              <a:spcBef>
                <a:spcPts val="400"/>
              </a:spcBef>
              <a:spcAft>
                <a:spcPts val="0"/>
              </a:spcAft>
              <a:buClr>
                <a:srgbClr val="0070C0"/>
              </a:buClr>
              <a:buFont typeface="Arial"/>
              <a:buNone/>
            </a:pPr>
            <a:r>
              <a:rPr lang="en-US" sz="2000" b="1" i="0" u="none" strike="noStrike" cap="none">
                <a:solidFill>
                  <a:srgbClr val="0070C0"/>
                </a:solidFill>
                <a:latin typeface="Arial"/>
                <a:ea typeface="Arial"/>
                <a:cs typeface="Arial"/>
                <a:sym typeface="Arial"/>
              </a:rPr>
              <a:t>FROM</a:t>
            </a:r>
            <a:r>
              <a:rPr lang="en-US" sz="2000" b="0" i="0" u="none" strike="noStrike" cap="none">
                <a:solidFill>
                  <a:schemeClr val="dk1"/>
                </a:solidFill>
                <a:latin typeface="Arial"/>
                <a:ea typeface="Arial"/>
                <a:cs typeface="Arial"/>
                <a:sym typeface="Arial"/>
              </a:rPr>
              <a:t> tutorial.us_flights</a:t>
            </a:r>
            <a:endParaRPr sz="2000" b="0" i="0" u="none" strike="noStrike" cap="none">
              <a:solidFill>
                <a:schemeClr val="dk1"/>
              </a:solidFill>
              <a:latin typeface="Arial"/>
              <a:ea typeface="Arial"/>
              <a:cs typeface="Arial"/>
              <a:sym typeface="Arial"/>
            </a:endParaRPr>
          </a:p>
          <a:p>
            <a:pPr marL="0" marR="0" lvl="0" indent="0" algn="l" rtl="0">
              <a:spcBef>
                <a:spcPts val="400"/>
              </a:spcBef>
              <a:spcAft>
                <a:spcPts val="0"/>
              </a:spcAft>
              <a:buClr>
                <a:srgbClr val="0070C0"/>
              </a:buClr>
              <a:buFont typeface="Arial"/>
              <a:buNone/>
            </a:pPr>
            <a:r>
              <a:rPr lang="en-US" sz="2000" b="1" i="0" u="none" strike="noStrike" cap="none">
                <a:solidFill>
                  <a:srgbClr val="0070C0"/>
                </a:solidFill>
                <a:latin typeface="Arial"/>
                <a:ea typeface="Arial"/>
                <a:cs typeface="Arial"/>
                <a:sym typeface="Arial"/>
              </a:rPr>
              <a:t>GROUP BY</a:t>
            </a:r>
            <a:r>
              <a:rPr lang="en-US" sz="2000" b="0" i="0" u="none" strike="noStrike" cap="none">
                <a:solidFill>
                  <a:schemeClr val="dk1"/>
                </a:solidFill>
                <a:latin typeface="Arial"/>
                <a:ea typeface="Arial"/>
                <a:cs typeface="Arial"/>
                <a:sym typeface="Arial"/>
              </a:rPr>
              <a:t> origin</a:t>
            </a:r>
            <a:endParaRPr/>
          </a:p>
          <a:p>
            <a:pPr marL="0" marR="0" lvl="0" indent="0" algn="l" rtl="0">
              <a:spcBef>
                <a:spcPts val="400"/>
              </a:spcBef>
              <a:spcAft>
                <a:spcPts val="0"/>
              </a:spcAft>
              <a:buClr>
                <a:srgbClr val="0070C0"/>
              </a:buClr>
              <a:buFont typeface="Arial"/>
              <a:buNone/>
            </a:pPr>
            <a:r>
              <a:rPr lang="en-US" sz="2000" b="1" i="0" u="none" strike="noStrike" cap="none">
                <a:solidFill>
                  <a:srgbClr val="0070C0"/>
                </a:solidFill>
                <a:latin typeface="Arial"/>
                <a:ea typeface="Arial"/>
                <a:cs typeface="Arial"/>
                <a:sym typeface="Arial"/>
              </a:rPr>
              <a:t>HAVING</a:t>
            </a:r>
            <a:r>
              <a:rPr lang="en-US" sz="2000" b="0" i="0" u="none" strike="noStrike" cap="none">
                <a:solidFill>
                  <a:schemeClr val="dk1"/>
                </a:solidFill>
                <a:latin typeface="Arial"/>
                <a:ea typeface="Arial"/>
                <a:cs typeface="Arial"/>
                <a:sym typeface="Arial"/>
              </a:rPr>
              <a:t> AVG(arr_delay) &gt;20;</a:t>
            </a:r>
            <a:endParaRPr sz="2000" b="0" i="0" u="none" strike="noStrike" cap="none">
              <a:solidFill>
                <a:schemeClr val="dk1"/>
              </a:solidFill>
              <a:latin typeface="Arial"/>
              <a:ea typeface="Arial"/>
              <a:cs typeface="Arial"/>
              <a:sym typeface="Arial"/>
            </a:endParaRPr>
          </a:p>
          <a:p>
            <a:pPr marL="0" marR="0" lvl="0" indent="0" algn="l" rtl="0">
              <a:spcBef>
                <a:spcPts val="400"/>
              </a:spcBef>
              <a:spcAft>
                <a:spcPts val="0"/>
              </a:spcAft>
              <a:buClr>
                <a:schemeClr val="dk1"/>
              </a:buClr>
              <a:buFont typeface="Arial"/>
              <a:buNone/>
            </a:pPr>
            <a:endParaRPr sz="2000" b="0" i="0" u="none" strike="noStrike" cap="none">
              <a:solidFill>
                <a:schemeClr val="dk1"/>
              </a:solidFill>
              <a:latin typeface="Arial"/>
              <a:ea typeface="Arial"/>
              <a:cs typeface="Arial"/>
              <a:sym typeface="Arial"/>
            </a:endParaRPr>
          </a:p>
          <a:p>
            <a:pPr marL="0" marR="0" lvl="0" indent="0" algn="l" rtl="0">
              <a:spcBef>
                <a:spcPts val="400"/>
              </a:spcBef>
              <a:spcAft>
                <a:spcPts val="0"/>
              </a:spcAft>
              <a:buClr>
                <a:schemeClr val="dk1"/>
              </a:buClr>
              <a:buFont typeface="Arial"/>
              <a:buNone/>
            </a:pPr>
            <a:r>
              <a:rPr lang="en-US" sz="2000" b="1" i="0" u="none" strike="noStrike" cap="none">
                <a:solidFill>
                  <a:schemeClr val="dk1"/>
                </a:solidFill>
                <a:latin typeface="Arial"/>
                <a:ea typeface="Arial"/>
                <a:cs typeface="Arial"/>
                <a:sym typeface="Arial"/>
              </a:rPr>
              <a:t>Which origins have more than 2000 flights? </a:t>
            </a:r>
            <a:endParaRPr/>
          </a:p>
          <a:p>
            <a:pPr marL="0" marR="0" lvl="0" indent="0" algn="l" rtl="0">
              <a:spcBef>
                <a:spcPts val="400"/>
              </a:spcBef>
              <a:spcAft>
                <a:spcPts val="0"/>
              </a:spcAft>
              <a:buClr>
                <a:schemeClr val="dk1"/>
              </a:buClr>
              <a:buFont typeface="Arial"/>
              <a:buNone/>
            </a:pPr>
            <a:endParaRPr sz="2000" b="1" i="0" u="none" strike="noStrike" cap="none">
              <a:solidFill>
                <a:schemeClr val="dk1"/>
              </a:solidFill>
              <a:latin typeface="Arial"/>
              <a:ea typeface="Arial"/>
              <a:cs typeface="Arial"/>
              <a:sym typeface="Arial"/>
            </a:endParaRPr>
          </a:p>
          <a:p>
            <a:pPr marL="0" marR="0" lvl="0" indent="0" algn="l" rtl="0">
              <a:spcBef>
                <a:spcPts val="400"/>
              </a:spcBef>
              <a:spcAft>
                <a:spcPts val="0"/>
              </a:spcAft>
              <a:buClr>
                <a:schemeClr val="dk1"/>
              </a:buClr>
              <a:buFont typeface="Arial"/>
              <a:buNone/>
            </a:pPr>
            <a:r>
              <a:rPr lang="en-US" sz="2000" b="1" i="0" u="none" strike="noStrike" cap="none">
                <a:solidFill>
                  <a:schemeClr val="dk1"/>
                </a:solidFill>
                <a:latin typeface="Arial"/>
                <a:ea typeface="Arial"/>
                <a:cs typeface="Arial"/>
                <a:sym typeface="Arial"/>
              </a:rPr>
              <a:t>(Bonus) Which airlines have more than 100 flights that were cancelled?</a:t>
            </a:r>
            <a:endParaRPr sz="2000" b="1" i="0" u="none" strike="noStrike" cap="none">
              <a:solidFill>
                <a:schemeClr val="dk1"/>
              </a:solidFill>
              <a:latin typeface="Arial"/>
              <a:ea typeface="Arial"/>
              <a:cs typeface="Arial"/>
              <a:sym typeface="Arial"/>
            </a:endParaRPr>
          </a:p>
          <a:p>
            <a:pPr marL="0" marR="0" lvl="0" indent="0" algn="l" rtl="0">
              <a:spcBef>
                <a:spcPts val="400"/>
              </a:spcBef>
              <a:spcAft>
                <a:spcPts val="0"/>
              </a:spcAft>
              <a:buClr>
                <a:schemeClr val="dk1"/>
              </a:buClr>
              <a:buFont typeface="Arial"/>
              <a:buNone/>
            </a:pPr>
            <a:endParaRPr sz="2000" b="1" i="0" u="none" strike="noStrike" cap="none">
              <a:solidFill>
                <a:schemeClr val="dk1"/>
              </a:solidFill>
              <a:latin typeface="Arial"/>
              <a:ea typeface="Arial"/>
              <a:cs typeface="Arial"/>
              <a:sym typeface="Arial"/>
            </a:endParaRPr>
          </a:p>
          <a:p>
            <a:pPr marL="0" marR="0" lvl="0" indent="0" algn="l" rtl="0">
              <a:spcBef>
                <a:spcPts val="400"/>
              </a:spcBef>
              <a:spcAft>
                <a:spcPts val="0"/>
              </a:spcAft>
              <a:buClr>
                <a:srgbClr val="FF0000"/>
              </a:buClr>
              <a:buFont typeface="Arial"/>
              <a:buNone/>
            </a:pPr>
            <a:r>
              <a:rPr lang="en-US" sz="2000" b="1" i="0" u="none" strike="noStrike" cap="none">
                <a:solidFill>
                  <a:srgbClr val="FF0000"/>
                </a:solidFill>
                <a:latin typeface="Arial"/>
                <a:ea typeface="Arial"/>
                <a:cs typeface="Arial"/>
                <a:sym typeface="Arial"/>
              </a:rPr>
              <a:t>(Double Bonus) If I am flying from ORD what airlines have more than 10% of flights cancelled?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381000" y="292100"/>
            <a:ext cx="8305800" cy="762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1" i="0" u="none" strike="noStrike" cap="none">
                <a:solidFill>
                  <a:srgbClr val="820000"/>
                </a:solidFill>
                <a:latin typeface="Arial"/>
                <a:ea typeface="Arial"/>
                <a:cs typeface="Arial"/>
                <a:sym typeface="Arial"/>
              </a:rPr>
              <a:t>A note on SQL Commands</a:t>
            </a:r>
            <a:endParaRPr sz="3600" b="1" i="0" u="none" strike="noStrike" cap="none">
              <a:solidFill>
                <a:srgbClr val="820000"/>
              </a:solidFill>
              <a:latin typeface="Arial"/>
              <a:ea typeface="Arial"/>
              <a:cs typeface="Arial"/>
              <a:sym typeface="Arial"/>
            </a:endParaRPr>
          </a:p>
        </p:txBody>
      </p:sp>
      <p:sp>
        <p:nvSpPr>
          <p:cNvPr id="230" name="Shape 230"/>
          <p:cNvSpPr txBox="1">
            <a:spLocks noGrp="1"/>
          </p:cNvSpPr>
          <p:nvPr>
            <p:ph type="body" idx="1"/>
          </p:nvPr>
        </p:nvSpPr>
        <p:spPr>
          <a:xfrm>
            <a:off x="387350" y="1054101"/>
            <a:ext cx="8299450" cy="4279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Arial"/>
              <a:buNone/>
            </a:pPr>
            <a:endParaRPr sz="2000" b="0" i="0" u="none" strike="noStrike" cap="none">
              <a:solidFill>
                <a:schemeClr val="dk1"/>
              </a:solidFill>
              <a:latin typeface="Arial"/>
              <a:ea typeface="Arial"/>
              <a:cs typeface="Arial"/>
              <a:sym typeface="Arial"/>
            </a:endParaRPr>
          </a:p>
          <a:p>
            <a:pPr marL="0" marR="0" lvl="0" indent="0" algn="l" rtl="0">
              <a:spcBef>
                <a:spcPts val="48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There are many different SQL commands for manipulating strings, dates, or numbers – like CONCAT, LENGTH, and SUBSTRING</a:t>
            </a:r>
            <a:endParaRPr/>
          </a:p>
          <a:p>
            <a:pPr marL="0" marR="0" lvl="0" indent="0" algn="l" rtl="0">
              <a:spcBef>
                <a:spcPts val="48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spcBef>
                <a:spcPts val="48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We have focused on aggregate functions, but there are also logical functions like IF, COALESCE, CASE-WHEN</a:t>
            </a:r>
            <a:endParaRPr/>
          </a:p>
          <a:p>
            <a:pPr marL="0" marR="0" lvl="0" indent="0" algn="l" rtl="0">
              <a:spcBef>
                <a:spcPts val="48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spcBef>
                <a:spcPts val="480"/>
              </a:spcBef>
              <a:spcAft>
                <a:spcPts val="0"/>
              </a:spcAft>
              <a:buClr>
                <a:schemeClr val="dk1"/>
              </a:buClr>
              <a:buFont typeface="Arial"/>
              <a:buNone/>
            </a:pPr>
            <a:r>
              <a:rPr lang="en-US" sz="2400" b="0" i="0" u="none" strike="noStrike" cap="none">
                <a:solidFill>
                  <a:schemeClr val="dk1"/>
                </a:solidFill>
                <a:latin typeface="Arial"/>
                <a:ea typeface="Arial"/>
                <a:cs typeface="Arial"/>
                <a:sym typeface="Arial"/>
              </a:rPr>
              <a:t>We will not cover these functions because they tend to vary by RDMBS (MySQL vs SQL Server vs PostgreSQL)</a:t>
            </a:r>
            <a:endParaRPr/>
          </a:p>
          <a:p>
            <a:pPr marL="0" marR="0" lvl="0" indent="0" algn="l" rtl="0">
              <a:spcBef>
                <a:spcPts val="400"/>
              </a:spcBef>
              <a:spcAft>
                <a:spcPts val="0"/>
              </a:spcAft>
              <a:buClr>
                <a:schemeClr val="dk1"/>
              </a:buClr>
              <a:buFont typeface="Arial"/>
              <a:buNone/>
            </a:pPr>
            <a:endParaRPr sz="2000" b="1" i="0" u="none" strike="noStrike" cap="non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Shape 23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1" i="0" u="none" strike="noStrike" cap="none">
                <a:solidFill>
                  <a:srgbClr val="820000"/>
                </a:solidFill>
                <a:latin typeface="Arial"/>
                <a:ea typeface="Arial"/>
                <a:cs typeface="Arial"/>
                <a:sym typeface="Arial"/>
              </a:rPr>
              <a:t>COMBINING TABLES</a:t>
            </a:r>
            <a:endParaRPr sz="4000" b="1" i="0" u="none" strike="noStrike" cap="none">
              <a:solidFill>
                <a:srgbClr val="820000"/>
              </a:solidFill>
              <a:latin typeface="Arial"/>
              <a:ea typeface="Arial"/>
              <a:cs typeface="Arial"/>
              <a:sym typeface="Arial"/>
            </a:endParaRPr>
          </a:p>
        </p:txBody>
      </p:sp>
      <p:sp>
        <p:nvSpPr>
          <p:cNvPr id="236" name="Shape 23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a:buNone/>
            </a:pPr>
            <a:r>
              <a:rPr lang="en-US" sz="2000" b="0" i="0" u="none" strike="noStrike" cap="none">
                <a:solidFill>
                  <a:schemeClr val="dk1"/>
                </a:solidFill>
                <a:latin typeface="Arial"/>
                <a:ea typeface="Arial"/>
                <a:cs typeface="Arial"/>
                <a:sym typeface="Arial"/>
              </a:rPr>
              <a:t>INNER JOIN, LEFT JOIN</a:t>
            </a: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Shape 89"/>
          <p:cNvSpPr txBox="1"/>
          <p:nvPr/>
        </p:nvSpPr>
        <p:spPr>
          <a:xfrm>
            <a:off x="4343400" y="6172200"/>
            <a:ext cx="4572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000" b="0" i="0" u="none" strike="noStrike" cap="none">
                <a:solidFill>
                  <a:schemeClr val="dk1"/>
                </a:solidFill>
                <a:latin typeface="Arial"/>
                <a:ea typeface="Arial"/>
                <a:cs typeface="Arial"/>
                <a:sym typeface="Arial"/>
              </a:rPr>
              <a:t>2</a:t>
            </a:fld>
            <a:endParaRPr sz="1000" b="0" i="0" u="none" strike="noStrike" cap="none">
              <a:solidFill>
                <a:schemeClr val="dk1"/>
              </a:solidFill>
              <a:latin typeface="Arial"/>
              <a:ea typeface="Arial"/>
              <a:cs typeface="Arial"/>
              <a:sym typeface="Arial"/>
            </a:endParaRPr>
          </a:p>
        </p:txBody>
      </p:sp>
      <p:sp>
        <p:nvSpPr>
          <p:cNvPr id="90" name="Shape 90"/>
          <p:cNvSpPr txBox="1"/>
          <p:nvPr/>
        </p:nvSpPr>
        <p:spPr>
          <a:xfrm>
            <a:off x="381000" y="223650"/>
            <a:ext cx="83820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a:solidFill>
                  <a:srgbClr val="820009"/>
                </a:solidFill>
                <a:latin typeface="Arial"/>
                <a:ea typeface="Arial"/>
                <a:cs typeface="Arial"/>
                <a:sym typeface="Arial"/>
              </a:rPr>
              <a:t>Agenda</a:t>
            </a:r>
            <a:endParaRPr sz="2400" b="1" i="0" u="none" strike="noStrike" cap="none">
              <a:solidFill>
                <a:srgbClr val="820009"/>
              </a:solidFill>
              <a:latin typeface="Arial"/>
              <a:ea typeface="Arial"/>
              <a:cs typeface="Arial"/>
              <a:sym typeface="Arial"/>
            </a:endParaRPr>
          </a:p>
        </p:txBody>
      </p:sp>
      <p:sp>
        <p:nvSpPr>
          <p:cNvPr id="91" name="Shape 91"/>
          <p:cNvSpPr txBox="1"/>
          <p:nvPr/>
        </p:nvSpPr>
        <p:spPr>
          <a:xfrm>
            <a:off x="762000" y="1676400"/>
            <a:ext cx="7162800" cy="2677656"/>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Review basic SQL</a:t>
            </a:r>
            <a:endParaRPr/>
          </a:p>
          <a:p>
            <a:pPr marL="285750" marR="0" lvl="0" indent="-107950" algn="l" rtl="0">
              <a:spcBef>
                <a:spcPts val="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Learn more commands (HAVING, JOIN)</a:t>
            </a:r>
            <a:endParaRPr/>
          </a:p>
          <a:p>
            <a:pPr marL="285750" marR="0" lvl="0" indent="-107950" algn="l" rtl="0">
              <a:spcBef>
                <a:spcPts val="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Brief discussion of SQL optimization</a:t>
            </a:r>
            <a:endParaRPr/>
          </a:p>
          <a:p>
            <a:pPr marL="285750" marR="0" lvl="0" indent="-107950" algn="l" rtl="0">
              <a:spcBef>
                <a:spcPts val="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pic>
        <p:nvPicPr>
          <p:cNvPr id="243" name="Shape 243"/>
          <p:cNvPicPr preferRelativeResize="0"/>
          <p:nvPr/>
        </p:nvPicPr>
        <p:blipFill rotWithShape="1">
          <a:blip r:embed="rId3">
            <a:alphaModFix/>
          </a:blip>
          <a:srcRect/>
          <a:stretch/>
        </p:blipFill>
        <p:spPr>
          <a:xfrm>
            <a:off x="4518000" y="2682158"/>
            <a:ext cx="3422700" cy="2741400"/>
          </a:xfrm>
          <a:prstGeom prst="rect">
            <a:avLst/>
          </a:prstGeom>
          <a:noFill/>
          <a:ln>
            <a:noFill/>
          </a:ln>
        </p:spPr>
      </p:pic>
      <p:sp>
        <p:nvSpPr>
          <p:cNvPr id="244" name="Shape 244"/>
          <p:cNvSpPr txBox="1">
            <a:spLocks noGrp="1"/>
          </p:cNvSpPr>
          <p:nvPr>
            <p:ph type="title"/>
          </p:nvPr>
        </p:nvSpPr>
        <p:spPr>
          <a:xfrm>
            <a:off x="381000" y="292100"/>
            <a:ext cx="8305800" cy="762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1" i="0" u="none" strike="noStrike" cap="none">
                <a:solidFill>
                  <a:srgbClr val="820000"/>
                </a:solidFill>
                <a:latin typeface="Arial"/>
                <a:ea typeface="Arial"/>
                <a:cs typeface="Arial"/>
                <a:sym typeface="Arial"/>
              </a:rPr>
              <a:t>Joins</a:t>
            </a:r>
            <a:endParaRPr sz="3600" b="1" i="0" u="none" strike="noStrike" cap="none">
              <a:solidFill>
                <a:srgbClr val="820000"/>
              </a:solidFill>
              <a:latin typeface="Arial"/>
              <a:ea typeface="Arial"/>
              <a:cs typeface="Arial"/>
              <a:sym typeface="Arial"/>
            </a:endParaRPr>
          </a:p>
        </p:txBody>
      </p:sp>
      <p:sp>
        <p:nvSpPr>
          <p:cNvPr id="245" name="Shape 245"/>
          <p:cNvSpPr txBox="1">
            <a:spLocks noGrp="1"/>
          </p:cNvSpPr>
          <p:nvPr>
            <p:ph type="body" idx="1"/>
          </p:nvPr>
        </p:nvSpPr>
        <p:spPr>
          <a:xfrm>
            <a:off x="1131600" y="1381450"/>
            <a:ext cx="2795700" cy="1079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r>
              <a:rPr lang="en-US" sz="2800" b="0" i="0" u="none" strike="noStrike" cap="none">
                <a:solidFill>
                  <a:schemeClr val="dk1"/>
                </a:solidFill>
                <a:latin typeface="Arial"/>
                <a:ea typeface="Arial"/>
                <a:cs typeface="Arial"/>
                <a:sym typeface="Arial"/>
              </a:rPr>
              <a:t>INNER JOIN:</a:t>
            </a:r>
            <a:endParaRPr sz="2800" b="0" i="0" u="none" strike="noStrike" cap="none">
              <a:solidFill>
                <a:schemeClr val="dk1"/>
              </a:solidFill>
              <a:latin typeface="Arial"/>
              <a:ea typeface="Arial"/>
              <a:cs typeface="Arial"/>
              <a:sym typeface="Arial"/>
            </a:endParaRPr>
          </a:p>
        </p:txBody>
      </p:sp>
      <p:pic>
        <p:nvPicPr>
          <p:cNvPr id="246" name="Shape 246"/>
          <p:cNvPicPr preferRelativeResize="0"/>
          <p:nvPr/>
        </p:nvPicPr>
        <p:blipFill rotWithShape="1">
          <a:blip r:embed="rId4">
            <a:alphaModFix/>
          </a:blip>
          <a:srcRect/>
          <a:stretch/>
        </p:blipFill>
        <p:spPr>
          <a:xfrm>
            <a:off x="4522500" y="-11"/>
            <a:ext cx="3489900" cy="2763000"/>
          </a:xfrm>
          <a:prstGeom prst="rect">
            <a:avLst/>
          </a:prstGeom>
          <a:noFill/>
          <a:ln>
            <a:noFill/>
          </a:ln>
        </p:spPr>
      </p:pic>
      <p:sp>
        <p:nvSpPr>
          <p:cNvPr id="247" name="Shape 247"/>
          <p:cNvSpPr txBox="1"/>
          <p:nvPr/>
        </p:nvSpPr>
        <p:spPr>
          <a:xfrm>
            <a:off x="1127100" y="3513150"/>
            <a:ext cx="2795700" cy="1079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Arial"/>
              <a:buNone/>
            </a:pPr>
            <a:r>
              <a:rPr lang="en-US" sz="2800">
                <a:solidFill>
                  <a:schemeClr val="dk1"/>
                </a:solidFill>
                <a:latin typeface="Arial"/>
                <a:ea typeface="Arial"/>
                <a:cs typeface="Arial"/>
                <a:sym typeface="Arial"/>
              </a:rPr>
              <a:t>LEFT </a:t>
            </a:r>
            <a:r>
              <a:rPr lang="en-US" sz="2800">
                <a:solidFill>
                  <a:schemeClr val="dk1"/>
                </a:solidFill>
              </a:rPr>
              <a:t>OUTER JOIN</a:t>
            </a:r>
            <a:r>
              <a:rPr lang="en-US" sz="2800">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p:txBody>
      </p:sp>
      <p:sp>
        <p:nvSpPr>
          <p:cNvPr id="248" name="Shape 248"/>
          <p:cNvSpPr txBox="1"/>
          <p:nvPr/>
        </p:nvSpPr>
        <p:spPr>
          <a:xfrm>
            <a:off x="145300" y="5022100"/>
            <a:ext cx="6244500" cy="1079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Arial"/>
              <a:buNone/>
            </a:pPr>
            <a:r>
              <a:rPr lang="en-US" sz="2800">
                <a:solidFill>
                  <a:schemeClr val="dk1"/>
                </a:solidFill>
              </a:rPr>
              <a:t>for more info:</a:t>
            </a:r>
            <a:endParaRPr sz="2800">
              <a:solidFill>
                <a:schemeClr val="dk1"/>
              </a:solidFill>
            </a:endParaRPr>
          </a:p>
          <a:p>
            <a:pPr marL="0" marR="0" lvl="0" indent="0" algn="l" rtl="0">
              <a:spcBef>
                <a:spcPts val="0"/>
              </a:spcBef>
              <a:spcAft>
                <a:spcPts val="0"/>
              </a:spcAft>
              <a:buClr>
                <a:schemeClr val="dk1"/>
              </a:buClr>
              <a:buFont typeface="Arial"/>
              <a:buNone/>
            </a:pPr>
            <a:r>
              <a:rPr lang="en-US" sz="2800">
                <a:solidFill>
                  <a:schemeClr val="dk1"/>
                </a:solidFill>
              </a:rPr>
              <a:t>http://www.sql-join.com/sql-join-types/</a:t>
            </a:r>
            <a:endParaRPr sz="28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381000" y="292100"/>
            <a:ext cx="8305800" cy="762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1" i="0" u="none" strike="noStrike" cap="none">
                <a:solidFill>
                  <a:srgbClr val="820000"/>
                </a:solidFill>
                <a:latin typeface="Arial"/>
                <a:ea typeface="Arial"/>
                <a:cs typeface="Arial"/>
                <a:sym typeface="Arial"/>
              </a:rPr>
              <a:t>Inner Join</a:t>
            </a:r>
            <a:endParaRPr sz="3600" b="1" i="0" u="none" strike="noStrike" cap="none">
              <a:solidFill>
                <a:srgbClr val="820000"/>
              </a:solidFill>
              <a:latin typeface="Arial"/>
              <a:ea typeface="Arial"/>
              <a:cs typeface="Arial"/>
              <a:sym typeface="Arial"/>
            </a:endParaRPr>
          </a:p>
        </p:txBody>
      </p:sp>
      <p:sp>
        <p:nvSpPr>
          <p:cNvPr id="256" name="Shape 256"/>
          <p:cNvSpPr txBox="1"/>
          <p:nvPr/>
        </p:nvSpPr>
        <p:spPr>
          <a:xfrm>
            <a:off x="609600" y="1866384"/>
            <a:ext cx="94166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Table A</a:t>
            </a:r>
            <a:endParaRPr sz="1800">
              <a:solidFill>
                <a:schemeClr val="dk1"/>
              </a:solidFill>
              <a:latin typeface="Arial"/>
              <a:ea typeface="Arial"/>
              <a:cs typeface="Arial"/>
              <a:sym typeface="Arial"/>
            </a:endParaRPr>
          </a:p>
        </p:txBody>
      </p:sp>
      <p:sp>
        <p:nvSpPr>
          <p:cNvPr id="257" name="Shape 257"/>
          <p:cNvSpPr txBox="1"/>
          <p:nvPr/>
        </p:nvSpPr>
        <p:spPr>
          <a:xfrm>
            <a:off x="2183470" y="1869630"/>
            <a:ext cx="95436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Table B</a:t>
            </a:r>
            <a:endParaRPr sz="1800">
              <a:solidFill>
                <a:schemeClr val="dk1"/>
              </a:solidFill>
              <a:latin typeface="Arial"/>
              <a:ea typeface="Arial"/>
              <a:cs typeface="Arial"/>
              <a:sym typeface="Arial"/>
            </a:endParaRPr>
          </a:p>
        </p:txBody>
      </p:sp>
      <p:graphicFrame>
        <p:nvGraphicFramePr>
          <p:cNvPr id="258" name="Shape 258"/>
          <p:cNvGraphicFramePr/>
          <p:nvPr/>
        </p:nvGraphicFramePr>
        <p:xfrm>
          <a:off x="434772" y="2438400"/>
          <a:ext cx="1524950" cy="1454125"/>
        </p:xfrm>
        <a:graphic>
          <a:graphicData uri="http://schemas.openxmlformats.org/drawingml/2006/table">
            <a:tbl>
              <a:tblPr>
                <a:noFill/>
                <a:tableStyleId>{C23D6C95-B25F-4D57-91A7-E0D550389732}</a:tableStyleId>
              </a:tblPr>
              <a:tblGrid>
                <a:gridCol w="762475">
                  <a:extLst>
                    <a:ext uri="{9D8B030D-6E8A-4147-A177-3AD203B41FA5}">
                      <a16:colId xmlns:a16="http://schemas.microsoft.com/office/drawing/2014/main" val="20000"/>
                    </a:ext>
                  </a:extLst>
                </a:gridCol>
                <a:gridCol w="762475">
                  <a:extLst>
                    <a:ext uri="{9D8B030D-6E8A-4147-A177-3AD203B41FA5}">
                      <a16:colId xmlns:a16="http://schemas.microsoft.com/office/drawing/2014/main" val="20001"/>
                    </a:ext>
                  </a:extLst>
                </a:gridCol>
              </a:tblGrid>
              <a:tr h="290825">
                <a:tc>
                  <a:txBody>
                    <a:bodyPr/>
                    <a:lstStyle/>
                    <a:p>
                      <a:pPr marL="0" marR="0" lvl="0" indent="0" algn="ctr" rtl="0">
                        <a:spcBef>
                          <a:spcPts val="0"/>
                        </a:spcBef>
                        <a:spcAft>
                          <a:spcPts val="0"/>
                        </a:spcAft>
                        <a:buNone/>
                      </a:pPr>
                      <a:r>
                        <a:rPr lang="en-US" sz="1200" u="none" strike="noStrike"/>
                        <a:t>order_id</a:t>
                      </a:r>
                      <a:endParaRPr sz="1200" b="0" i="0" u="none" strike="noStrike">
                        <a:solidFill>
                          <a:srgbClr val="000000"/>
                        </a:solidFill>
                        <a:latin typeface="Calibri"/>
                        <a:ea typeface="Calibri"/>
                        <a:cs typeface="Calibri"/>
                        <a:sym typeface="Calibri"/>
                      </a:endParaRPr>
                    </a:p>
                  </a:txBody>
                  <a:tcPr marL="12700" marR="12700" marT="12700" marB="0" anchor="b">
                    <a:lnB w="2857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u="none" strike="noStrike"/>
                        <a:t>customer</a:t>
                      </a:r>
                      <a:endParaRPr sz="1200" b="0" i="0" u="none" strike="noStrike">
                        <a:solidFill>
                          <a:srgbClr val="000000"/>
                        </a:solidFill>
                        <a:latin typeface="Calibri"/>
                        <a:ea typeface="Calibri"/>
                        <a:cs typeface="Calibri"/>
                        <a:sym typeface="Calibri"/>
                      </a:endParaRPr>
                    </a:p>
                  </a:txBody>
                  <a:tcPr marL="12700" marR="12700" marT="12700" marB="0" anchor="b">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90825">
                <a:tc>
                  <a:txBody>
                    <a:bodyPr/>
                    <a:lstStyle/>
                    <a:p>
                      <a:pPr marL="0" marR="0" lvl="0" indent="0" algn="ctr" rtl="0">
                        <a:spcBef>
                          <a:spcPts val="0"/>
                        </a:spcBef>
                        <a:spcAft>
                          <a:spcPts val="0"/>
                        </a:spcAft>
                        <a:buNone/>
                      </a:pPr>
                      <a:r>
                        <a:rPr lang="en-US" sz="1200" u="none" strike="noStrike"/>
                        <a:t>1</a:t>
                      </a:r>
                      <a:endParaRPr sz="1200" b="0" i="0" u="none" strike="noStrike">
                        <a:solidFill>
                          <a:srgbClr val="000000"/>
                        </a:solidFill>
                        <a:latin typeface="Calibri"/>
                        <a:ea typeface="Calibri"/>
                        <a:cs typeface="Calibri"/>
                        <a:sym typeface="Calibri"/>
                      </a:endParaRPr>
                    </a:p>
                  </a:txBody>
                  <a:tcPr marL="12700" marR="12700" marT="12700" marB="0" anchor="b">
                    <a:lnT w="28575" cap="flat" cmpd="sng">
                      <a:solidFill>
                        <a:schemeClr val="dk1"/>
                      </a:solidFill>
                      <a:prstDash val="solid"/>
                      <a:round/>
                      <a:headEnd type="none" w="sm" len="sm"/>
                      <a:tailEnd type="none" w="sm" len="sm"/>
                    </a:lnT>
                  </a:tcPr>
                </a:tc>
                <a:tc>
                  <a:txBody>
                    <a:bodyPr/>
                    <a:lstStyle/>
                    <a:p>
                      <a:pPr marL="0" marR="0" lvl="0" indent="0" algn="ctr" rtl="0">
                        <a:spcBef>
                          <a:spcPts val="0"/>
                        </a:spcBef>
                        <a:spcAft>
                          <a:spcPts val="0"/>
                        </a:spcAft>
                        <a:buNone/>
                      </a:pPr>
                      <a:r>
                        <a:rPr lang="en-US" sz="1200" u="none" strike="noStrike"/>
                        <a:t>Anne</a:t>
                      </a:r>
                      <a:endParaRPr sz="1200" b="0" i="0" u="none" strike="noStrike">
                        <a:solidFill>
                          <a:srgbClr val="000000"/>
                        </a:solidFill>
                        <a:latin typeface="Calibri"/>
                        <a:ea typeface="Calibri"/>
                        <a:cs typeface="Calibri"/>
                        <a:sym typeface="Calibri"/>
                      </a:endParaRPr>
                    </a:p>
                  </a:txBody>
                  <a:tcPr marL="12700" marR="12700" marT="12700" marB="0" anchor="b">
                    <a:lnT w="28575"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r h="290825">
                <a:tc>
                  <a:txBody>
                    <a:bodyPr/>
                    <a:lstStyle/>
                    <a:p>
                      <a:pPr marL="0" marR="0" lvl="0" indent="0" algn="ctr" rtl="0">
                        <a:spcBef>
                          <a:spcPts val="0"/>
                        </a:spcBef>
                        <a:spcAft>
                          <a:spcPts val="0"/>
                        </a:spcAft>
                        <a:buNone/>
                      </a:pPr>
                      <a:r>
                        <a:rPr lang="en-US" sz="1200" u="none" strike="noStrike"/>
                        <a:t>2</a:t>
                      </a:r>
                      <a:endParaRPr sz="1200" b="0" i="0" u="none" strike="noStrike">
                        <a:solidFill>
                          <a:srgbClr val="000000"/>
                        </a:solidFill>
                        <a:latin typeface="Calibri"/>
                        <a:ea typeface="Calibri"/>
                        <a:cs typeface="Calibri"/>
                        <a:sym typeface="Calibri"/>
                      </a:endParaRPr>
                    </a:p>
                  </a:txBody>
                  <a:tcPr marL="12700" marR="12700" marT="12700" marB="0" anchor="b"/>
                </a:tc>
                <a:tc>
                  <a:txBody>
                    <a:bodyPr/>
                    <a:lstStyle/>
                    <a:p>
                      <a:pPr marL="0" marR="0" lvl="0" indent="0" algn="ctr" rtl="0">
                        <a:spcBef>
                          <a:spcPts val="0"/>
                        </a:spcBef>
                        <a:spcAft>
                          <a:spcPts val="0"/>
                        </a:spcAft>
                        <a:buNone/>
                      </a:pPr>
                      <a:r>
                        <a:rPr lang="en-US" sz="1200"/>
                        <a:t>John</a:t>
                      </a:r>
                      <a:endParaRPr sz="1200" b="0" i="0" u="none" strike="noStrike">
                        <a:solidFill>
                          <a:srgbClr val="000000"/>
                        </a:solidFill>
                        <a:latin typeface="Calibri"/>
                        <a:ea typeface="Calibri"/>
                        <a:cs typeface="Calibri"/>
                        <a:sym typeface="Calibri"/>
                      </a:endParaRPr>
                    </a:p>
                  </a:txBody>
                  <a:tcPr marL="12700" marR="12700" marT="12700" marB="0" anchor="b"/>
                </a:tc>
                <a:extLst>
                  <a:ext uri="{0D108BD9-81ED-4DB2-BD59-A6C34878D82A}">
                    <a16:rowId xmlns:a16="http://schemas.microsoft.com/office/drawing/2014/main" val="10002"/>
                  </a:ext>
                </a:extLst>
              </a:tr>
              <a:tr h="290825">
                <a:tc>
                  <a:txBody>
                    <a:bodyPr/>
                    <a:lstStyle/>
                    <a:p>
                      <a:pPr marL="0" marR="0" lvl="0" indent="0" algn="ctr" rtl="0">
                        <a:spcBef>
                          <a:spcPts val="0"/>
                        </a:spcBef>
                        <a:spcAft>
                          <a:spcPts val="0"/>
                        </a:spcAft>
                        <a:buNone/>
                      </a:pPr>
                      <a:r>
                        <a:rPr lang="en-US" sz="1200" u="none" strike="noStrike"/>
                        <a:t>3</a:t>
                      </a:r>
                      <a:endParaRPr sz="1200" b="0" i="0" u="none" strike="noStrike">
                        <a:solidFill>
                          <a:srgbClr val="000000"/>
                        </a:solidFill>
                        <a:latin typeface="Calibri"/>
                        <a:ea typeface="Calibri"/>
                        <a:cs typeface="Calibri"/>
                        <a:sym typeface="Calibri"/>
                      </a:endParaRPr>
                    </a:p>
                  </a:txBody>
                  <a:tcPr marL="12700" marR="12700" marT="12700" marB="0" anchor="b"/>
                </a:tc>
                <a:tc>
                  <a:txBody>
                    <a:bodyPr/>
                    <a:lstStyle/>
                    <a:p>
                      <a:pPr marL="0" marR="0" lvl="0" indent="0" algn="ctr" rtl="0">
                        <a:spcBef>
                          <a:spcPts val="0"/>
                        </a:spcBef>
                        <a:spcAft>
                          <a:spcPts val="0"/>
                        </a:spcAft>
                        <a:buNone/>
                      </a:pPr>
                      <a:r>
                        <a:rPr lang="en-US" sz="1200" u="none" strike="noStrike"/>
                        <a:t>Charlie</a:t>
                      </a:r>
                      <a:endParaRPr sz="1200" b="0" i="0" u="none" strike="noStrike">
                        <a:solidFill>
                          <a:srgbClr val="000000"/>
                        </a:solidFill>
                        <a:latin typeface="Calibri"/>
                        <a:ea typeface="Calibri"/>
                        <a:cs typeface="Calibri"/>
                        <a:sym typeface="Calibri"/>
                      </a:endParaRPr>
                    </a:p>
                  </a:txBody>
                  <a:tcPr marL="12700" marR="12700" marT="12700" marB="0" anchor="b"/>
                </a:tc>
                <a:extLst>
                  <a:ext uri="{0D108BD9-81ED-4DB2-BD59-A6C34878D82A}">
                    <a16:rowId xmlns:a16="http://schemas.microsoft.com/office/drawing/2014/main" val="10003"/>
                  </a:ext>
                </a:extLst>
              </a:tr>
              <a:tr h="290825">
                <a:tc>
                  <a:txBody>
                    <a:bodyPr/>
                    <a:lstStyle/>
                    <a:p>
                      <a:pPr marL="0" marR="0" lvl="0" indent="0" algn="ctr" rtl="0">
                        <a:spcBef>
                          <a:spcPts val="0"/>
                        </a:spcBef>
                        <a:spcAft>
                          <a:spcPts val="0"/>
                        </a:spcAft>
                        <a:buNone/>
                      </a:pPr>
                      <a:r>
                        <a:rPr lang="en-US" sz="1200" u="none" strike="noStrike"/>
                        <a:t>4</a:t>
                      </a:r>
                      <a:endParaRPr sz="1200" b="0" i="0" u="none" strike="noStrike">
                        <a:solidFill>
                          <a:srgbClr val="000000"/>
                        </a:solidFill>
                        <a:latin typeface="Calibri"/>
                        <a:ea typeface="Calibri"/>
                        <a:cs typeface="Calibri"/>
                        <a:sym typeface="Calibri"/>
                      </a:endParaRPr>
                    </a:p>
                  </a:txBody>
                  <a:tcPr marL="12700" marR="12700" marT="12700" marB="0" anchor="b"/>
                </a:tc>
                <a:tc>
                  <a:txBody>
                    <a:bodyPr/>
                    <a:lstStyle/>
                    <a:p>
                      <a:pPr marL="0" marR="0" lvl="0" indent="0" algn="ctr" rtl="0">
                        <a:spcBef>
                          <a:spcPts val="0"/>
                        </a:spcBef>
                        <a:spcAft>
                          <a:spcPts val="0"/>
                        </a:spcAft>
                        <a:buNone/>
                      </a:pPr>
                      <a:r>
                        <a:rPr lang="en-US" sz="1200" u="none" strike="noStrike"/>
                        <a:t>Bob</a:t>
                      </a:r>
                      <a:endParaRPr sz="1200" b="0" i="0" u="none" strike="noStrike">
                        <a:solidFill>
                          <a:srgbClr val="000000"/>
                        </a:solidFill>
                        <a:latin typeface="Calibri"/>
                        <a:ea typeface="Calibri"/>
                        <a:cs typeface="Calibri"/>
                        <a:sym typeface="Calibri"/>
                      </a:endParaRPr>
                    </a:p>
                  </a:txBody>
                  <a:tcPr marL="12700" marR="12700" marT="12700" marB="0" anchor="b"/>
                </a:tc>
                <a:extLst>
                  <a:ext uri="{0D108BD9-81ED-4DB2-BD59-A6C34878D82A}">
                    <a16:rowId xmlns:a16="http://schemas.microsoft.com/office/drawing/2014/main" val="10004"/>
                  </a:ext>
                </a:extLst>
              </a:tr>
            </a:tbl>
          </a:graphicData>
        </a:graphic>
      </p:graphicFrame>
      <p:graphicFrame>
        <p:nvGraphicFramePr>
          <p:cNvPr id="259" name="Shape 259"/>
          <p:cNvGraphicFramePr/>
          <p:nvPr/>
        </p:nvGraphicFramePr>
        <p:xfrm>
          <a:off x="2210269" y="2438400"/>
          <a:ext cx="1904550" cy="1454150"/>
        </p:xfrm>
        <a:graphic>
          <a:graphicData uri="http://schemas.openxmlformats.org/drawingml/2006/table">
            <a:tbl>
              <a:tblPr>
                <a:noFill/>
                <a:tableStyleId>{C23D6C95-B25F-4D57-91A7-E0D550389732}</a:tableStyleId>
              </a:tblPr>
              <a:tblGrid>
                <a:gridCol w="952275">
                  <a:extLst>
                    <a:ext uri="{9D8B030D-6E8A-4147-A177-3AD203B41FA5}">
                      <a16:colId xmlns:a16="http://schemas.microsoft.com/office/drawing/2014/main" val="20000"/>
                    </a:ext>
                  </a:extLst>
                </a:gridCol>
                <a:gridCol w="952275">
                  <a:extLst>
                    <a:ext uri="{9D8B030D-6E8A-4147-A177-3AD203B41FA5}">
                      <a16:colId xmlns:a16="http://schemas.microsoft.com/office/drawing/2014/main" val="20001"/>
                    </a:ext>
                  </a:extLst>
                </a:gridCol>
              </a:tblGrid>
              <a:tr h="356950">
                <a:tc>
                  <a:txBody>
                    <a:bodyPr/>
                    <a:lstStyle/>
                    <a:p>
                      <a:pPr marL="0" marR="0" lvl="0" indent="0" algn="ctr" rtl="0">
                        <a:spcBef>
                          <a:spcPts val="0"/>
                        </a:spcBef>
                        <a:spcAft>
                          <a:spcPts val="0"/>
                        </a:spcAft>
                        <a:buNone/>
                      </a:pPr>
                      <a:r>
                        <a:rPr lang="en-US" sz="1200" u="none" strike="noStrike"/>
                        <a:t>order_id</a:t>
                      </a:r>
                      <a:endParaRPr sz="1200" b="0" i="0" u="none" strike="noStrike">
                        <a:solidFill>
                          <a:srgbClr val="000000"/>
                        </a:solidFill>
                        <a:latin typeface="Calibri"/>
                        <a:ea typeface="Calibri"/>
                        <a:cs typeface="Calibri"/>
                        <a:sym typeface="Calibri"/>
                      </a:endParaRPr>
                    </a:p>
                  </a:txBody>
                  <a:tcPr marL="12700" marR="12700" marT="12700" marB="0" anchor="b">
                    <a:lnB w="2857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u="none" strike="noStrike"/>
                        <a:t>widgets_sold</a:t>
                      </a:r>
                      <a:endParaRPr sz="1200" b="0" i="0" u="none" strike="noStrike">
                        <a:solidFill>
                          <a:srgbClr val="000000"/>
                        </a:solidFill>
                        <a:latin typeface="Calibri"/>
                        <a:ea typeface="Calibri"/>
                        <a:cs typeface="Calibri"/>
                        <a:sym typeface="Calibri"/>
                      </a:endParaRPr>
                    </a:p>
                  </a:txBody>
                  <a:tcPr marL="12700" marR="12700" marT="12700" marB="0" anchor="b">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74300">
                <a:tc>
                  <a:txBody>
                    <a:bodyPr/>
                    <a:lstStyle/>
                    <a:p>
                      <a:pPr marL="0" marR="0" lvl="0" indent="0" algn="ctr" rtl="0">
                        <a:spcBef>
                          <a:spcPts val="0"/>
                        </a:spcBef>
                        <a:spcAft>
                          <a:spcPts val="0"/>
                        </a:spcAft>
                        <a:buNone/>
                      </a:pPr>
                      <a:r>
                        <a:rPr lang="en-US" sz="1200" b="0" i="0" u="none" strike="noStrike">
                          <a:solidFill>
                            <a:srgbClr val="000000"/>
                          </a:solidFill>
                          <a:latin typeface="Calibri"/>
                          <a:ea typeface="Calibri"/>
                          <a:cs typeface="Calibri"/>
                          <a:sym typeface="Calibri"/>
                        </a:rPr>
                        <a:t>1</a:t>
                      </a:r>
                      <a:endParaRPr/>
                    </a:p>
                  </a:txBody>
                  <a:tcPr marL="12700" marR="12700" marT="12700" marB="0" anchor="b">
                    <a:lnT w="28575" cap="flat" cmpd="sng">
                      <a:solidFill>
                        <a:schemeClr val="dk1"/>
                      </a:solidFill>
                      <a:prstDash val="solid"/>
                      <a:round/>
                      <a:headEnd type="none" w="sm" len="sm"/>
                      <a:tailEnd type="none" w="sm" len="sm"/>
                    </a:lnT>
                  </a:tcPr>
                </a:tc>
                <a:tc>
                  <a:txBody>
                    <a:bodyPr/>
                    <a:lstStyle/>
                    <a:p>
                      <a:pPr marL="0" marR="0" lvl="0" indent="0" algn="ctr" rtl="0">
                        <a:spcBef>
                          <a:spcPts val="0"/>
                        </a:spcBef>
                        <a:spcAft>
                          <a:spcPts val="0"/>
                        </a:spcAft>
                        <a:buNone/>
                      </a:pPr>
                      <a:r>
                        <a:rPr lang="en-US" sz="1200" b="0" i="0" u="none" strike="noStrike">
                          <a:solidFill>
                            <a:srgbClr val="000000"/>
                          </a:solidFill>
                          <a:latin typeface="Calibri"/>
                          <a:ea typeface="Calibri"/>
                          <a:cs typeface="Calibri"/>
                          <a:sym typeface="Calibri"/>
                        </a:rPr>
                        <a:t>25</a:t>
                      </a:r>
                      <a:endParaRPr/>
                    </a:p>
                  </a:txBody>
                  <a:tcPr marL="12700" marR="12700" marT="12700" marB="0" anchor="b">
                    <a:lnT w="28575"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r h="274300">
                <a:tc>
                  <a:txBody>
                    <a:bodyPr/>
                    <a:lstStyle/>
                    <a:p>
                      <a:pPr marL="0" marR="0" lvl="0" indent="0" algn="ctr" rtl="0">
                        <a:spcBef>
                          <a:spcPts val="0"/>
                        </a:spcBef>
                        <a:spcAft>
                          <a:spcPts val="0"/>
                        </a:spcAft>
                        <a:buNone/>
                      </a:pPr>
                      <a:r>
                        <a:rPr lang="en-US" sz="1200" b="0" i="0" u="none" strike="noStrike">
                          <a:solidFill>
                            <a:srgbClr val="000000"/>
                          </a:solidFill>
                          <a:latin typeface="Calibri"/>
                          <a:ea typeface="Calibri"/>
                          <a:cs typeface="Calibri"/>
                          <a:sym typeface="Calibri"/>
                        </a:rPr>
                        <a:t>4</a:t>
                      </a:r>
                      <a:endParaRPr/>
                    </a:p>
                  </a:txBody>
                  <a:tcPr marL="12700" marR="12700" marT="12700" marB="0" anchor="b"/>
                </a:tc>
                <a:tc>
                  <a:txBody>
                    <a:bodyPr/>
                    <a:lstStyle/>
                    <a:p>
                      <a:pPr marL="0" marR="0" lvl="0" indent="0" algn="ctr" rtl="0">
                        <a:spcBef>
                          <a:spcPts val="0"/>
                        </a:spcBef>
                        <a:spcAft>
                          <a:spcPts val="0"/>
                        </a:spcAft>
                        <a:buNone/>
                      </a:pPr>
                      <a:r>
                        <a:rPr lang="en-US" sz="1200" b="0" i="0" u="none" strike="noStrike">
                          <a:solidFill>
                            <a:srgbClr val="000000"/>
                          </a:solidFill>
                          <a:latin typeface="Calibri"/>
                          <a:ea typeface="Calibri"/>
                          <a:cs typeface="Calibri"/>
                          <a:sym typeface="Calibri"/>
                        </a:rPr>
                        <a:t>15</a:t>
                      </a:r>
                      <a:endParaRPr/>
                    </a:p>
                  </a:txBody>
                  <a:tcPr marL="12700" marR="12700" marT="12700" marB="0" anchor="b"/>
                </a:tc>
                <a:extLst>
                  <a:ext uri="{0D108BD9-81ED-4DB2-BD59-A6C34878D82A}">
                    <a16:rowId xmlns:a16="http://schemas.microsoft.com/office/drawing/2014/main" val="10002"/>
                  </a:ext>
                </a:extLst>
              </a:tr>
              <a:tr h="274300">
                <a:tc>
                  <a:txBody>
                    <a:bodyPr/>
                    <a:lstStyle/>
                    <a:p>
                      <a:pPr marL="0" marR="0" lvl="0" indent="0" algn="ctr" rtl="0">
                        <a:spcBef>
                          <a:spcPts val="0"/>
                        </a:spcBef>
                        <a:spcAft>
                          <a:spcPts val="0"/>
                        </a:spcAft>
                        <a:buNone/>
                      </a:pPr>
                      <a:r>
                        <a:rPr lang="en-US" sz="1200" b="0" i="0" u="none" strike="noStrike">
                          <a:solidFill>
                            <a:srgbClr val="000000"/>
                          </a:solidFill>
                          <a:latin typeface="Calibri"/>
                          <a:ea typeface="Calibri"/>
                          <a:cs typeface="Calibri"/>
                          <a:sym typeface="Calibri"/>
                        </a:rPr>
                        <a:t>7</a:t>
                      </a:r>
                      <a:endParaRPr/>
                    </a:p>
                  </a:txBody>
                  <a:tcPr marL="12700" marR="12700" marT="12700" marB="0" anchor="b"/>
                </a:tc>
                <a:tc>
                  <a:txBody>
                    <a:bodyPr/>
                    <a:lstStyle/>
                    <a:p>
                      <a:pPr marL="0" marR="0" lvl="0" indent="0" algn="ctr" rtl="0">
                        <a:spcBef>
                          <a:spcPts val="0"/>
                        </a:spcBef>
                        <a:spcAft>
                          <a:spcPts val="0"/>
                        </a:spcAft>
                        <a:buNone/>
                      </a:pPr>
                      <a:r>
                        <a:rPr lang="en-US" sz="1200" b="0" i="0" u="none" strike="noStrike">
                          <a:solidFill>
                            <a:srgbClr val="000000"/>
                          </a:solidFill>
                          <a:latin typeface="Calibri"/>
                          <a:ea typeface="Calibri"/>
                          <a:cs typeface="Calibri"/>
                          <a:sym typeface="Calibri"/>
                        </a:rPr>
                        <a:t>100</a:t>
                      </a:r>
                      <a:endParaRPr/>
                    </a:p>
                  </a:txBody>
                  <a:tcPr marL="12700" marR="12700" marT="12700" marB="0" anchor="b"/>
                </a:tc>
                <a:extLst>
                  <a:ext uri="{0D108BD9-81ED-4DB2-BD59-A6C34878D82A}">
                    <a16:rowId xmlns:a16="http://schemas.microsoft.com/office/drawing/2014/main" val="10003"/>
                  </a:ext>
                </a:extLst>
              </a:tr>
              <a:tr h="274300">
                <a:tc>
                  <a:txBody>
                    <a:bodyPr/>
                    <a:lstStyle/>
                    <a:p>
                      <a:pPr marL="0" marR="0" lvl="0" indent="0" algn="ctr" rtl="0">
                        <a:spcBef>
                          <a:spcPts val="0"/>
                        </a:spcBef>
                        <a:spcAft>
                          <a:spcPts val="0"/>
                        </a:spcAft>
                        <a:buNone/>
                      </a:pPr>
                      <a:r>
                        <a:rPr lang="en-US" sz="1200" b="0" i="0" u="none" strike="noStrike">
                          <a:solidFill>
                            <a:srgbClr val="000000"/>
                          </a:solidFill>
                          <a:latin typeface="Calibri"/>
                          <a:ea typeface="Calibri"/>
                          <a:cs typeface="Calibri"/>
                          <a:sym typeface="Calibri"/>
                        </a:rPr>
                        <a:t>9</a:t>
                      </a:r>
                      <a:endParaRPr/>
                    </a:p>
                  </a:txBody>
                  <a:tcPr marL="12700" marR="12700" marT="12700" marB="0" anchor="b"/>
                </a:tc>
                <a:tc>
                  <a:txBody>
                    <a:bodyPr/>
                    <a:lstStyle/>
                    <a:p>
                      <a:pPr marL="0" marR="0" lvl="0" indent="0" algn="ctr" rtl="0">
                        <a:spcBef>
                          <a:spcPts val="0"/>
                        </a:spcBef>
                        <a:spcAft>
                          <a:spcPts val="0"/>
                        </a:spcAft>
                        <a:buNone/>
                      </a:pPr>
                      <a:r>
                        <a:rPr lang="en-US" sz="1200" b="0" i="0" u="none" strike="noStrike">
                          <a:solidFill>
                            <a:srgbClr val="000000"/>
                          </a:solidFill>
                          <a:latin typeface="Calibri"/>
                          <a:ea typeface="Calibri"/>
                          <a:cs typeface="Calibri"/>
                          <a:sym typeface="Calibri"/>
                        </a:rPr>
                        <a:t>1</a:t>
                      </a:r>
                      <a:endParaRPr/>
                    </a:p>
                  </a:txBody>
                  <a:tcPr marL="12700" marR="12700" marT="12700" marB="0" anchor="b"/>
                </a:tc>
                <a:extLst>
                  <a:ext uri="{0D108BD9-81ED-4DB2-BD59-A6C34878D82A}">
                    <a16:rowId xmlns:a16="http://schemas.microsoft.com/office/drawing/2014/main" val="10004"/>
                  </a:ext>
                </a:extLst>
              </a:tr>
            </a:tbl>
          </a:graphicData>
        </a:graphic>
      </p:graphicFrame>
      <p:graphicFrame>
        <p:nvGraphicFramePr>
          <p:cNvPr id="260" name="Shape 260"/>
          <p:cNvGraphicFramePr/>
          <p:nvPr/>
        </p:nvGraphicFramePr>
        <p:xfrm>
          <a:off x="4876800" y="4038600"/>
          <a:ext cx="3810000" cy="914425"/>
        </p:xfrm>
        <a:graphic>
          <a:graphicData uri="http://schemas.openxmlformats.org/drawingml/2006/table">
            <a:tbl>
              <a:tblPr>
                <a:noFill/>
                <a:tableStyleId>{C23D6C95-B25F-4D57-91A7-E0D550389732}</a:tableStyleId>
              </a:tblPr>
              <a:tblGrid>
                <a:gridCol w="95250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gridCol w="952500">
                  <a:extLst>
                    <a:ext uri="{9D8B030D-6E8A-4147-A177-3AD203B41FA5}">
                      <a16:colId xmlns:a16="http://schemas.microsoft.com/office/drawing/2014/main" val="20002"/>
                    </a:ext>
                  </a:extLst>
                </a:gridCol>
                <a:gridCol w="952500">
                  <a:extLst>
                    <a:ext uri="{9D8B030D-6E8A-4147-A177-3AD203B41FA5}">
                      <a16:colId xmlns:a16="http://schemas.microsoft.com/office/drawing/2014/main" val="20003"/>
                    </a:ext>
                  </a:extLst>
                </a:gridCol>
              </a:tblGrid>
              <a:tr h="440925">
                <a:tc>
                  <a:txBody>
                    <a:bodyPr/>
                    <a:lstStyle/>
                    <a:p>
                      <a:pPr marL="0" marR="0" lvl="0" indent="0" algn="ctr" rtl="0">
                        <a:spcBef>
                          <a:spcPts val="0"/>
                        </a:spcBef>
                        <a:spcAft>
                          <a:spcPts val="0"/>
                        </a:spcAft>
                        <a:buNone/>
                      </a:pPr>
                      <a:r>
                        <a:rPr lang="en-US" sz="1200" u="none" strike="noStrike"/>
                        <a:t>order_id</a:t>
                      </a:r>
                      <a:endParaRPr sz="1200" b="0" i="0" u="none" strike="noStrike">
                        <a:solidFill>
                          <a:srgbClr val="000000"/>
                        </a:solidFill>
                        <a:latin typeface="Calibri"/>
                        <a:ea typeface="Calibri"/>
                        <a:cs typeface="Calibri"/>
                        <a:sym typeface="Calibri"/>
                      </a:endParaRPr>
                    </a:p>
                  </a:txBody>
                  <a:tcPr marL="12700" marR="12700" marT="12700" marB="0" anchor="b">
                    <a:lnB w="2857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u="none" strike="noStrike"/>
                        <a:t>customer</a:t>
                      </a:r>
                      <a:endParaRPr sz="1200" b="0" i="0" u="none" strike="noStrike">
                        <a:solidFill>
                          <a:srgbClr val="000000"/>
                        </a:solidFill>
                        <a:latin typeface="Calibri"/>
                        <a:ea typeface="Calibri"/>
                        <a:cs typeface="Calibri"/>
                        <a:sym typeface="Calibri"/>
                      </a:endParaRPr>
                    </a:p>
                  </a:txBody>
                  <a:tcPr marL="12700" marR="12700" marT="12700" marB="0" anchor="b">
                    <a:lnB w="2857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u="none" strike="noStrike"/>
                        <a:t>order_id</a:t>
                      </a:r>
                      <a:endParaRPr sz="1200" b="0" i="0" u="none" strike="noStrike">
                        <a:solidFill>
                          <a:srgbClr val="000000"/>
                        </a:solidFill>
                        <a:latin typeface="Calibri"/>
                        <a:ea typeface="Calibri"/>
                        <a:cs typeface="Calibri"/>
                        <a:sym typeface="Calibri"/>
                      </a:endParaRPr>
                    </a:p>
                  </a:txBody>
                  <a:tcPr marL="12700" marR="12700" marT="12700" marB="0" anchor="b">
                    <a:lnB w="2857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u="none" strike="noStrike"/>
                        <a:t>widgets_sold</a:t>
                      </a:r>
                      <a:endParaRPr sz="1200" b="0" i="0" u="none" strike="noStrike">
                        <a:solidFill>
                          <a:srgbClr val="000000"/>
                        </a:solidFill>
                        <a:latin typeface="Calibri"/>
                        <a:ea typeface="Calibri"/>
                        <a:cs typeface="Calibri"/>
                        <a:sym typeface="Calibri"/>
                      </a:endParaRPr>
                    </a:p>
                  </a:txBody>
                  <a:tcPr marL="12700" marR="12700" marT="12700" marB="0" anchor="b">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36750">
                <a:tc>
                  <a:txBody>
                    <a:bodyPr/>
                    <a:lstStyle/>
                    <a:p>
                      <a:pPr marL="0" marR="0" lvl="0" indent="0" algn="ctr" rtl="0">
                        <a:spcBef>
                          <a:spcPts val="0"/>
                        </a:spcBef>
                        <a:spcAft>
                          <a:spcPts val="0"/>
                        </a:spcAft>
                        <a:buNone/>
                      </a:pPr>
                      <a:r>
                        <a:rPr lang="en-US" sz="1200" u="none" strike="noStrike"/>
                        <a:t>1</a:t>
                      </a:r>
                      <a:endParaRPr sz="1200" b="0" i="0" u="none" strike="noStrike">
                        <a:solidFill>
                          <a:srgbClr val="000000"/>
                        </a:solidFill>
                        <a:latin typeface="Calibri"/>
                        <a:ea typeface="Calibri"/>
                        <a:cs typeface="Calibri"/>
                        <a:sym typeface="Calibri"/>
                      </a:endParaRPr>
                    </a:p>
                  </a:txBody>
                  <a:tcPr marL="12700" marR="12700" marT="12700" marB="0" anchor="b">
                    <a:lnT w="28575" cap="flat" cmpd="sng">
                      <a:solidFill>
                        <a:schemeClr val="dk1"/>
                      </a:solidFill>
                      <a:prstDash val="solid"/>
                      <a:round/>
                      <a:headEnd type="none" w="sm" len="sm"/>
                      <a:tailEnd type="none" w="sm" len="sm"/>
                    </a:lnT>
                  </a:tcPr>
                </a:tc>
                <a:tc>
                  <a:txBody>
                    <a:bodyPr/>
                    <a:lstStyle/>
                    <a:p>
                      <a:pPr marL="0" marR="0" lvl="0" indent="0" algn="ctr" rtl="0">
                        <a:spcBef>
                          <a:spcPts val="0"/>
                        </a:spcBef>
                        <a:spcAft>
                          <a:spcPts val="0"/>
                        </a:spcAft>
                        <a:buNone/>
                      </a:pPr>
                      <a:r>
                        <a:rPr lang="en-US" sz="1200" u="none" strike="noStrike"/>
                        <a:t>Anne</a:t>
                      </a:r>
                      <a:endParaRPr sz="1200" b="0" i="0" u="none" strike="noStrike">
                        <a:solidFill>
                          <a:srgbClr val="000000"/>
                        </a:solidFill>
                        <a:latin typeface="Calibri"/>
                        <a:ea typeface="Calibri"/>
                        <a:cs typeface="Calibri"/>
                        <a:sym typeface="Calibri"/>
                      </a:endParaRPr>
                    </a:p>
                  </a:txBody>
                  <a:tcPr marL="12700" marR="12700" marT="12700" marB="0" anchor="b">
                    <a:lnT w="28575" cap="flat" cmpd="sng">
                      <a:solidFill>
                        <a:schemeClr val="dk1"/>
                      </a:solidFill>
                      <a:prstDash val="solid"/>
                      <a:round/>
                      <a:headEnd type="none" w="sm" len="sm"/>
                      <a:tailEnd type="none" w="sm" len="sm"/>
                    </a:lnT>
                  </a:tcPr>
                </a:tc>
                <a:tc>
                  <a:txBody>
                    <a:bodyPr/>
                    <a:lstStyle/>
                    <a:p>
                      <a:pPr marL="0" marR="0" lvl="0" indent="0" algn="ctr" rtl="0">
                        <a:spcBef>
                          <a:spcPts val="0"/>
                        </a:spcBef>
                        <a:spcAft>
                          <a:spcPts val="0"/>
                        </a:spcAft>
                        <a:buNone/>
                      </a:pPr>
                      <a:r>
                        <a:rPr lang="en-US" sz="1200" u="none" strike="noStrike"/>
                        <a:t>1</a:t>
                      </a:r>
                      <a:endParaRPr sz="1200" b="0" i="0" u="none" strike="noStrike">
                        <a:solidFill>
                          <a:srgbClr val="000000"/>
                        </a:solidFill>
                        <a:latin typeface="Calibri"/>
                        <a:ea typeface="Calibri"/>
                        <a:cs typeface="Calibri"/>
                        <a:sym typeface="Calibri"/>
                      </a:endParaRPr>
                    </a:p>
                  </a:txBody>
                  <a:tcPr marL="12700" marR="12700" marT="12700" marB="0" anchor="b">
                    <a:lnT w="28575" cap="flat" cmpd="sng">
                      <a:solidFill>
                        <a:schemeClr val="dk1"/>
                      </a:solidFill>
                      <a:prstDash val="solid"/>
                      <a:round/>
                      <a:headEnd type="none" w="sm" len="sm"/>
                      <a:tailEnd type="none" w="sm" len="sm"/>
                    </a:lnT>
                  </a:tcPr>
                </a:tc>
                <a:tc>
                  <a:txBody>
                    <a:bodyPr/>
                    <a:lstStyle/>
                    <a:p>
                      <a:pPr marL="0" marR="0" lvl="0" indent="0" algn="ctr" rtl="0">
                        <a:spcBef>
                          <a:spcPts val="0"/>
                        </a:spcBef>
                        <a:spcAft>
                          <a:spcPts val="0"/>
                        </a:spcAft>
                        <a:buNone/>
                      </a:pPr>
                      <a:r>
                        <a:rPr lang="en-US" sz="1200" u="none" strike="noStrike"/>
                        <a:t>25</a:t>
                      </a:r>
                      <a:endParaRPr sz="1200" b="0" i="0" u="none" strike="noStrike">
                        <a:solidFill>
                          <a:srgbClr val="000000"/>
                        </a:solidFill>
                        <a:latin typeface="Calibri"/>
                        <a:ea typeface="Calibri"/>
                        <a:cs typeface="Calibri"/>
                        <a:sym typeface="Calibri"/>
                      </a:endParaRPr>
                    </a:p>
                  </a:txBody>
                  <a:tcPr marL="12700" marR="12700" marT="12700" marB="0" anchor="b">
                    <a:lnT w="28575"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r h="236750">
                <a:tc>
                  <a:txBody>
                    <a:bodyPr/>
                    <a:lstStyle/>
                    <a:p>
                      <a:pPr marL="0" marR="0" lvl="0" indent="0" algn="ctr" rtl="0">
                        <a:spcBef>
                          <a:spcPts val="0"/>
                        </a:spcBef>
                        <a:spcAft>
                          <a:spcPts val="0"/>
                        </a:spcAft>
                        <a:buNone/>
                      </a:pPr>
                      <a:r>
                        <a:rPr lang="en-US" sz="1200" u="none" strike="noStrike"/>
                        <a:t>4</a:t>
                      </a:r>
                      <a:endParaRPr sz="1200" b="0" i="0" u="none" strike="noStrike">
                        <a:solidFill>
                          <a:srgbClr val="000000"/>
                        </a:solidFill>
                        <a:latin typeface="Calibri"/>
                        <a:ea typeface="Calibri"/>
                        <a:cs typeface="Calibri"/>
                        <a:sym typeface="Calibri"/>
                      </a:endParaRPr>
                    </a:p>
                  </a:txBody>
                  <a:tcPr marL="12700" marR="12700" marT="12700" marB="0" anchor="b"/>
                </a:tc>
                <a:tc>
                  <a:txBody>
                    <a:bodyPr/>
                    <a:lstStyle/>
                    <a:p>
                      <a:pPr marL="0" marR="0" lvl="0" indent="0" algn="ctr" rtl="0">
                        <a:spcBef>
                          <a:spcPts val="0"/>
                        </a:spcBef>
                        <a:spcAft>
                          <a:spcPts val="0"/>
                        </a:spcAft>
                        <a:buNone/>
                      </a:pPr>
                      <a:r>
                        <a:rPr lang="en-US" sz="1200" u="none" strike="noStrike"/>
                        <a:t>Bob</a:t>
                      </a:r>
                      <a:endParaRPr sz="1200" b="0" i="0" u="none" strike="noStrike">
                        <a:solidFill>
                          <a:srgbClr val="000000"/>
                        </a:solidFill>
                        <a:latin typeface="Calibri"/>
                        <a:ea typeface="Calibri"/>
                        <a:cs typeface="Calibri"/>
                        <a:sym typeface="Calibri"/>
                      </a:endParaRPr>
                    </a:p>
                  </a:txBody>
                  <a:tcPr marL="12700" marR="12700" marT="12700" marB="0" anchor="b"/>
                </a:tc>
                <a:tc>
                  <a:txBody>
                    <a:bodyPr/>
                    <a:lstStyle/>
                    <a:p>
                      <a:pPr marL="0" marR="0" lvl="0" indent="0" algn="ctr" rtl="0">
                        <a:spcBef>
                          <a:spcPts val="0"/>
                        </a:spcBef>
                        <a:spcAft>
                          <a:spcPts val="0"/>
                        </a:spcAft>
                        <a:buNone/>
                      </a:pPr>
                      <a:r>
                        <a:rPr lang="en-US" sz="1200" u="none" strike="noStrike"/>
                        <a:t>4</a:t>
                      </a:r>
                      <a:endParaRPr sz="1200" b="0" i="0" u="none" strike="noStrike">
                        <a:solidFill>
                          <a:srgbClr val="000000"/>
                        </a:solidFill>
                        <a:latin typeface="Calibri"/>
                        <a:ea typeface="Calibri"/>
                        <a:cs typeface="Calibri"/>
                        <a:sym typeface="Calibri"/>
                      </a:endParaRPr>
                    </a:p>
                  </a:txBody>
                  <a:tcPr marL="12700" marR="12700" marT="12700" marB="0" anchor="b"/>
                </a:tc>
                <a:tc>
                  <a:txBody>
                    <a:bodyPr/>
                    <a:lstStyle/>
                    <a:p>
                      <a:pPr marL="0" marR="0" lvl="0" indent="0" algn="ctr" rtl="0">
                        <a:spcBef>
                          <a:spcPts val="0"/>
                        </a:spcBef>
                        <a:spcAft>
                          <a:spcPts val="0"/>
                        </a:spcAft>
                        <a:buNone/>
                      </a:pPr>
                      <a:r>
                        <a:rPr lang="en-US" sz="1200" u="none" strike="noStrike"/>
                        <a:t>15</a:t>
                      </a:r>
                      <a:endParaRPr sz="1200" b="0" i="0" u="none" strike="noStrike">
                        <a:solidFill>
                          <a:srgbClr val="000000"/>
                        </a:solidFill>
                        <a:latin typeface="Calibri"/>
                        <a:ea typeface="Calibri"/>
                        <a:cs typeface="Calibri"/>
                        <a:sym typeface="Calibri"/>
                      </a:endParaRPr>
                    </a:p>
                  </a:txBody>
                  <a:tcPr marL="12700" marR="12700" marT="12700" marB="0" anchor="b"/>
                </a:tc>
                <a:extLst>
                  <a:ext uri="{0D108BD9-81ED-4DB2-BD59-A6C34878D82A}">
                    <a16:rowId xmlns:a16="http://schemas.microsoft.com/office/drawing/2014/main" val="10002"/>
                  </a:ext>
                </a:extLst>
              </a:tr>
            </a:tbl>
          </a:graphicData>
        </a:graphic>
      </p:graphicFrame>
      <p:sp>
        <p:nvSpPr>
          <p:cNvPr id="261" name="Shape 261"/>
          <p:cNvSpPr txBox="1"/>
          <p:nvPr/>
        </p:nvSpPr>
        <p:spPr>
          <a:xfrm>
            <a:off x="5062330" y="1775791"/>
            <a:ext cx="2845779" cy="12003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rgbClr val="FFC000"/>
                </a:solidFill>
                <a:latin typeface="Arial"/>
                <a:ea typeface="Arial"/>
                <a:cs typeface="Arial"/>
                <a:sym typeface="Arial"/>
              </a:rPr>
              <a:t>SELECT</a:t>
            </a:r>
            <a:r>
              <a:rPr lang="en-US" sz="1800">
                <a:solidFill>
                  <a:srgbClr val="FFC000"/>
                </a:solidFill>
                <a:latin typeface="Arial"/>
                <a:ea typeface="Arial"/>
                <a:cs typeface="Arial"/>
                <a:sym typeface="Arial"/>
              </a:rPr>
              <a:t> </a:t>
            </a:r>
            <a:r>
              <a:rPr lang="en-US" sz="1800">
                <a:solidFill>
                  <a:schemeClr val="dk1"/>
                </a:solidFill>
                <a:latin typeface="Arial"/>
                <a:ea typeface="Arial"/>
                <a:cs typeface="Arial"/>
                <a:sym typeface="Arial"/>
              </a:rPr>
              <a:t>*</a:t>
            </a:r>
            <a:endParaRPr/>
          </a:p>
          <a:p>
            <a:pPr marL="0" marR="0" lvl="0" indent="0" algn="l" rtl="0">
              <a:spcBef>
                <a:spcPts val="0"/>
              </a:spcBef>
              <a:spcAft>
                <a:spcPts val="0"/>
              </a:spcAft>
              <a:buNone/>
            </a:pPr>
            <a:r>
              <a:rPr lang="en-US" sz="1800" b="1">
                <a:solidFill>
                  <a:srgbClr val="0070C0"/>
                </a:solidFill>
                <a:latin typeface="Arial"/>
                <a:ea typeface="Arial"/>
                <a:cs typeface="Arial"/>
                <a:sym typeface="Arial"/>
              </a:rPr>
              <a:t>FROM</a:t>
            </a:r>
            <a:r>
              <a:rPr lang="en-US" sz="1800">
                <a:solidFill>
                  <a:srgbClr val="0070C0"/>
                </a:solidFill>
                <a:latin typeface="Arial"/>
                <a:ea typeface="Arial"/>
                <a:cs typeface="Arial"/>
                <a:sym typeface="Arial"/>
              </a:rPr>
              <a:t> </a:t>
            </a:r>
            <a:r>
              <a:rPr lang="en-US" sz="1800">
                <a:solidFill>
                  <a:schemeClr val="dk1"/>
                </a:solidFill>
                <a:latin typeface="Arial"/>
                <a:ea typeface="Arial"/>
                <a:cs typeface="Arial"/>
                <a:sym typeface="Arial"/>
              </a:rPr>
              <a:t>A</a:t>
            </a:r>
            <a:endParaRPr/>
          </a:p>
          <a:p>
            <a:pPr marL="0" marR="0" lvl="0" indent="0" algn="l" rtl="0">
              <a:spcBef>
                <a:spcPts val="0"/>
              </a:spcBef>
              <a:spcAft>
                <a:spcPts val="0"/>
              </a:spcAft>
              <a:buNone/>
            </a:pPr>
            <a:r>
              <a:rPr lang="en-US" sz="1800" b="1">
                <a:solidFill>
                  <a:srgbClr val="0070C0"/>
                </a:solidFill>
                <a:latin typeface="Arial"/>
                <a:ea typeface="Arial"/>
                <a:cs typeface="Arial"/>
                <a:sym typeface="Arial"/>
              </a:rPr>
              <a:t>INNER JOIN</a:t>
            </a:r>
            <a:r>
              <a:rPr lang="en-US" sz="1800">
                <a:solidFill>
                  <a:schemeClr val="dk1"/>
                </a:solidFill>
                <a:latin typeface="Arial"/>
                <a:ea typeface="Arial"/>
                <a:cs typeface="Arial"/>
                <a:sym typeface="Arial"/>
              </a:rPr>
              <a:t> B</a:t>
            </a:r>
            <a:endParaRPr/>
          </a:p>
          <a:p>
            <a:pPr marL="0" marR="0" lvl="0" indent="0" algn="l" rtl="0">
              <a:spcBef>
                <a:spcPts val="0"/>
              </a:spcBef>
              <a:spcAft>
                <a:spcPts val="0"/>
              </a:spcAft>
              <a:buNone/>
            </a:pPr>
            <a:r>
              <a:rPr lang="en-US" sz="1800" b="1">
                <a:solidFill>
                  <a:srgbClr val="0070C0"/>
                </a:solidFill>
                <a:latin typeface="Arial"/>
                <a:ea typeface="Arial"/>
                <a:cs typeface="Arial"/>
                <a:sym typeface="Arial"/>
              </a:rPr>
              <a:t>ON</a:t>
            </a:r>
            <a:r>
              <a:rPr lang="en-US" sz="1800">
                <a:solidFill>
                  <a:schemeClr val="dk1"/>
                </a:solidFill>
                <a:latin typeface="Arial"/>
                <a:ea typeface="Arial"/>
                <a:cs typeface="Arial"/>
                <a:sym typeface="Arial"/>
              </a:rPr>
              <a:t> A.order_id=B.order_id</a:t>
            </a:r>
            <a:endParaRPr sz="1800">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Shape 268"/>
          <p:cNvSpPr txBox="1">
            <a:spLocks noGrp="1"/>
          </p:cNvSpPr>
          <p:nvPr>
            <p:ph type="title"/>
          </p:nvPr>
        </p:nvSpPr>
        <p:spPr>
          <a:xfrm>
            <a:off x="381000" y="292100"/>
            <a:ext cx="8305800" cy="762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1" i="0" u="none" strike="noStrike" cap="none">
                <a:solidFill>
                  <a:srgbClr val="820000"/>
                </a:solidFill>
                <a:latin typeface="Arial"/>
                <a:ea typeface="Arial"/>
                <a:cs typeface="Arial"/>
                <a:sym typeface="Arial"/>
              </a:rPr>
              <a:t>Inner Join</a:t>
            </a:r>
            <a:endParaRPr sz="3600" b="1" i="0" u="none" strike="noStrike" cap="none">
              <a:solidFill>
                <a:srgbClr val="820000"/>
              </a:solidFill>
              <a:latin typeface="Arial"/>
              <a:ea typeface="Arial"/>
              <a:cs typeface="Arial"/>
              <a:sym typeface="Arial"/>
            </a:endParaRPr>
          </a:p>
        </p:txBody>
      </p:sp>
      <p:sp>
        <p:nvSpPr>
          <p:cNvPr id="269" name="Shape 269"/>
          <p:cNvSpPr txBox="1">
            <a:spLocks noGrp="1"/>
          </p:cNvSpPr>
          <p:nvPr>
            <p:ph type="body" idx="1"/>
          </p:nvPr>
        </p:nvSpPr>
        <p:spPr>
          <a:xfrm>
            <a:off x="185057" y="1371600"/>
            <a:ext cx="8991600" cy="4495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Arial"/>
              <a:buNone/>
            </a:pPr>
            <a:r>
              <a:rPr lang="en-US" sz="2800" b="0" i="0" u="none" strike="noStrike" cap="none">
                <a:solidFill>
                  <a:schemeClr val="dk1"/>
                </a:solidFill>
                <a:latin typeface="Arial"/>
                <a:ea typeface="Arial"/>
                <a:cs typeface="Arial"/>
                <a:sym typeface="Arial"/>
              </a:rPr>
              <a:t>Merges two tables based on some defined matching of fields</a:t>
            </a:r>
            <a:endParaRPr/>
          </a:p>
          <a:p>
            <a:pPr marL="0" marR="0" lvl="0" indent="0" algn="l" rtl="0">
              <a:spcBef>
                <a:spcPts val="560"/>
              </a:spcBef>
              <a:spcAft>
                <a:spcPts val="0"/>
              </a:spcAft>
              <a:buClr>
                <a:schemeClr val="dk1"/>
              </a:buClr>
              <a:buFont typeface="Arial"/>
              <a:buNone/>
            </a:pPr>
            <a:endParaRPr sz="2800" b="0" i="0" u="none" strike="noStrike" cap="none">
              <a:solidFill>
                <a:schemeClr val="dk1"/>
              </a:solidFill>
              <a:latin typeface="Arial"/>
              <a:ea typeface="Arial"/>
              <a:cs typeface="Arial"/>
              <a:sym typeface="Arial"/>
            </a:endParaRPr>
          </a:p>
          <a:p>
            <a:pPr marL="0" marR="0" lvl="0" indent="0" algn="l" rtl="0">
              <a:spcBef>
                <a:spcPts val="560"/>
              </a:spcBef>
              <a:spcAft>
                <a:spcPts val="0"/>
              </a:spcAft>
              <a:buClr>
                <a:srgbClr val="FF9F49"/>
              </a:buClr>
              <a:buFont typeface="Arial"/>
              <a:buNone/>
            </a:pPr>
            <a:r>
              <a:rPr lang="en-US" sz="2800" b="1" i="0" u="none" strike="noStrike" cap="none">
                <a:solidFill>
                  <a:srgbClr val="FF9F49"/>
                </a:solidFill>
                <a:latin typeface="Arial"/>
                <a:ea typeface="Arial"/>
                <a:cs typeface="Arial"/>
                <a:sym typeface="Arial"/>
              </a:rPr>
              <a:t>SELECT</a:t>
            </a:r>
            <a:r>
              <a:rPr lang="en-US" sz="2800" b="0" i="0" u="none" strike="noStrike" cap="none">
                <a:solidFill>
                  <a:srgbClr val="FF9F49"/>
                </a:solidFill>
                <a:latin typeface="Arial"/>
                <a:ea typeface="Arial"/>
                <a:cs typeface="Arial"/>
                <a:sym typeface="Arial"/>
              </a:rPr>
              <a:t> </a:t>
            </a:r>
            <a:r>
              <a:rPr lang="en-US" sz="2800" b="0" i="0" u="none" strike="noStrike" cap="none">
                <a:solidFill>
                  <a:schemeClr val="dk1"/>
                </a:solidFill>
                <a:latin typeface="Arial"/>
                <a:ea typeface="Arial"/>
                <a:cs typeface="Arial"/>
                <a:sym typeface="Arial"/>
              </a:rPr>
              <a:t>* 			                                            </a:t>
            </a:r>
            <a:endParaRPr sz="2800" b="0" i="0" u="none" strike="noStrike" cap="none">
              <a:solidFill>
                <a:schemeClr val="dk1"/>
              </a:solidFill>
              <a:latin typeface="Arial"/>
              <a:ea typeface="Arial"/>
              <a:cs typeface="Arial"/>
              <a:sym typeface="Arial"/>
            </a:endParaRPr>
          </a:p>
          <a:p>
            <a:pPr marL="0" marR="0" lvl="0" indent="0" algn="l" rtl="0">
              <a:spcBef>
                <a:spcPts val="560"/>
              </a:spcBef>
              <a:spcAft>
                <a:spcPts val="0"/>
              </a:spcAft>
              <a:buClr>
                <a:srgbClr val="FF9F49"/>
              </a:buClr>
              <a:buFont typeface="Arial"/>
              <a:buNone/>
            </a:pPr>
            <a:r>
              <a:rPr lang="en-US" sz="2800" b="1" i="0" u="none" strike="noStrike" cap="none">
                <a:solidFill>
                  <a:srgbClr val="0070C0"/>
                </a:solidFill>
                <a:latin typeface="Arial"/>
                <a:ea typeface="Arial"/>
                <a:cs typeface="Arial"/>
                <a:sym typeface="Arial"/>
              </a:rPr>
              <a:t>FROM</a:t>
            </a:r>
            <a:r>
              <a:rPr lang="en-US" sz="2800" b="0" i="0" u="none" strike="noStrike" cap="none">
                <a:solidFill>
                  <a:srgbClr val="0070C0"/>
                </a:solidFill>
                <a:latin typeface="Arial"/>
                <a:ea typeface="Arial"/>
                <a:cs typeface="Arial"/>
                <a:sym typeface="Arial"/>
              </a:rPr>
              <a:t> </a:t>
            </a:r>
            <a:r>
              <a:rPr lang="en-US" sz="2800" b="0" i="0" u="none" strike="noStrike" cap="none">
                <a:solidFill>
                  <a:schemeClr val="dk1"/>
                </a:solidFill>
                <a:latin typeface="Arial"/>
                <a:ea typeface="Arial"/>
                <a:cs typeface="Arial"/>
                <a:sym typeface="Arial"/>
              </a:rPr>
              <a:t>tutorial.oscar_nominees noms		        	     </a:t>
            </a:r>
            <a:r>
              <a:rPr lang="en-US" sz="2800" b="1" i="0" u="none" strike="noStrike" cap="none">
                <a:solidFill>
                  <a:srgbClr val="0070C0"/>
                </a:solidFill>
                <a:latin typeface="Arial"/>
                <a:ea typeface="Arial"/>
                <a:cs typeface="Arial"/>
                <a:sym typeface="Arial"/>
              </a:rPr>
              <a:t>INNER JOIN </a:t>
            </a:r>
            <a:r>
              <a:rPr lang="en-US" sz="2800" b="0" i="0" u="none" strike="noStrike" cap="none">
                <a:solidFill>
                  <a:schemeClr val="dk1"/>
                </a:solidFill>
                <a:latin typeface="Arial"/>
                <a:ea typeface="Arial"/>
                <a:cs typeface="Arial"/>
                <a:sym typeface="Arial"/>
              </a:rPr>
              <a:t>tutorial.nominee_filmography films	</a:t>
            </a:r>
            <a:endParaRPr sz="2800" b="0" i="0" u="none" strike="noStrike" cap="none">
              <a:solidFill>
                <a:schemeClr val="dk1"/>
              </a:solidFill>
              <a:latin typeface="Arial"/>
              <a:ea typeface="Arial"/>
              <a:cs typeface="Arial"/>
              <a:sym typeface="Arial"/>
            </a:endParaRPr>
          </a:p>
          <a:p>
            <a:pPr marL="0" marR="0" lvl="0" indent="0" algn="l" rtl="0">
              <a:spcBef>
                <a:spcPts val="560"/>
              </a:spcBef>
              <a:spcAft>
                <a:spcPts val="0"/>
              </a:spcAft>
              <a:buClr>
                <a:srgbClr val="0070C0"/>
              </a:buClr>
              <a:buFont typeface="Arial"/>
              <a:buNone/>
            </a:pPr>
            <a:r>
              <a:rPr lang="en-US" sz="2800" b="1" i="0" u="none" strike="noStrike" cap="none">
                <a:solidFill>
                  <a:srgbClr val="0070C0"/>
                </a:solidFill>
                <a:latin typeface="Arial"/>
                <a:ea typeface="Arial"/>
                <a:cs typeface="Arial"/>
                <a:sym typeface="Arial"/>
              </a:rPr>
              <a:t>ON</a:t>
            </a:r>
            <a:r>
              <a:rPr lang="en-US" sz="2800" b="0" i="0" u="none" strike="noStrike" cap="none">
                <a:solidFill>
                  <a:srgbClr val="0070C0"/>
                </a:solidFill>
                <a:latin typeface="Arial"/>
                <a:ea typeface="Arial"/>
                <a:cs typeface="Arial"/>
                <a:sym typeface="Arial"/>
              </a:rPr>
              <a:t> </a:t>
            </a:r>
            <a:r>
              <a:rPr lang="en-US" sz="2800" b="0" i="0" u="none" strike="noStrike" cap="none">
                <a:solidFill>
                  <a:schemeClr val="dk1"/>
                </a:solidFill>
                <a:latin typeface="Arial"/>
                <a:ea typeface="Arial"/>
                <a:cs typeface="Arial"/>
                <a:sym typeface="Arial"/>
              </a:rPr>
              <a:t>noms.nominee=films.name;</a:t>
            </a:r>
            <a:endParaRPr/>
          </a:p>
          <a:p>
            <a:pPr marL="0" marR="0" lvl="0" indent="0" algn="l" rtl="0">
              <a:spcBef>
                <a:spcPts val="560"/>
              </a:spcBef>
              <a:spcAft>
                <a:spcPts val="0"/>
              </a:spcAft>
              <a:buClr>
                <a:schemeClr val="dk1"/>
              </a:buClr>
              <a:buFont typeface="Arial"/>
              <a:buNone/>
            </a:pPr>
            <a:endParaRPr sz="2800" b="0" i="0" u="none" strike="noStrike" cap="none">
              <a:solidFill>
                <a:schemeClr val="dk1"/>
              </a:solidFill>
              <a:latin typeface="Arial"/>
              <a:ea typeface="Arial"/>
              <a:cs typeface="Arial"/>
              <a:sym typeface="Arial"/>
            </a:endParaRPr>
          </a:p>
          <a:p>
            <a:pPr marL="0" marR="0" lvl="0" indent="0" algn="l" rtl="0">
              <a:spcBef>
                <a:spcPts val="560"/>
              </a:spcBef>
              <a:spcAft>
                <a:spcPts val="0"/>
              </a:spcAft>
              <a:buClr>
                <a:schemeClr val="dk1"/>
              </a:buClr>
              <a:buFont typeface="Arial"/>
              <a:buNone/>
            </a:pPr>
            <a:r>
              <a:rPr lang="en-US" sz="2800" b="0" i="0" u="none" strike="noStrike" cap="none">
                <a:solidFill>
                  <a:schemeClr val="dk1"/>
                </a:solidFill>
                <a:latin typeface="Arial"/>
                <a:ea typeface="Arial"/>
                <a:cs typeface="Arial"/>
                <a:sym typeface="Arial"/>
              </a:rPr>
              <a:t>This will output only rows where the values line up</a:t>
            </a:r>
            <a:endParaRPr sz="2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Shape 276"/>
          <p:cNvSpPr txBox="1">
            <a:spLocks noGrp="1"/>
          </p:cNvSpPr>
          <p:nvPr>
            <p:ph type="title"/>
          </p:nvPr>
        </p:nvSpPr>
        <p:spPr>
          <a:xfrm>
            <a:off x="381000" y="292100"/>
            <a:ext cx="8305800" cy="762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1" i="0" u="none" strike="noStrike" cap="none">
                <a:solidFill>
                  <a:srgbClr val="820000"/>
                </a:solidFill>
                <a:latin typeface="Arial"/>
                <a:ea typeface="Arial"/>
                <a:cs typeface="Arial"/>
                <a:sym typeface="Arial"/>
              </a:rPr>
              <a:t>Inner Join</a:t>
            </a:r>
            <a:endParaRPr sz="3600" b="1" i="0" u="none" strike="noStrike" cap="none">
              <a:solidFill>
                <a:srgbClr val="820000"/>
              </a:solidFill>
              <a:latin typeface="Arial"/>
              <a:ea typeface="Arial"/>
              <a:cs typeface="Arial"/>
              <a:sym typeface="Arial"/>
            </a:endParaRPr>
          </a:p>
        </p:txBody>
      </p:sp>
      <p:sp>
        <p:nvSpPr>
          <p:cNvPr id="277" name="Shape 277"/>
          <p:cNvSpPr txBox="1">
            <a:spLocks noGrp="1"/>
          </p:cNvSpPr>
          <p:nvPr>
            <p:ph type="body" idx="1"/>
          </p:nvPr>
        </p:nvSpPr>
        <p:spPr>
          <a:xfrm>
            <a:off x="185057" y="1371600"/>
            <a:ext cx="8991600" cy="4495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Arial"/>
              <a:buNone/>
            </a:pPr>
            <a:r>
              <a:rPr lang="en-US"/>
              <a:t>Alternately, we can also write:</a:t>
            </a:r>
            <a:endParaRPr/>
          </a:p>
          <a:p>
            <a:pPr marL="0" marR="0" lvl="0" indent="0" algn="l" rtl="0">
              <a:spcBef>
                <a:spcPts val="560"/>
              </a:spcBef>
              <a:spcAft>
                <a:spcPts val="0"/>
              </a:spcAft>
              <a:buClr>
                <a:schemeClr val="dk1"/>
              </a:buClr>
              <a:buFont typeface="Arial"/>
              <a:buNone/>
            </a:pPr>
            <a:endParaRPr sz="2800" b="0" i="0" u="none" strike="noStrike" cap="none">
              <a:solidFill>
                <a:schemeClr val="dk1"/>
              </a:solidFill>
              <a:latin typeface="Arial"/>
              <a:ea typeface="Arial"/>
              <a:cs typeface="Arial"/>
              <a:sym typeface="Arial"/>
            </a:endParaRPr>
          </a:p>
          <a:p>
            <a:pPr marL="0" marR="0" lvl="0" indent="0" algn="l" rtl="0">
              <a:spcBef>
                <a:spcPts val="560"/>
              </a:spcBef>
              <a:spcAft>
                <a:spcPts val="0"/>
              </a:spcAft>
              <a:buClr>
                <a:srgbClr val="FF9F49"/>
              </a:buClr>
              <a:buFont typeface="Arial"/>
              <a:buNone/>
            </a:pPr>
            <a:r>
              <a:rPr lang="en-US" sz="2800" b="1" i="0" u="none" strike="noStrike" cap="none">
                <a:solidFill>
                  <a:srgbClr val="FF9F49"/>
                </a:solidFill>
                <a:latin typeface="Arial"/>
                <a:ea typeface="Arial"/>
                <a:cs typeface="Arial"/>
                <a:sym typeface="Arial"/>
              </a:rPr>
              <a:t>SELECT</a:t>
            </a:r>
            <a:r>
              <a:rPr lang="en-US" sz="2800" b="0" i="0" u="none" strike="noStrike" cap="none">
                <a:solidFill>
                  <a:srgbClr val="FF9F49"/>
                </a:solidFill>
                <a:latin typeface="Arial"/>
                <a:ea typeface="Arial"/>
                <a:cs typeface="Arial"/>
                <a:sym typeface="Arial"/>
              </a:rPr>
              <a:t> </a:t>
            </a:r>
            <a:r>
              <a:rPr lang="en-US" sz="2800" b="0" i="0" u="none" strike="noStrike" cap="none">
                <a:solidFill>
                  <a:schemeClr val="dk1"/>
                </a:solidFill>
                <a:latin typeface="Arial"/>
                <a:ea typeface="Arial"/>
                <a:cs typeface="Arial"/>
                <a:sym typeface="Arial"/>
              </a:rPr>
              <a:t>* 			                                            </a:t>
            </a:r>
            <a:endParaRPr sz="2800" b="0" i="0" u="none" strike="noStrike" cap="none">
              <a:solidFill>
                <a:schemeClr val="dk1"/>
              </a:solidFill>
              <a:latin typeface="Arial"/>
              <a:ea typeface="Arial"/>
              <a:cs typeface="Arial"/>
              <a:sym typeface="Arial"/>
            </a:endParaRPr>
          </a:p>
          <a:p>
            <a:pPr marL="0" marR="0" lvl="0" indent="0" algn="l" rtl="0">
              <a:spcBef>
                <a:spcPts val="560"/>
              </a:spcBef>
              <a:spcAft>
                <a:spcPts val="0"/>
              </a:spcAft>
              <a:buClr>
                <a:srgbClr val="FF9F49"/>
              </a:buClr>
              <a:buFont typeface="Arial"/>
              <a:buNone/>
            </a:pPr>
            <a:r>
              <a:rPr lang="en-US" sz="2800" b="1" i="0" u="none" strike="noStrike" cap="none">
                <a:solidFill>
                  <a:srgbClr val="0070C0"/>
                </a:solidFill>
                <a:latin typeface="Arial"/>
                <a:ea typeface="Arial"/>
                <a:cs typeface="Arial"/>
                <a:sym typeface="Arial"/>
              </a:rPr>
              <a:t>FROM</a:t>
            </a:r>
            <a:r>
              <a:rPr lang="en-US" sz="2800" b="0" i="0" u="none" strike="noStrike" cap="none">
                <a:solidFill>
                  <a:srgbClr val="0070C0"/>
                </a:solidFill>
                <a:latin typeface="Arial"/>
                <a:ea typeface="Arial"/>
                <a:cs typeface="Arial"/>
                <a:sym typeface="Arial"/>
              </a:rPr>
              <a:t> </a:t>
            </a:r>
            <a:r>
              <a:rPr lang="en-US" sz="2800" b="0" i="0" u="none" strike="noStrike" cap="none">
                <a:solidFill>
                  <a:schemeClr val="dk1"/>
                </a:solidFill>
                <a:latin typeface="Arial"/>
                <a:ea typeface="Arial"/>
                <a:cs typeface="Arial"/>
                <a:sym typeface="Arial"/>
              </a:rPr>
              <a:t>tutorial.oscar_nominees noms</a:t>
            </a:r>
            <a:r>
              <a:rPr lang="en-US"/>
              <a:t>, </a:t>
            </a:r>
            <a:r>
              <a:rPr lang="en-US" sz="2800" b="1" i="0" u="none" strike="noStrike" cap="none">
                <a:solidFill>
                  <a:srgbClr val="0070C0"/>
                </a:solidFill>
                <a:latin typeface="Arial"/>
                <a:ea typeface="Arial"/>
                <a:cs typeface="Arial"/>
                <a:sym typeface="Arial"/>
              </a:rPr>
              <a:t> </a:t>
            </a:r>
            <a:r>
              <a:rPr lang="en-US" sz="2800" b="0" i="0" u="none" strike="noStrike" cap="none">
                <a:solidFill>
                  <a:schemeClr val="dk1"/>
                </a:solidFill>
                <a:latin typeface="Arial"/>
                <a:ea typeface="Arial"/>
                <a:cs typeface="Arial"/>
                <a:sym typeface="Arial"/>
              </a:rPr>
              <a:t>tutorial.nominee_filmography films	</a:t>
            </a:r>
            <a:endParaRPr sz="2800" b="0" i="0" u="none" strike="noStrike" cap="none">
              <a:solidFill>
                <a:schemeClr val="dk1"/>
              </a:solidFill>
              <a:latin typeface="Arial"/>
              <a:ea typeface="Arial"/>
              <a:cs typeface="Arial"/>
              <a:sym typeface="Arial"/>
            </a:endParaRPr>
          </a:p>
          <a:p>
            <a:pPr marL="0" marR="0" lvl="0" indent="0" algn="l" rtl="0">
              <a:spcBef>
                <a:spcPts val="560"/>
              </a:spcBef>
              <a:spcAft>
                <a:spcPts val="0"/>
              </a:spcAft>
              <a:buClr>
                <a:srgbClr val="0070C0"/>
              </a:buClr>
              <a:buFont typeface="Arial"/>
              <a:buNone/>
            </a:pPr>
            <a:r>
              <a:rPr lang="en-US" b="1">
                <a:solidFill>
                  <a:srgbClr val="0070C0"/>
                </a:solidFill>
              </a:rPr>
              <a:t>where </a:t>
            </a:r>
            <a:r>
              <a:rPr lang="en-US" sz="2800" b="0" i="0" u="none" strike="noStrike" cap="none">
                <a:solidFill>
                  <a:schemeClr val="dk1"/>
                </a:solidFill>
                <a:latin typeface="Arial"/>
                <a:ea typeface="Arial"/>
                <a:cs typeface="Arial"/>
                <a:sym typeface="Arial"/>
              </a:rPr>
              <a:t>noms.nominee=films.name;</a:t>
            </a:r>
            <a:endParaRPr/>
          </a:p>
          <a:p>
            <a:pPr marL="0" marR="0" lvl="0" indent="0" algn="l" rtl="0">
              <a:spcBef>
                <a:spcPts val="560"/>
              </a:spcBef>
              <a:spcAft>
                <a:spcPts val="0"/>
              </a:spcAft>
              <a:buClr>
                <a:schemeClr val="dk1"/>
              </a:buClr>
              <a:buFont typeface="Arial"/>
              <a:buNone/>
            </a:pPr>
            <a:endParaRPr sz="2800" b="0" i="0" u="none" strike="noStrike" cap="none">
              <a:solidFill>
                <a:schemeClr val="dk1"/>
              </a:solidFill>
              <a:latin typeface="Arial"/>
              <a:ea typeface="Arial"/>
              <a:cs typeface="Arial"/>
              <a:sym typeface="Arial"/>
            </a:endParaRPr>
          </a:p>
          <a:p>
            <a:pPr marL="0" marR="0" lvl="0" indent="0" algn="l" rtl="0">
              <a:spcBef>
                <a:spcPts val="560"/>
              </a:spcBef>
              <a:spcAft>
                <a:spcPts val="0"/>
              </a:spcAft>
              <a:buClr>
                <a:schemeClr val="dk1"/>
              </a:buClr>
              <a:buFont typeface="Arial"/>
              <a:buNone/>
            </a:pPr>
            <a:r>
              <a:rPr lang="en-US" sz="2800" b="0" i="0" u="none" strike="noStrike" cap="none">
                <a:solidFill>
                  <a:schemeClr val="dk1"/>
                </a:solidFill>
                <a:latin typeface="Arial"/>
                <a:ea typeface="Arial"/>
                <a:cs typeface="Arial"/>
                <a:sym typeface="Arial"/>
              </a:rPr>
              <a:t>This will output only rows where the values line up</a:t>
            </a:r>
            <a:endParaRPr sz="2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Shape 284"/>
          <p:cNvSpPr txBox="1">
            <a:spLocks noGrp="1"/>
          </p:cNvSpPr>
          <p:nvPr>
            <p:ph type="title"/>
          </p:nvPr>
        </p:nvSpPr>
        <p:spPr>
          <a:xfrm>
            <a:off x="381000" y="292100"/>
            <a:ext cx="8305800" cy="762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1" i="0" u="none" strike="noStrike" cap="none">
                <a:solidFill>
                  <a:srgbClr val="820000"/>
                </a:solidFill>
                <a:latin typeface="Arial"/>
                <a:ea typeface="Arial"/>
                <a:cs typeface="Arial"/>
                <a:sym typeface="Arial"/>
              </a:rPr>
              <a:t>Try it out</a:t>
            </a:r>
            <a:endParaRPr sz="3600" b="1" i="0" u="none" strike="noStrike" cap="none">
              <a:solidFill>
                <a:srgbClr val="820000"/>
              </a:solidFill>
              <a:latin typeface="Arial"/>
              <a:ea typeface="Arial"/>
              <a:cs typeface="Arial"/>
              <a:sym typeface="Arial"/>
            </a:endParaRPr>
          </a:p>
        </p:txBody>
      </p:sp>
      <p:sp>
        <p:nvSpPr>
          <p:cNvPr id="285" name="Shape 285"/>
          <p:cNvSpPr txBox="1">
            <a:spLocks noGrp="1"/>
          </p:cNvSpPr>
          <p:nvPr>
            <p:ph type="body" idx="1"/>
          </p:nvPr>
        </p:nvSpPr>
        <p:spPr>
          <a:xfrm>
            <a:off x="387350" y="1054101"/>
            <a:ext cx="8299450" cy="4279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9F49"/>
              </a:buClr>
              <a:buFont typeface="Arial"/>
              <a:buNone/>
            </a:pPr>
            <a:r>
              <a:rPr lang="en-US" sz="2000" b="1" i="0" u="none" strike="noStrike" cap="none">
                <a:solidFill>
                  <a:srgbClr val="FF9F49"/>
                </a:solidFill>
                <a:latin typeface="Arial"/>
                <a:ea typeface="Arial"/>
                <a:cs typeface="Arial"/>
                <a:sym typeface="Arial"/>
              </a:rPr>
              <a:t>SELECT</a:t>
            </a:r>
            <a:r>
              <a:rPr lang="en-US" sz="2000" b="0" i="0" u="none" strike="noStrike" cap="none">
                <a:solidFill>
                  <a:srgbClr val="FF9F49"/>
                </a:solidFill>
                <a:latin typeface="Arial"/>
                <a:ea typeface="Arial"/>
                <a:cs typeface="Arial"/>
                <a:sym typeface="Arial"/>
              </a:rPr>
              <a:t> </a:t>
            </a:r>
            <a:r>
              <a:rPr lang="en-US" sz="2000" b="0" i="0" u="none" strike="noStrike" cap="none">
                <a:solidFill>
                  <a:schemeClr val="dk1"/>
                </a:solidFill>
                <a:latin typeface="Arial"/>
                <a:ea typeface="Arial"/>
                <a:cs typeface="Arial"/>
                <a:sym typeface="Arial"/>
              </a:rPr>
              <a:t>* 			                                       		     </a:t>
            </a:r>
            <a:endParaRPr sz="20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rgbClr val="FF9F49"/>
              </a:buClr>
              <a:buFont typeface="Arial"/>
              <a:buNone/>
            </a:pPr>
            <a:r>
              <a:rPr lang="en-US" sz="2000" b="1" i="0" u="none" strike="noStrike" cap="none">
                <a:solidFill>
                  <a:srgbClr val="0070C0"/>
                </a:solidFill>
                <a:latin typeface="Arial"/>
                <a:ea typeface="Arial"/>
                <a:cs typeface="Arial"/>
                <a:sym typeface="Arial"/>
              </a:rPr>
              <a:t>FROM</a:t>
            </a:r>
            <a:r>
              <a:rPr lang="en-US" sz="2000" b="0" i="0" u="none" strike="noStrike" cap="none">
                <a:solidFill>
                  <a:srgbClr val="0070C0"/>
                </a:solidFill>
                <a:latin typeface="Arial"/>
                <a:ea typeface="Arial"/>
                <a:cs typeface="Arial"/>
                <a:sym typeface="Arial"/>
              </a:rPr>
              <a:t> </a:t>
            </a:r>
            <a:r>
              <a:rPr lang="en-US" sz="2000" b="0" i="0" u="none" strike="noStrike" cap="none">
                <a:solidFill>
                  <a:schemeClr val="dk1"/>
                </a:solidFill>
                <a:latin typeface="Arial"/>
                <a:ea typeface="Arial"/>
                <a:cs typeface="Arial"/>
                <a:sym typeface="Arial"/>
              </a:rPr>
              <a:t>tutorial.oscar_nominees noms		        	  	   </a:t>
            </a:r>
            <a:endParaRPr sz="20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rgbClr val="FF9F49"/>
              </a:buClr>
              <a:buFont typeface="Arial"/>
              <a:buNone/>
            </a:pPr>
            <a:r>
              <a:rPr lang="en-US" sz="2000" b="1" i="0" u="none" strike="noStrike" cap="none">
                <a:solidFill>
                  <a:srgbClr val="0070C0"/>
                </a:solidFill>
                <a:latin typeface="Arial"/>
                <a:ea typeface="Arial"/>
                <a:cs typeface="Arial"/>
                <a:sym typeface="Arial"/>
              </a:rPr>
              <a:t>INNER JOIN </a:t>
            </a:r>
            <a:r>
              <a:rPr lang="en-US" sz="2000" b="0" i="0" u="none" strike="noStrike" cap="none">
                <a:solidFill>
                  <a:schemeClr val="dk1"/>
                </a:solidFill>
                <a:latin typeface="Arial"/>
                <a:ea typeface="Arial"/>
                <a:cs typeface="Arial"/>
                <a:sym typeface="Arial"/>
              </a:rPr>
              <a:t>tutorial.nominee_filmography films	</a:t>
            </a:r>
            <a:endParaRPr/>
          </a:p>
          <a:p>
            <a:pPr marL="0" marR="0" lvl="0" indent="0" algn="l" rtl="0">
              <a:spcBef>
                <a:spcPts val="400"/>
              </a:spcBef>
              <a:spcAft>
                <a:spcPts val="0"/>
              </a:spcAft>
              <a:buClr>
                <a:srgbClr val="0070C0"/>
              </a:buClr>
              <a:buFont typeface="Arial"/>
              <a:buNone/>
            </a:pPr>
            <a:r>
              <a:rPr lang="en-US" sz="2000" b="1" i="0" u="none" strike="noStrike" cap="none">
                <a:solidFill>
                  <a:srgbClr val="0070C0"/>
                </a:solidFill>
                <a:latin typeface="Arial"/>
                <a:ea typeface="Arial"/>
                <a:cs typeface="Arial"/>
                <a:sym typeface="Arial"/>
              </a:rPr>
              <a:t>ON</a:t>
            </a:r>
            <a:r>
              <a:rPr lang="en-US" sz="2000" b="0" i="0" u="none" strike="noStrike" cap="none">
                <a:solidFill>
                  <a:srgbClr val="0070C0"/>
                </a:solidFill>
                <a:latin typeface="Arial"/>
                <a:ea typeface="Arial"/>
                <a:cs typeface="Arial"/>
                <a:sym typeface="Arial"/>
              </a:rPr>
              <a:t> </a:t>
            </a:r>
            <a:r>
              <a:rPr lang="en-US" sz="2000" b="0" i="0" u="none" strike="noStrike" cap="none">
                <a:solidFill>
                  <a:schemeClr val="dk1"/>
                </a:solidFill>
                <a:latin typeface="Arial"/>
                <a:ea typeface="Arial"/>
                <a:cs typeface="Arial"/>
                <a:sym typeface="Arial"/>
              </a:rPr>
              <a:t>noms.nominee=films.name;</a:t>
            </a:r>
            <a:endParaRPr/>
          </a:p>
          <a:p>
            <a:pPr marL="0" marR="0" lvl="0" indent="0" algn="l" rtl="0">
              <a:spcBef>
                <a:spcPts val="400"/>
              </a:spcBef>
              <a:spcAft>
                <a:spcPts val="0"/>
              </a:spcAft>
              <a:buClr>
                <a:schemeClr val="dk1"/>
              </a:buClr>
              <a:buFont typeface="Arial"/>
              <a:buNone/>
            </a:pPr>
            <a:endParaRPr sz="2000" b="0" i="0" u="none" strike="noStrike" cap="none">
              <a:solidFill>
                <a:schemeClr val="dk1"/>
              </a:solidFill>
              <a:latin typeface="Arial"/>
              <a:ea typeface="Arial"/>
              <a:cs typeface="Arial"/>
              <a:sym typeface="Arial"/>
            </a:endParaRPr>
          </a:p>
          <a:p>
            <a:pPr marL="0" marR="0" lvl="0" indent="0" algn="l" rtl="0">
              <a:spcBef>
                <a:spcPts val="400"/>
              </a:spcBef>
              <a:spcAft>
                <a:spcPts val="0"/>
              </a:spcAft>
              <a:buClr>
                <a:schemeClr val="dk1"/>
              </a:buClr>
              <a:buFont typeface="Arial"/>
              <a:buNone/>
            </a:pPr>
            <a:endParaRPr sz="2000" b="0" i="0" u="none" strike="noStrike" cap="none">
              <a:solidFill>
                <a:schemeClr val="dk1"/>
              </a:solidFill>
              <a:latin typeface="Arial"/>
              <a:ea typeface="Arial"/>
              <a:cs typeface="Arial"/>
              <a:sym typeface="Arial"/>
            </a:endParaRPr>
          </a:p>
          <a:p>
            <a:pPr marL="0" marR="0" lvl="0" indent="0" algn="l" rtl="0">
              <a:spcBef>
                <a:spcPts val="400"/>
              </a:spcBef>
              <a:spcAft>
                <a:spcPts val="0"/>
              </a:spcAft>
              <a:buClr>
                <a:schemeClr val="dk1"/>
              </a:buClr>
              <a:buFont typeface="Arial"/>
              <a:buNone/>
            </a:pPr>
            <a:r>
              <a:rPr lang="en-US" sz="2000" b="1" i="0" u="none" strike="noStrike" cap="none">
                <a:solidFill>
                  <a:schemeClr val="dk1"/>
                </a:solidFill>
                <a:latin typeface="Arial"/>
                <a:ea typeface="Arial"/>
                <a:cs typeface="Arial"/>
                <a:sym typeface="Arial"/>
              </a:rPr>
              <a:t>What is the top genre of the best actor winner in 2012? (Hint: Use the tables nominee_information and oscar_nominees)</a:t>
            </a:r>
            <a:endParaRPr sz="2000" b="1" i="0" u="none" strike="noStrike" cap="none">
              <a:solidFill>
                <a:schemeClr val="dk1"/>
              </a:solidFill>
              <a:latin typeface="Arial"/>
              <a:ea typeface="Arial"/>
              <a:cs typeface="Arial"/>
              <a:sym typeface="Arial"/>
            </a:endParaRPr>
          </a:p>
          <a:p>
            <a:pPr marL="0" marR="0" lvl="0" indent="0" algn="l" rtl="0">
              <a:spcBef>
                <a:spcPts val="400"/>
              </a:spcBef>
              <a:spcAft>
                <a:spcPts val="0"/>
              </a:spcAft>
              <a:buClr>
                <a:schemeClr val="dk1"/>
              </a:buClr>
              <a:buFont typeface="Arial"/>
              <a:buNone/>
            </a:pPr>
            <a:endParaRPr sz="2000" b="1" i="0" u="none" strike="noStrike" cap="none">
              <a:solidFill>
                <a:schemeClr val="dk1"/>
              </a:solidFill>
              <a:latin typeface="Arial"/>
              <a:ea typeface="Arial"/>
              <a:cs typeface="Arial"/>
              <a:sym typeface="Arial"/>
            </a:endParaRPr>
          </a:p>
          <a:p>
            <a:pPr marL="0" marR="0" lvl="0" indent="0" algn="l" rtl="0">
              <a:spcBef>
                <a:spcPts val="400"/>
              </a:spcBef>
              <a:spcAft>
                <a:spcPts val="0"/>
              </a:spcAft>
              <a:buClr>
                <a:srgbClr val="FF0000"/>
              </a:buClr>
              <a:buFont typeface="Arial"/>
              <a:buNone/>
            </a:pPr>
            <a:r>
              <a:rPr lang="en-US" sz="2000" b="1" i="0" u="none" strike="noStrike" cap="none">
                <a:solidFill>
                  <a:srgbClr val="FF0000"/>
                </a:solidFill>
                <a:latin typeface="Arial"/>
                <a:ea typeface="Arial"/>
                <a:cs typeface="Arial"/>
                <a:sym typeface="Arial"/>
              </a:rPr>
              <a:t>(Double Bonus) What is the birthday of the actress who has been nominated for the most oscars? What about the actor who won the most oscars?</a:t>
            </a:r>
            <a:endParaRPr sz="2000" b="1" i="0" u="none" strike="noStrike" cap="non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xfrm>
            <a:off x="381000" y="292100"/>
            <a:ext cx="8305800" cy="762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1" i="0" u="none" strike="noStrike" cap="none">
                <a:solidFill>
                  <a:srgbClr val="820000"/>
                </a:solidFill>
                <a:latin typeface="Arial"/>
                <a:ea typeface="Arial"/>
                <a:cs typeface="Arial"/>
                <a:sym typeface="Arial"/>
              </a:rPr>
              <a:t>Walk through a query</a:t>
            </a:r>
            <a:endParaRPr sz="3600" b="1" i="0" u="none" strike="noStrike" cap="none">
              <a:solidFill>
                <a:srgbClr val="820000"/>
              </a:solidFill>
              <a:latin typeface="Arial"/>
              <a:ea typeface="Arial"/>
              <a:cs typeface="Arial"/>
              <a:sym typeface="Arial"/>
            </a:endParaRPr>
          </a:p>
        </p:txBody>
      </p:sp>
      <p:sp>
        <p:nvSpPr>
          <p:cNvPr id="293" name="Shape 293"/>
          <p:cNvSpPr txBox="1">
            <a:spLocks noGrp="1"/>
          </p:cNvSpPr>
          <p:nvPr>
            <p:ph type="body" idx="1"/>
          </p:nvPr>
        </p:nvSpPr>
        <p:spPr>
          <a:xfrm>
            <a:off x="394252" y="1120914"/>
            <a:ext cx="4471987" cy="46609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What data do we need?</a:t>
            </a:r>
            <a:endParaRPr/>
          </a:p>
          <a:p>
            <a:pPr marL="742950" marR="0" lvl="1" indent="-285750" algn="l" rtl="0">
              <a:spcBef>
                <a:spcPts val="48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Does it require a join?</a:t>
            </a:r>
            <a:endParaRPr/>
          </a:p>
          <a:p>
            <a:pPr marL="342900" marR="0" lvl="0" indent="-342900" algn="l" rtl="0">
              <a:spcBef>
                <a:spcPts val="56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Do we want to subset that data?</a:t>
            </a:r>
            <a:endParaRPr/>
          </a:p>
          <a:p>
            <a:pPr marL="342900" marR="0" lvl="0" indent="-342900" algn="l" rtl="0">
              <a:spcBef>
                <a:spcPts val="56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Do we want to roll that data up?</a:t>
            </a:r>
            <a:endParaRPr/>
          </a:p>
          <a:p>
            <a:pPr marL="342900" marR="0" lvl="0" indent="-342900" algn="l" rtl="0">
              <a:spcBef>
                <a:spcPts val="56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What information do we care about?</a:t>
            </a:r>
            <a:endParaRPr/>
          </a:p>
          <a:p>
            <a:pPr marL="342900" marR="0" lvl="0" indent="-342900" algn="l" rtl="0">
              <a:spcBef>
                <a:spcPts val="56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How do we need to edit our result?</a:t>
            </a:r>
            <a:endParaRPr sz="2800" b="0" i="0" u="none" strike="noStrike" cap="none">
              <a:solidFill>
                <a:schemeClr val="dk1"/>
              </a:solidFill>
              <a:latin typeface="Arial"/>
              <a:ea typeface="Arial"/>
              <a:cs typeface="Arial"/>
              <a:sym typeface="Arial"/>
            </a:endParaRPr>
          </a:p>
        </p:txBody>
      </p:sp>
      <p:sp>
        <p:nvSpPr>
          <p:cNvPr id="294" name="Shape 294"/>
          <p:cNvSpPr txBox="1"/>
          <p:nvPr/>
        </p:nvSpPr>
        <p:spPr>
          <a:xfrm>
            <a:off x="5029200" y="1120914"/>
            <a:ext cx="4471987" cy="467415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00"/>
              </a:buClr>
              <a:buFont typeface="Arial"/>
              <a:buNone/>
            </a:pPr>
            <a:r>
              <a:rPr lang="en-US" sz="2800">
                <a:solidFill>
                  <a:srgbClr val="FF0000"/>
                </a:solidFill>
                <a:latin typeface="Arial"/>
                <a:ea typeface="Arial"/>
                <a:cs typeface="Arial"/>
                <a:sym typeface="Arial"/>
              </a:rPr>
              <a:t>SELECT</a:t>
            </a:r>
            <a:r>
              <a:rPr lang="en-US" sz="2800">
                <a:solidFill>
                  <a:srgbClr val="FF0000"/>
                </a:solidFill>
              </a:rPr>
              <a:t> *</a:t>
            </a:r>
            <a:r>
              <a:rPr lang="en-US" sz="2800">
                <a:solidFill>
                  <a:srgbClr val="FF0000"/>
                </a:solidFill>
                <a:latin typeface="Arial"/>
                <a:ea typeface="Arial"/>
                <a:cs typeface="Arial"/>
                <a:sym typeface="Arial"/>
              </a:rPr>
              <a:t> FROM ____</a:t>
            </a:r>
            <a:endParaRPr/>
          </a:p>
          <a:p>
            <a:pPr marL="457200" marR="0" lvl="1" indent="0" algn="l" rtl="0">
              <a:spcBef>
                <a:spcPts val="480"/>
              </a:spcBef>
              <a:spcAft>
                <a:spcPts val="0"/>
              </a:spcAft>
              <a:buClr>
                <a:srgbClr val="FF0000"/>
              </a:buClr>
              <a:buFont typeface="Arial"/>
              <a:buNone/>
            </a:pPr>
            <a:r>
              <a:rPr lang="en-US" sz="2400" b="0" i="0" u="none" strike="noStrike" cap="none">
                <a:solidFill>
                  <a:srgbClr val="FF0000"/>
                </a:solidFill>
                <a:latin typeface="Arial"/>
                <a:ea typeface="Arial"/>
                <a:cs typeface="Arial"/>
                <a:sym typeface="Arial"/>
              </a:rPr>
              <a:t>INNER JOIN _____</a:t>
            </a:r>
            <a:endParaRPr/>
          </a:p>
          <a:p>
            <a:pPr marL="0" marR="0" lvl="0" indent="0" algn="l" rtl="0">
              <a:spcBef>
                <a:spcPts val="560"/>
              </a:spcBef>
              <a:spcAft>
                <a:spcPts val="0"/>
              </a:spcAft>
              <a:buClr>
                <a:srgbClr val="FF0000"/>
              </a:buClr>
              <a:buFont typeface="Arial"/>
              <a:buNone/>
            </a:pPr>
            <a:r>
              <a:rPr lang="en-US" sz="2800">
                <a:solidFill>
                  <a:srgbClr val="FF0000"/>
                </a:solidFill>
                <a:latin typeface="Arial"/>
                <a:ea typeface="Arial"/>
                <a:cs typeface="Arial"/>
                <a:sym typeface="Arial"/>
              </a:rPr>
              <a:t>WHERE _____</a:t>
            </a:r>
            <a:endParaRPr/>
          </a:p>
          <a:p>
            <a:pPr marL="0" marR="0" lvl="0" indent="0" algn="l" rtl="0">
              <a:spcBef>
                <a:spcPts val="480"/>
              </a:spcBef>
              <a:spcAft>
                <a:spcPts val="0"/>
              </a:spcAft>
              <a:buClr>
                <a:schemeClr val="dk1"/>
              </a:buClr>
              <a:buFont typeface="Arial"/>
              <a:buNone/>
            </a:pPr>
            <a:endParaRPr sz="2400">
              <a:solidFill>
                <a:srgbClr val="FF0000"/>
              </a:solidFill>
              <a:latin typeface="Arial"/>
              <a:ea typeface="Arial"/>
              <a:cs typeface="Arial"/>
              <a:sym typeface="Arial"/>
            </a:endParaRPr>
          </a:p>
          <a:p>
            <a:pPr marL="0" marR="0" lvl="0" indent="0" algn="l" rtl="0">
              <a:spcBef>
                <a:spcPts val="560"/>
              </a:spcBef>
              <a:spcAft>
                <a:spcPts val="0"/>
              </a:spcAft>
              <a:buClr>
                <a:srgbClr val="FF0000"/>
              </a:buClr>
              <a:buFont typeface="Arial"/>
              <a:buNone/>
            </a:pPr>
            <a:r>
              <a:rPr lang="en-US" sz="2800">
                <a:solidFill>
                  <a:srgbClr val="FF0000"/>
                </a:solidFill>
                <a:latin typeface="Arial"/>
                <a:ea typeface="Arial"/>
                <a:cs typeface="Arial"/>
                <a:sym typeface="Arial"/>
              </a:rPr>
              <a:t>GROUP BY ____</a:t>
            </a:r>
            <a:endParaRPr/>
          </a:p>
          <a:p>
            <a:pPr marL="0" marR="0" lvl="0" indent="0" algn="l" rtl="0">
              <a:spcBef>
                <a:spcPts val="480"/>
              </a:spcBef>
              <a:spcAft>
                <a:spcPts val="0"/>
              </a:spcAft>
              <a:buClr>
                <a:schemeClr val="dk1"/>
              </a:buClr>
              <a:buFont typeface="Arial"/>
              <a:buNone/>
            </a:pPr>
            <a:endParaRPr sz="2400">
              <a:solidFill>
                <a:srgbClr val="FF0000"/>
              </a:solidFill>
              <a:latin typeface="Arial"/>
              <a:ea typeface="Arial"/>
              <a:cs typeface="Arial"/>
              <a:sym typeface="Arial"/>
            </a:endParaRPr>
          </a:p>
          <a:p>
            <a:pPr marL="0" marR="0" lvl="0" indent="0" algn="l" rtl="0">
              <a:spcBef>
                <a:spcPts val="560"/>
              </a:spcBef>
              <a:spcAft>
                <a:spcPts val="0"/>
              </a:spcAft>
              <a:buClr>
                <a:srgbClr val="FF0000"/>
              </a:buClr>
              <a:buFont typeface="Arial"/>
              <a:buNone/>
            </a:pPr>
            <a:r>
              <a:rPr lang="en-US" sz="2800">
                <a:solidFill>
                  <a:srgbClr val="FF0000"/>
                </a:solidFill>
                <a:latin typeface="Arial"/>
                <a:ea typeface="Arial"/>
                <a:cs typeface="Arial"/>
                <a:sym typeface="Arial"/>
              </a:rPr>
              <a:t>SELECT _____</a:t>
            </a:r>
            <a:endParaRPr/>
          </a:p>
          <a:p>
            <a:pPr marL="0" marR="0" lvl="0" indent="0" algn="l" rtl="0">
              <a:spcBef>
                <a:spcPts val="480"/>
              </a:spcBef>
              <a:spcAft>
                <a:spcPts val="0"/>
              </a:spcAft>
              <a:buClr>
                <a:schemeClr val="dk1"/>
              </a:buClr>
              <a:buFont typeface="Arial"/>
              <a:buNone/>
            </a:pPr>
            <a:endParaRPr sz="2400">
              <a:solidFill>
                <a:srgbClr val="FF0000"/>
              </a:solidFill>
              <a:latin typeface="Arial"/>
              <a:ea typeface="Arial"/>
              <a:cs typeface="Arial"/>
              <a:sym typeface="Arial"/>
            </a:endParaRPr>
          </a:p>
          <a:p>
            <a:pPr marL="0" marR="0" lvl="0" indent="0" algn="l" rtl="0">
              <a:spcBef>
                <a:spcPts val="560"/>
              </a:spcBef>
              <a:spcAft>
                <a:spcPts val="0"/>
              </a:spcAft>
              <a:buClr>
                <a:srgbClr val="FF0000"/>
              </a:buClr>
              <a:buFont typeface="Arial"/>
              <a:buNone/>
            </a:pPr>
            <a:r>
              <a:rPr lang="en-US" sz="2800">
                <a:solidFill>
                  <a:srgbClr val="FF0000"/>
                </a:solidFill>
                <a:latin typeface="Arial"/>
                <a:ea typeface="Arial"/>
                <a:cs typeface="Arial"/>
                <a:sym typeface="Arial"/>
              </a:rPr>
              <a:t>HAVING ____, </a:t>
            </a:r>
            <a:endParaRPr sz="2800">
              <a:solidFill>
                <a:srgbClr val="FF0000"/>
              </a:solidFill>
              <a:latin typeface="Arial"/>
              <a:ea typeface="Arial"/>
              <a:cs typeface="Arial"/>
              <a:sym typeface="Arial"/>
            </a:endParaRPr>
          </a:p>
          <a:p>
            <a:pPr marL="0" marR="0" lvl="0" indent="0" algn="l" rtl="0">
              <a:spcBef>
                <a:spcPts val="560"/>
              </a:spcBef>
              <a:spcAft>
                <a:spcPts val="0"/>
              </a:spcAft>
              <a:buClr>
                <a:srgbClr val="FF0000"/>
              </a:buClr>
              <a:buFont typeface="Arial"/>
              <a:buNone/>
            </a:pPr>
            <a:r>
              <a:rPr lang="en-US" sz="2800">
                <a:solidFill>
                  <a:srgbClr val="FF0000"/>
                </a:solidFill>
                <a:latin typeface="Arial"/>
                <a:ea typeface="Arial"/>
                <a:cs typeface="Arial"/>
                <a:sym typeface="Arial"/>
              </a:rPr>
              <a:t>ORDER BY ____</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4">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4">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4">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4">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94">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94">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4">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94">
                                            <p:txEl>
                                              <p:pRg st="7" end="7"/>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94">
                                            <p:txEl>
                                              <p:pRg st="8" end="8"/>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9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Shape 301"/>
          <p:cNvSpPr txBox="1">
            <a:spLocks noGrp="1"/>
          </p:cNvSpPr>
          <p:nvPr>
            <p:ph type="title"/>
          </p:nvPr>
        </p:nvSpPr>
        <p:spPr>
          <a:xfrm>
            <a:off x="381000" y="292100"/>
            <a:ext cx="8305800" cy="762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1" i="0" u="none" strike="noStrike" cap="none">
                <a:solidFill>
                  <a:srgbClr val="820000"/>
                </a:solidFill>
                <a:latin typeface="Arial"/>
                <a:ea typeface="Arial"/>
                <a:cs typeface="Arial"/>
                <a:sym typeface="Arial"/>
              </a:rPr>
              <a:t>Left Join &amp; Right Join</a:t>
            </a:r>
            <a:endParaRPr sz="3600" b="1" i="0" u="none" strike="noStrike" cap="none">
              <a:solidFill>
                <a:srgbClr val="820000"/>
              </a:solidFill>
              <a:latin typeface="Arial"/>
              <a:ea typeface="Arial"/>
              <a:cs typeface="Arial"/>
              <a:sym typeface="Arial"/>
            </a:endParaRPr>
          </a:p>
        </p:txBody>
      </p:sp>
      <p:sp>
        <p:nvSpPr>
          <p:cNvPr id="302" name="Shape 302"/>
          <p:cNvSpPr txBox="1"/>
          <p:nvPr/>
        </p:nvSpPr>
        <p:spPr>
          <a:xfrm>
            <a:off x="609600" y="1866384"/>
            <a:ext cx="941668"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Table A</a:t>
            </a:r>
            <a:endParaRPr sz="1800">
              <a:solidFill>
                <a:schemeClr val="dk1"/>
              </a:solidFill>
              <a:latin typeface="Arial"/>
              <a:ea typeface="Arial"/>
              <a:cs typeface="Arial"/>
              <a:sym typeface="Arial"/>
            </a:endParaRPr>
          </a:p>
        </p:txBody>
      </p:sp>
      <p:sp>
        <p:nvSpPr>
          <p:cNvPr id="303" name="Shape 303"/>
          <p:cNvSpPr txBox="1"/>
          <p:nvPr/>
        </p:nvSpPr>
        <p:spPr>
          <a:xfrm>
            <a:off x="2183470" y="1869630"/>
            <a:ext cx="95436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Table B</a:t>
            </a:r>
            <a:endParaRPr sz="1800">
              <a:solidFill>
                <a:schemeClr val="dk1"/>
              </a:solidFill>
              <a:latin typeface="Arial"/>
              <a:ea typeface="Arial"/>
              <a:cs typeface="Arial"/>
              <a:sym typeface="Arial"/>
            </a:endParaRPr>
          </a:p>
        </p:txBody>
      </p:sp>
      <p:graphicFrame>
        <p:nvGraphicFramePr>
          <p:cNvPr id="304" name="Shape 304"/>
          <p:cNvGraphicFramePr/>
          <p:nvPr/>
        </p:nvGraphicFramePr>
        <p:xfrm>
          <a:off x="434772" y="2438400"/>
          <a:ext cx="1524950" cy="1454125"/>
        </p:xfrm>
        <a:graphic>
          <a:graphicData uri="http://schemas.openxmlformats.org/drawingml/2006/table">
            <a:tbl>
              <a:tblPr>
                <a:noFill/>
                <a:tableStyleId>{C23D6C95-B25F-4D57-91A7-E0D550389732}</a:tableStyleId>
              </a:tblPr>
              <a:tblGrid>
                <a:gridCol w="762475">
                  <a:extLst>
                    <a:ext uri="{9D8B030D-6E8A-4147-A177-3AD203B41FA5}">
                      <a16:colId xmlns:a16="http://schemas.microsoft.com/office/drawing/2014/main" val="20000"/>
                    </a:ext>
                  </a:extLst>
                </a:gridCol>
                <a:gridCol w="762475">
                  <a:extLst>
                    <a:ext uri="{9D8B030D-6E8A-4147-A177-3AD203B41FA5}">
                      <a16:colId xmlns:a16="http://schemas.microsoft.com/office/drawing/2014/main" val="20001"/>
                    </a:ext>
                  </a:extLst>
                </a:gridCol>
              </a:tblGrid>
              <a:tr h="290825">
                <a:tc>
                  <a:txBody>
                    <a:bodyPr/>
                    <a:lstStyle/>
                    <a:p>
                      <a:pPr marL="0" marR="0" lvl="0" indent="0" algn="ctr" rtl="0">
                        <a:spcBef>
                          <a:spcPts val="0"/>
                        </a:spcBef>
                        <a:spcAft>
                          <a:spcPts val="0"/>
                        </a:spcAft>
                        <a:buNone/>
                      </a:pPr>
                      <a:r>
                        <a:rPr lang="en-US" sz="1200" u="none" strike="noStrike"/>
                        <a:t>order_id</a:t>
                      </a:r>
                      <a:endParaRPr sz="1200" b="0" i="0" u="none" strike="noStrike">
                        <a:solidFill>
                          <a:srgbClr val="000000"/>
                        </a:solidFill>
                        <a:latin typeface="Calibri"/>
                        <a:ea typeface="Calibri"/>
                        <a:cs typeface="Calibri"/>
                        <a:sym typeface="Calibri"/>
                      </a:endParaRPr>
                    </a:p>
                  </a:txBody>
                  <a:tcPr marL="12700" marR="12700" marT="12700" marB="0" anchor="b">
                    <a:lnB w="2857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u="none" strike="noStrike"/>
                        <a:t>customer</a:t>
                      </a:r>
                      <a:endParaRPr sz="1200" b="0" i="0" u="none" strike="noStrike">
                        <a:solidFill>
                          <a:srgbClr val="000000"/>
                        </a:solidFill>
                        <a:latin typeface="Calibri"/>
                        <a:ea typeface="Calibri"/>
                        <a:cs typeface="Calibri"/>
                        <a:sym typeface="Calibri"/>
                      </a:endParaRPr>
                    </a:p>
                  </a:txBody>
                  <a:tcPr marL="12700" marR="12700" marT="12700" marB="0" anchor="b">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90825">
                <a:tc>
                  <a:txBody>
                    <a:bodyPr/>
                    <a:lstStyle/>
                    <a:p>
                      <a:pPr marL="0" marR="0" lvl="0" indent="0" algn="ctr" rtl="0">
                        <a:spcBef>
                          <a:spcPts val="0"/>
                        </a:spcBef>
                        <a:spcAft>
                          <a:spcPts val="0"/>
                        </a:spcAft>
                        <a:buNone/>
                      </a:pPr>
                      <a:r>
                        <a:rPr lang="en-US" sz="1200" u="none" strike="noStrike"/>
                        <a:t>1</a:t>
                      </a:r>
                      <a:endParaRPr sz="1200" b="0" i="0" u="none" strike="noStrike">
                        <a:solidFill>
                          <a:srgbClr val="000000"/>
                        </a:solidFill>
                        <a:latin typeface="Calibri"/>
                        <a:ea typeface="Calibri"/>
                        <a:cs typeface="Calibri"/>
                        <a:sym typeface="Calibri"/>
                      </a:endParaRPr>
                    </a:p>
                  </a:txBody>
                  <a:tcPr marL="12700" marR="12700" marT="12700" marB="0" anchor="b">
                    <a:lnT w="28575" cap="flat" cmpd="sng">
                      <a:solidFill>
                        <a:schemeClr val="dk1"/>
                      </a:solidFill>
                      <a:prstDash val="solid"/>
                      <a:round/>
                      <a:headEnd type="none" w="sm" len="sm"/>
                      <a:tailEnd type="none" w="sm" len="sm"/>
                    </a:lnT>
                  </a:tcPr>
                </a:tc>
                <a:tc>
                  <a:txBody>
                    <a:bodyPr/>
                    <a:lstStyle/>
                    <a:p>
                      <a:pPr marL="0" marR="0" lvl="0" indent="0" algn="ctr" rtl="0">
                        <a:spcBef>
                          <a:spcPts val="0"/>
                        </a:spcBef>
                        <a:spcAft>
                          <a:spcPts val="0"/>
                        </a:spcAft>
                        <a:buNone/>
                      </a:pPr>
                      <a:r>
                        <a:rPr lang="en-US" sz="1200" u="none" strike="noStrike"/>
                        <a:t>Anne</a:t>
                      </a:r>
                      <a:endParaRPr sz="1200" b="0" i="0" u="none" strike="noStrike">
                        <a:solidFill>
                          <a:srgbClr val="000000"/>
                        </a:solidFill>
                        <a:latin typeface="Calibri"/>
                        <a:ea typeface="Calibri"/>
                        <a:cs typeface="Calibri"/>
                        <a:sym typeface="Calibri"/>
                      </a:endParaRPr>
                    </a:p>
                  </a:txBody>
                  <a:tcPr marL="12700" marR="12700" marT="12700" marB="0" anchor="b">
                    <a:lnT w="28575"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r h="290825">
                <a:tc>
                  <a:txBody>
                    <a:bodyPr/>
                    <a:lstStyle/>
                    <a:p>
                      <a:pPr marL="0" marR="0" lvl="0" indent="0" algn="ctr" rtl="0">
                        <a:spcBef>
                          <a:spcPts val="0"/>
                        </a:spcBef>
                        <a:spcAft>
                          <a:spcPts val="0"/>
                        </a:spcAft>
                        <a:buNone/>
                      </a:pPr>
                      <a:r>
                        <a:rPr lang="en-US" sz="1200" u="none" strike="noStrike"/>
                        <a:t>2</a:t>
                      </a:r>
                      <a:endParaRPr sz="1200" b="0" i="0" u="none" strike="noStrike">
                        <a:solidFill>
                          <a:srgbClr val="000000"/>
                        </a:solidFill>
                        <a:latin typeface="Calibri"/>
                        <a:ea typeface="Calibri"/>
                        <a:cs typeface="Calibri"/>
                        <a:sym typeface="Calibri"/>
                      </a:endParaRPr>
                    </a:p>
                  </a:txBody>
                  <a:tcPr marL="12700" marR="12700" marT="12700" marB="0" anchor="b"/>
                </a:tc>
                <a:tc>
                  <a:txBody>
                    <a:bodyPr/>
                    <a:lstStyle/>
                    <a:p>
                      <a:pPr marL="0" marR="0" lvl="0" indent="0" algn="ctr" rtl="0">
                        <a:spcBef>
                          <a:spcPts val="0"/>
                        </a:spcBef>
                        <a:spcAft>
                          <a:spcPts val="0"/>
                        </a:spcAft>
                        <a:buNone/>
                      </a:pPr>
                      <a:r>
                        <a:rPr lang="en-US" sz="1200"/>
                        <a:t>John</a:t>
                      </a:r>
                      <a:endParaRPr sz="1200" b="0" i="0" u="none" strike="noStrike">
                        <a:solidFill>
                          <a:srgbClr val="000000"/>
                        </a:solidFill>
                        <a:latin typeface="Calibri"/>
                        <a:ea typeface="Calibri"/>
                        <a:cs typeface="Calibri"/>
                        <a:sym typeface="Calibri"/>
                      </a:endParaRPr>
                    </a:p>
                  </a:txBody>
                  <a:tcPr marL="12700" marR="12700" marT="12700" marB="0" anchor="b"/>
                </a:tc>
                <a:extLst>
                  <a:ext uri="{0D108BD9-81ED-4DB2-BD59-A6C34878D82A}">
                    <a16:rowId xmlns:a16="http://schemas.microsoft.com/office/drawing/2014/main" val="10002"/>
                  </a:ext>
                </a:extLst>
              </a:tr>
              <a:tr h="290825">
                <a:tc>
                  <a:txBody>
                    <a:bodyPr/>
                    <a:lstStyle/>
                    <a:p>
                      <a:pPr marL="0" marR="0" lvl="0" indent="0" algn="ctr" rtl="0">
                        <a:spcBef>
                          <a:spcPts val="0"/>
                        </a:spcBef>
                        <a:spcAft>
                          <a:spcPts val="0"/>
                        </a:spcAft>
                        <a:buNone/>
                      </a:pPr>
                      <a:r>
                        <a:rPr lang="en-US" sz="1200" u="none" strike="noStrike"/>
                        <a:t>3</a:t>
                      </a:r>
                      <a:endParaRPr sz="1200" b="0" i="0" u="none" strike="noStrike">
                        <a:solidFill>
                          <a:srgbClr val="000000"/>
                        </a:solidFill>
                        <a:latin typeface="Calibri"/>
                        <a:ea typeface="Calibri"/>
                        <a:cs typeface="Calibri"/>
                        <a:sym typeface="Calibri"/>
                      </a:endParaRPr>
                    </a:p>
                  </a:txBody>
                  <a:tcPr marL="12700" marR="12700" marT="12700" marB="0" anchor="b"/>
                </a:tc>
                <a:tc>
                  <a:txBody>
                    <a:bodyPr/>
                    <a:lstStyle/>
                    <a:p>
                      <a:pPr marL="0" marR="0" lvl="0" indent="0" algn="ctr" rtl="0">
                        <a:spcBef>
                          <a:spcPts val="0"/>
                        </a:spcBef>
                        <a:spcAft>
                          <a:spcPts val="0"/>
                        </a:spcAft>
                        <a:buNone/>
                      </a:pPr>
                      <a:r>
                        <a:rPr lang="en-US" sz="1200" u="none" strike="noStrike"/>
                        <a:t>Charlie</a:t>
                      </a:r>
                      <a:endParaRPr sz="1200" b="0" i="0" u="none" strike="noStrike">
                        <a:solidFill>
                          <a:srgbClr val="000000"/>
                        </a:solidFill>
                        <a:latin typeface="Calibri"/>
                        <a:ea typeface="Calibri"/>
                        <a:cs typeface="Calibri"/>
                        <a:sym typeface="Calibri"/>
                      </a:endParaRPr>
                    </a:p>
                  </a:txBody>
                  <a:tcPr marL="12700" marR="12700" marT="12700" marB="0" anchor="b"/>
                </a:tc>
                <a:extLst>
                  <a:ext uri="{0D108BD9-81ED-4DB2-BD59-A6C34878D82A}">
                    <a16:rowId xmlns:a16="http://schemas.microsoft.com/office/drawing/2014/main" val="10003"/>
                  </a:ext>
                </a:extLst>
              </a:tr>
              <a:tr h="290825">
                <a:tc>
                  <a:txBody>
                    <a:bodyPr/>
                    <a:lstStyle/>
                    <a:p>
                      <a:pPr marL="0" marR="0" lvl="0" indent="0" algn="ctr" rtl="0">
                        <a:spcBef>
                          <a:spcPts val="0"/>
                        </a:spcBef>
                        <a:spcAft>
                          <a:spcPts val="0"/>
                        </a:spcAft>
                        <a:buNone/>
                      </a:pPr>
                      <a:r>
                        <a:rPr lang="en-US" sz="1200" u="none" strike="noStrike"/>
                        <a:t>4</a:t>
                      </a:r>
                      <a:endParaRPr sz="1200" b="0" i="0" u="none" strike="noStrike">
                        <a:solidFill>
                          <a:srgbClr val="000000"/>
                        </a:solidFill>
                        <a:latin typeface="Calibri"/>
                        <a:ea typeface="Calibri"/>
                        <a:cs typeface="Calibri"/>
                        <a:sym typeface="Calibri"/>
                      </a:endParaRPr>
                    </a:p>
                  </a:txBody>
                  <a:tcPr marL="12700" marR="12700" marT="12700" marB="0" anchor="b"/>
                </a:tc>
                <a:tc>
                  <a:txBody>
                    <a:bodyPr/>
                    <a:lstStyle/>
                    <a:p>
                      <a:pPr marL="0" marR="0" lvl="0" indent="0" algn="ctr" rtl="0">
                        <a:spcBef>
                          <a:spcPts val="0"/>
                        </a:spcBef>
                        <a:spcAft>
                          <a:spcPts val="0"/>
                        </a:spcAft>
                        <a:buNone/>
                      </a:pPr>
                      <a:r>
                        <a:rPr lang="en-US" sz="1200" u="none" strike="noStrike"/>
                        <a:t>Bob</a:t>
                      </a:r>
                      <a:endParaRPr sz="1200" b="0" i="0" u="none" strike="noStrike">
                        <a:solidFill>
                          <a:srgbClr val="000000"/>
                        </a:solidFill>
                        <a:latin typeface="Calibri"/>
                        <a:ea typeface="Calibri"/>
                        <a:cs typeface="Calibri"/>
                        <a:sym typeface="Calibri"/>
                      </a:endParaRPr>
                    </a:p>
                  </a:txBody>
                  <a:tcPr marL="12700" marR="12700" marT="12700" marB="0" anchor="b"/>
                </a:tc>
                <a:extLst>
                  <a:ext uri="{0D108BD9-81ED-4DB2-BD59-A6C34878D82A}">
                    <a16:rowId xmlns:a16="http://schemas.microsoft.com/office/drawing/2014/main" val="10004"/>
                  </a:ext>
                </a:extLst>
              </a:tr>
            </a:tbl>
          </a:graphicData>
        </a:graphic>
      </p:graphicFrame>
      <p:graphicFrame>
        <p:nvGraphicFramePr>
          <p:cNvPr id="305" name="Shape 305"/>
          <p:cNvGraphicFramePr/>
          <p:nvPr/>
        </p:nvGraphicFramePr>
        <p:xfrm>
          <a:off x="2210269" y="2438400"/>
          <a:ext cx="1904550" cy="1454150"/>
        </p:xfrm>
        <a:graphic>
          <a:graphicData uri="http://schemas.openxmlformats.org/drawingml/2006/table">
            <a:tbl>
              <a:tblPr>
                <a:noFill/>
                <a:tableStyleId>{C23D6C95-B25F-4D57-91A7-E0D550389732}</a:tableStyleId>
              </a:tblPr>
              <a:tblGrid>
                <a:gridCol w="952275">
                  <a:extLst>
                    <a:ext uri="{9D8B030D-6E8A-4147-A177-3AD203B41FA5}">
                      <a16:colId xmlns:a16="http://schemas.microsoft.com/office/drawing/2014/main" val="20000"/>
                    </a:ext>
                  </a:extLst>
                </a:gridCol>
                <a:gridCol w="952275">
                  <a:extLst>
                    <a:ext uri="{9D8B030D-6E8A-4147-A177-3AD203B41FA5}">
                      <a16:colId xmlns:a16="http://schemas.microsoft.com/office/drawing/2014/main" val="20001"/>
                    </a:ext>
                  </a:extLst>
                </a:gridCol>
              </a:tblGrid>
              <a:tr h="356950">
                <a:tc>
                  <a:txBody>
                    <a:bodyPr/>
                    <a:lstStyle/>
                    <a:p>
                      <a:pPr marL="0" marR="0" lvl="0" indent="0" algn="ctr" rtl="0">
                        <a:spcBef>
                          <a:spcPts val="0"/>
                        </a:spcBef>
                        <a:spcAft>
                          <a:spcPts val="0"/>
                        </a:spcAft>
                        <a:buNone/>
                      </a:pPr>
                      <a:r>
                        <a:rPr lang="en-US" sz="1200" u="none" strike="noStrike"/>
                        <a:t>order_id</a:t>
                      </a:r>
                      <a:endParaRPr sz="1200" b="0" i="0" u="none" strike="noStrike">
                        <a:solidFill>
                          <a:srgbClr val="000000"/>
                        </a:solidFill>
                        <a:latin typeface="Calibri"/>
                        <a:ea typeface="Calibri"/>
                        <a:cs typeface="Calibri"/>
                        <a:sym typeface="Calibri"/>
                      </a:endParaRPr>
                    </a:p>
                  </a:txBody>
                  <a:tcPr marL="12700" marR="12700" marT="12700" marB="0" anchor="b">
                    <a:lnB w="2857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u="none" strike="noStrike"/>
                        <a:t>widgets_sold</a:t>
                      </a:r>
                      <a:endParaRPr sz="1200" b="0" i="0" u="none" strike="noStrike">
                        <a:solidFill>
                          <a:srgbClr val="000000"/>
                        </a:solidFill>
                        <a:latin typeface="Calibri"/>
                        <a:ea typeface="Calibri"/>
                        <a:cs typeface="Calibri"/>
                        <a:sym typeface="Calibri"/>
                      </a:endParaRPr>
                    </a:p>
                  </a:txBody>
                  <a:tcPr marL="12700" marR="12700" marT="12700" marB="0" anchor="b">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74300">
                <a:tc>
                  <a:txBody>
                    <a:bodyPr/>
                    <a:lstStyle/>
                    <a:p>
                      <a:pPr marL="0" marR="0" lvl="0" indent="0" algn="ctr" rtl="0">
                        <a:spcBef>
                          <a:spcPts val="0"/>
                        </a:spcBef>
                        <a:spcAft>
                          <a:spcPts val="0"/>
                        </a:spcAft>
                        <a:buNone/>
                      </a:pPr>
                      <a:r>
                        <a:rPr lang="en-US" sz="1200" b="0" i="0" u="none" strike="noStrike">
                          <a:solidFill>
                            <a:srgbClr val="000000"/>
                          </a:solidFill>
                          <a:latin typeface="Calibri"/>
                          <a:ea typeface="Calibri"/>
                          <a:cs typeface="Calibri"/>
                          <a:sym typeface="Calibri"/>
                        </a:rPr>
                        <a:t>1</a:t>
                      </a:r>
                      <a:endParaRPr/>
                    </a:p>
                  </a:txBody>
                  <a:tcPr marL="12700" marR="12700" marT="12700" marB="0" anchor="b">
                    <a:lnT w="28575" cap="flat" cmpd="sng">
                      <a:solidFill>
                        <a:schemeClr val="dk1"/>
                      </a:solidFill>
                      <a:prstDash val="solid"/>
                      <a:round/>
                      <a:headEnd type="none" w="sm" len="sm"/>
                      <a:tailEnd type="none" w="sm" len="sm"/>
                    </a:lnT>
                  </a:tcPr>
                </a:tc>
                <a:tc>
                  <a:txBody>
                    <a:bodyPr/>
                    <a:lstStyle/>
                    <a:p>
                      <a:pPr marL="0" marR="0" lvl="0" indent="0" algn="ctr" rtl="0">
                        <a:spcBef>
                          <a:spcPts val="0"/>
                        </a:spcBef>
                        <a:spcAft>
                          <a:spcPts val="0"/>
                        </a:spcAft>
                        <a:buNone/>
                      </a:pPr>
                      <a:r>
                        <a:rPr lang="en-US" sz="1200" b="0" i="0" u="none" strike="noStrike">
                          <a:solidFill>
                            <a:srgbClr val="000000"/>
                          </a:solidFill>
                          <a:latin typeface="Calibri"/>
                          <a:ea typeface="Calibri"/>
                          <a:cs typeface="Calibri"/>
                          <a:sym typeface="Calibri"/>
                        </a:rPr>
                        <a:t>25</a:t>
                      </a:r>
                      <a:endParaRPr/>
                    </a:p>
                  </a:txBody>
                  <a:tcPr marL="12700" marR="12700" marT="12700" marB="0" anchor="b">
                    <a:lnT w="28575"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r h="274300">
                <a:tc>
                  <a:txBody>
                    <a:bodyPr/>
                    <a:lstStyle/>
                    <a:p>
                      <a:pPr marL="0" marR="0" lvl="0" indent="0" algn="ctr" rtl="0">
                        <a:spcBef>
                          <a:spcPts val="0"/>
                        </a:spcBef>
                        <a:spcAft>
                          <a:spcPts val="0"/>
                        </a:spcAft>
                        <a:buNone/>
                      </a:pPr>
                      <a:r>
                        <a:rPr lang="en-US" sz="1200" b="0" i="0" u="none" strike="noStrike">
                          <a:solidFill>
                            <a:srgbClr val="000000"/>
                          </a:solidFill>
                          <a:latin typeface="Calibri"/>
                          <a:ea typeface="Calibri"/>
                          <a:cs typeface="Calibri"/>
                          <a:sym typeface="Calibri"/>
                        </a:rPr>
                        <a:t>4</a:t>
                      </a:r>
                      <a:endParaRPr/>
                    </a:p>
                  </a:txBody>
                  <a:tcPr marL="12700" marR="12700" marT="12700" marB="0" anchor="b"/>
                </a:tc>
                <a:tc>
                  <a:txBody>
                    <a:bodyPr/>
                    <a:lstStyle/>
                    <a:p>
                      <a:pPr marL="0" marR="0" lvl="0" indent="0" algn="ctr" rtl="0">
                        <a:spcBef>
                          <a:spcPts val="0"/>
                        </a:spcBef>
                        <a:spcAft>
                          <a:spcPts val="0"/>
                        </a:spcAft>
                        <a:buNone/>
                      </a:pPr>
                      <a:r>
                        <a:rPr lang="en-US" sz="1200" b="0" i="0" u="none" strike="noStrike">
                          <a:solidFill>
                            <a:srgbClr val="000000"/>
                          </a:solidFill>
                          <a:latin typeface="Calibri"/>
                          <a:ea typeface="Calibri"/>
                          <a:cs typeface="Calibri"/>
                          <a:sym typeface="Calibri"/>
                        </a:rPr>
                        <a:t>15</a:t>
                      </a:r>
                      <a:endParaRPr/>
                    </a:p>
                  </a:txBody>
                  <a:tcPr marL="12700" marR="12700" marT="12700" marB="0" anchor="b"/>
                </a:tc>
                <a:extLst>
                  <a:ext uri="{0D108BD9-81ED-4DB2-BD59-A6C34878D82A}">
                    <a16:rowId xmlns:a16="http://schemas.microsoft.com/office/drawing/2014/main" val="10002"/>
                  </a:ext>
                </a:extLst>
              </a:tr>
              <a:tr h="274300">
                <a:tc>
                  <a:txBody>
                    <a:bodyPr/>
                    <a:lstStyle/>
                    <a:p>
                      <a:pPr marL="0" marR="0" lvl="0" indent="0" algn="ctr" rtl="0">
                        <a:spcBef>
                          <a:spcPts val="0"/>
                        </a:spcBef>
                        <a:spcAft>
                          <a:spcPts val="0"/>
                        </a:spcAft>
                        <a:buNone/>
                      </a:pPr>
                      <a:r>
                        <a:rPr lang="en-US" sz="1200" b="0" i="0" u="none" strike="noStrike">
                          <a:solidFill>
                            <a:srgbClr val="000000"/>
                          </a:solidFill>
                          <a:latin typeface="Calibri"/>
                          <a:ea typeface="Calibri"/>
                          <a:cs typeface="Calibri"/>
                          <a:sym typeface="Calibri"/>
                        </a:rPr>
                        <a:t>7</a:t>
                      </a:r>
                      <a:endParaRPr/>
                    </a:p>
                  </a:txBody>
                  <a:tcPr marL="12700" marR="12700" marT="12700" marB="0" anchor="b"/>
                </a:tc>
                <a:tc>
                  <a:txBody>
                    <a:bodyPr/>
                    <a:lstStyle/>
                    <a:p>
                      <a:pPr marL="0" marR="0" lvl="0" indent="0" algn="ctr" rtl="0">
                        <a:spcBef>
                          <a:spcPts val="0"/>
                        </a:spcBef>
                        <a:spcAft>
                          <a:spcPts val="0"/>
                        </a:spcAft>
                        <a:buNone/>
                      </a:pPr>
                      <a:r>
                        <a:rPr lang="en-US" sz="1200" b="0" i="0" u="none" strike="noStrike">
                          <a:solidFill>
                            <a:srgbClr val="000000"/>
                          </a:solidFill>
                          <a:latin typeface="Calibri"/>
                          <a:ea typeface="Calibri"/>
                          <a:cs typeface="Calibri"/>
                          <a:sym typeface="Calibri"/>
                        </a:rPr>
                        <a:t>100</a:t>
                      </a:r>
                      <a:endParaRPr/>
                    </a:p>
                  </a:txBody>
                  <a:tcPr marL="12700" marR="12700" marT="12700" marB="0" anchor="b"/>
                </a:tc>
                <a:extLst>
                  <a:ext uri="{0D108BD9-81ED-4DB2-BD59-A6C34878D82A}">
                    <a16:rowId xmlns:a16="http://schemas.microsoft.com/office/drawing/2014/main" val="10003"/>
                  </a:ext>
                </a:extLst>
              </a:tr>
              <a:tr h="274300">
                <a:tc>
                  <a:txBody>
                    <a:bodyPr/>
                    <a:lstStyle/>
                    <a:p>
                      <a:pPr marL="0" marR="0" lvl="0" indent="0" algn="ctr" rtl="0">
                        <a:spcBef>
                          <a:spcPts val="0"/>
                        </a:spcBef>
                        <a:spcAft>
                          <a:spcPts val="0"/>
                        </a:spcAft>
                        <a:buNone/>
                      </a:pPr>
                      <a:r>
                        <a:rPr lang="en-US" sz="1200" b="0" i="0" u="none" strike="noStrike">
                          <a:solidFill>
                            <a:srgbClr val="000000"/>
                          </a:solidFill>
                          <a:latin typeface="Calibri"/>
                          <a:ea typeface="Calibri"/>
                          <a:cs typeface="Calibri"/>
                          <a:sym typeface="Calibri"/>
                        </a:rPr>
                        <a:t>9</a:t>
                      </a:r>
                      <a:endParaRPr/>
                    </a:p>
                  </a:txBody>
                  <a:tcPr marL="12700" marR="12700" marT="12700" marB="0" anchor="b"/>
                </a:tc>
                <a:tc>
                  <a:txBody>
                    <a:bodyPr/>
                    <a:lstStyle/>
                    <a:p>
                      <a:pPr marL="0" marR="0" lvl="0" indent="0" algn="ctr" rtl="0">
                        <a:spcBef>
                          <a:spcPts val="0"/>
                        </a:spcBef>
                        <a:spcAft>
                          <a:spcPts val="0"/>
                        </a:spcAft>
                        <a:buNone/>
                      </a:pPr>
                      <a:r>
                        <a:rPr lang="en-US" sz="1200" b="0" i="0" u="none" strike="noStrike">
                          <a:solidFill>
                            <a:srgbClr val="000000"/>
                          </a:solidFill>
                          <a:latin typeface="Calibri"/>
                          <a:ea typeface="Calibri"/>
                          <a:cs typeface="Calibri"/>
                          <a:sym typeface="Calibri"/>
                        </a:rPr>
                        <a:t>1</a:t>
                      </a:r>
                      <a:endParaRPr/>
                    </a:p>
                  </a:txBody>
                  <a:tcPr marL="12700" marR="12700" marT="12700" marB="0" anchor="b"/>
                </a:tc>
                <a:extLst>
                  <a:ext uri="{0D108BD9-81ED-4DB2-BD59-A6C34878D82A}">
                    <a16:rowId xmlns:a16="http://schemas.microsoft.com/office/drawing/2014/main" val="10004"/>
                  </a:ext>
                </a:extLst>
              </a:tr>
            </a:tbl>
          </a:graphicData>
        </a:graphic>
      </p:graphicFrame>
      <p:graphicFrame>
        <p:nvGraphicFramePr>
          <p:cNvPr id="306" name="Shape 306"/>
          <p:cNvGraphicFramePr/>
          <p:nvPr/>
        </p:nvGraphicFramePr>
        <p:xfrm>
          <a:off x="4823775" y="2410250"/>
          <a:ext cx="3810000" cy="1387925"/>
        </p:xfrm>
        <a:graphic>
          <a:graphicData uri="http://schemas.openxmlformats.org/drawingml/2006/table">
            <a:tbl>
              <a:tblPr>
                <a:noFill/>
                <a:tableStyleId>{C23D6C95-B25F-4D57-91A7-E0D550389732}</a:tableStyleId>
              </a:tblPr>
              <a:tblGrid>
                <a:gridCol w="95250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gridCol w="952500">
                  <a:extLst>
                    <a:ext uri="{9D8B030D-6E8A-4147-A177-3AD203B41FA5}">
                      <a16:colId xmlns:a16="http://schemas.microsoft.com/office/drawing/2014/main" val="20002"/>
                    </a:ext>
                  </a:extLst>
                </a:gridCol>
                <a:gridCol w="952500">
                  <a:extLst>
                    <a:ext uri="{9D8B030D-6E8A-4147-A177-3AD203B41FA5}">
                      <a16:colId xmlns:a16="http://schemas.microsoft.com/office/drawing/2014/main" val="20003"/>
                    </a:ext>
                  </a:extLst>
                </a:gridCol>
              </a:tblGrid>
              <a:tr h="440925">
                <a:tc>
                  <a:txBody>
                    <a:bodyPr/>
                    <a:lstStyle/>
                    <a:p>
                      <a:pPr marL="0" marR="0" lvl="0" indent="0" algn="ctr" rtl="0">
                        <a:spcBef>
                          <a:spcPts val="0"/>
                        </a:spcBef>
                        <a:spcAft>
                          <a:spcPts val="0"/>
                        </a:spcAft>
                        <a:buNone/>
                      </a:pPr>
                      <a:r>
                        <a:rPr lang="en-US" sz="1200" u="none" strike="noStrike"/>
                        <a:t>order_id</a:t>
                      </a:r>
                      <a:endParaRPr sz="1200" b="0" i="0" u="none" strike="noStrike">
                        <a:solidFill>
                          <a:srgbClr val="000000"/>
                        </a:solidFill>
                        <a:latin typeface="Calibri"/>
                        <a:ea typeface="Calibri"/>
                        <a:cs typeface="Calibri"/>
                        <a:sym typeface="Calibri"/>
                      </a:endParaRPr>
                    </a:p>
                  </a:txBody>
                  <a:tcPr marL="12700" marR="12700" marT="12700" marB="0" anchor="b">
                    <a:lnB w="2857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u="none" strike="noStrike"/>
                        <a:t>customer</a:t>
                      </a:r>
                      <a:endParaRPr sz="1200" b="0" i="0" u="none" strike="noStrike">
                        <a:solidFill>
                          <a:srgbClr val="000000"/>
                        </a:solidFill>
                        <a:latin typeface="Calibri"/>
                        <a:ea typeface="Calibri"/>
                        <a:cs typeface="Calibri"/>
                        <a:sym typeface="Calibri"/>
                      </a:endParaRPr>
                    </a:p>
                  </a:txBody>
                  <a:tcPr marL="12700" marR="12700" marT="12700" marB="0" anchor="b">
                    <a:lnB w="2857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u="none" strike="noStrike"/>
                        <a:t>order_id</a:t>
                      </a:r>
                      <a:endParaRPr sz="1200" b="0" i="0" u="none" strike="noStrike">
                        <a:solidFill>
                          <a:srgbClr val="000000"/>
                        </a:solidFill>
                        <a:latin typeface="Calibri"/>
                        <a:ea typeface="Calibri"/>
                        <a:cs typeface="Calibri"/>
                        <a:sym typeface="Calibri"/>
                      </a:endParaRPr>
                    </a:p>
                  </a:txBody>
                  <a:tcPr marL="12700" marR="12700" marT="12700" marB="0" anchor="b">
                    <a:lnB w="2857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u="none" strike="noStrike"/>
                        <a:t>widgets_sold</a:t>
                      </a:r>
                      <a:endParaRPr sz="1200" b="0" i="0" u="none" strike="noStrike">
                        <a:solidFill>
                          <a:srgbClr val="000000"/>
                        </a:solidFill>
                        <a:latin typeface="Calibri"/>
                        <a:ea typeface="Calibri"/>
                        <a:cs typeface="Calibri"/>
                        <a:sym typeface="Calibri"/>
                      </a:endParaRPr>
                    </a:p>
                  </a:txBody>
                  <a:tcPr marL="12700" marR="12700" marT="12700" marB="0" anchor="b">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36750">
                <a:tc>
                  <a:txBody>
                    <a:bodyPr/>
                    <a:lstStyle/>
                    <a:p>
                      <a:pPr marL="0" marR="0" lvl="0" indent="0" algn="ctr" rtl="0">
                        <a:spcBef>
                          <a:spcPts val="0"/>
                        </a:spcBef>
                        <a:spcAft>
                          <a:spcPts val="0"/>
                        </a:spcAft>
                        <a:buNone/>
                      </a:pPr>
                      <a:r>
                        <a:rPr lang="en-US" sz="1200" u="none" strike="noStrike"/>
                        <a:t>1</a:t>
                      </a:r>
                      <a:endParaRPr sz="1200" b="0" i="0" u="none" strike="noStrike">
                        <a:solidFill>
                          <a:srgbClr val="000000"/>
                        </a:solidFill>
                        <a:latin typeface="Calibri"/>
                        <a:ea typeface="Calibri"/>
                        <a:cs typeface="Calibri"/>
                        <a:sym typeface="Calibri"/>
                      </a:endParaRPr>
                    </a:p>
                  </a:txBody>
                  <a:tcPr marL="12700" marR="12700" marT="12700" marB="0" anchor="b">
                    <a:lnT w="28575" cap="flat" cmpd="sng">
                      <a:solidFill>
                        <a:schemeClr val="dk1"/>
                      </a:solidFill>
                      <a:prstDash val="solid"/>
                      <a:round/>
                      <a:headEnd type="none" w="sm" len="sm"/>
                      <a:tailEnd type="none" w="sm" len="sm"/>
                    </a:lnT>
                  </a:tcPr>
                </a:tc>
                <a:tc>
                  <a:txBody>
                    <a:bodyPr/>
                    <a:lstStyle/>
                    <a:p>
                      <a:pPr marL="0" marR="0" lvl="0" indent="0" algn="ctr" rtl="0">
                        <a:spcBef>
                          <a:spcPts val="0"/>
                        </a:spcBef>
                        <a:spcAft>
                          <a:spcPts val="0"/>
                        </a:spcAft>
                        <a:buNone/>
                      </a:pPr>
                      <a:r>
                        <a:rPr lang="en-US" sz="1200" u="none" strike="noStrike"/>
                        <a:t>Anne</a:t>
                      </a:r>
                      <a:endParaRPr sz="1200" b="0" i="0" u="none" strike="noStrike">
                        <a:solidFill>
                          <a:srgbClr val="000000"/>
                        </a:solidFill>
                        <a:latin typeface="Calibri"/>
                        <a:ea typeface="Calibri"/>
                        <a:cs typeface="Calibri"/>
                        <a:sym typeface="Calibri"/>
                      </a:endParaRPr>
                    </a:p>
                  </a:txBody>
                  <a:tcPr marL="12700" marR="12700" marT="12700" marB="0" anchor="b">
                    <a:lnT w="28575" cap="flat" cmpd="sng">
                      <a:solidFill>
                        <a:schemeClr val="dk1"/>
                      </a:solidFill>
                      <a:prstDash val="solid"/>
                      <a:round/>
                      <a:headEnd type="none" w="sm" len="sm"/>
                      <a:tailEnd type="none" w="sm" len="sm"/>
                    </a:lnT>
                  </a:tcPr>
                </a:tc>
                <a:tc>
                  <a:txBody>
                    <a:bodyPr/>
                    <a:lstStyle/>
                    <a:p>
                      <a:pPr marL="0" marR="0" lvl="0" indent="0" algn="ctr" rtl="0">
                        <a:spcBef>
                          <a:spcPts val="0"/>
                        </a:spcBef>
                        <a:spcAft>
                          <a:spcPts val="0"/>
                        </a:spcAft>
                        <a:buNone/>
                      </a:pPr>
                      <a:r>
                        <a:rPr lang="en-US" sz="1200" u="none" strike="noStrike"/>
                        <a:t>1</a:t>
                      </a:r>
                      <a:endParaRPr sz="1200" b="0" i="0" u="none" strike="noStrike">
                        <a:solidFill>
                          <a:srgbClr val="000000"/>
                        </a:solidFill>
                        <a:latin typeface="Calibri"/>
                        <a:ea typeface="Calibri"/>
                        <a:cs typeface="Calibri"/>
                        <a:sym typeface="Calibri"/>
                      </a:endParaRPr>
                    </a:p>
                  </a:txBody>
                  <a:tcPr marL="12700" marR="12700" marT="12700" marB="0" anchor="b">
                    <a:lnT w="28575" cap="flat" cmpd="sng">
                      <a:solidFill>
                        <a:schemeClr val="dk1"/>
                      </a:solidFill>
                      <a:prstDash val="solid"/>
                      <a:round/>
                      <a:headEnd type="none" w="sm" len="sm"/>
                      <a:tailEnd type="none" w="sm" len="sm"/>
                    </a:lnT>
                  </a:tcPr>
                </a:tc>
                <a:tc>
                  <a:txBody>
                    <a:bodyPr/>
                    <a:lstStyle/>
                    <a:p>
                      <a:pPr marL="0" marR="0" lvl="0" indent="0" algn="ctr" rtl="0">
                        <a:spcBef>
                          <a:spcPts val="0"/>
                        </a:spcBef>
                        <a:spcAft>
                          <a:spcPts val="0"/>
                        </a:spcAft>
                        <a:buNone/>
                      </a:pPr>
                      <a:r>
                        <a:rPr lang="en-US" sz="1200" u="none" strike="noStrike"/>
                        <a:t>25</a:t>
                      </a:r>
                      <a:endParaRPr sz="1200" b="0" i="0" u="none" strike="noStrike">
                        <a:solidFill>
                          <a:srgbClr val="000000"/>
                        </a:solidFill>
                        <a:latin typeface="Calibri"/>
                        <a:ea typeface="Calibri"/>
                        <a:cs typeface="Calibri"/>
                        <a:sym typeface="Calibri"/>
                      </a:endParaRPr>
                    </a:p>
                  </a:txBody>
                  <a:tcPr marL="12700" marR="12700" marT="12700" marB="0" anchor="b">
                    <a:lnT w="28575"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r h="236750">
                <a:tc>
                  <a:txBody>
                    <a:bodyPr/>
                    <a:lstStyle/>
                    <a:p>
                      <a:pPr marL="0" marR="0" lvl="0" indent="0" algn="ctr" rtl="0">
                        <a:spcBef>
                          <a:spcPts val="0"/>
                        </a:spcBef>
                        <a:spcAft>
                          <a:spcPts val="0"/>
                        </a:spcAft>
                        <a:buNone/>
                      </a:pPr>
                      <a:r>
                        <a:rPr lang="en-US" sz="1200" b="0" i="0" u="none" strike="noStrike">
                          <a:solidFill>
                            <a:srgbClr val="000000"/>
                          </a:solidFill>
                          <a:latin typeface="Calibri"/>
                          <a:ea typeface="Calibri"/>
                          <a:cs typeface="Calibri"/>
                          <a:sym typeface="Calibri"/>
                        </a:rPr>
                        <a:t>2</a:t>
                      </a:r>
                      <a:endParaRPr sz="1200" b="0" i="0" u="none" strike="noStrike">
                        <a:solidFill>
                          <a:srgbClr val="000000"/>
                        </a:solidFill>
                        <a:latin typeface="Calibri"/>
                        <a:ea typeface="Calibri"/>
                        <a:cs typeface="Calibri"/>
                        <a:sym typeface="Calibri"/>
                      </a:endParaRPr>
                    </a:p>
                  </a:txBody>
                  <a:tcPr marL="12700" marR="12700" marT="12700" marB="0" anchor="b"/>
                </a:tc>
                <a:tc>
                  <a:txBody>
                    <a:bodyPr/>
                    <a:lstStyle/>
                    <a:p>
                      <a:pPr marL="0" marR="0" lvl="0" indent="0" algn="ctr" rtl="0">
                        <a:spcBef>
                          <a:spcPts val="0"/>
                        </a:spcBef>
                        <a:spcAft>
                          <a:spcPts val="0"/>
                        </a:spcAft>
                        <a:buNone/>
                      </a:pPr>
                      <a:r>
                        <a:rPr lang="en-US" sz="1200">
                          <a:solidFill>
                            <a:srgbClr val="000000"/>
                          </a:solidFill>
                          <a:latin typeface="Calibri"/>
                          <a:ea typeface="Calibri"/>
                          <a:cs typeface="Calibri"/>
                          <a:sym typeface="Calibri"/>
                        </a:rPr>
                        <a:t>John</a:t>
                      </a:r>
                      <a:endParaRPr/>
                    </a:p>
                  </a:txBody>
                  <a:tcPr marL="12700" marR="12700" marT="12700" marB="0" anchor="b"/>
                </a:tc>
                <a:tc>
                  <a:txBody>
                    <a:bodyPr/>
                    <a:lstStyle/>
                    <a:p>
                      <a:pPr marL="0" marR="0" lvl="0" indent="0" algn="ctr" rtl="0">
                        <a:spcBef>
                          <a:spcPts val="0"/>
                        </a:spcBef>
                        <a:spcAft>
                          <a:spcPts val="0"/>
                        </a:spcAft>
                        <a:buNone/>
                      </a:pPr>
                      <a:endParaRPr sz="1200" b="0" i="0" u="none" strike="noStrike">
                        <a:solidFill>
                          <a:srgbClr val="000000"/>
                        </a:solidFill>
                        <a:latin typeface="Calibri"/>
                        <a:ea typeface="Calibri"/>
                        <a:cs typeface="Calibri"/>
                        <a:sym typeface="Calibri"/>
                      </a:endParaRPr>
                    </a:p>
                  </a:txBody>
                  <a:tcPr marL="12700" marR="12700" marT="12700" marB="0" anchor="b"/>
                </a:tc>
                <a:tc>
                  <a:txBody>
                    <a:bodyPr/>
                    <a:lstStyle/>
                    <a:p>
                      <a:pPr marL="0" marR="0" lvl="0" indent="0" algn="ctr" rtl="0">
                        <a:spcBef>
                          <a:spcPts val="0"/>
                        </a:spcBef>
                        <a:spcAft>
                          <a:spcPts val="0"/>
                        </a:spcAft>
                        <a:buNone/>
                      </a:pPr>
                      <a:endParaRPr sz="1200" b="0" i="0" u="none" strike="noStrike">
                        <a:solidFill>
                          <a:srgbClr val="000000"/>
                        </a:solidFill>
                        <a:latin typeface="Calibri"/>
                        <a:ea typeface="Calibri"/>
                        <a:cs typeface="Calibri"/>
                        <a:sym typeface="Calibri"/>
                      </a:endParaRPr>
                    </a:p>
                  </a:txBody>
                  <a:tcPr marL="12700" marR="12700" marT="12700" marB="0" anchor="b"/>
                </a:tc>
                <a:extLst>
                  <a:ext uri="{0D108BD9-81ED-4DB2-BD59-A6C34878D82A}">
                    <a16:rowId xmlns:a16="http://schemas.microsoft.com/office/drawing/2014/main" val="10002"/>
                  </a:ext>
                </a:extLst>
              </a:tr>
              <a:tr h="236750">
                <a:tc>
                  <a:txBody>
                    <a:bodyPr/>
                    <a:lstStyle/>
                    <a:p>
                      <a:pPr marL="0" marR="0" lvl="0" indent="0" algn="ctr" rtl="0">
                        <a:spcBef>
                          <a:spcPts val="0"/>
                        </a:spcBef>
                        <a:spcAft>
                          <a:spcPts val="0"/>
                        </a:spcAft>
                        <a:buNone/>
                      </a:pPr>
                      <a:r>
                        <a:rPr lang="en-US" sz="1200" b="0" i="0" u="none" strike="noStrike">
                          <a:solidFill>
                            <a:srgbClr val="000000"/>
                          </a:solidFill>
                          <a:latin typeface="Calibri"/>
                          <a:ea typeface="Calibri"/>
                          <a:cs typeface="Calibri"/>
                          <a:sym typeface="Calibri"/>
                        </a:rPr>
                        <a:t>3</a:t>
                      </a:r>
                      <a:endParaRPr sz="1200" b="0" i="0" u="none" strike="noStrike">
                        <a:solidFill>
                          <a:srgbClr val="000000"/>
                        </a:solidFill>
                        <a:latin typeface="Calibri"/>
                        <a:ea typeface="Calibri"/>
                        <a:cs typeface="Calibri"/>
                        <a:sym typeface="Calibri"/>
                      </a:endParaRPr>
                    </a:p>
                  </a:txBody>
                  <a:tcPr marL="12700" marR="12700" marT="12700" marB="0" anchor="b"/>
                </a:tc>
                <a:tc>
                  <a:txBody>
                    <a:bodyPr/>
                    <a:lstStyle/>
                    <a:p>
                      <a:pPr marL="0" marR="0" lvl="0" indent="0" algn="ctr" rtl="0">
                        <a:spcBef>
                          <a:spcPts val="0"/>
                        </a:spcBef>
                        <a:spcAft>
                          <a:spcPts val="0"/>
                        </a:spcAft>
                        <a:buNone/>
                      </a:pPr>
                      <a:r>
                        <a:rPr lang="en-US" sz="1200" b="0" i="0" u="none" strike="noStrike">
                          <a:solidFill>
                            <a:srgbClr val="000000"/>
                          </a:solidFill>
                          <a:latin typeface="Calibri"/>
                          <a:ea typeface="Calibri"/>
                          <a:cs typeface="Calibri"/>
                          <a:sym typeface="Calibri"/>
                        </a:rPr>
                        <a:t>Charlie</a:t>
                      </a:r>
                      <a:endParaRPr sz="1200" b="0" i="0" u="none" strike="noStrike">
                        <a:solidFill>
                          <a:srgbClr val="000000"/>
                        </a:solidFill>
                        <a:latin typeface="Calibri"/>
                        <a:ea typeface="Calibri"/>
                        <a:cs typeface="Calibri"/>
                        <a:sym typeface="Calibri"/>
                      </a:endParaRPr>
                    </a:p>
                  </a:txBody>
                  <a:tcPr marL="12700" marR="12700" marT="12700" marB="0" anchor="b"/>
                </a:tc>
                <a:tc>
                  <a:txBody>
                    <a:bodyPr/>
                    <a:lstStyle/>
                    <a:p>
                      <a:pPr marL="0" marR="0" lvl="0" indent="0" algn="ctr" rtl="0">
                        <a:spcBef>
                          <a:spcPts val="0"/>
                        </a:spcBef>
                        <a:spcAft>
                          <a:spcPts val="0"/>
                        </a:spcAft>
                        <a:buNone/>
                      </a:pPr>
                      <a:endParaRPr sz="1200" b="0" i="0" u="none" strike="noStrike">
                        <a:solidFill>
                          <a:srgbClr val="000000"/>
                        </a:solidFill>
                        <a:latin typeface="Calibri"/>
                        <a:ea typeface="Calibri"/>
                        <a:cs typeface="Calibri"/>
                        <a:sym typeface="Calibri"/>
                      </a:endParaRPr>
                    </a:p>
                  </a:txBody>
                  <a:tcPr marL="12700" marR="12700" marT="12700" marB="0" anchor="b"/>
                </a:tc>
                <a:tc>
                  <a:txBody>
                    <a:bodyPr/>
                    <a:lstStyle/>
                    <a:p>
                      <a:pPr marL="0" marR="0" lvl="0" indent="0" algn="ctr" rtl="0">
                        <a:spcBef>
                          <a:spcPts val="0"/>
                        </a:spcBef>
                        <a:spcAft>
                          <a:spcPts val="0"/>
                        </a:spcAft>
                        <a:buNone/>
                      </a:pPr>
                      <a:endParaRPr sz="1200" b="0" i="0" u="none" strike="noStrike">
                        <a:solidFill>
                          <a:srgbClr val="000000"/>
                        </a:solidFill>
                        <a:latin typeface="Calibri"/>
                        <a:ea typeface="Calibri"/>
                        <a:cs typeface="Calibri"/>
                        <a:sym typeface="Calibri"/>
                      </a:endParaRPr>
                    </a:p>
                  </a:txBody>
                  <a:tcPr marL="12700" marR="12700" marT="12700" marB="0" anchor="b"/>
                </a:tc>
                <a:extLst>
                  <a:ext uri="{0D108BD9-81ED-4DB2-BD59-A6C34878D82A}">
                    <a16:rowId xmlns:a16="http://schemas.microsoft.com/office/drawing/2014/main" val="10003"/>
                  </a:ext>
                </a:extLst>
              </a:tr>
              <a:tr h="236750">
                <a:tc>
                  <a:txBody>
                    <a:bodyPr/>
                    <a:lstStyle/>
                    <a:p>
                      <a:pPr marL="0" marR="0" lvl="0" indent="0" algn="ctr" rtl="0">
                        <a:spcBef>
                          <a:spcPts val="0"/>
                        </a:spcBef>
                        <a:spcAft>
                          <a:spcPts val="0"/>
                        </a:spcAft>
                        <a:buNone/>
                      </a:pPr>
                      <a:r>
                        <a:rPr lang="en-US" sz="1200" u="none" strike="noStrike"/>
                        <a:t>4</a:t>
                      </a:r>
                      <a:endParaRPr sz="1200" b="0" i="0" u="none" strike="noStrike">
                        <a:solidFill>
                          <a:srgbClr val="000000"/>
                        </a:solidFill>
                        <a:latin typeface="Calibri"/>
                        <a:ea typeface="Calibri"/>
                        <a:cs typeface="Calibri"/>
                        <a:sym typeface="Calibri"/>
                      </a:endParaRPr>
                    </a:p>
                  </a:txBody>
                  <a:tcPr marL="12700" marR="12700" marT="12700" marB="0" anchor="b"/>
                </a:tc>
                <a:tc>
                  <a:txBody>
                    <a:bodyPr/>
                    <a:lstStyle/>
                    <a:p>
                      <a:pPr marL="0" marR="0" lvl="0" indent="0" algn="ctr" rtl="0">
                        <a:spcBef>
                          <a:spcPts val="0"/>
                        </a:spcBef>
                        <a:spcAft>
                          <a:spcPts val="0"/>
                        </a:spcAft>
                        <a:buNone/>
                      </a:pPr>
                      <a:r>
                        <a:rPr lang="en-US" sz="1200" u="none" strike="noStrike"/>
                        <a:t>Bob</a:t>
                      </a:r>
                      <a:endParaRPr sz="1200" b="0" i="0" u="none" strike="noStrike">
                        <a:solidFill>
                          <a:srgbClr val="000000"/>
                        </a:solidFill>
                        <a:latin typeface="Calibri"/>
                        <a:ea typeface="Calibri"/>
                        <a:cs typeface="Calibri"/>
                        <a:sym typeface="Calibri"/>
                      </a:endParaRPr>
                    </a:p>
                  </a:txBody>
                  <a:tcPr marL="12700" marR="12700" marT="12700" marB="0" anchor="b"/>
                </a:tc>
                <a:tc>
                  <a:txBody>
                    <a:bodyPr/>
                    <a:lstStyle/>
                    <a:p>
                      <a:pPr marL="0" marR="0" lvl="0" indent="0" algn="ctr" rtl="0">
                        <a:spcBef>
                          <a:spcPts val="0"/>
                        </a:spcBef>
                        <a:spcAft>
                          <a:spcPts val="0"/>
                        </a:spcAft>
                        <a:buNone/>
                      </a:pPr>
                      <a:r>
                        <a:rPr lang="en-US" sz="1200" u="none" strike="noStrike"/>
                        <a:t>4</a:t>
                      </a:r>
                      <a:endParaRPr sz="1200" b="0" i="0" u="none" strike="noStrike">
                        <a:solidFill>
                          <a:srgbClr val="000000"/>
                        </a:solidFill>
                        <a:latin typeface="Calibri"/>
                        <a:ea typeface="Calibri"/>
                        <a:cs typeface="Calibri"/>
                        <a:sym typeface="Calibri"/>
                      </a:endParaRPr>
                    </a:p>
                  </a:txBody>
                  <a:tcPr marL="12700" marR="12700" marT="12700" marB="0" anchor="b"/>
                </a:tc>
                <a:tc>
                  <a:txBody>
                    <a:bodyPr/>
                    <a:lstStyle/>
                    <a:p>
                      <a:pPr marL="0" marR="0" lvl="0" indent="0" algn="ctr" rtl="0">
                        <a:spcBef>
                          <a:spcPts val="0"/>
                        </a:spcBef>
                        <a:spcAft>
                          <a:spcPts val="0"/>
                        </a:spcAft>
                        <a:buNone/>
                      </a:pPr>
                      <a:r>
                        <a:rPr lang="en-US" sz="1200" u="none" strike="noStrike"/>
                        <a:t>15</a:t>
                      </a:r>
                      <a:endParaRPr sz="1200" b="0" i="0" u="none" strike="noStrike">
                        <a:solidFill>
                          <a:srgbClr val="000000"/>
                        </a:solidFill>
                        <a:latin typeface="Calibri"/>
                        <a:ea typeface="Calibri"/>
                        <a:cs typeface="Calibri"/>
                        <a:sym typeface="Calibri"/>
                      </a:endParaRPr>
                    </a:p>
                  </a:txBody>
                  <a:tcPr marL="12700" marR="12700" marT="12700" marB="0" anchor="b"/>
                </a:tc>
                <a:extLst>
                  <a:ext uri="{0D108BD9-81ED-4DB2-BD59-A6C34878D82A}">
                    <a16:rowId xmlns:a16="http://schemas.microsoft.com/office/drawing/2014/main" val="10004"/>
                  </a:ext>
                </a:extLst>
              </a:tr>
            </a:tbl>
          </a:graphicData>
        </a:graphic>
      </p:graphicFrame>
      <p:sp>
        <p:nvSpPr>
          <p:cNvPr id="307" name="Shape 307"/>
          <p:cNvSpPr txBox="1"/>
          <p:nvPr/>
        </p:nvSpPr>
        <p:spPr>
          <a:xfrm>
            <a:off x="5009305" y="1165991"/>
            <a:ext cx="2845800" cy="1200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rgbClr val="FFC000"/>
                </a:solidFill>
                <a:latin typeface="Arial"/>
                <a:ea typeface="Arial"/>
                <a:cs typeface="Arial"/>
                <a:sym typeface="Arial"/>
              </a:rPr>
              <a:t>SELECT</a:t>
            </a:r>
            <a:r>
              <a:rPr lang="en-US" sz="1800">
                <a:solidFill>
                  <a:srgbClr val="FFC000"/>
                </a:solidFill>
                <a:latin typeface="Arial"/>
                <a:ea typeface="Arial"/>
                <a:cs typeface="Arial"/>
                <a:sym typeface="Arial"/>
              </a:rPr>
              <a:t> </a:t>
            </a:r>
            <a:r>
              <a:rPr lang="en-US" sz="1800">
                <a:solidFill>
                  <a:schemeClr val="dk1"/>
                </a:solidFill>
                <a:latin typeface="Arial"/>
                <a:ea typeface="Arial"/>
                <a:cs typeface="Arial"/>
                <a:sym typeface="Arial"/>
              </a:rPr>
              <a:t>*</a:t>
            </a:r>
            <a:endParaRPr/>
          </a:p>
          <a:p>
            <a:pPr marL="0" marR="0" lvl="0" indent="0" algn="l" rtl="0">
              <a:spcBef>
                <a:spcPts val="0"/>
              </a:spcBef>
              <a:spcAft>
                <a:spcPts val="0"/>
              </a:spcAft>
              <a:buNone/>
            </a:pPr>
            <a:r>
              <a:rPr lang="en-US" sz="1800" b="1">
                <a:solidFill>
                  <a:srgbClr val="0070C0"/>
                </a:solidFill>
                <a:latin typeface="Arial"/>
                <a:ea typeface="Arial"/>
                <a:cs typeface="Arial"/>
                <a:sym typeface="Arial"/>
              </a:rPr>
              <a:t>FROM</a:t>
            </a:r>
            <a:r>
              <a:rPr lang="en-US" sz="1800">
                <a:solidFill>
                  <a:srgbClr val="0070C0"/>
                </a:solidFill>
                <a:latin typeface="Arial"/>
                <a:ea typeface="Arial"/>
                <a:cs typeface="Arial"/>
                <a:sym typeface="Arial"/>
              </a:rPr>
              <a:t> </a:t>
            </a:r>
            <a:r>
              <a:rPr lang="en-US" sz="1800">
                <a:solidFill>
                  <a:schemeClr val="dk1"/>
                </a:solidFill>
                <a:latin typeface="Arial"/>
                <a:ea typeface="Arial"/>
                <a:cs typeface="Arial"/>
                <a:sym typeface="Arial"/>
              </a:rPr>
              <a:t>A</a:t>
            </a:r>
            <a:endParaRPr/>
          </a:p>
          <a:p>
            <a:pPr marL="0" marR="0" lvl="0" indent="0" algn="l" rtl="0">
              <a:spcBef>
                <a:spcPts val="0"/>
              </a:spcBef>
              <a:spcAft>
                <a:spcPts val="0"/>
              </a:spcAft>
              <a:buNone/>
            </a:pPr>
            <a:r>
              <a:rPr lang="en-US" sz="1800" b="1">
                <a:solidFill>
                  <a:srgbClr val="0070C0"/>
                </a:solidFill>
                <a:latin typeface="Arial"/>
                <a:ea typeface="Arial"/>
                <a:cs typeface="Arial"/>
                <a:sym typeface="Arial"/>
              </a:rPr>
              <a:t>LEFT JOIN</a:t>
            </a:r>
            <a:r>
              <a:rPr lang="en-US" sz="1800">
                <a:solidFill>
                  <a:schemeClr val="dk1"/>
                </a:solidFill>
                <a:latin typeface="Arial"/>
                <a:ea typeface="Arial"/>
                <a:cs typeface="Arial"/>
                <a:sym typeface="Arial"/>
              </a:rPr>
              <a:t> B</a:t>
            </a:r>
            <a:endParaRPr/>
          </a:p>
          <a:p>
            <a:pPr marL="0" marR="0" lvl="0" indent="0" algn="l" rtl="0">
              <a:spcBef>
                <a:spcPts val="0"/>
              </a:spcBef>
              <a:spcAft>
                <a:spcPts val="0"/>
              </a:spcAft>
              <a:buNone/>
            </a:pPr>
            <a:r>
              <a:rPr lang="en-US" sz="1800" b="1">
                <a:solidFill>
                  <a:srgbClr val="0070C0"/>
                </a:solidFill>
                <a:latin typeface="Arial"/>
                <a:ea typeface="Arial"/>
                <a:cs typeface="Arial"/>
                <a:sym typeface="Arial"/>
              </a:rPr>
              <a:t>ON</a:t>
            </a:r>
            <a:r>
              <a:rPr lang="en-US" sz="1800">
                <a:solidFill>
                  <a:schemeClr val="dk1"/>
                </a:solidFill>
                <a:latin typeface="Arial"/>
                <a:ea typeface="Arial"/>
                <a:cs typeface="Arial"/>
                <a:sym typeface="Arial"/>
              </a:rPr>
              <a:t> A.order_id=B.order_id</a:t>
            </a:r>
            <a:endParaRPr sz="1800">
              <a:solidFill>
                <a:schemeClr val="dk1"/>
              </a:solidFill>
              <a:latin typeface="Arial"/>
              <a:ea typeface="Arial"/>
              <a:cs typeface="Arial"/>
              <a:sym typeface="Arial"/>
            </a:endParaRPr>
          </a:p>
        </p:txBody>
      </p:sp>
      <p:graphicFrame>
        <p:nvGraphicFramePr>
          <p:cNvPr id="308" name="Shape 308"/>
          <p:cNvGraphicFramePr/>
          <p:nvPr/>
        </p:nvGraphicFramePr>
        <p:xfrm>
          <a:off x="4823775" y="4503175"/>
          <a:ext cx="3810000" cy="1387925"/>
        </p:xfrm>
        <a:graphic>
          <a:graphicData uri="http://schemas.openxmlformats.org/drawingml/2006/table">
            <a:tbl>
              <a:tblPr>
                <a:noFill/>
                <a:tableStyleId>{C23D6C95-B25F-4D57-91A7-E0D550389732}</a:tableStyleId>
              </a:tblPr>
              <a:tblGrid>
                <a:gridCol w="95250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gridCol w="952500">
                  <a:extLst>
                    <a:ext uri="{9D8B030D-6E8A-4147-A177-3AD203B41FA5}">
                      <a16:colId xmlns:a16="http://schemas.microsoft.com/office/drawing/2014/main" val="20002"/>
                    </a:ext>
                  </a:extLst>
                </a:gridCol>
                <a:gridCol w="952500">
                  <a:extLst>
                    <a:ext uri="{9D8B030D-6E8A-4147-A177-3AD203B41FA5}">
                      <a16:colId xmlns:a16="http://schemas.microsoft.com/office/drawing/2014/main" val="20003"/>
                    </a:ext>
                  </a:extLst>
                </a:gridCol>
              </a:tblGrid>
              <a:tr h="440925">
                <a:tc>
                  <a:txBody>
                    <a:bodyPr/>
                    <a:lstStyle/>
                    <a:p>
                      <a:pPr marL="0" marR="0" lvl="0" indent="0" algn="ctr" rtl="0">
                        <a:spcBef>
                          <a:spcPts val="0"/>
                        </a:spcBef>
                        <a:spcAft>
                          <a:spcPts val="0"/>
                        </a:spcAft>
                        <a:buNone/>
                      </a:pPr>
                      <a:r>
                        <a:rPr lang="en-US" sz="1200" u="none" strike="noStrike"/>
                        <a:t>order_id</a:t>
                      </a:r>
                      <a:endParaRPr sz="1200" b="0" i="0" u="none" strike="noStrike">
                        <a:solidFill>
                          <a:srgbClr val="000000"/>
                        </a:solidFill>
                        <a:latin typeface="Calibri"/>
                        <a:ea typeface="Calibri"/>
                        <a:cs typeface="Calibri"/>
                        <a:sym typeface="Calibri"/>
                      </a:endParaRPr>
                    </a:p>
                  </a:txBody>
                  <a:tcPr marL="12700" marR="12700" marT="12700" marB="0" anchor="b">
                    <a:lnB w="2857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u="none" strike="noStrike"/>
                        <a:t>customer</a:t>
                      </a:r>
                      <a:endParaRPr sz="1200" b="0" i="0" u="none" strike="noStrike">
                        <a:solidFill>
                          <a:srgbClr val="000000"/>
                        </a:solidFill>
                        <a:latin typeface="Calibri"/>
                        <a:ea typeface="Calibri"/>
                        <a:cs typeface="Calibri"/>
                        <a:sym typeface="Calibri"/>
                      </a:endParaRPr>
                    </a:p>
                  </a:txBody>
                  <a:tcPr marL="12700" marR="12700" marT="12700" marB="0" anchor="b">
                    <a:lnB w="2857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u="none" strike="noStrike"/>
                        <a:t>order_id</a:t>
                      </a:r>
                      <a:endParaRPr sz="1200" b="0" i="0" u="none" strike="noStrike">
                        <a:solidFill>
                          <a:srgbClr val="000000"/>
                        </a:solidFill>
                        <a:latin typeface="Calibri"/>
                        <a:ea typeface="Calibri"/>
                        <a:cs typeface="Calibri"/>
                        <a:sym typeface="Calibri"/>
                      </a:endParaRPr>
                    </a:p>
                  </a:txBody>
                  <a:tcPr marL="12700" marR="12700" marT="12700" marB="0" anchor="b">
                    <a:lnB w="2857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200" u="none" strike="noStrike"/>
                        <a:t>widgets_sold</a:t>
                      </a:r>
                      <a:endParaRPr sz="1200" b="0" i="0" u="none" strike="noStrike">
                        <a:solidFill>
                          <a:srgbClr val="000000"/>
                        </a:solidFill>
                        <a:latin typeface="Calibri"/>
                        <a:ea typeface="Calibri"/>
                        <a:cs typeface="Calibri"/>
                        <a:sym typeface="Calibri"/>
                      </a:endParaRPr>
                    </a:p>
                  </a:txBody>
                  <a:tcPr marL="12700" marR="12700" marT="12700" marB="0" anchor="b">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36750">
                <a:tc>
                  <a:txBody>
                    <a:bodyPr/>
                    <a:lstStyle/>
                    <a:p>
                      <a:pPr marL="0" marR="0" lvl="0" indent="0" algn="ctr" rtl="0">
                        <a:spcBef>
                          <a:spcPts val="0"/>
                        </a:spcBef>
                        <a:spcAft>
                          <a:spcPts val="0"/>
                        </a:spcAft>
                        <a:buNone/>
                      </a:pPr>
                      <a:r>
                        <a:rPr lang="en-US" sz="1200" u="none" strike="noStrike"/>
                        <a:t>1</a:t>
                      </a:r>
                      <a:endParaRPr sz="1200" b="0" i="0" u="none" strike="noStrike">
                        <a:solidFill>
                          <a:srgbClr val="000000"/>
                        </a:solidFill>
                        <a:latin typeface="Calibri"/>
                        <a:ea typeface="Calibri"/>
                        <a:cs typeface="Calibri"/>
                        <a:sym typeface="Calibri"/>
                      </a:endParaRPr>
                    </a:p>
                  </a:txBody>
                  <a:tcPr marL="12700" marR="12700" marT="12700" marB="0" anchor="b">
                    <a:lnT w="28575" cap="flat" cmpd="sng">
                      <a:solidFill>
                        <a:schemeClr val="dk1"/>
                      </a:solidFill>
                      <a:prstDash val="solid"/>
                      <a:round/>
                      <a:headEnd type="none" w="sm" len="sm"/>
                      <a:tailEnd type="none" w="sm" len="sm"/>
                    </a:lnT>
                  </a:tcPr>
                </a:tc>
                <a:tc>
                  <a:txBody>
                    <a:bodyPr/>
                    <a:lstStyle/>
                    <a:p>
                      <a:pPr marL="0" marR="0" lvl="0" indent="0" algn="ctr" rtl="0">
                        <a:spcBef>
                          <a:spcPts val="0"/>
                        </a:spcBef>
                        <a:spcAft>
                          <a:spcPts val="0"/>
                        </a:spcAft>
                        <a:buNone/>
                      </a:pPr>
                      <a:r>
                        <a:rPr lang="en-US" sz="1200" u="none" strike="noStrike"/>
                        <a:t>Anne</a:t>
                      </a:r>
                      <a:endParaRPr sz="1200" b="0" i="0" u="none" strike="noStrike">
                        <a:solidFill>
                          <a:srgbClr val="000000"/>
                        </a:solidFill>
                        <a:latin typeface="Calibri"/>
                        <a:ea typeface="Calibri"/>
                        <a:cs typeface="Calibri"/>
                        <a:sym typeface="Calibri"/>
                      </a:endParaRPr>
                    </a:p>
                  </a:txBody>
                  <a:tcPr marL="12700" marR="12700" marT="12700" marB="0" anchor="b">
                    <a:lnT w="28575" cap="flat" cmpd="sng">
                      <a:solidFill>
                        <a:schemeClr val="dk1"/>
                      </a:solidFill>
                      <a:prstDash val="solid"/>
                      <a:round/>
                      <a:headEnd type="none" w="sm" len="sm"/>
                      <a:tailEnd type="none" w="sm" len="sm"/>
                    </a:lnT>
                  </a:tcPr>
                </a:tc>
                <a:tc>
                  <a:txBody>
                    <a:bodyPr/>
                    <a:lstStyle/>
                    <a:p>
                      <a:pPr marL="0" marR="0" lvl="0" indent="0" algn="ctr" rtl="0">
                        <a:spcBef>
                          <a:spcPts val="0"/>
                        </a:spcBef>
                        <a:spcAft>
                          <a:spcPts val="0"/>
                        </a:spcAft>
                        <a:buNone/>
                      </a:pPr>
                      <a:r>
                        <a:rPr lang="en-US" sz="1200" u="none" strike="noStrike"/>
                        <a:t>1</a:t>
                      </a:r>
                      <a:endParaRPr sz="1200" b="0" i="0" u="none" strike="noStrike">
                        <a:solidFill>
                          <a:srgbClr val="000000"/>
                        </a:solidFill>
                        <a:latin typeface="Calibri"/>
                        <a:ea typeface="Calibri"/>
                        <a:cs typeface="Calibri"/>
                        <a:sym typeface="Calibri"/>
                      </a:endParaRPr>
                    </a:p>
                  </a:txBody>
                  <a:tcPr marL="12700" marR="12700" marT="12700" marB="0" anchor="b">
                    <a:lnT w="28575" cap="flat" cmpd="sng">
                      <a:solidFill>
                        <a:schemeClr val="dk1"/>
                      </a:solidFill>
                      <a:prstDash val="solid"/>
                      <a:round/>
                      <a:headEnd type="none" w="sm" len="sm"/>
                      <a:tailEnd type="none" w="sm" len="sm"/>
                    </a:lnT>
                  </a:tcPr>
                </a:tc>
                <a:tc>
                  <a:txBody>
                    <a:bodyPr/>
                    <a:lstStyle/>
                    <a:p>
                      <a:pPr marL="0" marR="0" lvl="0" indent="0" algn="ctr" rtl="0">
                        <a:spcBef>
                          <a:spcPts val="0"/>
                        </a:spcBef>
                        <a:spcAft>
                          <a:spcPts val="0"/>
                        </a:spcAft>
                        <a:buNone/>
                      </a:pPr>
                      <a:r>
                        <a:rPr lang="en-US" sz="1200" u="none" strike="noStrike"/>
                        <a:t>25</a:t>
                      </a:r>
                      <a:endParaRPr sz="1200" b="0" i="0" u="none" strike="noStrike">
                        <a:solidFill>
                          <a:srgbClr val="000000"/>
                        </a:solidFill>
                        <a:latin typeface="Calibri"/>
                        <a:ea typeface="Calibri"/>
                        <a:cs typeface="Calibri"/>
                        <a:sym typeface="Calibri"/>
                      </a:endParaRPr>
                    </a:p>
                  </a:txBody>
                  <a:tcPr marL="12700" marR="12700" marT="12700" marB="0" anchor="b">
                    <a:lnT w="28575" cap="flat" cmpd="sng">
                      <a:solidFill>
                        <a:schemeClr val="dk1"/>
                      </a:solidFill>
                      <a:prstDash val="solid"/>
                      <a:round/>
                      <a:headEnd type="none" w="sm" len="sm"/>
                      <a:tailEnd type="none" w="sm" len="sm"/>
                    </a:lnT>
                  </a:tcPr>
                </a:tc>
                <a:extLst>
                  <a:ext uri="{0D108BD9-81ED-4DB2-BD59-A6C34878D82A}">
                    <a16:rowId xmlns:a16="http://schemas.microsoft.com/office/drawing/2014/main" val="10001"/>
                  </a:ext>
                </a:extLst>
              </a:tr>
              <a:tr h="236750">
                <a:tc>
                  <a:txBody>
                    <a:bodyPr/>
                    <a:lstStyle/>
                    <a:p>
                      <a:pPr marL="0" marR="0" lvl="0" indent="0" algn="ctr" rtl="0">
                        <a:spcBef>
                          <a:spcPts val="0"/>
                        </a:spcBef>
                        <a:spcAft>
                          <a:spcPts val="0"/>
                        </a:spcAft>
                        <a:buNone/>
                      </a:pPr>
                      <a:r>
                        <a:rPr lang="en-US" sz="1200">
                          <a:solidFill>
                            <a:srgbClr val="000000"/>
                          </a:solidFill>
                          <a:latin typeface="Calibri"/>
                          <a:ea typeface="Calibri"/>
                          <a:cs typeface="Calibri"/>
                          <a:sym typeface="Calibri"/>
                        </a:rPr>
                        <a:t>4</a:t>
                      </a:r>
                      <a:endParaRPr sz="1200" b="0" i="0" u="none" strike="noStrike">
                        <a:solidFill>
                          <a:srgbClr val="000000"/>
                        </a:solidFill>
                        <a:latin typeface="Calibri"/>
                        <a:ea typeface="Calibri"/>
                        <a:cs typeface="Calibri"/>
                        <a:sym typeface="Calibri"/>
                      </a:endParaRPr>
                    </a:p>
                  </a:txBody>
                  <a:tcPr marL="12700" marR="12700" marT="12700" marB="0" anchor="b"/>
                </a:tc>
                <a:tc>
                  <a:txBody>
                    <a:bodyPr/>
                    <a:lstStyle/>
                    <a:p>
                      <a:pPr marL="0" marR="0" lvl="0" indent="0" algn="ctr" rtl="0">
                        <a:spcBef>
                          <a:spcPts val="0"/>
                        </a:spcBef>
                        <a:spcAft>
                          <a:spcPts val="0"/>
                        </a:spcAft>
                        <a:buNone/>
                      </a:pPr>
                      <a:r>
                        <a:rPr lang="en-US" sz="1200" b="0" i="0" u="none" strike="noStrike">
                          <a:solidFill>
                            <a:srgbClr val="000000"/>
                          </a:solidFill>
                          <a:latin typeface="Calibri"/>
                          <a:ea typeface="Calibri"/>
                          <a:cs typeface="Calibri"/>
                          <a:sym typeface="Calibri"/>
                        </a:rPr>
                        <a:t>Bob</a:t>
                      </a:r>
                      <a:endParaRPr/>
                    </a:p>
                  </a:txBody>
                  <a:tcPr marL="12700" marR="12700" marT="12700" marB="0" anchor="b"/>
                </a:tc>
                <a:tc>
                  <a:txBody>
                    <a:bodyPr/>
                    <a:lstStyle/>
                    <a:p>
                      <a:pPr marL="0" marR="0" lvl="0" indent="0" algn="ctr" rtl="0">
                        <a:spcBef>
                          <a:spcPts val="0"/>
                        </a:spcBef>
                        <a:spcAft>
                          <a:spcPts val="0"/>
                        </a:spcAft>
                        <a:buNone/>
                      </a:pPr>
                      <a:r>
                        <a:rPr lang="en-US" sz="1200">
                          <a:solidFill>
                            <a:srgbClr val="000000"/>
                          </a:solidFill>
                          <a:latin typeface="Calibri"/>
                          <a:ea typeface="Calibri"/>
                          <a:cs typeface="Calibri"/>
                          <a:sym typeface="Calibri"/>
                        </a:rPr>
                        <a:t>4</a:t>
                      </a:r>
                      <a:endParaRPr sz="1200" b="0" i="0" u="none" strike="noStrike">
                        <a:solidFill>
                          <a:srgbClr val="000000"/>
                        </a:solidFill>
                        <a:latin typeface="Calibri"/>
                        <a:ea typeface="Calibri"/>
                        <a:cs typeface="Calibri"/>
                        <a:sym typeface="Calibri"/>
                      </a:endParaRPr>
                    </a:p>
                  </a:txBody>
                  <a:tcPr marL="12700" marR="12700" marT="12700" marB="0" anchor="b"/>
                </a:tc>
                <a:tc>
                  <a:txBody>
                    <a:bodyPr/>
                    <a:lstStyle/>
                    <a:p>
                      <a:pPr marL="0" marR="0" lvl="0" indent="0" algn="ctr" rtl="0">
                        <a:spcBef>
                          <a:spcPts val="0"/>
                        </a:spcBef>
                        <a:spcAft>
                          <a:spcPts val="0"/>
                        </a:spcAft>
                        <a:buNone/>
                      </a:pPr>
                      <a:r>
                        <a:rPr lang="en-US" sz="1200">
                          <a:solidFill>
                            <a:srgbClr val="000000"/>
                          </a:solidFill>
                          <a:latin typeface="Calibri"/>
                          <a:ea typeface="Calibri"/>
                          <a:cs typeface="Calibri"/>
                          <a:sym typeface="Calibri"/>
                        </a:rPr>
                        <a:t>15</a:t>
                      </a:r>
                      <a:endParaRPr sz="1200" b="0" i="0" u="none" strike="noStrike">
                        <a:solidFill>
                          <a:srgbClr val="000000"/>
                        </a:solidFill>
                        <a:latin typeface="Calibri"/>
                        <a:ea typeface="Calibri"/>
                        <a:cs typeface="Calibri"/>
                        <a:sym typeface="Calibri"/>
                      </a:endParaRPr>
                    </a:p>
                  </a:txBody>
                  <a:tcPr marL="12700" marR="12700" marT="12700" marB="0" anchor="b"/>
                </a:tc>
                <a:extLst>
                  <a:ext uri="{0D108BD9-81ED-4DB2-BD59-A6C34878D82A}">
                    <a16:rowId xmlns:a16="http://schemas.microsoft.com/office/drawing/2014/main" val="10002"/>
                  </a:ext>
                </a:extLst>
              </a:tr>
              <a:tr h="236750">
                <a:tc>
                  <a:txBody>
                    <a:bodyPr/>
                    <a:lstStyle/>
                    <a:p>
                      <a:pPr marL="0" marR="0" lvl="0" indent="0" algn="ctr" rtl="0">
                        <a:spcBef>
                          <a:spcPts val="0"/>
                        </a:spcBef>
                        <a:spcAft>
                          <a:spcPts val="0"/>
                        </a:spcAft>
                        <a:buNone/>
                      </a:pPr>
                      <a:r>
                        <a:rPr lang="en-US" sz="1200">
                          <a:solidFill>
                            <a:srgbClr val="000000"/>
                          </a:solidFill>
                          <a:latin typeface="Calibri"/>
                          <a:ea typeface="Calibri"/>
                          <a:cs typeface="Calibri"/>
                          <a:sym typeface="Calibri"/>
                        </a:rPr>
                        <a:t>7</a:t>
                      </a:r>
                      <a:endParaRPr sz="1200" b="0" i="0" u="none" strike="noStrike">
                        <a:solidFill>
                          <a:srgbClr val="000000"/>
                        </a:solidFill>
                        <a:latin typeface="Calibri"/>
                        <a:ea typeface="Calibri"/>
                        <a:cs typeface="Calibri"/>
                        <a:sym typeface="Calibri"/>
                      </a:endParaRPr>
                    </a:p>
                  </a:txBody>
                  <a:tcPr marL="12700" marR="12700" marT="12700" marB="0" anchor="b"/>
                </a:tc>
                <a:tc>
                  <a:txBody>
                    <a:bodyPr/>
                    <a:lstStyle/>
                    <a:p>
                      <a:pPr marL="0" marR="0" lvl="0" indent="0" algn="ctr" rtl="0">
                        <a:spcBef>
                          <a:spcPts val="0"/>
                        </a:spcBef>
                        <a:spcAft>
                          <a:spcPts val="0"/>
                        </a:spcAft>
                        <a:buNone/>
                      </a:pPr>
                      <a:endParaRPr sz="1200" b="0" i="0" u="none" strike="noStrike">
                        <a:solidFill>
                          <a:srgbClr val="000000"/>
                        </a:solidFill>
                        <a:latin typeface="Calibri"/>
                        <a:ea typeface="Calibri"/>
                        <a:cs typeface="Calibri"/>
                        <a:sym typeface="Calibri"/>
                      </a:endParaRPr>
                    </a:p>
                  </a:txBody>
                  <a:tcPr marL="12700" marR="12700" marT="12700" marB="0" anchor="b"/>
                </a:tc>
                <a:tc>
                  <a:txBody>
                    <a:bodyPr/>
                    <a:lstStyle/>
                    <a:p>
                      <a:pPr marL="0" marR="0" lvl="0" indent="0" algn="ctr" rtl="0">
                        <a:spcBef>
                          <a:spcPts val="0"/>
                        </a:spcBef>
                        <a:spcAft>
                          <a:spcPts val="0"/>
                        </a:spcAft>
                        <a:buNone/>
                      </a:pPr>
                      <a:endParaRPr sz="1200" b="0" i="0" u="none" strike="noStrike">
                        <a:solidFill>
                          <a:srgbClr val="000000"/>
                        </a:solidFill>
                        <a:latin typeface="Calibri"/>
                        <a:ea typeface="Calibri"/>
                        <a:cs typeface="Calibri"/>
                        <a:sym typeface="Calibri"/>
                      </a:endParaRPr>
                    </a:p>
                  </a:txBody>
                  <a:tcPr marL="12700" marR="12700" marT="12700" marB="0" anchor="b"/>
                </a:tc>
                <a:tc>
                  <a:txBody>
                    <a:bodyPr/>
                    <a:lstStyle/>
                    <a:p>
                      <a:pPr marL="0" marR="0" lvl="0" indent="0" algn="ctr" rtl="0">
                        <a:spcBef>
                          <a:spcPts val="0"/>
                        </a:spcBef>
                        <a:spcAft>
                          <a:spcPts val="0"/>
                        </a:spcAft>
                        <a:buNone/>
                      </a:pPr>
                      <a:endParaRPr sz="1200" b="0" i="0" u="none" strike="noStrike">
                        <a:solidFill>
                          <a:srgbClr val="000000"/>
                        </a:solidFill>
                        <a:latin typeface="Calibri"/>
                        <a:ea typeface="Calibri"/>
                        <a:cs typeface="Calibri"/>
                        <a:sym typeface="Calibri"/>
                      </a:endParaRPr>
                    </a:p>
                  </a:txBody>
                  <a:tcPr marL="12700" marR="12700" marT="12700" marB="0" anchor="b"/>
                </a:tc>
                <a:extLst>
                  <a:ext uri="{0D108BD9-81ED-4DB2-BD59-A6C34878D82A}">
                    <a16:rowId xmlns:a16="http://schemas.microsoft.com/office/drawing/2014/main" val="10003"/>
                  </a:ext>
                </a:extLst>
              </a:tr>
              <a:tr h="236750">
                <a:tc>
                  <a:txBody>
                    <a:bodyPr/>
                    <a:lstStyle/>
                    <a:p>
                      <a:pPr marL="0" marR="0" lvl="0" indent="0" algn="ctr" rtl="0">
                        <a:spcBef>
                          <a:spcPts val="0"/>
                        </a:spcBef>
                        <a:spcAft>
                          <a:spcPts val="0"/>
                        </a:spcAft>
                        <a:buNone/>
                      </a:pPr>
                      <a:r>
                        <a:rPr lang="en-US" sz="1200"/>
                        <a:t>9</a:t>
                      </a:r>
                      <a:endParaRPr sz="1200" b="0" i="0" u="none" strike="noStrike">
                        <a:solidFill>
                          <a:srgbClr val="000000"/>
                        </a:solidFill>
                        <a:latin typeface="Calibri"/>
                        <a:ea typeface="Calibri"/>
                        <a:cs typeface="Calibri"/>
                        <a:sym typeface="Calibri"/>
                      </a:endParaRPr>
                    </a:p>
                  </a:txBody>
                  <a:tcPr marL="12700" marR="12700" marT="12700" marB="0" anchor="b"/>
                </a:tc>
                <a:tc>
                  <a:txBody>
                    <a:bodyPr/>
                    <a:lstStyle/>
                    <a:p>
                      <a:pPr marL="0" marR="0" lvl="0" indent="0" algn="ctr" rtl="0">
                        <a:spcBef>
                          <a:spcPts val="0"/>
                        </a:spcBef>
                        <a:spcAft>
                          <a:spcPts val="0"/>
                        </a:spcAft>
                        <a:buNone/>
                      </a:pPr>
                      <a:endParaRPr sz="1200" b="0" i="0" u="none" strike="noStrike">
                        <a:solidFill>
                          <a:srgbClr val="000000"/>
                        </a:solidFill>
                        <a:latin typeface="Calibri"/>
                        <a:ea typeface="Calibri"/>
                        <a:cs typeface="Calibri"/>
                        <a:sym typeface="Calibri"/>
                      </a:endParaRPr>
                    </a:p>
                  </a:txBody>
                  <a:tcPr marL="12700" marR="12700" marT="12700" marB="0" anchor="b"/>
                </a:tc>
                <a:tc>
                  <a:txBody>
                    <a:bodyPr/>
                    <a:lstStyle/>
                    <a:p>
                      <a:pPr marL="0" marR="0" lvl="0" indent="0" algn="ctr" rtl="0">
                        <a:spcBef>
                          <a:spcPts val="0"/>
                        </a:spcBef>
                        <a:spcAft>
                          <a:spcPts val="0"/>
                        </a:spcAft>
                        <a:buNone/>
                      </a:pPr>
                      <a:endParaRPr sz="1200" b="0" i="0" u="none" strike="noStrike">
                        <a:solidFill>
                          <a:srgbClr val="000000"/>
                        </a:solidFill>
                        <a:latin typeface="Calibri"/>
                        <a:ea typeface="Calibri"/>
                        <a:cs typeface="Calibri"/>
                        <a:sym typeface="Calibri"/>
                      </a:endParaRPr>
                    </a:p>
                  </a:txBody>
                  <a:tcPr marL="12700" marR="12700" marT="12700" marB="0" anchor="b"/>
                </a:tc>
                <a:tc>
                  <a:txBody>
                    <a:bodyPr/>
                    <a:lstStyle/>
                    <a:p>
                      <a:pPr marL="0" marR="0" lvl="0" indent="0" algn="ctr" rtl="0">
                        <a:spcBef>
                          <a:spcPts val="0"/>
                        </a:spcBef>
                        <a:spcAft>
                          <a:spcPts val="0"/>
                        </a:spcAft>
                        <a:buNone/>
                      </a:pPr>
                      <a:endParaRPr sz="1200" b="0" i="0" u="none" strike="noStrike">
                        <a:solidFill>
                          <a:srgbClr val="000000"/>
                        </a:solidFill>
                        <a:latin typeface="Calibri"/>
                        <a:ea typeface="Calibri"/>
                        <a:cs typeface="Calibri"/>
                        <a:sym typeface="Calibri"/>
                      </a:endParaRPr>
                    </a:p>
                  </a:txBody>
                  <a:tcPr marL="12700" marR="12700" marT="12700" marB="0" anchor="b"/>
                </a:tc>
                <a:extLst>
                  <a:ext uri="{0D108BD9-81ED-4DB2-BD59-A6C34878D82A}">
                    <a16:rowId xmlns:a16="http://schemas.microsoft.com/office/drawing/2014/main" val="10004"/>
                  </a:ext>
                </a:extLst>
              </a:tr>
            </a:tbl>
          </a:graphicData>
        </a:graphic>
      </p:graphicFrame>
      <p:sp>
        <p:nvSpPr>
          <p:cNvPr id="309" name="Shape 309"/>
          <p:cNvSpPr txBox="1"/>
          <p:nvPr/>
        </p:nvSpPr>
        <p:spPr>
          <a:xfrm>
            <a:off x="1959730" y="4596979"/>
            <a:ext cx="2845800" cy="1200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rgbClr val="FFC000"/>
                </a:solidFill>
                <a:latin typeface="Arial"/>
                <a:ea typeface="Arial"/>
                <a:cs typeface="Arial"/>
                <a:sym typeface="Arial"/>
              </a:rPr>
              <a:t>SELECT</a:t>
            </a:r>
            <a:r>
              <a:rPr lang="en-US" sz="1800">
                <a:solidFill>
                  <a:srgbClr val="FFC000"/>
                </a:solidFill>
                <a:latin typeface="Arial"/>
                <a:ea typeface="Arial"/>
                <a:cs typeface="Arial"/>
                <a:sym typeface="Arial"/>
              </a:rPr>
              <a:t> </a:t>
            </a:r>
            <a:r>
              <a:rPr lang="en-US" sz="1800">
                <a:solidFill>
                  <a:schemeClr val="dk1"/>
                </a:solidFill>
                <a:latin typeface="Arial"/>
                <a:ea typeface="Arial"/>
                <a:cs typeface="Arial"/>
                <a:sym typeface="Arial"/>
              </a:rPr>
              <a:t>*</a:t>
            </a:r>
            <a:endParaRPr/>
          </a:p>
          <a:p>
            <a:pPr marL="0" marR="0" lvl="0" indent="0" algn="l" rtl="0">
              <a:spcBef>
                <a:spcPts val="0"/>
              </a:spcBef>
              <a:spcAft>
                <a:spcPts val="0"/>
              </a:spcAft>
              <a:buNone/>
            </a:pPr>
            <a:r>
              <a:rPr lang="en-US" sz="1800" b="1">
                <a:solidFill>
                  <a:srgbClr val="0070C0"/>
                </a:solidFill>
                <a:latin typeface="Arial"/>
                <a:ea typeface="Arial"/>
                <a:cs typeface="Arial"/>
                <a:sym typeface="Arial"/>
              </a:rPr>
              <a:t>FROM</a:t>
            </a:r>
            <a:r>
              <a:rPr lang="en-US" sz="1800">
                <a:solidFill>
                  <a:srgbClr val="0070C0"/>
                </a:solidFill>
                <a:latin typeface="Arial"/>
                <a:ea typeface="Arial"/>
                <a:cs typeface="Arial"/>
                <a:sym typeface="Arial"/>
              </a:rPr>
              <a:t> </a:t>
            </a:r>
            <a:r>
              <a:rPr lang="en-US" sz="1800">
                <a:solidFill>
                  <a:schemeClr val="dk1"/>
                </a:solidFill>
                <a:latin typeface="Arial"/>
                <a:ea typeface="Arial"/>
                <a:cs typeface="Arial"/>
                <a:sym typeface="Arial"/>
              </a:rPr>
              <a:t>A</a:t>
            </a:r>
            <a:endParaRPr/>
          </a:p>
          <a:p>
            <a:pPr marL="0" marR="0" lvl="0" indent="0" algn="l" rtl="0">
              <a:spcBef>
                <a:spcPts val="0"/>
              </a:spcBef>
              <a:spcAft>
                <a:spcPts val="0"/>
              </a:spcAft>
              <a:buNone/>
            </a:pPr>
            <a:r>
              <a:rPr lang="en-US" sz="1800" b="1">
                <a:solidFill>
                  <a:srgbClr val="0070C0"/>
                </a:solidFill>
              </a:rPr>
              <a:t>RIGHT </a:t>
            </a:r>
            <a:r>
              <a:rPr lang="en-US" sz="1800" b="1">
                <a:solidFill>
                  <a:srgbClr val="0070C0"/>
                </a:solidFill>
                <a:latin typeface="Arial"/>
                <a:ea typeface="Arial"/>
                <a:cs typeface="Arial"/>
                <a:sym typeface="Arial"/>
              </a:rPr>
              <a:t>JOIN</a:t>
            </a:r>
            <a:r>
              <a:rPr lang="en-US" sz="1800">
                <a:solidFill>
                  <a:schemeClr val="dk1"/>
                </a:solidFill>
                <a:latin typeface="Arial"/>
                <a:ea typeface="Arial"/>
                <a:cs typeface="Arial"/>
                <a:sym typeface="Arial"/>
              </a:rPr>
              <a:t> B</a:t>
            </a:r>
            <a:endParaRPr/>
          </a:p>
          <a:p>
            <a:pPr marL="0" marR="0" lvl="0" indent="0" algn="l" rtl="0">
              <a:spcBef>
                <a:spcPts val="0"/>
              </a:spcBef>
              <a:spcAft>
                <a:spcPts val="0"/>
              </a:spcAft>
              <a:buNone/>
            </a:pPr>
            <a:r>
              <a:rPr lang="en-US" sz="1800" b="1">
                <a:solidFill>
                  <a:srgbClr val="0070C0"/>
                </a:solidFill>
                <a:latin typeface="Arial"/>
                <a:ea typeface="Arial"/>
                <a:cs typeface="Arial"/>
                <a:sym typeface="Arial"/>
              </a:rPr>
              <a:t>ON</a:t>
            </a:r>
            <a:r>
              <a:rPr lang="en-US" sz="1800">
                <a:solidFill>
                  <a:schemeClr val="dk1"/>
                </a:solidFill>
                <a:latin typeface="Arial"/>
                <a:ea typeface="Arial"/>
                <a:cs typeface="Arial"/>
                <a:sym typeface="Arial"/>
              </a:rPr>
              <a:t> A.order_id=B.order_id</a:t>
            </a:r>
            <a:endParaRPr sz="1800">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Shape 316"/>
          <p:cNvSpPr txBox="1">
            <a:spLocks noGrp="1"/>
          </p:cNvSpPr>
          <p:nvPr>
            <p:ph type="title"/>
          </p:nvPr>
        </p:nvSpPr>
        <p:spPr>
          <a:xfrm>
            <a:off x="381000" y="292100"/>
            <a:ext cx="8305800" cy="762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1" i="0" u="none" strike="noStrike" cap="none">
                <a:solidFill>
                  <a:srgbClr val="820000"/>
                </a:solidFill>
                <a:latin typeface="Arial"/>
                <a:ea typeface="Arial"/>
                <a:cs typeface="Arial"/>
                <a:sym typeface="Arial"/>
              </a:rPr>
              <a:t>Left Join</a:t>
            </a:r>
            <a:endParaRPr sz="3600" b="1" i="0" u="none" strike="noStrike" cap="none">
              <a:solidFill>
                <a:srgbClr val="820000"/>
              </a:solidFill>
              <a:latin typeface="Arial"/>
              <a:ea typeface="Arial"/>
              <a:cs typeface="Arial"/>
              <a:sym typeface="Arial"/>
            </a:endParaRPr>
          </a:p>
        </p:txBody>
      </p:sp>
      <p:sp>
        <p:nvSpPr>
          <p:cNvPr id="317" name="Shape 317"/>
          <p:cNvSpPr txBox="1">
            <a:spLocks noGrp="1"/>
          </p:cNvSpPr>
          <p:nvPr>
            <p:ph type="body" idx="1"/>
          </p:nvPr>
        </p:nvSpPr>
        <p:spPr>
          <a:xfrm>
            <a:off x="163286" y="1219200"/>
            <a:ext cx="8991600" cy="4495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Arial"/>
              <a:buNone/>
            </a:pPr>
            <a:r>
              <a:rPr lang="en-US" sz="2800" b="0" i="0" u="none" strike="noStrike" cap="none">
                <a:solidFill>
                  <a:schemeClr val="dk1"/>
                </a:solidFill>
                <a:latin typeface="Arial"/>
                <a:ea typeface="Arial"/>
                <a:cs typeface="Arial"/>
                <a:sym typeface="Arial"/>
              </a:rPr>
              <a:t>Merges two tables, but leaves values null when the second table in the join does not match</a:t>
            </a:r>
            <a:endParaRPr/>
          </a:p>
          <a:p>
            <a:pPr marL="0" marR="0" lvl="0" indent="0" algn="l" rtl="0">
              <a:spcBef>
                <a:spcPts val="480"/>
              </a:spcBef>
              <a:spcAft>
                <a:spcPts val="0"/>
              </a:spcAft>
              <a:buClr>
                <a:schemeClr val="dk1"/>
              </a:buClr>
              <a:buFont typeface="Arial"/>
              <a:buNone/>
            </a:pPr>
            <a:endParaRPr sz="2400" b="0" i="0" u="none" strike="noStrike" cap="none">
              <a:solidFill>
                <a:schemeClr val="dk1"/>
              </a:solidFill>
              <a:latin typeface="Arial"/>
              <a:ea typeface="Arial"/>
              <a:cs typeface="Arial"/>
              <a:sym typeface="Arial"/>
            </a:endParaRPr>
          </a:p>
          <a:p>
            <a:pPr marL="0" marR="0" lvl="0" indent="0" algn="l" rtl="0">
              <a:spcBef>
                <a:spcPts val="480"/>
              </a:spcBef>
              <a:spcAft>
                <a:spcPts val="0"/>
              </a:spcAft>
              <a:buClr>
                <a:srgbClr val="FF9F49"/>
              </a:buClr>
              <a:buFont typeface="Arial"/>
              <a:buNone/>
            </a:pPr>
            <a:r>
              <a:rPr lang="en-US" sz="2400" b="1" i="0" u="none" strike="noStrike" cap="none">
                <a:solidFill>
                  <a:srgbClr val="FF9F49"/>
                </a:solidFill>
                <a:latin typeface="Arial"/>
                <a:ea typeface="Arial"/>
                <a:cs typeface="Arial"/>
                <a:sym typeface="Arial"/>
              </a:rPr>
              <a:t>SELECT</a:t>
            </a:r>
            <a:r>
              <a:rPr lang="en-US" sz="2400" b="0" i="0" u="none" strike="noStrike" cap="none">
                <a:solidFill>
                  <a:srgbClr val="FF9F49"/>
                </a:solidFill>
                <a:latin typeface="Arial"/>
                <a:ea typeface="Arial"/>
                <a:cs typeface="Arial"/>
                <a:sym typeface="Arial"/>
              </a:rPr>
              <a:t> </a:t>
            </a:r>
            <a:r>
              <a:rPr lang="en-US" sz="2400" b="0" i="0" u="none" strike="noStrike" cap="none">
                <a:solidFill>
                  <a:schemeClr val="dk1"/>
                </a:solidFill>
                <a:latin typeface="Arial"/>
                <a:ea typeface="Arial"/>
                <a:cs typeface="Arial"/>
                <a:sym typeface="Arial"/>
              </a:rPr>
              <a:t>* 			                                           		</a:t>
            </a:r>
            <a:endParaRPr sz="2400" b="0" i="0" u="none" strike="noStrike" cap="none">
              <a:solidFill>
                <a:schemeClr val="dk1"/>
              </a:solidFill>
              <a:latin typeface="Arial"/>
              <a:ea typeface="Arial"/>
              <a:cs typeface="Arial"/>
              <a:sym typeface="Arial"/>
            </a:endParaRPr>
          </a:p>
          <a:p>
            <a:pPr marL="0" marR="0" lvl="0" indent="0" algn="l" rtl="0">
              <a:spcBef>
                <a:spcPts val="480"/>
              </a:spcBef>
              <a:spcAft>
                <a:spcPts val="0"/>
              </a:spcAft>
              <a:buClr>
                <a:srgbClr val="FF9F49"/>
              </a:buClr>
              <a:buFont typeface="Arial"/>
              <a:buNone/>
            </a:pPr>
            <a:r>
              <a:rPr lang="en-US" sz="2400" b="0" i="0" u="none" strike="noStrike" cap="none">
                <a:solidFill>
                  <a:schemeClr val="dk1"/>
                </a:solidFill>
                <a:latin typeface="Arial"/>
                <a:ea typeface="Arial"/>
                <a:cs typeface="Arial"/>
                <a:sym typeface="Arial"/>
              </a:rPr>
              <a:t> </a:t>
            </a:r>
            <a:r>
              <a:rPr lang="en-US" sz="2400" b="1" i="0" u="none" strike="noStrike" cap="none">
                <a:solidFill>
                  <a:srgbClr val="0070C0"/>
                </a:solidFill>
                <a:latin typeface="Arial"/>
                <a:ea typeface="Arial"/>
                <a:cs typeface="Arial"/>
                <a:sym typeface="Arial"/>
              </a:rPr>
              <a:t>FROM</a:t>
            </a:r>
            <a:r>
              <a:rPr lang="en-US" sz="2400" b="0" i="0" u="none" strike="noStrike" cap="none">
                <a:solidFill>
                  <a:srgbClr val="0070C0"/>
                </a:solidFill>
                <a:latin typeface="Arial"/>
                <a:ea typeface="Arial"/>
                <a:cs typeface="Arial"/>
                <a:sym typeface="Arial"/>
              </a:rPr>
              <a:t> </a:t>
            </a:r>
            <a:r>
              <a:rPr lang="en-US" sz="2400" b="0" i="0" u="none" strike="noStrike" cap="none">
                <a:solidFill>
                  <a:schemeClr val="dk1"/>
                </a:solidFill>
                <a:latin typeface="Arial"/>
                <a:ea typeface="Arial"/>
                <a:cs typeface="Arial"/>
                <a:sym typeface="Arial"/>
              </a:rPr>
              <a:t>tutorial.nominee_filmography films 	       	        </a:t>
            </a:r>
            <a:endParaRPr sz="2400" b="0" i="0" u="none" strike="noStrike" cap="none">
              <a:solidFill>
                <a:schemeClr val="dk1"/>
              </a:solidFill>
              <a:latin typeface="Arial"/>
              <a:ea typeface="Arial"/>
              <a:cs typeface="Arial"/>
              <a:sym typeface="Arial"/>
            </a:endParaRPr>
          </a:p>
          <a:p>
            <a:pPr marL="0" marR="0" lvl="0" indent="0" algn="l" rtl="0">
              <a:spcBef>
                <a:spcPts val="480"/>
              </a:spcBef>
              <a:spcAft>
                <a:spcPts val="0"/>
              </a:spcAft>
              <a:buClr>
                <a:srgbClr val="FF9F49"/>
              </a:buClr>
              <a:buFont typeface="Arial"/>
              <a:buNone/>
            </a:pPr>
            <a:r>
              <a:rPr lang="en-US" sz="2400" b="0" i="0" u="none" strike="noStrike" cap="none">
                <a:solidFill>
                  <a:schemeClr val="dk1"/>
                </a:solidFill>
                <a:latin typeface="Arial"/>
                <a:ea typeface="Arial"/>
                <a:cs typeface="Arial"/>
                <a:sym typeface="Arial"/>
              </a:rPr>
              <a:t> </a:t>
            </a:r>
            <a:r>
              <a:rPr lang="en-US" sz="2400" b="1" i="0" u="none" strike="noStrike" cap="none">
                <a:solidFill>
                  <a:srgbClr val="0070C0"/>
                </a:solidFill>
                <a:latin typeface="Arial"/>
                <a:ea typeface="Arial"/>
                <a:cs typeface="Arial"/>
                <a:sym typeface="Arial"/>
              </a:rPr>
              <a:t>LEFT JOIN </a:t>
            </a:r>
            <a:r>
              <a:rPr lang="en-US" sz="2400" b="0" i="0" u="none" strike="noStrike" cap="none">
                <a:solidFill>
                  <a:schemeClr val="dk1"/>
                </a:solidFill>
                <a:latin typeface="Arial"/>
                <a:ea typeface="Arial"/>
                <a:cs typeface="Arial"/>
                <a:sym typeface="Arial"/>
              </a:rPr>
              <a:t>tutorial.oscar_nominees noms 		   	  </a:t>
            </a:r>
            <a:endParaRPr sz="2400" b="0" i="0" u="none" strike="noStrike" cap="none">
              <a:solidFill>
                <a:schemeClr val="dk1"/>
              </a:solidFill>
              <a:latin typeface="Arial"/>
              <a:ea typeface="Arial"/>
              <a:cs typeface="Arial"/>
              <a:sym typeface="Arial"/>
            </a:endParaRPr>
          </a:p>
          <a:p>
            <a:pPr marL="0" marR="0" lvl="0" indent="0" algn="l" rtl="0">
              <a:spcBef>
                <a:spcPts val="480"/>
              </a:spcBef>
              <a:spcAft>
                <a:spcPts val="0"/>
              </a:spcAft>
              <a:buClr>
                <a:srgbClr val="FF9F49"/>
              </a:buClr>
              <a:buFont typeface="Arial"/>
              <a:buNone/>
            </a:pPr>
            <a:r>
              <a:rPr lang="en-US" sz="2400" b="1" i="0" u="none" strike="noStrike" cap="none">
                <a:solidFill>
                  <a:srgbClr val="0070C0"/>
                </a:solidFill>
                <a:latin typeface="Arial"/>
                <a:ea typeface="Arial"/>
                <a:cs typeface="Arial"/>
                <a:sym typeface="Arial"/>
              </a:rPr>
              <a:t>ON</a:t>
            </a:r>
            <a:r>
              <a:rPr lang="en-US" sz="2400" b="0" i="0" u="none" strike="noStrike" cap="none">
                <a:solidFill>
                  <a:srgbClr val="0070C0"/>
                </a:solidFill>
                <a:latin typeface="Arial"/>
                <a:ea typeface="Arial"/>
                <a:cs typeface="Arial"/>
                <a:sym typeface="Arial"/>
              </a:rPr>
              <a:t> </a:t>
            </a:r>
            <a:r>
              <a:rPr lang="en-US" sz="2400" b="0" i="0" u="none" strike="noStrike" cap="none">
                <a:solidFill>
                  <a:schemeClr val="dk1"/>
                </a:solidFill>
                <a:latin typeface="Arial"/>
                <a:ea typeface="Arial"/>
                <a:cs typeface="Arial"/>
                <a:sym typeface="Arial"/>
              </a:rPr>
              <a:t>films.name=noms.nominee</a:t>
            </a:r>
            <a:endParaRPr sz="2400" b="0" i="0" u="none" strike="noStrike" cap="none">
              <a:solidFill>
                <a:schemeClr val="dk1"/>
              </a:solidFill>
              <a:latin typeface="Arial"/>
              <a:ea typeface="Arial"/>
              <a:cs typeface="Arial"/>
              <a:sym typeface="Arial"/>
            </a:endParaRPr>
          </a:p>
          <a:p>
            <a:pPr marL="0" marR="0" lvl="0" indent="0" algn="l" rtl="0">
              <a:spcBef>
                <a:spcPts val="480"/>
              </a:spcBef>
              <a:spcAft>
                <a:spcPts val="0"/>
              </a:spcAft>
              <a:buClr>
                <a:srgbClr val="0070C0"/>
              </a:buClr>
              <a:buFont typeface="Arial"/>
              <a:buNone/>
            </a:pPr>
            <a:r>
              <a:rPr lang="en-US" sz="2400" b="1" i="0" u="none" strike="noStrike" cap="none">
                <a:solidFill>
                  <a:srgbClr val="0070C0"/>
                </a:solidFill>
                <a:latin typeface="Arial"/>
                <a:ea typeface="Arial"/>
                <a:cs typeface="Arial"/>
                <a:sym typeface="Arial"/>
              </a:rPr>
              <a:t>AND</a:t>
            </a:r>
            <a:r>
              <a:rPr lang="en-US" sz="2400" b="0" i="0" u="none" strike="noStrike" cap="none">
                <a:solidFill>
                  <a:schemeClr val="dk1"/>
                </a:solidFill>
                <a:latin typeface="Arial"/>
                <a:ea typeface="Arial"/>
                <a:cs typeface="Arial"/>
                <a:sym typeface="Arial"/>
              </a:rPr>
              <a:t> films.movie_title=noms.movie</a:t>
            </a:r>
            <a:endParaRPr sz="2400" b="0" i="0" u="none" strike="noStrike" cap="none">
              <a:solidFill>
                <a:schemeClr val="dk1"/>
              </a:solidFill>
              <a:latin typeface="Arial"/>
              <a:ea typeface="Arial"/>
              <a:cs typeface="Arial"/>
              <a:sym typeface="Arial"/>
            </a:endParaRPr>
          </a:p>
          <a:p>
            <a:pPr marL="0" marR="0" lvl="0" indent="0" algn="l" rtl="0">
              <a:spcBef>
                <a:spcPts val="560"/>
              </a:spcBef>
              <a:spcAft>
                <a:spcPts val="0"/>
              </a:spcAft>
              <a:buClr>
                <a:schemeClr val="dk1"/>
              </a:buClr>
              <a:buFont typeface="Arial"/>
              <a:buNone/>
            </a:pPr>
            <a:endParaRPr sz="2800" b="0" i="0" u="none" strike="noStrike" cap="none">
              <a:solidFill>
                <a:schemeClr val="dk1"/>
              </a:solidFill>
              <a:latin typeface="Arial"/>
              <a:ea typeface="Arial"/>
              <a:cs typeface="Arial"/>
              <a:sym typeface="Arial"/>
            </a:endParaRPr>
          </a:p>
          <a:p>
            <a:pPr marL="0" marR="0" lvl="0" indent="0" algn="l" rtl="0">
              <a:spcBef>
                <a:spcPts val="560"/>
              </a:spcBef>
              <a:spcAft>
                <a:spcPts val="0"/>
              </a:spcAft>
              <a:buClr>
                <a:schemeClr val="dk1"/>
              </a:buClr>
              <a:buFont typeface="Arial"/>
              <a:buNone/>
            </a:pPr>
            <a:r>
              <a:rPr lang="en-US" sz="2800" b="0" i="0" u="none" strike="noStrike" cap="none">
                <a:solidFill>
                  <a:schemeClr val="dk1"/>
                </a:solidFill>
                <a:latin typeface="Arial"/>
                <a:ea typeface="Arial"/>
                <a:cs typeface="Arial"/>
                <a:sym typeface="Arial"/>
              </a:rPr>
              <a:t>LEFT JOINs are useful when you want to gather more information but not lose your initial data set</a:t>
            </a:r>
            <a:endParaRPr sz="2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a:spLocks noGrp="1"/>
          </p:cNvSpPr>
          <p:nvPr>
            <p:ph type="title"/>
          </p:nvPr>
        </p:nvSpPr>
        <p:spPr>
          <a:xfrm>
            <a:off x="381000" y="292100"/>
            <a:ext cx="8305800" cy="762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1" i="0" u="none" strike="noStrike" cap="none">
                <a:solidFill>
                  <a:srgbClr val="820000"/>
                </a:solidFill>
                <a:latin typeface="Arial"/>
                <a:ea typeface="Arial"/>
                <a:cs typeface="Arial"/>
                <a:sym typeface="Arial"/>
              </a:rPr>
              <a:t>Try it out</a:t>
            </a:r>
            <a:endParaRPr sz="3600" b="1" i="0" u="none" strike="noStrike" cap="none">
              <a:solidFill>
                <a:srgbClr val="820000"/>
              </a:solidFill>
              <a:latin typeface="Arial"/>
              <a:ea typeface="Arial"/>
              <a:cs typeface="Arial"/>
              <a:sym typeface="Arial"/>
            </a:endParaRPr>
          </a:p>
        </p:txBody>
      </p:sp>
      <p:sp>
        <p:nvSpPr>
          <p:cNvPr id="325" name="Shape 325"/>
          <p:cNvSpPr txBox="1">
            <a:spLocks noGrp="1"/>
          </p:cNvSpPr>
          <p:nvPr>
            <p:ph type="body" idx="1"/>
          </p:nvPr>
        </p:nvSpPr>
        <p:spPr>
          <a:xfrm>
            <a:off x="387350" y="1054101"/>
            <a:ext cx="8299450" cy="4279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9F49"/>
              </a:buClr>
              <a:buFont typeface="Arial"/>
              <a:buNone/>
            </a:pPr>
            <a:r>
              <a:rPr lang="en-US" sz="2000" b="1" i="0" u="none" strike="noStrike" cap="none">
                <a:solidFill>
                  <a:srgbClr val="FF9F49"/>
                </a:solidFill>
                <a:latin typeface="Arial"/>
                <a:ea typeface="Arial"/>
                <a:cs typeface="Arial"/>
                <a:sym typeface="Arial"/>
              </a:rPr>
              <a:t>SELECT</a:t>
            </a:r>
            <a:r>
              <a:rPr lang="en-US" sz="2000" b="0" i="0" u="none" strike="noStrike" cap="none">
                <a:solidFill>
                  <a:srgbClr val="FF9F49"/>
                </a:solidFill>
                <a:latin typeface="Arial"/>
                <a:ea typeface="Arial"/>
                <a:cs typeface="Arial"/>
                <a:sym typeface="Arial"/>
              </a:rPr>
              <a:t> </a:t>
            </a:r>
            <a:r>
              <a:rPr lang="en-US" sz="2000" b="0" i="0" u="none" strike="noStrike" cap="none">
                <a:solidFill>
                  <a:schemeClr val="dk1"/>
                </a:solidFill>
                <a:latin typeface="Arial"/>
                <a:ea typeface="Arial"/>
                <a:cs typeface="Arial"/>
                <a:sym typeface="Arial"/>
              </a:rPr>
              <a:t>* 			                                           	 </a:t>
            </a:r>
            <a:endParaRPr sz="20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rgbClr val="FF9F49"/>
              </a:buClr>
              <a:buFont typeface="Arial"/>
              <a:buNone/>
            </a:pPr>
            <a:r>
              <a:rPr lang="en-US" sz="2000" b="1" i="0" u="none" strike="noStrike" cap="none">
                <a:solidFill>
                  <a:srgbClr val="0070C0"/>
                </a:solidFill>
                <a:latin typeface="Arial"/>
                <a:ea typeface="Arial"/>
                <a:cs typeface="Arial"/>
                <a:sym typeface="Arial"/>
              </a:rPr>
              <a:t>FROM</a:t>
            </a:r>
            <a:r>
              <a:rPr lang="en-US" sz="2000" b="0" i="0" u="none" strike="noStrike" cap="none">
                <a:solidFill>
                  <a:srgbClr val="0070C0"/>
                </a:solidFill>
                <a:latin typeface="Arial"/>
                <a:ea typeface="Arial"/>
                <a:cs typeface="Arial"/>
                <a:sym typeface="Arial"/>
              </a:rPr>
              <a:t> </a:t>
            </a:r>
            <a:r>
              <a:rPr lang="en-US" sz="2000" b="0" i="0" u="none" strike="noStrike" cap="none">
                <a:solidFill>
                  <a:schemeClr val="dk1"/>
                </a:solidFill>
                <a:latin typeface="Arial"/>
                <a:ea typeface="Arial"/>
                <a:cs typeface="Arial"/>
                <a:sym typeface="Arial"/>
              </a:rPr>
              <a:t>tutorial.nominee_filmography films 	       	 	        </a:t>
            </a:r>
            <a:endParaRPr sz="20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rgbClr val="FF9F49"/>
              </a:buClr>
              <a:buFont typeface="Arial"/>
              <a:buNone/>
            </a:pPr>
            <a:r>
              <a:rPr lang="en-US" sz="2000" b="1" i="0" u="none" strike="noStrike" cap="none">
                <a:solidFill>
                  <a:srgbClr val="0070C0"/>
                </a:solidFill>
                <a:latin typeface="Arial"/>
                <a:ea typeface="Arial"/>
                <a:cs typeface="Arial"/>
                <a:sym typeface="Arial"/>
              </a:rPr>
              <a:t>LEFT JOIN </a:t>
            </a:r>
            <a:r>
              <a:rPr lang="en-US" sz="2000" b="0" i="0" u="none" strike="noStrike" cap="none">
                <a:solidFill>
                  <a:schemeClr val="dk1"/>
                </a:solidFill>
                <a:latin typeface="Arial"/>
                <a:ea typeface="Arial"/>
                <a:cs typeface="Arial"/>
                <a:sym typeface="Arial"/>
              </a:rPr>
              <a:t>tutorial.oscar_nominees noms 		   	       </a:t>
            </a:r>
            <a:endParaRPr sz="2000" b="0" i="0" u="none" strike="noStrike" cap="none">
              <a:solidFill>
                <a:schemeClr val="dk1"/>
              </a:solidFill>
              <a:latin typeface="Arial"/>
              <a:ea typeface="Arial"/>
              <a:cs typeface="Arial"/>
              <a:sym typeface="Arial"/>
            </a:endParaRPr>
          </a:p>
          <a:p>
            <a:pPr marL="0" marR="0" lvl="0" indent="0" algn="l" rtl="0">
              <a:spcBef>
                <a:spcPts val="0"/>
              </a:spcBef>
              <a:spcAft>
                <a:spcPts val="0"/>
              </a:spcAft>
              <a:buClr>
                <a:srgbClr val="FF9F49"/>
              </a:buClr>
              <a:buFont typeface="Arial"/>
              <a:buNone/>
            </a:pPr>
            <a:r>
              <a:rPr lang="en-US" sz="2000" b="1" i="0" u="none" strike="noStrike" cap="none">
                <a:solidFill>
                  <a:srgbClr val="0070C0"/>
                </a:solidFill>
                <a:latin typeface="Arial"/>
                <a:ea typeface="Arial"/>
                <a:cs typeface="Arial"/>
                <a:sym typeface="Arial"/>
              </a:rPr>
              <a:t>ON</a:t>
            </a:r>
            <a:r>
              <a:rPr lang="en-US" sz="2000" b="0" i="0" u="none" strike="noStrike" cap="none">
                <a:solidFill>
                  <a:srgbClr val="0070C0"/>
                </a:solidFill>
                <a:latin typeface="Arial"/>
                <a:ea typeface="Arial"/>
                <a:cs typeface="Arial"/>
                <a:sym typeface="Arial"/>
              </a:rPr>
              <a:t> </a:t>
            </a:r>
            <a:r>
              <a:rPr lang="en-US" sz="2000" b="0" i="0" u="none" strike="noStrike" cap="none">
                <a:solidFill>
                  <a:schemeClr val="dk1"/>
                </a:solidFill>
                <a:latin typeface="Arial"/>
                <a:ea typeface="Arial"/>
                <a:cs typeface="Arial"/>
                <a:sym typeface="Arial"/>
              </a:rPr>
              <a:t>films.name=noms.nominee</a:t>
            </a:r>
            <a:endParaRPr sz="2000" b="0" i="0" u="none" strike="noStrike" cap="none">
              <a:solidFill>
                <a:schemeClr val="dk1"/>
              </a:solidFill>
              <a:latin typeface="Arial"/>
              <a:ea typeface="Arial"/>
              <a:cs typeface="Arial"/>
              <a:sym typeface="Arial"/>
            </a:endParaRPr>
          </a:p>
          <a:p>
            <a:pPr marL="0" marR="0" lvl="0" indent="0" algn="l" rtl="0">
              <a:spcBef>
                <a:spcPts val="400"/>
              </a:spcBef>
              <a:spcAft>
                <a:spcPts val="0"/>
              </a:spcAft>
              <a:buClr>
                <a:srgbClr val="0070C0"/>
              </a:buClr>
              <a:buFont typeface="Arial"/>
              <a:buNone/>
            </a:pPr>
            <a:r>
              <a:rPr lang="en-US" sz="2000" b="1" i="0" u="none" strike="noStrike" cap="none">
                <a:solidFill>
                  <a:srgbClr val="0070C0"/>
                </a:solidFill>
                <a:latin typeface="Arial"/>
                <a:ea typeface="Arial"/>
                <a:cs typeface="Arial"/>
                <a:sym typeface="Arial"/>
              </a:rPr>
              <a:t>AND</a:t>
            </a:r>
            <a:r>
              <a:rPr lang="en-US" sz="2000" b="0" i="0" u="none" strike="noStrike" cap="none">
                <a:solidFill>
                  <a:schemeClr val="dk1"/>
                </a:solidFill>
                <a:latin typeface="Arial"/>
                <a:ea typeface="Arial"/>
                <a:cs typeface="Arial"/>
                <a:sym typeface="Arial"/>
              </a:rPr>
              <a:t> films.movie_title=noms.movie</a:t>
            </a:r>
            <a:endParaRPr sz="2000" b="0" i="0" u="none" strike="noStrike" cap="none">
              <a:solidFill>
                <a:schemeClr val="dk1"/>
              </a:solidFill>
              <a:latin typeface="Arial"/>
              <a:ea typeface="Arial"/>
              <a:cs typeface="Arial"/>
              <a:sym typeface="Arial"/>
            </a:endParaRPr>
          </a:p>
          <a:p>
            <a:pPr marL="0" marR="0" lvl="0" indent="0" algn="l" rtl="0">
              <a:spcBef>
                <a:spcPts val="400"/>
              </a:spcBef>
              <a:spcAft>
                <a:spcPts val="0"/>
              </a:spcAft>
              <a:buClr>
                <a:schemeClr val="dk1"/>
              </a:buClr>
              <a:buFont typeface="Arial"/>
              <a:buNone/>
            </a:pPr>
            <a:endParaRPr sz="2000" b="0" i="0" u="none" strike="noStrike" cap="none">
              <a:solidFill>
                <a:schemeClr val="dk1"/>
              </a:solidFill>
              <a:latin typeface="Arial"/>
              <a:ea typeface="Arial"/>
              <a:cs typeface="Arial"/>
              <a:sym typeface="Arial"/>
            </a:endParaRPr>
          </a:p>
          <a:p>
            <a:pPr marL="0" marR="0" lvl="0" indent="0" algn="l" rtl="0">
              <a:spcBef>
                <a:spcPts val="400"/>
              </a:spcBef>
              <a:spcAft>
                <a:spcPts val="0"/>
              </a:spcAft>
              <a:buClr>
                <a:schemeClr val="dk1"/>
              </a:buClr>
              <a:buFont typeface="Arial"/>
              <a:buNone/>
            </a:pPr>
            <a:r>
              <a:rPr lang="en-US" sz="2000" b="1" i="0" u="none" strike="noStrike" cap="none">
                <a:solidFill>
                  <a:schemeClr val="dk1"/>
                </a:solidFill>
                <a:latin typeface="Arial"/>
                <a:ea typeface="Arial"/>
                <a:cs typeface="Arial"/>
                <a:sym typeface="Arial"/>
              </a:rPr>
              <a:t>What movies did Meryl Streep act in where she wasn’t nominated for an Oscar?</a:t>
            </a:r>
            <a:endParaRPr sz="2000" b="1" i="0" u="none" strike="noStrike" cap="none">
              <a:solidFill>
                <a:schemeClr val="dk1"/>
              </a:solidFill>
              <a:latin typeface="Arial"/>
              <a:ea typeface="Arial"/>
              <a:cs typeface="Arial"/>
              <a:sym typeface="Arial"/>
            </a:endParaRPr>
          </a:p>
          <a:p>
            <a:pPr marL="0" marR="0" lvl="0" indent="0" algn="l" rtl="0">
              <a:spcBef>
                <a:spcPts val="400"/>
              </a:spcBef>
              <a:spcAft>
                <a:spcPts val="0"/>
              </a:spcAft>
              <a:buClr>
                <a:schemeClr val="dk1"/>
              </a:buClr>
              <a:buFont typeface="Arial"/>
              <a:buNone/>
            </a:pPr>
            <a:endParaRPr sz="2000" b="1" i="0" u="none" strike="noStrike" cap="none">
              <a:solidFill>
                <a:schemeClr val="dk1"/>
              </a:solidFill>
              <a:latin typeface="Arial"/>
              <a:ea typeface="Arial"/>
              <a:cs typeface="Arial"/>
              <a:sym typeface="Arial"/>
            </a:endParaRPr>
          </a:p>
          <a:p>
            <a:pPr marL="0" marR="0" lvl="0" indent="0" algn="l" rtl="0">
              <a:spcBef>
                <a:spcPts val="400"/>
              </a:spcBef>
              <a:spcAft>
                <a:spcPts val="0"/>
              </a:spcAft>
              <a:buClr>
                <a:schemeClr val="dk1"/>
              </a:buClr>
              <a:buFont typeface="Arial"/>
              <a:buNone/>
            </a:pPr>
            <a:r>
              <a:rPr lang="en-US" sz="2000" b="1" i="0" u="none" strike="noStrike" cap="none">
                <a:solidFill>
                  <a:schemeClr val="dk1"/>
                </a:solidFill>
                <a:latin typeface="Arial"/>
                <a:ea typeface="Arial"/>
                <a:cs typeface="Arial"/>
                <a:sym typeface="Arial"/>
              </a:rPr>
              <a:t>(Bonus) What percentage of these movies were nominated for Oscars? (Feel free to use two queries) </a:t>
            </a:r>
            <a:endParaRPr sz="2000" b="1" i="0" u="none" strike="noStrike" cap="none">
              <a:solidFill>
                <a:schemeClr val="dk1"/>
              </a:solidFill>
              <a:latin typeface="Arial"/>
              <a:ea typeface="Arial"/>
              <a:cs typeface="Arial"/>
              <a:sym typeface="Arial"/>
            </a:endParaRPr>
          </a:p>
          <a:p>
            <a:pPr marL="0" marR="0" lvl="0" indent="0" algn="l" rtl="0">
              <a:spcBef>
                <a:spcPts val="400"/>
              </a:spcBef>
              <a:spcAft>
                <a:spcPts val="0"/>
              </a:spcAft>
              <a:buClr>
                <a:schemeClr val="dk1"/>
              </a:buClr>
              <a:buFont typeface="Arial"/>
              <a:buNone/>
            </a:pPr>
            <a:endParaRPr sz="2000" b="1" i="0" u="none" strike="noStrike" cap="none">
              <a:solidFill>
                <a:schemeClr val="dk1"/>
              </a:solidFill>
              <a:latin typeface="Arial"/>
              <a:ea typeface="Arial"/>
              <a:cs typeface="Arial"/>
              <a:sym typeface="Arial"/>
            </a:endParaRPr>
          </a:p>
          <a:p>
            <a:pPr marL="0" marR="0" lvl="0" indent="0" algn="l" rtl="0">
              <a:spcBef>
                <a:spcPts val="400"/>
              </a:spcBef>
              <a:spcAft>
                <a:spcPts val="0"/>
              </a:spcAft>
              <a:buClr>
                <a:srgbClr val="FF0000"/>
              </a:buClr>
              <a:buFont typeface="Arial"/>
              <a:buNone/>
            </a:pPr>
            <a:r>
              <a:rPr lang="en-US" sz="2000" b="1" i="0" u="none" strike="noStrike" cap="none">
                <a:solidFill>
                  <a:srgbClr val="FF0000"/>
                </a:solidFill>
                <a:latin typeface="Arial"/>
                <a:ea typeface="Arial"/>
                <a:cs typeface="Arial"/>
                <a:sym typeface="Arial"/>
              </a:rPr>
              <a:t>(Extra Difficult Double Bonus) Answer the bonus question in one query</a:t>
            </a:r>
            <a:endParaRPr sz="2000" b="1" i="0" u="none" strike="noStrike" cap="none">
              <a:solidFill>
                <a:srgbClr val="FF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txBox="1">
            <a:spLocks noGrp="1"/>
          </p:cNvSpPr>
          <p:nvPr>
            <p:ph type="title"/>
          </p:nvPr>
        </p:nvSpPr>
        <p:spPr>
          <a:xfrm>
            <a:off x="381000" y="292100"/>
            <a:ext cx="8305800" cy="762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a:t>Putting it all together</a:t>
            </a:r>
            <a:endParaRPr sz="3600" b="1" i="0" u="none" strike="noStrike" cap="none">
              <a:solidFill>
                <a:srgbClr val="820000"/>
              </a:solidFill>
              <a:latin typeface="Arial"/>
              <a:ea typeface="Arial"/>
              <a:cs typeface="Arial"/>
              <a:sym typeface="Arial"/>
            </a:endParaRPr>
          </a:p>
        </p:txBody>
      </p:sp>
      <p:sp>
        <p:nvSpPr>
          <p:cNvPr id="333" name="Shape 333"/>
          <p:cNvSpPr txBox="1">
            <a:spLocks noGrp="1"/>
          </p:cNvSpPr>
          <p:nvPr>
            <p:ph type="body" idx="1"/>
          </p:nvPr>
        </p:nvSpPr>
        <p:spPr>
          <a:xfrm>
            <a:off x="387350" y="1054101"/>
            <a:ext cx="8299500" cy="4279800"/>
          </a:xfrm>
          <a:prstGeom prst="rect">
            <a:avLst/>
          </a:prstGeom>
          <a:noFill/>
          <a:ln>
            <a:noFill/>
          </a:ln>
        </p:spPr>
        <p:txBody>
          <a:bodyPr spcFirstLastPara="1" wrap="square" lIns="91425" tIns="45700" rIns="91425" bIns="45700" anchor="t" anchorCtr="0">
            <a:noAutofit/>
          </a:bodyPr>
          <a:lstStyle/>
          <a:p>
            <a:pPr marL="0" marR="0" lvl="0" indent="0" algn="l" rtl="0">
              <a:spcBef>
                <a:spcPts val="400"/>
              </a:spcBef>
              <a:spcAft>
                <a:spcPts val="0"/>
              </a:spcAft>
              <a:buClr>
                <a:srgbClr val="FF0000"/>
              </a:buClr>
              <a:buFont typeface="Arial"/>
              <a:buNone/>
            </a:pPr>
            <a:r>
              <a:rPr lang="en-US" sz="2000" b="1">
                <a:solidFill>
                  <a:srgbClr val="000000"/>
                </a:solidFill>
              </a:rPr>
              <a:t>Write the query to calculate the difference in weekly from the following table:</a:t>
            </a:r>
            <a:endParaRPr sz="2000" b="1">
              <a:solidFill>
                <a:srgbClr val="000000"/>
              </a:solidFill>
            </a:endParaRPr>
          </a:p>
          <a:p>
            <a:pPr marL="0" marR="0" lvl="0" indent="0" algn="l" rtl="0">
              <a:spcBef>
                <a:spcPts val="400"/>
              </a:spcBef>
              <a:spcAft>
                <a:spcPts val="0"/>
              </a:spcAft>
              <a:buClr>
                <a:srgbClr val="FF0000"/>
              </a:buClr>
              <a:buFont typeface="Arial"/>
              <a:buNone/>
            </a:pPr>
            <a:endParaRPr sz="2000" b="1">
              <a:solidFill>
                <a:srgbClr val="000000"/>
              </a:solidFill>
            </a:endParaRPr>
          </a:p>
          <a:p>
            <a:pPr marL="0" marR="0" lvl="0" indent="0" algn="l" rtl="0">
              <a:spcBef>
                <a:spcPts val="400"/>
              </a:spcBef>
              <a:spcAft>
                <a:spcPts val="0"/>
              </a:spcAft>
              <a:buClr>
                <a:schemeClr val="dk1"/>
              </a:buClr>
              <a:buSzPts val="1100"/>
              <a:buFont typeface="Arial"/>
              <a:buNone/>
            </a:pPr>
            <a:r>
              <a:rPr lang="en-US" sz="2000">
                <a:solidFill>
                  <a:srgbClr val="000000"/>
                </a:solidFill>
              </a:rPr>
              <a:t>select * from tutorial.global_weekly_charts_2013_2014</a:t>
            </a:r>
            <a:endParaRPr sz="2000">
              <a:solidFill>
                <a:srgbClr val="000000"/>
              </a:solidFill>
            </a:endParaRPr>
          </a:p>
          <a:p>
            <a:pPr marL="0" marR="0" lvl="0" indent="0" algn="l" rtl="0">
              <a:spcBef>
                <a:spcPts val="400"/>
              </a:spcBef>
              <a:spcAft>
                <a:spcPts val="0"/>
              </a:spcAft>
              <a:buClr>
                <a:schemeClr val="dk1"/>
              </a:buClr>
              <a:buSzPts val="1100"/>
              <a:buFont typeface="Arial"/>
              <a:buNone/>
            </a:pPr>
            <a:r>
              <a:rPr lang="en-US" sz="2000">
                <a:solidFill>
                  <a:srgbClr val="000000"/>
                </a:solidFill>
              </a:rPr>
              <a:t>where game = 'Pokemon X/Y'</a:t>
            </a:r>
            <a:endParaRPr sz="2000">
              <a:solidFill>
                <a:srgbClr val="000000"/>
              </a:solidFill>
            </a:endParaRPr>
          </a:p>
          <a:p>
            <a:pPr marL="0" marR="0" lvl="0" indent="0" algn="l" rtl="0">
              <a:spcBef>
                <a:spcPts val="400"/>
              </a:spcBef>
              <a:spcAft>
                <a:spcPts val="0"/>
              </a:spcAft>
              <a:buClr>
                <a:schemeClr val="dk1"/>
              </a:buClr>
              <a:buSzPts val="1100"/>
              <a:buFont typeface="Arial"/>
              <a:buNone/>
            </a:pPr>
            <a:endParaRPr sz="2000" b="1">
              <a:solidFill>
                <a:srgbClr val="000000"/>
              </a:solidFill>
            </a:endParaRPr>
          </a:p>
          <a:p>
            <a:pPr marL="0" marR="0" lvl="0" indent="0" algn="l" rtl="0">
              <a:spcBef>
                <a:spcPts val="400"/>
              </a:spcBef>
              <a:spcAft>
                <a:spcPts val="0"/>
              </a:spcAft>
              <a:buClr>
                <a:schemeClr val="dk1"/>
              </a:buClr>
              <a:buSzPts val="1100"/>
              <a:buFont typeface="Arial"/>
              <a:buNone/>
            </a:pPr>
            <a:r>
              <a:rPr lang="en-US" sz="2000" b="1">
                <a:solidFill>
                  <a:srgbClr val="000000"/>
                </a:solidFill>
              </a:rPr>
              <a:t>create a new column called weekly_change which contains this data.</a:t>
            </a:r>
            <a:endParaRPr sz="2000" b="1">
              <a:solidFill>
                <a:srgbClr val="000000"/>
              </a:solidFill>
            </a:endParaRPr>
          </a:p>
          <a:p>
            <a:pPr marL="0" marR="0" lvl="0" indent="0" algn="l" rtl="0">
              <a:spcBef>
                <a:spcPts val="400"/>
              </a:spcBef>
              <a:spcAft>
                <a:spcPts val="0"/>
              </a:spcAft>
              <a:buClr>
                <a:schemeClr val="dk1"/>
              </a:buClr>
              <a:buSzPts val="1100"/>
              <a:buFont typeface="Arial"/>
              <a:buNone/>
            </a:pPr>
            <a:endParaRPr sz="2000" b="1">
              <a:solidFill>
                <a:srgbClr val="000000"/>
              </a:solidFill>
            </a:endParaRPr>
          </a:p>
          <a:p>
            <a:pPr marL="0" marR="0" lvl="0" indent="0" algn="l" rtl="0">
              <a:spcBef>
                <a:spcPts val="400"/>
              </a:spcBef>
              <a:spcAft>
                <a:spcPts val="0"/>
              </a:spcAft>
              <a:buClr>
                <a:schemeClr val="dk1"/>
              </a:buClr>
              <a:buSzPts val="1100"/>
              <a:buFont typeface="Arial"/>
              <a:buNone/>
            </a:pPr>
            <a:r>
              <a:rPr lang="en-US" sz="2000" b="1">
                <a:solidFill>
                  <a:srgbClr val="000000"/>
                </a:solidFill>
              </a:rPr>
              <a:t>Hint: Use nested SQL queries and inner join</a:t>
            </a:r>
            <a:endParaRPr sz="2000" b="1">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p:nvPr/>
        </p:nvSpPr>
        <p:spPr>
          <a:xfrm>
            <a:off x="4343400" y="6172200"/>
            <a:ext cx="4572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000" b="0" i="0" u="none" strike="noStrike" cap="none">
                <a:solidFill>
                  <a:schemeClr val="dk1"/>
                </a:solidFill>
                <a:latin typeface="Arial"/>
                <a:ea typeface="Arial"/>
                <a:cs typeface="Arial"/>
                <a:sym typeface="Arial"/>
              </a:rPr>
              <a:t>3</a:t>
            </a:fld>
            <a:endParaRPr sz="1000" b="0" i="0" u="none" strike="noStrike" cap="none">
              <a:solidFill>
                <a:schemeClr val="dk1"/>
              </a:solidFill>
              <a:latin typeface="Arial"/>
              <a:ea typeface="Arial"/>
              <a:cs typeface="Arial"/>
              <a:sym typeface="Arial"/>
            </a:endParaRPr>
          </a:p>
        </p:txBody>
      </p:sp>
      <p:sp>
        <p:nvSpPr>
          <p:cNvPr id="98" name="Shape 98"/>
          <p:cNvSpPr txBox="1"/>
          <p:nvPr/>
        </p:nvSpPr>
        <p:spPr>
          <a:xfrm>
            <a:off x="381000" y="223650"/>
            <a:ext cx="83820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i="0" u="none" strike="noStrike" cap="none">
                <a:solidFill>
                  <a:srgbClr val="820009"/>
                </a:solidFill>
                <a:latin typeface="Arial"/>
                <a:ea typeface="Arial"/>
                <a:cs typeface="Arial"/>
                <a:sym typeface="Arial"/>
              </a:rPr>
              <a:t>What is SQL?</a:t>
            </a:r>
            <a:endParaRPr sz="2400" b="1" i="0" u="none" strike="noStrike" cap="none">
              <a:solidFill>
                <a:srgbClr val="820009"/>
              </a:solidFill>
              <a:latin typeface="Arial"/>
              <a:ea typeface="Arial"/>
              <a:cs typeface="Arial"/>
              <a:sym typeface="Arial"/>
            </a:endParaRPr>
          </a:p>
        </p:txBody>
      </p:sp>
      <p:sp>
        <p:nvSpPr>
          <p:cNvPr id="99" name="Shape 99"/>
          <p:cNvSpPr txBox="1"/>
          <p:nvPr/>
        </p:nvSpPr>
        <p:spPr>
          <a:xfrm>
            <a:off x="381000" y="1017270"/>
            <a:ext cx="8458200" cy="954107"/>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A tool for relational database management system </a:t>
            </a:r>
            <a:endParaRPr/>
          </a:p>
          <a:p>
            <a:pPr marL="285750" marR="0" lvl="0" indent="-107950" algn="l" rtl="0">
              <a:spcBef>
                <a:spcPts val="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p:txBody>
      </p:sp>
      <p:graphicFrame>
        <p:nvGraphicFramePr>
          <p:cNvPr id="100" name="Shape 100"/>
          <p:cNvGraphicFramePr/>
          <p:nvPr/>
        </p:nvGraphicFramePr>
        <p:xfrm>
          <a:off x="304800" y="2653367"/>
          <a:ext cx="2199675" cy="1980810"/>
        </p:xfrm>
        <a:graphic>
          <a:graphicData uri="http://schemas.openxmlformats.org/drawingml/2006/table">
            <a:tbl>
              <a:tblPr>
                <a:noFill/>
                <a:tableStyleId>{6E17679A-6EFC-446E-AF9C-529E1E658E34}</a:tableStyleId>
              </a:tblPr>
              <a:tblGrid>
                <a:gridCol w="911300">
                  <a:extLst>
                    <a:ext uri="{9D8B030D-6E8A-4147-A177-3AD203B41FA5}">
                      <a16:colId xmlns:a16="http://schemas.microsoft.com/office/drawing/2014/main" val="20000"/>
                    </a:ext>
                  </a:extLst>
                </a:gridCol>
                <a:gridCol w="1288375">
                  <a:extLst>
                    <a:ext uri="{9D8B030D-6E8A-4147-A177-3AD203B41FA5}">
                      <a16:colId xmlns:a16="http://schemas.microsoft.com/office/drawing/2014/main" val="20001"/>
                    </a:ext>
                  </a:extLst>
                </a:gridCol>
              </a:tblGrid>
              <a:tr h="572575">
                <a:tc>
                  <a:txBody>
                    <a:bodyPr/>
                    <a:lstStyle/>
                    <a:p>
                      <a:pPr marL="0" marR="0" lvl="0" indent="0" algn="ctr" rtl="0">
                        <a:spcBef>
                          <a:spcPts val="0"/>
                        </a:spcBef>
                        <a:spcAft>
                          <a:spcPts val="0"/>
                        </a:spcAft>
                        <a:buNone/>
                      </a:pPr>
                      <a:r>
                        <a:rPr lang="en-US" sz="1800" b="0" i="0" u="none" strike="noStrike" cap="none">
                          <a:solidFill>
                            <a:srgbClr val="0070C0"/>
                          </a:solidFill>
                          <a:latin typeface="Calibri"/>
                          <a:ea typeface="Calibri"/>
                          <a:cs typeface="Calibri"/>
                          <a:sym typeface="Calibri"/>
                        </a:rPr>
                        <a:t>Course</a:t>
                      </a:r>
                      <a:endParaRPr/>
                    </a:p>
                  </a:txBody>
                  <a:tcPr marL="12700" marR="12700" marT="12700" marB="0" anchor="b">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cap="none">
                          <a:solidFill>
                            <a:srgbClr val="0070C0"/>
                          </a:solidFill>
                          <a:latin typeface="Calibri"/>
                          <a:ea typeface="Calibri"/>
                          <a:cs typeface="Calibri"/>
                          <a:sym typeface="Calibri"/>
                        </a:rPr>
                        <a:t>Title</a:t>
                      </a:r>
                      <a:endParaRPr/>
                    </a:p>
                  </a:txBody>
                  <a:tcPr marL="12700" marR="12700" marT="12700" marB="0" anchor="b">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72575">
                <a:tc>
                  <a:txBody>
                    <a:bodyPr/>
                    <a:lstStyle/>
                    <a:p>
                      <a:pPr marL="0" marR="0" lvl="0" indent="0" algn="ctr" rtl="0">
                        <a:spcBef>
                          <a:spcPts val="0"/>
                        </a:spcBef>
                        <a:spcAft>
                          <a:spcPts val="0"/>
                        </a:spcAft>
                        <a:buNone/>
                      </a:pPr>
                      <a:r>
                        <a:rPr lang="en-US" sz="1800" b="0" i="0" u="none" strike="noStrike" cap="none">
                          <a:solidFill>
                            <a:srgbClr val="000000"/>
                          </a:solidFill>
                          <a:latin typeface="Calibri"/>
                          <a:ea typeface="Calibri"/>
                          <a:cs typeface="Calibri"/>
                          <a:sym typeface="Calibri"/>
                        </a:rPr>
                        <a:t>30000</a:t>
                      </a:r>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cap="none">
                          <a:solidFill>
                            <a:srgbClr val="000000"/>
                          </a:solidFill>
                          <a:latin typeface="Calibri"/>
                          <a:ea typeface="Calibri"/>
                          <a:cs typeface="Calibri"/>
                          <a:sym typeface="Calibri"/>
                        </a:rPr>
                        <a:t>Financial Accounting</a:t>
                      </a:r>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72575">
                <a:tc>
                  <a:txBody>
                    <a:bodyPr/>
                    <a:lstStyle/>
                    <a:p>
                      <a:pPr marL="0" marR="0" lvl="0" indent="0" algn="ctr" rtl="0">
                        <a:spcBef>
                          <a:spcPts val="0"/>
                        </a:spcBef>
                        <a:spcAft>
                          <a:spcPts val="0"/>
                        </a:spcAft>
                        <a:buNone/>
                      </a:pPr>
                      <a:r>
                        <a:rPr lang="en-US" sz="1800" b="0" i="0" u="none" strike="noStrike" cap="none">
                          <a:solidFill>
                            <a:srgbClr val="000000"/>
                          </a:solidFill>
                          <a:latin typeface="Calibri"/>
                          <a:ea typeface="Calibri"/>
                          <a:cs typeface="Calibri"/>
                          <a:sym typeface="Calibri"/>
                        </a:rPr>
                        <a:t>30001</a:t>
                      </a:r>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cap="none">
                          <a:solidFill>
                            <a:srgbClr val="000000"/>
                          </a:solidFill>
                          <a:latin typeface="Calibri"/>
                          <a:ea typeface="Calibri"/>
                          <a:cs typeface="Calibri"/>
                          <a:sym typeface="Calibri"/>
                        </a:rPr>
                        <a:t>Cost Analysis and Internal Controls</a:t>
                      </a:r>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101" name="Shape 101"/>
          <p:cNvGraphicFramePr/>
          <p:nvPr/>
        </p:nvGraphicFramePr>
        <p:xfrm>
          <a:off x="5623560" y="560070"/>
          <a:ext cx="208300" cy="365770"/>
        </p:xfrm>
        <a:graphic>
          <a:graphicData uri="http://schemas.openxmlformats.org/drawingml/2006/table">
            <a:tbl>
              <a:tblPr>
                <a:noFill/>
                <a:tableStyleId>{6E17679A-6EFC-446E-AF9C-529E1E658E34}</a:tableStyleId>
              </a:tblPr>
              <a:tblGrid>
                <a:gridCol w="208300">
                  <a:extLst>
                    <a:ext uri="{9D8B030D-6E8A-4147-A177-3AD203B41FA5}">
                      <a16:colId xmlns:a16="http://schemas.microsoft.com/office/drawing/2014/main" val="20000"/>
                    </a:ext>
                  </a:extLst>
                </a:gridCol>
              </a:tblGrid>
              <a:tr h="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02" name="Shape 102"/>
          <p:cNvSpPr txBox="1"/>
          <p:nvPr/>
        </p:nvSpPr>
        <p:spPr>
          <a:xfrm>
            <a:off x="76200" y="1801236"/>
            <a:ext cx="992579"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rgbClr val="0070C0"/>
                </a:solidFill>
                <a:latin typeface="Arial"/>
                <a:ea typeface="Arial"/>
                <a:cs typeface="Arial"/>
                <a:sym typeface="Arial"/>
              </a:rPr>
              <a:t>courses</a:t>
            </a:r>
            <a:endParaRPr sz="1800">
              <a:solidFill>
                <a:srgbClr val="0070C0"/>
              </a:solidFill>
              <a:latin typeface="Arial"/>
              <a:ea typeface="Arial"/>
              <a:cs typeface="Arial"/>
              <a:sym typeface="Arial"/>
            </a:endParaRPr>
          </a:p>
        </p:txBody>
      </p:sp>
      <p:graphicFrame>
        <p:nvGraphicFramePr>
          <p:cNvPr id="103" name="Shape 103"/>
          <p:cNvGraphicFramePr/>
          <p:nvPr/>
        </p:nvGraphicFramePr>
        <p:xfrm>
          <a:off x="6567507" y="2653367"/>
          <a:ext cx="2439650" cy="2553400"/>
        </p:xfrm>
        <a:graphic>
          <a:graphicData uri="http://schemas.openxmlformats.org/drawingml/2006/table">
            <a:tbl>
              <a:tblPr>
                <a:noFill/>
                <a:tableStyleId>{6E17679A-6EFC-446E-AF9C-529E1E658E34}</a:tableStyleId>
              </a:tblPr>
              <a:tblGrid>
                <a:gridCol w="1219825">
                  <a:extLst>
                    <a:ext uri="{9D8B030D-6E8A-4147-A177-3AD203B41FA5}">
                      <a16:colId xmlns:a16="http://schemas.microsoft.com/office/drawing/2014/main" val="20000"/>
                    </a:ext>
                  </a:extLst>
                </a:gridCol>
                <a:gridCol w="1219825">
                  <a:extLst>
                    <a:ext uri="{9D8B030D-6E8A-4147-A177-3AD203B41FA5}">
                      <a16:colId xmlns:a16="http://schemas.microsoft.com/office/drawing/2014/main" val="20001"/>
                    </a:ext>
                  </a:extLst>
                </a:gridCol>
              </a:tblGrid>
              <a:tr h="638350">
                <a:tc>
                  <a:txBody>
                    <a:bodyPr/>
                    <a:lstStyle/>
                    <a:p>
                      <a:pPr marL="0" marR="0" lvl="0" indent="0" algn="ctr" rtl="0">
                        <a:spcBef>
                          <a:spcPts val="0"/>
                        </a:spcBef>
                        <a:spcAft>
                          <a:spcPts val="0"/>
                        </a:spcAft>
                        <a:buNone/>
                      </a:pPr>
                      <a:r>
                        <a:rPr lang="en-US" sz="1800" b="0" i="0" u="none" strike="noStrike">
                          <a:solidFill>
                            <a:srgbClr val="0070C0"/>
                          </a:solidFill>
                          <a:latin typeface="Calibri"/>
                          <a:ea typeface="Calibri"/>
                          <a:cs typeface="Calibri"/>
                          <a:sym typeface="Calibri"/>
                        </a:rPr>
                        <a:t>Instructor</a:t>
                      </a:r>
                      <a:endParaRPr/>
                    </a:p>
                  </a:txBody>
                  <a:tcPr marL="12700" marR="12700" marT="12700" marB="0" anchor="b">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a:solidFill>
                            <a:srgbClr val="0070C0"/>
                          </a:solidFill>
                          <a:latin typeface="Calibri"/>
                          <a:ea typeface="Calibri"/>
                          <a:cs typeface="Calibri"/>
                          <a:sym typeface="Calibri"/>
                        </a:rPr>
                        <a:t>Department</a:t>
                      </a:r>
                      <a:endParaRPr sz="1800" b="0" i="0" u="none" strike="noStrike">
                        <a:solidFill>
                          <a:srgbClr val="0070C0"/>
                        </a:solidFill>
                        <a:latin typeface="Calibri"/>
                        <a:ea typeface="Calibri"/>
                        <a:cs typeface="Calibri"/>
                        <a:sym typeface="Calibri"/>
                      </a:endParaRPr>
                    </a:p>
                  </a:txBody>
                  <a:tcPr marL="12700" marR="12700" marT="12700" marB="0" anchor="b">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38350">
                <a:tc>
                  <a:txBody>
                    <a:bodyPr/>
                    <a:lstStyle/>
                    <a:p>
                      <a:pPr marL="0" marR="0" lvl="0" indent="0" algn="ctr" rtl="0">
                        <a:spcBef>
                          <a:spcPts val="0"/>
                        </a:spcBef>
                        <a:spcAft>
                          <a:spcPts val="0"/>
                        </a:spcAft>
                        <a:buNone/>
                      </a:pPr>
                      <a:r>
                        <a:rPr lang="en-US" sz="1800" b="0" i="0" u="none" strike="noStrike">
                          <a:solidFill>
                            <a:srgbClr val="000000"/>
                          </a:solidFill>
                          <a:latin typeface="Calibri"/>
                          <a:ea typeface="Calibri"/>
                          <a:cs typeface="Calibri"/>
                          <a:sym typeface="Calibri"/>
                        </a:rPr>
                        <a:t>Ball, Ray</a:t>
                      </a:r>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a:solidFill>
                            <a:srgbClr val="000000"/>
                          </a:solidFill>
                          <a:latin typeface="Calibri"/>
                          <a:ea typeface="Calibri"/>
                          <a:cs typeface="Calibri"/>
                          <a:sym typeface="Calibri"/>
                        </a:rPr>
                        <a:t>Accounting</a:t>
                      </a:r>
                      <a:endParaRPr sz="1800" b="0" i="0" u="none" strike="noStrike">
                        <a:solidFill>
                          <a:srgbClr val="000000"/>
                        </a:solidFill>
                        <a:latin typeface="Calibri"/>
                        <a:ea typeface="Calibri"/>
                        <a:cs typeface="Calibri"/>
                        <a:sym typeface="Calibri"/>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38350">
                <a:tc>
                  <a:txBody>
                    <a:bodyPr/>
                    <a:lstStyle/>
                    <a:p>
                      <a:pPr marL="0" marR="0" lvl="0" indent="0" algn="ctr" rtl="0">
                        <a:spcBef>
                          <a:spcPts val="0"/>
                        </a:spcBef>
                        <a:spcAft>
                          <a:spcPts val="0"/>
                        </a:spcAft>
                        <a:buNone/>
                      </a:pPr>
                      <a:r>
                        <a:rPr lang="en-US" sz="1800" b="0" i="0" u="none" strike="noStrike">
                          <a:solidFill>
                            <a:srgbClr val="000000"/>
                          </a:solidFill>
                          <a:latin typeface="Calibri"/>
                          <a:ea typeface="Calibri"/>
                          <a:cs typeface="Calibri"/>
                          <a:sym typeface="Calibri"/>
                        </a:rPr>
                        <a:t>Bischof, Jannis</a:t>
                      </a:r>
                      <a:endParaRPr sz="1800" b="0" i="0" u="none" strike="noStrike">
                        <a:solidFill>
                          <a:srgbClr val="000000"/>
                        </a:solidFill>
                        <a:latin typeface="Calibri"/>
                        <a:ea typeface="Calibri"/>
                        <a:cs typeface="Calibri"/>
                        <a:sym typeface="Calibri"/>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a:solidFill>
                            <a:srgbClr val="000000"/>
                          </a:solidFill>
                          <a:latin typeface="Calibri"/>
                          <a:ea typeface="Calibri"/>
                          <a:cs typeface="Calibri"/>
                          <a:sym typeface="Calibri"/>
                        </a:rPr>
                        <a:t>Accounting</a:t>
                      </a:r>
                      <a:endParaRPr sz="1800" b="0" i="0" u="none" strike="noStrike">
                        <a:solidFill>
                          <a:srgbClr val="000000"/>
                        </a:solidFill>
                        <a:latin typeface="Calibri"/>
                        <a:ea typeface="Calibri"/>
                        <a:cs typeface="Calibri"/>
                        <a:sym typeface="Calibri"/>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38350">
                <a:tc>
                  <a:txBody>
                    <a:bodyPr/>
                    <a:lstStyle/>
                    <a:p>
                      <a:pPr marL="0" marR="0" lvl="0" indent="0" algn="ctr" rtl="0">
                        <a:spcBef>
                          <a:spcPts val="0"/>
                        </a:spcBef>
                        <a:spcAft>
                          <a:spcPts val="0"/>
                        </a:spcAft>
                        <a:buNone/>
                      </a:pPr>
                      <a:r>
                        <a:rPr lang="en-US" sz="1800" b="0" i="0" u="none" strike="noStrike">
                          <a:solidFill>
                            <a:srgbClr val="000000"/>
                          </a:solidFill>
                          <a:latin typeface="Calibri"/>
                          <a:ea typeface="Calibri"/>
                          <a:cs typeface="Calibri"/>
                          <a:sym typeface="Calibri"/>
                        </a:rPr>
                        <a:t>Gallemore, John</a:t>
                      </a:r>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a:solidFill>
                            <a:srgbClr val="000000"/>
                          </a:solidFill>
                          <a:latin typeface="Calibri"/>
                          <a:ea typeface="Calibri"/>
                          <a:cs typeface="Calibri"/>
                          <a:sym typeface="Calibri"/>
                        </a:rPr>
                        <a:t>Statistics</a:t>
                      </a:r>
                      <a:endParaRPr sz="1800" b="0" i="0" u="none" strike="noStrike">
                        <a:solidFill>
                          <a:srgbClr val="000000"/>
                        </a:solidFill>
                        <a:latin typeface="Calibri"/>
                        <a:ea typeface="Calibri"/>
                        <a:cs typeface="Calibri"/>
                        <a:sym typeface="Calibri"/>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104" name="Shape 104"/>
          <p:cNvGraphicFramePr/>
          <p:nvPr/>
        </p:nvGraphicFramePr>
        <p:xfrm>
          <a:off x="2819400" y="2673335"/>
          <a:ext cx="3200400" cy="2453300"/>
        </p:xfrm>
        <a:graphic>
          <a:graphicData uri="http://schemas.openxmlformats.org/drawingml/2006/table">
            <a:tbl>
              <a:tblPr>
                <a:noFill/>
                <a:tableStyleId>{6E17679A-6EFC-446E-AF9C-529E1E658E34}</a:tableStyleId>
              </a:tblPr>
              <a:tblGrid>
                <a:gridCol w="1066800">
                  <a:extLst>
                    <a:ext uri="{9D8B030D-6E8A-4147-A177-3AD203B41FA5}">
                      <a16:colId xmlns:a16="http://schemas.microsoft.com/office/drawing/2014/main" val="20000"/>
                    </a:ext>
                  </a:extLst>
                </a:gridCol>
                <a:gridCol w="1483500">
                  <a:extLst>
                    <a:ext uri="{9D8B030D-6E8A-4147-A177-3AD203B41FA5}">
                      <a16:colId xmlns:a16="http://schemas.microsoft.com/office/drawing/2014/main" val="20001"/>
                    </a:ext>
                  </a:extLst>
                </a:gridCol>
                <a:gridCol w="650100">
                  <a:extLst>
                    <a:ext uri="{9D8B030D-6E8A-4147-A177-3AD203B41FA5}">
                      <a16:colId xmlns:a16="http://schemas.microsoft.com/office/drawing/2014/main" val="20002"/>
                    </a:ext>
                  </a:extLst>
                </a:gridCol>
              </a:tblGrid>
              <a:tr h="678725">
                <a:tc>
                  <a:txBody>
                    <a:bodyPr/>
                    <a:lstStyle/>
                    <a:p>
                      <a:pPr marL="0" marR="0" lvl="0" indent="0" algn="ctr" rtl="0">
                        <a:spcBef>
                          <a:spcPts val="0"/>
                        </a:spcBef>
                        <a:spcAft>
                          <a:spcPts val="0"/>
                        </a:spcAft>
                        <a:buNone/>
                      </a:pPr>
                      <a:r>
                        <a:rPr lang="en-US" sz="1800" b="0" i="0" u="none" strike="noStrike">
                          <a:solidFill>
                            <a:srgbClr val="0070C0"/>
                          </a:solidFill>
                          <a:latin typeface="Calibri"/>
                          <a:ea typeface="Calibri"/>
                          <a:cs typeface="Calibri"/>
                          <a:sym typeface="Calibri"/>
                        </a:rPr>
                        <a:t>Course</a:t>
                      </a:r>
                      <a:endParaRPr sz="1800" b="0" i="0" u="none" strike="noStrike">
                        <a:solidFill>
                          <a:srgbClr val="0070C0"/>
                        </a:solidFill>
                        <a:latin typeface="Calibri"/>
                        <a:ea typeface="Calibri"/>
                        <a:cs typeface="Calibri"/>
                        <a:sym typeface="Calibri"/>
                      </a:endParaRPr>
                    </a:p>
                  </a:txBody>
                  <a:tcPr marL="12700" marR="12700" marT="12700" marB="0" anchor="b">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a:solidFill>
                            <a:srgbClr val="0070C0"/>
                          </a:solidFill>
                          <a:latin typeface="Calibri"/>
                          <a:ea typeface="Calibri"/>
                          <a:cs typeface="Calibri"/>
                          <a:sym typeface="Calibri"/>
                        </a:rPr>
                        <a:t>Instructor</a:t>
                      </a:r>
                      <a:endParaRPr sz="1800" b="0" i="0" u="none" strike="noStrike">
                        <a:solidFill>
                          <a:srgbClr val="0070C0"/>
                        </a:solidFill>
                        <a:latin typeface="Calibri"/>
                        <a:ea typeface="Calibri"/>
                        <a:cs typeface="Calibri"/>
                        <a:sym typeface="Calibri"/>
                      </a:endParaRPr>
                    </a:p>
                  </a:txBody>
                  <a:tcPr marL="12700" marR="12700" marT="12700" marB="0" anchor="b">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a:solidFill>
                            <a:srgbClr val="0070C0"/>
                          </a:solidFill>
                          <a:latin typeface="Calibri"/>
                          <a:ea typeface="Calibri"/>
                          <a:cs typeface="Calibri"/>
                          <a:sym typeface="Calibri"/>
                        </a:rPr>
                        <a:t>Room</a:t>
                      </a:r>
                      <a:endParaRPr sz="1800" b="0" i="0" u="none" strike="noStrike">
                        <a:solidFill>
                          <a:srgbClr val="0070C0"/>
                        </a:solidFill>
                        <a:latin typeface="Calibri"/>
                        <a:ea typeface="Calibri"/>
                        <a:cs typeface="Calibri"/>
                        <a:sym typeface="Calibri"/>
                      </a:endParaRPr>
                    </a:p>
                  </a:txBody>
                  <a:tcPr marL="12700" marR="12700" marT="12700" marB="0" anchor="b">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91525">
                <a:tc>
                  <a:txBody>
                    <a:bodyPr/>
                    <a:lstStyle/>
                    <a:p>
                      <a:pPr marL="0" marR="0" lvl="0" indent="0" algn="ctr" rtl="0">
                        <a:spcBef>
                          <a:spcPts val="0"/>
                        </a:spcBef>
                        <a:spcAft>
                          <a:spcPts val="0"/>
                        </a:spcAft>
                        <a:buNone/>
                      </a:pPr>
                      <a:r>
                        <a:rPr lang="en-US" sz="1800" b="0" i="0" u="none" strike="noStrike">
                          <a:solidFill>
                            <a:srgbClr val="000000"/>
                          </a:solidFill>
                          <a:latin typeface="Calibri"/>
                          <a:ea typeface="Calibri"/>
                          <a:cs typeface="Calibri"/>
                          <a:sym typeface="Calibri"/>
                        </a:rPr>
                        <a:t>30000</a:t>
                      </a:r>
                      <a:endParaRPr sz="1800" b="0" i="0" u="none" strike="noStrike">
                        <a:solidFill>
                          <a:srgbClr val="000000"/>
                        </a:solidFill>
                        <a:latin typeface="Calibri"/>
                        <a:ea typeface="Calibri"/>
                        <a:cs typeface="Calibri"/>
                        <a:sym typeface="Calibri"/>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a:solidFill>
                            <a:srgbClr val="000000"/>
                          </a:solidFill>
                          <a:latin typeface="Calibri"/>
                          <a:ea typeface="Calibri"/>
                          <a:cs typeface="Calibri"/>
                          <a:sym typeface="Calibri"/>
                        </a:rPr>
                        <a:t>Ball</a:t>
                      </a:r>
                      <a:endParaRPr sz="1800" b="0" i="0" u="none" strike="noStrike">
                        <a:solidFill>
                          <a:srgbClr val="000000"/>
                        </a:solidFill>
                        <a:latin typeface="Calibri"/>
                        <a:ea typeface="Calibri"/>
                        <a:cs typeface="Calibri"/>
                        <a:sym typeface="Calibri"/>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a:solidFill>
                            <a:srgbClr val="000000"/>
                          </a:solidFill>
                          <a:latin typeface="Calibri"/>
                          <a:ea typeface="Calibri"/>
                          <a:cs typeface="Calibri"/>
                          <a:sym typeface="Calibri"/>
                        </a:rPr>
                        <a:t>C06</a:t>
                      </a:r>
                      <a:endParaRPr sz="1800" b="0" i="0" u="none" strike="noStrike">
                        <a:solidFill>
                          <a:srgbClr val="000000"/>
                        </a:solidFill>
                        <a:latin typeface="Calibri"/>
                        <a:ea typeface="Calibri"/>
                        <a:cs typeface="Calibri"/>
                        <a:sym typeface="Calibri"/>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91525">
                <a:tc>
                  <a:txBody>
                    <a:bodyPr/>
                    <a:lstStyle/>
                    <a:p>
                      <a:pPr marL="0" marR="0" lvl="0" indent="0" algn="ctr" rtl="0">
                        <a:spcBef>
                          <a:spcPts val="0"/>
                        </a:spcBef>
                        <a:spcAft>
                          <a:spcPts val="0"/>
                        </a:spcAft>
                        <a:buNone/>
                      </a:pPr>
                      <a:r>
                        <a:rPr lang="en-US" sz="1800" b="0" i="0" u="none" strike="noStrike">
                          <a:solidFill>
                            <a:srgbClr val="000000"/>
                          </a:solidFill>
                          <a:latin typeface="Calibri"/>
                          <a:ea typeface="Calibri"/>
                          <a:cs typeface="Calibri"/>
                          <a:sym typeface="Calibri"/>
                        </a:rPr>
                        <a:t>30000</a:t>
                      </a:r>
                      <a:endParaRPr sz="1800" b="0" i="0" u="none" strike="noStrike">
                        <a:solidFill>
                          <a:srgbClr val="000000"/>
                        </a:solidFill>
                        <a:latin typeface="Calibri"/>
                        <a:ea typeface="Calibri"/>
                        <a:cs typeface="Calibri"/>
                        <a:sym typeface="Calibri"/>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a:solidFill>
                            <a:srgbClr val="000000"/>
                          </a:solidFill>
                          <a:latin typeface="Calibri"/>
                          <a:ea typeface="Calibri"/>
                          <a:cs typeface="Calibri"/>
                          <a:sym typeface="Calibri"/>
                        </a:rPr>
                        <a:t>Bischof</a:t>
                      </a:r>
                      <a:endParaRPr sz="1800" b="0" i="0" u="none" strike="noStrike">
                        <a:solidFill>
                          <a:srgbClr val="000000"/>
                        </a:solidFill>
                        <a:latin typeface="Calibri"/>
                        <a:ea typeface="Calibri"/>
                        <a:cs typeface="Calibri"/>
                        <a:sym typeface="Calibri"/>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a:solidFill>
                            <a:srgbClr val="000000"/>
                          </a:solidFill>
                          <a:latin typeface="Calibri"/>
                          <a:ea typeface="Calibri"/>
                          <a:cs typeface="Calibri"/>
                          <a:sym typeface="Calibri"/>
                        </a:rPr>
                        <a:t>C04</a:t>
                      </a:r>
                      <a:endParaRPr sz="1800" b="0" i="0" u="none" strike="noStrike">
                        <a:solidFill>
                          <a:srgbClr val="000000"/>
                        </a:solidFill>
                        <a:latin typeface="Calibri"/>
                        <a:ea typeface="Calibri"/>
                        <a:cs typeface="Calibri"/>
                        <a:sym typeface="Calibri"/>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91525">
                <a:tc>
                  <a:txBody>
                    <a:bodyPr/>
                    <a:lstStyle/>
                    <a:p>
                      <a:pPr marL="0" marR="0" lvl="0" indent="0" algn="ctr" rtl="0">
                        <a:spcBef>
                          <a:spcPts val="0"/>
                        </a:spcBef>
                        <a:spcAft>
                          <a:spcPts val="0"/>
                        </a:spcAft>
                        <a:buNone/>
                      </a:pPr>
                      <a:r>
                        <a:rPr lang="en-US" sz="1800" b="0" i="0" u="none" strike="noStrike">
                          <a:solidFill>
                            <a:srgbClr val="000000"/>
                          </a:solidFill>
                          <a:latin typeface="Calibri"/>
                          <a:ea typeface="Calibri"/>
                          <a:cs typeface="Calibri"/>
                          <a:sym typeface="Calibri"/>
                        </a:rPr>
                        <a:t>30001</a:t>
                      </a:r>
                      <a:endParaRPr sz="1800" b="0" i="0" u="none" strike="noStrike">
                        <a:solidFill>
                          <a:srgbClr val="000000"/>
                        </a:solidFill>
                        <a:latin typeface="Calibri"/>
                        <a:ea typeface="Calibri"/>
                        <a:cs typeface="Calibri"/>
                        <a:sym typeface="Calibri"/>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a:solidFill>
                            <a:srgbClr val="000000"/>
                          </a:solidFill>
                          <a:latin typeface="Calibri"/>
                          <a:ea typeface="Calibri"/>
                          <a:cs typeface="Calibri"/>
                          <a:sym typeface="Calibri"/>
                        </a:rPr>
                        <a:t>Gallemore</a:t>
                      </a:r>
                      <a:endParaRPr sz="1800" b="0" i="0" u="none" strike="noStrike">
                        <a:solidFill>
                          <a:srgbClr val="000000"/>
                        </a:solidFill>
                        <a:latin typeface="Calibri"/>
                        <a:ea typeface="Calibri"/>
                        <a:cs typeface="Calibri"/>
                        <a:sym typeface="Calibri"/>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a:solidFill>
                            <a:srgbClr val="000000"/>
                          </a:solidFill>
                          <a:latin typeface="Calibri"/>
                          <a:ea typeface="Calibri"/>
                          <a:cs typeface="Calibri"/>
                          <a:sym typeface="Calibri"/>
                        </a:rPr>
                        <a:t>C02</a:t>
                      </a:r>
                      <a:endParaRPr sz="1800" b="0" i="0" u="none" strike="noStrike">
                        <a:solidFill>
                          <a:srgbClr val="000000"/>
                        </a:solidFill>
                        <a:latin typeface="Calibri"/>
                        <a:ea typeface="Calibri"/>
                        <a:cs typeface="Calibri"/>
                        <a:sym typeface="Calibri"/>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05" name="Shape 105"/>
          <p:cNvSpPr txBox="1"/>
          <p:nvPr/>
        </p:nvSpPr>
        <p:spPr>
          <a:xfrm>
            <a:off x="6324600" y="1801236"/>
            <a:ext cx="124906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70C0"/>
                </a:solidFill>
                <a:latin typeface="Arial"/>
                <a:ea typeface="Arial"/>
                <a:cs typeface="Arial"/>
                <a:sym typeface="Arial"/>
              </a:rPr>
              <a:t>instructors</a:t>
            </a:r>
            <a:endParaRPr sz="1800">
              <a:solidFill>
                <a:srgbClr val="0070C0"/>
              </a:solidFill>
              <a:latin typeface="Arial"/>
              <a:ea typeface="Arial"/>
              <a:cs typeface="Arial"/>
              <a:sym typeface="Arial"/>
            </a:endParaRPr>
          </a:p>
        </p:txBody>
      </p:sp>
      <p:sp>
        <p:nvSpPr>
          <p:cNvPr id="106" name="Shape 106"/>
          <p:cNvSpPr txBox="1"/>
          <p:nvPr/>
        </p:nvSpPr>
        <p:spPr>
          <a:xfrm>
            <a:off x="2746759" y="1801236"/>
            <a:ext cx="954107"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70C0"/>
                </a:solidFill>
                <a:latin typeface="Arial"/>
                <a:ea typeface="Arial"/>
                <a:cs typeface="Arial"/>
                <a:sym typeface="Arial"/>
              </a:rPr>
              <a:t>classes</a:t>
            </a:r>
            <a:endParaRPr sz="1800">
              <a:solidFill>
                <a:srgbClr val="0070C0"/>
              </a:solidFill>
              <a:latin typeface="Arial"/>
              <a:ea typeface="Arial"/>
              <a:cs typeface="Arial"/>
              <a:sym typeface="Arial"/>
            </a:endParaRPr>
          </a:p>
        </p:txBody>
      </p:sp>
      <p:sp>
        <p:nvSpPr>
          <p:cNvPr id="107" name="Shape 107"/>
          <p:cNvSpPr/>
          <p:nvPr/>
        </p:nvSpPr>
        <p:spPr>
          <a:xfrm>
            <a:off x="838200" y="2283499"/>
            <a:ext cx="2514600" cy="361346"/>
          </a:xfrm>
          <a:prstGeom prst="uturnArrow">
            <a:avLst>
              <a:gd name="adj1" fmla="val 25000"/>
              <a:gd name="adj2" fmla="val 25000"/>
              <a:gd name="adj3" fmla="val 25000"/>
              <a:gd name="adj4" fmla="val 43750"/>
              <a:gd name="adj5" fmla="val 75000"/>
            </a:avLst>
          </a:prstGeom>
          <a:solidFill>
            <a:schemeClr val="accent1"/>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108" name="Shape 108"/>
          <p:cNvSpPr/>
          <p:nvPr/>
        </p:nvSpPr>
        <p:spPr>
          <a:xfrm>
            <a:off x="4595217" y="2298747"/>
            <a:ext cx="2514600" cy="361346"/>
          </a:xfrm>
          <a:prstGeom prst="uturnArrow">
            <a:avLst>
              <a:gd name="adj1" fmla="val 25000"/>
              <a:gd name="adj2" fmla="val 25000"/>
              <a:gd name="adj3" fmla="val 25000"/>
              <a:gd name="adj4" fmla="val 43750"/>
              <a:gd name="adj5" fmla="val 75000"/>
            </a:avLst>
          </a:prstGeom>
          <a:solidFill>
            <a:schemeClr val="accent1"/>
          </a:solidFill>
          <a:ln w="25400" cap="flat" cmpd="sng">
            <a:solidFill>
              <a:srgbClr val="88A3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Shape 338"/>
          <p:cNvSpPr txBox="1">
            <a:spLocks noGrp="1"/>
          </p:cNvSpPr>
          <p:nvPr>
            <p:ph type="title"/>
          </p:nvPr>
        </p:nvSpPr>
        <p:spPr>
          <a:xfrm>
            <a:off x="408126" y="2514600"/>
            <a:ext cx="8305800" cy="762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600" b="1" i="0" u="none" strike="noStrike" cap="none">
                <a:solidFill>
                  <a:srgbClr val="820000"/>
                </a:solidFill>
                <a:latin typeface="Arial"/>
                <a:ea typeface="Arial"/>
                <a:cs typeface="Arial"/>
                <a:sym typeface="Arial"/>
              </a:rPr>
              <a:t>Backup</a:t>
            </a:r>
            <a:endParaRPr sz="3600" b="1" i="0" u="none" strike="noStrike" cap="none">
              <a:solidFill>
                <a:srgbClr val="82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1" i="0" u="none" strike="noStrike" cap="none">
                <a:solidFill>
                  <a:srgbClr val="820000"/>
                </a:solidFill>
                <a:latin typeface="Arial"/>
                <a:ea typeface="Arial"/>
                <a:cs typeface="Arial"/>
                <a:sym typeface="Arial"/>
              </a:rPr>
              <a:t>OPTIMIZING QUERIES</a:t>
            </a:r>
            <a:endParaRPr sz="4000" b="1" i="0" u="none" strike="noStrike" cap="none">
              <a:solidFill>
                <a:srgbClr val="820000"/>
              </a:solidFill>
              <a:latin typeface="Arial"/>
              <a:ea typeface="Arial"/>
              <a:cs typeface="Arial"/>
              <a:sym typeface="Arial"/>
            </a:endParaRPr>
          </a:p>
        </p:txBody>
      </p:sp>
      <p:sp>
        <p:nvSpPr>
          <p:cNvPr id="344" name="Shape 34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a:buNone/>
            </a:pPr>
            <a:r>
              <a:rPr lang="en-US" sz="2000" b="0" i="0" u="none" strike="noStrike" cap="none">
                <a:solidFill>
                  <a:schemeClr val="dk1"/>
                </a:solidFill>
                <a:latin typeface="Arial"/>
                <a:ea typeface="Arial"/>
                <a:cs typeface="Arial"/>
                <a:sym typeface="Arial"/>
              </a:rPr>
              <a:t>Keys, optimizing joins</a:t>
            </a: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txBox="1"/>
          <p:nvPr/>
        </p:nvSpPr>
        <p:spPr>
          <a:xfrm>
            <a:off x="4343400" y="6172200"/>
            <a:ext cx="4572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000">
                <a:solidFill>
                  <a:schemeClr val="dk1"/>
                </a:solidFill>
                <a:latin typeface="Arial"/>
                <a:ea typeface="Arial"/>
                <a:cs typeface="Arial"/>
                <a:sym typeface="Arial"/>
              </a:rPr>
              <a:t>32</a:t>
            </a:fld>
            <a:endParaRPr sz="1000">
              <a:solidFill>
                <a:schemeClr val="dk1"/>
              </a:solidFill>
              <a:latin typeface="Arial"/>
              <a:ea typeface="Arial"/>
              <a:cs typeface="Arial"/>
              <a:sym typeface="Arial"/>
            </a:endParaRPr>
          </a:p>
        </p:txBody>
      </p:sp>
      <p:sp>
        <p:nvSpPr>
          <p:cNvPr id="351" name="Shape 351"/>
          <p:cNvSpPr txBox="1"/>
          <p:nvPr/>
        </p:nvSpPr>
        <p:spPr>
          <a:xfrm>
            <a:off x="381000" y="223650"/>
            <a:ext cx="83820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820009"/>
                </a:solidFill>
                <a:latin typeface="Arial"/>
                <a:ea typeface="Arial"/>
                <a:cs typeface="Arial"/>
                <a:sym typeface="Arial"/>
              </a:rPr>
              <a:t>Keys</a:t>
            </a:r>
            <a:endParaRPr sz="2400" b="1">
              <a:solidFill>
                <a:srgbClr val="820009"/>
              </a:solidFill>
              <a:latin typeface="Arial"/>
              <a:ea typeface="Arial"/>
              <a:cs typeface="Arial"/>
              <a:sym typeface="Arial"/>
            </a:endParaRPr>
          </a:p>
        </p:txBody>
      </p:sp>
      <p:sp>
        <p:nvSpPr>
          <p:cNvPr id="352" name="Shape 352"/>
          <p:cNvSpPr txBox="1"/>
          <p:nvPr/>
        </p:nvSpPr>
        <p:spPr>
          <a:xfrm>
            <a:off x="381000" y="1017270"/>
            <a:ext cx="8458200" cy="954107"/>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SQL tables have various Keys or Indexes</a:t>
            </a:r>
            <a:endParaRPr/>
          </a:p>
          <a:p>
            <a:pPr marL="285750" marR="0" lvl="0" indent="-107950" algn="l" rtl="0">
              <a:spcBef>
                <a:spcPts val="0"/>
              </a:spcBef>
              <a:spcAft>
                <a:spcPts val="0"/>
              </a:spcAft>
              <a:buClr>
                <a:schemeClr val="dk1"/>
              </a:buClr>
              <a:buSzPts val="2800"/>
              <a:buFont typeface="Arial"/>
              <a:buNone/>
            </a:pPr>
            <a:endParaRPr sz="2800">
              <a:solidFill>
                <a:schemeClr val="dk1"/>
              </a:solidFill>
              <a:latin typeface="Arial"/>
              <a:ea typeface="Arial"/>
              <a:cs typeface="Arial"/>
              <a:sym typeface="Arial"/>
            </a:endParaRPr>
          </a:p>
        </p:txBody>
      </p:sp>
      <p:graphicFrame>
        <p:nvGraphicFramePr>
          <p:cNvPr id="353" name="Shape 353"/>
          <p:cNvGraphicFramePr/>
          <p:nvPr/>
        </p:nvGraphicFramePr>
        <p:xfrm>
          <a:off x="5623560" y="2732743"/>
          <a:ext cx="3520450" cy="3210850"/>
        </p:xfrm>
        <a:graphic>
          <a:graphicData uri="http://schemas.openxmlformats.org/drawingml/2006/table">
            <a:tbl>
              <a:tblPr>
                <a:noFill/>
                <a:tableStyleId>{6E17679A-6EFC-446E-AF9C-529E1E658E34}</a:tableStyleId>
              </a:tblPr>
              <a:tblGrid>
                <a:gridCol w="919750">
                  <a:extLst>
                    <a:ext uri="{9D8B030D-6E8A-4147-A177-3AD203B41FA5}">
                      <a16:colId xmlns:a16="http://schemas.microsoft.com/office/drawing/2014/main" val="20000"/>
                    </a:ext>
                  </a:extLst>
                </a:gridCol>
                <a:gridCol w="1300350">
                  <a:extLst>
                    <a:ext uri="{9D8B030D-6E8A-4147-A177-3AD203B41FA5}">
                      <a16:colId xmlns:a16="http://schemas.microsoft.com/office/drawing/2014/main" val="20001"/>
                    </a:ext>
                  </a:extLst>
                </a:gridCol>
                <a:gridCol w="1300350">
                  <a:extLst>
                    <a:ext uri="{9D8B030D-6E8A-4147-A177-3AD203B41FA5}">
                      <a16:colId xmlns:a16="http://schemas.microsoft.com/office/drawing/2014/main" val="20002"/>
                    </a:ext>
                  </a:extLst>
                </a:gridCol>
              </a:tblGrid>
              <a:tr h="505150">
                <a:tc>
                  <a:txBody>
                    <a:bodyPr/>
                    <a:lstStyle/>
                    <a:p>
                      <a:pPr marL="0" marR="0" lvl="0" indent="0" algn="ctr" rtl="0">
                        <a:spcBef>
                          <a:spcPts val="0"/>
                        </a:spcBef>
                        <a:spcAft>
                          <a:spcPts val="0"/>
                        </a:spcAft>
                        <a:buNone/>
                      </a:pPr>
                      <a:r>
                        <a:rPr lang="en-US" sz="1800" b="0" i="0" u="none" strike="noStrike">
                          <a:solidFill>
                            <a:srgbClr val="0070C0"/>
                          </a:solidFill>
                          <a:latin typeface="Calibri"/>
                          <a:ea typeface="Calibri"/>
                          <a:cs typeface="Calibri"/>
                          <a:sym typeface="Calibri"/>
                        </a:rPr>
                        <a:t>Course</a:t>
                      </a:r>
                      <a:endParaRPr/>
                    </a:p>
                  </a:txBody>
                  <a:tcPr marL="12700" marR="12700" marT="12700" marB="0" anchor="b">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a:solidFill>
                            <a:srgbClr val="0070C0"/>
                          </a:solidFill>
                          <a:latin typeface="Calibri"/>
                          <a:ea typeface="Calibri"/>
                          <a:cs typeface="Calibri"/>
                          <a:sym typeface="Calibri"/>
                        </a:rPr>
                        <a:t>Title</a:t>
                      </a:r>
                      <a:endParaRPr/>
                    </a:p>
                  </a:txBody>
                  <a:tcPr marL="12700" marR="12700" marT="12700" marB="0" anchor="b">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a:solidFill>
                            <a:srgbClr val="0070C0"/>
                          </a:solidFill>
                          <a:latin typeface="Calibri"/>
                          <a:ea typeface="Calibri"/>
                          <a:cs typeface="Calibri"/>
                          <a:sym typeface="Calibri"/>
                        </a:rPr>
                        <a:t>Last Offered</a:t>
                      </a:r>
                      <a:endParaRPr sz="1800" b="0" i="0" u="none" strike="noStrike">
                        <a:solidFill>
                          <a:srgbClr val="0070C0"/>
                        </a:solidFill>
                        <a:latin typeface="Calibri"/>
                        <a:ea typeface="Calibri"/>
                        <a:cs typeface="Calibri"/>
                        <a:sym typeface="Calibri"/>
                      </a:endParaRPr>
                    </a:p>
                  </a:txBody>
                  <a:tcPr marL="12700" marR="12700" marT="12700" marB="0" anchor="b">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979275">
                <a:tc>
                  <a:txBody>
                    <a:bodyPr/>
                    <a:lstStyle/>
                    <a:p>
                      <a:pPr marL="0" marR="0" lvl="0" indent="0" algn="ctr" rtl="0">
                        <a:spcBef>
                          <a:spcPts val="0"/>
                        </a:spcBef>
                        <a:spcAft>
                          <a:spcPts val="0"/>
                        </a:spcAft>
                        <a:buNone/>
                      </a:pPr>
                      <a:r>
                        <a:rPr lang="en-US" sz="1800" b="0" i="0" u="none" strike="noStrike">
                          <a:solidFill>
                            <a:srgbClr val="000000"/>
                          </a:solidFill>
                          <a:latin typeface="Calibri"/>
                          <a:ea typeface="Calibri"/>
                          <a:cs typeface="Calibri"/>
                          <a:sym typeface="Calibri"/>
                        </a:rPr>
                        <a:t>30000</a:t>
                      </a:r>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a:solidFill>
                            <a:srgbClr val="000000"/>
                          </a:solidFill>
                          <a:latin typeface="Calibri"/>
                          <a:ea typeface="Calibri"/>
                          <a:cs typeface="Calibri"/>
                          <a:sym typeface="Calibri"/>
                        </a:rPr>
                        <a:t>Financial Accounting</a:t>
                      </a:r>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a:solidFill>
                            <a:srgbClr val="000000"/>
                          </a:solidFill>
                          <a:latin typeface="Calibri"/>
                          <a:ea typeface="Calibri"/>
                          <a:cs typeface="Calibri"/>
                          <a:sym typeface="Calibri"/>
                        </a:rPr>
                        <a:t>SPR 2016</a:t>
                      </a:r>
                      <a:endParaRPr sz="1800" b="0" i="0" u="none" strike="noStrike">
                        <a:solidFill>
                          <a:srgbClr val="000000"/>
                        </a:solidFill>
                        <a:latin typeface="Calibri"/>
                        <a:ea typeface="Calibri"/>
                        <a:cs typeface="Calibri"/>
                        <a:sym typeface="Calibri"/>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221275">
                <a:tc>
                  <a:txBody>
                    <a:bodyPr/>
                    <a:lstStyle/>
                    <a:p>
                      <a:pPr marL="0" marR="0" lvl="0" indent="0" algn="ctr" rtl="0">
                        <a:spcBef>
                          <a:spcPts val="0"/>
                        </a:spcBef>
                        <a:spcAft>
                          <a:spcPts val="0"/>
                        </a:spcAft>
                        <a:buNone/>
                      </a:pPr>
                      <a:r>
                        <a:rPr lang="en-US" sz="1800" b="0" i="0" u="none" strike="noStrike">
                          <a:solidFill>
                            <a:srgbClr val="000000"/>
                          </a:solidFill>
                          <a:latin typeface="Calibri"/>
                          <a:ea typeface="Calibri"/>
                          <a:cs typeface="Calibri"/>
                          <a:sym typeface="Calibri"/>
                        </a:rPr>
                        <a:t>30001</a:t>
                      </a:r>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a:solidFill>
                            <a:srgbClr val="000000"/>
                          </a:solidFill>
                          <a:latin typeface="Calibri"/>
                          <a:ea typeface="Calibri"/>
                          <a:cs typeface="Calibri"/>
                          <a:sym typeface="Calibri"/>
                        </a:rPr>
                        <a:t>Cost Analysis and Internal Controls</a:t>
                      </a:r>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a:solidFill>
                            <a:srgbClr val="000000"/>
                          </a:solidFill>
                          <a:latin typeface="Calibri"/>
                          <a:ea typeface="Calibri"/>
                          <a:cs typeface="Calibri"/>
                          <a:sym typeface="Calibri"/>
                        </a:rPr>
                        <a:t>FAL 2015</a:t>
                      </a:r>
                      <a:endParaRPr sz="1800" b="0" i="0" u="none" strike="noStrike">
                        <a:solidFill>
                          <a:srgbClr val="000000"/>
                        </a:solidFill>
                        <a:latin typeface="Calibri"/>
                        <a:ea typeface="Calibri"/>
                        <a:cs typeface="Calibri"/>
                        <a:sym typeface="Calibri"/>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05150">
                <a:tc>
                  <a:txBody>
                    <a:bodyPr/>
                    <a:lstStyle/>
                    <a:p>
                      <a:pPr marL="0" marR="0" lvl="0" indent="0" algn="ctr" rtl="0">
                        <a:spcBef>
                          <a:spcPts val="0"/>
                        </a:spcBef>
                        <a:spcAft>
                          <a:spcPts val="0"/>
                        </a:spcAft>
                        <a:buNone/>
                      </a:pPr>
                      <a:r>
                        <a:rPr lang="en-US" sz="1800" b="0" i="0" u="none" strike="noStrike">
                          <a:solidFill>
                            <a:srgbClr val="000000"/>
                          </a:solidFill>
                          <a:latin typeface="Calibri"/>
                          <a:ea typeface="Calibri"/>
                          <a:cs typeface="Calibri"/>
                          <a:sym typeface="Calibri"/>
                        </a:rPr>
                        <a:t>33040</a:t>
                      </a:r>
                      <a:endParaRPr sz="1800" b="0" i="0" u="none" strike="noStrike">
                        <a:solidFill>
                          <a:srgbClr val="000000"/>
                        </a:solidFill>
                        <a:latin typeface="Calibri"/>
                        <a:ea typeface="Calibri"/>
                        <a:cs typeface="Calibri"/>
                        <a:sym typeface="Calibri"/>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a:solidFill>
                            <a:srgbClr val="000000"/>
                          </a:solidFill>
                          <a:latin typeface="Calibri"/>
                          <a:ea typeface="Calibri"/>
                          <a:cs typeface="Calibri"/>
                          <a:sym typeface="Calibri"/>
                        </a:rPr>
                        <a:t>Macro</a:t>
                      </a:r>
                      <a:endParaRPr sz="1800" b="0" i="0" u="none" strike="noStrike">
                        <a:solidFill>
                          <a:srgbClr val="000000"/>
                        </a:solidFill>
                        <a:latin typeface="Calibri"/>
                        <a:ea typeface="Calibri"/>
                        <a:cs typeface="Calibri"/>
                        <a:sym typeface="Calibri"/>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b="0" i="0" u="none" strike="noStrike">
                          <a:solidFill>
                            <a:srgbClr val="000000"/>
                          </a:solidFill>
                          <a:latin typeface="Calibri"/>
                          <a:ea typeface="Calibri"/>
                          <a:cs typeface="Calibri"/>
                          <a:sym typeface="Calibri"/>
                        </a:rPr>
                        <a:t>SPR 2016</a:t>
                      </a:r>
                      <a:endParaRPr sz="1800" b="0" i="0" u="none" strike="noStrike">
                        <a:solidFill>
                          <a:srgbClr val="000000"/>
                        </a:solidFill>
                        <a:latin typeface="Calibri"/>
                        <a:ea typeface="Calibri"/>
                        <a:cs typeface="Calibri"/>
                        <a:sym typeface="Calibri"/>
                      </a:endParaRPr>
                    </a:p>
                  </a:txBody>
                  <a:tcPr marL="12700" marR="12700" marT="12700" marB="0" anchor="b">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graphicFrame>
        <p:nvGraphicFramePr>
          <p:cNvPr id="354" name="Shape 354"/>
          <p:cNvGraphicFramePr/>
          <p:nvPr/>
        </p:nvGraphicFramePr>
        <p:xfrm>
          <a:off x="5623560" y="560070"/>
          <a:ext cx="208300" cy="365770"/>
        </p:xfrm>
        <a:graphic>
          <a:graphicData uri="http://schemas.openxmlformats.org/drawingml/2006/table">
            <a:tbl>
              <a:tblPr>
                <a:noFill/>
                <a:tableStyleId>{6E17679A-6EFC-446E-AF9C-529E1E658E34}</a:tableStyleId>
              </a:tblPr>
              <a:tblGrid>
                <a:gridCol w="208300">
                  <a:extLst>
                    <a:ext uri="{9D8B030D-6E8A-4147-A177-3AD203B41FA5}">
                      <a16:colId xmlns:a16="http://schemas.microsoft.com/office/drawing/2014/main" val="20000"/>
                    </a:ext>
                  </a:extLst>
                </a:gridCol>
              </a:tblGrid>
              <a:tr h="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355" name="Shape 355"/>
          <p:cNvSpPr txBox="1"/>
          <p:nvPr/>
        </p:nvSpPr>
        <p:spPr>
          <a:xfrm>
            <a:off x="5231410" y="2363411"/>
            <a:ext cx="992579"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70C0"/>
                </a:solidFill>
                <a:latin typeface="Arial"/>
                <a:ea typeface="Arial"/>
                <a:cs typeface="Arial"/>
                <a:sym typeface="Arial"/>
              </a:rPr>
              <a:t>courses</a:t>
            </a:r>
            <a:endParaRPr sz="1800">
              <a:solidFill>
                <a:srgbClr val="0070C0"/>
              </a:solidFill>
              <a:latin typeface="Arial"/>
              <a:ea typeface="Arial"/>
              <a:cs typeface="Arial"/>
              <a:sym typeface="Arial"/>
            </a:endParaRPr>
          </a:p>
        </p:txBody>
      </p:sp>
      <p:sp>
        <p:nvSpPr>
          <p:cNvPr id="356" name="Shape 356"/>
          <p:cNvSpPr txBox="1"/>
          <p:nvPr/>
        </p:nvSpPr>
        <p:spPr>
          <a:xfrm>
            <a:off x="381000" y="2108000"/>
            <a:ext cx="4724400" cy="3970318"/>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These keys act as a way SQL sorts the data in these tables</a:t>
            </a:r>
            <a:endParaRPr/>
          </a:p>
          <a:p>
            <a:pPr marL="285750" marR="0" lvl="0" indent="-107950" algn="l" rtl="0">
              <a:spcBef>
                <a:spcPts val="0"/>
              </a:spcBef>
              <a:spcAft>
                <a:spcPts val="0"/>
              </a:spcAft>
              <a:buClr>
                <a:schemeClr val="dk1"/>
              </a:buClr>
              <a:buSzPts val="2800"/>
              <a:buFont typeface="Arial"/>
              <a:buNone/>
            </a:pPr>
            <a:endParaRPr sz="2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For example, a courses table would likely be keyed on course, but might also be keyed on title</a:t>
            </a:r>
            <a:endParaRPr/>
          </a:p>
          <a:p>
            <a:pPr marL="285750" marR="0" lvl="0" indent="-107950" algn="l" rtl="0">
              <a:spcBef>
                <a:spcPts val="0"/>
              </a:spcBef>
              <a:spcAft>
                <a:spcPts val="0"/>
              </a:spcAft>
              <a:buClr>
                <a:schemeClr val="dk1"/>
              </a:buClr>
              <a:buSzPts val="2800"/>
              <a:buFont typeface="Arial"/>
              <a:buNone/>
            </a:pPr>
            <a:endParaRPr sz="2800">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Shape 362"/>
          <p:cNvSpPr txBox="1"/>
          <p:nvPr/>
        </p:nvSpPr>
        <p:spPr>
          <a:xfrm>
            <a:off x="4343400" y="6172200"/>
            <a:ext cx="4572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000">
                <a:solidFill>
                  <a:schemeClr val="dk1"/>
                </a:solidFill>
                <a:latin typeface="Arial"/>
                <a:ea typeface="Arial"/>
                <a:cs typeface="Arial"/>
                <a:sym typeface="Arial"/>
              </a:rPr>
              <a:t>33</a:t>
            </a:fld>
            <a:endParaRPr sz="1000">
              <a:solidFill>
                <a:schemeClr val="dk1"/>
              </a:solidFill>
              <a:latin typeface="Arial"/>
              <a:ea typeface="Arial"/>
              <a:cs typeface="Arial"/>
              <a:sym typeface="Arial"/>
            </a:endParaRPr>
          </a:p>
        </p:txBody>
      </p:sp>
      <p:sp>
        <p:nvSpPr>
          <p:cNvPr id="363" name="Shape 363"/>
          <p:cNvSpPr txBox="1"/>
          <p:nvPr/>
        </p:nvSpPr>
        <p:spPr>
          <a:xfrm>
            <a:off x="381000" y="223650"/>
            <a:ext cx="83820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820009"/>
                </a:solidFill>
                <a:latin typeface="Arial"/>
                <a:ea typeface="Arial"/>
                <a:cs typeface="Arial"/>
                <a:sym typeface="Arial"/>
              </a:rPr>
              <a:t>Keys</a:t>
            </a:r>
            <a:endParaRPr sz="2400" b="1">
              <a:solidFill>
                <a:srgbClr val="820009"/>
              </a:solidFill>
              <a:latin typeface="Arial"/>
              <a:ea typeface="Arial"/>
              <a:cs typeface="Arial"/>
              <a:sym typeface="Arial"/>
            </a:endParaRPr>
          </a:p>
        </p:txBody>
      </p:sp>
      <p:sp>
        <p:nvSpPr>
          <p:cNvPr id="364" name="Shape 364"/>
          <p:cNvSpPr txBox="1"/>
          <p:nvPr/>
        </p:nvSpPr>
        <p:spPr>
          <a:xfrm>
            <a:off x="468085" y="2602603"/>
            <a:ext cx="8458200" cy="1384995"/>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Think of SQL tables like a phone book, with the “key” being the last name of a person</a:t>
            </a:r>
            <a:endParaRPr/>
          </a:p>
          <a:p>
            <a:pPr marL="285750" marR="0" lvl="0" indent="-107950" algn="l" rtl="0">
              <a:spcBef>
                <a:spcPts val="0"/>
              </a:spcBef>
              <a:spcAft>
                <a:spcPts val="0"/>
              </a:spcAft>
              <a:buClr>
                <a:schemeClr val="dk1"/>
              </a:buClr>
              <a:buSzPts val="2800"/>
              <a:buFont typeface="Arial"/>
              <a:buNone/>
            </a:pPr>
            <a:endParaRPr sz="2800">
              <a:solidFill>
                <a:schemeClr val="dk1"/>
              </a:solidFill>
              <a:latin typeface="Arial"/>
              <a:ea typeface="Arial"/>
              <a:cs typeface="Arial"/>
              <a:sym typeface="Arial"/>
            </a:endParaRPr>
          </a:p>
        </p:txBody>
      </p:sp>
      <p:graphicFrame>
        <p:nvGraphicFramePr>
          <p:cNvPr id="365" name="Shape 365"/>
          <p:cNvGraphicFramePr/>
          <p:nvPr/>
        </p:nvGraphicFramePr>
        <p:xfrm>
          <a:off x="5623560" y="560070"/>
          <a:ext cx="208300" cy="365770"/>
        </p:xfrm>
        <a:graphic>
          <a:graphicData uri="http://schemas.openxmlformats.org/drawingml/2006/table">
            <a:tbl>
              <a:tblPr>
                <a:noFill/>
                <a:tableStyleId>{6E17679A-6EFC-446E-AF9C-529E1E658E34}</a:tableStyleId>
              </a:tblPr>
              <a:tblGrid>
                <a:gridCol w="208300">
                  <a:extLst>
                    <a:ext uri="{9D8B030D-6E8A-4147-A177-3AD203B41FA5}">
                      <a16:colId xmlns:a16="http://schemas.microsoft.com/office/drawing/2014/main" val="20000"/>
                    </a:ext>
                  </a:extLst>
                </a:gridCol>
              </a:tblGrid>
              <a:tr h="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366" name="Shape 366"/>
          <p:cNvSpPr txBox="1"/>
          <p:nvPr/>
        </p:nvSpPr>
        <p:spPr>
          <a:xfrm>
            <a:off x="381000" y="3956515"/>
            <a:ext cx="8458200" cy="2246769"/>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Looking up someone by their last name is incredibly easy and fast, but to look them up by their first name would require reading every entry in the phone book</a:t>
            </a:r>
            <a:endParaRPr/>
          </a:p>
          <a:p>
            <a:pPr marL="285750" marR="0" lvl="0" indent="-107950" algn="l" rtl="0">
              <a:spcBef>
                <a:spcPts val="0"/>
              </a:spcBef>
              <a:spcAft>
                <a:spcPts val="0"/>
              </a:spcAft>
              <a:buClr>
                <a:schemeClr val="dk1"/>
              </a:buClr>
              <a:buSzPts val="2800"/>
              <a:buFont typeface="Arial"/>
              <a:buNone/>
            </a:pPr>
            <a:endParaRPr sz="2800">
              <a:solidFill>
                <a:schemeClr val="dk1"/>
              </a:solidFill>
              <a:latin typeface="Arial"/>
              <a:ea typeface="Arial"/>
              <a:cs typeface="Arial"/>
              <a:sym typeface="Arial"/>
            </a:endParaRPr>
          </a:p>
        </p:txBody>
      </p:sp>
      <p:pic>
        <p:nvPicPr>
          <p:cNvPr id="367" name="Shape 367"/>
          <p:cNvPicPr preferRelativeResize="0"/>
          <p:nvPr/>
        </p:nvPicPr>
        <p:blipFill rotWithShape="1">
          <a:blip r:embed="rId3">
            <a:alphaModFix/>
          </a:blip>
          <a:srcRect/>
          <a:stretch/>
        </p:blipFill>
        <p:spPr>
          <a:xfrm>
            <a:off x="2148840" y="384035"/>
            <a:ext cx="3683000" cy="2209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Shape 374"/>
          <p:cNvSpPr txBox="1">
            <a:spLocks noGrp="1"/>
          </p:cNvSpPr>
          <p:nvPr>
            <p:ph type="title"/>
          </p:nvPr>
        </p:nvSpPr>
        <p:spPr>
          <a:xfrm>
            <a:off x="381000" y="292100"/>
            <a:ext cx="8305800" cy="762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1" i="0" u="none" strike="noStrike" cap="none">
                <a:solidFill>
                  <a:srgbClr val="820000"/>
                </a:solidFill>
                <a:latin typeface="Arial"/>
                <a:ea typeface="Arial"/>
                <a:cs typeface="Arial"/>
                <a:sym typeface="Arial"/>
              </a:rPr>
              <a:t>Explain</a:t>
            </a:r>
            <a:endParaRPr sz="3600" b="1" i="0" u="none" strike="noStrike" cap="none">
              <a:solidFill>
                <a:srgbClr val="820000"/>
              </a:solidFill>
              <a:latin typeface="Arial"/>
              <a:ea typeface="Arial"/>
              <a:cs typeface="Arial"/>
              <a:sym typeface="Arial"/>
            </a:endParaRPr>
          </a:p>
        </p:txBody>
      </p:sp>
      <p:sp>
        <p:nvSpPr>
          <p:cNvPr id="375" name="Shape 375"/>
          <p:cNvSpPr txBox="1">
            <a:spLocks noGrp="1"/>
          </p:cNvSpPr>
          <p:nvPr>
            <p:ph type="body" idx="1"/>
          </p:nvPr>
        </p:nvSpPr>
        <p:spPr>
          <a:xfrm>
            <a:off x="185057" y="1371600"/>
            <a:ext cx="8991600" cy="4495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Arial"/>
              <a:buNone/>
            </a:pPr>
            <a:r>
              <a:rPr lang="en-US" sz="2800" b="0" i="0" u="none" strike="noStrike" cap="none">
                <a:solidFill>
                  <a:schemeClr val="dk1"/>
                </a:solidFill>
                <a:latin typeface="Arial"/>
                <a:ea typeface="Arial"/>
                <a:cs typeface="Arial"/>
                <a:sym typeface="Arial"/>
              </a:rPr>
              <a:t>Allows you to estimate the time of your query</a:t>
            </a:r>
            <a:endParaRPr sz="2800" b="0" i="0" u="none" strike="noStrike" cap="none">
              <a:solidFill>
                <a:schemeClr val="dk1"/>
              </a:solidFill>
              <a:latin typeface="Arial"/>
              <a:ea typeface="Arial"/>
              <a:cs typeface="Arial"/>
              <a:sym typeface="Arial"/>
            </a:endParaRPr>
          </a:p>
          <a:p>
            <a:pPr marL="0" marR="0" lvl="0" indent="0" algn="l" rtl="0">
              <a:spcBef>
                <a:spcPts val="560"/>
              </a:spcBef>
              <a:spcAft>
                <a:spcPts val="0"/>
              </a:spcAft>
              <a:buClr>
                <a:schemeClr val="dk1"/>
              </a:buClr>
              <a:buFont typeface="Arial"/>
              <a:buNone/>
            </a:pPr>
            <a:endParaRPr sz="2800" b="1" i="0" u="none" strike="noStrike" cap="none">
              <a:solidFill>
                <a:srgbClr val="FF9F49"/>
              </a:solidFill>
              <a:latin typeface="Arial"/>
              <a:ea typeface="Arial"/>
              <a:cs typeface="Arial"/>
              <a:sym typeface="Arial"/>
            </a:endParaRPr>
          </a:p>
          <a:p>
            <a:pPr marL="0" marR="0" lvl="0" indent="0" algn="l" rtl="0">
              <a:spcBef>
                <a:spcPts val="560"/>
              </a:spcBef>
              <a:spcAft>
                <a:spcPts val="0"/>
              </a:spcAft>
              <a:buClr>
                <a:srgbClr val="FF9F49"/>
              </a:buClr>
              <a:buFont typeface="Arial"/>
              <a:buNone/>
            </a:pPr>
            <a:r>
              <a:rPr lang="en-US" sz="2800" b="1" i="0" u="none" strike="noStrike" cap="none">
                <a:solidFill>
                  <a:srgbClr val="FF9F49"/>
                </a:solidFill>
                <a:latin typeface="Arial"/>
                <a:ea typeface="Arial"/>
                <a:cs typeface="Arial"/>
                <a:sym typeface="Arial"/>
              </a:rPr>
              <a:t>EXPLAIN </a:t>
            </a:r>
            <a:endParaRPr/>
          </a:p>
          <a:p>
            <a:pPr marL="0" marR="0" lvl="0" indent="0" algn="l" rtl="0">
              <a:spcBef>
                <a:spcPts val="560"/>
              </a:spcBef>
              <a:spcAft>
                <a:spcPts val="0"/>
              </a:spcAft>
              <a:buClr>
                <a:srgbClr val="FF9F49"/>
              </a:buClr>
              <a:buFont typeface="Arial"/>
              <a:buNone/>
            </a:pPr>
            <a:r>
              <a:rPr lang="en-US" sz="2800" b="1" i="0" u="none" strike="noStrike" cap="none">
                <a:solidFill>
                  <a:srgbClr val="FF9F49"/>
                </a:solidFill>
                <a:latin typeface="Arial"/>
                <a:ea typeface="Arial"/>
                <a:cs typeface="Arial"/>
                <a:sym typeface="Arial"/>
              </a:rPr>
              <a:t>SELECT</a:t>
            </a:r>
            <a:r>
              <a:rPr lang="en-US" sz="2800" b="0" i="0" u="none" strike="noStrike" cap="none">
                <a:solidFill>
                  <a:srgbClr val="FF9F49"/>
                </a:solidFill>
                <a:latin typeface="Arial"/>
                <a:ea typeface="Arial"/>
                <a:cs typeface="Arial"/>
                <a:sym typeface="Arial"/>
              </a:rPr>
              <a:t> </a:t>
            </a:r>
            <a:r>
              <a:rPr lang="en-US" sz="2800" b="0" i="0" u="none" strike="noStrike" cap="none">
                <a:solidFill>
                  <a:schemeClr val="dk1"/>
                </a:solidFill>
                <a:latin typeface="Arial"/>
                <a:ea typeface="Arial"/>
                <a:cs typeface="Arial"/>
                <a:sym typeface="Arial"/>
              </a:rPr>
              <a:t>* 	                                           			 </a:t>
            </a:r>
            <a:endParaRPr sz="2800" b="0" i="0" u="none" strike="noStrike" cap="none">
              <a:solidFill>
                <a:schemeClr val="dk1"/>
              </a:solidFill>
              <a:latin typeface="Arial"/>
              <a:ea typeface="Arial"/>
              <a:cs typeface="Arial"/>
              <a:sym typeface="Arial"/>
            </a:endParaRPr>
          </a:p>
          <a:p>
            <a:pPr marL="0" marR="0" lvl="0" indent="0" algn="l" rtl="0">
              <a:spcBef>
                <a:spcPts val="560"/>
              </a:spcBef>
              <a:spcAft>
                <a:spcPts val="0"/>
              </a:spcAft>
              <a:buClr>
                <a:srgbClr val="FF9F49"/>
              </a:buClr>
              <a:buFont typeface="Arial"/>
              <a:buNone/>
            </a:pPr>
            <a:r>
              <a:rPr lang="en-US" sz="2800" b="1" i="0" u="none" strike="noStrike" cap="none">
                <a:solidFill>
                  <a:srgbClr val="0070C0"/>
                </a:solidFill>
                <a:latin typeface="Arial"/>
                <a:ea typeface="Arial"/>
                <a:cs typeface="Arial"/>
                <a:sym typeface="Arial"/>
              </a:rPr>
              <a:t>FROM</a:t>
            </a:r>
            <a:r>
              <a:rPr lang="en-US" sz="2800" b="0" i="0" u="none" strike="noStrike" cap="none">
                <a:solidFill>
                  <a:srgbClr val="0070C0"/>
                </a:solidFill>
                <a:latin typeface="Arial"/>
                <a:ea typeface="Arial"/>
                <a:cs typeface="Arial"/>
                <a:sym typeface="Arial"/>
              </a:rPr>
              <a:t> </a:t>
            </a:r>
            <a:r>
              <a:rPr lang="en-US" sz="2800" b="0" i="0" u="none" strike="noStrike" cap="none">
                <a:solidFill>
                  <a:schemeClr val="dk1"/>
                </a:solidFill>
                <a:latin typeface="Arial"/>
                <a:ea typeface="Arial"/>
                <a:cs typeface="Arial"/>
                <a:sym typeface="Arial"/>
              </a:rPr>
              <a:t>sb_employees    					 </a:t>
            </a:r>
            <a:endParaRPr sz="2800" b="0" i="0" u="none" strike="noStrike" cap="none">
              <a:solidFill>
                <a:schemeClr val="dk1"/>
              </a:solidFill>
              <a:latin typeface="Arial"/>
              <a:ea typeface="Arial"/>
              <a:cs typeface="Arial"/>
              <a:sym typeface="Arial"/>
            </a:endParaRPr>
          </a:p>
          <a:p>
            <a:pPr marL="0" marR="0" lvl="0" indent="0" algn="l" rtl="0">
              <a:spcBef>
                <a:spcPts val="560"/>
              </a:spcBef>
              <a:spcAft>
                <a:spcPts val="0"/>
              </a:spcAft>
              <a:buClr>
                <a:srgbClr val="FF9F49"/>
              </a:buClr>
              <a:buFont typeface="Arial"/>
              <a:buNone/>
            </a:pPr>
            <a:r>
              <a:rPr lang="en-US" sz="2800" b="1" i="0" u="none" strike="noStrike" cap="none">
                <a:solidFill>
                  <a:srgbClr val="0070C0"/>
                </a:solidFill>
                <a:latin typeface="Arial"/>
                <a:ea typeface="Arial"/>
                <a:cs typeface="Arial"/>
                <a:sym typeface="Arial"/>
              </a:rPr>
              <a:t>WHERE</a:t>
            </a:r>
            <a:r>
              <a:rPr lang="en-US" sz="2800" b="0" i="0" u="none" strike="noStrike" cap="none">
                <a:solidFill>
                  <a:srgbClr val="0070C0"/>
                </a:solidFill>
                <a:latin typeface="Arial"/>
                <a:ea typeface="Arial"/>
                <a:cs typeface="Arial"/>
                <a:sym typeface="Arial"/>
              </a:rPr>
              <a:t> </a:t>
            </a:r>
            <a:r>
              <a:rPr lang="en-US" sz="2800" b="0" i="0" u="none" strike="noStrike" cap="none">
                <a:solidFill>
                  <a:schemeClr val="dk1"/>
                </a:solidFill>
                <a:latin typeface="Arial"/>
                <a:ea typeface="Arial"/>
                <a:cs typeface="Arial"/>
                <a:sym typeface="Arial"/>
              </a:rPr>
              <a:t>state=’IN’	</a:t>
            </a:r>
            <a:endParaRPr sz="2800" b="0" i="0" u="none" strike="noStrike" cap="none">
              <a:solidFill>
                <a:schemeClr val="dk1"/>
              </a:solidFill>
              <a:latin typeface="Arial"/>
              <a:ea typeface="Arial"/>
              <a:cs typeface="Arial"/>
              <a:sym typeface="Arial"/>
            </a:endParaRPr>
          </a:p>
          <a:p>
            <a:pPr marL="0" marR="0" lvl="0" indent="0" algn="l" rtl="0">
              <a:spcBef>
                <a:spcPts val="560"/>
              </a:spcBef>
              <a:spcAft>
                <a:spcPts val="0"/>
              </a:spcAft>
              <a:buClr>
                <a:schemeClr val="dk1"/>
              </a:buClr>
              <a:buFont typeface="Arial"/>
              <a:buNone/>
            </a:pPr>
            <a:endParaRPr sz="2800" b="0" i="0" u="none" strike="noStrike" cap="none">
              <a:solidFill>
                <a:schemeClr val="dk1"/>
              </a:solidFill>
              <a:latin typeface="Arial"/>
              <a:ea typeface="Arial"/>
              <a:cs typeface="Arial"/>
              <a:sym typeface="Arial"/>
            </a:endParaRPr>
          </a:p>
          <a:p>
            <a:pPr marL="0" marR="0" lvl="0" indent="0" algn="l" rtl="0">
              <a:spcBef>
                <a:spcPts val="560"/>
              </a:spcBef>
              <a:spcAft>
                <a:spcPts val="0"/>
              </a:spcAft>
              <a:buClr>
                <a:schemeClr val="dk1"/>
              </a:buClr>
              <a:buFont typeface="Arial"/>
              <a:buNone/>
            </a:pPr>
            <a:r>
              <a:rPr lang="en-US" sz="2800" b="0" i="0" u="none" strike="noStrike" cap="none">
                <a:solidFill>
                  <a:schemeClr val="dk1"/>
                </a:solidFill>
                <a:latin typeface="Arial"/>
                <a:ea typeface="Arial"/>
                <a:cs typeface="Arial"/>
                <a:sym typeface="Arial"/>
              </a:rPr>
              <a:t>The explain command tells you how many rows the computer must sort through</a:t>
            </a:r>
            <a:endParaRPr sz="2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Shape 382"/>
          <p:cNvSpPr txBox="1">
            <a:spLocks noGrp="1"/>
          </p:cNvSpPr>
          <p:nvPr>
            <p:ph type="title"/>
          </p:nvPr>
        </p:nvSpPr>
        <p:spPr>
          <a:xfrm>
            <a:off x="381000" y="292100"/>
            <a:ext cx="8305800" cy="762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1" i="0" u="none" strike="noStrike" cap="none">
                <a:solidFill>
                  <a:srgbClr val="820000"/>
                </a:solidFill>
                <a:latin typeface="Arial"/>
                <a:ea typeface="Arial"/>
                <a:cs typeface="Arial"/>
                <a:sym typeface="Arial"/>
              </a:rPr>
              <a:t>Explain - Examples</a:t>
            </a:r>
            <a:endParaRPr sz="3600" b="1" i="0" u="none" strike="noStrike" cap="none">
              <a:solidFill>
                <a:srgbClr val="820000"/>
              </a:solidFill>
              <a:latin typeface="Arial"/>
              <a:ea typeface="Arial"/>
              <a:cs typeface="Arial"/>
              <a:sym typeface="Arial"/>
            </a:endParaRPr>
          </a:p>
        </p:txBody>
      </p:sp>
      <p:sp>
        <p:nvSpPr>
          <p:cNvPr id="383" name="Shape 383"/>
          <p:cNvSpPr txBox="1">
            <a:spLocks noGrp="1"/>
          </p:cNvSpPr>
          <p:nvPr>
            <p:ph type="body" idx="1"/>
          </p:nvPr>
        </p:nvSpPr>
        <p:spPr>
          <a:xfrm>
            <a:off x="185057" y="1371600"/>
            <a:ext cx="4158343" cy="4343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9F49"/>
              </a:buClr>
              <a:buFont typeface="Arial"/>
              <a:buNone/>
            </a:pPr>
            <a:r>
              <a:rPr lang="en-US" sz="2800" b="1" i="0" u="none" strike="noStrike" cap="none">
                <a:solidFill>
                  <a:srgbClr val="FF9F49"/>
                </a:solidFill>
                <a:latin typeface="Arial"/>
                <a:ea typeface="Arial"/>
                <a:cs typeface="Arial"/>
                <a:sym typeface="Arial"/>
              </a:rPr>
              <a:t>EXPLAIN SELECT</a:t>
            </a:r>
            <a:r>
              <a:rPr lang="en-US" sz="2800" b="0" i="0" u="none" strike="noStrike" cap="none">
                <a:solidFill>
                  <a:srgbClr val="FF9F49"/>
                </a:solidFill>
                <a:latin typeface="Arial"/>
                <a:ea typeface="Arial"/>
                <a:cs typeface="Arial"/>
                <a:sym typeface="Arial"/>
              </a:rPr>
              <a:t> </a:t>
            </a:r>
            <a:r>
              <a:rPr lang="en-US" sz="2800" b="0" i="0" u="none" strike="noStrike" cap="none">
                <a:solidFill>
                  <a:schemeClr val="dk1"/>
                </a:solidFill>
                <a:latin typeface="Arial"/>
                <a:ea typeface="Arial"/>
                <a:cs typeface="Arial"/>
                <a:sym typeface="Arial"/>
              </a:rPr>
              <a:t>* 	                                           </a:t>
            </a:r>
            <a:r>
              <a:rPr lang="en-US" sz="2800" b="1" i="0" u="none" strike="noStrike" cap="none">
                <a:solidFill>
                  <a:srgbClr val="0070C0"/>
                </a:solidFill>
                <a:latin typeface="Arial"/>
                <a:ea typeface="Arial"/>
                <a:cs typeface="Arial"/>
                <a:sym typeface="Arial"/>
              </a:rPr>
              <a:t>FROM</a:t>
            </a:r>
            <a:r>
              <a:rPr lang="en-US" sz="2800" b="0" i="0" u="none" strike="noStrike" cap="none">
                <a:solidFill>
                  <a:srgbClr val="0070C0"/>
                </a:solidFill>
                <a:latin typeface="Arial"/>
                <a:ea typeface="Arial"/>
                <a:cs typeface="Arial"/>
                <a:sym typeface="Arial"/>
              </a:rPr>
              <a:t> </a:t>
            </a:r>
            <a:r>
              <a:rPr lang="en-US" sz="2800" b="0" i="0" u="none" strike="noStrike" cap="none">
                <a:solidFill>
                  <a:schemeClr val="dk1"/>
                </a:solidFill>
                <a:latin typeface="Arial"/>
                <a:ea typeface="Arial"/>
                <a:cs typeface="Arial"/>
                <a:sym typeface="Arial"/>
              </a:rPr>
              <a:t>sb_employees     </a:t>
            </a:r>
            <a:r>
              <a:rPr lang="en-US" sz="2800" b="1" i="0" u="none" strike="noStrike" cap="none">
                <a:solidFill>
                  <a:srgbClr val="0070C0"/>
                </a:solidFill>
                <a:latin typeface="Arial"/>
                <a:ea typeface="Arial"/>
                <a:cs typeface="Arial"/>
                <a:sym typeface="Arial"/>
              </a:rPr>
              <a:t>WHERE</a:t>
            </a:r>
            <a:r>
              <a:rPr lang="en-US" sz="2800" b="0" i="0" u="none" strike="noStrike" cap="none">
                <a:solidFill>
                  <a:srgbClr val="0070C0"/>
                </a:solidFill>
                <a:latin typeface="Arial"/>
                <a:ea typeface="Arial"/>
                <a:cs typeface="Arial"/>
                <a:sym typeface="Arial"/>
              </a:rPr>
              <a:t> </a:t>
            </a:r>
            <a:r>
              <a:rPr lang="en-US" sz="2800" b="0" i="0" u="none" strike="noStrike" cap="none">
                <a:solidFill>
                  <a:schemeClr val="dk1"/>
                </a:solidFill>
                <a:latin typeface="Arial"/>
                <a:ea typeface="Arial"/>
                <a:cs typeface="Arial"/>
                <a:sym typeface="Arial"/>
              </a:rPr>
              <a:t>state=’IN’</a:t>
            </a:r>
            <a:endParaRPr sz="2800" b="1" i="0" u="none" strike="noStrike" cap="none">
              <a:solidFill>
                <a:srgbClr val="FF9F49"/>
              </a:solidFill>
              <a:latin typeface="Arial"/>
              <a:ea typeface="Arial"/>
              <a:cs typeface="Arial"/>
              <a:sym typeface="Arial"/>
            </a:endParaRPr>
          </a:p>
          <a:p>
            <a:pPr marL="0" marR="0" lvl="0" indent="0" algn="l" rtl="0">
              <a:spcBef>
                <a:spcPts val="560"/>
              </a:spcBef>
              <a:spcAft>
                <a:spcPts val="0"/>
              </a:spcAft>
              <a:buClr>
                <a:schemeClr val="dk1"/>
              </a:buClr>
              <a:buFont typeface="Arial"/>
              <a:buNone/>
            </a:pPr>
            <a:endParaRPr sz="2800" b="0" i="0" u="none" strike="noStrike" cap="none">
              <a:solidFill>
                <a:schemeClr val="dk1"/>
              </a:solidFill>
              <a:latin typeface="Arial"/>
              <a:ea typeface="Arial"/>
              <a:cs typeface="Arial"/>
              <a:sym typeface="Arial"/>
            </a:endParaRPr>
          </a:p>
          <a:p>
            <a:pPr marL="0" marR="0" lvl="0" indent="0" algn="l" rtl="0">
              <a:spcBef>
                <a:spcPts val="560"/>
              </a:spcBef>
              <a:spcAft>
                <a:spcPts val="0"/>
              </a:spcAft>
              <a:buClr>
                <a:srgbClr val="FF9F49"/>
              </a:buClr>
              <a:buFont typeface="Arial"/>
              <a:buNone/>
            </a:pPr>
            <a:r>
              <a:rPr lang="en-US" sz="2800" b="1" i="0" u="none" strike="noStrike" cap="none">
                <a:solidFill>
                  <a:srgbClr val="FF9F49"/>
                </a:solidFill>
                <a:latin typeface="Arial"/>
                <a:ea typeface="Arial"/>
                <a:cs typeface="Arial"/>
                <a:sym typeface="Arial"/>
              </a:rPr>
              <a:t>EXPLAIN SELECT</a:t>
            </a:r>
            <a:r>
              <a:rPr lang="en-US" sz="2800" b="0" i="0" u="none" strike="noStrike" cap="none">
                <a:solidFill>
                  <a:srgbClr val="FF9F49"/>
                </a:solidFill>
                <a:latin typeface="Arial"/>
                <a:ea typeface="Arial"/>
                <a:cs typeface="Arial"/>
                <a:sym typeface="Arial"/>
              </a:rPr>
              <a:t> </a:t>
            </a:r>
            <a:r>
              <a:rPr lang="en-US" sz="2800" b="0" i="0" u="none" strike="noStrike" cap="none">
                <a:solidFill>
                  <a:schemeClr val="dk1"/>
                </a:solidFill>
                <a:latin typeface="Arial"/>
                <a:ea typeface="Arial"/>
                <a:cs typeface="Arial"/>
                <a:sym typeface="Arial"/>
              </a:rPr>
              <a:t>* 	                                            </a:t>
            </a:r>
            <a:r>
              <a:rPr lang="en-US" sz="2800" b="1" i="0" u="none" strike="noStrike" cap="none">
                <a:solidFill>
                  <a:srgbClr val="0070C0"/>
                </a:solidFill>
                <a:latin typeface="Arial"/>
                <a:ea typeface="Arial"/>
                <a:cs typeface="Arial"/>
                <a:sym typeface="Arial"/>
              </a:rPr>
              <a:t>FROM</a:t>
            </a:r>
            <a:r>
              <a:rPr lang="en-US" sz="2800" b="0" i="0" u="none" strike="noStrike" cap="none">
                <a:solidFill>
                  <a:srgbClr val="0070C0"/>
                </a:solidFill>
                <a:latin typeface="Arial"/>
                <a:ea typeface="Arial"/>
                <a:cs typeface="Arial"/>
                <a:sym typeface="Arial"/>
              </a:rPr>
              <a:t> </a:t>
            </a:r>
            <a:r>
              <a:rPr lang="en-US" sz="2800" b="0" i="0" u="none" strike="noStrike" cap="none">
                <a:solidFill>
                  <a:schemeClr val="dk1"/>
                </a:solidFill>
                <a:latin typeface="Arial"/>
                <a:ea typeface="Arial"/>
                <a:cs typeface="Arial"/>
                <a:sym typeface="Arial"/>
              </a:rPr>
              <a:t>sb_employees    </a:t>
            </a:r>
            <a:r>
              <a:rPr lang="en-US" sz="2800" b="1" i="0" u="none" strike="noStrike" cap="none">
                <a:solidFill>
                  <a:srgbClr val="0070C0"/>
                </a:solidFill>
                <a:latin typeface="Arial"/>
                <a:ea typeface="Arial"/>
                <a:cs typeface="Arial"/>
                <a:sym typeface="Arial"/>
              </a:rPr>
              <a:t>WHERE</a:t>
            </a:r>
            <a:r>
              <a:rPr lang="en-US" sz="2800" b="0" i="0" u="none" strike="noStrike" cap="none">
                <a:solidFill>
                  <a:srgbClr val="0070C0"/>
                </a:solidFill>
                <a:latin typeface="Arial"/>
                <a:ea typeface="Arial"/>
                <a:cs typeface="Arial"/>
                <a:sym typeface="Arial"/>
              </a:rPr>
              <a:t> </a:t>
            </a:r>
            <a:r>
              <a:rPr lang="en-US" sz="2800" b="0" i="0" u="none" strike="noStrike" cap="none">
                <a:solidFill>
                  <a:schemeClr val="dk1"/>
                </a:solidFill>
                <a:latin typeface="Arial"/>
                <a:ea typeface="Arial"/>
                <a:cs typeface="Arial"/>
                <a:sym typeface="Arial"/>
              </a:rPr>
              <a:t>emp_id=50</a:t>
            </a:r>
            <a:endParaRPr sz="2800" b="0" i="0" u="none" strike="noStrike" cap="none">
              <a:solidFill>
                <a:schemeClr val="dk1"/>
              </a:solidFill>
              <a:latin typeface="Arial"/>
              <a:ea typeface="Arial"/>
              <a:cs typeface="Arial"/>
              <a:sym typeface="Arial"/>
            </a:endParaRPr>
          </a:p>
        </p:txBody>
      </p:sp>
      <p:sp>
        <p:nvSpPr>
          <p:cNvPr id="384" name="Shape 384"/>
          <p:cNvSpPr txBox="1"/>
          <p:nvPr/>
        </p:nvSpPr>
        <p:spPr>
          <a:xfrm>
            <a:off x="4953000" y="1752600"/>
            <a:ext cx="2007281"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chemeClr val="dk1"/>
                </a:solidFill>
                <a:latin typeface="Arial"/>
                <a:ea typeface="Arial"/>
                <a:cs typeface="Arial"/>
                <a:sym typeface="Arial"/>
              </a:rPr>
              <a:t>100 Rows</a:t>
            </a:r>
            <a:endParaRPr sz="3200">
              <a:solidFill>
                <a:schemeClr val="dk1"/>
              </a:solidFill>
              <a:latin typeface="Arial"/>
              <a:ea typeface="Arial"/>
              <a:cs typeface="Arial"/>
              <a:sym typeface="Arial"/>
            </a:endParaRPr>
          </a:p>
        </p:txBody>
      </p:sp>
      <p:sp>
        <p:nvSpPr>
          <p:cNvPr id="385" name="Shape 385"/>
          <p:cNvSpPr txBox="1"/>
          <p:nvPr/>
        </p:nvSpPr>
        <p:spPr>
          <a:xfrm>
            <a:off x="5283218" y="3810000"/>
            <a:ext cx="1346844"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chemeClr val="dk1"/>
                </a:solidFill>
                <a:latin typeface="Arial"/>
                <a:ea typeface="Arial"/>
                <a:cs typeface="Arial"/>
                <a:sym typeface="Arial"/>
              </a:rPr>
              <a:t>1 Row</a:t>
            </a:r>
            <a:endParaRPr sz="3200">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Shape 392"/>
          <p:cNvSpPr txBox="1">
            <a:spLocks noGrp="1"/>
          </p:cNvSpPr>
          <p:nvPr>
            <p:ph type="title"/>
          </p:nvPr>
        </p:nvSpPr>
        <p:spPr>
          <a:xfrm>
            <a:off x="381000" y="292100"/>
            <a:ext cx="8305800" cy="762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1" i="0" u="none" strike="noStrike" cap="none">
                <a:solidFill>
                  <a:srgbClr val="820000"/>
                </a:solidFill>
                <a:latin typeface="Arial"/>
                <a:ea typeface="Arial"/>
                <a:cs typeface="Arial"/>
                <a:sym typeface="Arial"/>
              </a:rPr>
              <a:t>Explain - Examples</a:t>
            </a:r>
            <a:endParaRPr sz="3600" b="1" i="0" u="none" strike="noStrike" cap="none">
              <a:solidFill>
                <a:srgbClr val="820000"/>
              </a:solidFill>
              <a:latin typeface="Arial"/>
              <a:ea typeface="Arial"/>
              <a:cs typeface="Arial"/>
              <a:sym typeface="Arial"/>
            </a:endParaRPr>
          </a:p>
        </p:txBody>
      </p:sp>
      <p:sp>
        <p:nvSpPr>
          <p:cNvPr id="393" name="Shape 393"/>
          <p:cNvSpPr txBox="1">
            <a:spLocks noGrp="1"/>
          </p:cNvSpPr>
          <p:nvPr>
            <p:ph type="body" idx="1"/>
          </p:nvPr>
        </p:nvSpPr>
        <p:spPr>
          <a:xfrm>
            <a:off x="185057" y="1371600"/>
            <a:ext cx="5301343" cy="426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9F49"/>
              </a:buClr>
              <a:buFont typeface="Arial"/>
              <a:buNone/>
            </a:pPr>
            <a:r>
              <a:rPr lang="en-US" sz="2800" b="1" i="0" u="none" strike="noStrike" cap="none">
                <a:solidFill>
                  <a:srgbClr val="FF9F49"/>
                </a:solidFill>
                <a:latin typeface="Arial"/>
                <a:ea typeface="Arial"/>
                <a:cs typeface="Arial"/>
                <a:sym typeface="Arial"/>
              </a:rPr>
              <a:t>EXPLAIN SELECT</a:t>
            </a:r>
            <a:r>
              <a:rPr lang="en-US" sz="2800" b="0" i="0" u="none" strike="noStrike" cap="none">
                <a:solidFill>
                  <a:srgbClr val="FF9F49"/>
                </a:solidFill>
                <a:latin typeface="Arial"/>
                <a:ea typeface="Arial"/>
                <a:cs typeface="Arial"/>
                <a:sym typeface="Arial"/>
              </a:rPr>
              <a:t> </a:t>
            </a:r>
            <a:r>
              <a:rPr lang="en-US" sz="2800" b="0" i="0" u="none" strike="noStrike" cap="none">
                <a:solidFill>
                  <a:schemeClr val="dk1"/>
                </a:solidFill>
                <a:latin typeface="Arial"/>
                <a:ea typeface="Arial"/>
                <a:cs typeface="Arial"/>
                <a:sym typeface="Arial"/>
              </a:rPr>
              <a:t>* 	                                           </a:t>
            </a:r>
            <a:r>
              <a:rPr lang="en-US" sz="2800" b="1" i="0" u="none" strike="noStrike" cap="none">
                <a:solidFill>
                  <a:srgbClr val="0070C0"/>
                </a:solidFill>
                <a:latin typeface="Arial"/>
                <a:ea typeface="Arial"/>
                <a:cs typeface="Arial"/>
                <a:sym typeface="Arial"/>
              </a:rPr>
              <a:t>FROM</a:t>
            </a:r>
            <a:r>
              <a:rPr lang="en-US" sz="2800" b="0" i="0" u="none" strike="noStrike" cap="none">
                <a:solidFill>
                  <a:srgbClr val="0070C0"/>
                </a:solidFill>
                <a:latin typeface="Arial"/>
                <a:ea typeface="Arial"/>
                <a:cs typeface="Arial"/>
                <a:sym typeface="Arial"/>
              </a:rPr>
              <a:t> </a:t>
            </a:r>
            <a:r>
              <a:rPr lang="en-US" sz="2800" b="0" i="0" u="none" strike="noStrike" cap="none">
                <a:solidFill>
                  <a:schemeClr val="dk1"/>
                </a:solidFill>
                <a:latin typeface="Arial"/>
                <a:ea typeface="Arial"/>
                <a:cs typeface="Arial"/>
                <a:sym typeface="Arial"/>
              </a:rPr>
              <a:t>sb_employees a	  </a:t>
            </a:r>
            <a:r>
              <a:rPr lang="en-US" sz="2800" b="1" i="0" u="none" strike="noStrike" cap="none">
                <a:solidFill>
                  <a:srgbClr val="0070C0"/>
                </a:solidFill>
                <a:latin typeface="Arial"/>
                <a:ea typeface="Arial"/>
                <a:cs typeface="Arial"/>
                <a:sym typeface="Arial"/>
              </a:rPr>
              <a:t>INNER JOIN</a:t>
            </a:r>
            <a:r>
              <a:rPr lang="en-US" sz="2800" b="0" i="0" u="none" strike="noStrike" cap="none">
                <a:solidFill>
                  <a:schemeClr val="dk1"/>
                </a:solidFill>
                <a:latin typeface="Arial"/>
                <a:ea typeface="Arial"/>
                <a:cs typeface="Arial"/>
                <a:sym typeface="Arial"/>
              </a:rPr>
              <a:t> sb_departments b    </a:t>
            </a:r>
            <a:r>
              <a:rPr lang="en-US" sz="2800" b="1" i="0" u="none" strike="noStrike" cap="none">
                <a:solidFill>
                  <a:srgbClr val="0070C0"/>
                </a:solidFill>
                <a:latin typeface="Arial"/>
                <a:ea typeface="Arial"/>
                <a:cs typeface="Arial"/>
                <a:sym typeface="Arial"/>
              </a:rPr>
              <a:t>ON </a:t>
            </a:r>
            <a:r>
              <a:rPr lang="en-US" sz="2800" b="0" i="0" u="none" strike="noStrike" cap="none">
                <a:solidFill>
                  <a:schemeClr val="dk1"/>
                </a:solidFill>
                <a:latin typeface="Arial"/>
                <a:ea typeface="Arial"/>
                <a:cs typeface="Arial"/>
                <a:sym typeface="Arial"/>
              </a:rPr>
              <a:t>a.emp_id=b.emp_id</a:t>
            </a:r>
            <a:endParaRPr sz="2800" b="1" i="0" u="none" strike="noStrike" cap="none">
              <a:solidFill>
                <a:srgbClr val="FF9F49"/>
              </a:solidFill>
              <a:latin typeface="Arial"/>
              <a:ea typeface="Arial"/>
              <a:cs typeface="Arial"/>
              <a:sym typeface="Arial"/>
            </a:endParaRPr>
          </a:p>
          <a:p>
            <a:pPr marL="0" marR="0" lvl="0" indent="0" algn="l" rtl="0">
              <a:spcBef>
                <a:spcPts val="560"/>
              </a:spcBef>
              <a:spcAft>
                <a:spcPts val="0"/>
              </a:spcAft>
              <a:buClr>
                <a:schemeClr val="dk1"/>
              </a:buClr>
              <a:buFont typeface="Arial"/>
              <a:buNone/>
            </a:pPr>
            <a:endParaRPr sz="2800" b="0" i="0" u="none" strike="noStrike" cap="none">
              <a:solidFill>
                <a:schemeClr val="dk1"/>
              </a:solidFill>
              <a:latin typeface="Arial"/>
              <a:ea typeface="Arial"/>
              <a:cs typeface="Arial"/>
              <a:sym typeface="Arial"/>
            </a:endParaRPr>
          </a:p>
          <a:p>
            <a:pPr marL="0" marR="0" lvl="0" indent="0" algn="l" rtl="0">
              <a:spcBef>
                <a:spcPts val="560"/>
              </a:spcBef>
              <a:spcAft>
                <a:spcPts val="0"/>
              </a:spcAft>
              <a:buClr>
                <a:srgbClr val="FF9F49"/>
              </a:buClr>
              <a:buFont typeface="Arial"/>
              <a:buNone/>
            </a:pPr>
            <a:r>
              <a:rPr lang="en-US" sz="2800" b="1" i="0" u="none" strike="noStrike" cap="none">
                <a:solidFill>
                  <a:srgbClr val="FF9F49"/>
                </a:solidFill>
                <a:latin typeface="Arial"/>
                <a:ea typeface="Arial"/>
                <a:cs typeface="Arial"/>
                <a:sym typeface="Arial"/>
              </a:rPr>
              <a:t>EXPLAIN SELECT</a:t>
            </a:r>
            <a:r>
              <a:rPr lang="en-US" sz="2800" b="0" i="0" u="none" strike="noStrike" cap="none">
                <a:solidFill>
                  <a:srgbClr val="FF9F49"/>
                </a:solidFill>
                <a:latin typeface="Arial"/>
                <a:ea typeface="Arial"/>
                <a:cs typeface="Arial"/>
                <a:sym typeface="Arial"/>
              </a:rPr>
              <a:t> </a:t>
            </a:r>
            <a:r>
              <a:rPr lang="en-US" sz="2800" b="0" i="0" u="none" strike="noStrike" cap="none">
                <a:solidFill>
                  <a:schemeClr val="dk1"/>
                </a:solidFill>
                <a:latin typeface="Arial"/>
                <a:ea typeface="Arial"/>
                <a:cs typeface="Arial"/>
                <a:sym typeface="Arial"/>
              </a:rPr>
              <a:t>* 	                                            </a:t>
            </a:r>
            <a:r>
              <a:rPr lang="en-US" sz="2800" b="1" i="0" u="none" strike="noStrike" cap="none">
                <a:solidFill>
                  <a:srgbClr val="0070C0"/>
                </a:solidFill>
                <a:latin typeface="Arial"/>
                <a:ea typeface="Arial"/>
                <a:cs typeface="Arial"/>
                <a:sym typeface="Arial"/>
              </a:rPr>
              <a:t>FROM</a:t>
            </a:r>
            <a:r>
              <a:rPr lang="en-US" sz="2800" b="0" i="0" u="none" strike="noStrike" cap="none">
                <a:solidFill>
                  <a:srgbClr val="0070C0"/>
                </a:solidFill>
                <a:latin typeface="Arial"/>
                <a:ea typeface="Arial"/>
                <a:cs typeface="Arial"/>
                <a:sym typeface="Arial"/>
              </a:rPr>
              <a:t> </a:t>
            </a:r>
            <a:r>
              <a:rPr lang="en-US" sz="2800" b="0" i="0" u="none" strike="noStrike" cap="none">
                <a:solidFill>
                  <a:schemeClr val="dk1"/>
                </a:solidFill>
                <a:latin typeface="Arial"/>
                <a:ea typeface="Arial"/>
                <a:cs typeface="Arial"/>
                <a:sym typeface="Arial"/>
              </a:rPr>
              <a:t>sb_employees a	  </a:t>
            </a:r>
            <a:r>
              <a:rPr lang="en-US" sz="2800" b="1" i="0" u="none" strike="noStrike" cap="none">
                <a:solidFill>
                  <a:srgbClr val="0070C0"/>
                </a:solidFill>
                <a:latin typeface="Arial"/>
                <a:ea typeface="Arial"/>
                <a:cs typeface="Arial"/>
                <a:sym typeface="Arial"/>
              </a:rPr>
              <a:t>INNER JOIN</a:t>
            </a:r>
            <a:r>
              <a:rPr lang="en-US" sz="2800" b="0" i="0" u="none" strike="noStrike" cap="none">
                <a:solidFill>
                  <a:schemeClr val="dk1"/>
                </a:solidFill>
                <a:latin typeface="Arial"/>
                <a:ea typeface="Arial"/>
                <a:cs typeface="Arial"/>
                <a:sym typeface="Arial"/>
              </a:rPr>
              <a:t> sb_departments b    </a:t>
            </a:r>
            <a:r>
              <a:rPr lang="en-US" sz="2800" b="1" i="0" u="none" strike="noStrike" cap="none">
                <a:solidFill>
                  <a:srgbClr val="0070C0"/>
                </a:solidFill>
                <a:latin typeface="Arial"/>
                <a:ea typeface="Arial"/>
                <a:cs typeface="Arial"/>
                <a:sym typeface="Arial"/>
              </a:rPr>
              <a:t>ON </a:t>
            </a:r>
            <a:r>
              <a:rPr lang="en-US" sz="2800" b="0" i="0" u="none" strike="noStrike" cap="none">
                <a:solidFill>
                  <a:schemeClr val="dk1"/>
                </a:solidFill>
                <a:latin typeface="Arial"/>
                <a:ea typeface="Arial"/>
                <a:cs typeface="Arial"/>
                <a:sym typeface="Arial"/>
              </a:rPr>
              <a:t>a.zipcode=b.comp_dept</a:t>
            </a:r>
            <a:endParaRPr sz="2800" b="1" i="0" u="none" strike="noStrike" cap="none">
              <a:solidFill>
                <a:srgbClr val="FF9F49"/>
              </a:solidFill>
              <a:latin typeface="Arial"/>
              <a:ea typeface="Arial"/>
              <a:cs typeface="Arial"/>
              <a:sym typeface="Arial"/>
            </a:endParaRPr>
          </a:p>
          <a:p>
            <a:pPr marL="0" marR="0" lvl="0" indent="0" algn="l" rtl="0">
              <a:spcBef>
                <a:spcPts val="560"/>
              </a:spcBef>
              <a:spcAft>
                <a:spcPts val="0"/>
              </a:spcAft>
              <a:buClr>
                <a:schemeClr val="dk1"/>
              </a:buClr>
              <a:buFont typeface="Arial"/>
              <a:buNone/>
            </a:pPr>
            <a:endParaRPr sz="2800" b="0" i="0" u="none" strike="noStrike" cap="none">
              <a:solidFill>
                <a:schemeClr val="dk1"/>
              </a:solidFill>
              <a:latin typeface="Arial"/>
              <a:ea typeface="Arial"/>
              <a:cs typeface="Arial"/>
              <a:sym typeface="Arial"/>
            </a:endParaRPr>
          </a:p>
        </p:txBody>
      </p:sp>
      <p:sp>
        <p:nvSpPr>
          <p:cNvPr id="394" name="Shape 394"/>
          <p:cNvSpPr txBox="1"/>
          <p:nvPr/>
        </p:nvSpPr>
        <p:spPr>
          <a:xfrm>
            <a:off x="5956640" y="1790124"/>
            <a:ext cx="2007281"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chemeClr val="dk1"/>
                </a:solidFill>
                <a:latin typeface="Arial"/>
                <a:ea typeface="Arial"/>
                <a:cs typeface="Arial"/>
                <a:sym typeface="Arial"/>
              </a:rPr>
              <a:t>100 Rows</a:t>
            </a:r>
            <a:endParaRPr sz="3200">
              <a:solidFill>
                <a:schemeClr val="dk1"/>
              </a:solidFill>
              <a:latin typeface="Arial"/>
              <a:ea typeface="Arial"/>
              <a:cs typeface="Arial"/>
              <a:sym typeface="Arial"/>
            </a:endParaRPr>
          </a:p>
        </p:txBody>
      </p:sp>
      <p:sp>
        <p:nvSpPr>
          <p:cNvPr id="395" name="Shape 395"/>
          <p:cNvSpPr txBox="1"/>
          <p:nvPr/>
        </p:nvSpPr>
        <p:spPr>
          <a:xfrm>
            <a:off x="5831605" y="4191000"/>
            <a:ext cx="2257349"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a:solidFill>
                  <a:schemeClr val="dk1"/>
                </a:solidFill>
                <a:latin typeface="Arial"/>
                <a:ea typeface="Arial"/>
                <a:cs typeface="Arial"/>
                <a:sym typeface="Arial"/>
              </a:rPr>
              <a:t>10000 Row</a:t>
            </a:r>
            <a:endParaRPr sz="3200">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Shape 401"/>
          <p:cNvSpPr txBox="1"/>
          <p:nvPr/>
        </p:nvSpPr>
        <p:spPr>
          <a:xfrm>
            <a:off x="4343400" y="6172200"/>
            <a:ext cx="457200" cy="457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fld id="{00000000-1234-1234-1234-123412341234}" type="slidenum">
              <a:rPr lang="en-US" sz="1000">
                <a:solidFill>
                  <a:schemeClr val="dk1"/>
                </a:solidFill>
                <a:latin typeface="Arial"/>
                <a:ea typeface="Arial"/>
                <a:cs typeface="Arial"/>
                <a:sym typeface="Arial"/>
              </a:rPr>
              <a:t>37</a:t>
            </a:fld>
            <a:endParaRPr sz="1000">
              <a:solidFill>
                <a:schemeClr val="dk1"/>
              </a:solidFill>
              <a:latin typeface="Arial"/>
              <a:ea typeface="Arial"/>
              <a:cs typeface="Arial"/>
              <a:sym typeface="Arial"/>
            </a:endParaRPr>
          </a:p>
        </p:txBody>
      </p:sp>
      <p:sp>
        <p:nvSpPr>
          <p:cNvPr id="402" name="Shape 402"/>
          <p:cNvSpPr txBox="1"/>
          <p:nvPr/>
        </p:nvSpPr>
        <p:spPr>
          <a:xfrm>
            <a:off x="381000" y="223650"/>
            <a:ext cx="83820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820009"/>
                </a:solidFill>
                <a:latin typeface="Arial"/>
                <a:ea typeface="Arial"/>
                <a:cs typeface="Arial"/>
                <a:sym typeface="Arial"/>
              </a:rPr>
              <a:t>Final Thoughts</a:t>
            </a:r>
            <a:endParaRPr sz="2400" b="1">
              <a:solidFill>
                <a:srgbClr val="820009"/>
              </a:solidFill>
              <a:latin typeface="Arial"/>
              <a:ea typeface="Arial"/>
              <a:cs typeface="Arial"/>
              <a:sym typeface="Arial"/>
            </a:endParaRPr>
          </a:p>
        </p:txBody>
      </p:sp>
      <p:sp>
        <p:nvSpPr>
          <p:cNvPr id="403" name="Shape 403"/>
          <p:cNvSpPr txBox="1"/>
          <p:nvPr/>
        </p:nvSpPr>
        <p:spPr>
          <a:xfrm>
            <a:off x="381000" y="1017270"/>
            <a:ext cx="8458200" cy="4401205"/>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Remember how to determine what is in a table (SHOW TABLES, DESCRIBE, SELECT *)</a:t>
            </a:r>
            <a:endParaRPr/>
          </a:p>
          <a:p>
            <a:pPr marL="285750" marR="0" lvl="0" indent="-107950" algn="l" rtl="0">
              <a:spcBef>
                <a:spcPts val="0"/>
              </a:spcBef>
              <a:spcAft>
                <a:spcPts val="0"/>
              </a:spcAft>
              <a:buClr>
                <a:schemeClr val="dk1"/>
              </a:buClr>
              <a:buSzPts val="2800"/>
              <a:buFont typeface="Arial"/>
              <a:buNone/>
            </a:pPr>
            <a:endParaRPr sz="2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Remember how to grab data from tables (SELECT, WHERE, INNER JOIN)</a:t>
            </a:r>
            <a:endParaRPr/>
          </a:p>
          <a:p>
            <a:pPr marL="285750" marR="0" lvl="0" indent="-107950" algn="l" rtl="0">
              <a:spcBef>
                <a:spcPts val="0"/>
              </a:spcBef>
              <a:spcAft>
                <a:spcPts val="0"/>
              </a:spcAft>
              <a:buClr>
                <a:schemeClr val="dk1"/>
              </a:buClr>
              <a:buSzPts val="2800"/>
              <a:buFont typeface="Arial"/>
              <a:buNone/>
            </a:pPr>
            <a:endParaRPr sz="2800">
              <a:solidFill>
                <a:schemeClr val="dk1"/>
              </a:solidFill>
              <a:latin typeface="Arial"/>
              <a:ea typeface="Arial"/>
              <a:cs typeface="Arial"/>
              <a:sym typeface="Arial"/>
            </a:endParaRPr>
          </a:p>
          <a:p>
            <a:pPr marL="285750" marR="0" lvl="0" indent="-285750" algn="l" rtl="0">
              <a:spcBef>
                <a:spcPts val="0"/>
              </a:spcBef>
              <a:spcAft>
                <a:spcPts val="0"/>
              </a:spcAft>
              <a:buClr>
                <a:schemeClr val="dk1"/>
              </a:buClr>
              <a:buSzPts val="2800"/>
              <a:buFont typeface="Arial"/>
              <a:buChar char="•"/>
            </a:pPr>
            <a:r>
              <a:rPr lang="en-US" sz="2800">
                <a:solidFill>
                  <a:schemeClr val="dk1"/>
                </a:solidFill>
                <a:latin typeface="Arial"/>
                <a:ea typeface="Arial"/>
                <a:cs typeface="Arial"/>
                <a:sym typeface="Arial"/>
              </a:rPr>
              <a:t>Remember how to manipulate that data    (GROUP BY, COUNT, HAVING)</a:t>
            </a:r>
            <a:endParaRPr sz="2800">
              <a:solidFill>
                <a:schemeClr val="dk1"/>
              </a:solidFill>
              <a:latin typeface="Arial"/>
              <a:ea typeface="Arial"/>
              <a:cs typeface="Arial"/>
              <a:sym typeface="Arial"/>
            </a:endParaRPr>
          </a:p>
          <a:p>
            <a:pPr marL="285750" marR="0" lvl="0" indent="-107950" algn="l" rtl="0">
              <a:spcBef>
                <a:spcPts val="0"/>
              </a:spcBef>
              <a:spcAft>
                <a:spcPts val="0"/>
              </a:spcAft>
              <a:buClr>
                <a:schemeClr val="dk1"/>
              </a:buClr>
              <a:buSzPts val="2800"/>
              <a:buFont typeface="Arial"/>
              <a:buNone/>
            </a:pPr>
            <a:endParaRPr sz="2800">
              <a:solidFill>
                <a:schemeClr val="dk1"/>
              </a:solidFill>
              <a:latin typeface="Arial"/>
              <a:ea typeface="Arial"/>
              <a:cs typeface="Arial"/>
              <a:sym typeface="Arial"/>
            </a:endParaRPr>
          </a:p>
          <a:p>
            <a:pPr marL="285750" marR="0" lvl="0" indent="-107950" algn="l" rtl="0">
              <a:spcBef>
                <a:spcPts val="0"/>
              </a:spcBef>
              <a:spcAft>
                <a:spcPts val="0"/>
              </a:spcAft>
              <a:buClr>
                <a:schemeClr val="dk1"/>
              </a:buClr>
              <a:buSzPts val="2800"/>
              <a:buFont typeface="Arial"/>
              <a:buNone/>
            </a:pPr>
            <a:endParaRPr sz="2800">
              <a:solidFill>
                <a:schemeClr val="dk1"/>
              </a:solidFill>
              <a:latin typeface="Arial"/>
              <a:ea typeface="Arial"/>
              <a:cs typeface="Arial"/>
              <a:sym typeface="Arial"/>
            </a:endParaRPr>
          </a:p>
        </p:txBody>
      </p:sp>
      <p:graphicFrame>
        <p:nvGraphicFramePr>
          <p:cNvPr id="404" name="Shape 404"/>
          <p:cNvGraphicFramePr/>
          <p:nvPr/>
        </p:nvGraphicFramePr>
        <p:xfrm>
          <a:off x="5623560" y="560070"/>
          <a:ext cx="208300" cy="365770"/>
        </p:xfrm>
        <a:graphic>
          <a:graphicData uri="http://schemas.openxmlformats.org/drawingml/2006/table">
            <a:tbl>
              <a:tblPr>
                <a:noFill/>
                <a:tableStyleId>{6E17679A-6EFC-446E-AF9C-529E1E658E34}</a:tableStyleId>
              </a:tblPr>
              <a:tblGrid>
                <a:gridCol w="208300">
                  <a:extLst>
                    <a:ext uri="{9D8B030D-6E8A-4147-A177-3AD203B41FA5}">
                      <a16:colId xmlns:a16="http://schemas.microsoft.com/office/drawing/2014/main" val="20000"/>
                    </a:ext>
                  </a:extLst>
                </a:gridCol>
              </a:tblGrid>
              <a:tr h="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Shape 409"/>
          <p:cNvSpPr txBox="1">
            <a:spLocks noGrp="1"/>
          </p:cNvSpPr>
          <p:nvPr>
            <p:ph type="title"/>
          </p:nvPr>
        </p:nvSpPr>
        <p:spPr>
          <a:xfrm>
            <a:off x="381000" y="292100"/>
            <a:ext cx="8305800" cy="762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600" b="1" i="0" u="none" strike="noStrike" cap="none">
                <a:solidFill>
                  <a:srgbClr val="820000"/>
                </a:solidFill>
                <a:latin typeface="Arial"/>
                <a:ea typeface="Arial"/>
                <a:cs typeface="Arial"/>
                <a:sym typeface="Arial"/>
              </a:rPr>
              <a:t>Credits</a:t>
            </a:r>
            <a:endParaRPr sz="3600" b="1" i="0" u="none" strike="noStrike" cap="none">
              <a:solidFill>
                <a:srgbClr val="820000"/>
              </a:solidFill>
              <a:latin typeface="Arial"/>
              <a:ea typeface="Arial"/>
              <a:cs typeface="Arial"/>
              <a:sym typeface="Arial"/>
            </a:endParaRPr>
          </a:p>
        </p:txBody>
      </p:sp>
      <p:sp>
        <p:nvSpPr>
          <p:cNvPr id="410" name="Shape 410"/>
          <p:cNvSpPr txBox="1">
            <a:spLocks noGrp="1"/>
          </p:cNvSpPr>
          <p:nvPr>
            <p:ph type="body" idx="1"/>
          </p:nvPr>
        </p:nvSpPr>
        <p:spPr>
          <a:xfrm>
            <a:off x="404813" y="1206500"/>
            <a:ext cx="8299450" cy="478631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Some of the join diagrams are courtesy of Jeff Atwood: </a:t>
            </a:r>
            <a:r>
              <a:rPr lang="en-US" sz="2800" b="0" i="0" u="sng" strike="noStrike" cap="none">
                <a:solidFill>
                  <a:schemeClr val="hlink"/>
                </a:solidFill>
                <a:latin typeface="Arial"/>
                <a:ea typeface="Arial"/>
                <a:cs typeface="Arial"/>
                <a:sym typeface="Arial"/>
                <a:hlinkClick r:id="rId3"/>
              </a:rPr>
              <a:t>http://blog.codinghorror.com/a-visual-explanation-of-sql-joins/</a:t>
            </a:r>
            <a:endParaRPr sz="2800" b="0" i="0" u="none" strike="noStrike" cap="none">
              <a:solidFill>
                <a:schemeClr val="dk1"/>
              </a:solidFill>
              <a:latin typeface="Arial"/>
              <a:ea typeface="Arial"/>
              <a:cs typeface="Arial"/>
              <a:sym typeface="Arial"/>
            </a:endParaRPr>
          </a:p>
          <a:p>
            <a:pPr marL="342900" marR="0" lvl="0" indent="-165100" algn="l" rtl="0">
              <a:spcBef>
                <a:spcPts val="56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a:p>
            <a:pPr marL="342900" marR="0" lvl="0" indent="-342900" algn="l" rtl="0">
              <a:spcBef>
                <a:spcPts val="56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Obviously, coderzone is the source for environment, so thanks to whoever made that</a:t>
            </a:r>
            <a:endParaRPr sz="2800" b="0" i="0" u="none" strike="noStrike" cap="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body" idx="1"/>
          </p:nvPr>
        </p:nvSpPr>
        <p:spPr>
          <a:xfrm>
            <a:off x="404813" y="1206500"/>
            <a:ext cx="8299500" cy="4786200"/>
          </a:xfrm>
          <a:prstGeom prst="rect">
            <a:avLst/>
          </a:prstGeom>
          <a:noFill/>
          <a:ln>
            <a:noFill/>
          </a:ln>
        </p:spPr>
        <p:txBody>
          <a:bodyPr spcFirstLastPara="1" wrap="square" lIns="91425" tIns="45700" rIns="91425" bIns="45700" anchor="t" anchorCtr="0">
            <a:noAutofit/>
          </a:bodyPr>
          <a:lstStyle/>
          <a:p>
            <a:pPr marL="628650" marR="0" lvl="0" indent="-514350" algn="l" rtl="0">
              <a:spcBef>
                <a:spcPts val="0"/>
              </a:spcBef>
              <a:spcAft>
                <a:spcPts val="0"/>
              </a:spcAft>
              <a:buClr>
                <a:schemeClr val="dk1"/>
              </a:buClr>
              <a:buSzPts val="2800"/>
              <a:buFont typeface="+mj-lt"/>
              <a:buAutoNum type="arabicParenR"/>
            </a:pPr>
            <a:r>
              <a:rPr lang="en-US" dirty="0"/>
              <a:t>Go to </a:t>
            </a:r>
            <a:r>
              <a:rPr lang="en-US" u="sng" dirty="0">
                <a:solidFill>
                  <a:schemeClr val="hlink"/>
                </a:solidFill>
                <a:hlinkClick r:id="rId3"/>
              </a:rPr>
              <a:t>https://modeanalytics.com</a:t>
            </a:r>
            <a:endParaRPr dirty="0"/>
          </a:p>
          <a:p>
            <a:pPr lvl="1" indent="-457200">
              <a:spcBef>
                <a:spcPts val="0"/>
              </a:spcBef>
            </a:pPr>
            <a:r>
              <a:rPr lang="en-US" dirty="0"/>
              <a:t>or just search “Mode Analytics”</a:t>
            </a:r>
            <a:endParaRPr dirty="0"/>
          </a:p>
          <a:p>
            <a:pPr marL="806450" marR="0" lvl="0" indent="-514350" algn="l" rtl="0">
              <a:spcBef>
                <a:spcPts val="560"/>
              </a:spcBef>
              <a:spcAft>
                <a:spcPts val="0"/>
              </a:spcAft>
              <a:buClr>
                <a:schemeClr val="dk1"/>
              </a:buClr>
              <a:buSzPts val="2800"/>
              <a:buFont typeface="+mj-lt"/>
              <a:buAutoNum type="arabicParenR"/>
            </a:pPr>
            <a:endParaRPr sz="2800" b="0" i="0" u="none" strike="noStrike" cap="none" dirty="0">
              <a:solidFill>
                <a:schemeClr val="dk1"/>
              </a:solidFill>
              <a:latin typeface="Arial"/>
              <a:ea typeface="Arial"/>
              <a:cs typeface="Arial"/>
              <a:sym typeface="Arial"/>
            </a:endParaRPr>
          </a:p>
          <a:p>
            <a:pPr marL="628650" marR="0" lvl="0" indent="-514350" algn="l" rtl="0">
              <a:spcBef>
                <a:spcPts val="560"/>
              </a:spcBef>
              <a:spcAft>
                <a:spcPts val="0"/>
              </a:spcAft>
              <a:buClr>
                <a:schemeClr val="dk1"/>
              </a:buClr>
              <a:buSzPts val="2800"/>
              <a:buFont typeface="+mj-lt"/>
              <a:buAutoNum type="arabicParenR"/>
            </a:pPr>
            <a:r>
              <a:rPr lang="en-US" dirty="0"/>
              <a:t>Sign in using these credentials </a:t>
            </a:r>
            <a:endParaRPr dirty="0"/>
          </a:p>
          <a:p>
            <a:pPr lvl="1" indent="-457200">
              <a:spcBef>
                <a:spcPts val="560"/>
              </a:spcBef>
            </a:pPr>
            <a:r>
              <a:rPr lang="en-US" u="sng" dirty="0">
                <a:solidFill>
                  <a:schemeClr val="hlink"/>
                </a:solidFill>
                <a:hlinkClick r:id="rId4"/>
              </a:rPr>
              <a:t>boothanalytics@gmail.com</a:t>
            </a:r>
            <a:endParaRPr dirty="0"/>
          </a:p>
          <a:p>
            <a:pPr lvl="1" indent="-457200">
              <a:spcBef>
                <a:spcPts val="560"/>
              </a:spcBef>
            </a:pPr>
            <a:r>
              <a:rPr lang="en-US" dirty="0"/>
              <a:t>PW: </a:t>
            </a:r>
            <a:r>
              <a:rPr lang="en-US" dirty="0" err="1"/>
              <a:t>ilovesql</a:t>
            </a:r>
            <a:endParaRPr dirty="0"/>
          </a:p>
          <a:p>
            <a:pPr marL="806450" marR="0" lvl="0" indent="-514350" algn="l" rtl="0">
              <a:spcBef>
                <a:spcPts val="560"/>
              </a:spcBef>
              <a:spcAft>
                <a:spcPts val="0"/>
              </a:spcAft>
              <a:buClr>
                <a:schemeClr val="dk1"/>
              </a:buClr>
              <a:buSzPts val="2800"/>
              <a:buFont typeface="+mj-lt"/>
              <a:buAutoNum type="arabicParenR"/>
            </a:pPr>
            <a:endParaRPr sz="2800" b="0" i="0" u="none" strike="noStrike" cap="none" dirty="0">
              <a:solidFill>
                <a:schemeClr val="dk1"/>
              </a:solidFill>
              <a:latin typeface="Arial"/>
              <a:ea typeface="Arial"/>
              <a:cs typeface="Arial"/>
              <a:sym typeface="Arial"/>
            </a:endParaRPr>
          </a:p>
          <a:p>
            <a:pPr marL="628650" marR="0" lvl="0" indent="-514350" algn="l" rtl="0">
              <a:spcBef>
                <a:spcPts val="560"/>
              </a:spcBef>
              <a:spcAft>
                <a:spcPts val="0"/>
              </a:spcAft>
              <a:buClr>
                <a:schemeClr val="dk1"/>
              </a:buClr>
              <a:buSzPts val="2800"/>
              <a:buFont typeface="+mj-lt"/>
              <a:buAutoNum type="arabicParenR"/>
            </a:pPr>
            <a:r>
              <a:rPr lang="en-US" dirty="0"/>
              <a:t>If you have any trouble, just create an account. It’s free and doesn’t ask for anything but email address</a:t>
            </a:r>
            <a:endParaRPr sz="2800" b="0" i="0" u="none" strike="noStrike" cap="none" dirty="0">
              <a:solidFill>
                <a:schemeClr val="dk1"/>
              </a:solidFill>
              <a:latin typeface="Arial"/>
              <a:ea typeface="Arial"/>
              <a:cs typeface="Arial"/>
              <a:sym typeface="Arial"/>
            </a:endParaRPr>
          </a:p>
        </p:txBody>
      </p:sp>
      <p:sp>
        <p:nvSpPr>
          <p:cNvPr id="116" name="Shape 116"/>
          <p:cNvSpPr txBox="1"/>
          <p:nvPr/>
        </p:nvSpPr>
        <p:spPr>
          <a:xfrm>
            <a:off x="381000" y="223650"/>
            <a:ext cx="83820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820009"/>
                </a:solidFill>
              </a:rPr>
              <a:t>SQL Sandbox</a:t>
            </a:r>
            <a:endParaRPr sz="2400" b="1">
              <a:solidFill>
                <a:srgbClr val="820009"/>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t>Click the Green Plus Sign</a:t>
            </a:r>
            <a:endParaRPr/>
          </a:p>
        </p:txBody>
      </p:sp>
      <p:sp>
        <p:nvSpPr>
          <p:cNvPr id="123" name="Shape 123"/>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en-US"/>
              <a:t>5</a:t>
            </a:fld>
            <a:endParaRPr/>
          </a:p>
        </p:txBody>
      </p:sp>
      <p:pic>
        <p:nvPicPr>
          <p:cNvPr id="124" name="Shape 124"/>
          <p:cNvPicPr preferRelativeResize="0"/>
          <p:nvPr/>
        </p:nvPicPr>
        <p:blipFill>
          <a:blip r:embed="rId3">
            <a:alphaModFix/>
          </a:blip>
          <a:stretch>
            <a:fillRect/>
          </a:stretch>
        </p:blipFill>
        <p:spPr>
          <a:xfrm>
            <a:off x="210425" y="1461800"/>
            <a:ext cx="8839193" cy="3145393"/>
          </a:xfrm>
          <a:prstGeom prst="rect">
            <a:avLst/>
          </a:prstGeom>
          <a:noFill/>
          <a:ln>
            <a:noFill/>
          </a:ln>
        </p:spPr>
      </p:pic>
      <p:sp>
        <p:nvSpPr>
          <p:cNvPr id="125" name="Shape 125"/>
          <p:cNvSpPr/>
          <p:nvPr/>
        </p:nvSpPr>
        <p:spPr>
          <a:xfrm>
            <a:off x="7983600" y="1162975"/>
            <a:ext cx="1113900" cy="847200"/>
          </a:xfrm>
          <a:prstGeom prst="ellipse">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cxnSp>
        <p:nvCxnSpPr>
          <p:cNvPr id="126" name="Shape 126"/>
          <p:cNvCxnSpPr/>
          <p:nvPr/>
        </p:nvCxnSpPr>
        <p:spPr>
          <a:xfrm>
            <a:off x="6034100" y="1545925"/>
            <a:ext cx="1775400" cy="11700"/>
          </a:xfrm>
          <a:prstGeom prst="straightConnector1">
            <a:avLst/>
          </a:prstGeom>
          <a:noFill/>
          <a:ln w="114300" cap="flat" cmpd="sng">
            <a:solidFill>
              <a:srgbClr val="FF0000"/>
            </a:solidFill>
            <a:prstDash val="solid"/>
            <a:round/>
            <a:headEnd type="none" w="med" len="med"/>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Shape 132"/>
          <p:cNvSpPr txBox="1">
            <a:spLocks noGrp="1"/>
          </p:cNvSpPr>
          <p:nvPr>
            <p:ph type="title"/>
          </p:nvPr>
        </p:nvSpPr>
        <p:spPr>
          <a:xfrm>
            <a:off x="381000" y="292100"/>
            <a:ext cx="8305800" cy="7620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a:t>Welcome to the editor!</a:t>
            </a:r>
            <a:endParaRPr/>
          </a:p>
        </p:txBody>
      </p:sp>
      <p:sp>
        <p:nvSpPr>
          <p:cNvPr id="133" name="Shape 133"/>
          <p:cNvSpPr txBox="1">
            <a:spLocks noGrp="1"/>
          </p:cNvSpPr>
          <p:nvPr>
            <p:ph type="sldNum" idx="12"/>
          </p:nvPr>
        </p:nvSpPr>
        <p:spPr>
          <a:xfrm>
            <a:off x="4343400" y="6172200"/>
            <a:ext cx="457200" cy="457200"/>
          </a:xfrm>
          <a:prstGeom prst="rect">
            <a:avLst/>
          </a:prstGeom>
        </p:spPr>
        <p:txBody>
          <a:bodyPr spcFirstLastPara="1" wrap="square" lIns="91425" tIns="45700" rIns="91425" bIns="45700" anchor="t" anchorCtr="0">
            <a:noAutofit/>
          </a:bodyPr>
          <a:lstStyle/>
          <a:p>
            <a:pPr marL="0" lvl="0" indent="0" rtl="0">
              <a:spcBef>
                <a:spcPts val="0"/>
              </a:spcBef>
              <a:spcAft>
                <a:spcPts val="0"/>
              </a:spcAft>
              <a:buClr>
                <a:srgbClr val="000000"/>
              </a:buClr>
              <a:buFont typeface="Arial"/>
              <a:buNone/>
            </a:pPr>
            <a:fld id="{00000000-1234-1234-1234-123412341234}" type="slidenum">
              <a:rPr lang="en-US"/>
              <a:t>6</a:t>
            </a:fld>
            <a:endParaRPr/>
          </a:p>
        </p:txBody>
      </p:sp>
      <p:pic>
        <p:nvPicPr>
          <p:cNvPr id="134" name="Shape 134"/>
          <p:cNvPicPr preferRelativeResize="0"/>
          <p:nvPr/>
        </p:nvPicPr>
        <p:blipFill>
          <a:blip r:embed="rId3">
            <a:alphaModFix/>
          </a:blip>
          <a:stretch>
            <a:fillRect/>
          </a:stretch>
        </p:blipFill>
        <p:spPr>
          <a:xfrm>
            <a:off x="152400" y="1206500"/>
            <a:ext cx="8839198" cy="4730800"/>
          </a:xfrm>
          <a:prstGeom prst="rect">
            <a:avLst/>
          </a:prstGeom>
          <a:noFill/>
          <a:ln>
            <a:noFill/>
          </a:ln>
        </p:spPr>
      </p:pic>
      <p:sp>
        <p:nvSpPr>
          <p:cNvPr id="135" name="Shape 135"/>
          <p:cNvSpPr txBox="1"/>
          <p:nvPr/>
        </p:nvSpPr>
        <p:spPr>
          <a:xfrm>
            <a:off x="789075" y="2021675"/>
            <a:ext cx="2402100" cy="457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400">
                <a:solidFill>
                  <a:srgbClr val="980000"/>
                </a:solidFill>
              </a:rPr>
              <a:t>Query Editor</a:t>
            </a:r>
            <a:endParaRPr sz="2400">
              <a:solidFill>
                <a:srgbClr val="980000"/>
              </a:solidFill>
            </a:endParaRPr>
          </a:p>
        </p:txBody>
      </p:sp>
      <p:sp>
        <p:nvSpPr>
          <p:cNvPr id="136" name="Shape 136"/>
          <p:cNvSpPr txBox="1"/>
          <p:nvPr/>
        </p:nvSpPr>
        <p:spPr>
          <a:xfrm>
            <a:off x="789075" y="4402050"/>
            <a:ext cx="2402100" cy="457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400">
                <a:solidFill>
                  <a:srgbClr val="980000"/>
                </a:solidFill>
              </a:rPr>
              <a:t>Results</a:t>
            </a:r>
            <a:endParaRPr sz="2400">
              <a:solidFill>
                <a:srgbClr val="980000"/>
              </a:solidFill>
            </a:endParaRPr>
          </a:p>
        </p:txBody>
      </p:sp>
      <p:sp>
        <p:nvSpPr>
          <p:cNvPr id="137" name="Shape 137"/>
          <p:cNvSpPr txBox="1"/>
          <p:nvPr/>
        </p:nvSpPr>
        <p:spPr>
          <a:xfrm>
            <a:off x="5107350" y="2616550"/>
            <a:ext cx="2402100" cy="457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400">
                <a:solidFill>
                  <a:srgbClr val="980000"/>
                </a:solidFill>
              </a:rPr>
              <a:t>Tutorial Tables</a:t>
            </a:r>
            <a:endParaRPr sz="2400">
              <a:solidFill>
                <a:srgbClr val="980000"/>
              </a:solidFill>
            </a:endParaRPr>
          </a:p>
        </p:txBody>
      </p:sp>
      <p:cxnSp>
        <p:nvCxnSpPr>
          <p:cNvPr id="138" name="Shape 138"/>
          <p:cNvCxnSpPr/>
          <p:nvPr/>
        </p:nvCxnSpPr>
        <p:spPr>
          <a:xfrm>
            <a:off x="6556300" y="3158875"/>
            <a:ext cx="754200" cy="0"/>
          </a:xfrm>
          <a:prstGeom prst="straightConnector1">
            <a:avLst/>
          </a:prstGeom>
          <a:noFill/>
          <a:ln w="38100" cap="flat" cmpd="sng">
            <a:solidFill>
              <a:srgbClr val="980000"/>
            </a:solidFill>
            <a:prstDash val="solid"/>
            <a:round/>
            <a:headEnd type="non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body" idx="1"/>
          </p:nvPr>
        </p:nvSpPr>
        <p:spPr>
          <a:xfrm>
            <a:off x="404813" y="1206500"/>
            <a:ext cx="8299450" cy="4786313"/>
          </a:xfrm>
          <a:prstGeom prst="rect">
            <a:avLst/>
          </a:prstGeom>
          <a:noFill/>
          <a:ln>
            <a:noFill/>
          </a:ln>
        </p:spPr>
        <p:txBody>
          <a:bodyPr spcFirstLastPara="1" wrap="square" lIns="91425" tIns="45700" rIns="91425" bIns="45700" anchor="t" anchorCtr="0">
            <a:noAutofit/>
          </a:bodyPr>
          <a:lstStyle/>
          <a:p>
            <a:pPr marL="571500" marR="0" lvl="0" indent="-457200" algn="l" rtl="0">
              <a:spcBef>
                <a:spcPts val="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This is actually SQL Server, not MySQL</a:t>
            </a:r>
            <a:endParaRPr/>
          </a:p>
          <a:p>
            <a:pPr marL="571500" marR="0" lvl="0" indent="-279400" algn="l" rtl="0">
              <a:spcBef>
                <a:spcPts val="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a:p>
            <a:pPr marL="571500" marR="0" lvl="0" indent="-457200" algn="l" rtl="0">
              <a:spcBef>
                <a:spcPts val="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A few minor differences (aliasing works slightly different, double quotes no longer work)</a:t>
            </a:r>
            <a:endParaRPr/>
          </a:p>
          <a:p>
            <a:pPr marL="571500" marR="0" lvl="0" indent="-279400" algn="l" rtl="0">
              <a:spcBef>
                <a:spcPts val="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a:p>
            <a:pPr marL="571500" marR="0" lvl="0" indent="-457200" algn="l" rtl="0">
              <a:spcBef>
                <a:spcPts val="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This GUI is much nicer</a:t>
            </a:r>
            <a:endParaRPr/>
          </a:p>
          <a:p>
            <a:pPr marL="571500" marR="0" lvl="0" indent="-279400" algn="l" rtl="0">
              <a:spcBef>
                <a:spcPts val="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a:p>
            <a:pPr marL="571500" marR="0" lvl="0" indent="-457200" algn="l" rtl="0">
              <a:spcBef>
                <a:spcPts val="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However, you need to specify a table and a database</a:t>
            </a:r>
            <a:endParaRPr sz="2800" b="0" i="0" u="none" strike="noStrike" cap="none">
              <a:solidFill>
                <a:schemeClr val="dk1"/>
              </a:solidFill>
              <a:latin typeface="Arial"/>
              <a:ea typeface="Arial"/>
              <a:cs typeface="Arial"/>
              <a:sym typeface="Arial"/>
            </a:endParaRPr>
          </a:p>
        </p:txBody>
      </p:sp>
      <p:sp>
        <p:nvSpPr>
          <p:cNvPr id="146" name="Shape 146"/>
          <p:cNvSpPr txBox="1"/>
          <p:nvPr/>
        </p:nvSpPr>
        <p:spPr>
          <a:xfrm>
            <a:off x="381000" y="223650"/>
            <a:ext cx="83820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820009"/>
                </a:solidFill>
                <a:latin typeface="Arial"/>
                <a:ea typeface="Arial"/>
                <a:cs typeface="Arial"/>
                <a:sym typeface="Arial"/>
              </a:rPr>
              <a:t>Quick GUI Notes</a:t>
            </a:r>
            <a:endParaRPr sz="2400" b="1">
              <a:solidFill>
                <a:srgbClr val="820009"/>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000" b="1" i="0" u="none" strike="noStrike" cap="none">
                <a:solidFill>
                  <a:srgbClr val="820000"/>
                </a:solidFill>
                <a:latin typeface="Arial"/>
                <a:ea typeface="Arial"/>
                <a:cs typeface="Arial"/>
                <a:sym typeface="Arial"/>
              </a:rPr>
              <a:t>REVIEW</a:t>
            </a:r>
            <a:endParaRPr sz="4000" b="1" i="0" u="none" strike="noStrike" cap="none">
              <a:solidFill>
                <a:srgbClr val="820000"/>
              </a:solidFill>
              <a:latin typeface="Arial"/>
              <a:ea typeface="Arial"/>
              <a:cs typeface="Arial"/>
              <a:sym typeface="Arial"/>
            </a:endParaRPr>
          </a:p>
        </p:txBody>
      </p:sp>
      <p:sp>
        <p:nvSpPr>
          <p:cNvPr id="152" name="Shape 15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p>
            <a:pPr marL="0" marR="0" lvl="0" indent="0" algn="l" rtl="0">
              <a:spcBef>
                <a:spcPts val="0"/>
              </a:spcBef>
              <a:spcAft>
                <a:spcPts val="0"/>
              </a:spcAft>
              <a:buClr>
                <a:schemeClr val="dk1"/>
              </a:buClr>
              <a:buFont typeface="Arial"/>
              <a:buNone/>
            </a:pPr>
            <a:r>
              <a:rPr lang="en-US" sz="2000" b="0" i="0" u="none" strike="noStrike" cap="none">
                <a:solidFill>
                  <a:schemeClr val="dk1"/>
                </a:solidFill>
                <a:latin typeface="Arial"/>
                <a:ea typeface="Arial"/>
                <a:cs typeface="Arial"/>
                <a:sym typeface="Arial"/>
              </a:rPr>
              <a:t>SELECT, WHERE, GROUP BY, ORDER BY</a:t>
            </a:r>
            <a:endParaRPr sz="2000" b="0" i="0" u="none" strike="noStrike" cap="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Shape 159"/>
          <p:cNvSpPr txBox="1">
            <a:spLocks noGrp="1"/>
          </p:cNvSpPr>
          <p:nvPr>
            <p:ph type="title"/>
          </p:nvPr>
        </p:nvSpPr>
        <p:spPr>
          <a:xfrm>
            <a:off x="381000" y="292100"/>
            <a:ext cx="8305800" cy="7620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40" b="1" i="0" u="none" strike="noStrike" cap="none">
                <a:solidFill>
                  <a:srgbClr val="820000"/>
                </a:solidFill>
                <a:latin typeface="Arial"/>
                <a:ea typeface="Arial"/>
                <a:cs typeface="Arial"/>
                <a:sym typeface="Arial"/>
              </a:rPr>
              <a:t>Select &lt;fields&gt; from &lt;tablename&gt; </a:t>
            </a:r>
            <a:br>
              <a:rPr lang="en-US" sz="3240" b="1" i="0" u="none" strike="noStrike" cap="none">
                <a:solidFill>
                  <a:srgbClr val="820000"/>
                </a:solidFill>
                <a:latin typeface="Arial"/>
                <a:ea typeface="Arial"/>
                <a:cs typeface="Arial"/>
                <a:sym typeface="Arial"/>
              </a:rPr>
            </a:br>
            <a:r>
              <a:rPr lang="en-US" sz="3240" b="1" i="0" u="none" strike="noStrike" cap="none">
                <a:solidFill>
                  <a:srgbClr val="820000"/>
                </a:solidFill>
                <a:latin typeface="Arial"/>
                <a:ea typeface="Arial"/>
                <a:cs typeface="Arial"/>
                <a:sym typeface="Arial"/>
              </a:rPr>
              <a:t>where &lt;limits&gt;;</a:t>
            </a:r>
            <a:endParaRPr sz="3240" b="1" i="0" u="none" strike="noStrike" cap="none">
              <a:solidFill>
                <a:srgbClr val="820000"/>
              </a:solidFill>
              <a:latin typeface="Arial"/>
              <a:ea typeface="Arial"/>
              <a:cs typeface="Arial"/>
              <a:sym typeface="Arial"/>
            </a:endParaRPr>
          </a:p>
        </p:txBody>
      </p:sp>
      <p:sp>
        <p:nvSpPr>
          <p:cNvPr id="160" name="Shape 160"/>
          <p:cNvSpPr txBox="1">
            <a:spLocks noGrp="1"/>
          </p:cNvSpPr>
          <p:nvPr>
            <p:ph type="body" idx="1"/>
          </p:nvPr>
        </p:nvSpPr>
        <p:spPr>
          <a:xfrm>
            <a:off x="381000" y="1524000"/>
            <a:ext cx="8510587" cy="4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Arial"/>
              <a:buNone/>
            </a:pPr>
            <a:r>
              <a:rPr lang="en-US" sz="2800" b="0" i="0" u="none" strike="noStrike" cap="none">
                <a:solidFill>
                  <a:schemeClr val="dk1"/>
                </a:solidFill>
                <a:latin typeface="Arial"/>
                <a:ea typeface="Arial"/>
                <a:cs typeface="Arial"/>
                <a:sym typeface="Arial"/>
              </a:rPr>
              <a:t>Returns some subset of data from a table</a:t>
            </a:r>
            <a:endParaRPr/>
          </a:p>
          <a:p>
            <a:pPr marL="0" marR="0" lvl="0" indent="0" algn="l" rtl="0">
              <a:spcBef>
                <a:spcPts val="560"/>
              </a:spcBef>
              <a:spcAft>
                <a:spcPts val="0"/>
              </a:spcAft>
              <a:buClr>
                <a:schemeClr val="dk1"/>
              </a:buClr>
              <a:buFont typeface="Arial"/>
              <a:buNone/>
            </a:pPr>
            <a:endParaRPr sz="2800" b="0" i="0" u="none" strike="noStrike" cap="none">
              <a:solidFill>
                <a:schemeClr val="dk1"/>
              </a:solidFill>
              <a:latin typeface="Arial"/>
              <a:ea typeface="Arial"/>
              <a:cs typeface="Arial"/>
              <a:sym typeface="Arial"/>
            </a:endParaRPr>
          </a:p>
          <a:p>
            <a:pPr marL="0" marR="0" lvl="0" indent="0" algn="l" rtl="0">
              <a:spcBef>
                <a:spcPts val="560"/>
              </a:spcBef>
              <a:spcAft>
                <a:spcPts val="0"/>
              </a:spcAft>
              <a:buClr>
                <a:srgbClr val="FF9F49"/>
              </a:buClr>
              <a:buFont typeface="Arial"/>
              <a:buNone/>
            </a:pPr>
            <a:r>
              <a:rPr lang="en-US" sz="2800" b="1" i="0" u="none" strike="noStrike" cap="none">
                <a:solidFill>
                  <a:srgbClr val="FF9F49"/>
                </a:solidFill>
                <a:latin typeface="Arial"/>
                <a:ea typeface="Arial"/>
                <a:cs typeface="Arial"/>
                <a:sym typeface="Arial"/>
              </a:rPr>
              <a:t>SELECT</a:t>
            </a:r>
            <a:r>
              <a:rPr lang="en-US" sz="2800" b="0" i="0" u="none" strike="noStrike" cap="none">
                <a:solidFill>
                  <a:srgbClr val="FF9F49"/>
                </a:solidFill>
                <a:latin typeface="Arial"/>
                <a:ea typeface="Arial"/>
                <a:cs typeface="Arial"/>
                <a:sym typeface="Arial"/>
              </a:rPr>
              <a:t> </a:t>
            </a:r>
            <a:r>
              <a:rPr lang="en-US" sz="2800" b="0" i="0" u="none" strike="noStrike" cap="none">
                <a:solidFill>
                  <a:schemeClr val="dk1"/>
                </a:solidFill>
                <a:latin typeface="Arial"/>
                <a:ea typeface="Arial"/>
                <a:cs typeface="Arial"/>
                <a:sym typeface="Arial"/>
              </a:rPr>
              <a:t>name                                                   </a:t>
            </a:r>
            <a:r>
              <a:rPr lang="en-US" sz="2800" b="1" i="0" u="none" strike="noStrike" cap="none">
                <a:solidFill>
                  <a:srgbClr val="0070C0"/>
                </a:solidFill>
                <a:latin typeface="Arial"/>
                <a:ea typeface="Arial"/>
                <a:cs typeface="Arial"/>
                <a:sym typeface="Arial"/>
              </a:rPr>
              <a:t>FROM</a:t>
            </a:r>
            <a:r>
              <a:rPr lang="en-US" sz="2800" b="0" i="0" u="none" strike="noStrike" cap="none">
                <a:solidFill>
                  <a:srgbClr val="0070C0"/>
                </a:solidFill>
                <a:latin typeface="Arial"/>
                <a:ea typeface="Arial"/>
                <a:cs typeface="Arial"/>
                <a:sym typeface="Arial"/>
              </a:rPr>
              <a:t> </a:t>
            </a:r>
            <a:r>
              <a:rPr lang="en-US" sz="2800" b="0" i="0" u="none" strike="noStrike" cap="none">
                <a:solidFill>
                  <a:schemeClr val="dk1"/>
                </a:solidFill>
                <a:latin typeface="Arial"/>
                <a:ea typeface="Arial"/>
                <a:cs typeface="Arial"/>
                <a:sym typeface="Arial"/>
              </a:rPr>
              <a:t>tutorial.oscar_nominees			                </a:t>
            </a:r>
            <a:r>
              <a:rPr lang="en-US" sz="2800" b="1" i="0" u="none" strike="noStrike" cap="none">
                <a:solidFill>
                  <a:srgbClr val="0070C0"/>
                </a:solidFill>
                <a:latin typeface="Arial"/>
                <a:ea typeface="Arial"/>
                <a:cs typeface="Arial"/>
                <a:sym typeface="Arial"/>
              </a:rPr>
              <a:t>WHERE</a:t>
            </a:r>
            <a:r>
              <a:rPr lang="en-US" sz="2800" b="0" i="0" u="none" strike="noStrike" cap="none">
                <a:solidFill>
                  <a:srgbClr val="0070C0"/>
                </a:solidFill>
                <a:latin typeface="Arial"/>
                <a:ea typeface="Arial"/>
                <a:cs typeface="Arial"/>
                <a:sym typeface="Arial"/>
              </a:rPr>
              <a:t> </a:t>
            </a:r>
            <a:r>
              <a:rPr lang="en-US" sz="2800" b="0" i="0" u="none" strike="noStrike" cap="none">
                <a:solidFill>
                  <a:schemeClr val="dk1"/>
                </a:solidFill>
                <a:latin typeface="Arial"/>
                <a:ea typeface="Arial"/>
                <a:cs typeface="Arial"/>
                <a:sym typeface="Arial"/>
              </a:rPr>
              <a:t>year=2012;</a:t>
            </a:r>
            <a:endParaRPr/>
          </a:p>
          <a:p>
            <a:pPr marL="0" marR="0" lvl="0" indent="0" algn="l" rtl="0">
              <a:spcBef>
                <a:spcPts val="560"/>
              </a:spcBef>
              <a:spcAft>
                <a:spcPts val="0"/>
              </a:spcAft>
              <a:buClr>
                <a:schemeClr val="dk1"/>
              </a:buClr>
              <a:buFont typeface="Arial"/>
              <a:buNone/>
            </a:pPr>
            <a:endParaRPr sz="2800" b="0" i="0" u="none" strike="noStrike" cap="none">
              <a:solidFill>
                <a:schemeClr val="dk1"/>
              </a:solidFill>
              <a:latin typeface="Arial"/>
              <a:ea typeface="Arial"/>
              <a:cs typeface="Arial"/>
              <a:sym typeface="Arial"/>
            </a:endParaRPr>
          </a:p>
          <a:p>
            <a:pPr marL="0" marR="0" lvl="0" indent="0" algn="l" rtl="0">
              <a:spcBef>
                <a:spcPts val="560"/>
              </a:spcBef>
              <a:spcAft>
                <a:spcPts val="0"/>
              </a:spcAft>
              <a:buClr>
                <a:schemeClr val="dk1"/>
              </a:buClr>
              <a:buFont typeface="Arial"/>
              <a:buNone/>
            </a:pPr>
            <a:r>
              <a:rPr lang="en-US" sz="2800" b="0" i="0" u="none" strike="noStrike" cap="none">
                <a:solidFill>
                  <a:schemeClr val="dk1"/>
                </a:solidFill>
                <a:latin typeface="Arial"/>
                <a:ea typeface="Arial"/>
                <a:cs typeface="Arial"/>
                <a:sym typeface="Arial"/>
              </a:rPr>
              <a:t>Can use any of the operators (see cheatsheet) as well as AND and OR</a:t>
            </a:r>
            <a:endParaRPr/>
          </a:p>
          <a:p>
            <a:pPr marL="0" marR="0" lvl="0" indent="0" algn="l" rtl="0">
              <a:spcBef>
                <a:spcPts val="560"/>
              </a:spcBef>
              <a:spcAft>
                <a:spcPts val="0"/>
              </a:spcAft>
              <a:buClr>
                <a:schemeClr val="dk1"/>
              </a:buClr>
              <a:buFont typeface="Arial"/>
              <a:buNone/>
            </a:pPr>
            <a:endParaRPr sz="2800" b="0" i="0" u="none" strike="noStrike" cap="none">
              <a:solidFill>
                <a:schemeClr val="dk1"/>
              </a:solidFill>
              <a:latin typeface="Arial"/>
              <a:ea typeface="Arial"/>
              <a:cs typeface="Arial"/>
              <a:sym typeface="Arial"/>
            </a:endParaRPr>
          </a:p>
          <a:p>
            <a:pPr marL="0" marR="0" lvl="0" indent="0" algn="l" rtl="0">
              <a:spcBef>
                <a:spcPts val="560"/>
              </a:spcBef>
              <a:spcAft>
                <a:spcPts val="0"/>
              </a:spcAft>
              <a:buClr>
                <a:schemeClr val="dk1"/>
              </a:buClr>
              <a:buFont typeface="Arial"/>
              <a:buNone/>
            </a:pPr>
            <a:endParaRPr sz="2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1701</Words>
  <Application>Microsoft Office PowerPoint</Application>
  <PresentationFormat>On-screen Show (4:3)</PresentationFormat>
  <Paragraphs>507</Paragraphs>
  <Slides>38</Slides>
  <Notes>38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Arial</vt:lpstr>
      <vt:lpstr>Calibri</vt:lpstr>
      <vt:lpstr>Default Design</vt:lpstr>
      <vt:lpstr>Introduction to SQL II</vt:lpstr>
      <vt:lpstr>PowerPoint Presentation</vt:lpstr>
      <vt:lpstr>PowerPoint Presentation</vt:lpstr>
      <vt:lpstr>PowerPoint Presentation</vt:lpstr>
      <vt:lpstr>Click the Green Plus Sign</vt:lpstr>
      <vt:lpstr>Welcome to the editor!</vt:lpstr>
      <vt:lpstr>PowerPoint Presentation</vt:lpstr>
      <vt:lpstr>REVIEW</vt:lpstr>
      <vt:lpstr>Select &lt;fields&gt; from &lt;tablename&gt;  where &lt;limits&gt;;</vt:lpstr>
      <vt:lpstr>Order by</vt:lpstr>
      <vt:lpstr>Group by</vt:lpstr>
      <vt:lpstr>Try it out</vt:lpstr>
      <vt:lpstr>MORE MODIFICATIONS</vt:lpstr>
      <vt:lpstr>Aliasing</vt:lpstr>
      <vt:lpstr>Select &lt;fields&gt; from &lt;tablename&gt;  HAVING &lt;limits&gt;;</vt:lpstr>
      <vt:lpstr>HAVING</vt:lpstr>
      <vt:lpstr>Try it out</vt:lpstr>
      <vt:lpstr>A note on SQL Commands</vt:lpstr>
      <vt:lpstr>COMBINING TABLES</vt:lpstr>
      <vt:lpstr>Joins</vt:lpstr>
      <vt:lpstr>Inner Join</vt:lpstr>
      <vt:lpstr>Inner Join</vt:lpstr>
      <vt:lpstr>Inner Join</vt:lpstr>
      <vt:lpstr>Try it out</vt:lpstr>
      <vt:lpstr>Walk through a query</vt:lpstr>
      <vt:lpstr>Left Join &amp; Right Join</vt:lpstr>
      <vt:lpstr>Left Join</vt:lpstr>
      <vt:lpstr>Try it out</vt:lpstr>
      <vt:lpstr>Putting it all together</vt:lpstr>
      <vt:lpstr>Backup</vt:lpstr>
      <vt:lpstr>OPTIMIZING QUERIES</vt:lpstr>
      <vt:lpstr>PowerPoint Presentation</vt:lpstr>
      <vt:lpstr>PowerPoint Presentation</vt:lpstr>
      <vt:lpstr>Explain</vt:lpstr>
      <vt:lpstr>Explain - Examples</vt:lpstr>
      <vt:lpstr>Explain - Examples</vt:lpstr>
      <vt:lpstr>PowerPoint Presentation</vt:lpstr>
      <vt:lpstr>Credits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SQL II</dc:title>
  <cp:lastModifiedBy>Jeffrey McKee</cp:lastModifiedBy>
  <cp:revision>3</cp:revision>
  <dcterms:modified xsi:type="dcterms:W3CDTF">2018-03-23T15:53:41Z</dcterms:modified>
</cp:coreProperties>
</file>