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517AEF-C05D-40B9-8274-1AED4C133E0D}">
  <a:tblStyle styleId="{3E517AEF-C05D-40B9-8274-1AED4C133E0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89" autoAdjust="0"/>
  </p:normalViewPr>
  <p:slideViewPr>
    <p:cSldViewPr snapToGrid="0">
      <p:cViewPr varScale="1">
        <p:scale>
          <a:sx n="63" d="100"/>
          <a:sy n="63" d="100"/>
        </p:scale>
        <p:origin x="201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11488" cy="46196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37000" y="0"/>
            <a:ext cx="3011488" cy="4619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95325" y="4387850"/>
            <a:ext cx="5559425" cy="4156075"/>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74113"/>
            <a:ext cx="3011488" cy="46196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900" b="0" i="1"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r>
              <a:rPr lang="en-US" sz="1000" dirty="0"/>
              <a:t>Hi everyone, I’m Vero (Cory) and this is Cory (Vero). Thanks for joining us to today’s workshop.</a:t>
            </a:r>
            <a:endParaRPr sz="1000" dirty="0"/>
          </a:p>
          <a:p>
            <a:pPr marL="0" lvl="0" indent="0" rtl="0">
              <a:spcBef>
                <a:spcPts val="0"/>
              </a:spcBef>
              <a:spcAft>
                <a:spcPts val="0"/>
              </a:spcAft>
              <a:buClr>
                <a:schemeClr val="dk1"/>
              </a:buClr>
              <a:buFont typeface="Arial"/>
              <a:buNone/>
            </a:pPr>
            <a:endParaRPr sz="1000" dirty="0"/>
          </a:p>
          <a:p>
            <a:pPr marL="0" lvl="0" indent="0" rtl="0">
              <a:spcBef>
                <a:spcPts val="0"/>
              </a:spcBef>
              <a:spcAft>
                <a:spcPts val="0"/>
              </a:spcAft>
              <a:buClr>
                <a:schemeClr val="dk1"/>
              </a:buClr>
              <a:buFont typeface="Arial"/>
              <a:buNone/>
            </a:pPr>
            <a:r>
              <a:rPr lang="en-US" sz="1000" dirty="0"/>
              <a:t>At the Booth Analytics Club one of our missions is to provide functional trainings in data analytics tools. Because so many of us will be using SQL in our summer internships and full time jobs, we decided to have SQL be our first workshop this Spring. Thanks to all of you who filled the survey saying which workshops and activities you’d like to see this year. Remember that next week you can attend the intermediate level workshops.</a:t>
            </a:r>
            <a:endParaRPr dirty="0"/>
          </a:p>
        </p:txBody>
      </p:sp>
      <p:sp>
        <p:nvSpPr>
          <p:cNvPr id="80" name="Shape 8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0" name="Shape 17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0" name="Shape 18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92" name="Shape 19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US"/>
              <a:t>The first thing you want to know about your database is what is in there. For that you have several commands like DESCRIBE, SHOW, HELP, VIEW. </a:t>
            </a:r>
            <a:endParaRPr/>
          </a:p>
        </p:txBody>
      </p:sp>
      <p:sp>
        <p:nvSpPr>
          <p:cNvPr id="200" name="Shape 20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r>
              <a:rPr lang="en-US"/>
              <a:t>The first thing you want to know about your database is what is in there. For that you have several commands like DESCRIBE, SHOW, HELP, VIEW. </a:t>
            </a:r>
            <a:endParaRPr/>
          </a:p>
        </p:txBody>
      </p:sp>
      <p:sp>
        <p:nvSpPr>
          <p:cNvPr id="209" name="Shape 209"/>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27" name="Shape 22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US"/>
              <a:t>Remember, you can customize the view of the data you are querying. So for example you can rename columns. This renames columns only for your view. It doesn’t alter the database.</a:t>
            </a:r>
            <a:endParaRPr/>
          </a:p>
        </p:txBody>
      </p:sp>
      <p:sp>
        <p:nvSpPr>
          <p:cNvPr id="238" name="Shape 238"/>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46" name="Shape 246"/>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54" name="Shape 254"/>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62" name="Shape 26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85" name="Shape 8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 name="Shape 86"/>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a:p>
          <a:p>
            <a:pPr marL="0" marR="0" lvl="0" indent="0" algn="l" rtl="0">
              <a:spcBef>
                <a:spcPts val="0"/>
              </a:spcBef>
              <a:spcAft>
                <a:spcPts val="0"/>
              </a:spcAft>
              <a:buNone/>
            </a:pPr>
            <a:endParaRPr sz="1000"/>
          </a:p>
          <a:p>
            <a:pPr marL="0" marR="0" lvl="0" indent="0" algn="l" rtl="0">
              <a:spcBef>
                <a:spcPts val="0"/>
              </a:spcBef>
              <a:spcAft>
                <a:spcPts val="0"/>
              </a:spcAft>
              <a:buNone/>
            </a:pPr>
            <a:r>
              <a:rPr lang="en-US" sz="1000"/>
              <a:t>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70" name="Shape 27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282" name="Shape 28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91" name="Shape 291"/>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99" name="Shape 299"/>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07" name="Shape 30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15" name="Shape 31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23" name="Shape 323"/>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33" name="Shape 333"/>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47" name="Shape 34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55" name="Shape 35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000"/>
              <a:t>SQL (sequel or ess-que-el) is a language designed to manage data held in a relational database management system (RDBMS). (we’ll talk about rdms in a minute).</a:t>
            </a:r>
            <a:endParaRPr sz="1000"/>
          </a:p>
          <a:p>
            <a:pPr marL="0" marR="0" lvl="0" indent="0" algn="l" rtl="0">
              <a:spcBef>
                <a:spcPts val="0"/>
              </a:spcBef>
              <a:spcAft>
                <a:spcPts val="0"/>
              </a:spcAft>
              <a:buNone/>
            </a:pPr>
            <a:endParaRPr sz="1000"/>
          </a:p>
          <a:p>
            <a:pPr marL="0" marR="0" lvl="0" indent="0" algn="l" rtl="0">
              <a:spcBef>
                <a:spcPts val="0"/>
              </a:spcBef>
              <a:spcAft>
                <a:spcPts val="0"/>
              </a:spcAft>
              <a:buNone/>
            </a:pPr>
            <a:r>
              <a:rPr lang="en-US" sz="1000"/>
              <a:t>The most common operation in SQL is the query, which we will use to retrieve data from one or more tables. </a:t>
            </a:r>
            <a:endParaRPr sz="1000"/>
          </a:p>
          <a:p>
            <a:pPr marL="0" marR="0" lvl="0" indent="0" algn="l" rtl="0">
              <a:spcBef>
                <a:spcPts val="0"/>
              </a:spcBef>
              <a:spcAft>
                <a:spcPts val="0"/>
              </a:spcAft>
              <a:buNone/>
            </a:pPr>
            <a:endParaRPr sz="1000"/>
          </a:p>
          <a:p>
            <a:pPr marL="0" marR="0" lvl="0" indent="0" algn="l" rtl="0">
              <a:spcBef>
                <a:spcPts val="0"/>
              </a:spcBef>
              <a:spcAft>
                <a:spcPts val="0"/>
              </a:spcAft>
              <a:buNone/>
            </a:pPr>
            <a:r>
              <a:rPr lang="en-US" sz="1000"/>
              <a:t>Just so you now, standard querying statements will not modify the database, just pull data. </a:t>
            </a:r>
            <a:endParaRPr sz="1000"/>
          </a:p>
          <a:p>
            <a:pPr marL="0" marR="0" lvl="0" indent="0" algn="l" rtl="0">
              <a:spcBef>
                <a:spcPts val="0"/>
              </a:spcBef>
              <a:spcAft>
                <a:spcPts val="0"/>
              </a:spcAft>
              <a:buNone/>
            </a:pPr>
            <a:br>
              <a:rPr lang="en-US" sz="1000"/>
            </a:br>
            <a:r>
              <a:rPr lang="en-US" sz="1000"/>
              <a:t>Queries allow us to describe what the desired data looks like, leaving the database management system to optimizing and perform the operations necessary to produce the output we want.</a:t>
            </a:r>
            <a:endParaRPr sz="1000"/>
          </a:p>
          <a:p>
            <a:pPr marL="0" marR="0" lvl="0" indent="0" algn="l" rtl="0">
              <a:spcBef>
                <a:spcPts val="0"/>
              </a:spcBef>
              <a:spcAft>
                <a:spcPts val="0"/>
              </a:spcAft>
              <a:buNone/>
            </a:pPr>
            <a:endParaRPr sz="1000"/>
          </a:p>
          <a:p>
            <a:pPr marL="0" marR="0" lvl="0" indent="0" algn="l" rtl="0">
              <a:spcBef>
                <a:spcPts val="0"/>
              </a:spcBef>
              <a:spcAft>
                <a:spcPts val="0"/>
              </a:spcAft>
              <a:buNone/>
            </a:pPr>
            <a:r>
              <a:rPr lang="en-US" sz="1000"/>
              <a:t>Prior to Booth I was a Data Analyst in an ecommerce company, and I worked in the personalization sector. So my job was to build statistical models to predict what product a person would buy next. To do this I needed the data on the sales we had. And to get this data, I had two alternatives: I could go to a Business Intelligence Analyst and ask them to pull that data -and usually the response was: “sure, I can have it by next week”- or I could learn SQL, and pull the data myself in a few hours. My lesson is that learning SQL gives you access to the source of data and you won’t be depending on anyone.</a:t>
            </a:r>
            <a:endParaRPr sz="1000"/>
          </a:p>
          <a:p>
            <a:pPr marL="0" marR="0" lvl="0" indent="0" algn="l" rtl="0">
              <a:spcBef>
                <a:spcPts val="0"/>
              </a:spcBef>
              <a:spcAft>
                <a:spcPts val="0"/>
              </a:spcAft>
              <a:buNone/>
            </a:pPr>
            <a:endParaRPr sz="1000"/>
          </a:p>
          <a:p>
            <a:pPr marL="0" marR="0" lvl="0" indent="0" algn="l" rtl="0">
              <a:spcBef>
                <a:spcPts val="0"/>
              </a:spcBef>
              <a:spcAft>
                <a:spcPts val="0"/>
              </a:spcAft>
              <a:buNone/>
            </a:pPr>
            <a:endParaRPr sz="10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64" name="Shape 364"/>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72" name="Shape 37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81" name="Shape 381"/>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90" name="Shape 39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98" name="Shape 398"/>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09" name="Shape 409"/>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17" name="Shape 41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25" name="Shape 42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35" name="Shape 43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47" name="Shape 44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u="none">
                <a:solidFill>
                  <a:schemeClr val="dk1"/>
                </a:solidFill>
                <a:latin typeface="Arial"/>
                <a:ea typeface="Arial"/>
                <a:cs typeface="Arial"/>
                <a:sym typeface="Arial"/>
              </a:rPr>
              <a:t>4</a:t>
            </a:fld>
            <a:endParaRPr sz="1200" b="0" u="none">
              <a:solidFill>
                <a:schemeClr val="dk1"/>
              </a:solidFill>
              <a:latin typeface="Arial"/>
              <a:ea typeface="Arial"/>
              <a:cs typeface="Arial"/>
              <a:sym typeface="Arial"/>
            </a:endParaRPr>
          </a:p>
        </p:txBody>
      </p:sp>
      <p:sp>
        <p:nvSpPr>
          <p:cNvPr id="102" name="Shape 10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3" name="Shape 103"/>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000" dirty="0"/>
              <a:t>SQL is the language we will use to pull data from a relational database management system. </a:t>
            </a:r>
            <a:endParaRPr sz="1000" dirty="0"/>
          </a:p>
          <a:p>
            <a:pPr marL="0" marR="0" lvl="0" indent="0" algn="l" rtl="0">
              <a:spcBef>
                <a:spcPts val="0"/>
              </a:spcBef>
              <a:spcAft>
                <a:spcPts val="0"/>
              </a:spcAft>
              <a:buNone/>
            </a:pPr>
            <a:endParaRPr sz="1000" dirty="0"/>
          </a:p>
          <a:p>
            <a:pPr marL="0" marR="0" lvl="0" indent="0" algn="l" rtl="0">
              <a:spcBef>
                <a:spcPts val="0"/>
              </a:spcBef>
              <a:spcAft>
                <a:spcPts val="0"/>
              </a:spcAft>
              <a:buNone/>
            </a:pPr>
            <a:r>
              <a:rPr lang="en-US" sz="1000" dirty="0"/>
              <a:t>What is a relational database?</a:t>
            </a:r>
            <a:endParaRPr sz="1000" dirty="0"/>
          </a:p>
          <a:p>
            <a:pPr marL="0" marR="0" lvl="0" indent="0" algn="l" rtl="0">
              <a:spcBef>
                <a:spcPts val="0"/>
              </a:spcBef>
              <a:spcAft>
                <a:spcPts val="0"/>
              </a:spcAft>
              <a:buNone/>
            </a:pPr>
            <a:r>
              <a:rPr lang="en-US" sz="1000" dirty="0"/>
              <a:t>A relational database is a collection of data items organized as a set of tables. </a:t>
            </a:r>
            <a:endParaRPr sz="1000" dirty="0"/>
          </a:p>
          <a:p>
            <a:pPr marL="0" marR="0" lvl="0" indent="0" algn="l" rtl="0">
              <a:spcBef>
                <a:spcPts val="0"/>
              </a:spcBef>
              <a:spcAft>
                <a:spcPts val="0"/>
              </a:spcAft>
              <a:buNone/>
            </a:pPr>
            <a:r>
              <a:rPr lang="en-US" sz="1000" dirty="0"/>
              <a:t>In each table (which is sometimes called a relation) there are one or more data categories in columns. </a:t>
            </a:r>
            <a:endParaRPr sz="1000" dirty="0"/>
          </a:p>
          <a:p>
            <a:pPr marL="0" marR="0" lvl="0" indent="0" algn="l" rtl="0">
              <a:spcBef>
                <a:spcPts val="0"/>
              </a:spcBef>
              <a:spcAft>
                <a:spcPts val="0"/>
              </a:spcAft>
              <a:buNone/>
            </a:pPr>
            <a:r>
              <a:rPr lang="en-US" sz="1000" dirty="0"/>
              <a:t>Each row contains a unique instance of data for the categories defined by the columns. </a:t>
            </a:r>
            <a:endParaRPr sz="1000" dirty="0"/>
          </a:p>
          <a:p>
            <a:pPr marL="0" marR="0" lvl="0" indent="0" algn="l" rtl="0">
              <a:spcBef>
                <a:spcPts val="0"/>
              </a:spcBef>
              <a:spcAft>
                <a:spcPts val="0"/>
              </a:spcAft>
              <a:buNone/>
            </a:pPr>
            <a:endParaRPr sz="1000" dirty="0"/>
          </a:p>
          <a:p>
            <a:pPr marL="0" marR="0" lvl="0" indent="0" algn="l" rtl="0">
              <a:spcBef>
                <a:spcPts val="0"/>
              </a:spcBef>
              <a:spcAft>
                <a:spcPts val="0"/>
              </a:spcAft>
              <a:buNone/>
            </a:pPr>
            <a:r>
              <a:rPr lang="en-US" dirty="0">
                <a:solidFill>
                  <a:srgbClr val="394242"/>
                </a:solidFill>
                <a:highlight>
                  <a:srgbClr val="FFFFFF"/>
                </a:highlight>
              </a:rPr>
              <a:t>You’ve all used Excel before and are familiar with tables—they’re similar to spreadsheets. Tables have rows and columns just like Excel, but are a little more rigid. Database tables, for instance, are always organized by column, and each column must have a unique name. </a:t>
            </a:r>
            <a:endParaRPr sz="10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58" name="Shape 458"/>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67" name="Shape 46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75" name="Shape 47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84" name="Shape 484"/>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1" name="Shape 49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92" name="Shape 49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01" name="Shape 501"/>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8" name="Shape 508"/>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09" name="Shape 509"/>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17" name="Shape 51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4" name="Shape 52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25" name="Shape 52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34" name="Shape 534"/>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116" name="Shape 11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7" name="Shape 117"/>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lvl="0" indent="0" rtl="0">
              <a:spcBef>
                <a:spcPts val="0"/>
              </a:spcBef>
              <a:spcAft>
                <a:spcPts val="0"/>
              </a:spcAft>
              <a:buNone/>
            </a:pPr>
            <a:r>
              <a:rPr lang="en-US" sz="1000"/>
              <a:t>For example, a typical business order entry database would include a table that described a client with columns for name, address, phone number, and so forth. </a:t>
            </a:r>
            <a:endParaRPr sz="1000"/>
          </a:p>
          <a:p>
            <a:pPr marL="0" lvl="0" indent="0" rtl="0">
              <a:spcBef>
                <a:spcPts val="0"/>
              </a:spcBef>
              <a:spcAft>
                <a:spcPts val="0"/>
              </a:spcAft>
              <a:buNone/>
            </a:pPr>
            <a:endParaRPr sz="1000"/>
          </a:p>
          <a:p>
            <a:pPr marL="0" lvl="0" indent="0" rtl="0">
              <a:spcBef>
                <a:spcPts val="0"/>
              </a:spcBef>
              <a:spcAft>
                <a:spcPts val="0"/>
              </a:spcAft>
              <a:buNone/>
            </a:pPr>
            <a:r>
              <a:rPr lang="en-US" sz="1000"/>
              <a:t>Another table would describe an order: product, client id , date, sales price, and so forth. </a:t>
            </a:r>
            <a:endParaRPr sz="1000"/>
          </a:p>
          <a:p>
            <a:pPr marL="0" lvl="0" indent="0" rtl="0">
              <a:spcBef>
                <a:spcPts val="0"/>
              </a:spcBef>
              <a:spcAft>
                <a:spcPts val="0"/>
              </a:spcAft>
              <a:buNone/>
            </a:pPr>
            <a:endParaRPr sz="1000"/>
          </a:p>
          <a:p>
            <a:pPr marL="0" lvl="0" indent="0" rtl="0">
              <a:spcBef>
                <a:spcPts val="0"/>
              </a:spcBef>
              <a:spcAft>
                <a:spcPts val="0"/>
              </a:spcAft>
              <a:buNone/>
            </a:pPr>
            <a:r>
              <a:rPr lang="en-US" sz="1000"/>
              <a:t>There could be a table for each order, containing which items were purchased, with a description of the product, name, color.</a:t>
            </a:r>
            <a:endParaRPr sz="1000"/>
          </a:p>
          <a:p>
            <a:pPr marL="0" lvl="0" indent="0" rtl="0">
              <a:spcBef>
                <a:spcPts val="0"/>
              </a:spcBef>
              <a:spcAft>
                <a:spcPts val="0"/>
              </a:spcAft>
              <a:buNone/>
            </a:pPr>
            <a:endParaRPr sz="1000"/>
          </a:p>
          <a:p>
            <a:pPr marL="0" lvl="0" indent="0" rtl="0">
              <a:spcBef>
                <a:spcPts val="0"/>
              </a:spcBef>
              <a:spcAft>
                <a:spcPts val="0"/>
              </a:spcAft>
              <a:buClr>
                <a:schemeClr val="dk1"/>
              </a:buClr>
              <a:buFont typeface="Arial"/>
              <a:buNone/>
            </a:pPr>
            <a:r>
              <a:rPr lang="en-US" sz="1000"/>
              <a:t>Every user of the database might pull different views or reports depending on their needs. For example, a branch office manager might like a view on all customers that bought products after a certain date. A financial services manager in the same company could, from the same tables, obtain a report on accounts that needed to be paid.</a:t>
            </a:r>
            <a:br>
              <a:rPr lang="en-US" sz="1000"/>
            </a:br>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42" name="Shape 54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9" name="Shape 54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50" name="Shape 55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58" name="Shape 558"/>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66" name="Shape 566"/>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74" name="Shape 574"/>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82" name="Shape 58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Shape 58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90" name="Shape 59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97" name="Shape 597"/>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4" name="Shape 604"/>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05" name="Shape 605"/>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2" name="Shape 612"/>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13" name="Shape 613"/>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33" name="Shape 13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0" name="Shape 620"/>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21" name="Shape 621"/>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8" name="Shape 628"/>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29" name="Shape 629"/>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7" name="Shape 637"/>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38" name="Shape 638"/>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5" name="Shape 645"/>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46" name="Shape 646"/>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54" name="Shape 654"/>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1" name="Shape 661"/>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62" name="Shape 662"/>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9" name="Shape 66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70" name="Shape 67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77" name="Shape 67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83" name="Shape 68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89" name="Shape 68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3" name="Shape 14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5" name="Shape 695"/>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96" name="Shape 696"/>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a:spcBef>
                <a:spcPts val="0"/>
              </a:spcBef>
              <a:spcAft>
                <a:spcPts val="0"/>
              </a:spcAft>
              <a:buClr>
                <a:srgbClr val="000000"/>
              </a:buClr>
              <a:buFont typeface="Arial"/>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03" name="Shape 70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US"/>
              <a:t>A graphical user interface (GUI) is computer program that uses windows, icons and menus and which can be manipulated by a mouse (and often to a limited extent by a keyboard as well). </a:t>
            </a:r>
            <a:br>
              <a:rPr lang="en-US"/>
            </a:br>
            <a:br>
              <a:rPr lang="en-US"/>
            </a:br>
            <a:r>
              <a:rPr lang="en-US"/>
              <a:t>GUIs contrast with command line interfaces (CLIs), which use only text and are accessed solely by a keyboard. </a:t>
            </a:r>
            <a:endParaRPr/>
          </a:p>
          <a:p>
            <a:pPr marL="0" lvl="0" indent="0">
              <a:spcBef>
                <a:spcPts val="360"/>
              </a:spcBef>
              <a:spcAft>
                <a:spcPts val="0"/>
              </a:spcAft>
              <a:buNone/>
            </a:pPr>
            <a:endParaRPr/>
          </a:p>
          <a:p>
            <a:pPr marL="0" lvl="0" indent="0">
              <a:spcBef>
                <a:spcPts val="360"/>
              </a:spcBef>
              <a:spcAft>
                <a:spcPts val="0"/>
              </a:spcAft>
              <a:buNone/>
            </a:pPr>
            <a:r>
              <a:rPr lang="en-US"/>
              <a:t>A major advantage of GUIs is that they make computer operation more intuitive, and thus easier to learn and use. For example, it is much easier for a new user to move a file from one directory to another by dragging its icon with the mouse than by having to remember and type seemingly arcane commands to accomplish the same task.</a:t>
            </a:r>
            <a:endParaRPr/>
          </a:p>
        </p:txBody>
      </p:sp>
      <p:sp>
        <p:nvSpPr>
          <p:cNvPr id="153" name="Shape 15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61" name="Shape 161"/>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62" name="Shape 162"/>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63" name="Shape 163"/>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Shape 16" descr="C:\Users\Whitney\Documents\CHICAGO GSB\PPT-Large-Logo-with-Tag-Pos.png"/>
          <p:cNvPicPr preferRelativeResize="0"/>
          <p:nvPr/>
        </p:nvPicPr>
        <p:blipFill rotWithShape="1">
          <a:blip r:embed="rId2">
            <a:alphaModFix/>
          </a:blip>
          <a:srcRect/>
          <a:stretch/>
        </p:blipFill>
        <p:spPr>
          <a:xfrm>
            <a:off x="457200" y="4232275"/>
            <a:ext cx="8229600" cy="2273300"/>
          </a:xfrm>
          <a:prstGeom prst="rect">
            <a:avLst/>
          </a:prstGeom>
          <a:noFill/>
          <a:ln>
            <a:noFill/>
          </a:ln>
        </p:spPr>
      </p:pic>
      <p:sp>
        <p:nvSpPr>
          <p:cNvPr id="17" name="Shape 17"/>
          <p:cNvSpPr txBox="1">
            <a:spLocks noGrp="1"/>
          </p:cNvSpPr>
          <p:nvPr>
            <p:ph type="ctrTitle"/>
          </p:nvPr>
        </p:nvSpPr>
        <p:spPr>
          <a:xfrm>
            <a:off x="381000" y="762000"/>
            <a:ext cx="7772400" cy="7842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381000" y="1676400"/>
            <a:ext cx="6400800" cy="914400"/>
          </a:xfrm>
          <a:prstGeom prst="rect">
            <a:avLst/>
          </a:prstGeom>
          <a:noFill/>
          <a:ln>
            <a:noFill/>
          </a:ln>
        </p:spPr>
        <p:txBody>
          <a:bodyPr spcFirstLastPara="1" wrap="square" lIns="91425" tIns="91425" rIns="91425" bIns="91425" anchor="t" anchorCtr="0"/>
          <a:lstStyle>
            <a:lvl1pPr marL="0" marR="0" lvl="0" indent="0" algn="l" rtl="0">
              <a:spcBef>
                <a:spcPts val="480"/>
              </a:spcBef>
              <a:spcAft>
                <a:spcPts val="0"/>
              </a:spcAft>
              <a:buClr>
                <a:schemeClr val="dk1"/>
              </a:buClr>
              <a:buSzPts val="2800"/>
              <a:buFont typeface="Arial"/>
              <a:buNone/>
              <a:defRPr sz="24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9" name="Shape 59"/>
          <p:cNvSpPr txBox="1">
            <a:spLocks noGrp="1"/>
          </p:cNvSpPr>
          <p:nvPr>
            <p:ph type="body" idx="1"/>
          </p:nvPr>
        </p:nvSpPr>
        <p:spPr>
          <a:xfrm rot="5400000">
            <a:off x="2161382" y="-550068"/>
            <a:ext cx="4786313" cy="82994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4814094" y="2102644"/>
            <a:ext cx="5700713" cy="20796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576262" y="96838"/>
            <a:ext cx="5700713" cy="6091238"/>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7" name="Shape 67"/>
          <p:cNvSpPr>
            <a:spLocks noGrp="1"/>
          </p:cNvSpPr>
          <p:nvPr>
            <p:ph type="dgm" idx="2"/>
          </p:nvPr>
        </p:nvSpPr>
        <p:spPr>
          <a:xfrm>
            <a:off x="404813" y="1206500"/>
            <a:ext cx="8299450" cy="4786313"/>
          </a:xfrm>
          <a:prstGeom prst="rect">
            <a:avLst/>
          </a:prstGeom>
          <a:noFill/>
          <a:ln>
            <a:noFill/>
          </a:ln>
        </p:spPr>
        <p:txBody>
          <a:bodyPr spcFirstLastPara="1" wrap="square" lIns="91425" tIns="91425" rIns="91425" bIns="91425" anchor="t" anchorCtr="0"/>
          <a:lstStyle>
            <a:lvl1pPr marL="342900" marR="0" lvl="0" indent="-3429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4630738" y="1206500"/>
            <a:ext cx="4073525" cy="2316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630738" y="3675063"/>
            <a:ext cx="4073525" cy="23177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8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4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20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8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4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20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04813" y="1206500"/>
            <a:ext cx="8299450"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8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20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4630738"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9" name="Shape 4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6086475"/>
            <a:ext cx="9144000" cy="1588"/>
          </a:xfrm>
          <a:prstGeom prst="straightConnector1">
            <a:avLst/>
          </a:prstGeom>
          <a:noFill/>
          <a:ln w="9525" cap="flat" cmpd="sng">
            <a:solidFill>
              <a:srgbClr val="6E0000"/>
            </a:solidFill>
            <a:prstDash val="solid"/>
            <a:round/>
            <a:headEnd type="none" w="sm" len="sm"/>
            <a:tailEnd type="none" w="sm" len="sm"/>
          </a:ln>
        </p:spPr>
      </p:cxnSp>
      <p:pic>
        <p:nvPicPr>
          <p:cNvPr id="11" name="Shape 11" descr="PPT-Large-Logo-with-Tag-Pos.png"/>
          <p:cNvPicPr preferRelativeResize="0"/>
          <p:nvPr/>
        </p:nvPicPr>
        <p:blipFill rotWithShape="1">
          <a:blip r:embed="rId17">
            <a:alphaModFix/>
          </a:blip>
          <a:srcRect/>
          <a:stretch/>
        </p:blipFill>
        <p:spPr>
          <a:xfrm>
            <a:off x="6291263" y="6181725"/>
            <a:ext cx="2395537" cy="660400"/>
          </a:xfrm>
          <a:prstGeom prst="rect">
            <a:avLst/>
          </a:prstGeom>
          <a:noFill/>
          <a:ln>
            <a:noFill/>
          </a:ln>
        </p:spPr>
      </p:pic>
      <p:sp>
        <p:nvSpPr>
          <p:cNvPr id="12" name="Shape 12"/>
          <p:cNvSpPr txBox="1">
            <a:spLocks noGrp="1"/>
          </p:cNvSpPr>
          <p:nvPr>
            <p:ph type="body" idx="1"/>
          </p:nvPr>
        </p:nvSpPr>
        <p:spPr>
          <a:xfrm>
            <a:off x="404813" y="1206500"/>
            <a:ext cx="8299450"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modeanalytics.co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mailto:boothanalytics@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381000" y="762000"/>
            <a:ext cx="8382000" cy="784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i="0" u="none" strike="noStrike" cap="none">
                <a:solidFill>
                  <a:srgbClr val="820009"/>
                </a:solidFill>
                <a:latin typeface="Arial"/>
                <a:ea typeface="Arial"/>
                <a:cs typeface="Arial"/>
                <a:sym typeface="Arial"/>
              </a:rPr>
              <a:t>SQL </a:t>
            </a:r>
            <a:r>
              <a:rPr lang="en-US">
                <a:solidFill>
                  <a:srgbClr val="820009"/>
                </a:solidFill>
              </a:rPr>
              <a:t>Basics</a:t>
            </a:r>
            <a:endParaRPr sz="4000" b="1" i="0" u="none" strike="noStrike" cap="none">
              <a:solidFill>
                <a:srgbClr val="82000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Click the Green Plus Sign</a:t>
            </a:r>
            <a:endParaRPr/>
          </a:p>
        </p:txBody>
      </p:sp>
      <p:sp>
        <p:nvSpPr>
          <p:cNvPr id="173" name="Shape 17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pic>
        <p:nvPicPr>
          <p:cNvPr id="174" name="Shape 174"/>
          <p:cNvPicPr preferRelativeResize="0"/>
          <p:nvPr/>
        </p:nvPicPr>
        <p:blipFill>
          <a:blip r:embed="rId3">
            <a:alphaModFix/>
          </a:blip>
          <a:stretch>
            <a:fillRect/>
          </a:stretch>
        </p:blipFill>
        <p:spPr>
          <a:xfrm>
            <a:off x="210425" y="1461800"/>
            <a:ext cx="8839193" cy="3145393"/>
          </a:xfrm>
          <a:prstGeom prst="rect">
            <a:avLst/>
          </a:prstGeom>
          <a:noFill/>
          <a:ln>
            <a:noFill/>
          </a:ln>
        </p:spPr>
      </p:pic>
      <p:sp>
        <p:nvSpPr>
          <p:cNvPr id="175" name="Shape 175"/>
          <p:cNvSpPr/>
          <p:nvPr/>
        </p:nvSpPr>
        <p:spPr>
          <a:xfrm>
            <a:off x="7983600" y="1162975"/>
            <a:ext cx="1113900" cy="8472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6" name="Shape 176"/>
          <p:cNvCxnSpPr/>
          <p:nvPr/>
        </p:nvCxnSpPr>
        <p:spPr>
          <a:xfrm>
            <a:off x="6034100" y="1545925"/>
            <a:ext cx="1775400" cy="11700"/>
          </a:xfrm>
          <a:prstGeom prst="straightConnector1">
            <a:avLst/>
          </a:prstGeom>
          <a:noFill/>
          <a:ln w="114300" cap="flat" cmpd="sng">
            <a:solidFill>
              <a:srgbClr val="FF00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Welcome to the editor!</a:t>
            </a:r>
            <a:endParaRPr/>
          </a:p>
        </p:txBody>
      </p:sp>
      <p:sp>
        <p:nvSpPr>
          <p:cNvPr id="183" name="Shape 18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pic>
        <p:nvPicPr>
          <p:cNvPr id="184" name="Shape 184"/>
          <p:cNvPicPr preferRelativeResize="0"/>
          <p:nvPr/>
        </p:nvPicPr>
        <p:blipFill>
          <a:blip r:embed="rId3">
            <a:alphaModFix/>
          </a:blip>
          <a:stretch>
            <a:fillRect/>
          </a:stretch>
        </p:blipFill>
        <p:spPr>
          <a:xfrm>
            <a:off x="152400" y="1206500"/>
            <a:ext cx="8839198" cy="4730800"/>
          </a:xfrm>
          <a:prstGeom prst="rect">
            <a:avLst/>
          </a:prstGeom>
          <a:noFill/>
          <a:ln>
            <a:noFill/>
          </a:ln>
        </p:spPr>
      </p:pic>
      <p:sp>
        <p:nvSpPr>
          <p:cNvPr id="185" name="Shape 185"/>
          <p:cNvSpPr txBox="1"/>
          <p:nvPr/>
        </p:nvSpPr>
        <p:spPr>
          <a:xfrm>
            <a:off x="789075" y="2021675"/>
            <a:ext cx="2402100" cy="457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solidFill>
                  <a:srgbClr val="980000"/>
                </a:solidFill>
              </a:rPr>
              <a:t>Query Editor</a:t>
            </a:r>
            <a:endParaRPr sz="2400">
              <a:solidFill>
                <a:srgbClr val="980000"/>
              </a:solidFill>
            </a:endParaRPr>
          </a:p>
        </p:txBody>
      </p:sp>
      <p:sp>
        <p:nvSpPr>
          <p:cNvPr id="186" name="Shape 186"/>
          <p:cNvSpPr txBox="1"/>
          <p:nvPr/>
        </p:nvSpPr>
        <p:spPr>
          <a:xfrm>
            <a:off x="789075" y="4402050"/>
            <a:ext cx="24021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980000"/>
                </a:solidFill>
              </a:rPr>
              <a:t>Results</a:t>
            </a:r>
            <a:endParaRPr sz="2400">
              <a:solidFill>
                <a:srgbClr val="980000"/>
              </a:solidFill>
            </a:endParaRPr>
          </a:p>
        </p:txBody>
      </p:sp>
      <p:sp>
        <p:nvSpPr>
          <p:cNvPr id="187" name="Shape 187"/>
          <p:cNvSpPr txBox="1"/>
          <p:nvPr/>
        </p:nvSpPr>
        <p:spPr>
          <a:xfrm>
            <a:off x="5107350" y="2616550"/>
            <a:ext cx="24021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980000"/>
                </a:solidFill>
              </a:rPr>
              <a:t>Tutorial Tables</a:t>
            </a:r>
            <a:endParaRPr sz="2400">
              <a:solidFill>
                <a:srgbClr val="980000"/>
              </a:solidFill>
            </a:endParaRPr>
          </a:p>
        </p:txBody>
      </p:sp>
      <p:cxnSp>
        <p:nvCxnSpPr>
          <p:cNvPr id="188" name="Shape 188"/>
          <p:cNvCxnSpPr/>
          <p:nvPr/>
        </p:nvCxnSpPr>
        <p:spPr>
          <a:xfrm>
            <a:off x="6556300" y="3158875"/>
            <a:ext cx="754200" cy="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282325" y="292100"/>
            <a:ext cx="84975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Three Steps to Querying</a:t>
            </a:r>
            <a:endParaRPr/>
          </a:p>
        </p:txBody>
      </p:sp>
      <p:sp>
        <p:nvSpPr>
          <p:cNvPr id="195" name="Shape 195"/>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457200" lvl="0" indent="-406400" rtl="0">
              <a:spcBef>
                <a:spcPts val="560"/>
              </a:spcBef>
              <a:spcAft>
                <a:spcPts val="0"/>
              </a:spcAft>
              <a:buSzPts val="2800"/>
              <a:buAutoNum type="arabicParenR"/>
            </a:pPr>
            <a:r>
              <a:rPr lang="en-US" dirty="0"/>
              <a:t>Know your database, know your tables</a:t>
            </a:r>
          </a:p>
          <a:p>
            <a:pPr marL="457200" lvl="0" indent="-406400" rtl="0">
              <a:spcBef>
                <a:spcPts val="560"/>
              </a:spcBef>
              <a:spcAft>
                <a:spcPts val="0"/>
              </a:spcAft>
              <a:buSzPts val="2800"/>
              <a:buAutoNum type="arabicParenR"/>
            </a:pPr>
            <a:endParaRPr lang="en-US" dirty="0"/>
          </a:p>
          <a:p>
            <a:pPr marL="457200" lvl="0" indent="-406400" rtl="0">
              <a:spcBef>
                <a:spcPts val="560"/>
              </a:spcBef>
              <a:spcAft>
                <a:spcPts val="0"/>
              </a:spcAft>
              <a:buSzPts val="2800"/>
              <a:buAutoNum type="arabicParenR"/>
            </a:pPr>
            <a:r>
              <a:rPr lang="en-US" dirty="0"/>
              <a:t>Write your query</a:t>
            </a:r>
            <a:endParaRPr dirty="0"/>
          </a:p>
          <a:p>
            <a:pPr marL="457200" lvl="0" indent="-406400" rtl="0">
              <a:spcBef>
                <a:spcPts val="560"/>
              </a:spcBef>
              <a:spcAft>
                <a:spcPts val="0"/>
              </a:spcAft>
              <a:buSzPts val="2800"/>
              <a:buAutoNum type="arabicParenR"/>
            </a:pPr>
            <a:endParaRPr lang="en-US" dirty="0"/>
          </a:p>
          <a:p>
            <a:pPr marL="457200" lvl="0" indent="-406400" rtl="0">
              <a:spcBef>
                <a:spcPts val="560"/>
              </a:spcBef>
              <a:spcAft>
                <a:spcPts val="0"/>
              </a:spcAft>
              <a:buSzPts val="2800"/>
              <a:buAutoNum type="arabicParenR"/>
            </a:pPr>
            <a:r>
              <a:rPr lang="en-US" dirty="0"/>
              <a:t>Check to see if your data makes sense</a:t>
            </a:r>
            <a:endParaRPr dirty="0"/>
          </a:p>
          <a:p>
            <a:pPr marL="342900" lvl="0" indent="-165100" rtl="0">
              <a:spcBef>
                <a:spcPts val="560"/>
              </a:spcBef>
              <a:spcAft>
                <a:spcPts val="0"/>
              </a:spcAft>
              <a:buNone/>
            </a:pPr>
            <a:endParaRPr dirty="0"/>
          </a:p>
          <a:p>
            <a:pPr marL="342900" lvl="0" indent="-165100" rtl="0">
              <a:spcBef>
                <a:spcPts val="560"/>
              </a:spcBef>
              <a:spcAft>
                <a:spcPts val="0"/>
              </a:spcAft>
              <a:buNone/>
            </a:pPr>
            <a:endParaRPr dirty="0"/>
          </a:p>
          <a:p>
            <a:pPr marL="342900" lvl="0" indent="-165100" rtl="0">
              <a:spcBef>
                <a:spcPts val="560"/>
              </a:spcBef>
              <a:spcAft>
                <a:spcPts val="0"/>
              </a:spcAft>
              <a:buNone/>
            </a:pPr>
            <a:endParaRPr dirty="0"/>
          </a:p>
          <a:p>
            <a:pPr marL="342900" lvl="0" indent="-165100" rtl="0">
              <a:spcBef>
                <a:spcPts val="560"/>
              </a:spcBef>
              <a:spcAft>
                <a:spcPts val="0"/>
              </a:spcAft>
              <a:buNone/>
            </a:pPr>
            <a:endParaRPr dirty="0"/>
          </a:p>
          <a:p>
            <a:pPr marL="342900" lvl="0" indent="-165100" rtl="0">
              <a:spcBef>
                <a:spcPts val="560"/>
              </a:spcBef>
              <a:spcAft>
                <a:spcPts val="0"/>
              </a:spcAft>
              <a:buNone/>
            </a:pPr>
            <a:endParaRPr dirty="0"/>
          </a:p>
        </p:txBody>
      </p:sp>
      <p:sp>
        <p:nvSpPr>
          <p:cNvPr id="196" name="Shape 19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Looking at Tables</a:t>
            </a:r>
            <a:endParaRPr/>
          </a:p>
        </p:txBody>
      </p:sp>
      <p:sp>
        <p:nvSpPr>
          <p:cNvPr id="203" name="Shape 203"/>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In Mode, each table has a dropdown that shows what’s in the table</a:t>
            </a:r>
            <a:endParaRPr/>
          </a:p>
        </p:txBody>
      </p:sp>
      <p:sp>
        <p:nvSpPr>
          <p:cNvPr id="204" name="Shape 204"/>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pic>
        <p:nvPicPr>
          <p:cNvPr id="205" name="Shape 205"/>
          <p:cNvPicPr preferRelativeResize="0"/>
          <p:nvPr/>
        </p:nvPicPr>
        <p:blipFill>
          <a:blip r:embed="rId3">
            <a:alphaModFix/>
          </a:blip>
          <a:stretch>
            <a:fillRect/>
          </a:stretch>
        </p:blipFill>
        <p:spPr>
          <a:xfrm>
            <a:off x="4395717" y="1993267"/>
            <a:ext cx="2389725" cy="226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Queries usually have three main building blocks:</a:t>
            </a:r>
            <a:endParaRPr/>
          </a:p>
          <a:p>
            <a:pPr marL="342900" lvl="0" indent="-165100" rtl="0">
              <a:spcBef>
                <a:spcPts val="560"/>
              </a:spcBef>
              <a:spcAft>
                <a:spcPts val="0"/>
              </a:spcAft>
              <a:buNone/>
            </a:pPr>
            <a:r>
              <a:rPr lang="en-US" b="1">
                <a:solidFill>
                  <a:srgbClr val="FF9900"/>
                </a:solidFill>
              </a:rPr>
              <a:t>SELECT</a:t>
            </a:r>
            <a:r>
              <a:rPr lang="en-US"/>
              <a:t>, </a:t>
            </a:r>
            <a:r>
              <a:rPr lang="en-US" b="1">
                <a:solidFill>
                  <a:srgbClr val="0000FF"/>
                </a:solidFill>
              </a:rPr>
              <a:t>FROM</a:t>
            </a:r>
            <a:r>
              <a:rPr lang="en-US"/>
              <a:t>, and </a:t>
            </a:r>
            <a:r>
              <a:rPr lang="en-US" b="1">
                <a:solidFill>
                  <a:srgbClr val="9900FF"/>
                </a:solidFill>
              </a:rPr>
              <a:t>WHERE</a:t>
            </a:r>
            <a:endParaRPr b="1">
              <a:solidFill>
                <a:srgbClr val="000000"/>
              </a:solidFill>
            </a:endParaRPr>
          </a:p>
        </p:txBody>
      </p:sp>
      <p:sp>
        <p:nvSpPr>
          <p:cNvPr id="212" name="Shape 212"/>
          <p:cNvSpPr/>
          <p:nvPr/>
        </p:nvSpPr>
        <p:spPr>
          <a:xfrm>
            <a:off x="2894400" y="2608125"/>
            <a:ext cx="3786900" cy="3036000"/>
          </a:xfrm>
          <a:prstGeom prst="rect">
            <a:avLst/>
          </a:prstGeom>
          <a:noFill/>
          <a:ln w="2857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The Three Building Blocks</a:t>
            </a:r>
            <a:endParaRPr/>
          </a:p>
        </p:txBody>
      </p:sp>
      <p:sp>
        <p:nvSpPr>
          <p:cNvPr id="214" name="Shape 214"/>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14</a:t>
            </a:fld>
            <a:endParaRPr/>
          </a:p>
        </p:txBody>
      </p:sp>
      <p:pic>
        <p:nvPicPr>
          <p:cNvPr id="215" name="Shape 215"/>
          <p:cNvPicPr preferRelativeResize="0"/>
          <p:nvPr/>
        </p:nvPicPr>
        <p:blipFill>
          <a:blip r:embed="rId3">
            <a:alphaModFix/>
          </a:blip>
          <a:stretch>
            <a:fillRect/>
          </a:stretch>
        </p:blipFill>
        <p:spPr>
          <a:xfrm>
            <a:off x="3205031" y="2857311"/>
            <a:ext cx="3165470" cy="2537874"/>
          </a:xfrm>
          <a:prstGeom prst="rect">
            <a:avLst/>
          </a:prstGeom>
          <a:noFill/>
          <a:ln>
            <a:noFill/>
          </a:ln>
        </p:spPr>
      </p:pic>
      <p:sp>
        <p:nvSpPr>
          <p:cNvPr id="216" name="Shape 216"/>
          <p:cNvSpPr/>
          <p:nvPr/>
        </p:nvSpPr>
        <p:spPr>
          <a:xfrm>
            <a:off x="3140937" y="2756466"/>
            <a:ext cx="1489200" cy="2749500"/>
          </a:xfrm>
          <a:prstGeom prst="rect">
            <a:avLst/>
          </a:prstGeom>
          <a:noFill/>
          <a:ln w="2857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txBox="1"/>
          <p:nvPr/>
        </p:nvSpPr>
        <p:spPr>
          <a:xfrm>
            <a:off x="87200" y="3507850"/>
            <a:ext cx="2446200" cy="85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b="1">
                <a:solidFill>
                  <a:srgbClr val="FF9900"/>
                </a:solidFill>
              </a:rPr>
              <a:t>SELECT</a:t>
            </a:r>
            <a:r>
              <a:rPr lang="en-US"/>
              <a:t> Month, Visits</a:t>
            </a:r>
            <a:endParaRPr/>
          </a:p>
          <a:p>
            <a:pPr marL="0" lvl="0" indent="0">
              <a:spcBef>
                <a:spcPts val="0"/>
              </a:spcBef>
              <a:spcAft>
                <a:spcPts val="0"/>
              </a:spcAft>
              <a:buNone/>
            </a:pPr>
            <a:r>
              <a:rPr lang="en-US" b="1">
                <a:solidFill>
                  <a:srgbClr val="0000FF"/>
                </a:solidFill>
              </a:rPr>
              <a:t>FROM</a:t>
            </a:r>
            <a:r>
              <a:rPr lang="en-US"/>
              <a:t> example_table</a:t>
            </a:r>
            <a:endParaRPr/>
          </a:p>
          <a:p>
            <a:pPr marL="0" lvl="0" indent="0">
              <a:spcBef>
                <a:spcPts val="0"/>
              </a:spcBef>
              <a:spcAft>
                <a:spcPts val="0"/>
              </a:spcAft>
              <a:buNone/>
            </a:pPr>
            <a:r>
              <a:rPr lang="en-US" b="1">
                <a:solidFill>
                  <a:srgbClr val="9900FF"/>
                </a:solidFill>
              </a:rPr>
              <a:t>WHERE</a:t>
            </a:r>
            <a:r>
              <a:rPr lang="en-US"/>
              <a:t> Conversion = ‘9%’</a:t>
            </a:r>
            <a:endParaRPr/>
          </a:p>
        </p:txBody>
      </p:sp>
      <p:sp>
        <p:nvSpPr>
          <p:cNvPr id="218" name="Shape 218"/>
          <p:cNvSpPr/>
          <p:nvPr/>
        </p:nvSpPr>
        <p:spPr>
          <a:xfrm>
            <a:off x="3122602" y="3467617"/>
            <a:ext cx="3295800" cy="225000"/>
          </a:xfrm>
          <a:prstGeom prst="rect">
            <a:avLst/>
          </a:prstGeom>
          <a:noFill/>
          <a:ln w="28575"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3139908" y="4397040"/>
            <a:ext cx="3295800" cy="225000"/>
          </a:xfrm>
          <a:prstGeom prst="rect">
            <a:avLst/>
          </a:prstGeom>
          <a:noFill/>
          <a:ln w="28575"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3139908" y="4789387"/>
            <a:ext cx="3295800" cy="225000"/>
          </a:xfrm>
          <a:prstGeom prst="rect">
            <a:avLst/>
          </a:prstGeom>
          <a:noFill/>
          <a:ln w="28575"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21" name="Shape 221"/>
          <p:cNvPicPr preferRelativeResize="0"/>
          <p:nvPr/>
        </p:nvPicPr>
        <p:blipFill>
          <a:blip r:embed="rId4">
            <a:alphaModFix/>
          </a:blip>
          <a:stretch>
            <a:fillRect/>
          </a:stretch>
        </p:blipFill>
        <p:spPr>
          <a:xfrm>
            <a:off x="7316775" y="3387425"/>
            <a:ext cx="1665000" cy="1097662"/>
          </a:xfrm>
          <a:prstGeom prst="rect">
            <a:avLst/>
          </a:prstGeom>
          <a:noFill/>
          <a:ln>
            <a:noFill/>
          </a:ln>
        </p:spPr>
      </p:pic>
      <p:sp>
        <p:nvSpPr>
          <p:cNvPr id="222" name="Shape 222"/>
          <p:cNvSpPr/>
          <p:nvPr/>
        </p:nvSpPr>
        <p:spPr>
          <a:xfrm>
            <a:off x="2403825" y="3688225"/>
            <a:ext cx="377100" cy="4572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6810488" y="3707650"/>
            <a:ext cx="377100" cy="4572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73100" y="265000"/>
            <a:ext cx="89709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The Building Blocks: Select and From</a:t>
            </a:r>
            <a:endParaRPr/>
          </a:p>
        </p:txBody>
      </p:sp>
      <p:sp>
        <p:nvSpPr>
          <p:cNvPr id="230" name="Shape 23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Every query has two necessary components: Select and From</a:t>
            </a:r>
            <a:endParaRPr/>
          </a:p>
          <a:p>
            <a:pPr marL="342900" lvl="0" indent="-165100">
              <a:spcBef>
                <a:spcPts val="560"/>
              </a:spcBef>
              <a:spcAft>
                <a:spcPts val="0"/>
              </a:spcAft>
              <a:buNone/>
            </a:pPr>
            <a:endParaRPr/>
          </a:p>
          <a:p>
            <a:pPr marL="342900" lvl="0" indent="-165100">
              <a:spcBef>
                <a:spcPts val="560"/>
              </a:spcBef>
              <a:spcAft>
                <a:spcPts val="0"/>
              </a:spcAft>
              <a:buNone/>
            </a:pPr>
            <a:r>
              <a:rPr lang="en-US" b="1">
                <a:solidFill>
                  <a:srgbClr val="E69138"/>
                </a:solidFill>
              </a:rPr>
              <a:t>SELECT</a:t>
            </a:r>
            <a:r>
              <a:rPr lang="en-US"/>
              <a:t> year, nominee, movie</a:t>
            </a:r>
            <a:endParaRPr/>
          </a:p>
          <a:p>
            <a:pPr marL="342900" lvl="0" indent="-165100">
              <a:spcBef>
                <a:spcPts val="560"/>
              </a:spcBef>
              <a:spcAft>
                <a:spcPts val="0"/>
              </a:spcAft>
              <a:buNone/>
            </a:pPr>
            <a:r>
              <a:rPr lang="en-US" b="1">
                <a:solidFill>
                  <a:srgbClr val="1155CC"/>
                </a:solidFill>
              </a:rPr>
              <a:t>FROM</a:t>
            </a:r>
            <a:r>
              <a:rPr lang="en-US"/>
              <a:t> tutorial.oscar_nominees </a:t>
            </a:r>
            <a:endParaRPr/>
          </a:p>
          <a:p>
            <a:pPr marL="342900" lvl="0" indent="-165100">
              <a:spcBef>
                <a:spcPts val="560"/>
              </a:spcBef>
              <a:spcAft>
                <a:spcPts val="0"/>
              </a:spcAft>
              <a:buNone/>
            </a:pPr>
            <a:endParaRPr/>
          </a:p>
          <a:p>
            <a:pPr marL="342900" lvl="0" indent="-165100">
              <a:spcBef>
                <a:spcPts val="560"/>
              </a:spcBef>
              <a:spcAft>
                <a:spcPts val="0"/>
              </a:spcAft>
              <a:buNone/>
            </a:pPr>
            <a:endParaRPr/>
          </a:p>
          <a:p>
            <a:pPr marL="342900" lvl="0" indent="-165100">
              <a:spcBef>
                <a:spcPts val="560"/>
              </a:spcBef>
              <a:spcAft>
                <a:spcPts val="0"/>
              </a:spcAft>
              <a:buNone/>
            </a:pPr>
            <a:endParaRPr/>
          </a:p>
        </p:txBody>
      </p:sp>
      <p:sp>
        <p:nvSpPr>
          <p:cNvPr id="231" name="Shape 23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
        <p:nvSpPr>
          <p:cNvPr id="232" name="Shape 232"/>
          <p:cNvSpPr txBox="1"/>
          <p:nvPr/>
        </p:nvSpPr>
        <p:spPr>
          <a:xfrm>
            <a:off x="1636200" y="4334575"/>
            <a:ext cx="3898800" cy="336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a:solidFill>
                  <a:srgbClr val="980000"/>
                </a:solidFill>
              </a:rPr>
              <a:t>Database.Table_Name</a:t>
            </a:r>
            <a:endParaRPr sz="2400">
              <a:solidFill>
                <a:srgbClr val="980000"/>
              </a:solidFill>
            </a:endParaRPr>
          </a:p>
        </p:txBody>
      </p:sp>
      <p:cxnSp>
        <p:nvCxnSpPr>
          <p:cNvPr id="233" name="Shape 233"/>
          <p:cNvCxnSpPr/>
          <p:nvPr/>
        </p:nvCxnSpPr>
        <p:spPr>
          <a:xfrm rot="10800000">
            <a:off x="2371350" y="3742675"/>
            <a:ext cx="0" cy="591900"/>
          </a:xfrm>
          <a:prstGeom prst="straightConnector1">
            <a:avLst/>
          </a:prstGeom>
          <a:noFill/>
          <a:ln w="9525" cap="flat" cmpd="sng">
            <a:solidFill>
              <a:srgbClr val="980000"/>
            </a:solidFill>
            <a:prstDash val="solid"/>
            <a:round/>
            <a:headEnd type="none" w="med" len="med"/>
            <a:tailEnd type="triangle" w="med" len="med"/>
          </a:ln>
        </p:spPr>
      </p:cxnSp>
      <p:cxnSp>
        <p:nvCxnSpPr>
          <p:cNvPr id="234" name="Shape 234"/>
          <p:cNvCxnSpPr/>
          <p:nvPr/>
        </p:nvCxnSpPr>
        <p:spPr>
          <a:xfrm rot="10800000">
            <a:off x="3930325" y="3742675"/>
            <a:ext cx="0" cy="591900"/>
          </a:xfrm>
          <a:prstGeom prst="straightConnector1">
            <a:avLst/>
          </a:prstGeom>
          <a:noFill/>
          <a:ln w="9525" cap="flat" cmpd="sng">
            <a:solidFill>
              <a:srgbClr val="980000"/>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Picking and Renaming Columns</a:t>
            </a:r>
            <a:endParaRPr/>
          </a:p>
        </p:txBody>
      </p:sp>
      <p:sp>
        <p:nvSpPr>
          <p:cNvPr id="241" name="Shape 241"/>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It can be useful to specify, rename, and reorder columns.</a:t>
            </a:r>
            <a:endParaRPr/>
          </a:p>
          <a:p>
            <a:pPr marL="342900" lvl="0" indent="-165100">
              <a:spcBef>
                <a:spcPts val="560"/>
              </a:spcBef>
              <a:spcAft>
                <a:spcPts val="0"/>
              </a:spcAft>
              <a:buNone/>
            </a:pPr>
            <a:endParaRPr/>
          </a:p>
          <a:p>
            <a:pPr marL="177800" lvl="0" indent="0" rtl="0">
              <a:spcBef>
                <a:spcPts val="560"/>
              </a:spcBef>
              <a:spcAft>
                <a:spcPts val="0"/>
              </a:spcAft>
              <a:buClr>
                <a:schemeClr val="dk1"/>
              </a:buClr>
              <a:buSzPts val="1100"/>
              <a:buFont typeface="Arial"/>
              <a:buNone/>
            </a:pPr>
            <a:r>
              <a:rPr lang="en-US" b="1">
                <a:solidFill>
                  <a:srgbClr val="E69138"/>
                </a:solidFill>
              </a:rPr>
              <a:t>SELECT</a:t>
            </a:r>
            <a:r>
              <a:rPr lang="en-US"/>
              <a:t> movie AS film, year, category</a:t>
            </a:r>
            <a:endParaRPr/>
          </a:p>
          <a:p>
            <a:pPr marL="177800" lvl="0" indent="0" rtl="0">
              <a:spcBef>
                <a:spcPts val="560"/>
              </a:spcBef>
              <a:spcAft>
                <a:spcPts val="0"/>
              </a:spcAft>
              <a:buClr>
                <a:schemeClr val="dk1"/>
              </a:buClr>
              <a:buSzPts val="1100"/>
              <a:buFont typeface="Arial"/>
              <a:buNone/>
            </a:pPr>
            <a:r>
              <a:rPr lang="en-US" b="1">
                <a:solidFill>
                  <a:srgbClr val="3C78D8"/>
                </a:solidFill>
              </a:rPr>
              <a:t>FROM</a:t>
            </a:r>
            <a:r>
              <a:rPr lang="en-US"/>
              <a:t> tutorial.oscar_nominees</a:t>
            </a:r>
            <a:endParaRPr/>
          </a:p>
          <a:p>
            <a:pPr marL="177800" lvl="0" indent="0" rtl="0">
              <a:spcBef>
                <a:spcPts val="560"/>
              </a:spcBef>
              <a:spcAft>
                <a:spcPts val="0"/>
              </a:spcAft>
              <a:buClr>
                <a:schemeClr val="dk1"/>
              </a:buClr>
              <a:buSzPts val="1100"/>
              <a:buFont typeface="Arial"/>
              <a:buNone/>
            </a:pPr>
            <a:endParaRPr/>
          </a:p>
          <a:p>
            <a:pPr marL="342900" lvl="0" indent="-165100" rtl="0">
              <a:spcBef>
                <a:spcPts val="560"/>
              </a:spcBef>
              <a:spcAft>
                <a:spcPts val="0"/>
              </a:spcAft>
              <a:buNone/>
            </a:pPr>
            <a:endParaRPr/>
          </a:p>
          <a:p>
            <a:pPr marL="342900" lvl="0" indent="-165100" rtl="0">
              <a:spcBef>
                <a:spcPts val="560"/>
              </a:spcBef>
              <a:spcAft>
                <a:spcPts val="0"/>
              </a:spcAft>
              <a:buNone/>
            </a:pPr>
            <a:endParaRPr/>
          </a:p>
          <a:p>
            <a:pPr marL="342900" lvl="0" indent="-165100" rtl="0">
              <a:spcBef>
                <a:spcPts val="560"/>
              </a:spcBef>
              <a:spcAft>
                <a:spcPts val="0"/>
              </a:spcAft>
              <a:buClr>
                <a:srgbClr val="000000"/>
              </a:buClr>
              <a:buSzPts val="1100"/>
              <a:buFont typeface="Arial"/>
              <a:buNone/>
            </a:pPr>
            <a:endParaRPr/>
          </a:p>
        </p:txBody>
      </p:sp>
      <p:sp>
        <p:nvSpPr>
          <p:cNvPr id="242" name="Shape 242"/>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WHERE: The Third Building Block</a:t>
            </a:r>
            <a:endParaRPr/>
          </a:p>
        </p:txBody>
      </p:sp>
      <p:sp>
        <p:nvSpPr>
          <p:cNvPr id="249" name="Shape 249"/>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Add a WHERE clause to your query to filter results</a:t>
            </a:r>
            <a:endParaRPr/>
          </a:p>
          <a:p>
            <a:pPr marL="342900" lvl="0" indent="-165100">
              <a:spcBef>
                <a:spcPts val="560"/>
              </a:spcBef>
              <a:spcAft>
                <a:spcPts val="0"/>
              </a:spcAft>
              <a:buNone/>
            </a:pPr>
            <a:endParaRPr/>
          </a:p>
          <a:p>
            <a:pPr marL="177800" lvl="0" indent="0" rtl="0">
              <a:spcBef>
                <a:spcPts val="560"/>
              </a:spcBef>
              <a:spcAft>
                <a:spcPts val="0"/>
              </a:spcAft>
              <a:buClr>
                <a:schemeClr val="dk1"/>
              </a:buClr>
              <a:buSzPts val="1100"/>
              <a:buFont typeface="Arial"/>
              <a:buNone/>
            </a:pPr>
            <a:r>
              <a:rPr lang="en-US" b="1">
                <a:solidFill>
                  <a:srgbClr val="E69138"/>
                </a:solidFill>
              </a:rPr>
              <a:t>SELECT</a:t>
            </a:r>
            <a:r>
              <a:rPr lang="en-US"/>
              <a:t> *</a:t>
            </a:r>
            <a:endParaRPr/>
          </a:p>
          <a:p>
            <a:pPr marL="177800" lvl="0" indent="0" rtl="0">
              <a:spcBef>
                <a:spcPts val="560"/>
              </a:spcBef>
              <a:spcAft>
                <a:spcPts val="0"/>
              </a:spcAft>
              <a:buNone/>
            </a:pPr>
            <a:r>
              <a:rPr lang="en-US" b="1">
                <a:solidFill>
                  <a:srgbClr val="3C78D8"/>
                </a:solidFill>
              </a:rPr>
              <a:t>FROM</a:t>
            </a:r>
            <a:r>
              <a:rPr lang="en-US"/>
              <a:t> tutorial.oscar_nominees</a:t>
            </a:r>
            <a:endParaRPr/>
          </a:p>
          <a:p>
            <a:pPr marL="177800" lvl="0" indent="0" rtl="0">
              <a:spcBef>
                <a:spcPts val="560"/>
              </a:spcBef>
              <a:spcAft>
                <a:spcPts val="0"/>
              </a:spcAft>
              <a:buNone/>
            </a:pPr>
            <a:r>
              <a:rPr lang="en-US" b="1">
                <a:solidFill>
                  <a:srgbClr val="674EA7"/>
                </a:solidFill>
              </a:rPr>
              <a:t>WHERE </a:t>
            </a:r>
            <a:r>
              <a:rPr lang="en-US"/>
              <a:t>year = 2005</a:t>
            </a:r>
            <a:endParaRPr/>
          </a:p>
          <a:p>
            <a:pPr marL="177800" lvl="0" indent="0" rtl="0">
              <a:spcBef>
                <a:spcPts val="560"/>
              </a:spcBef>
              <a:spcAft>
                <a:spcPts val="0"/>
              </a:spcAft>
              <a:buNone/>
            </a:pPr>
            <a:endParaRPr/>
          </a:p>
          <a:p>
            <a:pPr marL="177800" lvl="0" indent="0" rtl="0">
              <a:spcBef>
                <a:spcPts val="560"/>
              </a:spcBef>
              <a:spcAft>
                <a:spcPts val="0"/>
              </a:spcAft>
              <a:buClr>
                <a:schemeClr val="dk1"/>
              </a:buClr>
              <a:buSzPts val="1100"/>
              <a:buFont typeface="Arial"/>
              <a:buNone/>
            </a:pPr>
            <a:r>
              <a:rPr lang="en-US" sz="1800"/>
              <a:t>Note: if you set one of your columns equal to a text string, use apostrophes. Ex: nominee = ‘Amy Adams’</a:t>
            </a:r>
            <a:endParaRPr sz="1800"/>
          </a:p>
        </p:txBody>
      </p:sp>
      <p:sp>
        <p:nvSpPr>
          <p:cNvPr id="250" name="Shape 250"/>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Try it!</a:t>
            </a:r>
            <a:endParaRPr/>
          </a:p>
        </p:txBody>
      </p:sp>
      <p:sp>
        <p:nvSpPr>
          <p:cNvPr id="257" name="Shape 257"/>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Use SELECT, FROM, and WHERE to answer the following questions:</a:t>
            </a:r>
            <a:endParaRPr/>
          </a:p>
          <a:p>
            <a:pPr marL="342900" lvl="0" indent="-165100">
              <a:spcBef>
                <a:spcPts val="560"/>
              </a:spcBef>
              <a:spcAft>
                <a:spcPts val="0"/>
              </a:spcAft>
              <a:buNone/>
            </a:pPr>
            <a:endParaRPr/>
          </a:p>
          <a:p>
            <a:pPr marL="457200" lvl="0" indent="-406400" rtl="0">
              <a:spcBef>
                <a:spcPts val="560"/>
              </a:spcBef>
              <a:spcAft>
                <a:spcPts val="0"/>
              </a:spcAft>
              <a:buSzPts val="2800"/>
              <a:buAutoNum type="arabicParenR"/>
            </a:pPr>
            <a:r>
              <a:rPr lang="en-US"/>
              <a:t>Who was the Best Actress winner in 2002?</a:t>
            </a:r>
            <a:endParaRPr/>
          </a:p>
          <a:p>
            <a:pPr marL="0" lvl="0" indent="0" rtl="0">
              <a:spcBef>
                <a:spcPts val="560"/>
              </a:spcBef>
              <a:spcAft>
                <a:spcPts val="0"/>
              </a:spcAft>
              <a:buNone/>
            </a:pPr>
            <a:endParaRPr/>
          </a:p>
          <a:p>
            <a:pPr marL="0" lvl="0" indent="0" rtl="0">
              <a:spcBef>
                <a:spcPts val="560"/>
              </a:spcBef>
              <a:spcAft>
                <a:spcPts val="0"/>
              </a:spcAft>
              <a:buNone/>
            </a:pPr>
            <a:r>
              <a:rPr lang="en-US"/>
              <a:t>2) How many oscars did A Streetcar Named Desire win (in all categories)?</a:t>
            </a:r>
            <a:endParaRPr/>
          </a:p>
          <a:p>
            <a:pPr marL="0" lvl="0" indent="0" rtl="0">
              <a:spcBef>
                <a:spcPts val="560"/>
              </a:spcBef>
              <a:spcAft>
                <a:spcPts val="0"/>
              </a:spcAft>
              <a:buNone/>
            </a:pPr>
            <a:endParaRPr/>
          </a:p>
          <a:p>
            <a:pPr marL="0" lvl="0" indent="0" rtl="0">
              <a:spcBef>
                <a:spcPts val="560"/>
              </a:spcBef>
              <a:spcAft>
                <a:spcPts val="0"/>
              </a:spcAft>
              <a:buNone/>
            </a:pPr>
            <a:r>
              <a:rPr lang="en-US" sz="1400"/>
              <a:t>Hint: Use AND to add extra conditions. </a:t>
            </a:r>
            <a:endParaRPr sz="1400"/>
          </a:p>
          <a:p>
            <a:pPr marL="0" lvl="0" indent="0" rtl="0">
              <a:spcBef>
                <a:spcPts val="560"/>
              </a:spcBef>
              <a:spcAft>
                <a:spcPts val="0"/>
              </a:spcAft>
              <a:buNone/>
            </a:pPr>
            <a:r>
              <a:rPr lang="en-US" sz="1400"/>
              <a:t>Ex: WHERE year = 1998 </a:t>
            </a:r>
            <a:endParaRPr sz="1400"/>
          </a:p>
          <a:p>
            <a:pPr marL="0" lvl="0" indent="0">
              <a:spcBef>
                <a:spcPts val="560"/>
              </a:spcBef>
              <a:spcAft>
                <a:spcPts val="0"/>
              </a:spcAft>
              <a:buNone/>
            </a:pPr>
            <a:r>
              <a:rPr lang="en-US" sz="1400"/>
              <a:t>AND movie = ‘Shakespeare in Love’</a:t>
            </a:r>
            <a:endParaRPr sz="1400"/>
          </a:p>
        </p:txBody>
      </p:sp>
      <p:sp>
        <p:nvSpPr>
          <p:cNvPr id="258" name="Shape 258"/>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Hint</a:t>
            </a:r>
            <a:endParaRPr/>
          </a:p>
        </p:txBody>
      </p:sp>
      <p:sp>
        <p:nvSpPr>
          <p:cNvPr id="265" name="Shape 265"/>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If you want to explore the table a bit, try using DISTINCT. This will pull one row for each unique result in your query.</a:t>
            </a:r>
            <a:endParaRPr/>
          </a:p>
          <a:p>
            <a:pPr marL="342900" lvl="0" indent="-165100">
              <a:spcBef>
                <a:spcPts val="560"/>
              </a:spcBef>
              <a:spcAft>
                <a:spcPts val="0"/>
              </a:spcAft>
              <a:buNone/>
            </a:pPr>
            <a:endParaRPr/>
          </a:p>
          <a:p>
            <a:pPr marL="342900" lvl="0" indent="-165100">
              <a:spcBef>
                <a:spcPts val="560"/>
              </a:spcBef>
              <a:spcAft>
                <a:spcPts val="0"/>
              </a:spcAft>
              <a:buNone/>
            </a:pPr>
            <a:r>
              <a:rPr lang="en-US"/>
              <a:t>Ex: </a:t>
            </a:r>
            <a:endParaRPr/>
          </a:p>
          <a:p>
            <a:pPr marL="342900" lvl="0" indent="-165100">
              <a:spcBef>
                <a:spcPts val="560"/>
              </a:spcBef>
              <a:spcAft>
                <a:spcPts val="0"/>
              </a:spcAft>
              <a:buNone/>
            </a:pPr>
            <a:r>
              <a:rPr lang="en-US" b="1">
                <a:solidFill>
                  <a:srgbClr val="E69138"/>
                </a:solidFill>
              </a:rPr>
              <a:t>SELECT</a:t>
            </a:r>
            <a:r>
              <a:rPr lang="en-US"/>
              <a:t> </a:t>
            </a:r>
            <a:r>
              <a:rPr lang="en-US" b="1"/>
              <a:t>DISTINCT</a:t>
            </a:r>
            <a:r>
              <a:rPr lang="en-US"/>
              <a:t> category</a:t>
            </a:r>
            <a:endParaRPr/>
          </a:p>
          <a:p>
            <a:pPr marL="342900" lvl="0" indent="-165100">
              <a:spcBef>
                <a:spcPts val="560"/>
              </a:spcBef>
              <a:spcAft>
                <a:spcPts val="0"/>
              </a:spcAft>
              <a:buNone/>
            </a:pPr>
            <a:r>
              <a:rPr lang="en-US" b="1">
                <a:solidFill>
                  <a:srgbClr val="3D85C6"/>
                </a:solidFill>
              </a:rPr>
              <a:t>FROM</a:t>
            </a:r>
            <a:r>
              <a:rPr lang="en-US"/>
              <a:t> tutorial.oscar_nominees</a:t>
            </a:r>
            <a:endParaRPr/>
          </a:p>
        </p:txBody>
      </p:sp>
      <p:sp>
        <p:nvSpPr>
          <p:cNvPr id="266" name="Shape 26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Shape 88"/>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2</a:t>
            </a:fld>
            <a:endParaRPr sz="1000" b="0" i="0" u="none" strike="noStrike" cap="none">
              <a:solidFill>
                <a:schemeClr val="dk1"/>
              </a:solidFill>
              <a:latin typeface="Arial"/>
              <a:ea typeface="Arial"/>
              <a:cs typeface="Arial"/>
              <a:sym typeface="Arial"/>
            </a:endParaRPr>
          </a:p>
        </p:txBody>
      </p:sp>
      <p:sp>
        <p:nvSpPr>
          <p:cNvPr id="89" name="Shape 89"/>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820009"/>
                </a:solidFill>
                <a:latin typeface="Arial"/>
                <a:ea typeface="Arial"/>
                <a:cs typeface="Arial"/>
                <a:sym typeface="Arial"/>
              </a:rPr>
              <a:t>Agenda</a:t>
            </a:r>
            <a:endParaRPr sz="2400" b="1" i="0" u="none" strike="noStrike" cap="none">
              <a:solidFill>
                <a:srgbClr val="820009"/>
              </a:solidFill>
              <a:latin typeface="Arial"/>
              <a:ea typeface="Arial"/>
              <a:cs typeface="Arial"/>
              <a:sym typeface="Arial"/>
            </a:endParaRPr>
          </a:p>
        </p:txBody>
      </p:sp>
      <p:sp>
        <p:nvSpPr>
          <p:cNvPr id="90" name="Shape 90"/>
          <p:cNvSpPr txBox="1"/>
          <p:nvPr/>
        </p:nvSpPr>
        <p:spPr>
          <a:xfrm>
            <a:off x="1143000" y="1585550"/>
            <a:ext cx="5791200" cy="32613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What is SQL?</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Who uses SQL and for what?</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How does one use SQL?</a:t>
            </a:r>
            <a:endParaRPr sz="2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rPr>
              <a:t>How to learn more</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Answers</a:t>
            </a:r>
            <a:endParaRPr/>
          </a:p>
        </p:txBody>
      </p:sp>
      <p:sp>
        <p:nvSpPr>
          <p:cNvPr id="273" name="Shape 273"/>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457200" lvl="0" indent="-406400" rtl="0">
              <a:spcBef>
                <a:spcPts val="560"/>
              </a:spcBef>
              <a:spcAft>
                <a:spcPts val="0"/>
              </a:spcAft>
              <a:buSzPts val="2800"/>
              <a:buAutoNum type="arabicParenR"/>
            </a:pPr>
            <a:r>
              <a:rPr lang="en-US"/>
              <a:t>Who was the Best Actress winner in 2002?</a:t>
            </a:r>
            <a:endParaRPr/>
          </a:p>
          <a:p>
            <a:pPr marL="0" lvl="0" indent="0" rtl="0">
              <a:spcBef>
                <a:spcPts val="560"/>
              </a:spcBef>
              <a:spcAft>
                <a:spcPts val="0"/>
              </a:spcAft>
              <a:buNone/>
            </a:pPr>
            <a:r>
              <a:rPr lang="en-US"/>
              <a:t>	</a:t>
            </a:r>
            <a:r>
              <a:rPr lang="en-US" b="1"/>
              <a:t>Nicole Kidman</a:t>
            </a:r>
            <a:endParaRPr b="1"/>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274" name="Shape 274"/>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20</a:t>
            </a:fld>
            <a:endParaRPr/>
          </a:p>
        </p:txBody>
      </p:sp>
      <p:pic>
        <p:nvPicPr>
          <p:cNvPr id="275" name="Shape 275"/>
          <p:cNvPicPr preferRelativeResize="0"/>
          <p:nvPr/>
        </p:nvPicPr>
        <p:blipFill>
          <a:blip r:embed="rId3">
            <a:alphaModFix/>
          </a:blip>
          <a:stretch>
            <a:fillRect/>
          </a:stretch>
        </p:blipFill>
        <p:spPr>
          <a:xfrm>
            <a:off x="7564650" y="3132150"/>
            <a:ext cx="1296250" cy="2469051"/>
          </a:xfrm>
          <a:prstGeom prst="rect">
            <a:avLst/>
          </a:prstGeom>
          <a:noFill/>
          <a:ln>
            <a:noFill/>
          </a:ln>
        </p:spPr>
      </p:pic>
      <p:sp>
        <p:nvSpPr>
          <p:cNvPr id="276" name="Shape 276"/>
          <p:cNvSpPr txBox="1"/>
          <p:nvPr/>
        </p:nvSpPr>
        <p:spPr>
          <a:xfrm>
            <a:off x="7148100" y="2155575"/>
            <a:ext cx="1834500" cy="82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You’re a SQL expert already!</a:t>
            </a:r>
            <a:endParaRPr/>
          </a:p>
        </p:txBody>
      </p:sp>
      <p:sp>
        <p:nvSpPr>
          <p:cNvPr id="277" name="Shape 277"/>
          <p:cNvSpPr/>
          <p:nvPr/>
        </p:nvSpPr>
        <p:spPr>
          <a:xfrm>
            <a:off x="7078950" y="2155575"/>
            <a:ext cx="1972800" cy="609900"/>
          </a:xfrm>
          <a:prstGeom prst="wedgeRoundRectCallout">
            <a:avLst>
              <a:gd name="adj1" fmla="val 9158"/>
              <a:gd name="adj2" fmla="val 85013"/>
              <a:gd name="adj3" fmla="val 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txBox="1"/>
          <p:nvPr/>
        </p:nvSpPr>
        <p:spPr>
          <a:xfrm>
            <a:off x="266925" y="2648175"/>
            <a:ext cx="72576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800" b="1">
                <a:solidFill>
                  <a:srgbClr val="E69138"/>
                </a:solidFill>
              </a:rPr>
              <a:t>SELECT</a:t>
            </a:r>
            <a:r>
              <a:rPr lang="en-US" sz="2800">
                <a:solidFill>
                  <a:schemeClr val="dk1"/>
                </a:solidFill>
              </a:rPr>
              <a:t> nominee</a:t>
            </a:r>
            <a:endParaRPr sz="2800">
              <a:solidFill>
                <a:schemeClr val="dk1"/>
              </a:solidFill>
            </a:endParaRPr>
          </a:p>
          <a:p>
            <a:pPr marL="177800" lvl="0" indent="0" rtl="0">
              <a:spcBef>
                <a:spcPts val="560"/>
              </a:spcBef>
              <a:spcAft>
                <a:spcPts val="0"/>
              </a:spcAft>
              <a:buNone/>
            </a:pPr>
            <a:r>
              <a:rPr lang="en-US" sz="2800" b="1">
                <a:solidFill>
                  <a:srgbClr val="3C78D8"/>
                </a:solidFill>
              </a:rPr>
              <a:t>FROM</a:t>
            </a:r>
            <a:r>
              <a:rPr lang="en-US" sz="2800">
                <a:solidFill>
                  <a:schemeClr val="dk1"/>
                </a:solidFill>
              </a:rPr>
              <a:t> tutorial.oscar_nominees</a:t>
            </a:r>
            <a:endParaRPr sz="2800">
              <a:solidFill>
                <a:schemeClr val="dk1"/>
              </a:solidFill>
            </a:endParaRPr>
          </a:p>
          <a:p>
            <a:pPr marL="177800" lvl="0" indent="0" rtl="0">
              <a:spcBef>
                <a:spcPts val="560"/>
              </a:spcBef>
              <a:spcAft>
                <a:spcPts val="0"/>
              </a:spcAft>
              <a:buNone/>
            </a:pPr>
            <a:r>
              <a:rPr lang="en-US" sz="2800" b="1">
                <a:solidFill>
                  <a:srgbClr val="674EA7"/>
                </a:solidFill>
              </a:rPr>
              <a:t>WHERE </a:t>
            </a:r>
            <a:r>
              <a:rPr lang="en-US" sz="2800">
                <a:solidFill>
                  <a:schemeClr val="dk1"/>
                </a:solidFill>
              </a:rPr>
              <a:t>year = 2002</a:t>
            </a:r>
            <a:endParaRPr sz="2800">
              <a:solidFill>
                <a:schemeClr val="dk1"/>
              </a:solidFill>
            </a:endParaRPr>
          </a:p>
          <a:p>
            <a:pPr marL="177800" lvl="0" indent="0" rtl="0">
              <a:spcBef>
                <a:spcPts val="560"/>
              </a:spcBef>
              <a:spcAft>
                <a:spcPts val="0"/>
              </a:spcAft>
              <a:buNone/>
            </a:pPr>
            <a:r>
              <a:rPr lang="en-US" sz="2800" b="1">
                <a:solidFill>
                  <a:srgbClr val="674EA7"/>
                </a:solidFill>
              </a:rPr>
              <a:t>AND</a:t>
            </a:r>
            <a:r>
              <a:rPr lang="en-US" sz="2800">
                <a:solidFill>
                  <a:schemeClr val="dk1"/>
                </a:solidFill>
              </a:rPr>
              <a:t> category = ‘actress in a leading role’</a:t>
            </a:r>
            <a:endParaRPr sz="2800">
              <a:solidFill>
                <a:schemeClr val="dk1"/>
              </a:solidFill>
            </a:endParaRPr>
          </a:p>
          <a:p>
            <a:pPr marL="177800" lvl="0" indent="0" rtl="0">
              <a:spcBef>
                <a:spcPts val="560"/>
              </a:spcBef>
              <a:spcAft>
                <a:spcPts val="0"/>
              </a:spcAft>
              <a:buClr>
                <a:schemeClr val="dk1"/>
              </a:buClr>
              <a:buSzPts val="1100"/>
              <a:buFont typeface="Arial"/>
              <a:buNone/>
            </a:pPr>
            <a:r>
              <a:rPr lang="en-US" sz="2800" b="1">
                <a:solidFill>
                  <a:srgbClr val="674EA7"/>
                </a:solidFill>
              </a:rPr>
              <a:t>AND </a:t>
            </a:r>
            <a:r>
              <a:rPr lang="en-US" sz="2800">
                <a:solidFill>
                  <a:schemeClr val="dk1"/>
                </a:solidFill>
              </a:rPr>
              <a:t>winner = ‘true’</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Answers</a:t>
            </a:r>
            <a:endParaRPr/>
          </a:p>
        </p:txBody>
      </p:sp>
      <p:sp>
        <p:nvSpPr>
          <p:cNvPr id="285" name="Shape 285"/>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0" lvl="0" indent="0" rtl="0">
              <a:spcBef>
                <a:spcPts val="560"/>
              </a:spcBef>
              <a:spcAft>
                <a:spcPts val="0"/>
              </a:spcAft>
              <a:buClr>
                <a:schemeClr val="dk1"/>
              </a:buClr>
              <a:buSzPts val="1100"/>
              <a:buFont typeface="Arial"/>
              <a:buNone/>
            </a:pPr>
            <a:r>
              <a:rPr lang="en-US"/>
              <a:t>2) How many Oscars did A Streetcar Named Desire win (in all categories)? </a:t>
            </a:r>
            <a:r>
              <a:rPr lang="en-US" b="1"/>
              <a:t>   3</a:t>
            </a:r>
            <a:endParaRPr/>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286" name="Shape 28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21</a:t>
            </a:fld>
            <a:endParaRPr/>
          </a:p>
        </p:txBody>
      </p:sp>
      <p:sp>
        <p:nvSpPr>
          <p:cNvPr id="287" name="Shape 287"/>
          <p:cNvSpPr txBox="1"/>
          <p:nvPr/>
        </p:nvSpPr>
        <p:spPr>
          <a:xfrm>
            <a:off x="266925" y="2648175"/>
            <a:ext cx="81069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800" b="1">
                <a:solidFill>
                  <a:srgbClr val="E69138"/>
                </a:solidFill>
              </a:rPr>
              <a:t>SELECT</a:t>
            </a:r>
            <a:r>
              <a:rPr lang="en-US" sz="2800">
                <a:solidFill>
                  <a:schemeClr val="dk1"/>
                </a:solidFill>
              </a:rPr>
              <a:t> movie, category, winner</a:t>
            </a:r>
            <a:endParaRPr sz="2800">
              <a:solidFill>
                <a:schemeClr val="dk1"/>
              </a:solidFill>
            </a:endParaRPr>
          </a:p>
          <a:p>
            <a:pPr marL="177800" lvl="0" indent="0" rtl="0">
              <a:spcBef>
                <a:spcPts val="560"/>
              </a:spcBef>
              <a:spcAft>
                <a:spcPts val="0"/>
              </a:spcAft>
              <a:buNone/>
            </a:pPr>
            <a:r>
              <a:rPr lang="en-US" sz="2800" b="1">
                <a:solidFill>
                  <a:srgbClr val="3C78D8"/>
                </a:solidFill>
              </a:rPr>
              <a:t>FROM</a:t>
            </a:r>
            <a:r>
              <a:rPr lang="en-US" sz="2800">
                <a:solidFill>
                  <a:schemeClr val="dk1"/>
                </a:solidFill>
              </a:rPr>
              <a:t> tutorial.oscar_nominees</a:t>
            </a:r>
            <a:endParaRPr sz="2800">
              <a:solidFill>
                <a:schemeClr val="dk1"/>
              </a:solidFill>
            </a:endParaRPr>
          </a:p>
          <a:p>
            <a:pPr marL="177800" lvl="0" indent="0" rtl="0">
              <a:spcBef>
                <a:spcPts val="560"/>
              </a:spcBef>
              <a:spcAft>
                <a:spcPts val="0"/>
              </a:spcAft>
              <a:buNone/>
            </a:pPr>
            <a:r>
              <a:rPr lang="en-US" sz="2800" b="1">
                <a:solidFill>
                  <a:srgbClr val="674EA7"/>
                </a:solidFill>
              </a:rPr>
              <a:t>WHERE </a:t>
            </a:r>
            <a:r>
              <a:rPr lang="en-US" sz="2800">
                <a:solidFill>
                  <a:schemeClr val="dk1"/>
                </a:solidFill>
              </a:rPr>
              <a:t>movie = ‘A Streetcar Named Desire’</a:t>
            </a:r>
            <a:endParaRPr sz="2800">
              <a:solidFill>
                <a:schemeClr val="dk1"/>
              </a:solidFill>
            </a:endParaRPr>
          </a:p>
          <a:p>
            <a:pPr marL="177800" lvl="0" indent="0" rtl="0">
              <a:spcBef>
                <a:spcPts val="560"/>
              </a:spcBef>
              <a:spcAft>
                <a:spcPts val="0"/>
              </a:spcAft>
              <a:buNone/>
            </a:pPr>
            <a:r>
              <a:rPr lang="en-US" sz="2800" b="1">
                <a:solidFill>
                  <a:srgbClr val="674EA7"/>
                </a:solidFill>
              </a:rPr>
              <a:t>AND </a:t>
            </a:r>
            <a:r>
              <a:rPr lang="en-US" sz="2800">
                <a:solidFill>
                  <a:schemeClr val="dk1"/>
                </a:solidFill>
              </a:rPr>
              <a:t>winner = true</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Using WHERE Statements (Comparison)</a:t>
            </a:r>
            <a:endParaRPr/>
          </a:p>
        </p:txBody>
      </p:sp>
      <p:sp>
        <p:nvSpPr>
          <p:cNvPr id="294" name="Shape 294"/>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endParaRPr dirty="0"/>
          </a:p>
          <a:p>
            <a:pPr marL="342900" lvl="0" indent="-165100">
              <a:spcBef>
                <a:spcPts val="560"/>
              </a:spcBef>
              <a:spcAft>
                <a:spcPts val="0"/>
              </a:spcAft>
              <a:buNone/>
            </a:pPr>
            <a:r>
              <a:rPr lang="en-US" dirty="0"/>
              <a:t>&lt;    			Greater Than</a:t>
            </a:r>
            <a:endParaRPr dirty="0"/>
          </a:p>
          <a:p>
            <a:pPr marL="342900" lvl="0" indent="-165100">
              <a:spcBef>
                <a:spcPts val="560"/>
              </a:spcBef>
              <a:spcAft>
                <a:spcPts val="0"/>
              </a:spcAft>
              <a:buNone/>
            </a:pPr>
            <a:r>
              <a:rPr lang="en-US" dirty="0"/>
              <a:t>&gt;			Less Than</a:t>
            </a:r>
            <a:endParaRPr dirty="0"/>
          </a:p>
          <a:p>
            <a:pPr marL="342900" lvl="0" indent="-165100">
              <a:spcBef>
                <a:spcPts val="560"/>
              </a:spcBef>
              <a:spcAft>
                <a:spcPts val="0"/>
              </a:spcAft>
              <a:buNone/>
            </a:pPr>
            <a:r>
              <a:rPr lang="en-US" dirty="0"/>
              <a:t>=			Equals</a:t>
            </a:r>
            <a:endParaRPr dirty="0"/>
          </a:p>
          <a:p>
            <a:pPr marL="342900" lvl="0" indent="-165100">
              <a:spcBef>
                <a:spcPts val="560"/>
              </a:spcBef>
              <a:spcAft>
                <a:spcPts val="0"/>
              </a:spcAft>
              <a:buNone/>
            </a:pPr>
            <a:r>
              <a:rPr lang="en-US" dirty="0"/>
              <a:t>!= or &lt;&gt;		Not Equals</a:t>
            </a:r>
            <a:endParaRPr dirty="0"/>
          </a:p>
          <a:p>
            <a:pPr marL="342900" lvl="0" indent="-165100" rtl="0">
              <a:spcBef>
                <a:spcPts val="560"/>
              </a:spcBef>
              <a:spcAft>
                <a:spcPts val="0"/>
              </a:spcAft>
              <a:buNone/>
            </a:pPr>
            <a:r>
              <a:rPr lang="en-US" dirty="0"/>
              <a:t>&gt;=			Greater Than or Equal To</a:t>
            </a:r>
            <a:endParaRPr dirty="0"/>
          </a:p>
          <a:p>
            <a:pPr marL="342900" lvl="0" indent="-165100">
              <a:spcBef>
                <a:spcPts val="560"/>
              </a:spcBef>
              <a:spcAft>
                <a:spcPts val="0"/>
              </a:spcAft>
              <a:buNone/>
            </a:pPr>
            <a:r>
              <a:rPr lang="en-US" dirty="0"/>
              <a:t>&lt;=			Less Than or Equal To</a:t>
            </a:r>
            <a:endParaRPr dirty="0"/>
          </a:p>
        </p:txBody>
      </p:sp>
      <p:sp>
        <p:nvSpPr>
          <p:cNvPr id="295" name="Shape 295"/>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Comparison Example</a:t>
            </a:r>
            <a:endParaRPr/>
          </a:p>
        </p:txBody>
      </p:sp>
      <p:sp>
        <p:nvSpPr>
          <p:cNvPr id="302" name="Shape 302"/>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What were the best movies of the 90’s?</a:t>
            </a:r>
            <a:endParaRPr/>
          </a:p>
          <a:p>
            <a:pPr marL="342900" lvl="0" indent="-165100">
              <a:spcBef>
                <a:spcPts val="560"/>
              </a:spcBef>
              <a:spcAft>
                <a:spcPts val="0"/>
              </a:spcAft>
              <a:buNone/>
            </a:pPr>
            <a:endParaRPr/>
          </a:p>
          <a:p>
            <a:pPr marL="342900" lvl="0" indent="-165100">
              <a:spcBef>
                <a:spcPts val="560"/>
              </a:spcBef>
              <a:spcAft>
                <a:spcPts val="0"/>
              </a:spcAft>
              <a:buNone/>
            </a:pPr>
            <a:r>
              <a:rPr lang="en-US"/>
              <a:t>Table: tutorial.nominee_filmography</a:t>
            </a:r>
            <a:endParaRPr/>
          </a:p>
        </p:txBody>
      </p:sp>
      <p:sp>
        <p:nvSpPr>
          <p:cNvPr id="303" name="Shape 30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Comparison Example</a:t>
            </a:r>
            <a:endParaRPr/>
          </a:p>
        </p:txBody>
      </p:sp>
      <p:sp>
        <p:nvSpPr>
          <p:cNvPr id="310" name="Shape 31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Clr>
                <a:schemeClr val="dk1"/>
              </a:buClr>
              <a:buSzPts val="1100"/>
              <a:buFont typeface="Arial"/>
              <a:buNone/>
            </a:pPr>
            <a:r>
              <a:rPr lang="en-US" b="1">
                <a:solidFill>
                  <a:srgbClr val="B45F06"/>
                </a:solidFill>
              </a:rPr>
              <a:t>SELECT</a:t>
            </a:r>
            <a:r>
              <a:rPr lang="en-US" b="1"/>
              <a:t> DISTINCT</a:t>
            </a:r>
            <a:r>
              <a:rPr lang="en-US"/>
              <a:t> movie_title, rating</a:t>
            </a:r>
            <a:endParaRPr/>
          </a:p>
          <a:p>
            <a:pPr marL="342900" lvl="0" indent="-165100">
              <a:spcBef>
                <a:spcPts val="560"/>
              </a:spcBef>
              <a:spcAft>
                <a:spcPts val="0"/>
              </a:spcAft>
              <a:buClr>
                <a:schemeClr val="dk1"/>
              </a:buClr>
              <a:buSzPts val="1100"/>
              <a:buFont typeface="Arial"/>
              <a:buNone/>
            </a:pPr>
            <a:r>
              <a:rPr lang="en-US" b="1">
                <a:solidFill>
                  <a:srgbClr val="3D85C6"/>
                </a:solidFill>
              </a:rPr>
              <a:t>FROM</a:t>
            </a:r>
            <a:r>
              <a:rPr lang="en-US"/>
              <a:t> tutorial.nominee_filmography </a:t>
            </a:r>
            <a:endParaRPr/>
          </a:p>
          <a:p>
            <a:pPr marL="342900" lvl="0" indent="-165100">
              <a:spcBef>
                <a:spcPts val="560"/>
              </a:spcBef>
              <a:spcAft>
                <a:spcPts val="0"/>
              </a:spcAft>
              <a:buClr>
                <a:schemeClr val="dk1"/>
              </a:buClr>
              <a:buSzPts val="1100"/>
              <a:buFont typeface="Arial"/>
              <a:buNone/>
            </a:pPr>
            <a:r>
              <a:rPr lang="en-US" b="1">
                <a:solidFill>
                  <a:srgbClr val="674EA7"/>
                </a:solidFill>
              </a:rPr>
              <a:t>WHERE</a:t>
            </a:r>
            <a:r>
              <a:rPr lang="en-US"/>
              <a:t> rating &gt; 8</a:t>
            </a:r>
            <a:endParaRPr/>
          </a:p>
          <a:p>
            <a:pPr marL="342900" lvl="0" indent="-165100">
              <a:spcBef>
                <a:spcPts val="560"/>
              </a:spcBef>
              <a:spcAft>
                <a:spcPts val="0"/>
              </a:spcAft>
              <a:buClr>
                <a:schemeClr val="dk1"/>
              </a:buClr>
              <a:buSzPts val="1100"/>
              <a:buFont typeface="Arial"/>
              <a:buNone/>
            </a:pPr>
            <a:r>
              <a:rPr lang="en-US" b="1">
                <a:solidFill>
                  <a:srgbClr val="674EA7"/>
                </a:solidFill>
              </a:rPr>
              <a:t>AND</a:t>
            </a:r>
            <a:r>
              <a:rPr lang="en-US"/>
              <a:t> year &lt; 2000</a:t>
            </a:r>
            <a:endParaRPr/>
          </a:p>
          <a:p>
            <a:pPr marL="342900" lvl="0" indent="-165100">
              <a:spcBef>
                <a:spcPts val="560"/>
              </a:spcBef>
              <a:spcAft>
                <a:spcPts val="0"/>
              </a:spcAft>
              <a:buNone/>
            </a:pPr>
            <a:r>
              <a:rPr lang="en-US" b="1">
                <a:solidFill>
                  <a:srgbClr val="674EA7"/>
                </a:solidFill>
              </a:rPr>
              <a:t>AND</a:t>
            </a:r>
            <a:r>
              <a:rPr lang="en-US"/>
              <a:t> year &gt;= 1990</a:t>
            </a:r>
            <a:endParaRPr/>
          </a:p>
          <a:p>
            <a:pPr marL="342900" lvl="0" indent="-165100">
              <a:spcBef>
                <a:spcPts val="560"/>
              </a:spcBef>
              <a:spcAft>
                <a:spcPts val="0"/>
              </a:spcAft>
              <a:buNone/>
            </a:pPr>
            <a:endParaRPr/>
          </a:p>
          <a:p>
            <a:pPr marL="342900" lvl="0" indent="-165100">
              <a:spcBef>
                <a:spcPts val="560"/>
              </a:spcBef>
              <a:spcAft>
                <a:spcPts val="0"/>
              </a:spcAft>
              <a:buClr>
                <a:schemeClr val="dk1"/>
              </a:buClr>
              <a:buSzPts val="1100"/>
              <a:buFont typeface="Arial"/>
              <a:buNone/>
            </a:pPr>
            <a:r>
              <a:rPr lang="en-US"/>
              <a:t>Note: We are limited to films that had nominated actors and actresses. Also, watch out for duplicates!</a:t>
            </a:r>
            <a:endParaRPr/>
          </a:p>
          <a:p>
            <a:pPr marL="342900" lvl="0" indent="-165100">
              <a:spcBef>
                <a:spcPts val="560"/>
              </a:spcBef>
              <a:spcAft>
                <a:spcPts val="0"/>
              </a:spcAft>
              <a:buClr>
                <a:schemeClr val="dk1"/>
              </a:buClr>
              <a:buSzPts val="1100"/>
              <a:buFont typeface="Arial"/>
              <a:buNone/>
            </a:pPr>
            <a:endParaRPr/>
          </a:p>
          <a:p>
            <a:pPr marL="342900" lvl="0" indent="-165100">
              <a:spcBef>
                <a:spcPts val="560"/>
              </a:spcBef>
              <a:spcAft>
                <a:spcPts val="0"/>
              </a:spcAft>
              <a:buNone/>
            </a:pPr>
            <a:endParaRPr/>
          </a:p>
        </p:txBody>
      </p:sp>
      <p:sp>
        <p:nvSpPr>
          <p:cNvPr id="311" name="Shape 31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Try it!</a:t>
            </a:r>
            <a:endParaRPr/>
          </a:p>
        </p:txBody>
      </p:sp>
      <p:sp>
        <p:nvSpPr>
          <p:cNvPr id="318" name="Shape 318"/>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Since the beginning of 2010, how many days has Apple’s stock traded at a volume of less than 7 million (excluding days with 0 volume)? What are those dates?</a:t>
            </a:r>
            <a:endParaRPr/>
          </a:p>
          <a:p>
            <a:pPr marL="342900" lvl="0" indent="-165100">
              <a:spcBef>
                <a:spcPts val="560"/>
              </a:spcBef>
              <a:spcAft>
                <a:spcPts val="0"/>
              </a:spcAft>
              <a:buNone/>
            </a:pPr>
            <a:endParaRPr/>
          </a:p>
          <a:p>
            <a:pPr marL="457200" lvl="0" indent="-406400" rtl="0">
              <a:spcBef>
                <a:spcPts val="560"/>
              </a:spcBef>
              <a:spcAft>
                <a:spcPts val="0"/>
              </a:spcAft>
              <a:buSzPts val="2800"/>
              <a:buAutoNum type="arabicParenR"/>
            </a:pPr>
            <a:r>
              <a:rPr lang="en-US"/>
              <a:t>Find the table</a:t>
            </a:r>
            <a:endParaRPr/>
          </a:p>
          <a:p>
            <a:pPr marL="457200" lvl="0" indent="-406400" rtl="0">
              <a:spcBef>
                <a:spcPts val="0"/>
              </a:spcBef>
              <a:spcAft>
                <a:spcPts val="0"/>
              </a:spcAft>
              <a:buSzPts val="2800"/>
              <a:buAutoNum type="arabicParenR"/>
            </a:pPr>
            <a:r>
              <a:rPr lang="en-US"/>
              <a:t>Get familiar with the columns and fields</a:t>
            </a:r>
            <a:endParaRPr/>
          </a:p>
          <a:p>
            <a:pPr marL="457200" lvl="0" indent="-406400" rtl="0">
              <a:spcBef>
                <a:spcPts val="0"/>
              </a:spcBef>
              <a:spcAft>
                <a:spcPts val="0"/>
              </a:spcAft>
              <a:buSzPts val="2800"/>
              <a:buAutoNum type="arabicParenR"/>
            </a:pPr>
            <a:r>
              <a:rPr lang="en-US"/>
              <a:t>Use comparative WHERE statements</a:t>
            </a:r>
            <a:endParaRPr/>
          </a:p>
        </p:txBody>
      </p:sp>
      <p:sp>
        <p:nvSpPr>
          <p:cNvPr id="319" name="Shape 31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Answers</a:t>
            </a:r>
            <a:endParaRPr/>
          </a:p>
        </p:txBody>
      </p:sp>
      <p:sp>
        <p:nvSpPr>
          <p:cNvPr id="326" name="Shape 326"/>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327" name="Shape 327"/>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26</a:t>
            </a:fld>
            <a:endParaRPr/>
          </a:p>
        </p:txBody>
      </p:sp>
      <p:sp>
        <p:nvSpPr>
          <p:cNvPr id="328" name="Shape 328"/>
          <p:cNvSpPr txBox="1"/>
          <p:nvPr/>
        </p:nvSpPr>
        <p:spPr>
          <a:xfrm>
            <a:off x="212100" y="2928775"/>
            <a:ext cx="81069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800" b="1">
                <a:solidFill>
                  <a:srgbClr val="E69138"/>
                </a:solidFill>
              </a:rPr>
              <a:t>SELECT</a:t>
            </a:r>
            <a:r>
              <a:rPr lang="en-US" sz="2800">
                <a:solidFill>
                  <a:schemeClr val="dk1"/>
                </a:solidFill>
              </a:rPr>
              <a:t> date, volume</a:t>
            </a:r>
            <a:endParaRPr sz="2800">
              <a:solidFill>
                <a:schemeClr val="dk1"/>
              </a:solidFill>
            </a:endParaRPr>
          </a:p>
          <a:p>
            <a:pPr marL="177800" lvl="0" indent="0" rtl="0">
              <a:spcBef>
                <a:spcPts val="560"/>
              </a:spcBef>
              <a:spcAft>
                <a:spcPts val="0"/>
              </a:spcAft>
              <a:buNone/>
            </a:pPr>
            <a:r>
              <a:rPr lang="en-US" sz="2800" b="1">
                <a:solidFill>
                  <a:srgbClr val="3C78D8"/>
                </a:solidFill>
              </a:rPr>
              <a:t>FROM</a:t>
            </a:r>
            <a:r>
              <a:rPr lang="en-US" sz="2800">
                <a:solidFill>
                  <a:schemeClr val="dk1"/>
                </a:solidFill>
              </a:rPr>
              <a:t> tutorial.aapl_historical_stock_price</a:t>
            </a:r>
            <a:endParaRPr sz="2800">
              <a:solidFill>
                <a:schemeClr val="dk1"/>
              </a:solidFill>
            </a:endParaRPr>
          </a:p>
          <a:p>
            <a:pPr marL="177800" lvl="0" indent="0" rtl="0">
              <a:spcBef>
                <a:spcPts val="560"/>
              </a:spcBef>
              <a:spcAft>
                <a:spcPts val="0"/>
              </a:spcAft>
              <a:buNone/>
            </a:pPr>
            <a:r>
              <a:rPr lang="en-US" sz="2800" b="1">
                <a:solidFill>
                  <a:srgbClr val="674EA7"/>
                </a:solidFill>
              </a:rPr>
              <a:t>WHERE </a:t>
            </a:r>
            <a:r>
              <a:rPr lang="en-US" sz="2800">
                <a:solidFill>
                  <a:schemeClr val="dk1"/>
                </a:solidFill>
              </a:rPr>
              <a:t>year &gt;= 2010</a:t>
            </a:r>
            <a:endParaRPr sz="2800">
              <a:solidFill>
                <a:schemeClr val="dk1"/>
              </a:solidFill>
            </a:endParaRPr>
          </a:p>
          <a:p>
            <a:pPr marL="177800" lvl="0" indent="0" rtl="0">
              <a:spcBef>
                <a:spcPts val="560"/>
              </a:spcBef>
              <a:spcAft>
                <a:spcPts val="0"/>
              </a:spcAft>
              <a:buNone/>
            </a:pPr>
            <a:r>
              <a:rPr lang="en-US" sz="2800" b="1">
                <a:solidFill>
                  <a:srgbClr val="674EA7"/>
                </a:solidFill>
              </a:rPr>
              <a:t>AND </a:t>
            </a:r>
            <a:r>
              <a:rPr lang="en-US" sz="2800">
                <a:solidFill>
                  <a:schemeClr val="dk1"/>
                </a:solidFill>
              </a:rPr>
              <a:t>volume &lt; 7000000</a:t>
            </a:r>
            <a:endParaRPr sz="2800">
              <a:solidFill>
                <a:schemeClr val="dk1"/>
              </a:solidFill>
            </a:endParaRPr>
          </a:p>
          <a:p>
            <a:pPr marL="177800" lvl="0" indent="0" rtl="0">
              <a:spcBef>
                <a:spcPts val="560"/>
              </a:spcBef>
              <a:spcAft>
                <a:spcPts val="0"/>
              </a:spcAft>
              <a:buNone/>
            </a:pPr>
            <a:r>
              <a:rPr lang="en-US" sz="2800" b="1">
                <a:solidFill>
                  <a:srgbClr val="674EA7"/>
                </a:solidFill>
              </a:rPr>
              <a:t>AND</a:t>
            </a:r>
            <a:r>
              <a:rPr lang="en-US" sz="2800">
                <a:solidFill>
                  <a:schemeClr val="dk1"/>
                </a:solidFill>
              </a:rPr>
              <a:t> volume &lt;&gt; 0</a:t>
            </a:r>
            <a:endParaRPr sz="2800">
              <a:solidFill>
                <a:schemeClr val="dk1"/>
              </a:solidFill>
            </a:endParaRPr>
          </a:p>
        </p:txBody>
      </p:sp>
      <p:pic>
        <p:nvPicPr>
          <p:cNvPr id="329" name="Shape 329"/>
          <p:cNvPicPr preferRelativeResize="0"/>
          <p:nvPr/>
        </p:nvPicPr>
        <p:blipFill>
          <a:blip r:embed="rId3">
            <a:alphaModFix/>
          </a:blip>
          <a:stretch>
            <a:fillRect/>
          </a:stretch>
        </p:blipFill>
        <p:spPr>
          <a:xfrm>
            <a:off x="338525" y="1133475"/>
            <a:ext cx="8299499" cy="19462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Using WHERE Statements </a:t>
            </a:r>
            <a:endParaRPr/>
          </a:p>
          <a:p>
            <a:pPr marL="0" lvl="0" indent="0" rtl="0">
              <a:spcBef>
                <a:spcPts val="0"/>
              </a:spcBef>
              <a:spcAft>
                <a:spcPts val="0"/>
              </a:spcAft>
              <a:buNone/>
            </a:pPr>
            <a:r>
              <a:rPr lang="en-US"/>
              <a:t>(Logical)</a:t>
            </a:r>
            <a:endParaRPr/>
          </a:p>
        </p:txBody>
      </p:sp>
      <p:sp>
        <p:nvSpPr>
          <p:cNvPr id="336" name="Shape 336"/>
          <p:cNvSpPr txBox="1">
            <a:spLocks noGrp="1"/>
          </p:cNvSpPr>
          <p:nvPr>
            <p:ph type="body" idx="1"/>
          </p:nvPr>
        </p:nvSpPr>
        <p:spPr>
          <a:xfrm>
            <a:off x="54501" y="1035900"/>
            <a:ext cx="9399861" cy="4786200"/>
          </a:xfrm>
          <a:prstGeom prst="rect">
            <a:avLst/>
          </a:prstGeom>
        </p:spPr>
        <p:txBody>
          <a:bodyPr spcFirstLastPara="1" wrap="square" lIns="91425" tIns="91425" rIns="91425" bIns="91425" anchor="t" anchorCtr="0">
            <a:noAutofit/>
          </a:bodyPr>
          <a:lstStyle/>
          <a:p>
            <a:pPr marL="342900" lvl="0" indent="-165100" rtl="0">
              <a:spcBef>
                <a:spcPts val="560"/>
              </a:spcBef>
              <a:spcAft>
                <a:spcPts val="0"/>
              </a:spcAft>
              <a:buNone/>
            </a:pPr>
            <a:endParaRPr dirty="0"/>
          </a:p>
          <a:p>
            <a:pPr marL="342900" lvl="0" indent="-165100" rtl="0">
              <a:spcBef>
                <a:spcPts val="560"/>
              </a:spcBef>
              <a:spcAft>
                <a:spcPts val="0"/>
              </a:spcAft>
              <a:buNone/>
            </a:pPr>
            <a:r>
              <a:rPr lang="en-US" dirty="0"/>
              <a:t>LIKE    			Results similar to a criteria</a:t>
            </a:r>
            <a:endParaRPr dirty="0"/>
          </a:p>
          <a:p>
            <a:pPr marL="342900" lvl="0" indent="-165100" rtl="0">
              <a:spcBef>
                <a:spcPts val="560"/>
              </a:spcBef>
              <a:spcAft>
                <a:spcPts val="0"/>
              </a:spcAft>
              <a:buNone/>
            </a:pPr>
            <a:r>
              <a:rPr lang="en-US" dirty="0"/>
              <a:t>IN				Use a list of criteria</a:t>
            </a:r>
            <a:endParaRPr dirty="0"/>
          </a:p>
          <a:p>
            <a:pPr marL="342900" lvl="0" indent="-165100" rtl="0">
              <a:spcBef>
                <a:spcPts val="560"/>
              </a:spcBef>
              <a:spcAft>
                <a:spcPts val="0"/>
              </a:spcAft>
              <a:buNone/>
            </a:pPr>
            <a:r>
              <a:rPr lang="en-US" dirty="0"/>
              <a:t>BETWEEN		Results between two values</a:t>
            </a:r>
            <a:endParaRPr dirty="0"/>
          </a:p>
          <a:p>
            <a:pPr marL="342900" lvl="0" indent="-165100" rtl="0">
              <a:spcBef>
                <a:spcPts val="560"/>
              </a:spcBef>
              <a:spcAft>
                <a:spcPts val="0"/>
              </a:spcAft>
              <a:buNone/>
            </a:pPr>
            <a:r>
              <a:rPr lang="en-US" dirty="0"/>
              <a:t>IS NULL			Returns NULL values</a:t>
            </a:r>
            <a:endParaRPr dirty="0"/>
          </a:p>
          <a:p>
            <a:pPr marL="342900" lvl="0" indent="-165100" rtl="0">
              <a:spcBef>
                <a:spcPts val="560"/>
              </a:spcBef>
              <a:spcAft>
                <a:spcPts val="0"/>
              </a:spcAft>
              <a:buNone/>
            </a:pPr>
            <a:r>
              <a:rPr lang="en-US" dirty="0"/>
              <a:t>AND			AND operator</a:t>
            </a:r>
            <a:endParaRPr dirty="0"/>
          </a:p>
          <a:p>
            <a:pPr marL="342900" lvl="0" indent="-165100">
              <a:spcBef>
                <a:spcPts val="560"/>
              </a:spcBef>
              <a:spcAft>
                <a:spcPts val="0"/>
              </a:spcAft>
              <a:buNone/>
            </a:pPr>
            <a:r>
              <a:rPr lang="en-US" dirty="0"/>
              <a:t>OR				OR operator</a:t>
            </a:r>
            <a:endParaRPr dirty="0"/>
          </a:p>
          <a:p>
            <a:pPr marL="342900" lvl="0" indent="-165100" rtl="0">
              <a:spcBef>
                <a:spcPts val="560"/>
              </a:spcBef>
              <a:spcAft>
                <a:spcPts val="0"/>
              </a:spcAft>
              <a:buNone/>
            </a:pPr>
            <a:r>
              <a:rPr lang="en-US" dirty="0"/>
              <a:t>NOT			Used to exclude</a:t>
            </a:r>
            <a:endParaRPr dirty="0"/>
          </a:p>
          <a:p>
            <a:pPr marL="342900" lvl="0" indent="-165100" rtl="0">
              <a:spcBef>
                <a:spcPts val="560"/>
              </a:spcBef>
              <a:spcAft>
                <a:spcPts val="0"/>
              </a:spcAft>
              <a:buNone/>
            </a:pPr>
            <a:r>
              <a:rPr lang="en-US" dirty="0"/>
              <a:t>					(NOT IN, NOT LIKE, NOT 						BETWEEN)</a:t>
            </a:r>
            <a:endParaRPr dirty="0"/>
          </a:p>
        </p:txBody>
      </p:sp>
      <p:sp>
        <p:nvSpPr>
          <p:cNvPr id="337" name="Shape 337"/>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27</a:t>
            </a:fld>
            <a:endParaRPr/>
          </a:p>
        </p:txBody>
      </p:sp>
      <p:cxnSp>
        <p:nvCxnSpPr>
          <p:cNvPr id="338" name="Shape 338"/>
          <p:cNvCxnSpPr/>
          <p:nvPr/>
        </p:nvCxnSpPr>
        <p:spPr>
          <a:xfrm rot="10800000" flipH="1">
            <a:off x="438325" y="2118550"/>
            <a:ext cx="8410500" cy="18300"/>
          </a:xfrm>
          <a:prstGeom prst="straightConnector1">
            <a:avLst/>
          </a:prstGeom>
          <a:noFill/>
          <a:ln w="9525" cap="flat" cmpd="sng">
            <a:solidFill>
              <a:schemeClr val="dk2"/>
            </a:solidFill>
            <a:prstDash val="solid"/>
            <a:round/>
            <a:headEnd type="none" w="med" len="med"/>
            <a:tailEnd type="none" w="med" len="med"/>
          </a:ln>
        </p:spPr>
      </p:cxnSp>
      <p:cxnSp>
        <p:nvCxnSpPr>
          <p:cNvPr id="339" name="Shape 339"/>
          <p:cNvCxnSpPr/>
          <p:nvPr/>
        </p:nvCxnSpPr>
        <p:spPr>
          <a:xfrm rot="10800000" flipH="1">
            <a:off x="438325" y="2599700"/>
            <a:ext cx="8410500" cy="18300"/>
          </a:xfrm>
          <a:prstGeom prst="straightConnector1">
            <a:avLst/>
          </a:prstGeom>
          <a:noFill/>
          <a:ln w="9525" cap="flat" cmpd="sng">
            <a:solidFill>
              <a:schemeClr val="dk2"/>
            </a:solidFill>
            <a:prstDash val="solid"/>
            <a:round/>
            <a:headEnd type="none" w="med" len="med"/>
            <a:tailEnd type="none" w="med" len="med"/>
          </a:ln>
        </p:spPr>
      </p:cxnSp>
      <p:cxnSp>
        <p:nvCxnSpPr>
          <p:cNvPr id="340" name="Shape 340"/>
          <p:cNvCxnSpPr/>
          <p:nvPr/>
        </p:nvCxnSpPr>
        <p:spPr>
          <a:xfrm rot="10800000" flipH="1">
            <a:off x="438325" y="3080850"/>
            <a:ext cx="8410500" cy="18300"/>
          </a:xfrm>
          <a:prstGeom prst="straightConnector1">
            <a:avLst/>
          </a:prstGeom>
          <a:noFill/>
          <a:ln w="9525" cap="flat" cmpd="sng">
            <a:solidFill>
              <a:schemeClr val="dk2"/>
            </a:solidFill>
            <a:prstDash val="solid"/>
            <a:round/>
            <a:headEnd type="none" w="med" len="med"/>
            <a:tailEnd type="none" w="med" len="med"/>
          </a:ln>
        </p:spPr>
      </p:cxnSp>
      <p:cxnSp>
        <p:nvCxnSpPr>
          <p:cNvPr id="341" name="Shape 341"/>
          <p:cNvCxnSpPr/>
          <p:nvPr/>
        </p:nvCxnSpPr>
        <p:spPr>
          <a:xfrm rot="10800000" flipH="1">
            <a:off x="438325" y="3649675"/>
            <a:ext cx="8410500" cy="18300"/>
          </a:xfrm>
          <a:prstGeom prst="straightConnector1">
            <a:avLst/>
          </a:prstGeom>
          <a:noFill/>
          <a:ln w="9525" cap="flat" cmpd="sng">
            <a:solidFill>
              <a:schemeClr val="dk2"/>
            </a:solidFill>
            <a:prstDash val="solid"/>
            <a:round/>
            <a:headEnd type="none" w="med" len="med"/>
            <a:tailEnd type="none" w="med" len="med"/>
          </a:ln>
        </p:spPr>
      </p:cxnSp>
      <p:cxnSp>
        <p:nvCxnSpPr>
          <p:cNvPr id="342" name="Shape 342"/>
          <p:cNvCxnSpPr/>
          <p:nvPr/>
        </p:nvCxnSpPr>
        <p:spPr>
          <a:xfrm rot="10800000" flipH="1">
            <a:off x="438325" y="4145375"/>
            <a:ext cx="8410500" cy="18300"/>
          </a:xfrm>
          <a:prstGeom prst="straightConnector1">
            <a:avLst/>
          </a:prstGeom>
          <a:noFill/>
          <a:ln w="9525" cap="flat" cmpd="sng">
            <a:solidFill>
              <a:schemeClr val="dk2"/>
            </a:solidFill>
            <a:prstDash val="solid"/>
            <a:round/>
            <a:headEnd type="none" w="med" len="med"/>
            <a:tailEnd type="none" w="med" len="med"/>
          </a:ln>
        </p:spPr>
      </p:cxnSp>
      <p:cxnSp>
        <p:nvCxnSpPr>
          <p:cNvPr id="343" name="Shape 343"/>
          <p:cNvCxnSpPr/>
          <p:nvPr/>
        </p:nvCxnSpPr>
        <p:spPr>
          <a:xfrm rot="10800000" flipH="1">
            <a:off x="438325" y="4626525"/>
            <a:ext cx="8410500" cy="18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Example I</a:t>
            </a:r>
            <a:endParaRPr/>
          </a:p>
        </p:txBody>
      </p:sp>
      <p:sp>
        <p:nvSpPr>
          <p:cNvPr id="350" name="Shape 35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sz="2400"/>
              <a:t>What are the populations of cities that start with S?</a:t>
            </a:r>
            <a:endParaRPr sz="2400"/>
          </a:p>
          <a:p>
            <a:pPr marL="177800" lvl="0" indent="0" rtl="0">
              <a:spcBef>
                <a:spcPts val="560"/>
              </a:spcBef>
              <a:spcAft>
                <a:spcPts val="0"/>
              </a:spcAft>
              <a:buNone/>
            </a:pPr>
            <a:endParaRPr sz="2400"/>
          </a:p>
          <a:p>
            <a:pPr marL="177800" lvl="0" indent="0" rtl="0">
              <a:spcBef>
                <a:spcPts val="560"/>
              </a:spcBef>
              <a:spcAft>
                <a:spcPts val="0"/>
              </a:spcAft>
              <a:buNone/>
            </a:pPr>
            <a:r>
              <a:rPr lang="en-US" sz="2400"/>
              <a:t>tutorial.city_populations</a:t>
            </a:r>
            <a:endParaRPr sz="2400"/>
          </a:p>
          <a:p>
            <a:pPr marL="177800" lvl="0" indent="0" rtl="0">
              <a:spcBef>
                <a:spcPts val="560"/>
              </a:spcBef>
              <a:spcAft>
                <a:spcPts val="0"/>
              </a:spcAft>
              <a:buClr>
                <a:schemeClr val="dk1"/>
              </a:buClr>
              <a:buSzPts val="1100"/>
              <a:buFont typeface="Arial"/>
              <a:buNone/>
            </a:pP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endParaRPr sz="2400"/>
          </a:p>
        </p:txBody>
      </p:sp>
      <p:sp>
        <p:nvSpPr>
          <p:cNvPr id="351" name="Shape 35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a:t>
            </a:r>
            <a:endParaRPr/>
          </a:p>
        </p:txBody>
      </p:sp>
      <p:sp>
        <p:nvSpPr>
          <p:cNvPr id="358" name="Shape 358"/>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sz="2400"/>
              <a:t>What are the populations of cities that start with S?</a:t>
            </a: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r>
              <a:rPr lang="en-US" sz="2400" b="1">
                <a:solidFill>
                  <a:srgbClr val="E69138"/>
                </a:solidFill>
              </a:rPr>
              <a:t>SELECT</a:t>
            </a:r>
            <a:r>
              <a:rPr lang="en-US" sz="2400"/>
              <a:t> city, state, population_estimate_2012 as pop</a:t>
            </a:r>
            <a:endParaRPr sz="2400"/>
          </a:p>
          <a:p>
            <a:pPr marL="177800" lvl="0" indent="0" rtl="0">
              <a:spcBef>
                <a:spcPts val="560"/>
              </a:spcBef>
              <a:spcAft>
                <a:spcPts val="0"/>
              </a:spcAft>
              <a:buClr>
                <a:schemeClr val="dk1"/>
              </a:buClr>
              <a:buSzPts val="1100"/>
              <a:buFont typeface="Arial"/>
              <a:buNone/>
            </a:pPr>
            <a:r>
              <a:rPr lang="en-US" sz="2400" b="1">
                <a:solidFill>
                  <a:srgbClr val="3C78D8"/>
                </a:solidFill>
              </a:rPr>
              <a:t>FROM</a:t>
            </a:r>
            <a:r>
              <a:rPr lang="en-US" sz="2400"/>
              <a:t> tutorial.city_populations</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WHERE </a:t>
            </a:r>
            <a:r>
              <a:rPr lang="en-US" sz="2400"/>
              <a:t>city </a:t>
            </a:r>
            <a:r>
              <a:rPr lang="en-US" sz="2400" b="1"/>
              <a:t>LIKE</a:t>
            </a:r>
            <a:r>
              <a:rPr lang="en-US" sz="2400"/>
              <a:t> ‘S%’</a:t>
            </a: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endParaRPr sz="2400"/>
          </a:p>
        </p:txBody>
      </p:sp>
      <p:sp>
        <p:nvSpPr>
          <p:cNvPr id="359" name="Shape 35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29</a:t>
            </a:fld>
            <a:endParaRPr/>
          </a:p>
        </p:txBody>
      </p:sp>
      <p:pic>
        <p:nvPicPr>
          <p:cNvPr id="360" name="Shape 360"/>
          <p:cNvPicPr preferRelativeResize="0"/>
          <p:nvPr/>
        </p:nvPicPr>
        <p:blipFill>
          <a:blip r:embed="rId3">
            <a:alphaModFix/>
          </a:blip>
          <a:stretch>
            <a:fillRect/>
          </a:stretch>
        </p:blipFill>
        <p:spPr>
          <a:xfrm>
            <a:off x="296025" y="3804900"/>
            <a:ext cx="8551925" cy="139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3</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“Querying” SQL?</a:t>
            </a:r>
            <a:endParaRPr sz="2400" b="1">
              <a:solidFill>
                <a:srgbClr val="820009"/>
              </a:solidFill>
              <a:latin typeface="Arial"/>
              <a:ea typeface="Arial"/>
              <a:cs typeface="Arial"/>
              <a:sym typeface="Arial"/>
            </a:endParaRPr>
          </a:p>
        </p:txBody>
      </p:sp>
      <p:sp>
        <p:nvSpPr>
          <p:cNvPr id="98" name="Shape 98"/>
          <p:cNvSpPr txBox="1"/>
          <p:nvPr/>
        </p:nvSpPr>
        <p:spPr>
          <a:xfrm>
            <a:off x="381000" y="1017270"/>
            <a:ext cx="84582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SQL stands for “Structured Query Language”</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SQL is a way to pull the information you need out of a relational database (“query”)</a:t>
            </a:r>
            <a:endParaRPr sz="2800">
              <a:solidFill>
                <a:schemeClr val="dk1"/>
              </a:solidFill>
              <a:latin typeface="Arial"/>
              <a:ea typeface="Arial"/>
              <a:cs typeface="Arial"/>
              <a:sym typeface="Arial"/>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You’ll probably use it to fetch summary information from a central data warehouse and then do additional analysis in Excel/R/etc.</a:t>
            </a:r>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II</a:t>
            </a:r>
            <a:endParaRPr/>
          </a:p>
        </p:txBody>
      </p:sp>
      <p:sp>
        <p:nvSpPr>
          <p:cNvPr id="367" name="Shape 367"/>
          <p:cNvSpPr txBox="1">
            <a:spLocks noGrp="1"/>
          </p:cNvSpPr>
          <p:nvPr>
            <p:ph type="body" idx="1"/>
          </p:nvPr>
        </p:nvSpPr>
        <p:spPr>
          <a:xfrm>
            <a:off x="0" y="1206500"/>
            <a:ext cx="90588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sz="2200"/>
              <a:t>What are the medium-sized cities on the West Coast?</a:t>
            </a:r>
            <a:endParaRPr sz="2200"/>
          </a:p>
          <a:p>
            <a:pPr marL="177800" lvl="0" indent="0" rtl="0">
              <a:spcBef>
                <a:spcPts val="560"/>
              </a:spcBef>
              <a:spcAft>
                <a:spcPts val="0"/>
              </a:spcAft>
              <a:buNone/>
            </a:pPr>
            <a:endParaRPr sz="2200"/>
          </a:p>
          <a:p>
            <a:pPr marL="177800" lvl="0" indent="0" rtl="0">
              <a:spcBef>
                <a:spcPts val="560"/>
              </a:spcBef>
              <a:spcAft>
                <a:spcPts val="0"/>
              </a:spcAft>
              <a:buNone/>
            </a:pPr>
            <a:endParaRPr sz="2200"/>
          </a:p>
          <a:p>
            <a:pPr marL="177800" lvl="0" indent="0" rtl="0">
              <a:spcBef>
                <a:spcPts val="560"/>
              </a:spcBef>
              <a:spcAft>
                <a:spcPts val="0"/>
              </a:spcAft>
              <a:buNone/>
            </a:pPr>
            <a:endParaRPr sz="2400"/>
          </a:p>
          <a:p>
            <a:pPr marL="177800" lvl="0" indent="0" rtl="0">
              <a:spcBef>
                <a:spcPts val="560"/>
              </a:spcBef>
              <a:spcAft>
                <a:spcPts val="0"/>
              </a:spcAft>
              <a:buNone/>
            </a:pPr>
            <a:endParaRPr sz="2400"/>
          </a:p>
        </p:txBody>
      </p:sp>
      <p:sp>
        <p:nvSpPr>
          <p:cNvPr id="368" name="Shape 368"/>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II</a:t>
            </a:r>
            <a:endParaRPr/>
          </a:p>
        </p:txBody>
      </p:sp>
      <p:sp>
        <p:nvSpPr>
          <p:cNvPr id="375" name="Shape 375"/>
          <p:cNvSpPr txBox="1">
            <a:spLocks noGrp="1"/>
          </p:cNvSpPr>
          <p:nvPr>
            <p:ph type="body" idx="1"/>
          </p:nvPr>
        </p:nvSpPr>
        <p:spPr>
          <a:xfrm>
            <a:off x="0" y="1206500"/>
            <a:ext cx="90588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sz="2200"/>
              <a:t>What are the medium-sized cities on the West Coast?</a:t>
            </a:r>
            <a:endParaRPr sz="2200"/>
          </a:p>
          <a:p>
            <a:pPr marL="177800" lvl="0" indent="0" rtl="0">
              <a:spcBef>
                <a:spcPts val="560"/>
              </a:spcBef>
              <a:spcAft>
                <a:spcPts val="0"/>
              </a:spcAft>
              <a:buNone/>
            </a:pPr>
            <a:endParaRPr sz="2200"/>
          </a:p>
          <a:p>
            <a:pPr marL="177800" lvl="0" indent="0" rtl="0">
              <a:spcBef>
                <a:spcPts val="560"/>
              </a:spcBef>
              <a:spcAft>
                <a:spcPts val="0"/>
              </a:spcAft>
              <a:buNone/>
            </a:pPr>
            <a:r>
              <a:rPr lang="en-US" sz="2200" b="1">
                <a:solidFill>
                  <a:srgbClr val="E69138"/>
                </a:solidFill>
              </a:rPr>
              <a:t>SELECT</a:t>
            </a:r>
            <a:r>
              <a:rPr lang="en-US" sz="2200"/>
              <a:t> city, state, population_estimate_2012 as pop</a:t>
            </a:r>
            <a:endParaRPr sz="2200"/>
          </a:p>
          <a:p>
            <a:pPr marL="177800" lvl="0" indent="0" rtl="0">
              <a:spcBef>
                <a:spcPts val="560"/>
              </a:spcBef>
              <a:spcAft>
                <a:spcPts val="0"/>
              </a:spcAft>
              <a:buNone/>
            </a:pPr>
            <a:r>
              <a:rPr lang="en-US" sz="2200" b="1">
                <a:solidFill>
                  <a:srgbClr val="3C78D8"/>
                </a:solidFill>
              </a:rPr>
              <a:t>FROM</a:t>
            </a:r>
            <a:r>
              <a:rPr lang="en-US" sz="2200"/>
              <a:t> tutorial.city_populations</a:t>
            </a:r>
            <a:endParaRPr sz="2200"/>
          </a:p>
          <a:p>
            <a:pPr marL="177800" lvl="0" indent="0" rtl="0">
              <a:spcBef>
                <a:spcPts val="560"/>
              </a:spcBef>
              <a:spcAft>
                <a:spcPts val="0"/>
              </a:spcAft>
              <a:buNone/>
            </a:pPr>
            <a:r>
              <a:rPr lang="en-US" sz="2200" b="1">
                <a:solidFill>
                  <a:srgbClr val="674EA7"/>
                </a:solidFill>
              </a:rPr>
              <a:t>WHERE </a:t>
            </a:r>
            <a:r>
              <a:rPr lang="en-US" sz="2200"/>
              <a:t>state </a:t>
            </a:r>
            <a:r>
              <a:rPr lang="en-US" sz="2200" b="1"/>
              <a:t>IN</a:t>
            </a:r>
            <a:r>
              <a:rPr lang="en-US" sz="2200"/>
              <a:t> (‘CA’, ‘WA’, ‘OR’)</a:t>
            </a:r>
            <a:endParaRPr sz="2200"/>
          </a:p>
          <a:p>
            <a:pPr marL="177800" lvl="0" indent="0" rtl="0">
              <a:spcBef>
                <a:spcPts val="560"/>
              </a:spcBef>
              <a:spcAft>
                <a:spcPts val="0"/>
              </a:spcAft>
              <a:buNone/>
            </a:pPr>
            <a:r>
              <a:rPr lang="en-US" sz="2200" b="1">
                <a:solidFill>
                  <a:srgbClr val="674EA7"/>
                </a:solidFill>
              </a:rPr>
              <a:t>AND</a:t>
            </a:r>
            <a:r>
              <a:rPr lang="en-US" sz="2200"/>
              <a:t> population_estimate_2012 </a:t>
            </a:r>
            <a:r>
              <a:rPr lang="en-US" sz="2200" b="1"/>
              <a:t>BETWEEN</a:t>
            </a:r>
            <a:r>
              <a:rPr lang="en-US" sz="2200"/>
              <a:t> 200000 and 1000000</a:t>
            </a:r>
            <a:endParaRPr sz="2200"/>
          </a:p>
          <a:p>
            <a:pPr marL="177800" lvl="0" indent="0" rtl="0">
              <a:spcBef>
                <a:spcPts val="560"/>
              </a:spcBef>
              <a:spcAft>
                <a:spcPts val="0"/>
              </a:spcAft>
              <a:buNone/>
            </a:pPr>
            <a:endParaRPr sz="2400"/>
          </a:p>
          <a:p>
            <a:pPr marL="177800" lvl="0" indent="0" rtl="0">
              <a:spcBef>
                <a:spcPts val="560"/>
              </a:spcBef>
              <a:spcAft>
                <a:spcPts val="0"/>
              </a:spcAft>
              <a:buNone/>
            </a:pPr>
            <a:endParaRPr sz="2400"/>
          </a:p>
        </p:txBody>
      </p:sp>
      <p:sp>
        <p:nvSpPr>
          <p:cNvPr id="376" name="Shape 37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31</a:t>
            </a:fld>
            <a:endParaRPr/>
          </a:p>
        </p:txBody>
      </p:sp>
      <p:pic>
        <p:nvPicPr>
          <p:cNvPr id="377" name="Shape 377"/>
          <p:cNvPicPr preferRelativeResize="0"/>
          <p:nvPr/>
        </p:nvPicPr>
        <p:blipFill>
          <a:blip r:embed="rId3">
            <a:alphaModFix/>
          </a:blip>
          <a:stretch>
            <a:fillRect/>
          </a:stretch>
        </p:blipFill>
        <p:spPr>
          <a:xfrm>
            <a:off x="204138" y="3851675"/>
            <a:ext cx="8735724" cy="1645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p:nvPr/>
        </p:nvSpPr>
        <p:spPr>
          <a:xfrm>
            <a:off x="1169225" y="2743210"/>
            <a:ext cx="7038000" cy="457200"/>
          </a:xfrm>
          <a:prstGeom prst="rect">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ORDER</a:t>
            </a:r>
            <a:endParaRPr/>
          </a:p>
        </p:txBody>
      </p:sp>
      <p:sp>
        <p:nvSpPr>
          <p:cNvPr id="385" name="Shape 385"/>
          <p:cNvSpPr txBox="1">
            <a:spLocks noGrp="1"/>
          </p:cNvSpPr>
          <p:nvPr>
            <p:ph type="body" idx="1"/>
          </p:nvPr>
        </p:nvSpPr>
        <p:spPr>
          <a:xfrm>
            <a:off x="404825" y="1206500"/>
            <a:ext cx="8476800" cy="4786200"/>
          </a:xfrm>
          <a:prstGeom prst="rect">
            <a:avLst/>
          </a:prstGeom>
        </p:spPr>
        <p:txBody>
          <a:bodyPr spcFirstLastPara="1" wrap="square" lIns="91425" tIns="91425" rIns="91425" bIns="91425" anchor="t" anchorCtr="0">
            <a:noAutofit/>
          </a:bodyPr>
          <a:lstStyle/>
          <a:p>
            <a:pPr marL="342900" lvl="0" indent="-165100" rtl="0">
              <a:spcBef>
                <a:spcPts val="560"/>
              </a:spcBef>
              <a:spcAft>
                <a:spcPts val="0"/>
              </a:spcAft>
              <a:buNone/>
            </a:pPr>
            <a:r>
              <a:rPr lang="en-US"/>
              <a:t>Add an ORDER clause to sort your query by one or more columns, in ascending or descending order</a:t>
            </a:r>
            <a:endParaRPr/>
          </a:p>
          <a:p>
            <a:pPr marL="342900" lvl="0" indent="-165100">
              <a:spcBef>
                <a:spcPts val="560"/>
              </a:spcBef>
              <a:spcAft>
                <a:spcPts val="0"/>
              </a:spcAft>
              <a:buNone/>
            </a:pPr>
            <a:endParaRPr/>
          </a:p>
          <a:p>
            <a:pPr marL="342900" lvl="0" indent="-165100" algn="ctr">
              <a:spcBef>
                <a:spcPts val="560"/>
              </a:spcBef>
              <a:spcAft>
                <a:spcPts val="0"/>
              </a:spcAft>
              <a:buNone/>
            </a:pPr>
            <a:r>
              <a:rPr lang="en-US" b="1">
                <a:solidFill>
                  <a:srgbClr val="674EA7"/>
                </a:solidFill>
              </a:rPr>
              <a:t>ORDER</a:t>
            </a:r>
            <a:r>
              <a:rPr lang="en-US"/>
              <a:t> Column1 </a:t>
            </a:r>
            <a:r>
              <a:rPr lang="en-US" b="1">
                <a:solidFill>
                  <a:srgbClr val="674EA7"/>
                </a:solidFill>
              </a:rPr>
              <a:t>ASC</a:t>
            </a:r>
            <a:r>
              <a:rPr lang="en-US"/>
              <a:t>, Column2 </a:t>
            </a:r>
            <a:r>
              <a:rPr lang="en-US" b="1">
                <a:solidFill>
                  <a:srgbClr val="674EA7"/>
                </a:solidFill>
              </a:rPr>
              <a:t>DESC</a:t>
            </a:r>
            <a:r>
              <a:rPr lang="en-US"/>
              <a:t>, ...</a:t>
            </a:r>
            <a:endParaRPr/>
          </a:p>
          <a:p>
            <a:pPr marL="342900" lvl="0" indent="-165100" rtl="0">
              <a:spcBef>
                <a:spcPts val="560"/>
              </a:spcBef>
              <a:spcAft>
                <a:spcPts val="0"/>
              </a:spcAft>
              <a:buNone/>
            </a:pPr>
            <a:endParaRPr/>
          </a:p>
          <a:p>
            <a:pPr marL="177800" lvl="0" indent="0" rtl="0">
              <a:spcBef>
                <a:spcPts val="560"/>
              </a:spcBef>
              <a:spcAft>
                <a:spcPts val="0"/>
              </a:spcAft>
              <a:buClr>
                <a:schemeClr val="dk1"/>
              </a:buClr>
              <a:buSzPts val="1100"/>
              <a:buFont typeface="Arial"/>
              <a:buNone/>
            </a:pPr>
            <a:r>
              <a:rPr lang="en-US" b="1">
                <a:solidFill>
                  <a:srgbClr val="E69138"/>
                </a:solidFill>
              </a:rPr>
              <a:t>SELECT</a:t>
            </a:r>
            <a:r>
              <a:rPr lang="en-US"/>
              <a:t> *</a:t>
            </a:r>
            <a:endParaRPr/>
          </a:p>
          <a:p>
            <a:pPr marL="177800" lvl="0" indent="0" rtl="0">
              <a:spcBef>
                <a:spcPts val="560"/>
              </a:spcBef>
              <a:spcAft>
                <a:spcPts val="0"/>
              </a:spcAft>
              <a:buNone/>
            </a:pPr>
            <a:r>
              <a:rPr lang="en-US" b="1">
                <a:solidFill>
                  <a:srgbClr val="3C78D8"/>
                </a:solidFill>
              </a:rPr>
              <a:t>FROM</a:t>
            </a:r>
            <a:r>
              <a:rPr lang="en-US"/>
              <a:t> tutorial.oscar_nominees</a:t>
            </a:r>
            <a:endParaRPr/>
          </a:p>
          <a:p>
            <a:pPr marL="177800" lvl="0" indent="0" rtl="0">
              <a:spcBef>
                <a:spcPts val="560"/>
              </a:spcBef>
              <a:spcAft>
                <a:spcPts val="0"/>
              </a:spcAft>
              <a:buNone/>
            </a:pPr>
            <a:r>
              <a:rPr lang="en-US" b="1">
                <a:solidFill>
                  <a:srgbClr val="674EA7"/>
                </a:solidFill>
              </a:rPr>
              <a:t>ORDER </a:t>
            </a:r>
            <a:r>
              <a:rPr lang="en-US"/>
              <a:t>year </a:t>
            </a:r>
            <a:r>
              <a:rPr lang="en-US" b="1">
                <a:solidFill>
                  <a:srgbClr val="674EA7"/>
                </a:solidFill>
              </a:rPr>
              <a:t>ASC</a:t>
            </a:r>
            <a:endParaRPr sz="1800"/>
          </a:p>
        </p:txBody>
      </p:sp>
      <p:sp>
        <p:nvSpPr>
          <p:cNvPr id="386" name="Shape 38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Try It!</a:t>
            </a:r>
            <a:endParaRPr/>
          </a:p>
        </p:txBody>
      </p:sp>
      <p:sp>
        <p:nvSpPr>
          <p:cNvPr id="393" name="Shape 393"/>
          <p:cNvSpPr txBox="1">
            <a:spLocks noGrp="1"/>
          </p:cNvSpPr>
          <p:nvPr>
            <p:ph type="body" idx="1"/>
          </p:nvPr>
        </p:nvSpPr>
        <p:spPr>
          <a:xfrm>
            <a:off x="4500" y="996475"/>
            <a:ext cx="90588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sz="2200"/>
              <a:t>What are the 10 biggest cities outside of New York, Texas, Florida and California?</a:t>
            </a:r>
            <a:endParaRPr sz="2200"/>
          </a:p>
          <a:p>
            <a:pPr marL="177800" lvl="0" indent="0" rtl="0">
              <a:spcBef>
                <a:spcPts val="560"/>
              </a:spcBef>
              <a:spcAft>
                <a:spcPts val="0"/>
              </a:spcAft>
              <a:buNone/>
            </a:pPr>
            <a:endParaRPr sz="2200">
              <a:solidFill>
                <a:srgbClr val="000000"/>
              </a:solidFill>
            </a:endParaRPr>
          </a:p>
          <a:p>
            <a:pPr marL="177800" lvl="0" indent="0" rtl="0">
              <a:spcBef>
                <a:spcPts val="560"/>
              </a:spcBef>
              <a:spcAft>
                <a:spcPts val="0"/>
              </a:spcAft>
              <a:buNone/>
            </a:pPr>
            <a:endParaRPr sz="2400"/>
          </a:p>
          <a:p>
            <a:pPr marL="177800" lvl="0" indent="0" rtl="0">
              <a:spcBef>
                <a:spcPts val="560"/>
              </a:spcBef>
              <a:spcAft>
                <a:spcPts val="0"/>
              </a:spcAft>
              <a:buNone/>
            </a:pPr>
            <a:endParaRPr sz="2400"/>
          </a:p>
        </p:txBody>
      </p:sp>
      <p:sp>
        <p:nvSpPr>
          <p:cNvPr id="394" name="Shape 394"/>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a:t>
            </a:r>
            <a:endParaRPr/>
          </a:p>
        </p:txBody>
      </p:sp>
      <p:sp>
        <p:nvSpPr>
          <p:cNvPr id="401" name="Shape 401"/>
          <p:cNvSpPr txBox="1">
            <a:spLocks noGrp="1"/>
          </p:cNvSpPr>
          <p:nvPr>
            <p:ph type="body" idx="1"/>
          </p:nvPr>
        </p:nvSpPr>
        <p:spPr>
          <a:xfrm>
            <a:off x="4500" y="996475"/>
            <a:ext cx="90588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sz="2200"/>
              <a:t>What are the 10 biggest cities outside of New York, Texas, Florida and California?</a:t>
            </a:r>
            <a:endParaRPr sz="2200"/>
          </a:p>
          <a:p>
            <a:pPr marL="177800" lvl="0" indent="0" rtl="0">
              <a:spcBef>
                <a:spcPts val="560"/>
              </a:spcBef>
              <a:spcAft>
                <a:spcPts val="0"/>
              </a:spcAft>
              <a:buNone/>
            </a:pPr>
            <a:r>
              <a:rPr lang="en-US" sz="2200" b="1">
                <a:solidFill>
                  <a:srgbClr val="E69138"/>
                </a:solidFill>
              </a:rPr>
              <a:t>SELECT</a:t>
            </a:r>
            <a:r>
              <a:rPr lang="en-US" sz="2200"/>
              <a:t> city, state, population_estimate_2012 as pop</a:t>
            </a:r>
            <a:endParaRPr sz="2200"/>
          </a:p>
          <a:p>
            <a:pPr marL="177800" lvl="0" indent="0" rtl="0">
              <a:spcBef>
                <a:spcPts val="560"/>
              </a:spcBef>
              <a:spcAft>
                <a:spcPts val="0"/>
              </a:spcAft>
              <a:buNone/>
            </a:pPr>
            <a:r>
              <a:rPr lang="en-US" sz="2200" b="1">
                <a:solidFill>
                  <a:srgbClr val="3C78D8"/>
                </a:solidFill>
              </a:rPr>
              <a:t>FROM</a:t>
            </a:r>
            <a:r>
              <a:rPr lang="en-US" sz="2200"/>
              <a:t> tutorial.city_populations</a:t>
            </a:r>
            <a:endParaRPr sz="2200"/>
          </a:p>
          <a:p>
            <a:pPr marL="177800" lvl="0" indent="0" rtl="0">
              <a:spcBef>
                <a:spcPts val="560"/>
              </a:spcBef>
              <a:spcAft>
                <a:spcPts val="0"/>
              </a:spcAft>
              <a:buNone/>
            </a:pPr>
            <a:r>
              <a:rPr lang="en-US" sz="2200" b="1">
                <a:solidFill>
                  <a:srgbClr val="674EA7"/>
                </a:solidFill>
              </a:rPr>
              <a:t>WHERE </a:t>
            </a:r>
            <a:r>
              <a:rPr lang="en-US" sz="2200"/>
              <a:t>state </a:t>
            </a:r>
            <a:r>
              <a:rPr lang="en-US" sz="2200" b="1"/>
              <a:t>NOT IN</a:t>
            </a:r>
            <a:r>
              <a:rPr lang="en-US" sz="2200"/>
              <a:t> (‘CA’, ‘TX’, ‘FL’,’NY’)</a:t>
            </a:r>
            <a:endParaRPr sz="2200"/>
          </a:p>
          <a:p>
            <a:pPr marL="177800" lvl="0" indent="0" rtl="0">
              <a:spcBef>
                <a:spcPts val="560"/>
              </a:spcBef>
              <a:spcAft>
                <a:spcPts val="0"/>
              </a:spcAft>
              <a:buNone/>
            </a:pPr>
            <a:r>
              <a:rPr lang="en-US" sz="2200" b="1">
                <a:solidFill>
                  <a:srgbClr val="674EA7"/>
                </a:solidFill>
              </a:rPr>
              <a:t>ORDER </a:t>
            </a:r>
            <a:r>
              <a:rPr lang="en-US" sz="2200"/>
              <a:t>by 3 </a:t>
            </a:r>
            <a:r>
              <a:rPr lang="en-US" sz="2200" b="1"/>
              <a:t>DESC</a:t>
            </a:r>
            <a:endParaRPr sz="2200" b="1">
              <a:solidFill>
                <a:srgbClr val="674EA7"/>
              </a:solidFill>
            </a:endParaRPr>
          </a:p>
          <a:p>
            <a:pPr marL="177800" lvl="0" indent="0" rtl="0">
              <a:spcBef>
                <a:spcPts val="560"/>
              </a:spcBef>
              <a:spcAft>
                <a:spcPts val="0"/>
              </a:spcAft>
              <a:buNone/>
            </a:pPr>
            <a:r>
              <a:rPr lang="en-US" sz="2200" b="1">
                <a:solidFill>
                  <a:srgbClr val="674EA7"/>
                </a:solidFill>
              </a:rPr>
              <a:t>LIMIT </a:t>
            </a:r>
            <a:r>
              <a:rPr lang="en-US" sz="2200">
                <a:solidFill>
                  <a:srgbClr val="000000"/>
                </a:solidFill>
              </a:rPr>
              <a:t>10</a:t>
            </a:r>
            <a:endParaRPr sz="2200">
              <a:solidFill>
                <a:srgbClr val="000000"/>
              </a:solidFill>
            </a:endParaRPr>
          </a:p>
          <a:p>
            <a:pPr marL="177800" lvl="0" indent="0" rtl="0">
              <a:spcBef>
                <a:spcPts val="560"/>
              </a:spcBef>
              <a:spcAft>
                <a:spcPts val="0"/>
              </a:spcAft>
              <a:buNone/>
            </a:pPr>
            <a:endParaRPr sz="2400"/>
          </a:p>
          <a:p>
            <a:pPr marL="177800" lvl="0" indent="0" rtl="0">
              <a:spcBef>
                <a:spcPts val="560"/>
              </a:spcBef>
              <a:spcAft>
                <a:spcPts val="0"/>
              </a:spcAft>
              <a:buNone/>
            </a:pPr>
            <a:endParaRPr sz="2400"/>
          </a:p>
        </p:txBody>
      </p:sp>
      <p:sp>
        <p:nvSpPr>
          <p:cNvPr id="402" name="Shape 402"/>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34</a:t>
            </a:fld>
            <a:endParaRPr/>
          </a:p>
        </p:txBody>
      </p:sp>
      <p:sp>
        <p:nvSpPr>
          <p:cNvPr id="403" name="Shape 403"/>
          <p:cNvSpPr txBox="1"/>
          <p:nvPr/>
        </p:nvSpPr>
        <p:spPr>
          <a:xfrm>
            <a:off x="3415325" y="3250925"/>
            <a:ext cx="4593300" cy="579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Note: Orders by the third column in descending order. Can also use ascending (ASC)</a:t>
            </a:r>
            <a:endParaRPr/>
          </a:p>
        </p:txBody>
      </p:sp>
      <p:cxnSp>
        <p:nvCxnSpPr>
          <p:cNvPr id="404" name="Shape 404"/>
          <p:cNvCxnSpPr/>
          <p:nvPr/>
        </p:nvCxnSpPr>
        <p:spPr>
          <a:xfrm rot="10800000">
            <a:off x="2858225" y="3340675"/>
            <a:ext cx="557100" cy="97800"/>
          </a:xfrm>
          <a:prstGeom prst="straightConnector1">
            <a:avLst/>
          </a:prstGeom>
          <a:noFill/>
          <a:ln w="9525" cap="flat" cmpd="sng">
            <a:solidFill>
              <a:schemeClr val="dk2"/>
            </a:solidFill>
            <a:prstDash val="solid"/>
            <a:round/>
            <a:headEnd type="none" w="med" len="med"/>
            <a:tailEnd type="triangle" w="med" len="med"/>
          </a:ln>
        </p:spPr>
      </p:cxnSp>
      <p:pic>
        <p:nvPicPr>
          <p:cNvPr id="405" name="Shape 405"/>
          <p:cNvPicPr preferRelativeResize="0"/>
          <p:nvPr/>
        </p:nvPicPr>
        <p:blipFill>
          <a:blip r:embed="rId3">
            <a:alphaModFix/>
          </a:blip>
          <a:stretch>
            <a:fillRect/>
          </a:stretch>
        </p:blipFill>
        <p:spPr>
          <a:xfrm>
            <a:off x="0" y="3909394"/>
            <a:ext cx="9144000" cy="19980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PSA: </a:t>
            </a:r>
            <a:endParaRPr/>
          </a:p>
          <a:p>
            <a:pPr marL="0" lvl="0" indent="0">
              <a:spcBef>
                <a:spcPts val="0"/>
              </a:spcBef>
              <a:spcAft>
                <a:spcPts val="0"/>
              </a:spcAft>
              <a:buNone/>
            </a:pPr>
            <a:r>
              <a:rPr lang="en-US"/>
              <a:t>Always Know your Tables!</a:t>
            </a:r>
            <a:endParaRPr/>
          </a:p>
        </p:txBody>
      </p:sp>
      <p:sp>
        <p:nvSpPr>
          <p:cNvPr id="412" name="Shape 412"/>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endParaRPr/>
          </a:p>
          <a:p>
            <a:pPr marL="342900" lvl="0" indent="-165100">
              <a:spcBef>
                <a:spcPts val="560"/>
              </a:spcBef>
              <a:spcAft>
                <a:spcPts val="0"/>
              </a:spcAft>
              <a:buNone/>
            </a:pPr>
            <a:r>
              <a:rPr lang="en-US"/>
              <a:t>tutorial.city_populations only has the top 50 cities and excludes Washington DC!</a:t>
            </a:r>
            <a:endParaRPr/>
          </a:p>
        </p:txBody>
      </p:sp>
      <p:sp>
        <p:nvSpPr>
          <p:cNvPr id="413" name="Shape 41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Try it!</a:t>
            </a:r>
            <a:endParaRPr/>
          </a:p>
        </p:txBody>
      </p:sp>
      <p:sp>
        <p:nvSpPr>
          <p:cNvPr id="420" name="Shape 42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a:t>List all teas, beverage, and canned jar goods by price per unit, with the most expensive first.</a:t>
            </a:r>
            <a:endParaRPr/>
          </a:p>
          <a:p>
            <a:pPr marL="177800" lvl="0" indent="0" rtl="0">
              <a:spcBef>
                <a:spcPts val="560"/>
              </a:spcBef>
              <a:spcAft>
                <a:spcPts val="0"/>
              </a:spcAft>
              <a:buNone/>
            </a:pPr>
            <a:endParaRPr/>
          </a:p>
          <a:p>
            <a:pPr marL="177800" lvl="0" indent="0" rtl="0">
              <a:spcBef>
                <a:spcPts val="560"/>
              </a:spcBef>
              <a:spcAft>
                <a:spcPts val="0"/>
              </a:spcAft>
              <a:buNone/>
            </a:pPr>
            <a:r>
              <a:rPr lang="en-US"/>
              <a:t>(tutorial.excel_sql_inventory_data)</a:t>
            </a:r>
            <a:endParaRPr/>
          </a:p>
          <a:p>
            <a:pPr marL="177800" lvl="0" indent="0" rtl="0">
              <a:spcBef>
                <a:spcPts val="560"/>
              </a:spcBef>
              <a:spcAft>
                <a:spcPts val="0"/>
              </a:spcAft>
              <a:buNone/>
            </a:pPr>
            <a:endParaRPr/>
          </a:p>
          <a:p>
            <a:pPr marL="0" lvl="0" indent="0" rtl="0">
              <a:spcBef>
                <a:spcPts val="560"/>
              </a:spcBef>
              <a:spcAft>
                <a:spcPts val="0"/>
              </a:spcAft>
              <a:buNone/>
            </a:pPr>
            <a:r>
              <a:rPr lang="en-US"/>
              <a:t>Note: Get familiar with the data. Beverage is a category, but tea is not!</a:t>
            </a:r>
            <a:endParaRPr/>
          </a:p>
        </p:txBody>
      </p:sp>
      <p:sp>
        <p:nvSpPr>
          <p:cNvPr id="421" name="Shape 42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Answers</a:t>
            </a:r>
            <a:endParaRPr/>
          </a:p>
        </p:txBody>
      </p:sp>
      <p:sp>
        <p:nvSpPr>
          <p:cNvPr id="428" name="Shape 428"/>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429" name="Shape 42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37</a:t>
            </a:fld>
            <a:endParaRPr/>
          </a:p>
        </p:txBody>
      </p:sp>
      <p:sp>
        <p:nvSpPr>
          <p:cNvPr id="430" name="Shape 430"/>
          <p:cNvSpPr txBox="1"/>
          <p:nvPr/>
        </p:nvSpPr>
        <p:spPr>
          <a:xfrm>
            <a:off x="212100" y="2928775"/>
            <a:ext cx="85635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400" b="1">
                <a:solidFill>
                  <a:srgbClr val="E69138"/>
                </a:solidFill>
              </a:rPr>
              <a:t>SELECT</a:t>
            </a:r>
            <a:r>
              <a:rPr lang="en-US" sz="2400">
                <a:solidFill>
                  <a:schemeClr val="dk1"/>
                </a:solidFill>
              </a:rPr>
              <a:t> product_name, product_type, price_unit</a:t>
            </a:r>
            <a:endParaRPr sz="2400">
              <a:solidFill>
                <a:schemeClr val="dk1"/>
              </a:solidFill>
            </a:endParaRPr>
          </a:p>
          <a:p>
            <a:pPr marL="177800" lvl="0" indent="0" rtl="0">
              <a:spcBef>
                <a:spcPts val="560"/>
              </a:spcBef>
              <a:spcAft>
                <a:spcPts val="0"/>
              </a:spcAft>
              <a:buNone/>
            </a:pPr>
            <a:r>
              <a:rPr lang="en-US" sz="2400" b="1">
                <a:solidFill>
                  <a:srgbClr val="3C78D8"/>
                </a:solidFill>
              </a:rPr>
              <a:t>FROM</a:t>
            </a:r>
            <a:r>
              <a:rPr lang="en-US" sz="2400">
                <a:solidFill>
                  <a:schemeClr val="dk1"/>
                </a:solidFill>
              </a:rPr>
              <a:t> tutorial.excel_sql_inventory_data</a:t>
            </a:r>
            <a:endParaRPr sz="2400">
              <a:solidFill>
                <a:schemeClr val="dk1"/>
              </a:solidFill>
            </a:endParaRPr>
          </a:p>
          <a:p>
            <a:pPr marL="177800" lvl="0" indent="0" rtl="0">
              <a:spcBef>
                <a:spcPts val="560"/>
              </a:spcBef>
              <a:spcAft>
                <a:spcPts val="0"/>
              </a:spcAft>
              <a:buNone/>
            </a:pPr>
            <a:r>
              <a:rPr lang="en-US" sz="2400" b="1">
                <a:solidFill>
                  <a:srgbClr val="674EA7"/>
                </a:solidFill>
              </a:rPr>
              <a:t>WHERE </a:t>
            </a:r>
            <a:r>
              <a:rPr lang="en-US" sz="2400">
                <a:solidFill>
                  <a:schemeClr val="dk1"/>
                </a:solidFill>
              </a:rPr>
              <a:t>product_name </a:t>
            </a:r>
            <a:r>
              <a:rPr lang="en-US" sz="2400" b="1">
                <a:solidFill>
                  <a:schemeClr val="dk1"/>
                </a:solidFill>
              </a:rPr>
              <a:t>LIKE</a:t>
            </a:r>
            <a:r>
              <a:rPr lang="en-US" sz="2400">
                <a:solidFill>
                  <a:schemeClr val="dk1"/>
                </a:solidFill>
              </a:rPr>
              <a:t> ‘%tea’</a:t>
            </a:r>
            <a:endParaRPr sz="2400">
              <a:solidFill>
                <a:schemeClr val="dk1"/>
              </a:solidFill>
            </a:endParaRPr>
          </a:p>
          <a:p>
            <a:pPr marL="177800" lvl="0" indent="0" rtl="0">
              <a:spcBef>
                <a:spcPts val="560"/>
              </a:spcBef>
              <a:spcAft>
                <a:spcPts val="0"/>
              </a:spcAft>
              <a:buNone/>
            </a:pPr>
            <a:r>
              <a:rPr lang="en-US" sz="2400" b="1">
                <a:solidFill>
                  <a:srgbClr val="674EA7"/>
                </a:solidFill>
              </a:rPr>
              <a:t>OR </a:t>
            </a:r>
            <a:r>
              <a:rPr lang="en-US" sz="2400">
                <a:solidFill>
                  <a:schemeClr val="dk1"/>
                </a:solidFill>
              </a:rPr>
              <a:t>product_type </a:t>
            </a:r>
            <a:r>
              <a:rPr lang="en-US" sz="2400" b="1">
                <a:solidFill>
                  <a:schemeClr val="dk1"/>
                </a:solidFill>
              </a:rPr>
              <a:t>IN </a:t>
            </a:r>
            <a:r>
              <a:rPr lang="en-US" sz="2400">
                <a:solidFill>
                  <a:schemeClr val="dk1"/>
                </a:solidFill>
              </a:rPr>
              <a:t>(‘beverages’,’canned_jarred_goods’)</a:t>
            </a:r>
            <a:endParaRPr sz="2400">
              <a:solidFill>
                <a:schemeClr val="dk1"/>
              </a:solidFill>
            </a:endParaRPr>
          </a:p>
          <a:p>
            <a:pPr marL="177800" lvl="0" indent="0" rtl="0">
              <a:spcBef>
                <a:spcPts val="560"/>
              </a:spcBef>
              <a:spcAft>
                <a:spcPts val="0"/>
              </a:spcAft>
              <a:buNone/>
            </a:pPr>
            <a:r>
              <a:rPr lang="en-US" sz="2400" b="1">
                <a:solidFill>
                  <a:srgbClr val="674EA7"/>
                </a:solidFill>
              </a:rPr>
              <a:t>ORDER</a:t>
            </a:r>
            <a:r>
              <a:rPr lang="en-US" sz="2400">
                <a:solidFill>
                  <a:schemeClr val="dk1"/>
                </a:solidFill>
              </a:rPr>
              <a:t> by 3 </a:t>
            </a:r>
            <a:r>
              <a:rPr lang="en-US" sz="2400" b="1">
                <a:solidFill>
                  <a:schemeClr val="dk1"/>
                </a:solidFill>
              </a:rPr>
              <a:t>DESC</a:t>
            </a:r>
            <a:endParaRPr sz="2400" b="1">
              <a:solidFill>
                <a:schemeClr val="dk1"/>
              </a:solidFill>
            </a:endParaRPr>
          </a:p>
        </p:txBody>
      </p:sp>
      <p:pic>
        <p:nvPicPr>
          <p:cNvPr id="431" name="Shape 431"/>
          <p:cNvPicPr preferRelativeResize="0"/>
          <p:nvPr/>
        </p:nvPicPr>
        <p:blipFill>
          <a:blip r:embed="rId3">
            <a:alphaModFix/>
          </a:blip>
          <a:stretch>
            <a:fillRect/>
          </a:stretch>
        </p:blipFill>
        <p:spPr>
          <a:xfrm>
            <a:off x="0" y="1124288"/>
            <a:ext cx="9144002" cy="1982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Aggregate Functions</a:t>
            </a:r>
            <a:endParaRPr/>
          </a:p>
        </p:txBody>
      </p:sp>
      <p:sp>
        <p:nvSpPr>
          <p:cNvPr id="438" name="Shape 438"/>
          <p:cNvSpPr txBox="1">
            <a:spLocks noGrp="1"/>
          </p:cNvSpPr>
          <p:nvPr>
            <p:ph type="body" idx="1"/>
          </p:nvPr>
        </p:nvSpPr>
        <p:spPr>
          <a:xfrm>
            <a:off x="404812" y="1206500"/>
            <a:ext cx="8394017"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dirty="0"/>
              <a:t>COUNT		Returns the number of rows</a:t>
            </a:r>
            <a:endParaRPr dirty="0"/>
          </a:p>
          <a:p>
            <a:pPr marL="342900" lvl="0" indent="-165100">
              <a:spcBef>
                <a:spcPts val="560"/>
              </a:spcBef>
              <a:spcAft>
                <a:spcPts val="0"/>
              </a:spcAft>
              <a:buNone/>
            </a:pPr>
            <a:endParaRPr dirty="0"/>
          </a:p>
          <a:p>
            <a:pPr marL="342900" lvl="0" indent="-165100">
              <a:spcBef>
                <a:spcPts val="560"/>
              </a:spcBef>
              <a:spcAft>
                <a:spcPts val="0"/>
              </a:spcAft>
              <a:buNone/>
            </a:pPr>
            <a:r>
              <a:rPr lang="en-US" dirty="0"/>
              <a:t>SUM		Adds the fields together</a:t>
            </a:r>
            <a:endParaRPr dirty="0"/>
          </a:p>
          <a:p>
            <a:pPr marL="342900" lvl="0" indent="-165100">
              <a:spcBef>
                <a:spcPts val="560"/>
              </a:spcBef>
              <a:spcAft>
                <a:spcPts val="0"/>
              </a:spcAft>
              <a:buNone/>
            </a:pPr>
            <a:endParaRPr dirty="0"/>
          </a:p>
          <a:p>
            <a:pPr marL="342900" lvl="0" indent="-165100">
              <a:spcBef>
                <a:spcPts val="560"/>
              </a:spcBef>
              <a:spcAft>
                <a:spcPts val="0"/>
              </a:spcAft>
              <a:buNone/>
            </a:pPr>
            <a:r>
              <a:rPr lang="en-US" dirty="0"/>
              <a:t>MIN			Finds the minimum of the column</a:t>
            </a:r>
            <a:endParaRPr dirty="0"/>
          </a:p>
          <a:p>
            <a:pPr marL="342900" lvl="0" indent="-165100">
              <a:spcBef>
                <a:spcPts val="560"/>
              </a:spcBef>
              <a:spcAft>
                <a:spcPts val="0"/>
              </a:spcAft>
              <a:buNone/>
            </a:pPr>
            <a:endParaRPr dirty="0"/>
          </a:p>
          <a:p>
            <a:pPr marL="342900" lvl="0" indent="-165100">
              <a:spcBef>
                <a:spcPts val="560"/>
              </a:spcBef>
              <a:spcAft>
                <a:spcPts val="0"/>
              </a:spcAft>
              <a:buNone/>
            </a:pPr>
            <a:r>
              <a:rPr lang="en-US" dirty="0"/>
              <a:t>MAX		Finds the maximum of the column</a:t>
            </a:r>
            <a:endParaRPr dirty="0"/>
          </a:p>
          <a:p>
            <a:pPr marL="342900" lvl="0" indent="-165100">
              <a:spcBef>
                <a:spcPts val="560"/>
              </a:spcBef>
              <a:spcAft>
                <a:spcPts val="0"/>
              </a:spcAft>
              <a:buNone/>
            </a:pPr>
            <a:endParaRPr dirty="0"/>
          </a:p>
          <a:p>
            <a:pPr marL="342900" lvl="0" indent="-165100" rtl="0">
              <a:spcBef>
                <a:spcPts val="560"/>
              </a:spcBef>
              <a:spcAft>
                <a:spcPts val="0"/>
              </a:spcAft>
              <a:buNone/>
            </a:pPr>
            <a:r>
              <a:rPr lang="en-US" dirty="0"/>
              <a:t>AVG		Averages the fields</a:t>
            </a:r>
            <a:endParaRPr dirty="0"/>
          </a:p>
        </p:txBody>
      </p:sp>
      <p:sp>
        <p:nvSpPr>
          <p:cNvPr id="439" name="Shape 43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38</a:t>
            </a:fld>
            <a:endParaRPr/>
          </a:p>
        </p:txBody>
      </p:sp>
      <p:cxnSp>
        <p:nvCxnSpPr>
          <p:cNvPr id="440" name="Shape 440"/>
          <p:cNvCxnSpPr/>
          <p:nvPr/>
        </p:nvCxnSpPr>
        <p:spPr>
          <a:xfrm>
            <a:off x="520800" y="2045500"/>
            <a:ext cx="8102400" cy="0"/>
          </a:xfrm>
          <a:prstGeom prst="straightConnector1">
            <a:avLst/>
          </a:prstGeom>
          <a:noFill/>
          <a:ln w="19050" cap="flat" cmpd="sng">
            <a:solidFill>
              <a:schemeClr val="dk2"/>
            </a:solidFill>
            <a:prstDash val="solid"/>
            <a:round/>
            <a:headEnd type="none" w="med" len="med"/>
            <a:tailEnd type="none" w="med" len="med"/>
          </a:ln>
        </p:spPr>
      </p:cxnSp>
      <p:cxnSp>
        <p:nvCxnSpPr>
          <p:cNvPr id="441" name="Shape 441"/>
          <p:cNvCxnSpPr/>
          <p:nvPr/>
        </p:nvCxnSpPr>
        <p:spPr>
          <a:xfrm>
            <a:off x="519150" y="2983300"/>
            <a:ext cx="8029500" cy="2700"/>
          </a:xfrm>
          <a:prstGeom prst="straightConnector1">
            <a:avLst/>
          </a:prstGeom>
          <a:noFill/>
          <a:ln w="19050" cap="flat" cmpd="sng">
            <a:solidFill>
              <a:schemeClr val="dk2"/>
            </a:solidFill>
            <a:prstDash val="solid"/>
            <a:round/>
            <a:headEnd type="none" w="med" len="med"/>
            <a:tailEnd type="none" w="med" len="med"/>
          </a:ln>
        </p:spPr>
      </p:cxnSp>
      <p:cxnSp>
        <p:nvCxnSpPr>
          <p:cNvPr id="442" name="Shape 442"/>
          <p:cNvCxnSpPr/>
          <p:nvPr/>
        </p:nvCxnSpPr>
        <p:spPr>
          <a:xfrm>
            <a:off x="519150" y="3982988"/>
            <a:ext cx="8029500" cy="2700"/>
          </a:xfrm>
          <a:prstGeom prst="straightConnector1">
            <a:avLst/>
          </a:prstGeom>
          <a:noFill/>
          <a:ln w="19050" cap="flat" cmpd="sng">
            <a:solidFill>
              <a:schemeClr val="dk2"/>
            </a:solidFill>
            <a:prstDash val="solid"/>
            <a:round/>
            <a:headEnd type="none" w="med" len="med"/>
            <a:tailEnd type="none" w="med" len="med"/>
          </a:ln>
        </p:spPr>
      </p:cxnSp>
      <p:cxnSp>
        <p:nvCxnSpPr>
          <p:cNvPr id="443" name="Shape 443"/>
          <p:cNvCxnSpPr/>
          <p:nvPr/>
        </p:nvCxnSpPr>
        <p:spPr>
          <a:xfrm>
            <a:off x="557250" y="5055738"/>
            <a:ext cx="8029500" cy="27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a:t>
            </a:r>
            <a:endParaRPr/>
          </a:p>
        </p:txBody>
      </p:sp>
      <p:sp>
        <p:nvSpPr>
          <p:cNvPr id="450" name="Shape 45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Clr>
                <a:schemeClr val="dk1"/>
              </a:buClr>
              <a:buSzPts val="1100"/>
              <a:buFont typeface="Arial"/>
              <a:buNone/>
            </a:pPr>
            <a:r>
              <a:rPr lang="en-US" sz="2400" b="1">
                <a:solidFill>
                  <a:srgbClr val="E69138"/>
                </a:solidFill>
              </a:rPr>
              <a:t>SELECT</a:t>
            </a:r>
            <a:r>
              <a:rPr lang="en-US" sz="2400"/>
              <a:t> school, </a:t>
            </a:r>
            <a:endParaRPr sz="2400"/>
          </a:p>
          <a:p>
            <a:pPr marL="177800" lvl="0" indent="0" rtl="0">
              <a:spcBef>
                <a:spcPts val="560"/>
              </a:spcBef>
              <a:spcAft>
                <a:spcPts val="0"/>
              </a:spcAft>
              <a:buClr>
                <a:schemeClr val="dk1"/>
              </a:buClr>
              <a:buSzPts val="1100"/>
              <a:buFont typeface="Arial"/>
              <a:buNone/>
            </a:pPr>
            <a:r>
              <a:rPr lang="en-US" sz="2400" b="1"/>
              <a:t>AVG</a:t>
            </a:r>
            <a:r>
              <a:rPr lang="en-US" sz="2400"/>
              <a:t>(sat_math), </a:t>
            </a:r>
            <a:endParaRPr sz="2400"/>
          </a:p>
          <a:p>
            <a:pPr marL="177800" lvl="0" indent="0" rtl="0">
              <a:spcBef>
                <a:spcPts val="560"/>
              </a:spcBef>
              <a:spcAft>
                <a:spcPts val="0"/>
              </a:spcAft>
              <a:buClr>
                <a:schemeClr val="dk1"/>
              </a:buClr>
              <a:buSzPts val="1100"/>
              <a:buFont typeface="Arial"/>
              <a:buNone/>
            </a:pPr>
            <a:r>
              <a:rPr lang="en-US" sz="2400" b="1"/>
              <a:t>MAX</a:t>
            </a:r>
            <a:r>
              <a:rPr lang="en-US" sz="2400"/>
              <a:t>(sat_math), </a:t>
            </a:r>
            <a:endParaRPr sz="2400"/>
          </a:p>
          <a:p>
            <a:pPr marL="177800" lvl="0" indent="0" rtl="0">
              <a:spcBef>
                <a:spcPts val="560"/>
              </a:spcBef>
              <a:spcAft>
                <a:spcPts val="0"/>
              </a:spcAft>
              <a:buClr>
                <a:schemeClr val="dk1"/>
              </a:buClr>
              <a:buSzPts val="1100"/>
              <a:buFont typeface="Arial"/>
              <a:buNone/>
            </a:pPr>
            <a:r>
              <a:rPr lang="en-US" sz="2400" b="1"/>
              <a:t>MIN</a:t>
            </a:r>
            <a:r>
              <a:rPr lang="en-US" sz="2400"/>
              <a:t>(sat_math)</a:t>
            </a:r>
            <a:endParaRPr sz="2400"/>
          </a:p>
          <a:p>
            <a:pPr marL="177800" lvl="0" indent="0" rtl="0">
              <a:spcBef>
                <a:spcPts val="560"/>
              </a:spcBef>
              <a:spcAft>
                <a:spcPts val="0"/>
              </a:spcAft>
              <a:buClr>
                <a:schemeClr val="dk1"/>
              </a:buClr>
              <a:buSzPts val="1100"/>
              <a:buFont typeface="Arial"/>
              <a:buNone/>
            </a:pPr>
            <a:r>
              <a:rPr lang="en-US" sz="2400" b="1">
                <a:solidFill>
                  <a:srgbClr val="3C78D8"/>
                </a:solidFill>
              </a:rPr>
              <a:t>FROM</a:t>
            </a:r>
            <a:r>
              <a:rPr lang="en-US" sz="2400"/>
              <a:t> tutorial.sat_scores</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GROUP </a:t>
            </a:r>
            <a:r>
              <a:rPr lang="en-US" sz="2400"/>
              <a:t>by 1</a:t>
            </a: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endParaRPr sz="2400"/>
          </a:p>
        </p:txBody>
      </p:sp>
      <p:sp>
        <p:nvSpPr>
          <p:cNvPr id="451" name="Shape 45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39</a:t>
            </a:fld>
            <a:endParaRPr/>
          </a:p>
        </p:txBody>
      </p:sp>
      <p:pic>
        <p:nvPicPr>
          <p:cNvPr id="452" name="Shape 452"/>
          <p:cNvPicPr preferRelativeResize="0"/>
          <p:nvPr/>
        </p:nvPicPr>
        <p:blipFill>
          <a:blip r:embed="rId3">
            <a:alphaModFix/>
          </a:blip>
          <a:stretch>
            <a:fillRect/>
          </a:stretch>
        </p:blipFill>
        <p:spPr>
          <a:xfrm>
            <a:off x="277325" y="4564150"/>
            <a:ext cx="8355300" cy="695775"/>
          </a:xfrm>
          <a:prstGeom prst="rect">
            <a:avLst/>
          </a:prstGeom>
          <a:noFill/>
          <a:ln>
            <a:noFill/>
          </a:ln>
        </p:spPr>
      </p:pic>
      <p:sp>
        <p:nvSpPr>
          <p:cNvPr id="453" name="Shape 453"/>
          <p:cNvSpPr txBox="1"/>
          <p:nvPr/>
        </p:nvSpPr>
        <p:spPr>
          <a:xfrm>
            <a:off x="3086575" y="3862750"/>
            <a:ext cx="4593300" cy="579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Note: When you have an aggregate function, you must use “GROUP by” for all non-aggregate selections</a:t>
            </a:r>
            <a:endParaRPr/>
          </a:p>
        </p:txBody>
      </p:sp>
      <p:cxnSp>
        <p:nvCxnSpPr>
          <p:cNvPr id="454" name="Shape 454"/>
          <p:cNvCxnSpPr>
            <a:stCxn id="453" idx="1"/>
          </p:cNvCxnSpPr>
          <p:nvPr/>
        </p:nvCxnSpPr>
        <p:spPr>
          <a:xfrm rot="10800000">
            <a:off x="1771675" y="3899350"/>
            <a:ext cx="1314900" cy="252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p:nvPr/>
        </p:nvSpPr>
        <p:spPr>
          <a:xfrm>
            <a:off x="4724400" y="6185833"/>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4</a:t>
            </a:fld>
            <a:endParaRPr sz="1000" b="0" i="0" u="none" strike="noStrike" cap="none">
              <a:solidFill>
                <a:schemeClr val="dk1"/>
              </a:solidFill>
              <a:latin typeface="Arial"/>
              <a:ea typeface="Arial"/>
              <a:cs typeface="Arial"/>
              <a:sym typeface="Arial"/>
            </a:endParaRPr>
          </a:p>
        </p:txBody>
      </p:sp>
      <p:sp>
        <p:nvSpPr>
          <p:cNvPr id="106" name="Shape 106"/>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820009"/>
                </a:solidFill>
                <a:latin typeface="Arial"/>
                <a:ea typeface="Arial"/>
                <a:cs typeface="Arial"/>
                <a:sym typeface="Arial"/>
              </a:rPr>
              <a:t>What is SQL?</a:t>
            </a:r>
            <a:endParaRPr sz="2400" b="1" i="0" u="none" strike="noStrike" cap="none">
              <a:solidFill>
                <a:srgbClr val="820009"/>
              </a:solidFill>
              <a:latin typeface="Arial"/>
              <a:ea typeface="Arial"/>
              <a:cs typeface="Arial"/>
              <a:sym typeface="Arial"/>
            </a:endParaRPr>
          </a:p>
        </p:txBody>
      </p:sp>
      <p:sp>
        <p:nvSpPr>
          <p:cNvPr id="107" name="Shape 107"/>
          <p:cNvSpPr txBox="1"/>
          <p:nvPr/>
        </p:nvSpPr>
        <p:spPr>
          <a:xfrm>
            <a:off x="381000" y="1017270"/>
            <a:ext cx="8458200" cy="95410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A tool for relational </a:t>
            </a:r>
            <a:r>
              <a:rPr lang="en-US" sz="2800" b="0" i="0" u="sng" strike="noStrike" cap="none">
                <a:solidFill>
                  <a:schemeClr val="dk1"/>
                </a:solidFill>
                <a:latin typeface="Arial"/>
                <a:ea typeface="Arial"/>
                <a:cs typeface="Arial"/>
                <a:sym typeface="Arial"/>
              </a:rPr>
              <a:t>database</a:t>
            </a:r>
            <a:r>
              <a:rPr lang="en-US" sz="2800" b="0" i="0" u="none" strike="noStrike" cap="none">
                <a:solidFill>
                  <a:schemeClr val="dk1"/>
                </a:solidFill>
                <a:latin typeface="Arial"/>
                <a:ea typeface="Arial"/>
                <a:cs typeface="Arial"/>
                <a:sym typeface="Arial"/>
              </a:rPr>
              <a:t> management system </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108" name="Shape 108"/>
          <p:cNvGraphicFramePr/>
          <p:nvPr/>
        </p:nvGraphicFramePr>
        <p:xfrm>
          <a:off x="1066800" y="2667000"/>
          <a:ext cx="6661900" cy="2290300"/>
        </p:xfrm>
        <a:graphic>
          <a:graphicData uri="http://schemas.openxmlformats.org/drawingml/2006/table">
            <a:tbl>
              <a:tblPr>
                <a:noFill/>
                <a:tableStyleId>{3E517AEF-C05D-40B9-8274-1AED4C133E0D}</a:tableStyleId>
              </a:tblPr>
              <a:tblGrid>
                <a:gridCol w="911300">
                  <a:extLst>
                    <a:ext uri="{9D8B030D-6E8A-4147-A177-3AD203B41FA5}">
                      <a16:colId xmlns:a16="http://schemas.microsoft.com/office/drawing/2014/main" val="20000"/>
                    </a:ext>
                  </a:extLst>
                </a:gridCol>
                <a:gridCol w="2105400">
                  <a:extLst>
                    <a:ext uri="{9D8B030D-6E8A-4147-A177-3AD203B41FA5}">
                      <a16:colId xmlns:a16="http://schemas.microsoft.com/office/drawing/2014/main" val="20001"/>
                    </a:ext>
                  </a:extLst>
                </a:gridCol>
                <a:gridCol w="911300">
                  <a:extLst>
                    <a:ext uri="{9D8B030D-6E8A-4147-A177-3AD203B41FA5}">
                      <a16:colId xmlns:a16="http://schemas.microsoft.com/office/drawing/2014/main" val="20002"/>
                    </a:ext>
                  </a:extLst>
                </a:gridCol>
                <a:gridCol w="911300">
                  <a:extLst>
                    <a:ext uri="{9D8B030D-6E8A-4147-A177-3AD203B41FA5}">
                      <a16:colId xmlns:a16="http://schemas.microsoft.com/office/drawing/2014/main" val="20003"/>
                    </a:ext>
                  </a:extLst>
                </a:gridCol>
                <a:gridCol w="911300">
                  <a:extLst>
                    <a:ext uri="{9D8B030D-6E8A-4147-A177-3AD203B41FA5}">
                      <a16:colId xmlns:a16="http://schemas.microsoft.com/office/drawing/2014/main" val="20004"/>
                    </a:ext>
                  </a:extLst>
                </a:gridCol>
                <a:gridCol w="911300">
                  <a:extLst>
                    <a:ext uri="{9D8B030D-6E8A-4147-A177-3AD203B41FA5}">
                      <a16:colId xmlns:a16="http://schemas.microsoft.com/office/drawing/2014/main" val="20005"/>
                    </a:ext>
                  </a:extLst>
                </a:gridCol>
              </a:tblGrid>
              <a:tr h="572575">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Course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Instructor</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Quarter</a:t>
                      </a:r>
                      <a:endParaRPr sz="1800" b="0" i="0" u="none" strike="noStrike" cap="non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Year</a:t>
                      </a:r>
                      <a:endParaRPr sz="1800" b="0" i="0" u="none" strike="noStrike" cap="non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Hours</a:t>
                      </a:r>
                      <a:endParaRPr sz="1800" b="0" i="0" u="none" strike="noStrike" cap="non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Rating</a:t>
                      </a:r>
                      <a:endParaRPr sz="1800" b="0" i="0" u="none" strike="noStrike" cap="non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72575">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30000</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Ball, Ray</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SPR</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2015</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3.8</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4.1</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2575">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30000</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Bischof, Jannis</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AUT</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2013</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3.6</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4.5</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2575">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30001</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Gallemore, John</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SPR</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2015</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6.1</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4.3</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09" name="Shape 10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10" name="Shape 110"/>
          <p:cNvSpPr txBox="1"/>
          <p:nvPr/>
        </p:nvSpPr>
        <p:spPr>
          <a:xfrm>
            <a:off x="533400" y="2141339"/>
            <a:ext cx="13516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70C0"/>
                </a:solidFill>
                <a:latin typeface="Arial"/>
                <a:ea typeface="Arial"/>
                <a:cs typeface="Arial"/>
                <a:sym typeface="Arial"/>
              </a:rPr>
              <a:t>evaluations</a:t>
            </a:r>
            <a:endParaRPr sz="1800">
              <a:solidFill>
                <a:srgbClr val="0070C0"/>
              </a:solidFill>
              <a:latin typeface="Arial"/>
              <a:ea typeface="Arial"/>
              <a:cs typeface="Arial"/>
              <a:sym typeface="Arial"/>
            </a:endParaRPr>
          </a:p>
        </p:txBody>
      </p:sp>
      <p:sp>
        <p:nvSpPr>
          <p:cNvPr id="111" name="Shape 111"/>
          <p:cNvSpPr/>
          <p:nvPr/>
        </p:nvSpPr>
        <p:spPr>
          <a:xfrm>
            <a:off x="1885052" y="1790764"/>
            <a:ext cx="1447800" cy="451306"/>
          </a:xfrm>
          <a:prstGeom prst="wedgeRectCallout">
            <a:avLst>
              <a:gd name="adj1" fmla="val -57149"/>
              <a:gd name="adj2" fmla="val 77696"/>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Table Name</a:t>
            </a:r>
            <a:endParaRPr sz="1800">
              <a:solidFill>
                <a:schemeClr val="lt1"/>
              </a:solidFill>
              <a:latin typeface="Arial"/>
              <a:ea typeface="Arial"/>
              <a:cs typeface="Arial"/>
              <a:sym typeface="Arial"/>
            </a:endParaRPr>
          </a:p>
        </p:txBody>
      </p:sp>
      <p:sp>
        <p:nvSpPr>
          <p:cNvPr id="112" name="Shape 112"/>
          <p:cNvSpPr/>
          <p:nvPr/>
        </p:nvSpPr>
        <p:spPr>
          <a:xfrm>
            <a:off x="5109210" y="1887887"/>
            <a:ext cx="2207260" cy="451306"/>
          </a:xfrm>
          <a:prstGeom prst="wedgeRectCallout">
            <a:avLst>
              <a:gd name="adj1" fmla="val -30307"/>
              <a:gd name="adj2" fmla="val 184067"/>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Field Names</a:t>
            </a:r>
            <a:endParaRPr sz="1800">
              <a:solidFill>
                <a:schemeClr val="lt1"/>
              </a:solidFill>
              <a:latin typeface="Arial"/>
              <a:ea typeface="Arial"/>
              <a:cs typeface="Arial"/>
              <a:sym typeface="Arial"/>
            </a:endParaRPr>
          </a:p>
        </p:txBody>
      </p:sp>
      <p:sp>
        <p:nvSpPr>
          <p:cNvPr id="113" name="Shape 113"/>
          <p:cNvSpPr/>
          <p:nvPr/>
        </p:nvSpPr>
        <p:spPr>
          <a:xfrm>
            <a:off x="1676400" y="5436506"/>
            <a:ext cx="2514600" cy="432890"/>
          </a:xfrm>
          <a:prstGeom prst="wedgeRectCallout">
            <a:avLst>
              <a:gd name="adj1" fmla="val -42939"/>
              <a:gd name="adj2" fmla="val -205961"/>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Rows of data</a:t>
            </a:r>
            <a:endParaRPr sz="18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II</a:t>
            </a:r>
            <a:endParaRPr/>
          </a:p>
        </p:txBody>
      </p:sp>
      <p:sp>
        <p:nvSpPr>
          <p:cNvPr id="461" name="Shape 461"/>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Clr>
                <a:schemeClr val="dk1"/>
              </a:buClr>
              <a:buSzPts val="1100"/>
              <a:buFont typeface="Arial"/>
              <a:buNone/>
            </a:pPr>
            <a:r>
              <a:rPr lang="en-US" sz="2400"/>
              <a:t>We can also use arithmetic in our SELECT statements</a:t>
            </a:r>
            <a:endParaRPr sz="2400"/>
          </a:p>
          <a:p>
            <a:pPr marL="177800" lvl="0" indent="0" rtl="0">
              <a:spcBef>
                <a:spcPts val="560"/>
              </a:spcBef>
              <a:spcAft>
                <a:spcPts val="0"/>
              </a:spcAft>
              <a:buClr>
                <a:schemeClr val="dk1"/>
              </a:buClr>
              <a:buSzPts val="1100"/>
              <a:buFont typeface="Arial"/>
              <a:buNone/>
            </a:pPr>
            <a:endParaRPr sz="2400"/>
          </a:p>
          <a:p>
            <a:pPr marL="177800" lvl="0" indent="0" rtl="0">
              <a:spcBef>
                <a:spcPts val="560"/>
              </a:spcBef>
              <a:spcAft>
                <a:spcPts val="0"/>
              </a:spcAft>
              <a:buClr>
                <a:schemeClr val="dk1"/>
              </a:buClr>
              <a:buSzPts val="1100"/>
              <a:buFont typeface="Arial"/>
              <a:buNone/>
            </a:pPr>
            <a:r>
              <a:rPr lang="en-US" sz="2400" b="1">
                <a:solidFill>
                  <a:srgbClr val="E69138"/>
                </a:solidFill>
              </a:rPr>
              <a:t>SELECT</a:t>
            </a:r>
            <a:r>
              <a:rPr lang="en-US" sz="2400"/>
              <a:t> school, teacher, </a:t>
            </a:r>
            <a:endParaRPr sz="2400"/>
          </a:p>
          <a:p>
            <a:pPr marL="177800" lvl="0" indent="0" rtl="0">
              <a:spcBef>
                <a:spcPts val="560"/>
              </a:spcBef>
              <a:spcAft>
                <a:spcPts val="0"/>
              </a:spcAft>
              <a:buClr>
                <a:schemeClr val="dk1"/>
              </a:buClr>
              <a:buSzPts val="1100"/>
              <a:buFont typeface="Arial"/>
              <a:buNone/>
            </a:pPr>
            <a:r>
              <a:rPr lang="en-US" sz="2400" b="1"/>
              <a:t>AVG</a:t>
            </a:r>
            <a:r>
              <a:rPr lang="en-US" sz="2400"/>
              <a:t>(sat_math + sat_verbal + sat_writing) </a:t>
            </a:r>
            <a:endParaRPr sz="2400"/>
          </a:p>
          <a:p>
            <a:pPr marL="177800" lvl="0" indent="0" rtl="0">
              <a:spcBef>
                <a:spcPts val="560"/>
              </a:spcBef>
              <a:spcAft>
                <a:spcPts val="0"/>
              </a:spcAft>
              <a:buClr>
                <a:schemeClr val="dk1"/>
              </a:buClr>
              <a:buSzPts val="1100"/>
              <a:buFont typeface="Arial"/>
              <a:buNone/>
            </a:pPr>
            <a:r>
              <a:rPr lang="en-US" sz="2400" b="1">
                <a:solidFill>
                  <a:srgbClr val="3C78D8"/>
                </a:solidFill>
              </a:rPr>
              <a:t>FROM</a:t>
            </a:r>
            <a:r>
              <a:rPr lang="en-US" sz="2400"/>
              <a:t> tutorial.sat_scores</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GROUP </a:t>
            </a:r>
            <a:r>
              <a:rPr lang="en-US" sz="2400"/>
              <a:t>by 1,2</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ORDER </a:t>
            </a:r>
            <a:r>
              <a:rPr lang="en-US" sz="2400"/>
              <a:t>by 3</a:t>
            </a: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endParaRPr sz="2400"/>
          </a:p>
        </p:txBody>
      </p:sp>
      <p:sp>
        <p:nvSpPr>
          <p:cNvPr id="462" name="Shape 462"/>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40</a:t>
            </a:fld>
            <a:endParaRPr/>
          </a:p>
        </p:txBody>
      </p:sp>
      <p:pic>
        <p:nvPicPr>
          <p:cNvPr id="463" name="Shape 463"/>
          <p:cNvPicPr preferRelativeResize="0"/>
          <p:nvPr/>
        </p:nvPicPr>
        <p:blipFill>
          <a:blip r:embed="rId3">
            <a:alphaModFix/>
          </a:blip>
          <a:stretch>
            <a:fillRect/>
          </a:stretch>
        </p:blipFill>
        <p:spPr>
          <a:xfrm>
            <a:off x="0" y="4438341"/>
            <a:ext cx="9143999" cy="163656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Try it!</a:t>
            </a:r>
            <a:endParaRPr/>
          </a:p>
        </p:txBody>
      </p:sp>
      <p:sp>
        <p:nvSpPr>
          <p:cNvPr id="470" name="Shape 47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a:t>What is the highest close and the lowest open for Apple’s stock price each year?</a:t>
            </a:r>
            <a:endParaRPr/>
          </a:p>
          <a:p>
            <a:pPr marL="177800" lvl="0" indent="0" rtl="0">
              <a:spcBef>
                <a:spcPts val="560"/>
              </a:spcBef>
              <a:spcAft>
                <a:spcPts val="0"/>
              </a:spcAft>
              <a:buNone/>
            </a:pPr>
            <a:endParaRPr/>
          </a:p>
          <a:p>
            <a:pPr marL="177800" lvl="0" indent="0" rtl="0">
              <a:spcBef>
                <a:spcPts val="560"/>
              </a:spcBef>
              <a:spcAft>
                <a:spcPts val="0"/>
              </a:spcAft>
              <a:buNone/>
            </a:pPr>
            <a:r>
              <a:rPr lang="en-US"/>
              <a:t>Table: tutorial.aapl_historical_stock_price</a:t>
            </a:r>
            <a:endParaRPr/>
          </a:p>
          <a:p>
            <a:pPr marL="177800" lvl="0" indent="0" rtl="0">
              <a:spcBef>
                <a:spcPts val="560"/>
              </a:spcBef>
              <a:spcAft>
                <a:spcPts val="0"/>
              </a:spcAft>
              <a:buNone/>
            </a:pPr>
            <a:endParaRPr/>
          </a:p>
          <a:p>
            <a:pPr marL="0" lvl="0" indent="0" rtl="0">
              <a:spcBef>
                <a:spcPts val="560"/>
              </a:spcBef>
              <a:spcAft>
                <a:spcPts val="0"/>
              </a:spcAft>
              <a:buNone/>
            </a:pPr>
            <a:endParaRPr/>
          </a:p>
        </p:txBody>
      </p:sp>
      <p:sp>
        <p:nvSpPr>
          <p:cNvPr id="471" name="Shape 47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a:t>
            </a:r>
            <a:endParaRPr/>
          </a:p>
        </p:txBody>
      </p:sp>
      <p:sp>
        <p:nvSpPr>
          <p:cNvPr id="478" name="Shape 478"/>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479" name="Shape 47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42</a:t>
            </a:fld>
            <a:endParaRPr/>
          </a:p>
        </p:txBody>
      </p:sp>
      <p:sp>
        <p:nvSpPr>
          <p:cNvPr id="480" name="Shape 480"/>
          <p:cNvSpPr txBox="1"/>
          <p:nvPr/>
        </p:nvSpPr>
        <p:spPr>
          <a:xfrm>
            <a:off x="123300" y="1054100"/>
            <a:ext cx="85635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400" b="1">
                <a:solidFill>
                  <a:srgbClr val="E69138"/>
                </a:solidFill>
              </a:rPr>
              <a:t>SELECT</a:t>
            </a:r>
            <a:r>
              <a:rPr lang="en-US" sz="2400">
                <a:solidFill>
                  <a:schemeClr val="dk1"/>
                </a:solidFill>
              </a:rPr>
              <a:t> year,</a:t>
            </a:r>
            <a:endParaRPr sz="2400">
              <a:solidFill>
                <a:schemeClr val="dk1"/>
              </a:solidFill>
            </a:endParaRPr>
          </a:p>
          <a:p>
            <a:pPr marL="177800" lvl="0" indent="0" rtl="0">
              <a:spcBef>
                <a:spcPts val="560"/>
              </a:spcBef>
              <a:spcAft>
                <a:spcPts val="0"/>
              </a:spcAft>
              <a:buNone/>
            </a:pPr>
            <a:r>
              <a:rPr lang="en-US" sz="2400" b="1">
                <a:solidFill>
                  <a:schemeClr val="dk1"/>
                </a:solidFill>
              </a:rPr>
              <a:t>MAX</a:t>
            </a:r>
            <a:r>
              <a:rPr lang="en-US" sz="2400">
                <a:solidFill>
                  <a:schemeClr val="dk1"/>
                </a:solidFill>
              </a:rPr>
              <a:t>(close) as Highest_Close,</a:t>
            </a:r>
            <a:endParaRPr sz="2400">
              <a:solidFill>
                <a:schemeClr val="dk1"/>
              </a:solidFill>
            </a:endParaRPr>
          </a:p>
          <a:p>
            <a:pPr marL="177800" lvl="0" indent="0" rtl="0">
              <a:spcBef>
                <a:spcPts val="560"/>
              </a:spcBef>
              <a:spcAft>
                <a:spcPts val="0"/>
              </a:spcAft>
              <a:buNone/>
            </a:pPr>
            <a:r>
              <a:rPr lang="en-US" sz="2400" b="1">
                <a:solidFill>
                  <a:schemeClr val="dk1"/>
                </a:solidFill>
              </a:rPr>
              <a:t>MIN</a:t>
            </a:r>
            <a:r>
              <a:rPr lang="en-US" sz="2400">
                <a:solidFill>
                  <a:schemeClr val="dk1"/>
                </a:solidFill>
              </a:rPr>
              <a:t>(open) as Lowest_Open</a:t>
            </a:r>
            <a:endParaRPr sz="2400">
              <a:solidFill>
                <a:schemeClr val="dk1"/>
              </a:solidFill>
            </a:endParaRPr>
          </a:p>
          <a:p>
            <a:pPr marL="177800" lvl="0" indent="0" rtl="0">
              <a:spcBef>
                <a:spcPts val="560"/>
              </a:spcBef>
              <a:spcAft>
                <a:spcPts val="0"/>
              </a:spcAft>
              <a:buNone/>
            </a:pPr>
            <a:r>
              <a:rPr lang="en-US" sz="2400" b="1">
                <a:solidFill>
                  <a:srgbClr val="3C78D8"/>
                </a:solidFill>
              </a:rPr>
              <a:t>FROM</a:t>
            </a:r>
            <a:r>
              <a:rPr lang="en-US" sz="2400">
                <a:solidFill>
                  <a:schemeClr val="dk1"/>
                </a:solidFill>
              </a:rPr>
              <a:t> tutorial.aapl_historical_stock_price</a:t>
            </a:r>
            <a:endParaRPr sz="2400">
              <a:solidFill>
                <a:schemeClr val="dk1"/>
              </a:solidFill>
            </a:endParaRPr>
          </a:p>
          <a:p>
            <a:pPr marL="177800" lvl="0" indent="0" rtl="0">
              <a:spcBef>
                <a:spcPts val="560"/>
              </a:spcBef>
              <a:spcAft>
                <a:spcPts val="0"/>
              </a:spcAft>
              <a:buNone/>
            </a:pPr>
            <a:r>
              <a:rPr lang="en-US" sz="2400" b="1">
                <a:solidFill>
                  <a:srgbClr val="674EA7"/>
                </a:solidFill>
              </a:rPr>
              <a:t>GROUP </a:t>
            </a:r>
            <a:r>
              <a:rPr lang="en-US" sz="2400">
                <a:solidFill>
                  <a:schemeClr val="dk1"/>
                </a:solidFill>
              </a:rPr>
              <a:t>by 1</a:t>
            </a:r>
            <a:endParaRPr sz="2400">
              <a:solidFill>
                <a:schemeClr val="dk1"/>
              </a:solidFill>
            </a:endParaRPr>
          </a:p>
          <a:p>
            <a:pPr marL="177800" lvl="0" indent="0" rtl="0">
              <a:spcBef>
                <a:spcPts val="560"/>
              </a:spcBef>
              <a:spcAft>
                <a:spcPts val="0"/>
              </a:spcAft>
              <a:buNone/>
            </a:pPr>
            <a:r>
              <a:rPr lang="en-US" sz="2400" b="1">
                <a:solidFill>
                  <a:srgbClr val="674EA7"/>
                </a:solidFill>
              </a:rPr>
              <a:t>ORDER</a:t>
            </a:r>
            <a:r>
              <a:rPr lang="en-US" sz="2400">
                <a:solidFill>
                  <a:schemeClr val="dk1"/>
                </a:solidFill>
              </a:rPr>
              <a:t> by 1 </a:t>
            </a:r>
            <a:endParaRPr sz="2400" b="1">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Try it! II </a:t>
            </a:r>
            <a:endParaRPr/>
          </a:p>
        </p:txBody>
      </p:sp>
      <p:sp>
        <p:nvSpPr>
          <p:cNvPr id="487" name="Shape 487"/>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a:t>What was the average intraday range for Apple shares, by month, in 2008 and 2009?</a:t>
            </a:r>
            <a:endParaRPr/>
          </a:p>
          <a:p>
            <a:pPr marL="177800" lvl="0" indent="0" rtl="0">
              <a:spcBef>
                <a:spcPts val="560"/>
              </a:spcBef>
              <a:spcAft>
                <a:spcPts val="0"/>
              </a:spcAft>
              <a:buNone/>
            </a:pPr>
            <a:endParaRPr/>
          </a:p>
          <a:p>
            <a:pPr marL="177800" lvl="0" indent="0" rtl="0">
              <a:spcBef>
                <a:spcPts val="560"/>
              </a:spcBef>
              <a:spcAft>
                <a:spcPts val="0"/>
              </a:spcAft>
              <a:buNone/>
            </a:pPr>
            <a:r>
              <a:rPr lang="en-US"/>
              <a:t>Table: tutorial.aapl_historical_stock_price</a:t>
            </a:r>
            <a:endParaRPr/>
          </a:p>
          <a:p>
            <a:pPr marL="177800" lvl="0" indent="0" rtl="0">
              <a:spcBef>
                <a:spcPts val="560"/>
              </a:spcBef>
              <a:spcAft>
                <a:spcPts val="0"/>
              </a:spcAft>
              <a:buNone/>
            </a:pPr>
            <a:endParaRPr/>
          </a:p>
          <a:p>
            <a:pPr marL="0" lvl="0" indent="0" rtl="0">
              <a:spcBef>
                <a:spcPts val="560"/>
              </a:spcBef>
              <a:spcAft>
                <a:spcPts val="0"/>
              </a:spcAft>
              <a:buNone/>
            </a:pPr>
            <a:endParaRPr/>
          </a:p>
        </p:txBody>
      </p:sp>
      <p:sp>
        <p:nvSpPr>
          <p:cNvPr id="488" name="Shape 488"/>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a:t>
            </a:r>
            <a:endParaRPr/>
          </a:p>
        </p:txBody>
      </p:sp>
      <p:sp>
        <p:nvSpPr>
          <p:cNvPr id="495" name="Shape 495"/>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496" name="Shape 49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44</a:t>
            </a:fld>
            <a:endParaRPr/>
          </a:p>
        </p:txBody>
      </p:sp>
      <p:sp>
        <p:nvSpPr>
          <p:cNvPr id="497" name="Shape 497"/>
          <p:cNvSpPr txBox="1"/>
          <p:nvPr/>
        </p:nvSpPr>
        <p:spPr>
          <a:xfrm>
            <a:off x="123300" y="1054100"/>
            <a:ext cx="85635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400" b="1">
                <a:solidFill>
                  <a:srgbClr val="B45F06"/>
                </a:solidFill>
              </a:rPr>
              <a:t>SELECT</a:t>
            </a:r>
            <a:r>
              <a:rPr lang="en-US" sz="2400">
                <a:solidFill>
                  <a:schemeClr val="dk1"/>
                </a:solidFill>
              </a:rPr>
              <a:t> year, month,</a:t>
            </a:r>
            <a:r>
              <a:rPr lang="en-US" sz="2400" b="1">
                <a:solidFill>
                  <a:schemeClr val="dk1"/>
                </a:solidFill>
              </a:rPr>
              <a:t> </a:t>
            </a:r>
            <a:endParaRPr sz="2400" b="1">
              <a:solidFill>
                <a:schemeClr val="dk1"/>
              </a:solidFill>
            </a:endParaRPr>
          </a:p>
          <a:p>
            <a:pPr marL="177800" lvl="0" indent="0" rtl="0">
              <a:spcBef>
                <a:spcPts val="560"/>
              </a:spcBef>
              <a:spcAft>
                <a:spcPts val="0"/>
              </a:spcAft>
              <a:buClr>
                <a:schemeClr val="dk1"/>
              </a:buClr>
              <a:buSzPts val="1100"/>
              <a:buFont typeface="Arial"/>
              <a:buNone/>
            </a:pPr>
            <a:r>
              <a:rPr lang="en-US" sz="2400" b="1">
                <a:solidFill>
                  <a:schemeClr val="dk1"/>
                </a:solidFill>
              </a:rPr>
              <a:t>AVG</a:t>
            </a:r>
            <a:r>
              <a:rPr lang="en-US" sz="2400">
                <a:solidFill>
                  <a:schemeClr val="dk1"/>
                </a:solidFill>
              </a:rPr>
              <a:t>(high - low)</a:t>
            </a:r>
            <a:endParaRPr sz="2400">
              <a:solidFill>
                <a:schemeClr val="dk1"/>
              </a:solidFill>
            </a:endParaRPr>
          </a:p>
          <a:p>
            <a:pPr marL="177800" lvl="0" indent="0" rtl="0">
              <a:spcBef>
                <a:spcPts val="560"/>
              </a:spcBef>
              <a:spcAft>
                <a:spcPts val="0"/>
              </a:spcAft>
              <a:buClr>
                <a:schemeClr val="dk1"/>
              </a:buClr>
              <a:buSzPts val="1100"/>
              <a:buFont typeface="Arial"/>
              <a:buNone/>
            </a:pPr>
            <a:r>
              <a:rPr lang="en-US" sz="2400" b="1">
                <a:solidFill>
                  <a:srgbClr val="3D85C6"/>
                </a:solidFill>
              </a:rPr>
              <a:t>FROM</a:t>
            </a:r>
            <a:r>
              <a:rPr lang="en-US" sz="2400">
                <a:solidFill>
                  <a:schemeClr val="dk1"/>
                </a:solidFill>
              </a:rPr>
              <a:t> tutorial.aapl_historical_stock_price</a:t>
            </a:r>
            <a:endParaRPr sz="2400">
              <a:solidFill>
                <a:schemeClr val="dk1"/>
              </a:solidFill>
            </a:endParaRPr>
          </a:p>
          <a:p>
            <a:pPr marL="177800" lvl="0" indent="0" rtl="0">
              <a:spcBef>
                <a:spcPts val="560"/>
              </a:spcBef>
              <a:spcAft>
                <a:spcPts val="0"/>
              </a:spcAft>
              <a:buClr>
                <a:schemeClr val="dk1"/>
              </a:buClr>
              <a:buSzPts val="1100"/>
              <a:buFont typeface="Arial"/>
              <a:buNone/>
            </a:pPr>
            <a:r>
              <a:rPr lang="en-US" sz="2400" b="1">
                <a:solidFill>
                  <a:srgbClr val="674EA7"/>
                </a:solidFill>
              </a:rPr>
              <a:t>WHERE</a:t>
            </a:r>
            <a:r>
              <a:rPr lang="en-US" sz="2400">
                <a:solidFill>
                  <a:schemeClr val="dk1"/>
                </a:solidFill>
              </a:rPr>
              <a:t> year in (2008, 2009)</a:t>
            </a:r>
            <a:endParaRPr sz="2400">
              <a:solidFill>
                <a:schemeClr val="dk1"/>
              </a:solidFill>
            </a:endParaRPr>
          </a:p>
          <a:p>
            <a:pPr marL="177800" lvl="0" indent="0" rtl="0">
              <a:spcBef>
                <a:spcPts val="560"/>
              </a:spcBef>
              <a:spcAft>
                <a:spcPts val="0"/>
              </a:spcAft>
              <a:buClr>
                <a:schemeClr val="dk1"/>
              </a:buClr>
              <a:buSzPts val="1100"/>
              <a:buFont typeface="Arial"/>
              <a:buNone/>
            </a:pPr>
            <a:r>
              <a:rPr lang="en-US" sz="2400" b="1">
                <a:solidFill>
                  <a:srgbClr val="674EA7"/>
                </a:solidFill>
              </a:rPr>
              <a:t>GROUP</a:t>
            </a:r>
            <a:r>
              <a:rPr lang="en-US" sz="2400">
                <a:solidFill>
                  <a:schemeClr val="dk1"/>
                </a:solidFill>
              </a:rPr>
              <a:t> by 1,2</a:t>
            </a:r>
            <a:endParaRPr sz="2400">
              <a:solidFill>
                <a:schemeClr val="dk1"/>
              </a:solidFill>
            </a:endParaRPr>
          </a:p>
          <a:p>
            <a:pPr marL="177800" lvl="0" indent="0" rtl="0">
              <a:spcBef>
                <a:spcPts val="560"/>
              </a:spcBef>
              <a:spcAft>
                <a:spcPts val="0"/>
              </a:spcAft>
              <a:buClr>
                <a:schemeClr val="dk1"/>
              </a:buClr>
              <a:buSzPts val="1100"/>
              <a:buFont typeface="Arial"/>
              <a:buNone/>
            </a:pPr>
            <a:r>
              <a:rPr lang="en-US" sz="2400" b="1">
                <a:solidFill>
                  <a:srgbClr val="674EA7"/>
                </a:solidFill>
              </a:rPr>
              <a:t>ORDER</a:t>
            </a:r>
            <a:r>
              <a:rPr lang="en-US" sz="2400">
                <a:solidFill>
                  <a:schemeClr val="dk1"/>
                </a:solidFill>
              </a:rPr>
              <a:t> by 1,2</a:t>
            </a:r>
            <a:endParaRPr sz="2400">
              <a:solidFill>
                <a:schemeClr val="dk1"/>
              </a:solidFill>
            </a:endParaRPr>
          </a:p>
          <a:p>
            <a:pPr marL="177800" lvl="0" indent="0" rtl="0">
              <a:spcBef>
                <a:spcPts val="560"/>
              </a:spcBef>
              <a:spcAft>
                <a:spcPts val="0"/>
              </a:spcAft>
              <a:buNone/>
            </a:pPr>
            <a:endParaRPr sz="2400" b="1">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Case Statements</a:t>
            </a:r>
            <a:endParaRPr/>
          </a:p>
        </p:txBody>
      </p:sp>
      <p:sp>
        <p:nvSpPr>
          <p:cNvPr id="504" name="Shape 504"/>
          <p:cNvSpPr txBox="1">
            <a:spLocks noGrp="1"/>
          </p:cNvSpPr>
          <p:nvPr>
            <p:ph type="body" idx="1"/>
          </p:nvPr>
        </p:nvSpPr>
        <p:spPr>
          <a:xfrm>
            <a:off x="404812" y="1404906"/>
            <a:ext cx="9072247" cy="4414554"/>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dirty="0"/>
              <a:t>We can use case statements to create our own columns based on logical comparisons</a:t>
            </a:r>
            <a:endParaRPr dirty="0"/>
          </a:p>
          <a:p>
            <a:pPr marL="342900" lvl="0" indent="-165100">
              <a:spcBef>
                <a:spcPts val="560"/>
              </a:spcBef>
              <a:spcAft>
                <a:spcPts val="0"/>
              </a:spcAft>
              <a:buNone/>
            </a:pPr>
            <a:endParaRPr dirty="0"/>
          </a:p>
          <a:p>
            <a:pPr marL="342900" lvl="0" indent="-165100">
              <a:spcBef>
                <a:spcPts val="560"/>
              </a:spcBef>
              <a:spcAft>
                <a:spcPts val="0"/>
              </a:spcAft>
              <a:buNone/>
            </a:pPr>
            <a:r>
              <a:rPr lang="en-US" dirty="0"/>
              <a:t>Format:</a:t>
            </a:r>
            <a:endParaRPr dirty="0"/>
          </a:p>
          <a:p>
            <a:pPr marL="177800" lvl="0" indent="0" rtl="0">
              <a:spcBef>
                <a:spcPts val="560"/>
              </a:spcBef>
              <a:spcAft>
                <a:spcPts val="0"/>
              </a:spcAft>
              <a:buNone/>
            </a:pPr>
            <a:r>
              <a:rPr lang="en-US" sz="2400" b="1" dirty="0">
                <a:solidFill>
                  <a:srgbClr val="B45F06"/>
                </a:solidFill>
              </a:rPr>
              <a:t>SELECT</a:t>
            </a:r>
            <a:r>
              <a:rPr lang="en-US" sz="2400" dirty="0"/>
              <a:t> column1, column2, </a:t>
            </a:r>
            <a:endParaRPr sz="2400" dirty="0"/>
          </a:p>
          <a:p>
            <a:pPr marL="177800" lvl="0" indent="0" rtl="0">
              <a:spcBef>
                <a:spcPts val="560"/>
              </a:spcBef>
              <a:spcAft>
                <a:spcPts val="0"/>
              </a:spcAft>
              <a:buNone/>
            </a:pPr>
            <a:r>
              <a:rPr lang="en-US" sz="2400" b="1" dirty="0"/>
              <a:t>CASE</a:t>
            </a:r>
            <a:r>
              <a:rPr lang="en-US" sz="2400" dirty="0"/>
              <a:t> </a:t>
            </a:r>
            <a:r>
              <a:rPr lang="en-US" sz="2400" b="1" dirty="0"/>
              <a:t>WHEN </a:t>
            </a:r>
            <a:r>
              <a:rPr lang="en-US" sz="2400" dirty="0"/>
              <a:t>[logical condition 1] </a:t>
            </a:r>
            <a:r>
              <a:rPr lang="en-US" sz="2400" b="1" dirty="0"/>
              <a:t>THEN</a:t>
            </a:r>
            <a:r>
              <a:rPr lang="en-US" sz="2400" dirty="0"/>
              <a:t> ‘description 1’</a:t>
            </a:r>
            <a:endParaRPr sz="2400" dirty="0"/>
          </a:p>
          <a:p>
            <a:pPr marL="177800" lvl="0" indent="0" rtl="0">
              <a:spcBef>
                <a:spcPts val="560"/>
              </a:spcBef>
              <a:spcAft>
                <a:spcPts val="0"/>
              </a:spcAft>
              <a:buNone/>
            </a:pPr>
            <a:r>
              <a:rPr lang="en-US" sz="2400" dirty="0"/>
              <a:t>		   </a:t>
            </a:r>
            <a:r>
              <a:rPr lang="en-US" sz="2400" b="1" dirty="0"/>
              <a:t>WHEN</a:t>
            </a:r>
            <a:r>
              <a:rPr lang="en-US" sz="2400" dirty="0"/>
              <a:t> [logical condition 2] </a:t>
            </a:r>
            <a:r>
              <a:rPr lang="en-US" sz="2400" b="1" dirty="0"/>
              <a:t>THEN</a:t>
            </a:r>
            <a:r>
              <a:rPr lang="en-US" sz="2400" dirty="0"/>
              <a:t> ‘description 2’</a:t>
            </a:r>
            <a:endParaRPr sz="2400" b="1" dirty="0"/>
          </a:p>
          <a:p>
            <a:pPr marL="177800" lvl="0" indent="0" rtl="0">
              <a:spcBef>
                <a:spcPts val="560"/>
              </a:spcBef>
              <a:spcAft>
                <a:spcPts val="0"/>
              </a:spcAft>
              <a:buClr>
                <a:schemeClr val="dk1"/>
              </a:buClr>
              <a:buSzPts val="1100"/>
              <a:buFont typeface="Arial"/>
              <a:buNone/>
            </a:pPr>
            <a:r>
              <a:rPr lang="en-US" sz="2400" b="1" dirty="0"/>
              <a:t>		   ELSE ‘</a:t>
            </a:r>
            <a:r>
              <a:rPr lang="en-US" sz="2400" dirty="0"/>
              <a:t>description 3’ </a:t>
            </a:r>
            <a:r>
              <a:rPr lang="en-US" sz="2400" b="1" dirty="0"/>
              <a:t>END AS</a:t>
            </a:r>
            <a:r>
              <a:rPr lang="en-US" sz="2400" dirty="0"/>
              <a:t> </a:t>
            </a:r>
            <a:r>
              <a:rPr lang="en-US" sz="2400" dirty="0" err="1"/>
              <a:t>custom_column</a:t>
            </a:r>
            <a:endParaRPr sz="2400" dirty="0"/>
          </a:p>
          <a:p>
            <a:pPr marL="177800" lvl="0" indent="0" rtl="0">
              <a:spcBef>
                <a:spcPts val="560"/>
              </a:spcBef>
              <a:spcAft>
                <a:spcPts val="0"/>
              </a:spcAft>
              <a:buClr>
                <a:schemeClr val="dk1"/>
              </a:buClr>
              <a:buSzPts val="1100"/>
              <a:buFont typeface="Arial"/>
              <a:buNone/>
            </a:pPr>
            <a:r>
              <a:rPr lang="en-US" sz="2400" b="1" dirty="0">
                <a:solidFill>
                  <a:srgbClr val="3D85C6"/>
                </a:solidFill>
              </a:rPr>
              <a:t>FROM</a:t>
            </a:r>
            <a:r>
              <a:rPr lang="en-US" sz="2400" dirty="0"/>
              <a:t> table</a:t>
            </a:r>
            <a:endParaRPr sz="2400" dirty="0"/>
          </a:p>
          <a:p>
            <a:pPr marL="177800" lvl="0" indent="0" rtl="0">
              <a:spcBef>
                <a:spcPts val="560"/>
              </a:spcBef>
              <a:spcAft>
                <a:spcPts val="0"/>
              </a:spcAft>
              <a:buClr>
                <a:schemeClr val="dk1"/>
              </a:buClr>
              <a:buSzPts val="1100"/>
              <a:buFont typeface="Arial"/>
              <a:buNone/>
            </a:pPr>
            <a:endParaRPr dirty="0"/>
          </a:p>
          <a:p>
            <a:pPr marL="342900" lvl="0" indent="-165100" rtl="0">
              <a:spcBef>
                <a:spcPts val="560"/>
              </a:spcBef>
              <a:spcAft>
                <a:spcPts val="0"/>
              </a:spcAft>
              <a:buNone/>
            </a:pPr>
            <a:endParaRPr dirty="0"/>
          </a:p>
        </p:txBody>
      </p:sp>
      <p:sp>
        <p:nvSpPr>
          <p:cNvPr id="505" name="Shape 505"/>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Case Statement Example</a:t>
            </a:r>
            <a:endParaRPr/>
          </a:p>
        </p:txBody>
      </p:sp>
      <p:sp>
        <p:nvSpPr>
          <p:cNvPr id="512" name="Shape 512"/>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46</a:t>
            </a:fld>
            <a:endParaRPr/>
          </a:p>
        </p:txBody>
      </p:sp>
      <p:sp>
        <p:nvSpPr>
          <p:cNvPr id="513" name="Shape 513"/>
          <p:cNvSpPr txBox="1"/>
          <p:nvPr/>
        </p:nvSpPr>
        <p:spPr>
          <a:xfrm>
            <a:off x="381000" y="1592025"/>
            <a:ext cx="79326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400" b="1">
                <a:solidFill>
                  <a:srgbClr val="B45F06"/>
                </a:solidFill>
              </a:rPr>
              <a:t>SELECT</a:t>
            </a:r>
            <a:r>
              <a:rPr lang="en-US" sz="2400">
                <a:solidFill>
                  <a:schemeClr val="dk1"/>
                </a:solidFill>
              </a:rPr>
              <a:t> city,</a:t>
            </a:r>
            <a:r>
              <a:rPr lang="en-US" sz="2400" b="1">
                <a:solidFill>
                  <a:schemeClr val="dk1"/>
                </a:solidFill>
              </a:rPr>
              <a:t> </a:t>
            </a:r>
            <a:endParaRPr sz="2400" b="1">
              <a:solidFill>
                <a:schemeClr val="dk1"/>
              </a:solidFill>
            </a:endParaRPr>
          </a:p>
          <a:p>
            <a:pPr marL="177800" lvl="0" indent="0" rtl="0">
              <a:spcBef>
                <a:spcPts val="560"/>
              </a:spcBef>
              <a:spcAft>
                <a:spcPts val="0"/>
              </a:spcAft>
              <a:buNone/>
            </a:pPr>
            <a:r>
              <a:rPr lang="en-US" sz="2400" b="1">
                <a:solidFill>
                  <a:schemeClr val="dk1"/>
                </a:solidFill>
              </a:rPr>
              <a:t>CASE</a:t>
            </a:r>
            <a:r>
              <a:rPr lang="en-US" sz="2400">
                <a:solidFill>
                  <a:schemeClr val="dk1"/>
                </a:solidFill>
              </a:rPr>
              <a:t> </a:t>
            </a:r>
            <a:r>
              <a:rPr lang="en-US" sz="2400" b="1">
                <a:solidFill>
                  <a:schemeClr val="dk1"/>
                </a:solidFill>
              </a:rPr>
              <a:t>WHEN </a:t>
            </a:r>
            <a:r>
              <a:rPr lang="en-US" sz="2400">
                <a:solidFill>
                  <a:schemeClr val="dk1"/>
                </a:solidFill>
              </a:rPr>
              <a:t>population_estimate_2012 &gt; 2000000</a:t>
            </a:r>
            <a:endParaRPr sz="2400">
              <a:solidFill>
                <a:schemeClr val="dk1"/>
              </a:solidFill>
            </a:endParaRPr>
          </a:p>
          <a:p>
            <a:pPr marL="1092200" lvl="0" indent="0" rtl="0">
              <a:spcBef>
                <a:spcPts val="560"/>
              </a:spcBef>
              <a:spcAft>
                <a:spcPts val="0"/>
              </a:spcAft>
              <a:buNone/>
            </a:pPr>
            <a:r>
              <a:rPr lang="en-US" sz="2400">
                <a:solidFill>
                  <a:schemeClr val="dk1"/>
                </a:solidFill>
              </a:rPr>
              <a:t> </a:t>
            </a:r>
            <a:r>
              <a:rPr lang="en-US" sz="2400" b="1">
                <a:solidFill>
                  <a:schemeClr val="dk1"/>
                </a:solidFill>
              </a:rPr>
              <a:t>THEN</a:t>
            </a:r>
            <a:r>
              <a:rPr lang="en-US" sz="2400">
                <a:solidFill>
                  <a:schemeClr val="dk1"/>
                </a:solidFill>
              </a:rPr>
              <a:t> ‘Big City’</a:t>
            </a:r>
            <a:endParaRPr sz="2400">
              <a:solidFill>
                <a:schemeClr val="dk1"/>
              </a:solidFill>
            </a:endParaRPr>
          </a:p>
          <a:p>
            <a:pPr marL="177800" lvl="0" indent="0" rtl="0">
              <a:spcBef>
                <a:spcPts val="560"/>
              </a:spcBef>
              <a:spcAft>
                <a:spcPts val="0"/>
              </a:spcAft>
              <a:buNone/>
            </a:pPr>
            <a:r>
              <a:rPr lang="en-US" sz="2400">
                <a:solidFill>
                  <a:schemeClr val="dk1"/>
                </a:solidFill>
              </a:rPr>
              <a:t>		   </a:t>
            </a:r>
            <a:r>
              <a:rPr lang="en-US" sz="2400" b="1">
                <a:solidFill>
                  <a:schemeClr val="dk1"/>
                </a:solidFill>
              </a:rPr>
              <a:t>WHEN</a:t>
            </a:r>
            <a:r>
              <a:rPr lang="en-US" sz="2400">
                <a:solidFill>
                  <a:schemeClr val="dk1"/>
                </a:solidFill>
              </a:rPr>
              <a:t> population_estimate_2012 &gt; 500000</a:t>
            </a:r>
            <a:endParaRPr sz="2400">
              <a:solidFill>
                <a:schemeClr val="dk1"/>
              </a:solidFill>
            </a:endParaRPr>
          </a:p>
          <a:p>
            <a:pPr marL="635000" lvl="0" indent="0" rtl="0">
              <a:spcBef>
                <a:spcPts val="560"/>
              </a:spcBef>
              <a:spcAft>
                <a:spcPts val="0"/>
              </a:spcAft>
              <a:buNone/>
            </a:pPr>
            <a:r>
              <a:rPr lang="en-US" sz="2400">
                <a:solidFill>
                  <a:schemeClr val="dk1"/>
                </a:solidFill>
              </a:rPr>
              <a:t>      </a:t>
            </a:r>
            <a:r>
              <a:rPr lang="en-US" sz="2400" b="1">
                <a:solidFill>
                  <a:schemeClr val="dk1"/>
                </a:solidFill>
              </a:rPr>
              <a:t>THEN</a:t>
            </a:r>
            <a:r>
              <a:rPr lang="en-US" sz="2400">
                <a:solidFill>
                  <a:schemeClr val="dk1"/>
                </a:solidFill>
              </a:rPr>
              <a:t> ‘Medium City’</a:t>
            </a:r>
            <a:endParaRPr sz="2400" b="1">
              <a:solidFill>
                <a:schemeClr val="dk1"/>
              </a:solidFill>
            </a:endParaRPr>
          </a:p>
          <a:p>
            <a:pPr marL="177800" lvl="0" indent="0" rtl="0">
              <a:spcBef>
                <a:spcPts val="560"/>
              </a:spcBef>
              <a:spcAft>
                <a:spcPts val="0"/>
              </a:spcAft>
              <a:buNone/>
            </a:pPr>
            <a:r>
              <a:rPr lang="en-US" sz="2400" b="1">
                <a:solidFill>
                  <a:schemeClr val="dk1"/>
                </a:solidFill>
              </a:rPr>
              <a:t>		   ELSE ‘</a:t>
            </a:r>
            <a:r>
              <a:rPr lang="en-US" sz="2400">
                <a:solidFill>
                  <a:schemeClr val="dk1"/>
                </a:solidFill>
              </a:rPr>
              <a:t>Small City’ </a:t>
            </a:r>
            <a:r>
              <a:rPr lang="en-US" sz="2400" b="1">
                <a:solidFill>
                  <a:schemeClr val="dk1"/>
                </a:solidFill>
              </a:rPr>
              <a:t>END AS</a:t>
            </a:r>
            <a:r>
              <a:rPr lang="en-US" sz="2400">
                <a:solidFill>
                  <a:schemeClr val="dk1"/>
                </a:solidFill>
              </a:rPr>
              <a:t> city_size</a:t>
            </a:r>
            <a:endParaRPr sz="2400" b="1">
              <a:solidFill>
                <a:schemeClr val="dk1"/>
              </a:solidFill>
            </a:endParaRPr>
          </a:p>
          <a:p>
            <a:pPr marL="177800" lvl="0" indent="0" rtl="0">
              <a:spcBef>
                <a:spcPts val="560"/>
              </a:spcBef>
              <a:spcAft>
                <a:spcPts val="0"/>
              </a:spcAft>
              <a:buNone/>
            </a:pPr>
            <a:r>
              <a:rPr lang="en-US" sz="2400" b="1">
                <a:solidFill>
                  <a:srgbClr val="3D85C6"/>
                </a:solidFill>
              </a:rPr>
              <a:t>FROM</a:t>
            </a:r>
            <a:r>
              <a:rPr lang="en-US" sz="2400">
                <a:solidFill>
                  <a:schemeClr val="dk1"/>
                </a:solidFill>
              </a:rPr>
              <a:t> tutorial.city_populations</a:t>
            </a:r>
            <a:endParaRPr sz="2400">
              <a:solidFill>
                <a:schemeClr val="dk1"/>
              </a:solidFill>
            </a:endParaRPr>
          </a:p>
          <a:p>
            <a:pPr marL="177800" lvl="0" indent="0" rtl="0">
              <a:spcBef>
                <a:spcPts val="56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Try it! </a:t>
            </a:r>
            <a:endParaRPr/>
          </a:p>
        </p:txBody>
      </p:sp>
      <p:sp>
        <p:nvSpPr>
          <p:cNvPr id="520" name="Shape 52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a:t>Add a “quarter” column to the Apple stock price table. (Q1, Q2, etc)</a:t>
            </a:r>
            <a:endParaRPr/>
          </a:p>
          <a:p>
            <a:pPr marL="177800" lvl="0" indent="0" rtl="0">
              <a:spcBef>
                <a:spcPts val="560"/>
              </a:spcBef>
              <a:spcAft>
                <a:spcPts val="0"/>
              </a:spcAft>
              <a:buNone/>
            </a:pPr>
            <a:endParaRPr/>
          </a:p>
          <a:p>
            <a:pPr marL="177800" lvl="0" indent="0" rtl="0">
              <a:spcBef>
                <a:spcPts val="560"/>
              </a:spcBef>
              <a:spcAft>
                <a:spcPts val="0"/>
              </a:spcAft>
              <a:buNone/>
            </a:pPr>
            <a:r>
              <a:rPr lang="en-US"/>
              <a:t>Bonus: In the same query, also add an indicator for H1 (Jan-Jun) and H2 (July - Dec)</a:t>
            </a:r>
            <a:endParaRPr/>
          </a:p>
          <a:p>
            <a:pPr marL="177800" lvl="0" indent="0" rtl="0">
              <a:spcBef>
                <a:spcPts val="560"/>
              </a:spcBef>
              <a:spcAft>
                <a:spcPts val="0"/>
              </a:spcAft>
              <a:buNone/>
            </a:pPr>
            <a:endParaRPr/>
          </a:p>
          <a:p>
            <a:pPr marL="177800" lvl="0" indent="0" rtl="0">
              <a:spcBef>
                <a:spcPts val="560"/>
              </a:spcBef>
              <a:spcAft>
                <a:spcPts val="0"/>
              </a:spcAft>
              <a:buNone/>
            </a:pPr>
            <a:r>
              <a:rPr lang="en-US"/>
              <a:t>Table: tutorial.aapl_historical_stock_price</a:t>
            </a:r>
            <a:endParaRPr/>
          </a:p>
          <a:p>
            <a:pPr marL="177800" lvl="0" indent="0" rtl="0">
              <a:spcBef>
                <a:spcPts val="560"/>
              </a:spcBef>
              <a:spcAft>
                <a:spcPts val="0"/>
              </a:spcAft>
              <a:buNone/>
            </a:pPr>
            <a:endParaRPr/>
          </a:p>
          <a:p>
            <a:pPr marL="177800" lvl="0" indent="0" rtl="0">
              <a:spcBef>
                <a:spcPts val="560"/>
              </a:spcBef>
              <a:spcAft>
                <a:spcPts val="0"/>
              </a:spcAft>
              <a:buNone/>
            </a:pPr>
            <a:endParaRPr/>
          </a:p>
          <a:p>
            <a:pPr marL="0" lvl="0" indent="0" rtl="0">
              <a:spcBef>
                <a:spcPts val="560"/>
              </a:spcBef>
              <a:spcAft>
                <a:spcPts val="0"/>
              </a:spcAft>
              <a:buNone/>
            </a:pPr>
            <a:endParaRPr/>
          </a:p>
        </p:txBody>
      </p:sp>
      <p:sp>
        <p:nvSpPr>
          <p:cNvPr id="521" name="Shape 52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Answer</a:t>
            </a:r>
            <a:endParaRPr/>
          </a:p>
        </p:txBody>
      </p:sp>
      <p:sp>
        <p:nvSpPr>
          <p:cNvPr id="528" name="Shape 528"/>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None/>
            </a:pPr>
            <a:endParaRPr/>
          </a:p>
          <a:p>
            <a:pPr marL="0" lvl="0" indent="0" rtl="0">
              <a:spcBef>
                <a:spcPts val="560"/>
              </a:spcBef>
              <a:spcAft>
                <a:spcPts val="0"/>
              </a:spcAft>
              <a:buClr>
                <a:schemeClr val="dk1"/>
              </a:buClr>
              <a:buSzPts val="1100"/>
              <a:buFont typeface="Arial"/>
              <a:buNone/>
            </a:pPr>
            <a:endParaRPr/>
          </a:p>
          <a:p>
            <a:pPr marL="0" lvl="0" indent="0" rtl="0">
              <a:spcBef>
                <a:spcPts val="560"/>
              </a:spcBef>
              <a:spcAft>
                <a:spcPts val="0"/>
              </a:spcAft>
              <a:buClr>
                <a:schemeClr val="dk1"/>
              </a:buClr>
              <a:buSzPts val="1100"/>
              <a:buFont typeface="Arial"/>
              <a:buNone/>
            </a:pPr>
            <a:endParaRPr/>
          </a:p>
        </p:txBody>
      </p:sp>
      <p:sp>
        <p:nvSpPr>
          <p:cNvPr id="529" name="Shape 52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48</a:t>
            </a:fld>
            <a:endParaRPr/>
          </a:p>
        </p:txBody>
      </p:sp>
      <p:sp>
        <p:nvSpPr>
          <p:cNvPr id="530" name="Shape 530"/>
          <p:cNvSpPr txBox="1"/>
          <p:nvPr/>
        </p:nvSpPr>
        <p:spPr>
          <a:xfrm>
            <a:off x="252150" y="1929000"/>
            <a:ext cx="85635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2400" b="1">
                <a:solidFill>
                  <a:srgbClr val="B45F06"/>
                </a:solidFill>
              </a:rPr>
              <a:t>SELECT</a:t>
            </a:r>
            <a:r>
              <a:rPr lang="en-US" sz="2400">
                <a:solidFill>
                  <a:schemeClr val="dk1"/>
                </a:solidFill>
              </a:rPr>
              <a:t> *,</a:t>
            </a:r>
            <a:endParaRPr sz="2400">
              <a:solidFill>
                <a:schemeClr val="dk1"/>
              </a:solidFill>
            </a:endParaRPr>
          </a:p>
          <a:p>
            <a:pPr marL="177800" lvl="0" indent="0" rtl="0">
              <a:spcBef>
                <a:spcPts val="560"/>
              </a:spcBef>
              <a:spcAft>
                <a:spcPts val="0"/>
              </a:spcAft>
              <a:buNone/>
            </a:pPr>
            <a:r>
              <a:rPr lang="en-US" sz="2400" b="1">
                <a:solidFill>
                  <a:schemeClr val="dk1"/>
                </a:solidFill>
              </a:rPr>
              <a:t>CASE WHEN</a:t>
            </a:r>
            <a:r>
              <a:rPr lang="en-US" sz="2400">
                <a:solidFill>
                  <a:schemeClr val="dk1"/>
                </a:solidFill>
              </a:rPr>
              <a:t> month in (1,2,3) </a:t>
            </a:r>
            <a:r>
              <a:rPr lang="en-US" sz="2400" b="1">
                <a:solidFill>
                  <a:schemeClr val="dk1"/>
                </a:solidFill>
              </a:rPr>
              <a:t>THEN</a:t>
            </a:r>
            <a:r>
              <a:rPr lang="en-US" sz="2400">
                <a:solidFill>
                  <a:schemeClr val="dk1"/>
                </a:solidFill>
              </a:rPr>
              <a:t> ‘Q1’</a:t>
            </a:r>
            <a:endParaRPr sz="2400">
              <a:solidFill>
                <a:schemeClr val="dk1"/>
              </a:solidFill>
            </a:endParaRPr>
          </a:p>
          <a:p>
            <a:pPr marL="177800" lvl="0" indent="0" rtl="0">
              <a:spcBef>
                <a:spcPts val="560"/>
              </a:spcBef>
              <a:spcAft>
                <a:spcPts val="0"/>
              </a:spcAft>
              <a:buNone/>
            </a:pPr>
            <a:r>
              <a:rPr lang="en-US" sz="2400">
                <a:solidFill>
                  <a:schemeClr val="dk1"/>
                </a:solidFill>
              </a:rPr>
              <a:t>		   </a:t>
            </a:r>
            <a:r>
              <a:rPr lang="en-US" sz="2400" b="1">
                <a:solidFill>
                  <a:schemeClr val="dk1"/>
                </a:solidFill>
              </a:rPr>
              <a:t>WHEN</a:t>
            </a:r>
            <a:r>
              <a:rPr lang="en-US" sz="2400">
                <a:solidFill>
                  <a:schemeClr val="dk1"/>
                </a:solidFill>
              </a:rPr>
              <a:t> month in (4,5,6) </a:t>
            </a:r>
            <a:r>
              <a:rPr lang="en-US" sz="2400" b="1">
                <a:solidFill>
                  <a:schemeClr val="dk1"/>
                </a:solidFill>
              </a:rPr>
              <a:t>THEN</a:t>
            </a:r>
            <a:r>
              <a:rPr lang="en-US" sz="2400">
                <a:solidFill>
                  <a:schemeClr val="dk1"/>
                </a:solidFill>
              </a:rPr>
              <a:t> ‘Q2’</a:t>
            </a:r>
            <a:endParaRPr sz="2400">
              <a:solidFill>
                <a:schemeClr val="dk1"/>
              </a:solidFill>
            </a:endParaRPr>
          </a:p>
          <a:p>
            <a:pPr marL="177800" lvl="0" indent="0" rtl="0">
              <a:spcBef>
                <a:spcPts val="560"/>
              </a:spcBef>
              <a:spcAft>
                <a:spcPts val="0"/>
              </a:spcAft>
              <a:buNone/>
            </a:pPr>
            <a:r>
              <a:rPr lang="en-US" sz="2400">
                <a:solidFill>
                  <a:schemeClr val="dk1"/>
                </a:solidFill>
              </a:rPr>
              <a:t>		   </a:t>
            </a:r>
            <a:r>
              <a:rPr lang="en-US" sz="2400" b="1">
                <a:solidFill>
                  <a:schemeClr val="dk1"/>
                </a:solidFill>
              </a:rPr>
              <a:t>WHEN</a:t>
            </a:r>
            <a:r>
              <a:rPr lang="en-US" sz="2400">
                <a:solidFill>
                  <a:schemeClr val="dk1"/>
                </a:solidFill>
              </a:rPr>
              <a:t> month in (7,8,9) </a:t>
            </a:r>
            <a:r>
              <a:rPr lang="en-US" sz="2400" b="1">
                <a:solidFill>
                  <a:schemeClr val="dk1"/>
                </a:solidFill>
              </a:rPr>
              <a:t>THEN</a:t>
            </a:r>
            <a:r>
              <a:rPr lang="en-US" sz="2400">
                <a:solidFill>
                  <a:schemeClr val="dk1"/>
                </a:solidFill>
              </a:rPr>
              <a:t> ‘Q3’</a:t>
            </a:r>
            <a:endParaRPr sz="2400">
              <a:solidFill>
                <a:schemeClr val="dk1"/>
              </a:solidFill>
            </a:endParaRPr>
          </a:p>
          <a:p>
            <a:pPr marL="177800" lvl="0" indent="0" rtl="0">
              <a:spcBef>
                <a:spcPts val="560"/>
              </a:spcBef>
              <a:spcAft>
                <a:spcPts val="0"/>
              </a:spcAft>
              <a:buNone/>
            </a:pPr>
            <a:r>
              <a:rPr lang="en-US" sz="2400">
                <a:solidFill>
                  <a:schemeClr val="dk1"/>
                </a:solidFill>
              </a:rPr>
              <a:t>            </a:t>
            </a:r>
            <a:r>
              <a:rPr lang="en-US" sz="2400" b="1">
                <a:solidFill>
                  <a:schemeClr val="dk1"/>
                </a:solidFill>
              </a:rPr>
              <a:t>ELSE</a:t>
            </a:r>
            <a:r>
              <a:rPr lang="en-US" sz="2400">
                <a:solidFill>
                  <a:schemeClr val="dk1"/>
                </a:solidFill>
              </a:rPr>
              <a:t> ‘Q4’ </a:t>
            </a:r>
            <a:r>
              <a:rPr lang="en-US" sz="2400" b="1">
                <a:solidFill>
                  <a:schemeClr val="dk1"/>
                </a:solidFill>
              </a:rPr>
              <a:t>END</a:t>
            </a:r>
            <a:r>
              <a:rPr lang="en-US" sz="2400">
                <a:solidFill>
                  <a:schemeClr val="dk1"/>
                </a:solidFill>
              </a:rPr>
              <a:t> as Quarter,</a:t>
            </a:r>
            <a:endParaRPr sz="2400">
              <a:solidFill>
                <a:schemeClr val="dk1"/>
              </a:solidFill>
            </a:endParaRPr>
          </a:p>
          <a:p>
            <a:pPr marL="177800" lvl="0" indent="0" rtl="0">
              <a:spcBef>
                <a:spcPts val="560"/>
              </a:spcBef>
              <a:spcAft>
                <a:spcPts val="0"/>
              </a:spcAft>
              <a:buNone/>
            </a:pPr>
            <a:r>
              <a:rPr lang="en-US" sz="2400" b="1">
                <a:solidFill>
                  <a:schemeClr val="dk1"/>
                </a:solidFill>
              </a:rPr>
              <a:t>CASE WHEN</a:t>
            </a:r>
            <a:r>
              <a:rPr lang="en-US" sz="2400">
                <a:solidFill>
                  <a:schemeClr val="dk1"/>
                </a:solidFill>
              </a:rPr>
              <a:t> month &gt; 6 </a:t>
            </a:r>
            <a:r>
              <a:rPr lang="en-US" sz="2400" b="1">
                <a:solidFill>
                  <a:schemeClr val="dk1"/>
                </a:solidFill>
              </a:rPr>
              <a:t>THEN</a:t>
            </a:r>
            <a:r>
              <a:rPr lang="en-US" sz="2400">
                <a:solidFill>
                  <a:schemeClr val="dk1"/>
                </a:solidFill>
              </a:rPr>
              <a:t> ‘H2’</a:t>
            </a:r>
            <a:endParaRPr sz="2400">
              <a:solidFill>
                <a:schemeClr val="dk1"/>
              </a:solidFill>
            </a:endParaRPr>
          </a:p>
          <a:p>
            <a:pPr marL="177800" lvl="0" indent="0" rtl="0">
              <a:spcBef>
                <a:spcPts val="560"/>
              </a:spcBef>
              <a:spcAft>
                <a:spcPts val="0"/>
              </a:spcAft>
              <a:buNone/>
            </a:pPr>
            <a:r>
              <a:rPr lang="en-US" sz="2400">
                <a:solidFill>
                  <a:schemeClr val="dk1"/>
                </a:solidFill>
              </a:rPr>
              <a:t>		   </a:t>
            </a:r>
            <a:r>
              <a:rPr lang="en-US" sz="2400" b="1">
                <a:solidFill>
                  <a:schemeClr val="dk1"/>
                </a:solidFill>
              </a:rPr>
              <a:t>ELSE</a:t>
            </a:r>
            <a:r>
              <a:rPr lang="en-US" sz="2400">
                <a:solidFill>
                  <a:schemeClr val="dk1"/>
                </a:solidFill>
              </a:rPr>
              <a:t> ‘H1’ </a:t>
            </a:r>
            <a:r>
              <a:rPr lang="en-US" sz="2400" b="1">
                <a:solidFill>
                  <a:schemeClr val="dk1"/>
                </a:solidFill>
              </a:rPr>
              <a:t>END </a:t>
            </a:r>
            <a:r>
              <a:rPr lang="en-US" sz="2400">
                <a:solidFill>
                  <a:schemeClr val="dk1"/>
                </a:solidFill>
              </a:rPr>
              <a:t>as Half</a:t>
            </a:r>
            <a:endParaRPr sz="2400">
              <a:solidFill>
                <a:schemeClr val="dk1"/>
              </a:solidFill>
            </a:endParaRPr>
          </a:p>
          <a:p>
            <a:pPr marL="177800" lvl="0" indent="0" rtl="0">
              <a:spcBef>
                <a:spcPts val="560"/>
              </a:spcBef>
              <a:spcAft>
                <a:spcPts val="0"/>
              </a:spcAft>
              <a:buClr>
                <a:schemeClr val="dk1"/>
              </a:buClr>
              <a:buSzPts val="1100"/>
              <a:buFont typeface="Arial"/>
              <a:buNone/>
            </a:pPr>
            <a:r>
              <a:rPr lang="en-US" sz="2400" b="1">
                <a:solidFill>
                  <a:srgbClr val="3D85C6"/>
                </a:solidFill>
              </a:rPr>
              <a:t>FROM</a:t>
            </a:r>
            <a:r>
              <a:rPr lang="en-US" sz="2400">
                <a:solidFill>
                  <a:schemeClr val="dk1"/>
                </a:solidFill>
              </a:rPr>
              <a:t> tutorial.aapl_historical_stock_price</a:t>
            </a:r>
            <a:endParaRPr sz="2400">
              <a:solidFill>
                <a:schemeClr val="dk1"/>
              </a:solidFill>
            </a:endParaRPr>
          </a:p>
          <a:p>
            <a:pPr marL="177800" lvl="0" indent="0" rtl="0">
              <a:spcBef>
                <a:spcPts val="560"/>
              </a:spcBef>
              <a:spcAft>
                <a:spcPts val="0"/>
              </a:spcAft>
              <a:buClr>
                <a:schemeClr val="dk1"/>
              </a:buClr>
              <a:buSzPts val="1100"/>
              <a:buFont typeface="Arial"/>
              <a:buNone/>
            </a:pPr>
            <a:endParaRPr sz="2400">
              <a:solidFill>
                <a:schemeClr val="dk1"/>
              </a:solidFill>
            </a:endParaRPr>
          </a:p>
          <a:p>
            <a:pPr marL="177800" lvl="0" indent="0" rtl="0">
              <a:spcBef>
                <a:spcPts val="560"/>
              </a:spcBef>
              <a:spcAft>
                <a:spcPts val="0"/>
              </a:spcAft>
              <a:buNone/>
            </a:pPr>
            <a:endParaRPr sz="2400" b="1">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Last Section: Using WITH</a:t>
            </a:r>
            <a:endParaRPr/>
          </a:p>
        </p:txBody>
      </p:sp>
      <p:sp>
        <p:nvSpPr>
          <p:cNvPr id="537" name="Shape 537"/>
          <p:cNvSpPr txBox="1">
            <a:spLocks noGrp="1"/>
          </p:cNvSpPr>
          <p:nvPr>
            <p:ph type="body" idx="1"/>
          </p:nvPr>
        </p:nvSpPr>
        <p:spPr>
          <a:xfrm>
            <a:off x="384138" y="10359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It’s helpful to create intermediate tables to reference later in the query. </a:t>
            </a:r>
            <a:endParaRPr/>
          </a:p>
          <a:p>
            <a:pPr marL="342900" lvl="0" indent="-165100">
              <a:spcBef>
                <a:spcPts val="560"/>
              </a:spcBef>
              <a:spcAft>
                <a:spcPts val="0"/>
              </a:spcAft>
              <a:buNone/>
            </a:pPr>
            <a:endParaRPr/>
          </a:p>
          <a:p>
            <a:pPr marL="342900" lvl="0" indent="-165100">
              <a:spcBef>
                <a:spcPts val="560"/>
              </a:spcBef>
              <a:spcAft>
                <a:spcPts val="0"/>
              </a:spcAft>
              <a:buNone/>
            </a:pPr>
            <a:r>
              <a:rPr lang="en-US" sz="2400" b="1"/>
              <a:t>WITH</a:t>
            </a:r>
            <a:r>
              <a:rPr lang="en-US" sz="2400"/>
              <a:t> intermediate_table_name as(</a:t>
            </a:r>
            <a:endParaRPr sz="2400"/>
          </a:p>
          <a:p>
            <a:pPr marL="177800" lvl="0" indent="0" rtl="0">
              <a:spcBef>
                <a:spcPts val="560"/>
              </a:spcBef>
              <a:spcAft>
                <a:spcPts val="0"/>
              </a:spcAft>
              <a:buClr>
                <a:schemeClr val="dk1"/>
              </a:buClr>
              <a:buSzPts val="1100"/>
              <a:buFont typeface="Arial"/>
              <a:buNone/>
            </a:pPr>
            <a:r>
              <a:rPr lang="en-US" sz="2400" b="1">
                <a:solidFill>
                  <a:srgbClr val="B45F06"/>
                </a:solidFill>
              </a:rPr>
              <a:t>SELECT</a:t>
            </a:r>
            <a:r>
              <a:rPr lang="en-US" sz="2400"/>
              <a:t> column1, column2, </a:t>
            </a:r>
            <a:endParaRPr sz="2400"/>
          </a:p>
          <a:p>
            <a:pPr marL="177800" lvl="0" indent="0" rtl="0">
              <a:spcBef>
                <a:spcPts val="560"/>
              </a:spcBef>
              <a:spcAft>
                <a:spcPts val="0"/>
              </a:spcAft>
              <a:buNone/>
            </a:pPr>
            <a:r>
              <a:rPr lang="en-US" sz="2400" b="1">
                <a:solidFill>
                  <a:srgbClr val="3D85C6"/>
                </a:solidFill>
              </a:rPr>
              <a:t>FROM</a:t>
            </a:r>
            <a:r>
              <a:rPr lang="en-US" sz="2400"/>
              <a:t> table)</a:t>
            </a:r>
            <a:endParaRPr sz="2400"/>
          </a:p>
          <a:p>
            <a:pPr marL="177800" lvl="0" indent="0" rtl="0">
              <a:spcBef>
                <a:spcPts val="560"/>
              </a:spcBef>
              <a:spcAft>
                <a:spcPts val="0"/>
              </a:spcAft>
              <a:buNone/>
            </a:pPr>
            <a:endParaRPr sz="2400"/>
          </a:p>
          <a:p>
            <a:pPr marL="177800" lvl="0" indent="0" rtl="0">
              <a:spcBef>
                <a:spcPts val="560"/>
              </a:spcBef>
              <a:spcAft>
                <a:spcPts val="0"/>
              </a:spcAft>
              <a:buNone/>
            </a:pPr>
            <a:r>
              <a:rPr lang="en-US" sz="2400" b="1">
                <a:solidFill>
                  <a:srgbClr val="B45F06"/>
                </a:solidFill>
              </a:rPr>
              <a:t>SELECT</a:t>
            </a:r>
            <a:r>
              <a:rPr lang="en-US" sz="2400"/>
              <a:t> column1, column2, </a:t>
            </a:r>
            <a:endParaRPr sz="2400"/>
          </a:p>
          <a:p>
            <a:pPr marL="177800" lvl="0" indent="0" rtl="0">
              <a:spcBef>
                <a:spcPts val="560"/>
              </a:spcBef>
              <a:spcAft>
                <a:spcPts val="0"/>
              </a:spcAft>
              <a:buNone/>
            </a:pPr>
            <a:r>
              <a:rPr lang="en-US" sz="2400" b="1">
                <a:solidFill>
                  <a:srgbClr val="3D85C6"/>
                </a:solidFill>
              </a:rPr>
              <a:t>FROM</a:t>
            </a:r>
            <a:r>
              <a:rPr lang="en-US" sz="2400"/>
              <a:t> intermediate_table_name</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WHERE</a:t>
            </a:r>
            <a:r>
              <a:rPr lang="en-US" sz="2400"/>
              <a:t>…. </a:t>
            </a:r>
            <a:endParaRPr sz="2400"/>
          </a:p>
          <a:p>
            <a:pPr marL="0" lvl="0" indent="0">
              <a:spcBef>
                <a:spcPts val="560"/>
              </a:spcBef>
              <a:spcAft>
                <a:spcPts val="0"/>
              </a:spcAft>
              <a:buNone/>
            </a:pPr>
            <a:endParaRPr b="1"/>
          </a:p>
        </p:txBody>
      </p:sp>
      <p:sp>
        <p:nvSpPr>
          <p:cNvPr id="538" name="Shape 538"/>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p:nvPr/>
        </p:nvSpPr>
        <p:spPr>
          <a:xfrm>
            <a:off x="758456" y="2137925"/>
            <a:ext cx="4185600" cy="816000"/>
          </a:xfrm>
          <a:prstGeom prst="uturnArrow">
            <a:avLst>
              <a:gd name="adj1" fmla="val 8398"/>
              <a:gd name="adj2" fmla="val 25000"/>
              <a:gd name="adj3" fmla="val 19460"/>
              <a:gd name="adj4" fmla="val 43750"/>
              <a:gd name="adj5" fmla="val 100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0" name="Shape 120"/>
          <p:cNvSpPr/>
          <p:nvPr/>
        </p:nvSpPr>
        <p:spPr>
          <a:xfrm>
            <a:off x="3478601" y="2367275"/>
            <a:ext cx="3299400" cy="816000"/>
          </a:xfrm>
          <a:prstGeom prst="uturnArrow">
            <a:avLst>
              <a:gd name="adj1" fmla="val 8398"/>
              <a:gd name="adj2" fmla="val 25000"/>
              <a:gd name="adj3" fmla="val 19460"/>
              <a:gd name="adj4" fmla="val 43750"/>
              <a:gd name="adj5" fmla="val 69739"/>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1" name="Shape 121"/>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5</a:t>
            </a:fld>
            <a:endParaRPr sz="1000">
              <a:solidFill>
                <a:schemeClr val="dk1"/>
              </a:solidFill>
              <a:latin typeface="Arial"/>
              <a:ea typeface="Arial"/>
              <a:cs typeface="Arial"/>
              <a:sym typeface="Arial"/>
            </a:endParaRPr>
          </a:p>
        </p:txBody>
      </p:sp>
      <p:sp>
        <p:nvSpPr>
          <p:cNvPr id="122" name="Shape 122"/>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What is SQL?</a:t>
            </a:r>
            <a:endParaRPr sz="2400" b="1">
              <a:solidFill>
                <a:srgbClr val="820009"/>
              </a:solidFill>
              <a:latin typeface="Arial"/>
              <a:ea typeface="Arial"/>
              <a:cs typeface="Arial"/>
              <a:sym typeface="Arial"/>
            </a:endParaRPr>
          </a:p>
        </p:txBody>
      </p:sp>
      <p:sp>
        <p:nvSpPr>
          <p:cNvPr id="123" name="Shape 123"/>
          <p:cNvSpPr txBox="1"/>
          <p:nvPr/>
        </p:nvSpPr>
        <p:spPr>
          <a:xfrm>
            <a:off x="381000" y="1017270"/>
            <a:ext cx="8458200" cy="95410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 tool for </a:t>
            </a:r>
            <a:r>
              <a:rPr lang="en-US" sz="2800" u="sng">
                <a:solidFill>
                  <a:schemeClr val="dk1"/>
                </a:solidFill>
                <a:latin typeface="Arial"/>
                <a:ea typeface="Arial"/>
                <a:cs typeface="Arial"/>
                <a:sym typeface="Arial"/>
              </a:rPr>
              <a:t>relational</a:t>
            </a:r>
            <a:r>
              <a:rPr lang="en-US" sz="2800">
                <a:solidFill>
                  <a:schemeClr val="dk1"/>
                </a:solidFill>
                <a:latin typeface="Arial"/>
                <a:ea typeface="Arial"/>
                <a:cs typeface="Arial"/>
                <a:sym typeface="Arial"/>
              </a:rPr>
              <a:t> database management system </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graphicFrame>
        <p:nvGraphicFramePr>
          <p:cNvPr id="124" name="Shape 124"/>
          <p:cNvGraphicFramePr/>
          <p:nvPr/>
        </p:nvGraphicFramePr>
        <p:xfrm>
          <a:off x="225056" y="2958167"/>
          <a:ext cx="2379550" cy="1755565"/>
        </p:xfrm>
        <a:graphic>
          <a:graphicData uri="http://schemas.openxmlformats.org/drawingml/2006/table">
            <a:tbl>
              <a:tblPr>
                <a:noFill/>
                <a:tableStyleId>{3E517AEF-C05D-40B9-8274-1AED4C133E0D}</a:tableStyleId>
              </a:tblPr>
              <a:tblGrid>
                <a:gridCol w="985825">
                  <a:extLst>
                    <a:ext uri="{9D8B030D-6E8A-4147-A177-3AD203B41FA5}">
                      <a16:colId xmlns:a16="http://schemas.microsoft.com/office/drawing/2014/main" val="20000"/>
                    </a:ext>
                  </a:extLst>
                </a:gridCol>
                <a:gridCol w="1393725">
                  <a:extLst>
                    <a:ext uri="{9D8B030D-6E8A-4147-A177-3AD203B41FA5}">
                      <a16:colId xmlns:a16="http://schemas.microsoft.com/office/drawing/2014/main" val="20001"/>
                    </a:ext>
                  </a:extLst>
                </a:gridCol>
              </a:tblGrid>
              <a:tr h="679250">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Client ID</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Client Name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64350">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30000</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Booth Systems</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4975">
                <a:tc>
                  <a:txBody>
                    <a:bodyPr/>
                    <a:lstStyle/>
                    <a:p>
                      <a:pPr marL="0" marR="0" lvl="0" indent="0" algn="ctr" rtl="0">
                        <a:spcBef>
                          <a:spcPts val="0"/>
                        </a:spcBef>
                        <a:spcAft>
                          <a:spcPts val="0"/>
                        </a:spcAft>
                        <a:buNone/>
                      </a:pPr>
                      <a:r>
                        <a:rPr lang="en-US" sz="1800">
                          <a:latin typeface="Calibri"/>
                          <a:ea typeface="Calibri"/>
                          <a:cs typeface="Calibri"/>
                          <a:sym typeface="Calibri"/>
                        </a:rPr>
                        <a:t>40000</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Kellogg Inc</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25" name="Shape 125"/>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6" name="Shape 126"/>
          <p:cNvSpPr txBox="1"/>
          <p:nvPr/>
        </p:nvSpPr>
        <p:spPr>
          <a:xfrm>
            <a:off x="918481" y="2475386"/>
            <a:ext cx="9927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70C0"/>
                </a:solidFill>
              </a:rPr>
              <a:t>clients</a:t>
            </a:r>
            <a:endParaRPr sz="1800" b="1" i="1">
              <a:solidFill>
                <a:srgbClr val="0070C0"/>
              </a:solidFill>
            </a:endParaRPr>
          </a:p>
        </p:txBody>
      </p:sp>
      <p:graphicFrame>
        <p:nvGraphicFramePr>
          <p:cNvPr id="127" name="Shape 127"/>
          <p:cNvGraphicFramePr/>
          <p:nvPr/>
        </p:nvGraphicFramePr>
        <p:xfrm>
          <a:off x="6168788" y="2990065"/>
          <a:ext cx="2758650" cy="2217050"/>
        </p:xfrm>
        <a:graphic>
          <a:graphicData uri="http://schemas.openxmlformats.org/drawingml/2006/table">
            <a:tbl>
              <a:tblPr>
                <a:noFill/>
                <a:tableStyleId>{3E517AEF-C05D-40B9-8274-1AED4C133E0D}</a:tableStyleId>
              </a:tblPr>
              <a:tblGrid>
                <a:gridCol w="882175">
                  <a:extLst>
                    <a:ext uri="{9D8B030D-6E8A-4147-A177-3AD203B41FA5}">
                      <a16:colId xmlns:a16="http://schemas.microsoft.com/office/drawing/2014/main" val="20000"/>
                    </a:ext>
                  </a:extLst>
                </a:gridCol>
                <a:gridCol w="1265675">
                  <a:extLst>
                    <a:ext uri="{9D8B030D-6E8A-4147-A177-3AD203B41FA5}">
                      <a16:colId xmlns:a16="http://schemas.microsoft.com/office/drawing/2014/main" val="20001"/>
                    </a:ext>
                  </a:extLst>
                </a:gridCol>
                <a:gridCol w="610800">
                  <a:extLst>
                    <a:ext uri="{9D8B030D-6E8A-4147-A177-3AD203B41FA5}">
                      <a16:colId xmlns:a16="http://schemas.microsoft.com/office/drawing/2014/main" val="20002"/>
                    </a:ext>
                  </a:extLst>
                </a:gridCol>
              </a:tblGrid>
              <a:tr h="653700">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Order Number</a:t>
                      </a:r>
                      <a:endParaRPr sz="1800">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name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color</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38725">
                <a:tc>
                  <a:txBody>
                    <a:bodyPr/>
                    <a:lstStyle/>
                    <a:p>
                      <a:pPr marL="0" marR="0" lvl="0" indent="0" algn="ctr" rtl="0">
                        <a:spcBef>
                          <a:spcPts val="0"/>
                        </a:spcBef>
                        <a:spcAft>
                          <a:spcPts val="0"/>
                        </a:spcAft>
                        <a:buNone/>
                      </a:pPr>
                      <a:r>
                        <a:rPr lang="en-US" sz="1800">
                          <a:latin typeface="Calibri"/>
                          <a:ea typeface="Calibri"/>
                          <a:cs typeface="Calibri"/>
                          <a:sym typeface="Calibri"/>
                        </a:rPr>
                        <a:t>1234</a:t>
                      </a:r>
                      <a:endParaRPr sz="1800">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egg_chair</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white</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8800">
                <a:tc>
                  <a:txBody>
                    <a:bodyPr/>
                    <a:lstStyle/>
                    <a:p>
                      <a:pPr marL="0" marR="0" lvl="0" indent="0" algn="ctr" rtl="0">
                        <a:spcBef>
                          <a:spcPts val="0"/>
                        </a:spcBef>
                        <a:spcAft>
                          <a:spcPts val="0"/>
                        </a:spcAft>
                        <a:buNone/>
                      </a:pPr>
                      <a:r>
                        <a:rPr lang="en-US" sz="1800">
                          <a:latin typeface="Calibri"/>
                          <a:ea typeface="Calibri"/>
                          <a:cs typeface="Calibri"/>
                          <a:sym typeface="Calibri"/>
                        </a:rPr>
                        <a:t>1234</a:t>
                      </a:r>
                      <a:endParaRPr sz="1800">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eames_chair</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red</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05825">
                <a:tc>
                  <a:txBody>
                    <a:bodyPr/>
                    <a:lstStyle/>
                    <a:p>
                      <a:pPr marL="0" marR="0" lvl="0" indent="0" algn="ctr" rtl="0">
                        <a:spcBef>
                          <a:spcPts val="0"/>
                        </a:spcBef>
                        <a:spcAft>
                          <a:spcPts val="0"/>
                        </a:spcAft>
                        <a:buNone/>
                      </a:pPr>
                      <a:r>
                        <a:rPr lang="en-US" sz="1800">
                          <a:latin typeface="Calibri"/>
                          <a:ea typeface="Calibri"/>
                          <a:cs typeface="Calibri"/>
                          <a:sym typeface="Calibri"/>
                        </a:rPr>
                        <a:t>1234</a:t>
                      </a:r>
                      <a:endParaRPr sz="1800">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barcelona</a:t>
                      </a:r>
                      <a:endParaRPr sz="1800">
                        <a:latin typeface="Calibri"/>
                        <a:ea typeface="Calibri"/>
                        <a:cs typeface="Calibri"/>
                        <a:sym typeface="Calibri"/>
                      </a:endParaRPr>
                    </a:p>
                    <a:p>
                      <a:pPr marL="0" marR="0" lvl="0" indent="0" algn="ctr" rtl="0">
                        <a:spcBef>
                          <a:spcPts val="0"/>
                        </a:spcBef>
                        <a:spcAft>
                          <a:spcPts val="0"/>
                        </a:spcAft>
                        <a:buNone/>
                      </a:pPr>
                      <a:r>
                        <a:rPr lang="en-US" sz="1800">
                          <a:latin typeface="Calibri"/>
                          <a:ea typeface="Calibri"/>
                          <a:cs typeface="Calibri"/>
                          <a:sym typeface="Calibri"/>
                        </a:rPr>
                        <a:t>_chair</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black</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28" name="Shape 128"/>
          <p:cNvGraphicFramePr/>
          <p:nvPr/>
        </p:nvGraphicFramePr>
        <p:xfrm>
          <a:off x="2876107" y="2958185"/>
          <a:ext cx="2993050" cy="2070850"/>
        </p:xfrm>
        <a:graphic>
          <a:graphicData uri="http://schemas.openxmlformats.org/drawingml/2006/table">
            <a:tbl>
              <a:tblPr>
                <a:noFill/>
                <a:tableStyleId>{3E517AEF-C05D-40B9-8274-1AED4C133E0D}</a:tableStyleId>
              </a:tblPr>
              <a:tblGrid>
                <a:gridCol w="1066800">
                  <a:extLst>
                    <a:ext uri="{9D8B030D-6E8A-4147-A177-3AD203B41FA5}">
                      <a16:colId xmlns:a16="http://schemas.microsoft.com/office/drawing/2014/main" val="20000"/>
                    </a:ext>
                  </a:extLst>
                </a:gridCol>
                <a:gridCol w="1100700">
                  <a:extLst>
                    <a:ext uri="{9D8B030D-6E8A-4147-A177-3AD203B41FA5}">
                      <a16:colId xmlns:a16="http://schemas.microsoft.com/office/drawing/2014/main" val="20001"/>
                    </a:ext>
                  </a:extLst>
                </a:gridCol>
                <a:gridCol w="825550">
                  <a:extLst>
                    <a:ext uri="{9D8B030D-6E8A-4147-A177-3AD203B41FA5}">
                      <a16:colId xmlns:a16="http://schemas.microsoft.com/office/drawing/2014/main" val="20002"/>
                    </a:ext>
                  </a:extLst>
                </a:gridCol>
              </a:tblGrid>
              <a:tr h="693475">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Order Number</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Client ID</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a:solidFill>
                            <a:srgbClr val="0070C0"/>
                          </a:solidFill>
                          <a:latin typeface="Calibri"/>
                          <a:ea typeface="Calibri"/>
                          <a:cs typeface="Calibri"/>
                          <a:sym typeface="Calibri"/>
                        </a:rPr>
                        <a:t>Date</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53700">
                <a:tc>
                  <a:txBody>
                    <a:bodyPr/>
                    <a:lstStyle/>
                    <a:p>
                      <a:pPr marL="0" marR="0" lvl="0" indent="0" algn="ctr" rtl="0">
                        <a:spcBef>
                          <a:spcPts val="0"/>
                        </a:spcBef>
                        <a:spcAft>
                          <a:spcPts val="0"/>
                        </a:spcAft>
                        <a:buNone/>
                      </a:pPr>
                      <a:r>
                        <a:rPr lang="en-US" sz="1800">
                          <a:latin typeface="Calibri"/>
                          <a:ea typeface="Calibri"/>
                          <a:cs typeface="Calibri"/>
                          <a:sym typeface="Calibri"/>
                        </a:rPr>
                        <a:t>1234</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30000</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5/17</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2375">
                <a:tc>
                  <a:txBody>
                    <a:bodyPr/>
                    <a:lstStyle/>
                    <a:p>
                      <a:pPr marL="0" marR="0" lvl="0" indent="0" algn="ctr" rtl="0">
                        <a:spcBef>
                          <a:spcPts val="0"/>
                        </a:spcBef>
                        <a:spcAft>
                          <a:spcPts val="0"/>
                        </a:spcAft>
                        <a:buNone/>
                      </a:pPr>
                      <a:r>
                        <a:rPr lang="en-US" sz="1800">
                          <a:latin typeface="Calibri"/>
                          <a:ea typeface="Calibri"/>
                          <a:cs typeface="Calibri"/>
                          <a:sym typeface="Calibri"/>
                        </a:rPr>
                        <a:t>1235</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30000</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5/18</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1300">
                <a:tc>
                  <a:txBody>
                    <a:bodyPr/>
                    <a:lstStyle/>
                    <a:p>
                      <a:pPr marL="0" marR="0" lvl="0" indent="0" algn="ctr" rtl="0">
                        <a:spcBef>
                          <a:spcPts val="0"/>
                        </a:spcBef>
                        <a:spcAft>
                          <a:spcPts val="0"/>
                        </a:spcAft>
                        <a:buNone/>
                      </a:pPr>
                      <a:r>
                        <a:rPr lang="en-US" sz="1800">
                          <a:latin typeface="Calibri"/>
                          <a:ea typeface="Calibri"/>
                          <a:cs typeface="Calibri"/>
                          <a:sym typeface="Calibri"/>
                        </a:rPr>
                        <a:t>1236</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40000</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Calibri"/>
                          <a:ea typeface="Calibri"/>
                          <a:cs typeface="Calibri"/>
                          <a:sym typeface="Calibri"/>
                        </a:rPr>
                        <a:t>5/17</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9" name="Shape 129"/>
          <p:cNvSpPr txBox="1"/>
          <p:nvPr/>
        </p:nvSpPr>
        <p:spPr>
          <a:xfrm>
            <a:off x="7662656" y="2475386"/>
            <a:ext cx="12492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70C0"/>
                </a:solidFill>
              </a:rPr>
              <a:t>items</a:t>
            </a:r>
            <a:endParaRPr sz="1800" b="1" i="1">
              <a:solidFill>
                <a:srgbClr val="0070C0"/>
              </a:solidFill>
            </a:endParaRPr>
          </a:p>
        </p:txBody>
      </p:sp>
      <p:sp>
        <p:nvSpPr>
          <p:cNvPr id="130" name="Shape 130"/>
          <p:cNvSpPr txBox="1"/>
          <p:nvPr/>
        </p:nvSpPr>
        <p:spPr>
          <a:xfrm>
            <a:off x="5025665" y="2475386"/>
            <a:ext cx="954000" cy="3693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70C0"/>
                </a:solidFill>
              </a:rPr>
              <a:t>orders</a:t>
            </a:r>
            <a:endParaRPr sz="1800" b="1" i="1">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WITH Example</a:t>
            </a:r>
            <a:endParaRPr/>
          </a:p>
        </p:txBody>
      </p:sp>
      <p:sp>
        <p:nvSpPr>
          <p:cNvPr id="545" name="Shape 545"/>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50</a:t>
            </a:fld>
            <a:endParaRPr/>
          </a:p>
        </p:txBody>
      </p:sp>
      <p:sp>
        <p:nvSpPr>
          <p:cNvPr id="546" name="Shape 546"/>
          <p:cNvSpPr txBox="1"/>
          <p:nvPr/>
        </p:nvSpPr>
        <p:spPr>
          <a:xfrm>
            <a:off x="381000" y="1986840"/>
            <a:ext cx="7932600" cy="3000000"/>
          </a:xfrm>
          <a:prstGeom prst="rect">
            <a:avLst/>
          </a:prstGeom>
          <a:noFill/>
          <a:ln>
            <a:noFill/>
          </a:ln>
        </p:spPr>
        <p:txBody>
          <a:bodyPr spcFirstLastPara="1" wrap="square" lIns="91425" tIns="91425" rIns="91425" bIns="91425" anchor="ctr" anchorCtr="0">
            <a:noAutofit/>
          </a:bodyPr>
          <a:lstStyle/>
          <a:p>
            <a:pPr marL="177800" lvl="0" indent="0" rtl="0">
              <a:spcBef>
                <a:spcPts val="560"/>
              </a:spcBef>
              <a:spcAft>
                <a:spcPts val="0"/>
              </a:spcAft>
              <a:buNone/>
            </a:pPr>
            <a:r>
              <a:rPr lang="en-US" sz="1800" b="1" dirty="0"/>
              <a:t>WITH</a:t>
            </a:r>
            <a:r>
              <a:rPr lang="en-US" sz="1800" dirty="0"/>
              <a:t> </a:t>
            </a:r>
            <a:r>
              <a:rPr lang="en-US" sz="1800" dirty="0" err="1"/>
              <a:t>Apple_new</a:t>
            </a:r>
            <a:r>
              <a:rPr lang="en-US" sz="1800" dirty="0"/>
              <a:t> as(</a:t>
            </a:r>
            <a:endParaRPr sz="1800" dirty="0"/>
          </a:p>
          <a:p>
            <a:pPr marL="177800" lvl="0" indent="0" rtl="0">
              <a:spcBef>
                <a:spcPts val="560"/>
              </a:spcBef>
              <a:spcAft>
                <a:spcPts val="0"/>
              </a:spcAft>
              <a:buClr>
                <a:schemeClr val="dk1"/>
              </a:buClr>
              <a:buSzPts val="1100"/>
              <a:buFont typeface="Arial"/>
              <a:buNone/>
            </a:pPr>
            <a:r>
              <a:rPr lang="en-US" sz="1800" b="1" dirty="0">
                <a:solidFill>
                  <a:srgbClr val="B45F06"/>
                </a:solidFill>
              </a:rPr>
              <a:t>SELECT</a:t>
            </a:r>
            <a:r>
              <a:rPr lang="en-US" sz="1800" dirty="0">
                <a:solidFill>
                  <a:schemeClr val="dk1"/>
                </a:solidFill>
              </a:rPr>
              <a:t> *,</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b="1" dirty="0">
                <a:solidFill>
                  <a:schemeClr val="dk1"/>
                </a:solidFill>
              </a:rPr>
              <a:t>CASE WHEN</a:t>
            </a:r>
            <a:r>
              <a:rPr lang="en-US" sz="1800" dirty="0">
                <a:solidFill>
                  <a:schemeClr val="dk1"/>
                </a:solidFill>
              </a:rPr>
              <a:t> month in (1,2,3) </a:t>
            </a:r>
            <a:r>
              <a:rPr lang="en-US" sz="1800" b="1" dirty="0">
                <a:solidFill>
                  <a:schemeClr val="dk1"/>
                </a:solidFill>
              </a:rPr>
              <a:t>THEN</a:t>
            </a:r>
            <a:r>
              <a:rPr lang="en-US" sz="1800" dirty="0">
                <a:solidFill>
                  <a:schemeClr val="dk1"/>
                </a:solidFill>
              </a:rPr>
              <a:t> ‘Q1’</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dirty="0">
                <a:solidFill>
                  <a:schemeClr val="dk1"/>
                </a:solidFill>
              </a:rPr>
              <a:t>		   </a:t>
            </a:r>
            <a:r>
              <a:rPr lang="en-US" sz="1800" b="1" dirty="0">
                <a:solidFill>
                  <a:schemeClr val="dk1"/>
                </a:solidFill>
              </a:rPr>
              <a:t>WHEN</a:t>
            </a:r>
            <a:r>
              <a:rPr lang="en-US" sz="1800" dirty="0">
                <a:solidFill>
                  <a:schemeClr val="dk1"/>
                </a:solidFill>
              </a:rPr>
              <a:t> month in (4,5,6) </a:t>
            </a:r>
            <a:r>
              <a:rPr lang="en-US" sz="1800" b="1" dirty="0">
                <a:solidFill>
                  <a:schemeClr val="dk1"/>
                </a:solidFill>
              </a:rPr>
              <a:t>THEN</a:t>
            </a:r>
            <a:r>
              <a:rPr lang="en-US" sz="1800" dirty="0">
                <a:solidFill>
                  <a:schemeClr val="dk1"/>
                </a:solidFill>
              </a:rPr>
              <a:t> ‘Q2’</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dirty="0">
                <a:solidFill>
                  <a:schemeClr val="dk1"/>
                </a:solidFill>
              </a:rPr>
              <a:t>		   </a:t>
            </a:r>
            <a:r>
              <a:rPr lang="en-US" sz="1800" b="1" dirty="0">
                <a:solidFill>
                  <a:schemeClr val="dk1"/>
                </a:solidFill>
              </a:rPr>
              <a:t>WHEN</a:t>
            </a:r>
            <a:r>
              <a:rPr lang="en-US" sz="1800" dirty="0">
                <a:solidFill>
                  <a:schemeClr val="dk1"/>
                </a:solidFill>
              </a:rPr>
              <a:t> month in (7,8,9) </a:t>
            </a:r>
            <a:r>
              <a:rPr lang="en-US" sz="1800" b="1" dirty="0">
                <a:solidFill>
                  <a:schemeClr val="dk1"/>
                </a:solidFill>
              </a:rPr>
              <a:t>THEN</a:t>
            </a:r>
            <a:r>
              <a:rPr lang="en-US" sz="1800" dirty="0">
                <a:solidFill>
                  <a:schemeClr val="dk1"/>
                </a:solidFill>
              </a:rPr>
              <a:t> ‘Q3’</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dirty="0">
                <a:solidFill>
                  <a:schemeClr val="dk1"/>
                </a:solidFill>
              </a:rPr>
              <a:t>            </a:t>
            </a:r>
            <a:r>
              <a:rPr lang="en-US" sz="1800" b="1" dirty="0">
                <a:solidFill>
                  <a:schemeClr val="dk1"/>
                </a:solidFill>
              </a:rPr>
              <a:t>ELSE</a:t>
            </a:r>
            <a:r>
              <a:rPr lang="en-US" sz="1800" dirty="0">
                <a:solidFill>
                  <a:schemeClr val="dk1"/>
                </a:solidFill>
              </a:rPr>
              <a:t> ‘Q4’ </a:t>
            </a:r>
            <a:r>
              <a:rPr lang="en-US" sz="1800" b="1" dirty="0">
                <a:solidFill>
                  <a:schemeClr val="dk1"/>
                </a:solidFill>
              </a:rPr>
              <a:t>END</a:t>
            </a:r>
            <a:r>
              <a:rPr lang="en-US" sz="1800" dirty="0">
                <a:solidFill>
                  <a:schemeClr val="dk1"/>
                </a:solidFill>
              </a:rPr>
              <a:t> as Quarter,</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b="1" dirty="0">
                <a:solidFill>
                  <a:schemeClr val="dk1"/>
                </a:solidFill>
              </a:rPr>
              <a:t>CASE WHEN</a:t>
            </a:r>
            <a:r>
              <a:rPr lang="en-US" sz="1800" dirty="0">
                <a:solidFill>
                  <a:schemeClr val="dk1"/>
                </a:solidFill>
              </a:rPr>
              <a:t> month &gt; 6 </a:t>
            </a:r>
            <a:r>
              <a:rPr lang="en-US" sz="1800" b="1" dirty="0">
                <a:solidFill>
                  <a:schemeClr val="dk1"/>
                </a:solidFill>
              </a:rPr>
              <a:t>THEN</a:t>
            </a:r>
            <a:r>
              <a:rPr lang="en-US" sz="1800" dirty="0">
                <a:solidFill>
                  <a:schemeClr val="dk1"/>
                </a:solidFill>
              </a:rPr>
              <a:t> ‘H2’</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dirty="0">
                <a:solidFill>
                  <a:schemeClr val="dk1"/>
                </a:solidFill>
              </a:rPr>
              <a:t>		   </a:t>
            </a:r>
            <a:r>
              <a:rPr lang="en-US" sz="1800" b="1" dirty="0">
                <a:solidFill>
                  <a:schemeClr val="dk1"/>
                </a:solidFill>
              </a:rPr>
              <a:t>ELSE</a:t>
            </a:r>
            <a:r>
              <a:rPr lang="en-US" sz="1800" dirty="0">
                <a:solidFill>
                  <a:schemeClr val="dk1"/>
                </a:solidFill>
              </a:rPr>
              <a:t> ‘H1’ </a:t>
            </a:r>
            <a:r>
              <a:rPr lang="en-US" sz="1800" b="1" dirty="0">
                <a:solidFill>
                  <a:schemeClr val="dk1"/>
                </a:solidFill>
              </a:rPr>
              <a:t>END </a:t>
            </a:r>
            <a:r>
              <a:rPr lang="en-US" sz="1800" dirty="0">
                <a:solidFill>
                  <a:schemeClr val="dk1"/>
                </a:solidFill>
              </a:rPr>
              <a:t>as Half</a:t>
            </a:r>
            <a:endParaRPr sz="1800" dirty="0">
              <a:solidFill>
                <a:schemeClr val="dk1"/>
              </a:solidFill>
            </a:endParaRPr>
          </a:p>
          <a:p>
            <a:pPr marL="177800" lvl="0" indent="0" rtl="0">
              <a:spcBef>
                <a:spcPts val="560"/>
              </a:spcBef>
              <a:spcAft>
                <a:spcPts val="0"/>
              </a:spcAft>
              <a:buNone/>
            </a:pPr>
            <a:r>
              <a:rPr lang="en-US" sz="1800" b="1" dirty="0">
                <a:solidFill>
                  <a:srgbClr val="3D85C6"/>
                </a:solidFill>
              </a:rPr>
              <a:t>FROM</a:t>
            </a:r>
            <a:r>
              <a:rPr lang="en-US" sz="1800" dirty="0">
                <a:solidFill>
                  <a:schemeClr val="dk1"/>
                </a:solidFill>
              </a:rPr>
              <a:t> </a:t>
            </a:r>
            <a:r>
              <a:rPr lang="en-US" sz="1800" dirty="0" err="1">
                <a:solidFill>
                  <a:schemeClr val="dk1"/>
                </a:solidFill>
              </a:rPr>
              <a:t>tutorial.aapl_historical_stock_price</a:t>
            </a:r>
            <a:r>
              <a:rPr lang="en-US" sz="1800" dirty="0">
                <a:solidFill>
                  <a:schemeClr val="dk1"/>
                </a:solidFill>
              </a:rPr>
              <a:t>)</a:t>
            </a:r>
            <a:endParaRPr sz="1800" dirty="0">
              <a:solidFill>
                <a:schemeClr val="dk1"/>
              </a:solidFill>
            </a:endParaRPr>
          </a:p>
          <a:p>
            <a:pPr marL="177800" lvl="0" indent="0" rtl="0">
              <a:spcBef>
                <a:spcPts val="560"/>
              </a:spcBef>
              <a:spcAft>
                <a:spcPts val="0"/>
              </a:spcAft>
              <a:buNone/>
            </a:pPr>
            <a:endParaRPr sz="1800" dirty="0">
              <a:solidFill>
                <a:schemeClr val="dk1"/>
              </a:solidFill>
            </a:endParaRPr>
          </a:p>
          <a:p>
            <a:pPr marL="177800" lvl="0" indent="0" rtl="0">
              <a:spcBef>
                <a:spcPts val="560"/>
              </a:spcBef>
              <a:spcAft>
                <a:spcPts val="0"/>
              </a:spcAft>
              <a:buNone/>
            </a:pPr>
            <a:r>
              <a:rPr lang="en-US" sz="1800" b="1" dirty="0">
                <a:solidFill>
                  <a:srgbClr val="B45F06"/>
                </a:solidFill>
              </a:rPr>
              <a:t>SELECT</a:t>
            </a:r>
            <a:r>
              <a:rPr lang="en-US" sz="1800" dirty="0">
                <a:solidFill>
                  <a:schemeClr val="dk1"/>
                </a:solidFill>
              </a:rPr>
              <a:t> Quarter, AVG(close)</a:t>
            </a:r>
            <a:endParaRPr sz="1800" dirty="0">
              <a:solidFill>
                <a:schemeClr val="dk1"/>
              </a:solidFill>
            </a:endParaRPr>
          </a:p>
          <a:p>
            <a:pPr marL="177800" lvl="0" indent="0" rtl="0">
              <a:spcBef>
                <a:spcPts val="560"/>
              </a:spcBef>
              <a:spcAft>
                <a:spcPts val="0"/>
              </a:spcAft>
              <a:buNone/>
            </a:pPr>
            <a:r>
              <a:rPr lang="en-US" sz="1800" b="1" dirty="0">
                <a:solidFill>
                  <a:srgbClr val="3D85C6"/>
                </a:solidFill>
              </a:rPr>
              <a:t>FROM</a:t>
            </a:r>
            <a:r>
              <a:rPr lang="en-US" sz="1800" dirty="0">
                <a:solidFill>
                  <a:schemeClr val="dk1"/>
                </a:solidFill>
              </a:rPr>
              <a:t> </a:t>
            </a:r>
            <a:r>
              <a:rPr lang="en-US" sz="1800" dirty="0" err="1">
                <a:solidFill>
                  <a:schemeClr val="dk1"/>
                </a:solidFill>
              </a:rPr>
              <a:t>Apple_new</a:t>
            </a:r>
            <a:endParaRPr sz="1800" dirty="0">
              <a:solidFill>
                <a:schemeClr val="dk1"/>
              </a:solidFill>
            </a:endParaRPr>
          </a:p>
          <a:p>
            <a:pPr marL="177800" lvl="0" indent="0" rtl="0">
              <a:spcBef>
                <a:spcPts val="560"/>
              </a:spcBef>
              <a:spcAft>
                <a:spcPts val="0"/>
              </a:spcAft>
              <a:buNone/>
            </a:pPr>
            <a:r>
              <a:rPr lang="en-US" sz="1800" b="1" dirty="0">
                <a:solidFill>
                  <a:srgbClr val="674EA7"/>
                </a:solidFill>
              </a:rPr>
              <a:t>WHERE</a:t>
            </a:r>
            <a:r>
              <a:rPr lang="en-US" sz="1800" dirty="0">
                <a:solidFill>
                  <a:schemeClr val="dk1"/>
                </a:solidFill>
              </a:rPr>
              <a:t> year = 2002</a:t>
            </a:r>
            <a:endParaRPr sz="1800" dirty="0">
              <a:solidFill>
                <a:schemeClr val="dk1"/>
              </a:solidFill>
            </a:endParaRPr>
          </a:p>
          <a:p>
            <a:pPr marL="177800" lvl="0" indent="0" rtl="0">
              <a:spcBef>
                <a:spcPts val="560"/>
              </a:spcBef>
              <a:spcAft>
                <a:spcPts val="0"/>
              </a:spcAft>
              <a:buNone/>
            </a:pPr>
            <a:r>
              <a:rPr lang="en-US" sz="1800" b="1" dirty="0">
                <a:solidFill>
                  <a:srgbClr val="674EA7"/>
                </a:solidFill>
              </a:rPr>
              <a:t>GROUP</a:t>
            </a:r>
            <a:r>
              <a:rPr lang="en-US" sz="1800" dirty="0">
                <a:solidFill>
                  <a:schemeClr val="dk1"/>
                </a:solidFill>
              </a:rPr>
              <a:t> by 1</a:t>
            </a:r>
            <a:endParaRPr sz="1800" dirty="0">
              <a:solidFill>
                <a:schemeClr val="dk1"/>
              </a:solidFill>
            </a:endParaRPr>
          </a:p>
          <a:p>
            <a:pPr marL="177800" lvl="0" indent="0" rtl="0">
              <a:spcBef>
                <a:spcPts val="560"/>
              </a:spcBef>
              <a:spcAft>
                <a:spcPts val="0"/>
              </a:spcAft>
              <a:buClr>
                <a:schemeClr val="dk1"/>
              </a:buClr>
              <a:buSzPts val="1100"/>
              <a:buFont typeface="Arial"/>
              <a:buNone/>
            </a:pPr>
            <a:r>
              <a:rPr lang="en-US" sz="1800" b="1" dirty="0">
                <a:solidFill>
                  <a:srgbClr val="674EA7"/>
                </a:solidFill>
              </a:rPr>
              <a:t>ORDER</a:t>
            </a:r>
            <a:r>
              <a:rPr lang="en-US" sz="1800" dirty="0">
                <a:solidFill>
                  <a:schemeClr val="dk1"/>
                </a:solidFill>
              </a:rPr>
              <a:t> by 1</a:t>
            </a:r>
            <a:endParaRPr sz="1800" dirty="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Try It!</a:t>
            </a:r>
            <a:endParaRPr/>
          </a:p>
        </p:txBody>
      </p:sp>
      <p:sp>
        <p:nvSpPr>
          <p:cNvPr id="553" name="Shape 553"/>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Using tutorial.patient_list, create a table with the average height and average weight of patients in their teens, 20’s, 30’s, etc.</a:t>
            </a:r>
            <a:endParaRPr/>
          </a:p>
          <a:p>
            <a:pPr marL="342900" lvl="0" indent="-165100">
              <a:spcBef>
                <a:spcPts val="560"/>
              </a:spcBef>
              <a:spcAft>
                <a:spcPts val="0"/>
              </a:spcAft>
              <a:buNone/>
            </a:pPr>
            <a:endParaRPr/>
          </a:p>
          <a:p>
            <a:pPr marL="342900" lvl="0" indent="-165100" rtl="0">
              <a:spcBef>
                <a:spcPts val="560"/>
              </a:spcBef>
              <a:spcAft>
                <a:spcPts val="0"/>
              </a:spcAft>
              <a:buNone/>
            </a:pPr>
            <a:r>
              <a:rPr lang="en-US"/>
              <a:t>This doesn’t necessarily need an intermediate table, but it can make it easier.</a:t>
            </a:r>
            <a:endParaRPr/>
          </a:p>
        </p:txBody>
      </p:sp>
      <p:sp>
        <p:nvSpPr>
          <p:cNvPr id="554" name="Shape 554"/>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Using WITH to Rank</a:t>
            </a:r>
            <a:endParaRPr/>
          </a:p>
        </p:txBody>
      </p:sp>
      <p:sp>
        <p:nvSpPr>
          <p:cNvPr id="561" name="Shape 561"/>
          <p:cNvSpPr txBox="1">
            <a:spLocks noGrp="1"/>
          </p:cNvSpPr>
          <p:nvPr>
            <p:ph type="body" idx="1"/>
          </p:nvPr>
        </p:nvSpPr>
        <p:spPr>
          <a:xfrm>
            <a:off x="384138" y="1035900"/>
            <a:ext cx="8299500" cy="4786200"/>
          </a:xfrm>
          <a:prstGeom prst="rect">
            <a:avLst/>
          </a:prstGeom>
        </p:spPr>
        <p:txBody>
          <a:bodyPr spcFirstLastPara="1" wrap="square" lIns="91425" tIns="91425" rIns="91425" bIns="91425" anchor="t" anchorCtr="0">
            <a:noAutofit/>
          </a:bodyPr>
          <a:lstStyle/>
          <a:p>
            <a:pPr marL="342900" lvl="0" indent="-165100" rtl="0">
              <a:spcBef>
                <a:spcPts val="560"/>
              </a:spcBef>
              <a:spcAft>
                <a:spcPts val="0"/>
              </a:spcAft>
              <a:buNone/>
            </a:pPr>
            <a:r>
              <a:rPr lang="en-US"/>
              <a:t>There’s a useful trick that orders tables by a certain parameter in an intermediate stage</a:t>
            </a:r>
            <a:endParaRPr/>
          </a:p>
          <a:p>
            <a:pPr marL="342900" lvl="0" indent="-165100" rtl="0">
              <a:spcBef>
                <a:spcPts val="560"/>
              </a:spcBef>
              <a:spcAft>
                <a:spcPts val="0"/>
              </a:spcAft>
              <a:buNone/>
            </a:pPr>
            <a:endParaRPr/>
          </a:p>
          <a:p>
            <a:pPr marL="177800" lvl="0" indent="0" rtl="0">
              <a:spcBef>
                <a:spcPts val="560"/>
              </a:spcBef>
              <a:spcAft>
                <a:spcPts val="0"/>
              </a:spcAft>
              <a:buNone/>
            </a:pPr>
            <a:r>
              <a:rPr lang="en-US" sz="2400" b="1"/>
              <a:t>RANK</a:t>
            </a:r>
            <a:r>
              <a:rPr lang="en-US" sz="2400"/>
              <a:t>() </a:t>
            </a:r>
            <a:r>
              <a:rPr lang="en-US" sz="2400" b="1"/>
              <a:t>OVER</a:t>
            </a:r>
            <a:r>
              <a:rPr lang="en-US" sz="2400"/>
              <a:t> (</a:t>
            </a:r>
            <a:r>
              <a:rPr lang="en-US" sz="2400" b="1"/>
              <a:t>ORDER</a:t>
            </a:r>
            <a:r>
              <a:rPr lang="en-US" sz="2400"/>
              <a:t> by Column) as Rank</a:t>
            </a:r>
            <a:endParaRPr sz="2400"/>
          </a:p>
          <a:p>
            <a:pPr marL="177800" lvl="0" indent="0" rtl="0">
              <a:spcBef>
                <a:spcPts val="560"/>
              </a:spcBef>
              <a:spcAft>
                <a:spcPts val="0"/>
              </a:spcAft>
              <a:buNone/>
            </a:pPr>
            <a:endParaRPr sz="2400"/>
          </a:p>
          <a:p>
            <a:pPr marL="177800" lvl="0" indent="0" rtl="0">
              <a:spcBef>
                <a:spcPts val="560"/>
              </a:spcBef>
              <a:spcAft>
                <a:spcPts val="0"/>
              </a:spcAft>
              <a:buNone/>
            </a:pPr>
            <a:r>
              <a:rPr lang="en-US" sz="2400"/>
              <a:t>This takes a column of your choice, orders by that column, and ranks the values. This is helpful for referencing in later parts of the query.</a:t>
            </a:r>
            <a:endParaRPr sz="2400"/>
          </a:p>
          <a:p>
            <a:pPr marL="0" lvl="0" indent="0" rtl="0">
              <a:spcBef>
                <a:spcPts val="560"/>
              </a:spcBef>
              <a:spcAft>
                <a:spcPts val="0"/>
              </a:spcAft>
              <a:buNone/>
            </a:pPr>
            <a:endParaRPr b="1"/>
          </a:p>
        </p:txBody>
      </p:sp>
      <p:sp>
        <p:nvSpPr>
          <p:cNvPr id="562" name="Shape 562"/>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Ranking Example</a:t>
            </a:r>
            <a:endParaRPr/>
          </a:p>
        </p:txBody>
      </p:sp>
      <p:sp>
        <p:nvSpPr>
          <p:cNvPr id="569" name="Shape 569"/>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Clr>
                <a:schemeClr val="dk1"/>
              </a:buClr>
              <a:buSzPts val="1100"/>
              <a:buFont typeface="Arial"/>
              <a:buNone/>
            </a:pPr>
            <a:r>
              <a:rPr lang="en-US" sz="2000"/>
              <a:t>WITH Smith_Patients AS(</a:t>
            </a:r>
            <a:endParaRPr sz="2000"/>
          </a:p>
          <a:p>
            <a:pPr marL="342900" lvl="0" indent="-165100">
              <a:spcBef>
                <a:spcPts val="560"/>
              </a:spcBef>
              <a:spcAft>
                <a:spcPts val="0"/>
              </a:spcAft>
              <a:buClr>
                <a:schemeClr val="dk1"/>
              </a:buClr>
              <a:buSzPts val="1100"/>
              <a:buFont typeface="Arial"/>
              <a:buNone/>
            </a:pPr>
            <a:r>
              <a:rPr lang="en-US" sz="2000"/>
              <a:t>SELECT patient_id, physician_last_name, weight_lbs,</a:t>
            </a:r>
            <a:endParaRPr sz="2000"/>
          </a:p>
          <a:p>
            <a:pPr marL="342900" lvl="0" indent="-165100">
              <a:spcBef>
                <a:spcPts val="560"/>
              </a:spcBef>
              <a:spcAft>
                <a:spcPts val="0"/>
              </a:spcAft>
              <a:buClr>
                <a:schemeClr val="dk1"/>
              </a:buClr>
              <a:buSzPts val="1100"/>
              <a:buFont typeface="Arial"/>
              <a:buNone/>
            </a:pPr>
            <a:r>
              <a:rPr lang="en-US" sz="2000"/>
              <a:t>RANK() OVER (ORDER BY weight_lbs DESC) as Weight_Rank</a:t>
            </a:r>
            <a:endParaRPr sz="2000"/>
          </a:p>
          <a:p>
            <a:pPr marL="342900" lvl="0" indent="-165100">
              <a:spcBef>
                <a:spcPts val="560"/>
              </a:spcBef>
              <a:spcAft>
                <a:spcPts val="0"/>
              </a:spcAft>
              <a:buClr>
                <a:schemeClr val="dk1"/>
              </a:buClr>
              <a:buSzPts val="1100"/>
              <a:buFont typeface="Arial"/>
              <a:buNone/>
            </a:pPr>
            <a:r>
              <a:rPr lang="en-US" sz="2000"/>
              <a:t>FROM tutorial.patient_list </a:t>
            </a:r>
            <a:endParaRPr sz="2000"/>
          </a:p>
          <a:p>
            <a:pPr marL="342900" lvl="0" indent="-165100">
              <a:spcBef>
                <a:spcPts val="560"/>
              </a:spcBef>
              <a:spcAft>
                <a:spcPts val="0"/>
              </a:spcAft>
              <a:buClr>
                <a:schemeClr val="dk1"/>
              </a:buClr>
              <a:buSzPts val="1100"/>
              <a:buFont typeface="Arial"/>
              <a:buNone/>
            </a:pPr>
            <a:r>
              <a:rPr lang="en-US" sz="2000"/>
              <a:t>WHERE physician_last_name = 'Smith'</a:t>
            </a:r>
            <a:endParaRPr sz="2000"/>
          </a:p>
          <a:p>
            <a:pPr marL="342900" lvl="0" indent="-165100">
              <a:spcBef>
                <a:spcPts val="560"/>
              </a:spcBef>
              <a:spcAft>
                <a:spcPts val="0"/>
              </a:spcAft>
              <a:buClr>
                <a:schemeClr val="dk1"/>
              </a:buClr>
              <a:buSzPts val="1100"/>
              <a:buFont typeface="Arial"/>
              <a:buNone/>
            </a:pPr>
            <a:r>
              <a:rPr lang="en-US" sz="2000"/>
              <a:t>AND weight_lbs is NOT NULL)</a:t>
            </a:r>
            <a:endParaRPr sz="2000"/>
          </a:p>
          <a:p>
            <a:pPr marL="342900" lvl="0" indent="-165100">
              <a:spcBef>
                <a:spcPts val="560"/>
              </a:spcBef>
              <a:spcAft>
                <a:spcPts val="0"/>
              </a:spcAft>
              <a:buClr>
                <a:schemeClr val="dk1"/>
              </a:buClr>
              <a:buSzPts val="1100"/>
              <a:buFont typeface="Arial"/>
              <a:buNone/>
            </a:pPr>
            <a:endParaRPr sz="2000"/>
          </a:p>
          <a:p>
            <a:pPr marL="342900" lvl="0" indent="-165100">
              <a:spcBef>
                <a:spcPts val="560"/>
              </a:spcBef>
              <a:spcAft>
                <a:spcPts val="0"/>
              </a:spcAft>
              <a:buClr>
                <a:schemeClr val="dk1"/>
              </a:buClr>
              <a:buSzPts val="1100"/>
              <a:buFont typeface="Arial"/>
              <a:buNone/>
            </a:pPr>
            <a:r>
              <a:rPr lang="en-US" sz="2000"/>
              <a:t>SELECT * FROM Smith_Patients</a:t>
            </a:r>
            <a:endParaRPr sz="2000"/>
          </a:p>
          <a:p>
            <a:pPr marL="342900" lvl="0" indent="-165100">
              <a:spcBef>
                <a:spcPts val="560"/>
              </a:spcBef>
              <a:spcAft>
                <a:spcPts val="0"/>
              </a:spcAft>
              <a:buClr>
                <a:schemeClr val="dk1"/>
              </a:buClr>
              <a:buSzPts val="1100"/>
              <a:buFont typeface="Arial"/>
              <a:buNone/>
            </a:pPr>
            <a:r>
              <a:rPr lang="en-US" sz="2000"/>
              <a:t>WHERE Weight_Rank &lt;= 5</a:t>
            </a:r>
            <a:endParaRPr sz="2000"/>
          </a:p>
          <a:p>
            <a:pPr marL="342900" lvl="0" indent="-165100">
              <a:spcBef>
                <a:spcPts val="560"/>
              </a:spcBef>
              <a:spcAft>
                <a:spcPts val="0"/>
              </a:spcAft>
              <a:buNone/>
            </a:pPr>
            <a:endParaRPr/>
          </a:p>
        </p:txBody>
      </p:sp>
      <p:sp>
        <p:nvSpPr>
          <p:cNvPr id="570" name="Shape 570"/>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Other Resources</a:t>
            </a:r>
            <a:endParaRPr/>
          </a:p>
        </p:txBody>
      </p:sp>
      <p:sp>
        <p:nvSpPr>
          <p:cNvPr id="577" name="Shape 577"/>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457200" lvl="0" indent="-406400" rtl="0">
              <a:spcBef>
                <a:spcPts val="560"/>
              </a:spcBef>
              <a:spcAft>
                <a:spcPts val="0"/>
              </a:spcAft>
              <a:buSzPts val="2800"/>
              <a:buChar char="•"/>
            </a:pPr>
            <a:r>
              <a:rPr lang="en-US" dirty="0"/>
              <a:t>BAC SQL Intermediate Workshop : )</a:t>
            </a:r>
            <a:endParaRPr dirty="0"/>
          </a:p>
          <a:p>
            <a:pPr marL="457200" lvl="0" indent="-406400" rtl="0">
              <a:spcBef>
                <a:spcPts val="0"/>
              </a:spcBef>
              <a:spcAft>
                <a:spcPts val="0"/>
              </a:spcAft>
              <a:buSzPts val="2800"/>
              <a:buChar char="•"/>
            </a:pPr>
            <a:r>
              <a:rPr lang="en-US" dirty="0" err="1"/>
              <a:t>SQLZoo</a:t>
            </a:r>
            <a:r>
              <a:rPr lang="en-US" dirty="0"/>
              <a:t> (Recommended)</a:t>
            </a:r>
            <a:endParaRPr dirty="0"/>
          </a:p>
          <a:p>
            <a:pPr marL="457200" lvl="0" indent="-406400" rtl="0">
              <a:spcBef>
                <a:spcPts val="0"/>
              </a:spcBef>
              <a:spcAft>
                <a:spcPts val="0"/>
              </a:spcAft>
              <a:buSzPts val="2800"/>
              <a:buChar char="•"/>
            </a:pPr>
            <a:r>
              <a:rPr lang="en-US" dirty="0"/>
              <a:t>w3schools.com</a:t>
            </a:r>
            <a:endParaRPr dirty="0"/>
          </a:p>
          <a:p>
            <a:pPr marL="457200" lvl="0" indent="-406400" rtl="0">
              <a:spcBef>
                <a:spcPts val="0"/>
              </a:spcBef>
              <a:spcAft>
                <a:spcPts val="0"/>
              </a:spcAft>
              <a:buSzPts val="2800"/>
              <a:buChar char="•"/>
            </a:pPr>
            <a:r>
              <a:rPr lang="en-US" dirty="0"/>
              <a:t>Code Academy</a:t>
            </a:r>
            <a:endParaRPr dirty="0"/>
          </a:p>
          <a:p>
            <a:pPr marL="457200" lvl="0" indent="-406400" rtl="0">
              <a:spcBef>
                <a:spcPts val="0"/>
              </a:spcBef>
              <a:spcAft>
                <a:spcPts val="0"/>
              </a:spcAft>
              <a:buSzPts val="2800"/>
              <a:buChar char="•"/>
            </a:pPr>
            <a:r>
              <a:rPr lang="en-US" dirty="0"/>
              <a:t>Mode Analytics Tutorial</a:t>
            </a:r>
            <a:endParaRPr dirty="0"/>
          </a:p>
          <a:p>
            <a:pPr marL="457200" lvl="0" indent="-406400" rtl="0">
              <a:spcBef>
                <a:spcPts val="0"/>
              </a:spcBef>
              <a:spcAft>
                <a:spcPts val="0"/>
              </a:spcAft>
              <a:buSzPts val="2800"/>
              <a:buChar char="•"/>
            </a:pPr>
            <a:r>
              <a:rPr lang="en-US" dirty="0"/>
              <a:t>Khan Academy</a:t>
            </a:r>
            <a:endParaRPr dirty="0"/>
          </a:p>
          <a:p>
            <a:pPr marL="457200" lvl="0" indent="-406400">
              <a:spcBef>
                <a:spcPts val="0"/>
              </a:spcBef>
              <a:spcAft>
                <a:spcPts val="0"/>
              </a:spcAft>
              <a:buSzPts val="2800"/>
              <a:buChar char="•"/>
            </a:pPr>
            <a:r>
              <a:rPr lang="en-US" dirty="0"/>
              <a:t>Coursera</a:t>
            </a:r>
          </a:p>
          <a:p>
            <a:pPr marL="457200" lvl="0" indent="-406400">
              <a:spcBef>
                <a:spcPts val="0"/>
              </a:spcBef>
              <a:spcAft>
                <a:spcPts val="0"/>
              </a:spcAft>
              <a:buSzPts val="2800"/>
              <a:buChar char="•"/>
            </a:pPr>
            <a:r>
              <a:rPr lang="en-US" dirty="0" err="1"/>
              <a:t>Datacamp</a:t>
            </a:r>
            <a:endParaRPr dirty="0"/>
          </a:p>
        </p:txBody>
      </p:sp>
      <p:sp>
        <p:nvSpPr>
          <p:cNvPr id="578" name="Shape 578"/>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Challenge Examples</a:t>
            </a:r>
            <a:endParaRPr/>
          </a:p>
        </p:txBody>
      </p:sp>
      <p:sp>
        <p:nvSpPr>
          <p:cNvPr id="585" name="Shape 585"/>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457200" lvl="0" indent="-406400" rtl="0">
              <a:spcBef>
                <a:spcPts val="560"/>
              </a:spcBef>
              <a:spcAft>
                <a:spcPts val="0"/>
              </a:spcAft>
              <a:buSzPts val="2800"/>
              <a:buAutoNum type="arabicParenR"/>
            </a:pPr>
            <a:r>
              <a:rPr lang="en-US" dirty="0"/>
              <a:t>What % of best picture winners start with a letter in the first half of the alphabet (A to M) vs. the last half (N to Z)?</a:t>
            </a:r>
          </a:p>
          <a:p>
            <a:pPr marL="457200" lvl="0" indent="-406400" rtl="0">
              <a:spcBef>
                <a:spcPts val="560"/>
              </a:spcBef>
              <a:spcAft>
                <a:spcPts val="0"/>
              </a:spcAft>
              <a:buSzPts val="2800"/>
              <a:buAutoNum type="arabicParenR"/>
            </a:pPr>
            <a:endParaRPr lang="en-US" dirty="0"/>
          </a:p>
          <a:p>
            <a:pPr marL="457200" lvl="0" indent="-406400" rtl="0">
              <a:spcBef>
                <a:spcPts val="560"/>
              </a:spcBef>
              <a:spcAft>
                <a:spcPts val="0"/>
              </a:spcAft>
              <a:buSzPts val="2800"/>
              <a:buAutoNum type="arabicParenR"/>
            </a:pPr>
            <a:r>
              <a:rPr lang="en-US" dirty="0"/>
              <a:t>Who is the 2nd most nominated Actor and Actress in each decade for leading + supporting combined? (Alphabetical if tie)</a:t>
            </a:r>
            <a:endParaRPr dirty="0"/>
          </a:p>
        </p:txBody>
      </p:sp>
      <p:sp>
        <p:nvSpPr>
          <p:cNvPr id="586" name="Shape 58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Backup Slides</a:t>
            </a:r>
            <a:endParaRPr/>
          </a:p>
        </p:txBody>
      </p:sp>
      <p:sp>
        <p:nvSpPr>
          <p:cNvPr id="593" name="Shape 59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SELECT from multiple tables</a:t>
            </a:r>
            <a:endParaRPr/>
          </a:p>
        </p:txBody>
      </p:sp>
      <p:sp>
        <p:nvSpPr>
          <p:cNvPr id="600" name="Shape 600"/>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rtl="0">
              <a:spcBef>
                <a:spcPts val="560"/>
              </a:spcBef>
              <a:spcAft>
                <a:spcPts val="0"/>
              </a:spcAft>
              <a:buNone/>
            </a:pPr>
            <a:r>
              <a:rPr lang="en-US"/>
              <a:t>You’ll learn more about Joins in the intermediate workshop, but for now we can put multiple tables in the FROM statement</a:t>
            </a:r>
            <a:endParaRPr/>
          </a:p>
          <a:p>
            <a:pPr marL="177800" lvl="0" indent="0" rtl="0">
              <a:spcBef>
                <a:spcPts val="560"/>
              </a:spcBef>
              <a:spcAft>
                <a:spcPts val="0"/>
              </a:spcAft>
              <a:buNone/>
            </a:pPr>
            <a:endParaRPr sz="2400" b="1">
              <a:solidFill>
                <a:srgbClr val="E69138"/>
              </a:solidFill>
            </a:endParaRPr>
          </a:p>
          <a:p>
            <a:pPr marL="177800" lvl="0" indent="0" rtl="0">
              <a:spcBef>
                <a:spcPts val="560"/>
              </a:spcBef>
              <a:spcAft>
                <a:spcPts val="0"/>
              </a:spcAft>
              <a:buNone/>
            </a:pPr>
            <a:r>
              <a:rPr lang="en-US" sz="2400" b="1">
                <a:solidFill>
                  <a:srgbClr val="E69138"/>
                </a:solidFill>
              </a:rPr>
              <a:t>SELECT</a:t>
            </a:r>
            <a:r>
              <a:rPr lang="en-US" sz="2400"/>
              <a:t> a.column 1, b.column 1</a:t>
            </a:r>
            <a:endParaRPr sz="2400"/>
          </a:p>
          <a:p>
            <a:pPr marL="177800" lvl="0" indent="0" rtl="0">
              <a:spcBef>
                <a:spcPts val="560"/>
              </a:spcBef>
              <a:spcAft>
                <a:spcPts val="0"/>
              </a:spcAft>
              <a:buNone/>
            </a:pPr>
            <a:r>
              <a:rPr lang="en-US" sz="2400" b="1">
                <a:solidFill>
                  <a:srgbClr val="3C78D8"/>
                </a:solidFill>
              </a:rPr>
              <a:t>FROM</a:t>
            </a:r>
            <a:r>
              <a:rPr lang="en-US" sz="2400"/>
              <a:t> table a, table b			</a:t>
            </a:r>
            <a:endParaRPr sz="2400"/>
          </a:p>
          <a:p>
            <a:pPr marL="342900" lvl="0" indent="-165100" rtl="0">
              <a:spcBef>
                <a:spcPts val="560"/>
              </a:spcBef>
              <a:spcAft>
                <a:spcPts val="0"/>
              </a:spcAft>
              <a:buNone/>
            </a:pPr>
            <a:endParaRPr/>
          </a:p>
          <a:p>
            <a:pPr marL="342900" lvl="0" indent="-165100" rtl="0">
              <a:spcBef>
                <a:spcPts val="560"/>
              </a:spcBef>
              <a:spcAft>
                <a:spcPts val="0"/>
              </a:spcAft>
              <a:buNone/>
            </a:pPr>
            <a:r>
              <a:rPr lang="en-US"/>
              <a:t> </a:t>
            </a:r>
            <a:endParaRPr/>
          </a:p>
        </p:txBody>
      </p:sp>
      <p:sp>
        <p:nvSpPr>
          <p:cNvPr id="601" name="Shape 601"/>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II</a:t>
            </a:r>
            <a:endParaRPr/>
          </a:p>
        </p:txBody>
      </p:sp>
      <p:sp>
        <p:nvSpPr>
          <p:cNvPr id="608" name="Shape 608"/>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Clr>
                <a:schemeClr val="dk1"/>
              </a:buClr>
              <a:buSzPts val="1100"/>
              <a:buFont typeface="Arial"/>
              <a:buNone/>
            </a:pPr>
            <a:r>
              <a:rPr lang="en-US" sz="2400" b="1">
                <a:solidFill>
                  <a:srgbClr val="E69138"/>
                </a:solidFill>
              </a:rPr>
              <a:t>SELECT</a:t>
            </a:r>
            <a:r>
              <a:rPr lang="en-US" sz="2400"/>
              <a:t> a.nominee, a.movie, b.rating</a:t>
            </a:r>
            <a:endParaRPr sz="2400"/>
          </a:p>
          <a:p>
            <a:pPr marL="177800" lvl="0" indent="0" rtl="0">
              <a:spcBef>
                <a:spcPts val="560"/>
              </a:spcBef>
              <a:spcAft>
                <a:spcPts val="0"/>
              </a:spcAft>
              <a:buClr>
                <a:schemeClr val="dk1"/>
              </a:buClr>
              <a:buSzPts val="1100"/>
              <a:buFont typeface="Arial"/>
              <a:buNone/>
            </a:pPr>
            <a:r>
              <a:rPr lang="en-US" sz="2400" b="1">
                <a:solidFill>
                  <a:srgbClr val="3C78D8"/>
                </a:solidFill>
              </a:rPr>
              <a:t>FROM</a:t>
            </a:r>
            <a:r>
              <a:rPr lang="en-US" sz="2400"/>
              <a:t> tutorial.oscar_nominees a, tutorial.nominee_filmography b</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WHERE</a:t>
            </a:r>
            <a:r>
              <a:rPr lang="en-US" sz="2400"/>
              <a:t> a.nominee = b.name</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AND</a:t>
            </a:r>
            <a:r>
              <a:rPr lang="en-US" sz="2400"/>
              <a:t> a.movie = b.movie_title</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AND</a:t>
            </a:r>
            <a:r>
              <a:rPr lang="en-US" sz="2400"/>
              <a:t> a.nominee = 'Meryl Streep'</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ORDER</a:t>
            </a:r>
            <a:r>
              <a:rPr lang="en-US" sz="2400"/>
              <a:t> by 3</a:t>
            </a:r>
            <a:endParaRPr sz="2400"/>
          </a:p>
          <a:p>
            <a:pPr marL="177800" lvl="0" indent="0" rtl="0">
              <a:spcBef>
                <a:spcPts val="560"/>
              </a:spcBef>
              <a:spcAft>
                <a:spcPts val="0"/>
              </a:spcAft>
              <a:buClr>
                <a:schemeClr val="dk1"/>
              </a:buClr>
              <a:buSzPts val="1100"/>
              <a:buFont typeface="Arial"/>
              <a:buNone/>
            </a:pPr>
            <a:endParaRPr sz="2400"/>
          </a:p>
          <a:p>
            <a:pPr marL="177800" lvl="0" indent="0" rtl="0">
              <a:spcBef>
                <a:spcPts val="560"/>
              </a:spcBef>
              <a:spcAft>
                <a:spcPts val="0"/>
              </a:spcAft>
              <a:buClr>
                <a:schemeClr val="dk1"/>
              </a:buClr>
              <a:buSzPts val="1100"/>
              <a:buFont typeface="Arial"/>
              <a:buNone/>
            </a:pP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endParaRPr sz="2400"/>
          </a:p>
        </p:txBody>
      </p:sp>
      <p:sp>
        <p:nvSpPr>
          <p:cNvPr id="609" name="Shape 609"/>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Try it! (Challenge I)</a:t>
            </a:r>
            <a:endParaRPr/>
          </a:p>
        </p:txBody>
      </p:sp>
      <p:sp>
        <p:nvSpPr>
          <p:cNvPr id="616" name="Shape 616"/>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a:t>What’s type of actresses (genre) win best supporting actress most often?</a:t>
            </a:r>
            <a:endParaRPr/>
          </a:p>
          <a:p>
            <a:pPr marL="177800" lvl="0" indent="0" rtl="0">
              <a:spcBef>
                <a:spcPts val="560"/>
              </a:spcBef>
              <a:spcAft>
                <a:spcPts val="0"/>
              </a:spcAft>
              <a:buNone/>
            </a:pPr>
            <a:endParaRPr/>
          </a:p>
          <a:p>
            <a:pPr marL="0" lvl="0" indent="0" rtl="0">
              <a:spcBef>
                <a:spcPts val="560"/>
              </a:spcBef>
              <a:spcAft>
                <a:spcPts val="0"/>
              </a:spcAft>
              <a:buNone/>
            </a:pPr>
            <a:endParaRPr/>
          </a:p>
        </p:txBody>
      </p:sp>
      <p:sp>
        <p:nvSpPr>
          <p:cNvPr id="617" name="Shape 617"/>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449577" y="1342088"/>
            <a:ext cx="4040100" cy="6399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Excel is good at:</a:t>
            </a:r>
            <a:endParaRPr sz="2400" b="1" i="0" u="none" strike="noStrike" cap="none">
              <a:solidFill>
                <a:schemeClr val="dk1"/>
              </a:solidFill>
              <a:latin typeface="Arial"/>
              <a:ea typeface="Arial"/>
              <a:cs typeface="Arial"/>
              <a:sym typeface="Arial"/>
            </a:endParaRPr>
          </a:p>
        </p:txBody>
      </p:sp>
      <p:sp>
        <p:nvSpPr>
          <p:cNvPr id="136" name="Shape 136"/>
          <p:cNvSpPr txBox="1">
            <a:spLocks noGrp="1"/>
          </p:cNvSpPr>
          <p:nvPr>
            <p:ph type="body" idx="2"/>
          </p:nvPr>
        </p:nvSpPr>
        <p:spPr>
          <a:xfrm>
            <a:off x="441963" y="2133600"/>
            <a:ext cx="4040100" cy="3951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Usability</a:t>
            </a:r>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Ability to easily edit data</a:t>
            </a:r>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Sharing data</a:t>
            </a:r>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Learning curve</a:t>
            </a:r>
            <a:endParaRPr sz="2400" b="0" i="0" u="none" strike="noStrike" cap="none">
              <a:solidFill>
                <a:schemeClr val="dk1"/>
              </a:solidFill>
              <a:latin typeface="Arial"/>
              <a:ea typeface="Arial"/>
              <a:cs typeface="Arial"/>
              <a:sym typeface="Arial"/>
            </a:endParaRPr>
          </a:p>
        </p:txBody>
      </p:sp>
      <p:sp>
        <p:nvSpPr>
          <p:cNvPr id="137" name="Shape 137"/>
          <p:cNvSpPr txBox="1">
            <a:spLocks noGrp="1"/>
          </p:cNvSpPr>
          <p:nvPr>
            <p:ph type="body" idx="3"/>
          </p:nvPr>
        </p:nvSpPr>
        <p:spPr>
          <a:xfrm>
            <a:off x="4652643" y="1342088"/>
            <a:ext cx="4041900" cy="6399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Excel is bad at:</a:t>
            </a:r>
            <a:endParaRPr sz="2400" b="1" i="0" u="none" strike="noStrike" cap="none">
              <a:solidFill>
                <a:schemeClr val="dk1"/>
              </a:solidFill>
              <a:latin typeface="Arial"/>
              <a:ea typeface="Arial"/>
              <a:cs typeface="Arial"/>
              <a:sym typeface="Arial"/>
            </a:endParaRPr>
          </a:p>
        </p:txBody>
      </p:sp>
      <p:sp>
        <p:nvSpPr>
          <p:cNvPr id="138" name="Shape 138"/>
          <p:cNvSpPr txBox="1">
            <a:spLocks noGrp="1"/>
          </p:cNvSpPr>
          <p:nvPr>
            <p:ph type="body" idx="4"/>
          </p:nvPr>
        </p:nvSpPr>
        <p:spPr>
          <a:xfrm>
            <a:off x="4660268" y="2133600"/>
            <a:ext cx="4041900" cy="3951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Scaling</a:t>
            </a:r>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Data Integrity</a:t>
            </a:r>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Working with multiple datasets at once</a:t>
            </a:r>
            <a:endParaRPr/>
          </a:p>
          <a:p>
            <a:pPr marL="342900" marR="0" lvl="0" indent="-34290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Version Control</a:t>
            </a:r>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39" name="Shape 139"/>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6</a:t>
            </a:fld>
            <a:endParaRPr sz="1000">
              <a:solidFill>
                <a:schemeClr val="dk1"/>
              </a:solidFill>
              <a:latin typeface="Arial"/>
              <a:ea typeface="Arial"/>
              <a:cs typeface="Arial"/>
              <a:sym typeface="Arial"/>
            </a:endParaRPr>
          </a:p>
        </p:txBody>
      </p:sp>
      <p:sp>
        <p:nvSpPr>
          <p:cNvPr id="140" name="Shape 140"/>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SQL vs Excel</a:t>
            </a:r>
            <a:endParaRPr sz="2400" b="1">
              <a:solidFill>
                <a:srgbClr val="820009"/>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Hint:</a:t>
            </a:r>
            <a:endParaRPr/>
          </a:p>
        </p:txBody>
      </p:sp>
      <p:sp>
        <p:nvSpPr>
          <p:cNvPr id="624" name="Shape 624"/>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457200" lvl="0" indent="-406400" rtl="0">
              <a:spcBef>
                <a:spcPts val="560"/>
              </a:spcBef>
              <a:spcAft>
                <a:spcPts val="0"/>
              </a:spcAft>
              <a:buSzPts val="2800"/>
              <a:buChar char="•"/>
            </a:pPr>
            <a:r>
              <a:rPr lang="en-US"/>
              <a:t>Create a select statement that adds the actress’ genre and limits to winners in the relevant category</a:t>
            </a:r>
            <a:endParaRPr/>
          </a:p>
          <a:p>
            <a:pPr marL="0" lvl="0" indent="0" rtl="0">
              <a:spcBef>
                <a:spcPts val="560"/>
              </a:spcBef>
              <a:spcAft>
                <a:spcPts val="0"/>
              </a:spcAft>
              <a:buNone/>
            </a:pPr>
            <a:endParaRPr/>
          </a:p>
          <a:p>
            <a:pPr marL="457200" lvl="0" indent="-406400">
              <a:spcBef>
                <a:spcPts val="560"/>
              </a:spcBef>
              <a:spcAft>
                <a:spcPts val="0"/>
              </a:spcAft>
              <a:buSzPts val="2800"/>
              <a:buChar char="•"/>
            </a:pPr>
            <a:r>
              <a:rPr lang="en-US"/>
              <a:t>SELECT from that statement with COUNT(*), by genre</a:t>
            </a:r>
            <a:endParaRPr/>
          </a:p>
          <a:p>
            <a:pPr marL="342900" lvl="0" indent="-165100">
              <a:spcBef>
                <a:spcPts val="560"/>
              </a:spcBef>
              <a:spcAft>
                <a:spcPts val="0"/>
              </a:spcAft>
              <a:buNone/>
            </a:pPr>
            <a:endParaRPr/>
          </a:p>
          <a:p>
            <a:pPr marL="342900" lvl="0" indent="-165100">
              <a:spcBef>
                <a:spcPts val="560"/>
              </a:spcBef>
              <a:spcAft>
                <a:spcPts val="0"/>
              </a:spcAft>
              <a:buNone/>
            </a:pPr>
            <a:endParaRPr/>
          </a:p>
        </p:txBody>
      </p:sp>
      <p:sp>
        <p:nvSpPr>
          <p:cNvPr id="625" name="Shape 625"/>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Answer</a:t>
            </a:r>
            <a:endParaRPr/>
          </a:p>
        </p:txBody>
      </p:sp>
      <p:sp>
        <p:nvSpPr>
          <p:cNvPr id="632" name="Shape 632"/>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Clr>
                <a:schemeClr val="dk1"/>
              </a:buClr>
              <a:buSzPts val="1100"/>
              <a:buFont typeface="Arial"/>
              <a:buNone/>
            </a:pPr>
            <a:r>
              <a:rPr lang="en-US" sz="1800" b="1">
                <a:solidFill>
                  <a:srgbClr val="E69138"/>
                </a:solidFill>
              </a:rPr>
              <a:t>SELECT</a:t>
            </a:r>
            <a:r>
              <a:rPr lang="en-US" sz="1800"/>
              <a:t> top_genre, COUNT(*)</a:t>
            </a:r>
            <a:endParaRPr sz="1800"/>
          </a:p>
          <a:p>
            <a:pPr marL="342900" lvl="0" indent="-165100">
              <a:spcBef>
                <a:spcPts val="560"/>
              </a:spcBef>
              <a:spcAft>
                <a:spcPts val="0"/>
              </a:spcAft>
              <a:buClr>
                <a:schemeClr val="dk1"/>
              </a:buClr>
              <a:buSzPts val="1100"/>
              <a:buFont typeface="Arial"/>
              <a:buNone/>
            </a:pPr>
            <a:r>
              <a:rPr lang="en-US" sz="1800" b="1">
                <a:solidFill>
                  <a:srgbClr val="3C78D8"/>
                </a:solidFill>
              </a:rPr>
              <a:t>FROM</a:t>
            </a:r>
            <a:r>
              <a:rPr lang="en-US" sz="1800"/>
              <a:t>(</a:t>
            </a:r>
            <a:endParaRPr sz="1800"/>
          </a:p>
          <a:p>
            <a:pPr marL="800100" lvl="0" indent="-165100">
              <a:spcBef>
                <a:spcPts val="560"/>
              </a:spcBef>
              <a:spcAft>
                <a:spcPts val="0"/>
              </a:spcAft>
              <a:buClr>
                <a:schemeClr val="dk1"/>
              </a:buClr>
              <a:buSzPts val="1100"/>
              <a:buFont typeface="Arial"/>
              <a:buNone/>
            </a:pPr>
            <a:r>
              <a:rPr lang="en-US" sz="1800" b="1">
                <a:solidFill>
                  <a:srgbClr val="E69138"/>
                </a:solidFill>
              </a:rPr>
              <a:t>SELECT</a:t>
            </a:r>
            <a:r>
              <a:rPr lang="en-US" sz="1800"/>
              <a:t> a.*, b.top_genre</a:t>
            </a:r>
            <a:endParaRPr sz="1800"/>
          </a:p>
          <a:p>
            <a:pPr marL="800100" lvl="0" indent="-165100">
              <a:spcBef>
                <a:spcPts val="560"/>
              </a:spcBef>
              <a:spcAft>
                <a:spcPts val="0"/>
              </a:spcAft>
              <a:buClr>
                <a:schemeClr val="dk1"/>
              </a:buClr>
              <a:buSzPts val="1100"/>
              <a:buFont typeface="Arial"/>
              <a:buNone/>
            </a:pPr>
            <a:r>
              <a:rPr lang="en-US" sz="1800" b="1">
                <a:solidFill>
                  <a:srgbClr val="3C78D8"/>
                </a:solidFill>
              </a:rPr>
              <a:t>FROM</a:t>
            </a:r>
            <a:r>
              <a:rPr lang="en-US" sz="1800"/>
              <a:t> tutorial.oscar_nominees a, tutorial.nominee_information b</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WHERE</a:t>
            </a:r>
            <a:r>
              <a:rPr lang="en-US" sz="1800"/>
              <a:t> winner = 'true'</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AND</a:t>
            </a:r>
            <a:r>
              <a:rPr lang="en-US" sz="1800"/>
              <a:t> category = 'actress in a supporting role'</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AND</a:t>
            </a:r>
            <a:r>
              <a:rPr lang="en-US" sz="1800"/>
              <a:t> a.nominee = b.name</a:t>
            </a:r>
            <a:endParaRPr sz="1800"/>
          </a:p>
          <a:p>
            <a:pPr marL="342900" lvl="0" indent="-165100">
              <a:spcBef>
                <a:spcPts val="560"/>
              </a:spcBef>
              <a:spcAft>
                <a:spcPts val="0"/>
              </a:spcAft>
              <a:buClr>
                <a:schemeClr val="dk1"/>
              </a:buClr>
              <a:buSzPts val="1100"/>
              <a:buFont typeface="Arial"/>
              <a:buNone/>
            </a:pPr>
            <a:r>
              <a:rPr lang="en-US" sz="1800"/>
              <a:t>) c</a:t>
            </a:r>
            <a:endParaRPr sz="1800"/>
          </a:p>
          <a:p>
            <a:pPr marL="342900" lvl="0" indent="-165100">
              <a:spcBef>
                <a:spcPts val="560"/>
              </a:spcBef>
              <a:spcAft>
                <a:spcPts val="0"/>
              </a:spcAft>
              <a:buClr>
                <a:schemeClr val="dk1"/>
              </a:buClr>
              <a:buSzPts val="1100"/>
              <a:buFont typeface="Arial"/>
              <a:buNone/>
            </a:pPr>
            <a:r>
              <a:rPr lang="en-US" sz="1800" b="1">
                <a:solidFill>
                  <a:srgbClr val="674EA7"/>
                </a:solidFill>
              </a:rPr>
              <a:t>GROUP</a:t>
            </a:r>
            <a:r>
              <a:rPr lang="en-US" sz="1800"/>
              <a:t> by 1</a:t>
            </a:r>
            <a:endParaRPr sz="1800"/>
          </a:p>
          <a:p>
            <a:pPr marL="342900" lvl="0" indent="-165100">
              <a:spcBef>
                <a:spcPts val="560"/>
              </a:spcBef>
              <a:spcAft>
                <a:spcPts val="0"/>
              </a:spcAft>
              <a:buClr>
                <a:schemeClr val="dk1"/>
              </a:buClr>
              <a:buSzPts val="1100"/>
              <a:buFont typeface="Arial"/>
              <a:buNone/>
            </a:pPr>
            <a:r>
              <a:rPr lang="en-US" sz="1800" b="1">
                <a:solidFill>
                  <a:srgbClr val="674EA7"/>
                </a:solidFill>
              </a:rPr>
              <a:t>ORDER</a:t>
            </a:r>
            <a:r>
              <a:rPr lang="en-US" sz="1800"/>
              <a:t> by 2 </a:t>
            </a:r>
            <a:r>
              <a:rPr lang="en-US" sz="1800" b="1"/>
              <a:t>DESC</a:t>
            </a:r>
            <a:endParaRPr sz="1800" b="1"/>
          </a:p>
          <a:p>
            <a:pPr marL="342900" lvl="0" indent="-165100">
              <a:spcBef>
                <a:spcPts val="560"/>
              </a:spcBef>
              <a:spcAft>
                <a:spcPts val="0"/>
              </a:spcAft>
              <a:buNone/>
            </a:pPr>
            <a:endParaRPr/>
          </a:p>
        </p:txBody>
      </p:sp>
      <p:sp>
        <p:nvSpPr>
          <p:cNvPr id="633" name="Shape 63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61</a:t>
            </a:fld>
            <a:endParaRPr/>
          </a:p>
        </p:txBody>
      </p:sp>
      <p:pic>
        <p:nvPicPr>
          <p:cNvPr id="634" name="Shape 634"/>
          <p:cNvPicPr preferRelativeResize="0"/>
          <p:nvPr/>
        </p:nvPicPr>
        <p:blipFill>
          <a:blip r:embed="rId3">
            <a:alphaModFix/>
          </a:blip>
          <a:stretch>
            <a:fillRect/>
          </a:stretch>
        </p:blipFill>
        <p:spPr>
          <a:xfrm>
            <a:off x="3109475" y="4231348"/>
            <a:ext cx="5806376" cy="1393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CHALLENGE II</a:t>
            </a:r>
            <a:endParaRPr/>
          </a:p>
        </p:txBody>
      </p:sp>
      <p:sp>
        <p:nvSpPr>
          <p:cNvPr id="641" name="Shape 641"/>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How many men have won best actor between the ages of 20 and 30? (Including 30)</a:t>
            </a:r>
            <a:endParaRPr/>
          </a:p>
          <a:p>
            <a:pPr marL="342900" lvl="0" indent="-165100">
              <a:spcBef>
                <a:spcPts val="560"/>
              </a:spcBef>
              <a:spcAft>
                <a:spcPts val="0"/>
              </a:spcAft>
              <a:buNone/>
            </a:pPr>
            <a:endParaRPr/>
          </a:p>
          <a:p>
            <a:pPr marL="342900" lvl="0" indent="-165100">
              <a:spcBef>
                <a:spcPts val="560"/>
              </a:spcBef>
              <a:spcAft>
                <a:spcPts val="0"/>
              </a:spcAft>
              <a:buNone/>
            </a:pPr>
            <a:r>
              <a:rPr lang="en-US"/>
              <a:t>Hint: to pull a year/month/day from a date use EXTRACT(YEAR/MONTH/DATE FROM date_column)</a:t>
            </a:r>
            <a:endParaRPr/>
          </a:p>
          <a:p>
            <a:pPr marL="342900" lvl="0" indent="-165100">
              <a:spcBef>
                <a:spcPts val="560"/>
              </a:spcBef>
              <a:spcAft>
                <a:spcPts val="0"/>
              </a:spcAft>
              <a:buNone/>
            </a:pPr>
            <a:endParaRPr/>
          </a:p>
          <a:p>
            <a:pPr marL="342900" lvl="0" indent="-165100">
              <a:spcBef>
                <a:spcPts val="560"/>
              </a:spcBef>
              <a:spcAft>
                <a:spcPts val="0"/>
              </a:spcAft>
              <a:buNone/>
            </a:pPr>
            <a:r>
              <a:rPr lang="en-US"/>
              <a:t>Beware: There are different category names for best actor depending on the year.</a:t>
            </a:r>
            <a:endParaRPr/>
          </a:p>
        </p:txBody>
      </p:sp>
      <p:sp>
        <p:nvSpPr>
          <p:cNvPr id="642" name="Shape 642"/>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More Hints</a:t>
            </a:r>
            <a:endParaRPr/>
          </a:p>
        </p:txBody>
      </p:sp>
      <p:sp>
        <p:nvSpPr>
          <p:cNvPr id="649" name="Shape 649"/>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sz="2400"/>
              <a:t>There are multiple ways to get the answer. Try using:</a:t>
            </a:r>
            <a:endParaRPr sz="2400"/>
          </a:p>
          <a:p>
            <a:pPr marL="177800" lvl="0" indent="0">
              <a:spcBef>
                <a:spcPts val="560"/>
              </a:spcBef>
              <a:spcAft>
                <a:spcPts val="0"/>
              </a:spcAft>
              <a:buNone/>
            </a:pPr>
            <a:endParaRPr sz="2400"/>
          </a:p>
          <a:p>
            <a:pPr marL="457200" lvl="0" indent="-381000" rtl="0">
              <a:spcBef>
                <a:spcPts val="560"/>
              </a:spcBef>
              <a:spcAft>
                <a:spcPts val="0"/>
              </a:spcAft>
              <a:buSzPts val="2400"/>
              <a:buChar char="•"/>
            </a:pPr>
            <a:r>
              <a:rPr lang="en-US" sz="2400"/>
              <a:t>tutorial.oscar_nominees, tutorial.nominee_information</a:t>
            </a:r>
            <a:endParaRPr sz="2400"/>
          </a:p>
          <a:p>
            <a:pPr marL="457200" lvl="0" indent="-381000" rtl="0">
              <a:spcBef>
                <a:spcPts val="0"/>
              </a:spcBef>
              <a:spcAft>
                <a:spcPts val="0"/>
              </a:spcAft>
              <a:buSzPts val="2400"/>
              <a:buChar char="•"/>
            </a:pPr>
            <a:r>
              <a:rPr lang="en-US" sz="2400"/>
              <a:t>SELECT from multiple tables</a:t>
            </a:r>
            <a:endParaRPr sz="2400"/>
          </a:p>
          <a:p>
            <a:pPr marL="457200" lvl="0" indent="-381000" rtl="0">
              <a:spcBef>
                <a:spcPts val="0"/>
              </a:spcBef>
              <a:spcAft>
                <a:spcPts val="0"/>
              </a:spcAft>
              <a:buSzPts val="2400"/>
              <a:buChar char="•"/>
            </a:pPr>
            <a:r>
              <a:rPr lang="en-US" sz="2400"/>
              <a:t>Nested selects</a:t>
            </a:r>
            <a:endParaRPr sz="2400"/>
          </a:p>
          <a:p>
            <a:pPr marL="457200" lvl="0" indent="-381000" rtl="0">
              <a:spcBef>
                <a:spcPts val="0"/>
              </a:spcBef>
              <a:spcAft>
                <a:spcPts val="0"/>
              </a:spcAft>
              <a:buSzPts val="2400"/>
              <a:buChar char="•"/>
            </a:pPr>
            <a:r>
              <a:rPr lang="en-US" sz="2400"/>
              <a:t>COUNT</a:t>
            </a:r>
            <a:endParaRPr sz="2400"/>
          </a:p>
          <a:p>
            <a:pPr marL="457200" lvl="0" indent="-381000" rtl="0">
              <a:spcBef>
                <a:spcPts val="0"/>
              </a:spcBef>
              <a:spcAft>
                <a:spcPts val="0"/>
              </a:spcAft>
              <a:buSzPts val="2400"/>
              <a:buChar char="•"/>
            </a:pPr>
            <a:r>
              <a:rPr lang="en-US" sz="2400"/>
              <a:t>BETWEEN</a:t>
            </a:r>
            <a:endParaRPr sz="2400"/>
          </a:p>
          <a:p>
            <a:pPr marL="457200" lvl="0" indent="-381000" rtl="0">
              <a:spcBef>
                <a:spcPts val="0"/>
              </a:spcBef>
              <a:spcAft>
                <a:spcPts val="0"/>
              </a:spcAft>
              <a:buSzPts val="2400"/>
              <a:buChar char="•"/>
            </a:pPr>
            <a:r>
              <a:rPr lang="en-US" sz="2400"/>
              <a:t>IN</a:t>
            </a:r>
            <a:endParaRPr sz="2400"/>
          </a:p>
          <a:p>
            <a:pPr marL="457200" lvl="0" indent="-381000" rtl="0">
              <a:spcBef>
                <a:spcPts val="0"/>
              </a:spcBef>
              <a:spcAft>
                <a:spcPts val="0"/>
              </a:spcAft>
              <a:buSzPts val="2400"/>
              <a:buChar char="•"/>
            </a:pPr>
            <a:r>
              <a:rPr lang="en-US" sz="2400"/>
              <a:t>Table Aliases</a:t>
            </a:r>
            <a:endParaRPr sz="2400"/>
          </a:p>
          <a:p>
            <a:pPr marL="457200" lvl="0" indent="-381000">
              <a:spcBef>
                <a:spcPts val="0"/>
              </a:spcBef>
              <a:spcAft>
                <a:spcPts val="0"/>
              </a:spcAft>
              <a:buSzPts val="2400"/>
              <a:buChar char="•"/>
            </a:pPr>
            <a:r>
              <a:rPr lang="en-US" sz="2400"/>
              <a:t>Arithmetic in SELECT statement</a:t>
            </a:r>
            <a:endParaRPr sz="2400"/>
          </a:p>
        </p:txBody>
      </p:sp>
      <p:sp>
        <p:nvSpPr>
          <p:cNvPr id="650" name="Shape 650"/>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ANSWER</a:t>
            </a:r>
            <a:endParaRPr/>
          </a:p>
        </p:txBody>
      </p:sp>
      <p:sp>
        <p:nvSpPr>
          <p:cNvPr id="657" name="Shape 657"/>
          <p:cNvSpPr txBox="1">
            <a:spLocks noGrp="1"/>
          </p:cNvSpPr>
          <p:nvPr>
            <p:ph type="body" idx="1"/>
          </p:nvPr>
        </p:nvSpPr>
        <p:spPr>
          <a:xfrm>
            <a:off x="384138" y="110605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sz="1800" b="1">
                <a:solidFill>
                  <a:srgbClr val="E69138"/>
                </a:solidFill>
              </a:rPr>
              <a:t>SELECT</a:t>
            </a:r>
            <a:r>
              <a:rPr lang="en-US" sz="1800"/>
              <a:t> COUNT(*) </a:t>
            </a:r>
            <a:endParaRPr sz="1800"/>
          </a:p>
          <a:p>
            <a:pPr marL="342900" lvl="0" indent="-165100">
              <a:spcBef>
                <a:spcPts val="560"/>
              </a:spcBef>
              <a:spcAft>
                <a:spcPts val="0"/>
              </a:spcAft>
              <a:buClr>
                <a:schemeClr val="dk1"/>
              </a:buClr>
              <a:buSzPts val="1100"/>
              <a:buFont typeface="Arial"/>
              <a:buNone/>
            </a:pPr>
            <a:r>
              <a:rPr lang="en-US" sz="1800" b="1">
                <a:solidFill>
                  <a:srgbClr val="3C78D8"/>
                </a:solidFill>
              </a:rPr>
              <a:t>FROM</a:t>
            </a:r>
            <a:r>
              <a:rPr lang="en-US" sz="1800"/>
              <a:t> (</a:t>
            </a:r>
            <a:endParaRPr sz="1800"/>
          </a:p>
          <a:p>
            <a:pPr marL="800100" lvl="0" indent="-165100">
              <a:spcBef>
                <a:spcPts val="560"/>
              </a:spcBef>
              <a:spcAft>
                <a:spcPts val="0"/>
              </a:spcAft>
              <a:buNone/>
            </a:pPr>
            <a:r>
              <a:rPr lang="en-US" sz="1800" b="1">
                <a:solidFill>
                  <a:srgbClr val="E69138"/>
                </a:solidFill>
              </a:rPr>
              <a:t>SELECT</a:t>
            </a:r>
            <a:r>
              <a:rPr lang="en-US" sz="1800" b="1"/>
              <a:t> </a:t>
            </a:r>
            <a:r>
              <a:rPr lang="en-US" sz="1800"/>
              <a:t>a.nominee, </a:t>
            </a:r>
            <a:endParaRPr sz="1800"/>
          </a:p>
          <a:p>
            <a:pPr marL="800100" lvl="0" indent="-165100">
              <a:spcBef>
                <a:spcPts val="560"/>
              </a:spcBef>
              <a:spcAft>
                <a:spcPts val="0"/>
              </a:spcAft>
              <a:buNone/>
            </a:pPr>
            <a:r>
              <a:rPr lang="en-US" sz="1800"/>
              <a:t>a.movie, </a:t>
            </a:r>
            <a:endParaRPr sz="1800"/>
          </a:p>
          <a:p>
            <a:pPr marL="800100" lvl="0" indent="-165100">
              <a:spcBef>
                <a:spcPts val="560"/>
              </a:spcBef>
              <a:spcAft>
                <a:spcPts val="0"/>
              </a:spcAft>
              <a:buNone/>
            </a:pPr>
            <a:r>
              <a:rPr lang="en-US" sz="1800"/>
              <a:t>a.year, </a:t>
            </a:r>
            <a:endParaRPr sz="1800"/>
          </a:p>
          <a:p>
            <a:pPr marL="800100" lvl="0" indent="-165100">
              <a:spcBef>
                <a:spcPts val="560"/>
              </a:spcBef>
              <a:spcAft>
                <a:spcPts val="0"/>
              </a:spcAft>
              <a:buClr>
                <a:schemeClr val="dk1"/>
              </a:buClr>
              <a:buSzPts val="1100"/>
              <a:buFont typeface="Arial"/>
              <a:buNone/>
            </a:pPr>
            <a:r>
              <a:rPr lang="en-US" sz="1800"/>
              <a:t>a.year - </a:t>
            </a:r>
            <a:r>
              <a:rPr lang="en-US" sz="1800" b="1"/>
              <a:t>EXTRACT</a:t>
            </a:r>
            <a:r>
              <a:rPr lang="en-US" sz="1800"/>
              <a:t>(</a:t>
            </a:r>
            <a:r>
              <a:rPr lang="en-US" sz="1800" b="1"/>
              <a:t>YEAR</a:t>
            </a:r>
            <a:r>
              <a:rPr lang="en-US" sz="1800"/>
              <a:t> </a:t>
            </a:r>
            <a:r>
              <a:rPr lang="en-US" sz="1800" b="1"/>
              <a:t>FROM</a:t>
            </a:r>
            <a:r>
              <a:rPr lang="en-US" sz="1800"/>
              <a:t> b.birthday) as Age</a:t>
            </a:r>
            <a:endParaRPr sz="1800"/>
          </a:p>
          <a:p>
            <a:pPr marL="800100" lvl="0" indent="-165100">
              <a:spcBef>
                <a:spcPts val="560"/>
              </a:spcBef>
              <a:spcAft>
                <a:spcPts val="0"/>
              </a:spcAft>
              <a:buClr>
                <a:schemeClr val="dk1"/>
              </a:buClr>
              <a:buSzPts val="1100"/>
              <a:buFont typeface="Arial"/>
              <a:buNone/>
            </a:pPr>
            <a:r>
              <a:rPr lang="en-US" sz="1800" b="1">
                <a:solidFill>
                  <a:srgbClr val="3C78D8"/>
                </a:solidFill>
              </a:rPr>
              <a:t>FROM</a:t>
            </a:r>
            <a:r>
              <a:rPr lang="en-US" sz="1800"/>
              <a:t> tutorial.nominee_information b, tutorial.oscar_nominees a</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WHERE</a:t>
            </a:r>
            <a:r>
              <a:rPr lang="en-US" sz="1800"/>
              <a:t> b.name = a.nominee</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AND</a:t>
            </a:r>
            <a:r>
              <a:rPr lang="en-US" sz="1800"/>
              <a:t> a.winner = 'true'</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AND</a:t>
            </a:r>
            <a:r>
              <a:rPr lang="en-US" sz="1800"/>
              <a:t> category</a:t>
            </a:r>
            <a:r>
              <a:rPr lang="en-US" sz="1800" b="1"/>
              <a:t> IN</a:t>
            </a:r>
            <a:r>
              <a:rPr lang="en-US" sz="1800"/>
              <a:t> ('actor in a leading role','actor')</a:t>
            </a:r>
            <a:endParaRPr sz="1800"/>
          </a:p>
          <a:p>
            <a:pPr marL="800100" lvl="0" indent="-165100">
              <a:spcBef>
                <a:spcPts val="560"/>
              </a:spcBef>
              <a:spcAft>
                <a:spcPts val="0"/>
              </a:spcAft>
              <a:buClr>
                <a:schemeClr val="dk1"/>
              </a:buClr>
              <a:buSzPts val="1100"/>
              <a:buFont typeface="Arial"/>
              <a:buNone/>
            </a:pPr>
            <a:r>
              <a:rPr lang="en-US" sz="1800" b="1">
                <a:solidFill>
                  <a:srgbClr val="674EA7"/>
                </a:solidFill>
              </a:rPr>
              <a:t>ORDER</a:t>
            </a:r>
            <a:r>
              <a:rPr lang="en-US" sz="1800"/>
              <a:t> by 3) z</a:t>
            </a:r>
            <a:endParaRPr sz="1800"/>
          </a:p>
          <a:p>
            <a:pPr marL="342900" lvl="0" indent="-165100">
              <a:spcBef>
                <a:spcPts val="560"/>
              </a:spcBef>
              <a:spcAft>
                <a:spcPts val="0"/>
              </a:spcAft>
              <a:buClr>
                <a:schemeClr val="dk1"/>
              </a:buClr>
              <a:buSzPts val="1100"/>
              <a:buFont typeface="Arial"/>
              <a:buNone/>
            </a:pPr>
            <a:r>
              <a:rPr lang="en-US" sz="1800" b="1">
                <a:solidFill>
                  <a:srgbClr val="674EA7"/>
                </a:solidFill>
              </a:rPr>
              <a:t>WHERE</a:t>
            </a:r>
            <a:r>
              <a:rPr lang="en-US" sz="1800"/>
              <a:t> z.Age </a:t>
            </a:r>
            <a:r>
              <a:rPr lang="en-US" sz="1800" b="1"/>
              <a:t>BETWEEN</a:t>
            </a:r>
            <a:r>
              <a:rPr lang="en-US" sz="1800"/>
              <a:t> 20 and 30</a:t>
            </a:r>
            <a:endParaRPr sz="1800"/>
          </a:p>
          <a:p>
            <a:pPr marL="342900" lvl="0" indent="-165100">
              <a:spcBef>
                <a:spcPts val="560"/>
              </a:spcBef>
              <a:spcAft>
                <a:spcPts val="0"/>
              </a:spcAft>
              <a:buNone/>
            </a:pPr>
            <a:endParaRPr sz="2400"/>
          </a:p>
        </p:txBody>
      </p:sp>
      <p:sp>
        <p:nvSpPr>
          <p:cNvPr id="658" name="Shape 658"/>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Shape 664"/>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Nested SELECT</a:t>
            </a:r>
            <a:endParaRPr/>
          </a:p>
        </p:txBody>
      </p:sp>
      <p:sp>
        <p:nvSpPr>
          <p:cNvPr id="665" name="Shape 665"/>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342900" lvl="0" indent="-165100">
              <a:spcBef>
                <a:spcPts val="560"/>
              </a:spcBef>
              <a:spcAft>
                <a:spcPts val="0"/>
              </a:spcAft>
              <a:buNone/>
            </a:pPr>
            <a:r>
              <a:rPr lang="en-US"/>
              <a:t>We can SELECT from our SELECT statements!</a:t>
            </a:r>
            <a:endParaRPr/>
          </a:p>
          <a:p>
            <a:pPr marL="342900" lvl="0" indent="-165100">
              <a:spcBef>
                <a:spcPts val="560"/>
              </a:spcBef>
              <a:spcAft>
                <a:spcPts val="0"/>
              </a:spcAft>
              <a:buNone/>
            </a:pPr>
            <a:endParaRPr/>
          </a:p>
          <a:p>
            <a:pPr marL="177800" lvl="0" indent="0" rtl="0">
              <a:spcBef>
                <a:spcPts val="560"/>
              </a:spcBef>
              <a:spcAft>
                <a:spcPts val="0"/>
              </a:spcAft>
              <a:buClr>
                <a:schemeClr val="dk1"/>
              </a:buClr>
              <a:buSzPts val="1100"/>
              <a:buFont typeface="Arial"/>
              <a:buNone/>
            </a:pPr>
            <a:r>
              <a:rPr lang="en-US" sz="2400" b="1">
                <a:solidFill>
                  <a:srgbClr val="E69138"/>
                </a:solidFill>
              </a:rPr>
              <a:t>SELECT</a:t>
            </a:r>
            <a:r>
              <a:rPr lang="en-US" sz="2400"/>
              <a:t> _____</a:t>
            </a:r>
            <a:endParaRPr sz="2400"/>
          </a:p>
          <a:p>
            <a:pPr marL="177800" lvl="0" indent="0" rtl="0">
              <a:spcBef>
                <a:spcPts val="560"/>
              </a:spcBef>
              <a:spcAft>
                <a:spcPts val="0"/>
              </a:spcAft>
              <a:buNone/>
            </a:pPr>
            <a:r>
              <a:rPr lang="en-US" sz="2400" b="1">
                <a:solidFill>
                  <a:srgbClr val="3C78D8"/>
                </a:solidFill>
              </a:rPr>
              <a:t>FROM</a:t>
            </a:r>
            <a:r>
              <a:rPr lang="en-US" sz="2400"/>
              <a:t> (</a:t>
            </a:r>
            <a:endParaRPr sz="2400"/>
          </a:p>
          <a:p>
            <a:pPr marL="177800" lvl="0" indent="0" rtl="0">
              <a:spcBef>
                <a:spcPts val="560"/>
              </a:spcBef>
              <a:spcAft>
                <a:spcPts val="0"/>
              </a:spcAft>
              <a:buNone/>
            </a:pPr>
            <a:r>
              <a:rPr lang="en-US" sz="2400"/>
              <a:t>			</a:t>
            </a:r>
            <a:r>
              <a:rPr lang="en-US" sz="2400" b="1">
                <a:solidFill>
                  <a:srgbClr val="E69138"/>
                </a:solidFill>
              </a:rPr>
              <a:t>SELECT</a:t>
            </a:r>
            <a:r>
              <a:rPr lang="en-US" sz="2400"/>
              <a:t> _____</a:t>
            </a:r>
            <a:endParaRPr sz="2400"/>
          </a:p>
          <a:p>
            <a:pPr marL="177800" lvl="0" indent="0" rtl="0">
              <a:spcBef>
                <a:spcPts val="560"/>
              </a:spcBef>
              <a:spcAft>
                <a:spcPts val="0"/>
              </a:spcAft>
              <a:buNone/>
            </a:pPr>
            <a:r>
              <a:rPr lang="en-US" sz="2400"/>
              <a:t>			</a:t>
            </a:r>
            <a:r>
              <a:rPr lang="en-US" sz="2400" b="1">
                <a:solidFill>
                  <a:srgbClr val="3C78D8"/>
                </a:solidFill>
              </a:rPr>
              <a:t>FROM</a:t>
            </a:r>
            <a:r>
              <a:rPr lang="en-US" sz="2400"/>
              <a:t> table</a:t>
            </a:r>
            <a:endParaRPr sz="2400"/>
          </a:p>
          <a:p>
            <a:pPr marL="177800" lvl="0" indent="0" rtl="0">
              <a:spcBef>
                <a:spcPts val="560"/>
              </a:spcBef>
              <a:spcAft>
                <a:spcPts val="0"/>
              </a:spcAft>
              <a:buNone/>
            </a:pPr>
            <a:r>
              <a:rPr lang="en-US" sz="2400"/>
              <a:t>			</a:t>
            </a:r>
            <a:r>
              <a:rPr lang="en-US" sz="2400" b="1">
                <a:solidFill>
                  <a:srgbClr val="674EA7"/>
                </a:solidFill>
              </a:rPr>
              <a:t>WHERE</a:t>
            </a:r>
            <a:r>
              <a:rPr lang="en-US" sz="2400"/>
              <a:t> _____</a:t>
            </a:r>
            <a:endParaRPr sz="2400"/>
          </a:p>
          <a:p>
            <a:pPr marL="177800" lvl="0" indent="0" rtl="0">
              <a:spcBef>
                <a:spcPts val="560"/>
              </a:spcBef>
              <a:spcAft>
                <a:spcPts val="0"/>
              </a:spcAft>
              <a:buNone/>
            </a:pPr>
            <a:r>
              <a:rPr lang="en-US" sz="2400"/>
              <a:t>			) Alias</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WHERE</a:t>
            </a:r>
            <a:r>
              <a:rPr lang="en-US" sz="2400"/>
              <a:t> Alias.column = ?</a:t>
            </a:r>
            <a:endParaRPr sz="2400"/>
          </a:p>
          <a:p>
            <a:pPr marL="342900" lvl="0" indent="-165100">
              <a:spcBef>
                <a:spcPts val="560"/>
              </a:spcBef>
              <a:spcAft>
                <a:spcPts val="0"/>
              </a:spcAft>
              <a:buNone/>
            </a:pPr>
            <a:endParaRPr/>
          </a:p>
          <a:p>
            <a:pPr marL="342900" lvl="0" indent="-165100" rtl="0">
              <a:spcBef>
                <a:spcPts val="560"/>
              </a:spcBef>
              <a:spcAft>
                <a:spcPts val="0"/>
              </a:spcAft>
              <a:buNone/>
            </a:pPr>
            <a:r>
              <a:rPr lang="en-US"/>
              <a:t> </a:t>
            </a:r>
            <a:endParaRPr/>
          </a:p>
        </p:txBody>
      </p:sp>
      <p:sp>
        <p:nvSpPr>
          <p:cNvPr id="666" name="Shape 666"/>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Example I</a:t>
            </a:r>
            <a:endParaRPr/>
          </a:p>
        </p:txBody>
      </p:sp>
      <p:sp>
        <p:nvSpPr>
          <p:cNvPr id="673" name="Shape 673"/>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Clr>
                <a:schemeClr val="dk1"/>
              </a:buClr>
              <a:buSzPts val="1100"/>
              <a:buFont typeface="Arial"/>
              <a:buNone/>
            </a:pPr>
            <a:r>
              <a:rPr lang="en-US" sz="2400" b="1">
                <a:solidFill>
                  <a:srgbClr val="E69138"/>
                </a:solidFill>
              </a:rPr>
              <a:t>SELECT </a:t>
            </a:r>
            <a:r>
              <a:rPr lang="en-US" sz="2400"/>
              <a:t>*</a:t>
            </a:r>
            <a:endParaRPr sz="2400"/>
          </a:p>
          <a:p>
            <a:pPr marL="177800" lvl="0" indent="0" rtl="0">
              <a:spcBef>
                <a:spcPts val="560"/>
              </a:spcBef>
              <a:spcAft>
                <a:spcPts val="0"/>
              </a:spcAft>
              <a:buClr>
                <a:schemeClr val="dk1"/>
              </a:buClr>
              <a:buSzPts val="1100"/>
              <a:buFont typeface="Arial"/>
              <a:buNone/>
            </a:pPr>
            <a:r>
              <a:rPr lang="en-US" sz="2400" b="1">
                <a:solidFill>
                  <a:srgbClr val="3C78D8"/>
                </a:solidFill>
              </a:rPr>
              <a:t>FROM </a:t>
            </a:r>
            <a:r>
              <a:rPr lang="en-US" sz="2400"/>
              <a:t>(</a:t>
            </a:r>
            <a:endParaRPr sz="2400" b="1">
              <a:solidFill>
                <a:srgbClr val="E69138"/>
              </a:solidFill>
            </a:endParaRPr>
          </a:p>
          <a:p>
            <a:pPr marL="177800" lvl="0" indent="279400" rtl="0">
              <a:spcBef>
                <a:spcPts val="560"/>
              </a:spcBef>
              <a:spcAft>
                <a:spcPts val="0"/>
              </a:spcAft>
              <a:buClr>
                <a:schemeClr val="dk1"/>
              </a:buClr>
              <a:buSzPts val="1100"/>
              <a:buFont typeface="Arial"/>
              <a:buNone/>
            </a:pPr>
            <a:r>
              <a:rPr lang="en-US" sz="2400" b="1">
                <a:solidFill>
                  <a:srgbClr val="E69138"/>
                </a:solidFill>
              </a:rPr>
              <a:t>SELECT</a:t>
            </a:r>
            <a:r>
              <a:rPr lang="en-US" sz="2400"/>
              <a:t> date, </a:t>
            </a:r>
            <a:endParaRPr sz="2400"/>
          </a:p>
          <a:p>
            <a:pPr marL="177800" lvl="0" indent="279400" rtl="0">
              <a:spcBef>
                <a:spcPts val="560"/>
              </a:spcBef>
              <a:spcAft>
                <a:spcPts val="0"/>
              </a:spcAft>
              <a:buClr>
                <a:schemeClr val="dk1"/>
              </a:buClr>
              <a:buSzPts val="1100"/>
              <a:buFont typeface="Arial"/>
              <a:buNone/>
            </a:pPr>
            <a:r>
              <a:rPr lang="en-US" sz="2400"/>
              <a:t>(high - low) as intraday_range</a:t>
            </a:r>
            <a:endParaRPr sz="2400"/>
          </a:p>
          <a:p>
            <a:pPr marL="177800" lvl="0" indent="279400" rtl="0">
              <a:spcBef>
                <a:spcPts val="560"/>
              </a:spcBef>
              <a:spcAft>
                <a:spcPts val="0"/>
              </a:spcAft>
              <a:buClr>
                <a:schemeClr val="dk1"/>
              </a:buClr>
              <a:buSzPts val="1100"/>
              <a:buFont typeface="Arial"/>
              <a:buNone/>
            </a:pPr>
            <a:r>
              <a:rPr lang="en-US" sz="2400" b="1">
                <a:solidFill>
                  <a:srgbClr val="3C78D8"/>
                </a:solidFill>
              </a:rPr>
              <a:t>FROM</a:t>
            </a:r>
            <a:r>
              <a:rPr lang="en-US" sz="2400"/>
              <a:t> tutorial.aapl_historical_stock_price</a:t>
            </a:r>
            <a:endParaRPr sz="2400"/>
          </a:p>
          <a:p>
            <a:pPr marL="177800" lvl="0" indent="0" rtl="0">
              <a:spcBef>
                <a:spcPts val="560"/>
              </a:spcBef>
              <a:spcAft>
                <a:spcPts val="0"/>
              </a:spcAft>
              <a:buClr>
                <a:schemeClr val="dk1"/>
              </a:buClr>
              <a:buSzPts val="1100"/>
              <a:buFont typeface="Arial"/>
              <a:buNone/>
            </a:pPr>
            <a:r>
              <a:rPr lang="en-US" sz="2400"/>
              <a:t>) a</a:t>
            </a:r>
            <a:endParaRPr sz="2400"/>
          </a:p>
          <a:p>
            <a:pPr marL="177800" lvl="0" indent="0" rtl="0">
              <a:spcBef>
                <a:spcPts val="560"/>
              </a:spcBef>
              <a:spcAft>
                <a:spcPts val="0"/>
              </a:spcAft>
              <a:buClr>
                <a:schemeClr val="dk1"/>
              </a:buClr>
              <a:buSzPts val="1100"/>
              <a:buFont typeface="Arial"/>
              <a:buNone/>
            </a:pPr>
            <a:r>
              <a:rPr lang="en-US" sz="2400" b="1">
                <a:solidFill>
                  <a:srgbClr val="674EA7"/>
                </a:solidFill>
              </a:rPr>
              <a:t>WHERE</a:t>
            </a:r>
            <a:r>
              <a:rPr lang="en-US" sz="2400">
                <a:solidFill>
                  <a:srgbClr val="674EA7"/>
                </a:solidFill>
              </a:rPr>
              <a:t> </a:t>
            </a:r>
            <a:r>
              <a:rPr lang="en-US" sz="2400"/>
              <a:t>a.intraday_range &gt; 20</a:t>
            </a:r>
            <a:endParaRPr sz="2400">
              <a:solidFill>
                <a:srgbClr val="674EA7"/>
              </a:solidFill>
            </a:endParaRPr>
          </a:p>
          <a:p>
            <a:pPr marL="177800" lvl="0" indent="0" rtl="0">
              <a:spcBef>
                <a:spcPts val="560"/>
              </a:spcBef>
              <a:spcAft>
                <a:spcPts val="0"/>
              </a:spcAft>
              <a:buClr>
                <a:schemeClr val="dk1"/>
              </a:buClr>
              <a:buSzPts val="1100"/>
              <a:buFont typeface="Arial"/>
              <a:buNone/>
            </a:pPr>
            <a:endParaRPr sz="2400"/>
          </a:p>
          <a:p>
            <a:pPr marL="177800" lvl="0" indent="0" rtl="0">
              <a:spcBef>
                <a:spcPts val="560"/>
              </a:spcBef>
              <a:spcAft>
                <a:spcPts val="0"/>
              </a:spcAft>
              <a:buNone/>
            </a:pPr>
            <a:endParaRPr sz="2400"/>
          </a:p>
          <a:p>
            <a:pPr marL="177800" lvl="0" indent="0" rtl="0">
              <a:spcBef>
                <a:spcPts val="560"/>
              </a:spcBef>
              <a:spcAft>
                <a:spcPts val="0"/>
              </a:spcAft>
              <a:buClr>
                <a:schemeClr val="dk1"/>
              </a:buClr>
              <a:buSzPts val="1100"/>
              <a:buFont typeface="Arial"/>
              <a:buNone/>
            </a:pPr>
            <a:endParaRPr sz="2400"/>
          </a:p>
        </p:txBody>
      </p:sp>
      <p:sp>
        <p:nvSpPr>
          <p:cNvPr id="674" name="Shape 674"/>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Why use a Relational database</a:t>
            </a:r>
            <a:endParaRPr sz="3600" b="1" i="0" u="none" strike="noStrike" cap="none">
              <a:solidFill>
                <a:srgbClr val="820000"/>
              </a:solidFill>
              <a:latin typeface="Arial"/>
              <a:ea typeface="Arial"/>
              <a:cs typeface="Arial"/>
              <a:sym typeface="Arial"/>
            </a:endParaRPr>
          </a:p>
        </p:txBody>
      </p:sp>
      <p:sp>
        <p:nvSpPr>
          <p:cNvPr id="680" name="Shape 680"/>
          <p:cNvSpPr txBox="1">
            <a:spLocks noGrp="1"/>
          </p:cNvSpPr>
          <p:nvPr>
            <p:ph type="body" idx="1"/>
          </p:nvPr>
        </p:nvSpPr>
        <p:spPr>
          <a:xfrm>
            <a:off x="404813" y="1206500"/>
            <a:ext cx="8299500" cy="4786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590"/>
              <a:buFont typeface="Arial"/>
              <a:buChar char="•"/>
            </a:pPr>
            <a:r>
              <a:rPr lang="en-US" sz="2590" b="0" i="0" u="none" strike="noStrike" cap="none">
                <a:solidFill>
                  <a:schemeClr val="dk1"/>
                </a:solidFill>
                <a:latin typeface="Arial"/>
                <a:ea typeface="Arial"/>
                <a:cs typeface="Arial"/>
                <a:sym typeface="Arial"/>
              </a:rPr>
              <a:t>Think about a list of contacts in Excel – basically one database table – and adding a phone number.</a:t>
            </a:r>
            <a:endParaRPr/>
          </a:p>
          <a:p>
            <a:pPr marL="342900" marR="0" lvl="0" indent="-342900" algn="l" rtl="0">
              <a:spcBef>
                <a:spcPts val="518"/>
              </a:spcBef>
              <a:spcAft>
                <a:spcPts val="0"/>
              </a:spcAft>
              <a:buClr>
                <a:schemeClr val="dk1"/>
              </a:buClr>
              <a:buSzPts val="2590"/>
              <a:buFont typeface="Arial"/>
              <a:buChar char="•"/>
            </a:pPr>
            <a:r>
              <a:rPr lang="en-US" sz="2590" b="0" i="0" u="none" strike="noStrike" cap="none">
                <a:solidFill>
                  <a:schemeClr val="dk1"/>
                </a:solidFill>
                <a:latin typeface="Arial"/>
                <a:ea typeface="Arial"/>
                <a:cs typeface="Arial"/>
                <a:sym typeface="Arial"/>
              </a:rPr>
              <a:t>Do you have enough phone number columns?</a:t>
            </a:r>
            <a:endParaRPr/>
          </a:p>
          <a:p>
            <a:pPr marL="342900" marR="0" lvl="0" indent="-342900" algn="l" rtl="0">
              <a:spcBef>
                <a:spcPts val="518"/>
              </a:spcBef>
              <a:spcAft>
                <a:spcPts val="0"/>
              </a:spcAft>
              <a:buClr>
                <a:schemeClr val="dk1"/>
              </a:buClr>
              <a:buSzPts val="2590"/>
              <a:buFont typeface="Arial"/>
              <a:buChar char="•"/>
            </a:pPr>
            <a:r>
              <a:rPr lang="en-US" sz="2590" b="0" i="0" u="none" strike="noStrike" cap="none">
                <a:solidFill>
                  <a:schemeClr val="dk1"/>
                </a:solidFill>
                <a:latin typeface="Arial"/>
                <a:ea typeface="Arial"/>
                <a:cs typeface="Arial"/>
                <a:sym typeface="Arial"/>
              </a:rPr>
              <a:t>Does cell phone have its own field or is it just another phone number?</a:t>
            </a:r>
            <a:endParaRPr/>
          </a:p>
          <a:p>
            <a:pPr marL="342900" marR="0" lvl="0" indent="-342900" algn="l" rtl="0">
              <a:spcBef>
                <a:spcPts val="518"/>
              </a:spcBef>
              <a:spcAft>
                <a:spcPts val="0"/>
              </a:spcAft>
              <a:buClr>
                <a:schemeClr val="dk1"/>
              </a:buClr>
              <a:buSzPts val="2590"/>
              <a:buFont typeface="Arial"/>
              <a:buChar char="•"/>
            </a:pPr>
            <a:r>
              <a:rPr lang="en-US" sz="2590" b="0" i="0" u="none" strike="noStrike" cap="none">
                <a:solidFill>
                  <a:schemeClr val="dk1"/>
                </a:solidFill>
                <a:latin typeface="Arial"/>
                <a:ea typeface="Arial"/>
                <a:cs typeface="Arial"/>
                <a:sym typeface="Arial"/>
              </a:rPr>
              <a:t>How do you mark the primary phone number?</a:t>
            </a:r>
            <a:endParaRPr/>
          </a:p>
          <a:p>
            <a:pPr marL="342900" marR="0" lvl="0" indent="-178435" algn="l" rtl="0">
              <a:spcBef>
                <a:spcPts val="518"/>
              </a:spcBef>
              <a:spcAft>
                <a:spcPts val="0"/>
              </a:spcAft>
              <a:buClr>
                <a:schemeClr val="dk1"/>
              </a:buClr>
              <a:buSzPts val="2590"/>
              <a:buFont typeface="Arial"/>
              <a:buNone/>
            </a:pPr>
            <a:endParaRPr sz="2590" b="0" i="0" u="none" strike="noStrike" cap="none">
              <a:solidFill>
                <a:schemeClr val="dk1"/>
              </a:solidFill>
              <a:latin typeface="Arial"/>
              <a:ea typeface="Arial"/>
              <a:cs typeface="Arial"/>
              <a:sym typeface="Arial"/>
            </a:endParaRPr>
          </a:p>
          <a:p>
            <a:pPr marL="342900" marR="0" lvl="0" indent="-342900" algn="l" rtl="0">
              <a:spcBef>
                <a:spcPts val="518"/>
              </a:spcBef>
              <a:spcAft>
                <a:spcPts val="0"/>
              </a:spcAft>
              <a:buClr>
                <a:schemeClr val="dk1"/>
              </a:buClr>
              <a:buSzPts val="2590"/>
              <a:buFont typeface="Arial"/>
              <a:buChar char="•"/>
            </a:pPr>
            <a:r>
              <a:rPr lang="en-US" sz="2590" b="0" i="0" u="none" strike="noStrike" cap="none">
                <a:solidFill>
                  <a:schemeClr val="dk1"/>
                </a:solidFill>
                <a:latin typeface="Arial"/>
                <a:ea typeface="Arial"/>
                <a:cs typeface="Arial"/>
                <a:sym typeface="Arial"/>
              </a:rPr>
              <a:t>A database lets you have as many phone numbers as you want associated with one person, because you can put phone numbers in a separate table.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Structured query language</a:t>
            </a:r>
            <a:endParaRPr sz="3600" b="1" i="0" u="none" strike="noStrike" cap="none">
              <a:solidFill>
                <a:srgbClr val="820000"/>
              </a:solidFill>
              <a:latin typeface="Arial"/>
              <a:ea typeface="Arial"/>
              <a:cs typeface="Arial"/>
              <a:sym typeface="Arial"/>
            </a:endParaRPr>
          </a:p>
        </p:txBody>
      </p:sp>
      <p:sp>
        <p:nvSpPr>
          <p:cNvPr id="686" name="Shape 686"/>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SQL is a way to pull the information you need out of a relational database</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You’ll probably use it to fetch summary information from a central data warehouse and then do additional analysis in Excel/SAS/etc.</a:t>
            </a:r>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SQL is also used (by the people who set up the data warehouse) to create tables, insert data, and delete unneeded information.</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Credits</a:t>
            </a:r>
            <a:endParaRPr sz="3600" b="1" i="0" u="none" strike="noStrike" cap="none">
              <a:solidFill>
                <a:srgbClr val="820000"/>
              </a:solidFill>
              <a:latin typeface="Arial"/>
              <a:ea typeface="Arial"/>
              <a:cs typeface="Arial"/>
              <a:sym typeface="Arial"/>
            </a:endParaRPr>
          </a:p>
        </p:txBody>
      </p:sp>
      <p:sp>
        <p:nvSpPr>
          <p:cNvPr id="692" name="Shape 692"/>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Jennifer Berk</a:t>
            </a:r>
            <a:r>
              <a:rPr lang="en-US"/>
              <a:t>, Booth Tech Club</a:t>
            </a:r>
            <a:endParaRPr/>
          </a:p>
          <a:p>
            <a:pPr marL="342900" marR="0" lvl="0" indent="-342900" algn="l" rtl="0">
              <a:spcBef>
                <a:spcPts val="0"/>
              </a:spcBef>
              <a:spcAft>
                <a:spcPts val="0"/>
              </a:spcAft>
              <a:buClr>
                <a:schemeClr val="dk1"/>
              </a:buClr>
              <a:buSzPts val="2800"/>
              <a:buFont typeface="Arial"/>
              <a:buChar char="•"/>
            </a:pPr>
            <a:r>
              <a:rPr lang="en-US"/>
              <a:t>Patrick Miller, former BAC co-chair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445770" y="672914"/>
            <a:ext cx="4040188" cy="63976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Everyone</a:t>
            </a:r>
            <a:endParaRPr/>
          </a:p>
        </p:txBody>
      </p:sp>
      <p:sp>
        <p:nvSpPr>
          <p:cNvPr id="146" name="Shape 14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7</a:t>
            </a:fld>
            <a:endParaRPr sz="1000">
              <a:solidFill>
                <a:schemeClr val="dk1"/>
              </a:solidFill>
              <a:latin typeface="Arial"/>
              <a:ea typeface="Arial"/>
              <a:cs typeface="Arial"/>
              <a:sym typeface="Arial"/>
            </a:endParaRPr>
          </a:p>
        </p:txBody>
      </p:sp>
      <p:sp>
        <p:nvSpPr>
          <p:cNvPr id="147" name="Shape 14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Who Uses SQL?</a:t>
            </a:r>
            <a:endParaRPr sz="2400" b="1">
              <a:solidFill>
                <a:srgbClr val="820009"/>
              </a:solidFill>
              <a:latin typeface="Arial"/>
              <a:ea typeface="Arial"/>
              <a:cs typeface="Arial"/>
              <a:sym typeface="Arial"/>
            </a:endParaRPr>
          </a:p>
        </p:txBody>
      </p:sp>
      <p:sp>
        <p:nvSpPr>
          <p:cNvPr id="148" name="Shape 148"/>
          <p:cNvSpPr txBox="1">
            <a:spLocks noGrp="1"/>
          </p:cNvSpPr>
          <p:nvPr>
            <p:ph type="body" idx="1"/>
          </p:nvPr>
        </p:nvSpPr>
        <p:spPr>
          <a:xfrm>
            <a:off x="2131853" y="1932546"/>
            <a:ext cx="4423093" cy="668524"/>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Companies that use MySQL:</a:t>
            </a:r>
            <a:endParaRPr/>
          </a:p>
        </p:txBody>
      </p:sp>
      <p:pic>
        <p:nvPicPr>
          <p:cNvPr id="149" name="Shape 149"/>
          <p:cNvPicPr preferRelativeResize="0"/>
          <p:nvPr/>
        </p:nvPicPr>
        <p:blipFill rotWithShape="1">
          <a:blip r:embed="rId3">
            <a:alphaModFix/>
          </a:blip>
          <a:srcRect r="50412" b="1609"/>
          <a:stretch/>
        </p:blipFill>
        <p:spPr>
          <a:xfrm>
            <a:off x="381000" y="2649644"/>
            <a:ext cx="8229600" cy="1034822"/>
          </a:xfrm>
          <a:prstGeom prst="rect">
            <a:avLst/>
          </a:prstGeom>
          <a:noFill/>
          <a:ln>
            <a:noFill/>
          </a:ln>
        </p:spPr>
      </p:pic>
      <p:pic>
        <p:nvPicPr>
          <p:cNvPr id="150" name="Shape 150"/>
          <p:cNvPicPr preferRelativeResize="0"/>
          <p:nvPr/>
        </p:nvPicPr>
        <p:blipFill rotWithShape="1">
          <a:blip r:embed="rId3">
            <a:alphaModFix/>
          </a:blip>
          <a:srcRect l="50971"/>
          <a:stretch/>
        </p:blipFill>
        <p:spPr>
          <a:xfrm>
            <a:off x="661329" y="3949994"/>
            <a:ext cx="7821341" cy="101097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LIMIT</a:t>
            </a:r>
            <a:endParaRPr/>
          </a:p>
        </p:txBody>
      </p:sp>
      <p:sp>
        <p:nvSpPr>
          <p:cNvPr id="699" name="Shape 699"/>
          <p:cNvSpPr txBox="1">
            <a:spLocks noGrp="1"/>
          </p:cNvSpPr>
          <p:nvPr>
            <p:ph type="body" idx="1"/>
          </p:nvPr>
        </p:nvSpPr>
        <p:spPr>
          <a:xfrm>
            <a:off x="404813" y="1206500"/>
            <a:ext cx="8299500" cy="4786200"/>
          </a:xfrm>
          <a:prstGeom prst="rect">
            <a:avLst/>
          </a:prstGeom>
        </p:spPr>
        <p:txBody>
          <a:bodyPr spcFirstLastPara="1" wrap="square" lIns="91425" tIns="91425" rIns="91425" bIns="91425" anchor="t" anchorCtr="0">
            <a:noAutofit/>
          </a:bodyPr>
          <a:lstStyle/>
          <a:p>
            <a:pPr marL="177800" lvl="0" indent="0" rtl="0">
              <a:spcBef>
                <a:spcPts val="560"/>
              </a:spcBef>
              <a:spcAft>
                <a:spcPts val="0"/>
              </a:spcAft>
              <a:buNone/>
            </a:pPr>
            <a:r>
              <a:rPr lang="en-US"/>
              <a:t>Mode automatically limits results to 100. You can uncheck the box to get the full table.</a:t>
            </a:r>
            <a:endParaRPr/>
          </a:p>
          <a:p>
            <a:pPr marL="177800" lvl="0" indent="0" rtl="0">
              <a:spcBef>
                <a:spcPts val="560"/>
              </a:spcBef>
              <a:spcAft>
                <a:spcPts val="0"/>
              </a:spcAft>
              <a:buNone/>
            </a:pPr>
            <a:endParaRPr/>
          </a:p>
          <a:p>
            <a:pPr marL="177800" lvl="0" indent="0" rtl="0">
              <a:spcBef>
                <a:spcPts val="560"/>
              </a:spcBef>
              <a:spcAft>
                <a:spcPts val="0"/>
              </a:spcAft>
              <a:buNone/>
            </a:pPr>
            <a:r>
              <a:rPr lang="en-US"/>
              <a:t>You can also customize your own limit in your query</a:t>
            </a:r>
            <a:endParaRPr/>
          </a:p>
          <a:p>
            <a:pPr marL="177800" lvl="0" indent="0" rtl="0">
              <a:spcBef>
                <a:spcPts val="560"/>
              </a:spcBef>
              <a:spcAft>
                <a:spcPts val="0"/>
              </a:spcAft>
              <a:buNone/>
            </a:pPr>
            <a:endParaRPr/>
          </a:p>
          <a:p>
            <a:pPr marL="177800" lvl="0" indent="0" rtl="0">
              <a:spcBef>
                <a:spcPts val="560"/>
              </a:spcBef>
              <a:spcAft>
                <a:spcPts val="0"/>
              </a:spcAft>
              <a:buNone/>
            </a:pPr>
            <a:r>
              <a:rPr lang="en-US" b="1">
                <a:solidFill>
                  <a:srgbClr val="E69138"/>
                </a:solidFill>
              </a:rPr>
              <a:t>SELECT</a:t>
            </a:r>
            <a:r>
              <a:rPr lang="en-US"/>
              <a:t> *</a:t>
            </a:r>
            <a:endParaRPr/>
          </a:p>
          <a:p>
            <a:pPr marL="177800" lvl="0" indent="0" rtl="0">
              <a:spcBef>
                <a:spcPts val="560"/>
              </a:spcBef>
              <a:spcAft>
                <a:spcPts val="0"/>
              </a:spcAft>
              <a:buNone/>
            </a:pPr>
            <a:r>
              <a:rPr lang="en-US" b="1">
                <a:solidFill>
                  <a:srgbClr val="3C78D8"/>
                </a:solidFill>
              </a:rPr>
              <a:t>FROM</a:t>
            </a:r>
            <a:r>
              <a:rPr lang="en-US"/>
              <a:t> tutorial.oscar_nominees</a:t>
            </a:r>
            <a:endParaRPr/>
          </a:p>
          <a:p>
            <a:pPr marL="177800" lvl="0" indent="0">
              <a:spcBef>
                <a:spcPts val="560"/>
              </a:spcBef>
              <a:spcAft>
                <a:spcPts val="0"/>
              </a:spcAft>
              <a:buNone/>
            </a:pPr>
            <a:r>
              <a:rPr lang="en-US" b="1">
                <a:solidFill>
                  <a:srgbClr val="3C78D8"/>
                </a:solidFill>
              </a:rPr>
              <a:t>LIMIT</a:t>
            </a:r>
            <a:r>
              <a:rPr lang="en-US"/>
              <a:t> 20</a:t>
            </a:r>
            <a:endParaRPr/>
          </a:p>
        </p:txBody>
      </p:sp>
      <p:sp>
        <p:nvSpPr>
          <p:cNvPr id="700" name="Shape 700"/>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417286" y="806550"/>
            <a:ext cx="8040914" cy="7174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For startups and smaller companies you might query SQL directly through terminal or command line</a:t>
            </a:r>
            <a:endParaRPr sz="2400" b="1" i="0" u="none" strike="noStrike" cap="none">
              <a:solidFill>
                <a:schemeClr val="dk1"/>
              </a:solidFill>
              <a:latin typeface="Arial"/>
              <a:ea typeface="Arial"/>
              <a:cs typeface="Arial"/>
              <a:sym typeface="Arial"/>
            </a:endParaRPr>
          </a:p>
        </p:txBody>
      </p:sp>
      <p:sp>
        <p:nvSpPr>
          <p:cNvPr id="706" name="Shape 70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71</a:t>
            </a:fld>
            <a:endParaRPr sz="1000">
              <a:solidFill>
                <a:schemeClr val="dk1"/>
              </a:solidFill>
              <a:latin typeface="Arial"/>
              <a:ea typeface="Arial"/>
              <a:cs typeface="Arial"/>
              <a:sym typeface="Arial"/>
            </a:endParaRPr>
          </a:p>
        </p:txBody>
      </p:sp>
      <p:sp>
        <p:nvSpPr>
          <p:cNvPr id="707" name="Shape 70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How do you use SQL?</a:t>
            </a:r>
            <a:endParaRPr sz="2400" b="1">
              <a:solidFill>
                <a:srgbClr val="820009"/>
              </a:solidFill>
              <a:latin typeface="Arial"/>
              <a:ea typeface="Arial"/>
              <a:cs typeface="Arial"/>
              <a:sym typeface="Arial"/>
            </a:endParaRPr>
          </a:p>
        </p:txBody>
      </p:sp>
      <p:pic>
        <p:nvPicPr>
          <p:cNvPr id="708" name="Shape 708"/>
          <p:cNvPicPr preferRelativeResize="0"/>
          <p:nvPr/>
        </p:nvPicPr>
        <p:blipFill rotWithShape="1">
          <a:blip r:embed="rId3">
            <a:alphaModFix/>
          </a:blip>
          <a:srcRect/>
          <a:stretch/>
        </p:blipFill>
        <p:spPr>
          <a:xfrm>
            <a:off x="533400" y="1649700"/>
            <a:ext cx="7620000" cy="43552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417286" y="806550"/>
            <a:ext cx="7555230" cy="71009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For most MBA students, you will access SQL through a GUI (graphical user interface)</a:t>
            </a:r>
            <a:endParaRPr/>
          </a:p>
        </p:txBody>
      </p:sp>
      <p:sp>
        <p:nvSpPr>
          <p:cNvPr id="156" name="Shape 15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8</a:t>
            </a:fld>
            <a:endParaRPr sz="1000">
              <a:solidFill>
                <a:schemeClr val="dk1"/>
              </a:solidFill>
              <a:latin typeface="Arial"/>
              <a:ea typeface="Arial"/>
              <a:cs typeface="Arial"/>
              <a:sym typeface="Arial"/>
            </a:endParaRPr>
          </a:p>
        </p:txBody>
      </p:sp>
      <p:sp>
        <p:nvSpPr>
          <p:cNvPr id="157" name="Shape 15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How do you use SQL?</a:t>
            </a:r>
            <a:endParaRPr/>
          </a:p>
        </p:txBody>
      </p:sp>
      <p:pic>
        <p:nvPicPr>
          <p:cNvPr id="158" name="Shape 158"/>
          <p:cNvPicPr preferRelativeResize="0"/>
          <p:nvPr/>
        </p:nvPicPr>
        <p:blipFill rotWithShape="1">
          <a:blip r:embed="rId3">
            <a:alphaModFix/>
          </a:blip>
          <a:srcRect/>
          <a:stretch/>
        </p:blipFill>
        <p:spPr>
          <a:xfrm>
            <a:off x="1075215" y="1717107"/>
            <a:ext cx="6993600" cy="425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628650" marR="0" lvl="0" indent="-514350" algn="l" rtl="0">
              <a:spcBef>
                <a:spcPts val="0"/>
              </a:spcBef>
              <a:spcAft>
                <a:spcPts val="0"/>
              </a:spcAft>
              <a:buClr>
                <a:schemeClr val="dk1"/>
              </a:buClr>
              <a:buSzPts val="2800"/>
              <a:buFont typeface="+mj-lt"/>
              <a:buAutoNum type="arabicParenR"/>
            </a:pPr>
            <a:r>
              <a:rPr lang="en-US" dirty="0"/>
              <a:t>Go to </a:t>
            </a:r>
            <a:r>
              <a:rPr lang="en-US" u="sng" dirty="0">
                <a:solidFill>
                  <a:schemeClr val="hlink"/>
                </a:solidFill>
                <a:hlinkClick r:id="rId3"/>
              </a:rPr>
              <a:t>https://modeanalytics.com</a:t>
            </a:r>
            <a:endParaRPr dirty="0"/>
          </a:p>
          <a:p>
            <a:pPr lvl="1" indent="-457200">
              <a:spcBef>
                <a:spcPts val="0"/>
              </a:spcBef>
            </a:pPr>
            <a:r>
              <a:rPr lang="en-US" dirty="0"/>
              <a:t>or just search “Mode Analytics”</a:t>
            </a:r>
          </a:p>
          <a:p>
            <a:pPr marL="806450" marR="0" lvl="0" indent="-514350" algn="l" rtl="0">
              <a:spcBef>
                <a:spcPts val="560"/>
              </a:spcBef>
              <a:spcAft>
                <a:spcPts val="0"/>
              </a:spcAft>
              <a:buClr>
                <a:schemeClr val="dk1"/>
              </a:buClr>
              <a:buSzPts val="2800"/>
              <a:buFont typeface="+mj-lt"/>
              <a:buAutoNum type="arabicParenR"/>
            </a:pPr>
            <a:endParaRPr lang="en-US" sz="2800" b="0" i="0" u="none" strike="noStrike" cap="none" dirty="0">
              <a:solidFill>
                <a:schemeClr val="dk1"/>
              </a:solidFill>
              <a:latin typeface="Arial"/>
              <a:ea typeface="Arial"/>
              <a:cs typeface="Arial"/>
              <a:sym typeface="Arial"/>
            </a:endParaRPr>
          </a:p>
          <a:p>
            <a:pPr marL="628650" marR="0" lvl="0" indent="-514350" algn="l" rtl="0">
              <a:spcBef>
                <a:spcPts val="560"/>
              </a:spcBef>
              <a:spcAft>
                <a:spcPts val="0"/>
              </a:spcAft>
              <a:buClr>
                <a:schemeClr val="dk1"/>
              </a:buClr>
              <a:buSzPts val="2800"/>
              <a:buFont typeface="+mj-lt"/>
              <a:buAutoNum type="arabicParenR"/>
            </a:pPr>
            <a:r>
              <a:rPr lang="en-US" dirty="0"/>
              <a:t>Sign in using these credentials </a:t>
            </a:r>
          </a:p>
          <a:p>
            <a:pPr lvl="1" indent="-457200">
              <a:spcBef>
                <a:spcPts val="560"/>
              </a:spcBef>
            </a:pPr>
            <a:r>
              <a:rPr lang="en-US" u="sng" dirty="0">
                <a:solidFill>
                  <a:schemeClr val="hlink"/>
                </a:solidFill>
                <a:hlinkClick r:id="rId4"/>
              </a:rPr>
              <a:t>boothanalytics@gmail.com</a:t>
            </a:r>
            <a:endParaRPr dirty="0"/>
          </a:p>
          <a:p>
            <a:pPr lvl="1" indent="-457200">
              <a:spcBef>
                <a:spcPts val="560"/>
              </a:spcBef>
            </a:pPr>
            <a:r>
              <a:rPr lang="en-US" dirty="0"/>
              <a:t>PW: </a:t>
            </a:r>
            <a:r>
              <a:rPr lang="en-US" dirty="0" err="1"/>
              <a:t>ilovesql</a:t>
            </a:r>
            <a:endParaRPr dirty="0"/>
          </a:p>
          <a:p>
            <a:pPr marL="806450" marR="0" lvl="0" indent="-514350" algn="l" rtl="0">
              <a:spcBef>
                <a:spcPts val="560"/>
              </a:spcBef>
              <a:spcAft>
                <a:spcPts val="0"/>
              </a:spcAft>
              <a:buClr>
                <a:schemeClr val="dk1"/>
              </a:buClr>
              <a:buSzPts val="2800"/>
              <a:buFont typeface="+mj-lt"/>
              <a:buAutoNum type="arabicParenR"/>
            </a:pPr>
            <a:endParaRPr sz="2800" b="0" i="0" u="none" strike="noStrike" cap="none" dirty="0">
              <a:solidFill>
                <a:schemeClr val="dk1"/>
              </a:solidFill>
              <a:latin typeface="Arial"/>
              <a:ea typeface="Arial"/>
              <a:cs typeface="Arial"/>
              <a:sym typeface="Arial"/>
            </a:endParaRPr>
          </a:p>
          <a:p>
            <a:pPr marL="628650" marR="0" lvl="0" indent="-514350" algn="l" rtl="0">
              <a:spcBef>
                <a:spcPts val="560"/>
              </a:spcBef>
              <a:spcAft>
                <a:spcPts val="0"/>
              </a:spcAft>
              <a:buClr>
                <a:schemeClr val="dk1"/>
              </a:buClr>
              <a:buSzPts val="2800"/>
              <a:buFont typeface="+mj-lt"/>
              <a:buAutoNum type="arabicParenR"/>
            </a:pPr>
            <a:r>
              <a:rPr lang="en-US" dirty="0"/>
              <a:t>If you have any trouble, just create an account. It’s free and doesn’t ask for anything but email address</a:t>
            </a:r>
            <a:endParaRPr sz="2800" b="0" i="0" u="none" strike="noStrike" cap="none" dirty="0">
              <a:solidFill>
                <a:schemeClr val="dk1"/>
              </a:solidFill>
              <a:latin typeface="Arial"/>
              <a:ea typeface="Arial"/>
              <a:cs typeface="Arial"/>
              <a:sym typeface="Arial"/>
            </a:endParaRPr>
          </a:p>
        </p:txBody>
      </p:sp>
      <p:sp>
        <p:nvSpPr>
          <p:cNvPr id="166" name="Shape 166"/>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rPr>
              <a:t>GUI for Today: Mode Analytics</a:t>
            </a:r>
            <a:endParaRPr sz="2400" b="1">
              <a:solidFill>
                <a:srgbClr val="82000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3323</Words>
  <Application>Microsoft Office PowerPoint</Application>
  <PresentationFormat>On-screen Show (4:3)</PresentationFormat>
  <Paragraphs>715</Paragraphs>
  <Slides>71</Slides>
  <Notes>71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71</vt:i4>
      </vt:variant>
    </vt:vector>
  </HeadingPairs>
  <TitlesOfParts>
    <vt:vector size="74" baseType="lpstr">
      <vt:lpstr>Arial</vt:lpstr>
      <vt:lpstr>Calibri</vt:lpstr>
      <vt:lpstr>Default Design</vt:lpstr>
      <vt:lpstr>SQL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Click the Green Plus Sign</vt:lpstr>
      <vt:lpstr>Welcome to the editor!</vt:lpstr>
      <vt:lpstr>Three Steps to Querying</vt:lpstr>
      <vt:lpstr>Looking at Tables</vt:lpstr>
      <vt:lpstr>The Three Building Blocks</vt:lpstr>
      <vt:lpstr>The Building Blocks: Select and From</vt:lpstr>
      <vt:lpstr>Picking and Renaming Columns</vt:lpstr>
      <vt:lpstr>WHERE: The Third Building Block</vt:lpstr>
      <vt:lpstr>Try it!</vt:lpstr>
      <vt:lpstr>Hint</vt:lpstr>
      <vt:lpstr>Answers</vt:lpstr>
      <vt:lpstr>Answers</vt:lpstr>
      <vt:lpstr>Using WHERE Statements (Comparison)</vt:lpstr>
      <vt:lpstr>Comparison Example</vt:lpstr>
      <vt:lpstr>Comparison Example</vt:lpstr>
      <vt:lpstr>Try it!</vt:lpstr>
      <vt:lpstr>Answers</vt:lpstr>
      <vt:lpstr>Using WHERE Statements  (Logical)</vt:lpstr>
      <vt:lpstr>Example I</vt:lpstr>
      <vt:lpstr>Example I</vt:lpstr>
      <vt:lpstr>Example II</vt:lpstr>
      <vt:lpstr>Example II</vt:lpstr>
      <vt:lpstr>ORDER</vt:lpstr>
      <vt:lpstr>Try It!</vt:lpstr>
      <vt:lpstr>Answer</vt:lpstr>
      <vt:lpstr>PSA:  Always Know your Tables!</vt:lpstr>
      <vt:lpstr>Try it!</vt:lpstr>
      <vt:lpstr>Answers</vt:lpstr>
      <vt:lpstr>Aggregate Functions</vt:lpstr>
      <vt:lpstr>Example I</vt:lpstr>
      <vt:lpstr>Example II</vt:lpstr>
      <vt:lpstr>Try it!</vt:lpstr>
      <vt:lpstr>Answer</vt:lpstr>
      <vt:lpstr>Try it! II </vt:lpstr>
      <vt:lpstr>Answer</vt:lpstr>
      <vt:lpstr>Case Statements</vt:lpstr>
      <vt:lpstr>Case Statement Example</vt:lpstr>
      <vt:lpstr>Try it! </vt:lpstr>
      <vt:lpstr>Answer</vt:lpstr>
      <vt:lpstr>Last Section: Using WITH</vt:lpstr>
      <vt:lpstr>WITH Example</vt:lpstr>
      <vt:lpstr>Try It!</vt:lpstr>
      <vt:lpstr>Using WITH to Rank</vt:lpstr>
      <vt:lpstr>Ranking Example</vt:lpstr>
      <vt:lpstr>Other Resources</vt:lpstr>
      <vt:lpstr>Challenge Examples</vt:lpstr>
      <vt:lpstr>Backup Slides</vt:lpstr>
      <vt:lpstr>SELECT from multiple tables</vt:lpstr>
      <vt:lpstr>Example II</vt:lpstr>
      <vt:lpstr>Try it! (Challenge I)</vt:lpstr>
      <vt:lpstr>Hint:</vt:lpstr>
      <vt:lpstr>Answer</vt:lpstr>
      <vt:lpstr>CHALLENGE II</vt:lpstr>
      <vt:lpstr>More Hints</vt:lpstr>
      <vt:lpstr>ANSWER</vt:lpstr>
      <vt:lpstr>Nested SELECT</vt:lpstr>
      <vt:lpstr>Example I</vt:lpstr>
      <vt:lpstr>Why use a Relational database</vt:lpstr>
      <vt:lpstr>Structured query language</vt:lpstr>
      <vt:lpstr>Credits</vt:lpstr>
      <vt:lpstr>LIMIT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cp:lastModifiedBy>Jeffrey McKee</cp:lastModifiedBy>
  <cp:revision>7</cp:revision>
  <dcterms:modified xsi:type="dcterms:W3CDTF">2018-03-23T15:33:47Z</dcterms:modified>
</cp:coreProperties>
</file>