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9144000" cy="6858000" type="screen4x3"/>
  <p:notesSz cx="6950075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517AEF-C05D-40B9-8274-1AED4C133E0D}">
  <a:tblStyle styleId="{3E517AEF-C05D-40B9-8274-1AED4C133E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189" autoAdjust="0"/>
  </p:normalViewPr>
  <p:slideViewPr>
    <p:cSldViewPr snapToGrid="0">
      <p:cViewPr varScale="1">
        <p:scale>
          <a:sx n="83" d="100"/>
          <a:sy n="83" d="100"/>
        </p:scale>
        <p:origin x="17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37000" y="0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dirty="0"/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</a:t>
            </a:r>
            <a:endParaRPr sz="10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869214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7284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368151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489356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C:\Users\Whitney\Documents\CHICAGO GSB\PPT-Large-Logo-with-Tag-Po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4232275"/>
            <a:ext cx="8229600" cy="22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381000" y="762000"/>
            <a:ext cx="7772400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381000" y="1676400"/>
            <a:ext cx="6400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 rot="5400000">
            <a:off x="4814094" y="2102644"/>
            <a:ext cx="5700713" cy="207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 rot="5400000">
            <a:off x="576262" y="96838"/>
            <a:ext cx="5700713" cy="609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iagram or Organization Chart" type="dgm">
  <p:cSld name="DIAGRAM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dgm" idx="2"/>
          </p:nvPr>
        </p:nvSpPr>
        <p:spPr>
          <a:xfrm>
            <a:off x="404813" y="1206500"/>
            <a:ext cx="8299450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4073525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630738" y="1206500"/>
            <a:ext cx="4073525" cy="2316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30738" y="3675063"/>
            <a:ext cx="4073525" cy="231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4073525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30738" y="1206500"/>
            <a:ext cx="4073525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 rot="5400000">
            <a:off x="2161382" y="-550068"/>
            <a:ext cx="4786313" cy="829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6086475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6E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" name="Shape 11" descr="PPT-Large-Logo-with-Tag-Pos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291263" y="6181725"/>
            <a:ext cx="2395537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450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381000" y="762000"/>
            <a:ext cx="8382000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20009"/>
                </a:solidFill>
              </a:rPr>
              <a:t>Excel</a:t>
            </a:r>
            <a:r>
              <a:rPr lang="en-US" sz="4000" b="1" i="0" u="none" strike="noStrike" cap="none" dirty="0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solidFill>
                  <a:srgbClr val="820009"/>
                </a:solidFill>
              </a:rPr>
              <a:t>Basics</a:t>
            </a:r>
            <a:endParaRPr sz="4000" b="1" i="0" u="none" strike="noStrike" cap="none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sz="2400" b="1" i="0" u="none" strike="noStrike" cap="none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1143000" y="1585550"/>
            <a:ext cx="5791200" cy="3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Navigation in Excel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lang="en-US" sz="2800" dirty="0">
              <a:solidFill>
                <a:schemeClr val="dk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Fundamentals of Formula Building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lang="en-US" sz="2800" dirty="0">
              <a:solidFill>
                <a:schemeClr val="dk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Useful Starting Formulas</a:t>
            </a:r>
            <a:endParaRPr sz="2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078754-30AA-4C20-8335-D87A47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in Excel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A5DA5-FF98-4920-B370-FF24EA2D00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3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820009"/>
                </a:solidFill>
              </a:rPr>
              <a:t>Navigating Within a Worksheet</a:t>
            </a:r>
            <a:endParaRPr sz="2400" b="1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Shape 99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Navigation">
            <a:hlinkClick r:id="" action="ppaction://media"/>
            <a:extLst>
              <a:ext uri="{FF2B5EF4-FFF2-40B4-BE49-F238E27FC236}">
                <a16:creationId xmlns:a16="http://schemas.microsoft.com/office/drawing/2014/main" id="{9789C947-9520-4AD6-A39C-ED147B37AE3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03767" y="986022"/>
            <a:ext cx="6818454" cy="42615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070409-7A4E-4CF9-83DA-10B73B2E2D8F}"/>
              </a:ext>
            </a:extLst>
          </p:cNvPr>
          <p:cNvSpPr txBox="1"/>
          <p:nvPr/>
        </p:nvSpPr>
        <p:spPr>
          <a:xfrm>
            <a:off x="601884" y="5359078"/>
            <a:ext cx="7917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cntrl</a:t>
            </a:r>
            <a:r>
              <a:rPr lang="en-US" dirty="0"/>
              <a:t> + arrow keys to move to the end of the contiguous data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Hold shift to select all the cells traveled through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Using Shortcuts</a:t>
            </a:r>
            <a:endParaRPr sz="2400" b="1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Shape 99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070409-7A4E-4CF9-83DA-10B73B2E2D8F}"/>
              </a:ext>
            </a:extLst>
          </p:cNvPr>
          <p:cNvSpPr txBox="1"/>
          <p:nvPr/>
        </p:nvSpPr>
        <p:spPr>
          <a:xfrm>
            <a:off x="601884" y="4977116"/>
            <a:ext cx="79170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alt key brings up keyboard shortcuts to any option contained in the ribbon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We’ll circulate a list of useful shortcuts, but navigating the ribbon using the alt key is the best way to learn excel shortcuts</a:t>
            </a:r>
          </a:p>
        </p:txBody>
      </p:sp>
      <p:pic>
        <p:nvPicPr>
          <p:cNvPr id="1026" name="Picture 2" descr="excel-alt-shortcut-filter">
            <a:extLst>
              <a:ext uri="{FF2B5EF4-FFF2-40B4-BE49-F238E27FC236}">
                <a16:creationId xmlns:a16="http://schemas.microsoft.com/office/drawing/2014/main" id="{00ADBFEA-8317-41AE-A280-989A6479E60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2133600"/>
            <a:ext cx="79629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682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078754-30AA-4C20-8335-D87A47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Excel Formulas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A5DA5-FF98-4920-B370-FF24EA2D00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0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820009"/>
                </a:solidFill>
              </a:rPr>
              <a:t>Relative vs. Absolute References</a:t>
            </a:r>
            <a:endParaRPr sz="2400" b="1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Shape 99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961FB9B-7ED8-445B-8BDE-9B013F57F513}"/>
              </a:ext>
            </a:extLst>
          </p:cNvPr>
          <p:cNvSpPr txBox="1"/>
          <p:nvPr/>
        </p:nvSpPr>
        <p:spPr>
          <a:xfrm>
            <a:off x="474562" y="1030147"/>
            <a:ext cx="8171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huge part of Excel’s value is the fact that you only need to write a formula once, if you write it with relative vs. absolute references in mind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Relative references move along with the cell when pasting or filling</a:t>
            </a:r>
          </a:p>
        </p:txBody>
      </p:sp>
      <p:pic>
        <p:nvPicPr>
          <p:cNvPr id="2050" name="Picture 2" descr="Excel Formulas - Absolute Reference Gif 2">
            <a:extLst>
              <a:ext uri="{FF2B5EF4-FFF2-40B4-BE49-F238E27FC236}">
                <a16:creationId xmlns:a16="http://schemas.microsoft.com/office/drawing/2014/main" id="{AB0CD2F5-A294-4D74-B531-C9A76C13EEB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98" y="1817165"/>
            <a:ext cx="7199454" cy="362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F6921F-F53E-461A-86B9-97038C1A9166}"/>
              </a:ext>
            </a:extLst>
          </p:cNvPr>
          <p:cNvSpPr txBox="1"/>
          <p:nvPr/>
        </p:nvSpPr>
        <p:spPr>
          <a:xfrm>
            <a:off x="474561" y="5488877"/>
            <a:ext cx="8171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Copy pasting the formula did not work here because the user used a relative reference for cell J2. When the formula was pasted down one cell, the new formula referenced J3, a blank cell</a:t>
            </a:r>
          </a:p>
        </p:txBody>
      </p:sp>
    </p:spTree>
    <p:extLst>
      <p:ext uri="{BB962C8B-B14F-4D97-AF65-F5344CB8AC3E}">
        <p14:creationId xmlns:p14="http://schemas.microsoft.com/office/powerpoint/2010/main" val="8325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820009"/>
                </a:solidFill>
              </a:rPr>
              <a:t>Relative vs. Absolute References (cont.)</a:t>
            </a:r>
            <a:endParaRPr sz="2400" b="1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Shape 99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961FB9B-7ED8-445B-8BDE-9B013F57F513}"/>
              </a:ext>
            </a:extLst>
          </p:cNvPr>
          <p:cNvSpPr txBox="1"/>
          <p:nvPr/>
        </p:nvSpPr>
        <p:spPr>
          <a:xfrm>
            <a:off x="474562" y="694483"/>
            <a:ext cx="81717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address similar types of situations you will use an absolute reference- one that will not move even when the location of your formula does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Absolute references are denoted by the “$” sign, e.g. “$A$1”. A “$” sign before the letter fixes the reference horizontally. A “$” sign before the number fixes the reference vertically. You may use the “$” sign to lock the row, column, both, or neither </a:t>
            </a:r>
          </a:p>
        </p:txBody>
      </p:sp>
      <p:pic>
        <p:nvPicPr>
          <p:cNvPr id="3074" name="Picture 2" descr="Paste As Formulas Excel 2010">
            <a:extLst>
              <a:ext uri="{FF2B5EF4-FFF2-40B4-BE49-F238E27FC236}">
                <a16:creationId xmlns:a16="http://schemas.microsoft.com/office/drawing/2014/main" id="{CBE7BE20-0797-4217-8EB5-8F84232E9BD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112" y="1864034"/>
            <a:ext cx="423862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9B126A-4945-47F2-9F4A-78E9854722AF}"/>
              </a:ext>
            </a:extLst>
          </p:cNvPr>
          <p:cNvSpPr txBox="1"/>
          <p:nvPr/>
        </p:nvSpPr>
        <p:spPr>
          <a:xfrm>
            <a:off x="474562" y="5197784"/>
            <a:ext cx="80559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in this example the formula is always referencing column B and row 2, as denoted by the “$” to the left of each reference. The other column and row references are left relative to allow the formula to dynamically reflect the values contained in the ranges C2:J2 and B3:B12</a:t>
            </a:r>
          </a:p>
        </p:txBody>
      </p:sp>
    </p:spTree>
    <p:extLst>
      <p:ext uri="{BB962C8B-B14F-4D97-AF65-F5344CB8AC3E}">
        <p14:creationId xmlns:p14="http://schemas.microsoft.com/office/powerpoint/2010/main" val="33718193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332</Words>
  <Application>Microsoft Office PowerPoint</Application>
  <PresentationFormat>On-screen Show (4:3)</PresentationFormat>
  <Paragraphs>39</Paragraphs>
  <Slides>8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Default Design</vt:lpstr>
      <vt:lpstr>Excel Basics</vt:lpstr>
      <vt:lpstr>PowerPoint Presentation</vt:lpstr>
      <vt:lpstr>Navigation in Excel</vt:lpstr>
      <vt:lpstr>PowerPoint Presentation</vt:lpstr>
      <vt:lpstr>PowerPoint Presentation</vt:lpstr>
      <vt:lpstr>Fundamentals of Excel Formulas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Basics</dc:title>
  <cp:lastModifiedBy>Jeffrey McKee</cp:lastModifiedBy>
  <cp:revision>16</cp:revision>
  <dcterms:modified xsi:type="dcterms:W3CDTF">2018-05-14T17:10:29Z</dcterms:modified>
</cp:coreProperties>
</file>