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3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9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</p:sldIdLst>
  <p:sldSz cx="9144000" cy="6858000" type="screen4x3"/>
  <p:notesSz cx="6950075" cy="92360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17679A-6EFC-446E-AF9C-529E1E658E34}">
  <a:tblStyle styleId="{6E17679A-6EFC-446E-AF9C-529E1E658E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23D6C95-B25F-4D57-91A7-E0D550389732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3F9FA"/>
          </a:solidFill>
        </a:fill>
      </a:tcStyle>
    </a:wholeTbl>
    <a:band1H>
      <a:tcTxStyle/>
      <a:tcStyle>
        <a:tcBdr/>
        <a:fill>
          <a:solidFill>
            <a:srgbClr val="E7F3F4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7F3F4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102" autoAdjust="0"/>
  </p:normalViewPr>
  <p:slideViewPr>
    <p:cSldViewPr snapToGrid="0">
      <p:cViewPr varScale="1">
        <p:scale>
          <a:sx n="79" d="100"/>
          <a:sy n="79" d="100"/>
        </p:scale>
        <p:origin x="108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37000" y="0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774113"/>
            <a:ext cx="301148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dirty="0"/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SELECT *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FROM tutorial.city_populations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ORDER BY population_estimate_2012 DESC;</a:t>
            </a:r>
            <a:br>
              <a:rPr lang="en-US"/>
            </a:b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Shape 164"/>
          <p:cNvSpPr txBox="1">
            <a:spLocks noGrp="1"/>
          </p:cNvSpPr>
          <p:nvPr>
            <p:ph type="ftr" idx="11"/>
          </p:nvPr>
        </p:nvSpPr>
        <p:spPr>
          <a:xfrm>
            <a:off x="0" y="8774113"/>
            <a:ext cx="301148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SELECT state, AVG(population_estimate_2012)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FROM tutorial.city_populations		  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GROUP BY state;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Shape 172"/>
          <p:cNvSpPr txBox="1">
            <a:spLocks noGrp="1"/>
          </p:cNvSpPr>
          <p:nvPr>
            <p:ph type="ftr" idx="11"/>
          </p:nvPr>
        </p:nvSpPr>
        <p:spPr>
          <a:xfrm>
            <a:off x="0" y="8774113"/>
            <a:ext cx="301148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school, AVG(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sat_math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 dirty="0"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tutorial.sat_scores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BY school</a:t>
            </a:r>
            <a:endParaRPr dirty="0"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 BY AVG (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sat_math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DESC;</a:t>
            </a:r>
            <a:endParaRPr dirty="0"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school, AVG(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sat_math+sat_writing+sat_verbal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total</a:t>
            </a:r>
            <a:endParaRPr dirty="0"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tutorial.sat_scores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BY school</a:t>
            </a:r>
            <a:endParaRPr dirty="0"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 BY total DESC;</a:t>
            </a:r>
            <a:endParaRPr dirty="0"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ftr" idx="11"/>
          </p:nvPr>
        </p:nvSpPr>
        <p:spPr>
          <a:xfrm>
            <a:off x="0" y="8774113"/>
            <a:ext cx="301148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Shape 181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SELECT school, </a:t>
            </a:r>
            <a:endParaRPr/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COUNT(*) AS students  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FROM tutorial.sat_scores			         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GROUP BY school;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Shape 194"/>
          <p:cNvSpPr txBox="1">
            <a:spLocks noGrp="1"/>
          </p:cNvSpPr>
          <p:nvPr>
            <p:ph type="ftr" idx="11"/>
          </p:nvPr>
        </p:nvSpPr>
        <p:spPr>
          <a:xfrm>
            <a:off x="0" y="8774113"/>
            <a:ext cx="301148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SELECT origin, count(*) 			                                           </a:t>
            </a:r>
            <a:br>
              <a:rPr lang="en-US"/>
            </a:br>
            <a:r>
              <a:rPr lang="en-US"/>
              <a:t>FROM tutorial.us_flights				                </a:t>
            </a:r>
            <a:br>
              <a:rPr lang="en-US"/>
            </a:br>
            <a:r>
              <a:rPr lang="en-US"/>
              <a:t>GROUP BY origin</a:t>
            </a:r>
            <a:br>
              <a:rPr lang="en-US"/>
            </a:br>
            <a:r>
              <a:rPr lang="en-US"/>
              <a:t>HAVING origin='ORD' or origin = 'JFK';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ftr" idx="11"/>
          </p:nvPr>
        </p:nvSpPr>
        <p:spPr>
          <a:xfrm>
            <a:off x="0" y="8774113"/>
            <a:ext cx="301148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Shape 210"/>
          <p:cNvSpPr txBox="1">
            <a:spLocks noGrp="1"/>
          </p:cNvSpPr>
          <p:nvPr>
            <p:ph type="ftr" idx="11"/>
          </p:nvPr>
        </p:nvSpPr>
        <p:spPr>
          <a:xfrm>
            <a:off x="0" y="8774113"/>
            <a:ext cx="301148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origin, COUNT(*)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tutorial.us_flights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BY origin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HAVING COUNT(*) &gt;2000;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unique_carrier, COUNT(*)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tutorial.us_flights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cancelled=1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BY unique_carrier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HAVING COUNT(*) &gt;100;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unique_carrier, sum(cancelled)/COUNT(*)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tutorial.us_flights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origin='ORD'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BY unique_carrier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HAVING sum(cancelled)/COUNT(*)&gt;.10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Shape 218"/>
          <p:cNvSpPr txBox="1">
            <a:spLocks noGrp="1"/>
          </p:cNvSpPr>
          <p:nvPr>
            <p:ph type="ftr" idx="11"/>
          </p:nvPr>
        </p:nvSpPr>
        <p:spPr>
          <a:xfrm>
            <a:off x="0" y="8774113"/>
            <a:ext cx="301148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Shape 219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Shape 226"/>
          <p:cNvSpPr txBox="1">
            <a:spLocks noGrp="1"/>
          </p:cNvSpPr>
          <p:nvPr>
            <p:ph type="ftr" idx="11"/>
          </p:nvPr>
        </p:nvSpPr>
        <p:spPr>
          <a:xfrm>
            <a:off x="0" y="8774113"/>
            <a:ext cx="301148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Shape 227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/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945188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ftr" idx="11"/>
          </p:nvPr>
        </p:nvSpPr>
        <p:spPr>
          <a:xfrm>
            <a:off x="0" y="8774113"/>
            <a:ext cx="301148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Shape 241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Shape 252"/>
          <p:cNvSpPr txBox="1">
            <a:spLocks noGrp="1"/>
          </p:cNvSpPr>
          <p:nvPr>
            <p:ph type="ftr" idx="11"/>
          </p:nvPr>
        </p:nvSpPr>
        <p:spPr>
          <a:xfrm>
            <a:off x="0" y="8774113"/>
            <a:ext cx="301148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Shape 253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Try and smooth this out a bit, maybe look at online training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Shape 265"/>
          <p:cNvSpPr txBox="1">
            <a:spLocks noGrp="1"/>
          </p:cNvSpPr>
          <p:nvPr>
            <p:ph type="ftr" idx="11"/>
          </p:nvPr>
        </p:nvSpPr>
        <p:spPr>
          <a:xfrm>
            <a:off x="0" y="8774113"/>
            <a:ext cx="301148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Shape 266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Try and smooth this out a bit, maybe look at online training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Shape 273"/>
          <p:cNvSpPr txBox="1">
            <a:spLocks noGrp="1"/>
          </p:cNvSpPr>
          <p:nvPr>
            <p:ph type="ftr" idx="11"/>
          </p:nvPr>
        </p:nvSpPr>
        <p:spPr>
          <a:xfrm>
            <a:off x="0" y="8774113"/>
            <a:ext cx="30114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Shape 274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*		                                            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tutorial.oscar_nominees noms		        	     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INNER JOIN tutorial.nominee_information info	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noms.nominee=info.name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noms.year=2012 AND category='actor in a leading role’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noms.nominee,info.birthday,count(*)                                            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tutorial.oscar_nominees noms		        	     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INNER JOIN tutorial.nominee_information info	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noms.nominee=info.name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BY noms.nominee,info.birthday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 BY count(*) DESC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noms.nominee,info.birthday,count(*)                                            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tutorial.oscar_nominees noms		        	     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INNER JOIN tutorial.nominee_information info	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noms.nominee=info.name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winner='true'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BY noms.nominee,info.birthday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 BY count(*) DESC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Shape 281"/>
          <p:cNvSpPr txBox="1">
            <a:spLocks noGrp="1"/>
          </p:cNvSpPr>
          <p:nvPr>
            <p:ph type="ftr" idx="11"/>
          </p:nvPr>
        </p:nvSpPr>
        <p:spPr>
          <a:xfrm>
            <a:off x="0" y="8774113"/>
            <a:ext cx="301148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Shape 282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ftr" idx="11"/>
          </p:nvPr>
        </p:nvSpPr>
        <p:spPr>
          <a:xfrm>
            <a:off x="0" y="8774113"/>
            <a:ext cx="301148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Shape 290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Shape 298"/>
          <p:cNvSpPr txBox="1">
            <a:spLocks noGrp="1"/>
          </p:cNvSpPr>
          <p:nvPr>
            <p:ph type="ftr" idx="11"/>
          </p:nvPr>
        </p:nvSpPr>
        <p:spPr>
          <a:xfrm>
            <a:off x="0" y="8774113"/>
            <a:ext cx="301148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Shape 299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Shape 313"/>
          <p:cNvSpPr txBox="1">
            <a:spLocks noGrp="1"/>
          </p:cNvSpPr>
          <p:nvPr>
            <p:ph type="ftr" idx="11"/>
          </p:nvPr>
        </p:nvSpPr>
        <p:spPr>
          <a:xfrm>
            <a:off x="0" y="8774113"/>
            <a:ext cx="301148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Shape 314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9F49"/>
              </a:buClr>
              <a:buFont typeface="Arial"/>
              <a:buNone/>
            </a:pPr>
            <a:r>
              <a:rPr lang="en-US" sz="1200" b="1" i="0" u="none" strike="noStrike" cap="none">
                <a:solidFill>
                  <a:srgbClr val="FF9F49"/>
                </a:solidFill>
                <a:latin typeface="Arial"/>
                <a:ea typeface="Arial"/>
                <a:cs typeface="Arial"/>
                <a:sym typeface="Arial"/>
              </a:rPr>
              <a:t>SELECT *              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FF9F49"/>
              </a:buClr>
              <a:buFont typeface="Arial"/>
              <a:buNone/>
            </a:pPr>
            <a:r>
              <a:rPr lang="en-US" sz="1200" b="1" i="0" u="none" strike="noStrike" cap="none">
                <a:solidFill>
                  <a:srgbClr val="FF9F49"/>
                </a:solidFill>
                <a:latin typeface="Arial"/>
                <a:ea typeface="Arial"/>
                <a:cs typeface="Arial"/>
                <a:sym typeface="Arial"/>
              </a:rPr>
              <a:t>FROM tutorial.nominee_filmography films	        	     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FF9F49"/>
              </a:buClr>
              <a:buFont typeface="Arial"/>
              <a:buNone/>
            </a:pPr>
            <a:r>
              <a:rPr lang="en-US" sz="1200" b="1" i="0" u="none" strike="noStrike" cap="none">
                <a:solidFill>
                  <a:srgbClr val="FF9F49"/>
                </a:solidFill>
                <a:latin typeface="Arial"/>
                <a:ea typeface="Arial"/>
                <a:cs typeface="Arial"/>
                <a:sym typeface="Arial"/>
              </a:rPr>
              <a:t>LEFT JOIN tutorial.oscar_nominees noms</a:t>
            </a:r>
            <a:endParaRPr sz="1200" b="1" i="0" u="none" strike="noStrike" cap="none">
              <a:solidFill>
                <a:srgbClr val="FF9F4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FF9F49"/>
              </a:buClr>
              <a:buFont typeface="Arial"/>
              <a:buNone/>
            </a:pPr>
            <a:r>
              <a:rPr lang="en-US" sz="1200" b="1" i="0" u="none" strike="noStrike" cap="none">
                <a:solidFill>
                  <a:srgbClr val="FF9F49"/>
                </a:solidFill>
                <a:latin typeface="Arial"/>
                <a:ea typeface="Arial"/>
                <a:cs typeface="Arial"/>
                <a:sym typeface="Arial"/>
              </a:rPr>
              <a:t>ON films.name=noms.nominee</a:t>
            </a:r>
            <a:endParaRPr sz="1200" b="1" i="0" u="none" strike="noStrike" cap="none">
              <a:solidFill>
                <a:srgbClr val="FF9F4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FF9F49"/>
              </a:buClr>
              <a:buFont typeface="Arial"/>
              <a:buNone/>
            </a:pPr>
            <a:r>
              <a:rPr lang="en-US" sz="1200" b="1" i="0" u="none" strike="noStrike" cap="none">
                <a:solidFill>
                  <a:srgbClr val="FF9F49"/>
                </a:solidFill>
                <a:latin typeface="Arial"/>
                <a:ea typeface="Arial"/>
                <a:cs typeface="Arial"/>
                <a:sym typeface="Arial"/>
              </a:rPr>
              <a:t>AND films.movie_title=noms.movie</a:t>
            </a:r>
            <a:endParaRPr sz="1200" b="1" i="0" u="none" strike="noStrike" cap="none">
              <a:solidFill>
                <a:srgbClr val="FF9F4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FF9F49"/>
              </a:buClr>
              <a:buFont typeface="Arial"/>
              <a:buNone/>
            </a:pPr>
            <a:r>
              <a:rPr lang="en-US" sz="1200" b="1" i="0" u="none" strike="noStrike" cap="none">
                <a:solidFill>
                  <a:srgbClr val="FF9F49"/>
                </a:solidFill>
                <a:latin typeface="Arial"/>
                <a:ea typeface="Arial"/>
                <a:cs typeface="Arial"/>
                <a:sym typeface="Arial"/>
              </a:rPr>
              <a:t>WHERE category IS NULL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FF9F49"/>
              </a:buClr>
              <a:buFont typeface="Arial"/>
              <a:buNone/>
            </a:pPr>
            <a:r>
              <a:rPr lang="en-US" sz="1200" b="1" i="0" u="none" strike="noStrike" cap="none">
                <a:solidFill>
                  <a:srgbClr val="FF9F49"/>
                </a:solidFill>
                <a:latin typeface="Arial"/>
                <a:ea typeface="Arial"/>
                <a:cs typeface="Arial"/>
                <a:sym typeface="Arial"/>
              </a:rPr>
              <a:t>AND name='Meryl Streep'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1" i="0" u="none" strike="noStrike" cap="none">
              <a:solidFill>
                <a:srgbClr val="FF9F4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FF9F49"/>
              </a:buClr>
              <a:buFont typeface="Arial"/>
              <a:buNone/>
            </a:pPr>
            <a:r>
              <a:rPr lang="en-US" sz="1200" b="1" i="0" u="none" strike="noStrike" cap="none">
                <a:solidFill>
                  <a:srgbClr val="FF9F49"/>
                </a:solidFill>
                <a:latin typeface="Arial"/>
                <a:ea typeface="Arial"/>
                <a:cs typeface="Arial"/>
                <a:sym typeface="Arial"/>
              </a:rPr>
              <a:t>SELECT count(*)                                  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FF9F49"/>
              </a:buClr>
              <a:buFont typeface="Arial"/>
              <a:buNone/>
            </a:pPr>
            <a:r>
              <a:rPr lang="en-US" sz="1200" b="1" i="0" u="none" strike="noStrike" cap="none">
                <a:solidFill>
                  <a:srgbClr val="FF9F49"/>
                </a:solidFill>
                <a:latin typeface="Arial"/>
                <a:ea typeface="Arial"/>
                <a:cs typeface="Arial"/>
                <a:sym typeface="Arial"/>
              </a:rPr>
              <a:t>FROM tutorial.nominee_filmography films	        	     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FF9F49"/>
              </a:buClr>
              <a:buFont typeface="Arial"/>
              <a:buNone/>
            </a:pPr>
            <a:r>
              <a:rPr lang="en-US" sz="1200" b="1" i="0" u="none" strike="noStrike" cap="none">
                <a:solidFill>
                  <a:srgbClr val="FF9F49"/>
                </a:solidFill>
                <a:latin typeface="Arial"/>
                <a:ea typeface="Arial"/>
                <a:cs typeface="Arial"/>
                <a:sym typeface="Arial"/>
              </a:rPr>
              <a:t>LEFT JOIN tutorial.oscar_nominees noms</a:t>
            </a:r>
            <a:endParaRPr sz="1200" b="1" i="0" u="none" strike="noStrike" cap="none">
              <a:solidFill>
                <a:srgbClr val="FF9F4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FF9F49"/>
              </a:buClr>
              <a:buFont typeface="Arial"/>
              <a:buNone/>
            </a:pPr>
            <a:r>
              <a:rPr lang="en-US" sz="1200" b="1" i="0" u="none" strike="noStrike" cap="none">
                <a:solidFill>
                  <a:srgbClr val="FF9F49"/>
                </a:solidFill>
                <a:latin typeface="Arial"/>
                <a:ea typeface="Arial"/>
                <a:cs typeface="Arial"/>
                <a:sym typeface="Arial"/>
              </a:rPr>
              <a:t>ON films.name=noms.nominee</a:t>
            </a:r>
            <a:endParaRPr sz="1200" b="1" i="0" u="none" strike="noStrike" cap="none">
              <a:solidFill>
                <a:srgbClr val="FF9F4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FF9F49"/>
              </a:buClr>
              <a:buFont typeface="Arial"/>
              <a:buNone/>
            </a:pPr>
            <a:r>
              <a:rPr lang="en-US" sz="1200" b="1" i="0" u="none" strike="noStrike" cap="none">
                <a:solidFill>
                  <a:srgbClr val="FF9F49"/>
                </a:solidFill>
                <a:latin typeface="Arial"/>
                <a:ea typeface="Arial"/>
                <a:cs typeface="Arial"/>
                <a:sym typeface="Arial"/>
              </a:rPr>
              <a:t>AND films.movie_title=noms.movie</a:t>
            </a:r>
            <a:endParaRPr sz="1200" b="1" i="0" u="none" strike="noStrike" cap="none">
              <a:solidFill>
                <a:srgbClr val="FF9F4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1" i="0" u="none" strike="noStrike" cap="none">
              <a:solidFill>
                <a:srgbClr val="FF9F4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count(*)                                  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tutorial.nominee_filmography films	        	     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INNER JOIN tutorial.oscar_nominees noms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films.name=noms.nominee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films.movie_title=noms.movie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SUM(CASE WHEN noms.winner IS NULL THEN 0 ELSE 1 END),COUNT(*)                             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tutorial.nominee_filmography films	        	     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 JOIN tutorial.oscar_nominees noms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films.name=noms.nominee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films.movie_title=noms.movie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Shape 321"/>
          <p:cNvSpPr txBox="1">
            <a:spLocks noGrp="1"/>
          </p:cNvSpPr>
          <p:nvPr>
            <p:ph type="ftr" idx="11"/>
          </p:nvPr>
        </p:nvSpPr>
        <p:spPr>
          <a:xfrm>
            <a:off x="0" y="8774113"/>
            <a:ext cx="301148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Shape 322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rgbClr val="FF9F49"/>
                </a:solidFill>
              </a:rPr>
              <a:t>select *, weekly-prev_weekly as weekly_change from tutorial.global_weekly_charts_2013_2014 as curr</a:t>
            </a:r>
            <a:endParaRPr b="1">
              <a:solidFill>
                <a:srgbClr val="FF9F49"/>
              </a:solidFill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rgbClr val="FF9F49"/>
                </a:solidFill>
              </a:rPr>
              <a:t>inner join </a:t>
            </a:r>
            <a:endParaRPr b="1">
              <a:solidFill>
                <a:srgbClr val="FF9F49"/>
              </a:solidFill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rgbClr val="FF9F49"/>
                </a:solidFill>
              </a:rPr>
              <a:t>  (select week,weekly from tutorial.global_weekly_charts_2013_2014</a:t>
            </a:r>
            <a:endParaRPr b="1">
              <a:solidFill>
                <a:srgbClr val="FF9F49"/>
              </a:solidFill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rgbClr val="FF9F49"/>
                </a:solidFill>
              </a:rPr>
              <a:t>  where game = 'Pokemon X/Y') as shifted (week, prev_weekly) </a:t>
            </a:r>
            <a:endParaRPr b="1">
              <a:solidFill>
                <a:srgbClr val="FF9F49"/>
              </a:solidFill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rgbClr val="FF9F49"/>
                </a:solidFill>
              </a:rPr>
              <a:t>on curr.week-1=shifted.week</a:t>
            </a:r>
            <a:endParaRPr b="1">
              <a:solidFill>
                <a:srgbClr val="FF9F49"/>
              </a:solidFill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rgbClr val="FF9F49"/>
                </a:solidFill>
              </a:rPr>
              <a:t>where curr.game = 'Pokemon X/Y'</a:t>
            </a:r>
            <a:endParaRPr b="1">
              <a:solidFill>
                <a:srgbClr val="FF9F49"/>
              </a:solidFill>
            </a:endParaRPr>
          </a:p>
        </p:txBody>
      </p:sp>
      <p:sp>
        <p:nvSpPr>
          <p:cNvPr id="329" name="Shape 329"/>
          <p:cNvSpPr txBox="1">
            <a:spLocks noGrp="1"/>
          </p:cNvSpPr>
          <p:nvPr>
            <p:ph type="ftr" idx="11"/>
          </p:nvPr>
        </p:nvSpPr>
        <p:spPr>
          <a:xfrm>
            <a:off x="0" y="8774113"/>
            <a:ext cx="30114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Shape 330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/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945188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rgbClr val="FF9F49"/>
                </a:solidFill>
              </a:rPr>
              <a:t>select *, weekly-prev_weekly as weekly_change from tutorial.global_weekly_charts_2013_2014 as curr</a:t>
            </a:r>
            <a:endParaRPr b="1">
              <a:solidFill>
                <a:srgbClr val="FF9F49"/>
              </a:solidFill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rgbClr val="FF9F49"/>
                </a:solidFill>
              </a:rPr>
              <a:t>inner join </a:t>
            </a:r>
            <a:endParaRPr b="1">
              <a:solidFill>
                <a:srgbClr val="FF9F49"/>
              </a:solidFill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rgbClr val="FF9F49"/>
                </a:solidFill>
              </a:rPr>
              <a:t>  (select week,weekly from tutorial.global_weekly_charts_2013_2014</a:t>
            </a:r>
            <a:endParaRPr b="1">
              <a:solidFill>
                <a:srgbClr val="FF9F49"/>
              </a:solidFill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rgbClr val="FF9F49"/>
                </a:solidFill>
              </a:rPr>
              <a:t>  where game = 'Pokemon X/Y') as shifted (week, prev_weekly) </a:t>
            </a:r>
            <a:endParaRPr b="1">
              <a:solidFill>
                <a:srgbClr val="FF9F49"/>
              </a:solidFill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rgbClr val="FF9F49"/>
                </a:solidFill>
              </a:rPr>
              <a:t>on curr.week-1=shifted.week</a:t>
            </a:r>
            <a:endParaRPr b="1">
              <a:solidFill>
                <a:srgbClr val="FF9F49"/>
              </a:solidFill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rgbClr val="FF9F49"/>
                </a:solidFill>
              </a:rPr>
              <a:t>where curr.game = 'Pokemon X/Y'</a:t>
            </a:r>
            <a:endParaRPr b="1">
              <a:solidFill>
                <a:srgbClr val="FF9F49"/>
              </a:solidFill>
            </a:endParaRPr>
          </a:p>
        </p:txBody>
      </p:sp>
      <p:sp>
        <p:nvSpPr>
          <p:cNvPr id="329" name="Shape 329"/>
          <p:cNvSpPr txBox="1">
            <a:spLocks noGrp="1"/>
          </p:cNvSpPr>
          <p:nvPr>
            <p:ph type="ftr" idx="11"/>
          </p:nvPr>
        </p:nvSpPr>
        <p:spPr>
          <a:xfrm>
            <a:off x="0" y="8774113"/>
            <a:ext cx="30114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Shape 330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98407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/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945188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/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945188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Shape 371"/>
          <p:cNvSpPr txBox="1">
            <a:spLocks noGrp="1"/>
          </p:cNvSpPr>
          <p:nvPr>
            <p:ph type="ftr" idx="11"/>
          </p:nvPr>
        </p:nvSpPr>
        <p:spPr>
          <a:xfrm>
            <a:off x="0" y="8774113"/>
            <a:ext cx="301148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Shape 372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Shape 379"/>
          <p:cNvSpPr txBox="1">
            <a:spLocks noGrp="1"/>
          </p:cNvSpPr>
          <p:nvPr>
            <p:ph type="ftr" idx="11"/>
          </p:nvPr>
        </p:nvSpPr>
        <p:spPr>
          <a:xfrm>
            <a:off x="0" y="8774113"/>
            <a:ext cx="301148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Shape 380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36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Shape 389"/>
          <p:cNvSpPr txBox="1">
            <a:spLocks noGrp="1"/>
          </p:cNvSpPr>
          <p:nvPr>
            <p:ph type="ftr" idx="11"/>
          </p:nvPr>
        </p:nvSpPr>
        <p:spPr>
          <a:xfrm>
            <a:off x="0" y="8774113"/>
            <a:ext cx="301148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Shape 390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37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/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38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Shape 39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945188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ftr" idx="11"/>
          </p:nvPr>
        </p:nvSpPr>
        <p:spPr>
          <a:xfrm>
            <a:off x="0" y="8774113"/>
            <a:ext cx="30114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ftr" idx="11"/>
          </p:nvPr>
        </p:nvSpPr>
        <p:spPr>
          <a:xfrm>
            <a:off x="0" y="8774113"/>
            <a:ext cx="301148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SELECT name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FROM tutorial.oscar_nominees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WHERE year=2012;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Shape 156"/>
          <p:cNvSpPr txBox="1">
            <a:spLocks noGrp="1"/>
          </p:cNvSpPr>
          <p:nvPr>
            <p:ph type="ftr" idx="11"/>
          </p:nvPr>
        </p:nvSpPr>
        <p:spPr>
          <a:xfrm>
            <a:off x="0" y="8774113"/>
            <a:ext cx="301148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C:\Users\Whitney\Documents\CHICAGO GSB\PPT-Large-Logo-with-Tag-Po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0" y="4232275"/>
            <a:ext cx="8229600" cy="227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381000" y="762000"/>
            <a:ext cx="7772400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381000" y="1676400"/>
            <a:ext cx="6400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 rot="5400000">
            <a:off x="2161382" y="-550068"/>
            <a:ext cx="4786313" cy="829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 rot="5400000">
            <a:off x="4814094" y="2102644"/>
            <a:ext cx="5700713" cy="207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 rot="5400000">
            <a:off x="576262" y="96838"/>
            <a:ext cx="5700713" cy="6091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iagram or Organization Chart" type="dgm">
  <p:cSld name="DIAGRAM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dgm" idx="2"/>
          </p:nvPr>
        </p:nvSpPr>
        <p:spPr>
          <a:xfrm>
            <a:off x="404813" y="1206500"/>
            <a:ext cx="8299450" cy="478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ABL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2 Content" type="txAndTwoObj">
  <p:cSld name="TEXT_AND_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4073525" cy="478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630738" y="1206500"/>
            <a:ext cx="4073525" cy="2316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30738" y="3675063"/>
            <a:ext cx="4073525" cy="231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450" cy="478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4073525" cy="478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30738" y="1206500"/>
            <a:ext cx="4073525" cy="478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6086475"/>
            <a:ext cx="9144000" cy="1588"/>
          </a:xfrm>
          <a:prstGeom prst="straightConnector1">
            <a:avLst/>
          </a:prstGeom>
          <a:noFill/>
          <a:ln w="9525" cap="flat" cmpd="sng">
            <a:solidFill>
              <a:srgbClr val="6E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" name="Shape 11" descr="PPT-Large-Logo-with-Tag-Pos.png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6291263" y="6181725"/>
            <a:ext cx="2395537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450" cy="478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odinghorror.com/a-visual-explanation-of-sql-joins/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odeanalytics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boothanalytics@gmail.co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381000" y="762000"/>
            <a:ext cx="8382000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820009"/>
                </a:solidFill>
                <a:latin typeface="Arial"/>
                <a:ea typeface="Arial"/>
                <a:cs typeface="Arial"/>
                <a:sym typeface="Arial"/>
              </a:rPr>
              <a:t>Introduction to SQL II</a:t>
            </a:r>
            <a:endParaRPr sz="4000" b="1" i="0" u="none" strike="noStrike" cap="none">
              <a:solidFill>
                <a:srgbClr val="8200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 txBox="1">
            <a:spLocks noGrp="1"/>
          </p:cNvSpPr>
          <p:nvPr>
            <p:ph type="subTitle" idx="1"/>
          </p:nvPr>
        </p:nvSpPr>
        <p:spPr>
          <a:xfrm>
            <a:off x="381000" y="1676400"/>
            <a:ext cx="6400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rPr>
              <a:t>Order by</a:t>
            </a:r>
            <a:endParaRPr sz="3600" b="1" i="0" u="none" strike="noStrike" cap="none">
              <a:solidFill>
                <a:srgbClr val="82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450" cy="478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1" i="0" u="none" strike="noStrike" cap="none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&lt;fields&gt;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tablename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1" i="0" u="none" strike="noStrike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ORDER BY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&lt;field&gt; &lt;order&gt;;</a:t>
            </a:r>
            <a:endParaRPr dirty="0"/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rgbClr val="FF9F49"/>
              </a:buClr>
              <a:buFont typeface="Arial"/>
              <a:buNone/>
            </a:pPr>
            <a:r>
              <a:rPr lang="en-US" sz="2800" b="1" i="0" u="none" strike="noStrike" cap="none" dirty="0">
                <a:solidFill>
                  <a:srgbClr val="FF9F49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2800" b="0" i="0" u="none" strike="noStrike" cap="none" dirty="0">
                <a:solidFill>
                  <a:srgbClr val="FF9F4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rgbClr val="FF9F49"/>
              </a:buClr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28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tutorial.city_populations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rgbClr val="FF9F49"/>
              </a:buClr>
              <a:buFont typeface="Arial"/>
              <a:buNone/>
            </a:pPr>
            <a:r>
              <a:rPr lang="en-US" sz="2800" b="1" i="0" u="none" strike="noStrike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ORDER BY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population_estimate_2012 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rPr>
              <a:t>Group by</a:t>
            </a:r>
            <a:endParaRPr sz="3600" b="1" i="0" u="none" strike="noStrike" cap="none">
              <a:solidFill>
                <a:srgbClr val="82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450" cy="478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Aggregate functions (see worksheet) are used to gather information about data</a:t>
            </a:r>
            <a:endParaRPr dirty="0"/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Commonly used functions: COUNT(), COUNT(DISTINCT), SUM(), AVG(), MAX(), MIN() </a:t>
            </a:r>
            <a:endParaRPr dirty="0"/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rgbClr val="FF9F49"/>
              </a:buClr>
              <a:buFont typeface="Arial"/>
              <a:buNone/>
            </a:pPr>
            <a:r>
              <a:rPr lang="en-US" sz="2800" b="1" i="0" u="none" strike="noStrike" cap="none" dirty="0">
                <a:solidFill>
                  <a:srgbClr val="FF9F49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2800" b="0" i="0" u="none" strike="noStrike" cap="none" dirty="0">
                <a:solidFill>
                  <a:srgbClr val="FF9F4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state, 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AVG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(population_estimate_2012</a:t>
            </a: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rgbClr val="FF9F49"/>
              </a:buClr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28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tutorial.city_populations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    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rgbClr val="FF9F49"/>
              </a:buClr>
              <a:buFont typeface="Arial"/>
              <a:buNone/>
            </a:pPr>
            <a:r>
              <a:rPr lang="en-US" sz="2800" b="1" i="0" u="none" strike="noStrike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GROUP BY</a:t>
            </a:r>
            <a:r>
              <a:rPr lang="en-US" sz="28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state; 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rPr>
              <a:t>Try it out</a:t>
            </a:r>
            <a:endParaRPr sz="3600" b="1" i="0" u="none" strike="noStrike" cap="none">
              <a:solidFill>
                <a:srgbClr val="82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450" cy="478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sandbox, try more complicated SELECTs.</a:t>
            </a:r>
            <a:endParaRPr dirty="0"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FF9F49"/>
              </a:buClr>
              <a:buFont typeface="Arial"/>
              <a:buNone/>
            </a:pPr>
            <a:r>
              <a:rPr lang="en-US" sz="2400" b="1" i="0" u="none" strike="noStrike" cap="none" dirty="0">
                <a:solidFill>
                  <a:srgbClr val="FF9F49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teacher,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AVG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sat_writing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 dirty="0"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tutorial.sat_scores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Font typeface="Arial"/>
              <a:buNone/>
            </a:pPr>
            <a:r>
              <a:rPr lang="en-US" sz="2400" b="1" i="0" u="none" strike="noStrike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GROUP BY</a:t>
            </a:r>
            <a:r>
              <a:rPr lang="en-US" sz="2400" b="0" i="0" u="none" strike="noStrike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teacher</a:t>
            </a:r>
            <a:endParaRPr dirty="0"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Font typeface="Arial"/>
              <a:buNone/>
            </a:pPr>
            <a:r>
              <a:rPr lang="en-US" sz="2400" b="1" i="0" u="none" strike="noStrike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ORDER BY</a:t>
            </a:r>
            <a:r>
              <a:rPr lang="en-US" sz="2400" b="0" i="0" u="none" strike="noStrike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AVG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sat_writing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school has the highest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sat_math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scores?</a:t>
            </a:r>
            <a:endParaRPr dirty="0"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(Bonus) Which school has the highest total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sat_scores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 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rPr>
              <a:t>MORE MODIFICATIONS</a:t>
            </a:r>
            <a:endParaRPr sz="4000" b="1" i="0" u="none" strike="noStrike" cap="none">
              <a:solidFill>
                <a:srgbClr val="82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Aliasing, HAVING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rPr>
              <a:t>Aliasing</a:t>
            </a:r>
            <a:endParaRPr sz="3600" b="1" i="0" u="none" strike="noStrike" cap="none" dirty="0">
              <a:solidFill>
                <a:srgbClr val="82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381000" y="1524000"/>
            <a:ext cx="8510587" cy="4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the AS command, you can alias any column as any other name</a:t>
            </a:r>
            <a:endParaRPr dirty="0"/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rgbClr val="FF9F49"/>
              </a:buClr>
              <a:buFont typeface="Arial"/>
              <a:buNone/>
            </a:pPr>
            <a:r>
              <a:rPr lang="en-US" sz="2800" b="1" i="0" u="none" strike="noStrike" cap="none" dirty="0">
                <a:solidFill>
                  <a:srgbClr val="FF9F49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2800" b="0" i="0" u="none" strike="noStrike" cap="none" dirty="0">
                <a:solidFill>
                  <a:srgbClr val="FF9F4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school, 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(*) </a:t>
            </a:r>
            <a:r>
              <a:rPr lang="en-US" sz="28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lang="en-US" sz="28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students</a:t>
            </a: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rgbClr val="FF9F49"/>
              </a:buClr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28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tutorial.sat_scores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                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rgbClr val="FF9F49"/>
              </a:buClr>
              <a:buFont typeface="Arial"/>
              <a:buNone/>
            </a:pPr>
            <a:r>
              <a:rPr lang="en-US" sz="2800" b="1" i="0" u="none" strike="noStrike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GROUP BY</a:t>
            </a:r>
            <a:r>
              <a:rPr lang="en-US" sz="28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school;</a:t>
            </a:r>
            <a:endParaRPr dirty="0"/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use this alias in your ORDER BY statement</a:t>
            </a:r>
            <a:endParaRPr dirty="0"/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4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rPr>
              <a:t>Select &lt;fields&gt; from &lt;tablename&gt; </a:t>
            </a:r>
            <a:br>
              <a:rPr lang="en-US" sz="324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4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rPr>
              <a:t>HAVING &lt;limits&gt;;</a:t>
            </a:r>
            <a:endParaRPr sz="3240" b="1" i="0" u="none" strike="noStrike" cap="none">
              <a:solidFill>
                <a:srgbClr val="82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381000" y="1350936"/>
            <a:ext cx="8510587" cy="4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Returns some subset of data you queried from a table</a:t>
            </a:r>
            <a:endParaRPr dirty="0"/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rgbClr val="FF9F49"/>
                </a:solidFill>
              </a:rPr>
              <a:t>SELECT</a:t>
            </a:r>
            <a:r>
              <a:rPr lang="en-US" dirty="0"/>
              <a:t> origin, </a:t>
            </a:r>
            <a:r>
              <a:rPr lang="en-US" b="1" dirty="0"/>
              <a:t>COUNT</a:t>
            </a:r>
            <a:r>
              <a:rPr lang="en-US" dirty="0"/>
              <a:t>(*) 			                                           </a:t>
            </a:r>
            <a:endParaRPr dirty="0"/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rgbClr val="0070C0"/>
                </a:solidFill>
              </a:rPr>
              <a:t>FROM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/>
              <a:t>tutorial.us_flights</a:t>
            </a:r>
            <a:r>
              <a:rPr lang="en-US" dirty="0"/>
              <a:t>				                </a:t>
            </a:r>
            <a:endParaRPr dirty="0"/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rgbClr val="7030A0"/>
                </a:solidFill>
              </a:rPr>
              <a:t>GROUP BY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origin</a:t>
            </a:r>
            <a:endParaRPr dirty="0"/>
          </a:p>
          <a:p>
            <a:pPr marL="0" lvl="0" indent="0">
              <a:buSzPts val="1100"/>
              <a:buNone/>
            </a:pPr>
            <a:r>
              <a:rPr lang="en-US" b="1" dirty="0">
                <a:solidFill>
                  <a:srgbClr val="7030A0"/>
                </a:solidFill>
              </a:rPr>
              <a:t>HAVING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origin='ORD' </a:t>
            </a:r>
            <a:r>
              <a:rPr lang="en-US" b="1" dirty="0">
                <a:solidFill>
                  <a:srgbClr val="7030A0"/>
                </a:solidFill>
              </a:rPr>
              <a:t>OR</a:t>
            </a:r>
            <a:r>
              <a:rPr lang="en-US" dirty="0"/>
              <a:t> origin = 'JFK';</a:t>
            </a:r>
            <a:endParaRPr dirty="0"/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dirty="0"/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key difference is that while WHERE subsets the data in the table, HAVING subsets the data from your query.</a:t>
            </a:r>
            <a:endParaRPr dirty="0"/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rPr>
              <a:t>HAVING</a:t>
            </a:r>
            <a:endParaRPr sz="3600" b="1" i="0" u="none" strike="noStrike" cap="none">
              <a:solidFill>
                <a:srgbClr val="82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381000" y="873072"/>
            <a:ext cx="8510587" cy="4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be used in conjunction with aggregate functions and GROUP BY</a:t>
            </a:r>
            <a:endParaRPr dirty="0"/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rgbClr val="FF9F49"/>
              </a:buClr>
              <a:buFont typeface="Arial"/>
              <a:buNone/>
            </a:pPr>
            <a:r>
              <a:rPr lang="en-US" sz="2800" b="1" i="0" u="none" strike="noStrike" cap="none" dirty="0">
                <a:solidFill>
                  <a:srgbClr val="FF9F49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2800" b="0" i="0" u="none" strike="noStrike" cap="none" dirty="0">
                <a:solidFill>
                  <a:srgbClr val="FF9F4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unique_carrier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(*)			 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rgbClr val="FF9F49"/>
              </a:buClr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28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tutorial.us_flights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                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rgbClr val="FF9F49"/>
              </a:buClr>
              <a:buFont typeface="Arial"/>
              <a:buNone/>
            </a:pPr>
            <a:r>
              <a:rPr lang="en-US" sz="2800" b="1" i="0" u="none" strike="noStrike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GROUP BY</a:t>
            </a:r>
            <a:r>
              <a:rPr lang="en-US" sz="28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unique_carrier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rgbClr val="FF9F49"/>
              </a:buClr>
              <a:buFont typeface="Arial"/>
              <a:buNone/>
            </a:pPr>
            <a:r>
              <a:rPr lang="en-US" sz="2800" b="1" i="0" u="none" strike="noStrike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HAVING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(*)&gt;10000;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key difference is that while WHERE subsets the data in the table, HAVING subsets the data from your query.</a:t>
            </a:r>
            <a:endParaRPr dirty="0"/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rPr>
              <a:t>Try it out</a:t>
            </a:r>
            <a:endParaRPr sz="3600" b="1" i="0" u="none" strike="noStrike" cap="none">
              <a:solidFill>
                <a:srgbClr val="82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387350" y="1054101"/>
            <a:ext cx="8299450" cy="42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9F49"/>
              </a:buClr>
              <a:buFont typeface="Arial"/>
              <a:buNone/>
            </a:pPr>
            <a:r>
              <a:rPr lang="en-US" sz="2000" b="1" i="0" u="none" strike="noStrike" cap="none" dirty="0">
                <a:solidFill>
                  <a:srgbClr val="FF9F49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origin,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AVG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arr_delay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000" b="1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tutorial.us_flights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Font typeface="Arial"/>
              <a:buNone/>
            </a:pPr>
            <a:r>
              <a:rPr lang="en-US" sz="2000" b="1" i="0" u="none" strike="noStrike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GROUP BY</a:t>
            </a:r>
            <a:r>
              <a:rPr lang="en-US" sz="2000" b="0" i="0" u="none" strike="noStrike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</a:t>
            </a:r>
            <a:endParaRPr dirty="0"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Font typeface="Arial"/>
              <a:buNone/>
            </a:pPr>
            <a:r>
              <a:rPr lang="en-US" sz="2000" b="1" i="0" u="none" strike="noStrike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HAVING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AVG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arr_delay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&gt;20;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origins have more than 2000 flights? </a:t>
            </a:r>
            <a:endParaRPr dirty="0"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(Bonus) Which airlines have more than 100 flights that were cancelled?</a:t>
            </a: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lang="en-US" sz="20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(Double Bonus) If I am flying from ORD what airlines have more than 10% of flights cancelled?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rPr>
              <a:t>A note on SQL Commands</a:t>
            </a:r>
            <a:endParaRPr sz="3600" b="1" i="0" u="none" strike="noStrike" cap="none">
              <a:solidFill>
                <a:srgbClr val="82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387350" y="1054101"/>
            <a:ext cx="8299450" cy="42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many different SQL commands for manipulating strings, dates, or numbers – like CONCAT, LENGTH, and SUBSTRING</a:t>
            </a:r>
            <a:endParaRPr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 focused on aggregate functions, but there are also logical functions like IF, COALESCE, CASE-WHEN</a:t>
            </a:r>
            <a:endParaRPr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will not cover these functions because they tend to vary by RDMBS (MySQL vs SQL Server vs PostgreSQL)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rPr>
              <a:t>COMBINING TABLES</a:t>
            </a:r>
            <a:endParaRPr sz="4000" b="1" i="0" u="none" strike="noStrike" cap="none">
              <a:solidFill>
                <a:srgbClr val="82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INNER JOIN, LEFT JOIN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381000" y="22365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820009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sz="2400" b="1" i="0" u="none" strike="noStrike" cap="none">
              <a:solidFill>
                <a:srgbClr val="8200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762000" y="1676400"/>
            <a:ext cx="7162800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Review basic SQL</a:t>
            </a:r>
            <a:endParaRPr/>
          </a:p>
          <a:p>
            <a:pPr marL="285750" marR="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 more commands (HAVING, JOIN)</a:t>
            </a:r>
            <a:endParaRPr/>
          </a:p>
          <a:p>
            <a:pPr marL="285750" marR="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Brief discussion of SQL optimization</a:t>
            </a:r>
            <a:endParaRPr/>
          </a:p>
          <a:p>
            <a:pPr marL="285750" marR="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Shape 2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18000" y="2682158"/>
            <a:ext cx="3422700" cy="2741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rPr>
              <a:t>Joins</a:t>
            </a:r>
            <a:endParaRPr sz="3600" b="1" i="0" u="none" strike="noStrike" cap="none">
              <a:solidFill>
                <a:srgbClr val="82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1131600" y="1381450"/>
            <a:ext cx="2795700" cy="10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INNER JOIN: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Shape 2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22500" y="-11"/>
            <a:ext cx="3489900" cy="276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Shape 247"/>
          <p:cNvSpPr txBox="1"/>
          <p:nvPr/>
        </p:nvSpPr>
        <p:spPr>
          <a:xfrm>
            <a:off x="1127100" y="3513150"/>
            <a:ext cx="2795700" cy="10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 </a:t>
            </a:r>
            <a:r>
              <a:rPr lang="en-US" sz="2800">
                <a:solidFill>
                  <a:schemeClr val="dk1"/>
                </a:solidFill>
              </a:rPr>
              <a:t>OUTER JOIN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145300" y="5022100"/>
            <a:ext cx="6244500" cy="10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for more info:</a:t>
            </a:r>
            <a:endParaRPr sz="28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http://www.sql-join.com/sql-join-types/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rPr>
              <a:t>Inner Join</a:t>
            </a:r>
            <a:endParaRPr sz="3600" b="1" i="0" u="none" strike="noStrike" cap="none">
              <a:solidFill>
                <a:srgbClr val="82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609600" y="1866384"/>
            <a:ext cx="9416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Shape 257"/>
          <p:cNvSpPr txBox="1"/>
          <p:nvPr/>
        </p:nvSpPr>
        <p:spPr>
          <a:xfrm>
            <a:off x="2183470" y="1869630"/>
            <a:ext cx="9543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B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8" name="Shape 258"/>
          <p:cNvGraphicFramePr/>
          <p:nvPr/>
        </p:nvGraphicFramePr>
        <p:xfrm>
          <a:off x="434772" y="2438400"/>
          <a:ext cx="1524950" cy="1454125"/>
        </p:xfrm>
        <a:graphic>
          <a:graphicData uri="http://schemas.openxmlformats.org/drawingml/2006/table">
            <a:tbl>
              <a:tblPr>
                <a:noFill/>
                <a:tableStyleId>{C23D6C95-B25F-4D57-91A7-E0D550389732}</a:tableStyleId>
              </a:tblPr>
              <a:tblGrid>
                <a:gridCol w="76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order_id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customer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1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Anne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2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John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3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Charlie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4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Bob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59" name="Shape 259"/>
          <p:cNvGraphicFramePr/>
          <p:nvPr/>
        </p:nvGraphicFramePr>
        <p:xfrm>
          <a:off x="2210269" y="2438400"/>
          <a:ext cx="1904550" cy="1454150"/>
        </p:xfrm>
        <a:graphic>
          <a:graphicData uri="http://schemas.openxmlformats.org/drawingml/2006/table">
            <a:tbl>
              <a:tblPr>
                <a:noFill/>
                <a:tableStyleId>{C23D6C95-B25F-4D57-91A7-E0D550389732}</a:tableStyleId>
              </a:tblPr>
              <a:tblGrid>
                <a:gridCol w="95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order_id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widgets_sold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12700" marR="12700" marT="12700" marB="0" anchor="b"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</a:t>
                      </a:r>
                      <a:endParaRPr/>
                    </a:p>
                  </a:txBody>
                  <a:tcPr marL="12700" marR="12700" marT="12700" marB="0" anchor="b"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/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0" name="Shape 260"/>
          <p:cNvGraphicFramePr/>
          <p:nvPr/>
        </p:nvGraphicFramePr>
        <p:xfrm>
          <a:off x="4876800" y="4038600"/>
          <a:ext cx="3810000" cy="914425"/>
        </p:xfrm>
        <a:graphic>
          <a:graphicData uri="http://schemas.openxmlformats.org/drawingml/2006/table">
            <a:tbl>
              <a:tblPr>
                <a:noFill/>
                <a:tableStyleId>{C23D6C95-B25F-4D57-91A7-E0D550389732}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0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order_id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customer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order_id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widgets_sold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1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Anne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1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25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4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Bob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4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15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1" name="Shape 261"/>
          <p:cNvSpPr txBox="1"/>
          <p:nvPr/>
        </p:nvSpPr>
        <p:spPr>
          <a:xfrm>
            <a:off x="5062330" y="1775791"/>
            <a:ext cx="2845779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1800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dirty="0"/>
          </a:p>
          <a:p>
            <a:pPr lvl="0"/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18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>
                <a:solidFill>
                  <a:schemeClr val="dk1"/>
                </a:solidFill>
              </a:rPr>
              <a:t>AS 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dirty="0"/>
          </a:p>
          <a:p>
            <a:pPr lvl="0"/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INNER JOIN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>
                <a:solidFill>
                  <a:schemeClr val="dk1"/>
                </a:solidFill>
              </a:rPr>
              <a:t>AS 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A.order_id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B.order_id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rPr>
              <a:t>Inner Join</a:t>
            </a:r>
            <a:endParaRPr sz="3600" b="1" i="0" u="none" strike="noStrike" cap="none">
              <a:solidFill>
                <a:srgbClr val="82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185057" y="1371600"/>
            <a:ext cx="89916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Merges two tables based on some defined matching of fields</a:t>
            </a:r>
            <a:endParaRPr dirty="0"/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rgbClr val="FF9F49"/>
              </a:buClr>
              <a:buFont typeface="Arial"/>
              <a:buNone/>
            </a:pPr>
            <a:r>
              <a:rPr lang="en-US" sz="2800" b="1" i="0" u="none" strike="noStrike" cap="none" dirty="0">
                <a:solidFill>
                  <a:srgbClr val="FF9F49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2800" b="0" i="0" u="none" strike="noStrike" cap="none" dirty="0">
                <a:solidFill>
                  <a:srgbClr val="FF9F4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rgbClr val="FF9F49"/>
              </a:buClr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28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tutorial.oscar_nominees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noms</a:t>
            </a:r>
            <a:endParaRPr lang="en-US"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buClr>
                <a:srgbClr val="FF9F49"/>
              </a:buClr>
              <a:buNone/>
            </a:pPr>
            <a:r>
              <a:rPr lang="en-US" sz="28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INNER JOIN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tutorial.nominee_filmography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/>
              <a:t>AS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films</a:t>
            </a: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rgbClr val="FF9F49"/>
              </a:buClr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lang="en-US" sz="28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noms.nominee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films.name;</a:t>
            </a:r>
            <a:endParaRPr dirty="0"/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will output only rows where the values line up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rPr>
              <a:t>Inner Join</a:t>
            </a:r>
            <a:endParaRPr sz="3600" b="1" i="0" u="none" strike="noStrike" cap="none">
              <a:solidFill>
                <a:srgbClr val="82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185057" y="1371600"/>
            <a:ext cx="89916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dirty="0"/>
              <a:t>Alternately, we can also write:</a:t>
            </a:r>
            <a:endParaRPr dirty="0"/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rgbClr val="FF9F49"/>
              </a:buClr>
              <a:buFont typeface="Arial"/>
              <a:buNone/>
            </a:pPr>
            <a:r>
              <a:rPr lang="en-US" sz="2800" b="1" i="0" u="none" strike="noStrike" cap="none" dirty="0">
                <a:solidFill>
                  <a:srgbClr val="FF9F49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2800" b="0" i="0" u="none" strike="noStrike" cap="none" dirty="0">
                <a:solidFill>
                  <a:srgbClr val="FF9F4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			                                            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buClr>
                <a:srgbClr val="FF9F49"/>
              </a:buClr>
              <a:buNone/>
            </a:pPr>
            <a:r>
              <a:rPr lang="en-US" sz="28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28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tutorial.oscar_nominees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/>
              <a:t>AS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noms</a:t>
            </a:r>
            <a:r>
              <a:rPr lang="en-US" dirty="0"/>
              <a:t>, </a:t>
            </a:r>
            <a:r>
              <a:rPr lang="en-US" sz="28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tutorial.nominee_filmography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/>
              <a:t>AS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films	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Font typeface="Arial"/>
              <a:buNone/>
            </a:pPr>
            <a:r>
              <a:rPr lang="en-US" b="1" dirty="0">
                <a:solidFill>
                  <a:srgbClr val="7030A0"/>
                </a:solidFill>
              </a:rPr>
              <a:t>WHERE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noms.nominee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=films.name;</a:t>
            </a:r>
            <a:endParaRPr dirty="0"/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will output only rows where the values line up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rPr>
              <a:t>Try it out</a:t>
            </a:r>
            <a:endParaRPr sz="3600" b="1" i="0" u="none" strike="noStrike" cap="none" dirty="0">
              <a:solidFill>
                <a:srgbClr val="82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387350" y="1054101"/>
            <a:ext cx="8299450" cy="42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9F49"/>
              </a:buClr>
              <a:buFont typeface="Arial"/>
              <a:buNone/>
            </a:pPr>
            <a:r>
              <a:rPr lang="en-US" sz="2000" b="1" i="0" u="none" strike="noStrike" cap="none" dirty="0">
                <a:solidFill>
                  <a:srgbClr val="FF9F49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2000" b="0" i="0" u="none" strike="noStrike" cap="none" dirty="0">
                <a:solidFill>
                  <a:srgbClr val="FF9F4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9F49"/>
              </a:buClr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20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tutorial.oscar_nominees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noms</a:t>
            </a:r>
            <a:endParaRPr lang="en-US"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9F49"/>
              </a:buClr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INNER JOIN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tutorial.nominee_filmography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films</a:t>
            </a: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9F49"/>
              </a:buClr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lang="en-US" sz="20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noms.nominee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=films.name;</a:t>
            </a:r>
            <a:endParaRPr dirty="0"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top genre of the best actor winner in 2012? (Hint: Use the tables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nominee_information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oscar_nominees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lang="en-US" sz="20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(Double Bonus) What is the birthday of the actress who has been nominated for the most </a:t>
            </a:r>
            <a:r>
              <a:rPr lang="en-US" sz="20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oscars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? What about the actor who won the most </a:t>
            </a:r>
            <a:r>
              <a:rPr lang="en-US" sz="20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oscars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rPr>
              <a:t>Walk through a query</a:t>
            </a:r>
            <a:endParaRPr sz="3600" b="1" i="0" u="none" strike="noStrike" cap="none">
              <a:solidFill>
                <a:srgbClr val="82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394252" y="1120914"/>
            <a:ext cx="4471987" cy="4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data do we need?</a:t>
            </a:r>
            <a:endParaRPr/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 it require a join?</a:t>
            </a:r>
            <a:endParaRPr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we want to subset that data?</a:t>
            </a:r>
            <a:endParaRPr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we want to roll that data up?</a:t>
            </a:r>
            <a:endParaRPr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information do we care about?</a:t>
            </a:r>
            <a:endParaRPr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do we need to edit our result?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Shape 294"/>
          <p:cNvSpPr txBox="1"/>
          <p:nvPr/>
        </p:nvSpPr>
        <p:spPr>
          <a:xfrm>
            <a:off x="5029200" y="1120914"/>
            <a:ext cx="4471987" cy="4674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2800">
                <a:solidFill>
                  <a:srgbClr val="FF0000"/>
                </a:solidFill>
              </a:rPr>
              <a:t> *</a:t>
            </a:r>
            <a:r>
              <a:rPr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FROM ____</a:t>
            </a:r>
            <a:endParaRPr/>
          </a:p>
          <a:p>
            <a:pPr marL="457200" marR="0" lvl="1" indent="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INNER JOIN _____</a:t>
            </a:r>
            <a:endParaRPr/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WHERE _____</a:t>
            </a:r>
            <a:endParaRPr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GROUP BY ____</a:t>
            </a:r>
            <a:endParaRPr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SELECT _____</a:t>
            </a:r>
            <a:endParaRPr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HAVING ____, </a:t>
            </a:r>
            <a:endParaRPr sz="2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ORDER BY ____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rPr>
              <a:t>Left Join &amp; Right Join</a:t>
            </a:r>
            <a:endParaRPr sz="3600" b="1" i="0" u="none" strike="noStrike" cap="none">
              <a:solidFill>
                <a:srgbClr val="82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Shape 302"/>
          <p:cNvSpPr txBox="1"/>
          <p:nvPr/>
        </p:nvSpPr>
        <p:spPr>
          <a:xfrm>
            <a:off x="609600" y="1866384"/>
            <a:ext cx="9416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Shape 303"/>
          <p:cNvSpPr txBox="1"/>
          <p:nvPr/>
        </p:nvSpPr>
        <p:spPr>
          <a:xfrm>
            <a:off x="2183470" y="1869630"/>
            <a:ext cx="9543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B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4" name="Shape 304"/>
          <p:cNvGraphicFramePr/>
          <p:nvPr/>
        </p:nvGraphicFramePr>
        <p:xfrm>
          <a:off x="434772" y="2438400"/>
          <a:ext cx="1524950" cy="1454125"/>
        </p:xfrm>
        <a:graphic>
          <a:graphicData uri="http://schemas.openxmlformats.org/drawingml/2006/table">
            <a:tbl>
              <a:tblPr>
                <a:noFill/>
                <a:tableStyleId>{C23D6C95-B25F-4D57-91A7-E0D550389732}</a:tableStyleId>
              </a:tblPr>
              <a:tblGrid>
                <a:gridCol w="76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order_id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customer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1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Anne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2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John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3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Charlie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4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Bob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05" name="Shape 305"/>
          <p:cNvGraphicFramePr/>
          <p:nvPr/>
        </p:nvGraphicFramePr>
        <p:xfrm>
          <a:off x="2210269" y="2438400"/>
          <a:ext cx="1904550" cy="1454150"/>
        </p:xfrm>
        <a:graphic>
          <a:graphicData uri="http://schemas.openxmlformats.org/drawingml/2006/table">
            <a:tbl>
              <a:tblPr>
                <a:noFill/>
                <a:tableStyleId>{C23D6C95-B25F-4D57-91A7-E0D550389732}</a:tableStyleId>
              </a:tblPr>
              <a:tblGrid>
                <a:gridCol w="95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order_id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widgets_sold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12700" marR="12700" marT="12700" marB="0" anchor="b"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</a:t>
                      </a:r>
                      <a:endParaRPr/>
                    </a:p>
                  </a:txBody>
                  <a:tcPr marL="12700" marR="12700" marT="12700" marB="0" anchor="b"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/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06" name="Shape 306"/>
          <p:cNvGraphicFramePr/>
          <p:nvPr/>
        </p:nvGraphicFramePr>
        <p:xfrm>
          <a:off x="4823775" y="2410250"/>
          <a:ext cx="3810000" cy="1387925"/>
        </p:xfrm>
        <a:graphic>
          <a:graphicData uri="http://schemas.openxmlformats.org/drawingml/2006/table">
            <a:tbl>
              <a:tblPr>
                <a:noFill/>
                <a:tableStyleId>{C23D6C95-B25F-4D57-91A7-E0D550389732}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0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order_id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customer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order_id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widgets_sold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1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Anne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1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25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John</a:t>
                      </a:r>
                      <a:endParaRPr/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Charlie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4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Bob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4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15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7" name="Shape 307"/>
          <p:cNvSpPr txBox="1"/>
          <p:nvPr/>
        </p:nvSpPr>
        <p:spPr>
          <a:xfrm>
            <a:off x="5009305" y="1165991"/>
            <a:ext cx="2845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1800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18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LEFT JOIN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A.order_id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B.order_id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8" name="Shape 308"/>
          <p:cNvGraphicFramePr/>
          <p:nvPr/>
        </p:nvGraphicFramePr>
        <p:xfrm>
          <a:off x="4823775" y="4503175"/>
          <a:ext cx="3810000" cy="1387925"/>
        </p:xfrm>
        <a:graphic>
          <a:graphicData uri="http://schemas.openxmlformats.org/drawingml/2006/table">
            <a:tbl>
              <a:tblPr>
                <a:noFill/>
                <a:tableStyleId>{C23D6C95-B25F-4D57-91A7-E0D550389732}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0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order_id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customer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order_id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widgets_sold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1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Anne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1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25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Bob</a:t>
                      </a:r>
                      <a:endParaRPr/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9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9" name="Shape 309"/>
          <p:cNvSpPr txBox="1"/>
          <p:nvPr/>
        </p:nvSpPr>
        <p:spPr>
          <a:xfrm>
            <a:off x="1959730" y="4596979"/>
            <a:ext cx="2845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1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70C0"/>
                </a:solidFill>
              </a:rPr>
              <a:t>RIGHT </a:t>
            </a:r>
            <a:r>
              <a:rPr lang="en-US" sz="18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A.order_id=B.order_id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rPr>
              <a:t>Left Join</a:t>
            </a:r>
            <a:endParaRPr sz="3600" b="1" i="0" u="none" strike="noStrike" cap="none">
              <a:solidFill>
                <a:srgbClr val="82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163286" y="1219200"/>
            <a:ext cx="89916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Merges two tables, but leaves values null when the second table in the join does not match</a:t>
            </a:r>
            <a:endParaRPr dirty="0"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FF9F49"/>
              </a:buClr>
              <a:buFont typeface="Arial"/>
              <a:buNone/>
            </a:pPr>
            <a:r>
              <a:rPr lang="en-US" sz="2400" b="1" i="0" u="none" strike="noStrike" cap="none" dirty="0">
                <a:solidFill>
                  <a:srgbClr val="FF9F49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2400" b="0" i="0" u="none" strike="noStrike" cap="none" dirty="0">
                <a:solidFill>
                  <a:srgbClr val="FF9F4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  <a:p>
            <a:pPr marL="0" lvl="0" indent="0">
              <a:spcBef>
                <a:spcPts val="480"/>
              </a:spcBef>
              <a:buClr>
                <a:srgbClr val="FF9F49"/>
              </a:buClr>
              <a:buNone/>
            </a:pPr>
            <a:r>
              <a:rPr lang="en-US" sz="24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24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tutorial.nominee_filmography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/>
              <a:t>AS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films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FF9F49"/>
              </a:buClr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LEFT JOIN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tutorial.oscar_nominees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noms</a:t>
            </a:r>
            <a:endParaRPr lang="en-US"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FF9F49"/>
              </a:buClr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lang="en-US" sz="24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films.name=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noms.nominee</a:t>
            </a:r>
            <a:endParaRPr lang="en-US"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FF9F49"/>
              </a:buClr>
              <a:buFont typeface="Arial"/>
              <a:buNone/>
            </a:pPr>
            <a:r>
              <a:rPr lang="en-US" sz="2400" b="1" i="0" u="none" strike="noStrike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films.movie_title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noms.movie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 JOINs are useful when you want to gather more information but not lose your initial data set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rPr>
              <a:t>Try it out</a:t>
            </a:r>
            <a:endParaRPr sz="3600" b="1" i="0" u="none" strike="noStrike" cap="none">
              <a:solidFill>
                <a:srgbClr val="82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387350" y="1054101"/>
            <a:ext cx="8299450" cy="42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9F49"/>
              </a:buClr>
              <a:buFont typeface="Arial"/>
              <a:buNone/>
            </a:pPr>
            <a:r>
              <a:rPr lang="en-US" sz="2000" b="1" i="0" u="none" strike="noStrike" cap="none" dirty="0">
                <a:solidFill>
                  <a:srgbClr val="FF9F49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2000" b="0" i="0" u="none" strike="noStrike" cap="none" dirty="0">
                <a:solidFill>
                  <a:srgbClr val="FF9F4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9F49"/>
              </a:buClr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20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tutorial.nominee_filmography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/>
              <a:t>AS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films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9F49"/>
              </a:buClr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LEFT JOIN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tutorial.oscar_nominees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/>
              <a:t>AS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noms</a:t>
            </a:r>
            <a:endParaRPr lang="en-US"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9F49"/>
              </a:buClr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lang="en-US" sz="20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films.name=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noms.nominee</a:t>
            </a:r>
            <a:endParaRPr lang="en-US"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9F49"/>
              </a:buClr>
              <a:buFont typeface="Arial"/>
              <a:buNone/>
            </a:pPr>
            <a:r>
              <a:rPr lang="en-US" sz="2000" b="1" i="0" u="none" strike="noStrike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US" sz="2000" b="0" i="0" u="none" strike="noStrike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films.movie_title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noms.movie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movies did Meryl Streep act in where she wasn’t nominated for an Oscar?</a:t>
            </a: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(Bonus) What percentage of these movies were nominated for Oscars? (Feel free to use two queries) </a:t>
            </a: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lang="en-US" sz="20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(Extra Difficult Double Bonus) Answer the bonus question in one query</a:t>
            </a:r>
            <a:endParaRPr sz="20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Putting it all together</a:t>
            </a:r>
            <a:endParaRPr sz="3600" b="1" i="0" u="none" strike="noStrike" cap="none">
              <a:solidFill>
                <a:srgbClr val="82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387350" y="1054101"/>
            <a:ext cx="8299500" cy="42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lang="en-US" sz="2000" b="1" dirty="0">
                <a:solidFill>
                  <a:srgbClr val="000000"/>
                </a:solidFill>
              </a:rPr>
              <a:t>Write the query to calculate the difference in weekly from the following table:</a:t>
            </a:r>
            <a:endParaRPr sz="2000" b="1" dirty="0">
              <a:solidFill>
                <a:srgbClr val="000000"/>
              </a:solidFill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endParaRPr sz="2000" b="1" dirty="0">
              <a:solidFill>
                <a:srgbClr val="000000"/>
              </a:solidFill>
            </a:endParaRPr>
          </a:p>
          <a:p>
            <a:pPr marL="0" lvl="0" indent="0">
              <a:spcBef>
                <a:spcPts val="400"/>
              </a:spcBef>
              <a:buSzPts val="1100"/>
              <a:buNone/>
            </a:pPr>
            <a:r>
              <a:rPr lang="en-US" sz="2000" b="1" dirty="0">
                <a:solidFill>
                  <a:srgbClr val="FF9F49"/>
                </a:solidFill>
              </a:rPr>
              <a:t>SELECT</a:t>
            </a:r>
            <a:r>
              <a:rPr lang="en-US" sz="2000" dirty="0">
                <a:solidFill>
                  <a:srgbClr val="000000"/>
                </a:solidFill>
              </a:rPr>
              <a:t> *</a:t>
            </a:r>
          </a:p>
          <a:p>
            <a:pPr marL="0" lvl="0" indent="0">
              <a:spcBef>
                <a:spcPts val="400"/>
              </a:spcBef>
              <a:buSzPts val="1100"/>
              <a:buNone/>
            </a:pPr>
            <a:r>
              <a:rPr lang="en-US" sz="2000" b="1" dirty="0">
                <a:solidFill>
                  <a:srgbClr val="0070C0"/>
                </a:solidFill>
              </a:rPr>
              <a:t>FROM</a:t>
            </a:r>
            <a:r>
              <a:rPr lang="en-US" sz="2000" dirty="0">
                <a:solidFill>
                  <a:srgbClr val="000000"/>
                </a:solidFill>
              </a:rPr>
              <a:t> tutorial.global_weekly_charts_2013_2014</a:t>
            </a:r>
            <a:endParaRPr sz="2000" dirty="0">
              <a:solidFill>
                <a:srgbClr val="000000"/>
              </a:solidFill>
            </a:endParaRPr>
          </a:p>
          <a:p>
            <a:pPr marL="0" lvl="0" indent="0">
              <a:spcBef>
                <a:spcPts val="400"/>
              </a:spcBef>
              <a:buSzPts val="1100"/>
              <a:buNone/>
            </a:pPr>
            <a:r>
              <a:rPr lang="en-US" sz="2000" b="1" dirty="0">
                <a:solidFill>
                  <a:srgbClr val="7030A0"/>
                </a:solidFill>
              </a:rPr>
              <a:t>WHERE</a:t>
            </a:r>
            <a:r>
              <a:rPr lang="en-US" sz="2000" dirty="0">
                <a:solidFill>
                  <a:srgbClr val="000000"/>
                </a:solidFill>
              </a:rPr>
              <a:t> game = </a:t>
            </a:r>
            <a:r>
              <a:rPr lang="en-US" sz="2000" dirty="0"/>
              <a:t>'</a:t>
            </a:r>
            <a:r>
              <a:rPr lang="en-US" sz="2000" dirty="0" err="1">
                <a:solidFill>
                  <a:srgbClr val="000000"/>
                </a:solidFill>
              </a:rPr>
              <a:t>Pokemon</a:t>
            </a:r>
            <a:r>
              <a:rPr lang="en-US" sz="2000" dirty="0">
                <a:solidFill>
                  <a:srgbClr val="000000"/>
                </a:solidFill>
              </a:rPr>
              <a:t> X/Y</a:t>
            </a:r>
            <a:r>
              <a:rPr lang="en-US" sz="2000" dirty="0"/>
              <a:t>'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  <a:endParaRPr sz="2000" dirty="0">
              <a:solidFill>
                <a:srgbClr val="000000"/>
              </a:solidFill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solidFill>
                <a:srgbClr val="000000"/>
              </a:solidFill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0000"/>
                </a:solidFill>
              </a:rPr>
              <a:t>create a new column called </a:t>
            </a:r>
            <a:r>
              <a:rPr lang="en-US" sz="2000" b="1" dirty="0" err="1">
                <a:solidFill>
                  <a:srgbClr val="000000"/>
                </a:solidFill>
              </a:rPr>
              <a:t>weekly_change</a:t>
            </a:r>
            <a:r>
              <a:rPr lang="en-US" sz="2000" b="1" dirty="0">
                <a:solidFill>
                  <a:srgbClr val="000000"/>
                </a:solidFill>
              </a:rPr>
              <a:t> which contains this data.</a:t>
            </a:r>
            <a:endParaRPr sz="2000" b="1" dirty="0">
              <a:solidFill>
                <a:srgbClr val="000000"/>
              </a:solidFill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solidFill>
                <a:srgbClr val="000000"/>
              </a:solidFill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0000"/>
                </a:solidFill>
              </a:rPr>
              <a:t>Hint: Use nested SQL queries and inner join</a:t>
            </a:r>
            <a:endParaRPr sz="20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/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381000" y="22365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820009"/>
                </a:solidFill>
                <a:latin typeface="Arial"/>
                <a:ea typeface="Arial"/>
                <a:cs typeface="Arial"/>
                <a:sym typeface="Arial"/>
              </a:rPr>
              <a:t>What is SQL?</a:t>
            </a:r>
            <a:endParaRPr sz="2400" b="1" i="0" u="none" strike="noStrike" cap="none">
              <a:solidFill>
                <a:srgbClr val="8200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381000" y="1017270"/>
            <a:ext cx="84582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tool for relational database management system </a:t>
            </a:r>
            <a:endParaRPr/>
          </a:p>
          <a:p>
            <a:pPr marL="285750" marR="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0" name="Shape 100"/>
          <p:cNvGraphicFramePr/>
          <p:nvPr/>
        </p:nvGraphicFramePr>
        <p:xfrm>
          <a:off x="304800" y="2653367"/>
          <a:ext cx="2199675" cy="1980810"/>
        </p:xfrm>
        <a:graphic>
          <a:graphicData uri="http://schemas.openxmlformats.org/drawingml/2006/table">
            <a:tbl>
              <a:tblPr>
                <a:noFill/>
                <a:tableStyleId>{6E17679A-6EFC-446E-AF9C-529E1E658E34}</a:tableStyleId>
              </a:tblPr>
              <a:tblGrid>
                <a:gridCol w="91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8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2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Course</a:t>
                      </a:r>
                      <a:endParaRPr/>
                    </a:p>
                  </a:txBody>
                  <a:tcPr marL="12700" marR="12700" marT="12700" marB="0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Title</a:t>
                      </a:r>
                      <a:endParaRPr/>
                    </a:p>
                  </a:txBody>
                  <a:tcPr marL="12700" marR="12700" marT="12700" marB="0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30000</a:t>
                      </a:r>
                      <a:endParaRPr/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Financial Accounting</a:t>
                      </a:r>
                      <a:endParaRPr/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30001</a:t>
                      </a:r>
                      <a:endParaRPr/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Cost Analysis and Internal Controls</a:t>
                      </a:r>
                      <a:endParaRPr/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1" name="Shape 101"/>
          <p:cNvGraphicFramePr/>
          <p:nvPr/>
        </p:nvGraphicFramePr>
        <p:xfrm>
          <a:off x="5623560" y="560070"/>
          <a:ext cx="208300" cy="365770"/>
        </p:xfrm>
        <a:graphic>
          <a:graphicData uri="http://schemas.openxmlformats.org/drawingml/2006/table">
            <a:tbl>
              <a:tblPr>
                <a:noFill/>
                <a:tableStyleId>{6E17679A-6EFC-446E-AF9C-529E1E658E34}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" name="Shape 102"/>
          <p:cNvSpPr txBox="1"/>
          <p:nvPr/>
        </p:nvSpPr>
        <p:spPr>
          <a:xfrm>
            <a:off x="76200" y="1801236"/>
            <a:ext cx="9925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courses</a:t>
            </a:r>
            <a:endParaRPr sz="1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3" name="Shape 103"/>
          <p:cNvGraphicFramePr/>
          <p:nvPr/>
        </p:nvGraphicFramePr>
        <p:xfrm>
          <a:off x="6567507" y="2653367"/>
          <a:ext cx="2439650" cy="2553400"/>
        </p:xfrm>
        <a:graphic>
          <a:graphicData uri="http://schemas.openxmlformats.org/drawingml/2006/table">
            <a:tbl>
              <a:tblPr>
                <a:noFill/>
                <a:tableStyleId>{6E17679A-6EFC-446E-AF9C-529E1E658E34}</a:tableStyleId>
              </a:tblPr>
              <a:tblGrid>
                <a:gridCol w="1219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8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Instructor</a:t>
                      </a:r>
                      <a:endParaRPr/>
                    </a:p>
                  </a:txBody>
                  <a:tcPr marL="12700" marR="12700" marT="12700" marB="0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Department</a:t>
                      </a:r>
                      <a:endParaRPr sz="1800" b="0" i="0" u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8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Ball, Ray</a:t>
                      </a:r>
                      <a:endParaRPr/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Accounting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8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Bischof, Jannis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Accounting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8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Gallemore, John</a:t>
                      </a:r>
                      <a:endParaRPr/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Statistics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4" name="Shape 104"/>
          <p:cNvGraphicFramePr/>
          <p:nvPr/>
        </p:nvGraphicFramePr>
        <p:xfrm>
          <a:off x="2819400" y="2673335"/>
          <a:ext cx="3200400" cy="2453300"/>
        </p:xfrm>
        <a:graphic>
          <a:graphicData uri="http://schemas.openxmlformats.org/drawingml/2006/table">
            <a:tbl>
              <a:tblPr>
                <a:noFill/>
                <a:tableStyleId>{6E17679A-6EFC-446E-AF9C-529E1E658E34}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8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Course</a:t>
                      </a:r>
                      <a:endParaRPr sz="1800" b="0" i="0" u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Instructor</a:t>
                      </a:r>
                      <a:endParaRPr sz="1800" b="0" i="0" u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Room</a:t>
                      </a:r>
                      <a:endParaRPr sz="1800" b="0" i="0" u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30000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Ball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C06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30000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Bischof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C04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30001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Gallemore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C02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5" name="Shape 105"/>
          <p:cNvSpPr txBox="1"/>
          <p:nvPr/>
        </p:nvSpPr>
        <p:spPr>
          <a:xfrm>
            <a:off x="6324600" y="1801236"/>
            <a:ext cx="12490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instructors</a:t>
            </a:r>
            <a:endParaRPr sz="1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2746759" y="1801236"/>
            <a:ext cx="9541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classes</a:t>
            </a:r>
            <a:endParaRPr sz="1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838200" y="2283499"/>
            <a:ext cx="2514600" cy="361346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accent1"/>
          </a:solidFill>
          <a:ln w="25400" cap="flat" cmpd="sng">
            <a:solidFill>
              <a:srgbClr val="88A3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4595217" y="2298747"/>
            <a:ext cx="2514600" cy="361346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accent1"/>
          </a:solidFill>
          <a:ln w="25400" cap="flat" cmpd="sng">
            <a:solidFill>
              <a:srgbClr val="88A3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Summary of SQL Joins</a:t>
            </a:r>
            <a:endParaRPr sz="3600" b="1" i="0" u="none" strike="noStrike" cap="none" dirty="0">
              <a:solidFill>
                <a:srgbClr val="82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Image result for summary of sql joins">
            <a:extLst>
              <a:ext uri="{FF2B5EF4-FFF2-40B4-BE49-F238E27FC236}">
                <a16:creationId xmlns:a16="http://schemas.microsoft.com/office/drawing/2014/main" id="{868821BF-8B0E-49F5-A4AC-32D596604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940" y="1323324"/>
            <a:ext cx="5694119" cy="447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8119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408126" y="25146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rPr>
              <a:t>Backup</a:t>
            </a:r>
            <a:endParaRPr sz="3600" b="1" i="0" u="none" strike="noStrike" cap="none">
              <a:solidFill>
                <a:srgbClr val="82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rPr>
              <a:t>OPTIMIZING QUERIES</a:t>
            </a:r>
            <a:endParaRPr sz="4000" b="1" i="0" u="none" strike="noStrike" cap="none">
              <a:solidFill>
                <a:srgbClr val="82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Keys, optimizing joins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/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Shape 351"/>
          <p:cNvSpPr txBox="1"/>
          <p:nvPr/>
        </p:nvSpPr>
        <p:spPr>
          <a:xfrm>
            <a:off x="381000" y="22365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820009"/>
                </a:solidFill>
                <a:latin typeface="Arial"/>
                <a:ea typeface="Arial"/>
                <a:cs typeface="Arial"/>
                <a:sym typeface="Arial"/>
              </a:rPr>
              <a:t>Keys</a:t>
            </a:r>
            <a:endParaRPr sz="2400" b="1">
              <a:solidFill>
                <a:srgbClr val="8200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Shape 352"/>
          <p:cNvSpPr txBox="1"/>
          <p:nvPr/>
        </p:nvSpPr>
        <p:spPr>
          <a:xfrm>
            <a:off x="381000" y="1017270"/>
            <a:ext cx="84582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 tables have various Keys or Indexes</a:t>
            </a:r>
            <a:endParaRPr/>
          </a:p>
          <a:p>
            <a:pPr marL="285750" marR="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3" name="Shape 353"/>
          <p:cNvGraphicFramePr/>
          <p:nvPr/>
        </p:nvGraphicFramePr>
        <p:xfrm>
          <a:off x="5623560" y="2732743"/>
          <a:ext cx="3520450" cy="3210850"/>
        </p:xfrm>
        <a:graphic>
          <a:graphicData uri="http://schemas.openxmlformats.org/drawingml/2006/table">
            <a:tbl>
              <a:tblPr>
                <a:noFill/>
                <a:tableStyleId>{6E17679A-6EFC-446E-AF9C-529E1E658E34}</a:tableStyleId>
              </a:tblPr>
              <a:tblGrid>
                <a:gridCol w="91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0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0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Course</a:t>
                      </a:r>
                      <a:endParaRPr/>
                    </a:p>
                  </a:txBody>
                  <a:tcPr marL="12700" marR="12700" marT="12700" marB="0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Title</a:t>
                      </a:r>
                      <a:endParaRPr/>
                    </a:p>
                  </a:txBody>
                  <a:tcPr marL="12700" marR="12700" marT="12700" marB="0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Last Offered</a:t>
                      </a:r>
                      <a:endParaRPr sz="1800" b="0" i="0" u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9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30000</a:t>
                      </a:r>
                      <a:endParaRPr/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Financial Accounting</a:t>
                      </a:r>
                      <a:endParaRPr/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 2016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1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30001</a:t>
                      </a:r>
                      <a:endParaRPr/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Cost Analysis and Internal Controls</a:t>
                      </a:r>
                      <a:endParaRPr/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FAL 2015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33040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Macro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 2016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54" name="Shape 354"/>
          <p:cNvGraphicFramePr/>
          <p:nvPr/>
        </p:nvGraphicFramePr>
        <p:xfrm>
          <a:off x="5623560" y="560070"/>
          <a:ext cx="208300" cy="365770"/>
        </p:xfrm>
        <a:graphic>
          <a:graphicData uri="http://schemas.openxmlformats.org/drawingml/2006/table">
            <a:tbl>
              <a:tblPr>
                <a:noFill/>
                <a:tableStyleId>{6E17679A-6EFC-446E-AF9C-529E1E658E34}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5" name="Shape 355"/>
          <p:cNvSpPr txBox="1"/>
          <p:nvPr/>
        </p:nvSpPr>
        <p:spPr>
          <a:xfrm>
            <a:off x="5231410" y="2363411"/>
            <a:ext cx="9925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courses</a:t>
            </a:r>
            <a:endParaRPr sz="1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Shape 356"/>
          <p:cNvSpPr txBox="1"/>
          <p:nvPr/>
        </p:nvSpPr>
        <p:spPr>
          <a:xfrm>
            <a:off x="381000" y="2108000"/>
            <a:ext cx="4724400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keys act as a way SQL sorts the data in these tables</a:t>
            </a:r>
            <a:endParaRPr/>
          </a:p>
          <a:p>
            <a:pPr marL="285750" marR="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a courses table would likely be keyed on course, but might also be keyed on title</a:t>
            </a:r>
            <a:endParaRPr/>
          </a:p>
          <a:p>
            <a:pPr marL="285750" marR="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/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Shape 363"/>
          <p:cNvSpPr txBox="1"/>
          <p:nvPr/>
        </p:nvSpPr>
        <p:spPr>
          <a:xfrm>
            <a:off x="381000" y="22365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820009"/>
                </a:solidFill>
                <a:latin typeface="Arial"/>
                <a:ea typeface="Arial"/>
                <a:cs typeface="Arial"/>
                <a:sym typeface="Arial"/>
              </a:rPr>
              <a:t>Keys</a:t>
            </a:r>
            <a:endParaRPr sz="2400" b="1">
              <a:solidFill>
                <a:srgbClr val="8200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Shape 364"/>
          <p:cNvSpPr txBox="1"/>
          <p:nvPr/>
        </p:nvSpPr>
        <p:spPr>
          <a:xfrm>
            <a:off x="468085" y="2602603"/>
            <a:ext cx="845820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Think of SQL tables like a phone book, with the “key” being the last name of a person</a:t>
            </a:r>
            <a:endParaRPr/>
          </a:p>
          <a:p>
            <a:pPr marL="285750" marR="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5" name="Shape 365"/>
          <p:cNvGraphicFramePr/>
          <p:nvPr/>
        </p:nvGraphicFramePr>
        <p:xfrm>
          <a:off x="5623560" y="560070"/>
          <a:ext cx="208300" cy="365770"/>
        </p:xfrm>
        <a:graphic>
          <a:graphicData uri="http://schemas.openxmlformats.org/drawingml/2006/table">
            <a:tbl>
              <a:tblPr>
                <a:noFill/>
                <a:tableStyleId>{6E17679A-6EFC-446E-AF9C-529E1E658E34}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6" name="Shape 366"/>
          <p:cNvSpPr txBox="1"/>
          <p:nvPr/>
        </p:nvSpPr>
        <p:spPr>
          <a:xfrm>
            <a:off x="381000" y="3956515"/>
            <a:ext cx="8458200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Looking up someone by their last name is incredibly easy and fast, but to look them up by their first name would require reading every entry in the phone book</a:t>
            </a:r>
            <a:endParaRPr/>
          </a:p>
          <a:p>
            <a:pPr marL="285750" marR="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7" name="Shape 3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8840" y="384035"/>
            <a:ext cx="368300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rPr>
              <a:t>Explain</a:t>
            </a:r>
            <a:endParaRPr sz="3600" b="1" i="0" u="none" strike="noStrike" cap="none">
              <a:solidFill>
                <a:srgbClr val="82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185057" y="1371600"/>
            <a:ext cx="89916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Allows you to estimate the time of your query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1" i="0" u="none" strike="noStrike" cap="none" dirty="0">
              <a:solidFill>
                <a:srgbClr val="FF9F4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rgbClr val="FF9F49"/>
              </a:buClr>
              <a:buFont typeface="Arial"/>
              <a:buNone/>
            </a:pPr>
            <a:r>
              <a:rPr lang="en-US" sz="2800" b="1" i="0" u="none" strike="noStrike" cap="none" dirty="0">
                <a:solidFill>
                  <a:srgbClr val="FF9F49"/>
                </a:solidFill>
                <a:latin typeface="Arial"/>
                <a:ea typeface="Arial"/>
                <a:cs typeface="Arial"/>
                <a:sym typeface="Arial"/>
              </a:rPr>
              <a:t>EXPLAIN </a:t>
            </a:r>
            <a:endParaRPr dirty="0"/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rgbClr val="FF9F49"/>
              </a:buClr>
              <a:buFont typeface="Arial"/>
              <a:buNone/>
            </a:pPr>
            <a:r>
              <a:rPr lang="en-US" sz="2800" b="1" i="0" u="none" strike="noStrike" cap="none" dirty="0">
                <a:solidFill>
                  <a:srgbClr val="FF9F49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2800" b="0" i="0" u="none" strike="noStrike" cap="none" dirty="0">
                <a:solidFill>
                  <a:srgbClr val="FF9F4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	                                           			 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rgbClr val="FF9F49"/>
              </a:buClr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28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sb_employees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				 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buClr>
                <a:srgbClr val="FF9F49"/>
              </a:buClr>
              <a:buNone/>
            </a:pPr>
            <a:r>
              <a:rPr lang="en-US" sz="2800" b="1" i="0" u="none" strike="noStrike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en-US" sz="28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state=</a:t>
            </a:r>
            <a:r>
              <a:rPr lang="en-US" dirty="0"/>
              <a:t>'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-US" dirty="0"/>
              <a:t>'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explain command tells you how many rows the computer must sort through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rPr>
              <a:t>Explain - Examples</a:t>
            </a:r>
            <a:endParaRPr sz="3600" b="1" i="0" u="none" strike="noStrike" cap="none">
              <a:solidFill>
                <a:srgbClr val="82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185057" y="1371600"/>
            <a:ext cx="4158343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FF9F49"/>
              </a:buClr>
              <a:buNone/>
            </a:pPr>
            <a:r>
              <a:rPr lang="en-US" sz="2800" b="1" i="0" u="none" strike="noStrike" cap="none" dirty="0">
                <a:solidFill>
                  <a:srgbClr val="FF9F49"/>
                </a:solidFill>
                <a:latin typeface="Arial"/>
                <a:ea typeface="Arial"/>
                <a:cs typeface="Arial"/>
                <a:sym typeface="Arial"/>
              </a:rPr>
              <a:t>EXPLAIN SELECT</a:t>
            </a:r>
            <a:r>
              <a:rPr lang="en-US" sz="2800" b="0" i="0" u="none" strike="noStrike" cap="none" dirty="0">
                <a:solidFill>
                  <a:srgbClr val="FF9F4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	                                           </a:t>
            </a:r>
            <a:r>
              <a:rPr lang="en-US" sz="28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28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sb_employees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2800" b="1" i="0" u="none" strike="noStrike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en-US" sz="28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state=</a:t>
            </a:r>
            <a:r>
              <a:rPr lang="en-US" dirty="0"/>
              <a:t>'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-US" dirty="0"/>
              <a:t>'</a:t>
            </a:r>
            <a:endParaRPr sz="2800" b="1" i="0" u="none" strike="noStrike" cap="none" dirty="0">
              <a:solidFill>
                <a:srgbClr val="FF9F4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rgbClr val="FF9F49"/>
              </a:buClr>
              <a:buFont typeface="Arial"/>
              <a:buNone/>
            </a:pPr>
            <a:r>
              <a:rPr lang="en-US" sz="2800" b="1" i="0" u="none" strike="noStrike" cap="none" dirty="0">
                <a:solidFill>
                  <a:srgbClr val="FF9F49"/>
                </a:solidFill>
                <a:latin typeface="Arial"/>
                <a:ea typeface="Arial"/>
                <a:cs typeface="Arial"/>
                <a:sym typeface="Arial"/>
              </a:rPr>
              <a:t>EXPLAIN SELECT</a:t>
            </a:r>
            <a:r>
              <a:rPr lang="en-US" sz="2800" b="0" i="0" u="none" strike="noStrike" cap="none" dirty="0">
                <a:solidFill>
                  <a:srgbClr val="FF9F4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	                                            </a:t>
            </a:r>
            <a:r>
              <a:rPr lang="en-US" sz="28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28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sb_employees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800" b="1" i="0" u="none" strike="noStrike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en-US" sz="28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emp_id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=50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Shape 384"/>
          <p:cNvSpPr txBox="1"/>
          <p:nvPr/>
        </p:nvSpPr>
        <p:spPr>
          <a:xfrm>
            <a:off x="4953000" y="1752600"/>
            <a:ext cx="200728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 Rows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Shape 385"/>
          <p:cNvSpPr txBox="1"/>
          <p:nvPr/>
        </p:nvSpPr>
        <p:spPr>
          <a:xfrm>
            <a:off x="5283218" y="3810000"/>
            <a:ext cx="134684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Row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rPr>
              <a:t>Explain - Examples</a:t>
            </a:r>
            <a:endParaRPr sz="3600" b="1" i="0" u="none" strike="noStrike" cap="none">
              <a:solidFill>
                <a:srgbClr val="82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185056" y="1371600"/>
            <a:ext cx="5771583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FF9F49"/>
              </a:buClr>
              <a:buNone/>
            </a:pPr>
            <a:r>
              <a:rPr lang="en-US" sz="2800" b="1" i="0" u="none" strike="noStrike" cap="none" dirty="0">
                <a:solidFill>
                  <a:srgbClr val="FF9F49"/>
                </a:solidFill>
                <a:latin typeface="Arial"/>
                <a:ea typeface="Arial"/>
                <a:cs typeface="Arial"/>
                <a:sym typeface="Arial"/>
              </a:rPr>
              <a:t>EXPLAIN SELECT</a:t>
            </a:r>
            <a:r>
              <a:rPr lang="en-US" sz="2800" b="0" i="0" u="none" strike="noStrike" cap="none" dirty="0">
                <a:solidFill>
                  <a:srgbClr val="FF9F4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	                                           </a:t>
            </a:r>
            <a:r>
              <a:rPr lang="en-US" sz="28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28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sb_employees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	  </a:t>
            </a:r>
            <a:r>
              <a:rPr lang="en-US" sz="28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INNER JOIN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sb_departments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/>
              <a:t>AS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    </a:t>
            </a:r>
            <a:r>
              <a:rPr lang="en-US" sz="28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ON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a.emp_id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b.emp_id</a:t>
            </a:r>
            <a:endParaRPr sz="2800" b="1" i="0" u="none" strike="noStrike" cap="none" dirty="0">
              <a:solidFill>
                <a:srgbClr val="FF9F4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buClr>
                <a:srgbClr val="FF9F49"/>
              </a:buClr>
              <a:buNone/>
            </a:pPr>
            <a:r>
              <a:rPr lang="en-US" sz="2800" b="1" i="0" u="none" strike="noStrike" cap="none" dirty="0">
                <a:solidFill>
                  <a:srgbClr val="FF9F49"/>
                </a:solidFill>
                <a:latin typeface="Arial"/>
                <a:ea typeface="Arial"/>
                <a:cs typeface="Arial"/>
                <a:sym typeface="Arial"/>
              </a:rPr>
              <a:t>EXPLAIN SELECT</a:t>
            </a:r>
            <a:r>
              <a:rPr lang="en-US" sz="2800" b="0" i="0" u="none" strike="noStrike" cap="none" dirty="0">
                <a:solidFill>
                  <a:srgbClr val="FF9F4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	                                            </a:t>
            </a:r>
            <a:r>
              <a:rPr lang="en-US" sz="28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28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sb_employees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/>
              <a:t>AS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	  </a:t>
            </a:r>
            <a:r>
              <a:rPr lang="en-US" sz="28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INNER JOIN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sb_departments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/>
              <a:t>AS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    </a:t>
            </a:r>
            <a:r>
              <a:rPr lang="en-US" sz="28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ON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a.zipcode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b.comp_dept</a:t>
            </a:r>
            <a:endParaRPr sz="2800" b="1" i="0" u="none" strike="noStrike" cap="none" dirty="0">
              <a:solidFill>
                <a:srgbClr val="FF9F4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Shape 394"/>
          <p:cNvSpPr txBox="1"/>
          <p:nvPr/>
        </p:nvSpPr>
        <p:spPr>
          <a:xfrm>
            <a:off x="5956640" y="1790124"/>
            <a:ext cx="200728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 Rows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Shape 395"/>
          <p:cNvSpPr txBox="1"/>
          <p:nvPr/>
        </p:nvSpPr>
        <p:spPr>
          <a:xfrm>
            <a:off x="5831605" y="4191000"/>
            <a:ext cx="225734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10000 Row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/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38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Shape 402"/>
          <p:cNvSpPr txBox="1"/>
          <p:nvPr/>
        </p:nvSpPr>
        <p:spPr>
          <a:xfrm>
            <a:off x="381000" y="22365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820009"/>
                </a:solidFill>
                <a:latin typeface="Arial"/>
                <a:ea typeface="Arial"/>
                <a:cs typeface="Arial"/>
                <a:sym typeface="Arial"/>
              </a:rPr>
              <a:t>Final Thoughts</a:t>
            </a:r>
            <a:endParaRPr sz="2400" b="1">
              <a:solidFill>
                <a:srgbClr val="8200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Shape 403"/>
          <p:cNvSpPr txBox="1"/>
          <p:nvPr/>
        </p:nvSpPr>
        <p:spPr>
          <a:xfrm>
            <a:off x="381000" y="1017270"/>
            <a:ext cx="8458200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Remember how to determine what is in a table (SHOW TABLES, DESCRIBE, SELECT *)</a:t>
            </a:r>
            <a:endParaRPr/>
          </a:p>
          <a:p>
            <a:pPr marL="285750" marR="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Remember how to grab data from tables (SELECT, WHERE, INNER JOIN)</a:t>
            </a:r>
            <a:endParaRPr/>
          </a:p>
          <a:p>
            <a:pPr marL="285750" marR="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Remember how to manipulate that data    (GROUP BY, COUNT, HAVING)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04" name="Shape 404"/>
          <p:cNvGraphicFramePr/>
          <p:nvPr/>
        </p:nvGraphicFramePr>
        <p:xfrm>
          <a:off x="5623560" y="560070"/>
          <a:ext cx="208300" cy="365770"/>
        </p:xfrm>
        <a:graphic>
          <a:graphicData uri="http://schemas.openxmlformats.org/drawingml/2006/table">
            <a:tbl>
              <a:tblPr>
                <a:noFill/>
                <a:tableStyleId>{6E17679A-6EFC-446E-AF9C-529E1E658E34}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rPr>
              <a:t>Credits</a:t>
            </a:r>
            <a:endParaRPr sz="3600" b="1" i="0" u="none" strike="noStrike" cap="none">
              <a:solidFill>
                <a:srgbClr val="82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450" cy="478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of the join diagrams are courtesy of Jeff Atwood: </a:t>
            </a:r>
            <a:r>
              <a:rPr lang="en-US" sz="28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http://blog.codinghorror.com/a-visual-explanation-of-sql-joins/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Obviously,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coderzone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source for environment, so thanks to whoever made that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286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arenR"/>
            </a:pPr>
            <a:r>
              <a:rPr lang="en-US" dirty="0"/>
              <a:t>Go to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https://modeanalytics.com</a:t>
            </a:r>
            <a:endParaRPr dirty="0"/>
          </a:p>
          <a:p>
            <a:pPr lvl="1" indent="-457200">
              <a:spcBef>
                <a:spcPts val="0"/>
              </a:spcBef>
            </a:pPr>
            <a:r>
              <a:rPr lang="en-US" dirty="0"/>
              <a:t>or just search “Mode Analytics”</a:t>
            </a:r>
            <a:endParaRPr dirty="0"/>
          </a:p>
          <a:p>
            <a:pPr marL="806450" marR="0" lvl="0" indent="-5143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arenR"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0" indent="-5143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arenR"/>
            </a:pPr>
            <a:r>
              <a:rPr lang="en-US" dirty="0"/>
              <a:t>Sign in using these credentials </a:t>
            </a:r>
            <a:endParaRPr dirty="0"/>
          </a:p>
          <a:p>
            <a:pPr lvl="1" indent="-457200">
              <a:spcBef>
                <a:spcPts val="560"/>
              </a:spcBef>
            </a:pPr>
            <a:r>
              <a:rPr lang="en-US" u="sng" dirty="0">
                <a:solidFill>
                  <a:schemeClr val="hlink"/>
                </a:solidFill>
                <a:hlinkClick r:id="rId4"/>
              </a:rPr>
              <a:t>boothanalytics@gmail.com</a:t>
            </a:r>
            <a:endParaRPr dirty="0"/>
          </a:p>
          <a:p>
            <a:pPr lvl="1" indent="-457200">
              <a:spcBef>
                <a:spcPts val="560"/>
              </a:spcBef>
            </a:pPr>
            <a:r>
              <a:rPr lang="en-US" dirty="0"/>
              <a:t>PW: </a:t>
            </a:r>
            <a:r>
              <a:rPr lang="en-US" dirty="0" err="1"/>
              <a:t>ilovesql</a:t>
            </a:r>
            <a:endParaRPr dirty="0"/>
          </a:p>
          <a:p>
            <a:pPr marL="806450" marR="0" lvl="0" indent="-5143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arenR"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0" indent="-5143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arenR"/>
            </a:pPr>
            <a:r>
              <a:rPr lang="en-US" dirty="0"/>
              <a:t>If you have any trouble, just create an account. It’s free and doesn’t ask for anything but email address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116"/>
          <p:cNvSpPr txBox="1"/>
          <p:nvPr/>
        </p:nvSpPr>
        <p:spPr>
          <a:xfrm>
            <a:off x="381000" y="22365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820009"/>
                </a:solidFill>
              </a:rPr>
              <a:t>SQL Sandbox</a:t>
            </a:r>
            <a:endParaRPr sz="2400" b="1">
              <a:solidFill>
                <a:srgbClr val="82000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Click the Green Plus Sign</a:t>
            </a:r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425" y="1461800"/>
            <a:ext cx="8839193" cy="3145393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/>
          <p:nvPr/>
        </p:nvSpPr>
        <p:spPr>
          <a:xfrm>
            <a:off x="7983600" y="1162975"/>
            <a:ext cx="1113900" cy="8472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6" name="Shape 126"/>
          <p:cNvCxnSpPr/>
          <p:nvPr/>
        </p:nvCxnSpPr>
        <p:spPr>
          <a:xfrm>
            <a:off x="6034100" y="1545925"/>
            <a:ext cx="1775400" cy="11700"/>
          </a:xfrm>
          <a:prstGeom prst="straightConnector1">
            <a:avLst/>
          </a:prstGeom>
          <a:noFill/>
          <a:ln w="1143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Welcome to the editor!</a:t>
            </a:r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6500"/>
            <a:ext cx="8839198" cy="47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789075" y="2021675"/>
            <a:ext cx="2402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80000"/>
                </a:solidFill>
              </a:rPr>
              <a:t>Query Editor</a:t>
            </a:r>
            <a:endParaRPr sz="2400">
              <a:solidFill>
                <a:srgbClr val="980000"/>
              </a:solidFill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789075" y="4402050"/>
            <a:ext cx="2402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80000"/>
                </a:solidFill>
              </a:rPr>
              <a:t>Results</a:t>
            </a:r>
            <a:endParaRPr sz="2400">
              <a:solidFill>
                <a:srgbClr val="980000"/>
              </a:solidFill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5107350" y="2616550"/>
            <a:ext cx="2402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80000"/>
                </a:solidFill>
              </a:rPr>
              <a:t>Tutorial Tables</a:t>
            </a:r>
            <a:endParaRPr sz="2400">
              <a:solidFill>
                <a:srgbClr val="980000"/>
              </a:solidFill>
            </a:endParaRPr>
          </a:p>
        </p:txBody>
      </p:sp>
      <p:cxnSp>
        <p:nvCxnSpPr>
          <p:cNvPr id="138" name="Shape 138"/>
          <p:cNvCxnSpPr/>
          <p:nvPr/>
        </p:nvCxnSpPr>
        <p:spPr>
          <a:xfrm>
            <a:off x="6556300" y="3158875"/>
            <a:ext cx="754200" cy="0"/>
          </a:xfrm>
          <a:prstGeom prst="straightConnector1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450" cy="478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actually SQL Server, not MySQL</a:t>
            </a:r>
            <a:endParaRPr/>
          </a:p>
          <a:p>
            <a:pPr marL="57150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few minor differences (aliasing works slightly different, double quotes no longer work)</a:t>
            </a:r>
            <a:endParaRPr/>
          </a:p>
          <a:p>
            <a:pPr marL="57150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GUI is much nicer</a:t>
            </a:r>
            <a:endParaRPr/>
          </a:p>
          <a:p>
            <a:pPr marL="57150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However, you need to specify a table and a database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381000" y="22365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820009"/>
                </a:solidFill>
                <a:latin typeface="Arial"/>
                <a:ea typeface="Arial"/>
                <a:cs typeface="Arial"/>
                <a:sym typeface="Arial"/>
              </a:rPr>
              <a:t>Quick GUI Notes</a:t>
            </a:r>
            <a:endParaRPr sz="2400" b="1">
              <a:solidFill>
                <a:srgbClr val="82000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rPr>
              <a:t>REVIEW</a:t>
            </a:r>
            <a:endParaRPr sz="4000" b="1" i="0" u="none" strike="noStrike" cap="none">
              <a:solidFill>
                <a:srgbClr val="82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SELECT, WHERE, GROUP BY, ORDER BY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4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rPr>
              <a:t>Select &lt;fields&gt; from &lt;tablename&gt; </a:t>
            </a:r>
            <a:br>
              <a:rPr lang="en-US" sz="324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4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rPr>
              <a:t>where &lt;limits&gt;;</a:t>
            </a:r>
            <a:endParaRPr sz="3240" b="1" i="0" u="none" strike="noStrike" cap="none">
              <a:solidFill>
                <a:srgbClr val="82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381000" y="1524000"/>
            <a:ext cx="8510587" cy="4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Returns some subset of data from a table</a:t>
            </a:r>
            <a:endParaRPr dirty="0"/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rgbClr val="FF9F49"/>
              </a:buClr>
              <a:buFont typeface="Arial"/>
              <a:buNone/>
            </a:pPr>
            <a:r>
              <a:rPr lang="en-US" sz="2800" b="1" i="0" u="none" strike="noStrike" cap="none" dirty="0">
                <a:solidFill>
                  <a:srgbClr val="FF9F49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2800" b="0" i="0" u="none" strike="noStrike" cap="none" dirty="0">
                <a:solidFill>
                  <a:srgbClr val="FF9F4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nominee</a:t>
            </a: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rgbClr val="FF9F49"/>
              </a:buClr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28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tutorial.oscar_nominees</a:t>
            </a:r>
            <a:endParaRPr lang="en-US"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rgbClr val="FF9F49"/>
              </a:buClr>
              <a:buFont typeface="Arial"/>
              <a:buNone/>
            </a:pPr>
            <a:r>
              <a:rPr lang="en-US" sz="2800" b="1" i="0" u="none" strike="noStrike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en-US" sz="28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year=2012;</a:t>
            </a:r>
            <a:endParaRPr dirty="0"/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use any of the operators (see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cheatsheet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as well as AND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</a:t>
            </a:r>
            <a:endParaRPr dirty="0"/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1933</Words>
  <Application>Microsoft Office PowerPoint</Application>
  <PresentationFormat>On-screen Show (4:3)</PresentationFormat>
  <Paragraphs>519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Arial</vt:lpstr>
      <vt:lpstr>Calibri</vt:lpstr>
      <vt:lpstr>Default Design</vt:lpstr>
      <vt:lpstr>Introduction to SQL II</vt:lpstr>
      <vt:lpstr>PowerPoint Presentation</vt:lpstr>
      <vt:lpstr>PowerPoint Presentation</vt:lpstr>
      <vt:lpstr>PowerPoint Presentation</vt:lpstr>
      <vt:lpstr>Click the Green Plus Sign</vt:lpstr>
      <vt:lpstr>Welcome to the editor!</vt:lpstr>
      <vt:lpstr>PowerPoint Presentation</vt:lpstr>
      <vt:lpstr>REVIEW</vt:lpstr>
      <vt:lpstr>Select &lt;fields&gt; from &lt;tablename&gt;  where &lt;limits&gt;;</vt:lpstr>
      <vt:lpstr>Order by</vt:lpstr>
      <vt:lpstr>Group by</vt:lpstr>
      <vt:lpstr>Try it out</vt:lpstr>
      <vt:lpstr>MORE MODIFICATIONS</vt:lpstr>
      <vt:lpstr>Aliasing</vt:lpstr>
      <vt:lpstr>Select &lt;fields&gt; from &lt;tablename&gt;  HAVING &lt;limits&gt;;</vt:lpstr>
      <vt:lpstr>HAVING</vt:lpstr>
      <vt:lpstr>Try it out</vt:lpstr>
      <vt:lpstr>A note on SQL Commands</vt:lpstr>
      <vt:lpstr>COMBINING TABLES</vt:lpstr>
      <vt:lpstr>Joins</vt:lpstr>
      <vt:lpstr>Inner Join</vt:lpstr>
      <vt:lpstr>Inner Join</vt:lpstr>
      <vt:lpstr>Inner Join</vt:lpstr>
      <vt:lpstr>Try it out</vt:lpstr>
      <vt:lpstr>Walk through a query</vt:lpstr>
      <vt:lpstr>Left Join &amp; Right Join</vt:lpstr>
      <vt:lpstr>Left Join</vt:lpstr>
      <vt:lpstr>Try it out</vt:lpstr>
      <vt:lpstr>Putting it all together</vt:lpstr>
      <vt:lpstr>Summary of SQL Joins</vt:lpstr>
      <vt:lpstr>Backup</vt:lpstr>
      <vt:lpstr>OPTIMIZING QUERIES</vt:lpstr>
      <vt:lpstr>PowerPoint Presentation</vt:lpstr>
      <vt:lpstr>PowerPoint Presentation</vt:lpstr>
      <vt:lpstr>Explain</vt:lpstr>
      <vt:lpstr>Explain - Examples</vt:lpstr>
      <vt:lpstr>Explain - Examples</vt:lpstr>
      <vt:lpstr>PowerPoint Presentation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SQL II</dc:title>
  <cp:lastModifiedBy>Jeffrey McKee</cp:lastModifiedBy>
  <cp:revision>47</cp:revision>
  <dcterms:modified xsi:type="dcterms:W3CDTF">2019-02-05T23:46:48Z</dcterms:modified>
</cp:coreProperties>
</file>