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17AEF-C05D-40B9-8274-1AED4C133E0D}">
  <a:tblStyle styleId="{3E517AEF-C05D-40B9-8274-1AED4C133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89" autoAdjust="0"/>
  </p:normalViewPr>
  <p:slideViewPr>
    <p:cSldViewPr snapToGrid="0">
      <p:cViewPr varScale="1">
        <p:scale>
          <a:sx n="79" d="100"/>
          <a:sy n="79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first thing you want to know about your database is what is in there. For that you have several commands like DESCRIBE, SHOW, HELP, VIEW. 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first thing you want to know about your database is what is in there. For that you have several commands like DESCRIBE, SHOW, HELP, VIEW. 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Remember, you can customize the view of the data you are querying. So for example you can rename columns. This renames columns only for your view. It doesn't alter the database.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</a:t>
            </a:r>
            <a:endParaRPr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SQL is the language we will use to pull data from a relational database management system.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What is a relational database?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 relational database is a collection of data items organized as a set of tables.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In each table (which is sometimes called a relation) there are one or more data categories in columns.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Each row contains a unique instance of data for the categories defined by the columns.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4242"/>
                </a:solidFill>
                <a:highlight>
                  <a:srgbClr val="FFFFFF"/>
                </a:highlight>
              </a:rPr>
              <a:t>You've all used Excel before and are familiar with tables—they're similar to spreadsheets. Tables have rows and columns just like Excel, but are a little more rigid. Database tables, for instance, are always organized by column, and each column must have a unique name. </a:t>
            </a:r>
            <a:endParaRPr sz="10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Note that while it is less auditable, sometimes it is easier to reference a column number rather than column name in a quick query</a:t>
            </a:r>
            <a:endParaRPr dirty="0"/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For example, a typical business order entry database would include a table that described a client with columns for name, address, phone number, and so forth. </a:t>
            </a: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Another table would describe an order: product, client id , date, sales price, and so forth. </a:t>
            </a: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There could be a table for each order, containing which items were purchased, with a description of the product, name, color.</a:t>
            </a: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dirty="0"/>
              <a:t>Every user of the database might pull different views or reports depending on their needs. For example, a branch office manager might like a view on all customers that bought products after a certain date. A financial services manager in the same company could, from the same tables, obtain a report on accounts that needed to be paid.</a:t>
            </a:r>
            <a:br>
              <a:rPr lang="en-US" sz="1000" dirty="0"/>
            </a:b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Shape 58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Shape 66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Shape 67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graphical user interface (GUI) is computer program that uses windows, icons and menus and which can be manipulated by a mouse (and often to a limited extent by a keyboard as well). </a:t>
            </a:r>
            <a:br>
              <a:rPr lang="en-US"/>
            </a:br>
            <a:br>
              <a:rPr lang="en-US"/>
            </a:br>
            <a:r>
              <a:rPr lang="en-US"/>
              <a:t>GUIs contrast with command line interfaces (CLIs), which use only text and are accessed solely by a keyboard. </a:t>
            </a:r>
            <a:endParaRPr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major advantage of GUIs is that they make computer operation more intuitive, and thus easier to learn and use. For example, it is much easier for a new user to move a file from one directory to another by dragging its icon with the mouse than by having to remember and type seemingly arcane commands to accomplish the same task.</a:t>
            </a: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analytics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boothanalytic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en-US">
                <a:solidFill>
                  <a:srgbClr val="820009"/>
                </a:solidFill>
              </a:rPr>
              <a:t>Basics</a:t>
            </a:r>
            <a:endParaRPr sz="40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the Green Plus Sign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5" y="1461800"/>
            <a:ext cx="8839193" cy="314539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7983600" y="1162975"/>
            <a:ext cx="1113900" cy="847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Shape 176"/>
          <p:cNvCxnSpPr/>
          <p:nvPr/>
        </p:nvCxnSpPr>
        <p:spPr>
          <a:xfrm>
            <a:off x="6034100" y="1545925"/>
            <a:ext cx="1775400" cy="11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the editor!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500"/>
            <a:ext cx="8839198" cy="47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789075" y="2021675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Query Editor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89075" y="4402050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Results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107350" y="2616550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Tutorial Tables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188" name="Shape 188"/>
          <p:cNvCxnSpPr/>
          <p:nvPr/>
        </p:nvCxnSpPr>
        <p:spPr>
          <a:xfrm>
            <a:off x="6556300" y="3158875"/>
            <a:ext cx="7542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282325" y="292100"/>
            <a:ext cx="84975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Steps to Querying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Know your database, know your tables</a:t>
            </a:r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endParaRPr lang="en-US"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Write your query</a:t>
            </a:r>
            <a:endParaRPr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endParaRPr lang="en-US"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Check to see if your data makes sense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Looking at Tables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In Mode, each table has a dropdown that shows what's in the table</a:t>
            </a:r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717" y="1993267"/>
            <a:ext cx="2389725" cy="22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Queries usually have three main building blocks:</a:t>
            </a: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9900"/>
                </a:solidFill>
              </a:rPr>
              <a:t>SELECT</a:t>
            </a:r>
            <a:r>
              <a:rPr lang="en-US"/>
              <a:t>, </a:t>
            </a:r>
            <a:r>
              <a:rPr lang="en-US" b="1">
                <a:solidFill>
                  <a:srgbClr val="0000FF"/>
                </a:solidFill>
              </a:rPr>
              <a:t>FROM</a:t>
            </a:r>
            <a:r>
              <a:rPr lang="en-US"/>
              <a:t>, and </a:t>
            </a:r>
            <a:r>
              <a:rPr lang="en-US" b="1">
                <a:solidFill>
                  <a:srgbClr val="9900FF"/>
                </a:solidFill>
              </a:rPr>
              <a:t>WHERE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894400" y="2608125"/>
            <a:ext cx="3786900" cy="3036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Three Building Blocks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31" y="2857311"/>
            <a:ext cx="3165470" cy="253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140937" y="2756466"/>
            <a:ext cx="1489200" cy="27495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87200" y="3507850"/>
            <a:ext cx="2446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9900"/>
                </a:solidFill>
              </a:rPr>
              <a:t>SELECT</a:t>
            </a:r>
            <a:r>
              <a:rPr lang="en-US" dirty="0"/>
              <a:t> Month, Visits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example_table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9900FF"/>
                </a:solidFill>
              </a:rPr>
              <a:t>WHERE</a:t>
            </a:r>
            <a:r>
              <a:rPr lang="en-US" dirty="0"/>
              <a:t> Conversion = '9%’;</a:t>
            </a:r>
            <a:endParaRPr dirty="0"/>
          </a:p>
        </p:txBody>
      </p:sp>
      <p:sp>
        <p:nvSpPr>
          <p:cNvPr id="218" name="Shape 218"/>
          <p:cNvSpPr/>
          <p:nvPr/>
        </p:nvSpPr>
        <p:spPr>
          <a:xfrm>
            <a:off x="3122602" y="3467617"/>
            <a:ext cx="3295800" cy="225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139908" y="4397040"/>
            <a:ext cx="3295800" cy="225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139908" y="4789387"/>
            <a:ext cx="3295800" cy="225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775" y="3387425"/>
            <a:ext cx="1665000" cy="109766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2403825" y="3688225"/>
            <a:ext cx="377100" cy="457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810488" y="3707650"/>
            <a:ext cx="377100" cy="457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73100" y="265000"/>
            <a:ext cx="89709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Building Blocks: Select and From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Every query has two necessary components: Select and From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69138"/>
                </a:solidFill>
              </a:rPr>
              <a:t>SELECT</a:t>
            </a:r>
            <a:r>
              <a:rPr lang="en-US" dirty="0"/>
              <a:t> year, nominee, movie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155CC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tutorial.oscar_nominees</a:t>
            </a:r>
            <a:r>
              <a:rPr lang="en-US" dirty="0"/>
              <a:t>;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1636200" y="4334575"/>
            <a:ext cx="389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Database.Table_Name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233" name="Shape 233"/>
          <p:cNvCxnSpPr/>
          <p:nvPr/>
        </p:nvCxnSpPr>
        <p:spPr>
          <a:xfrm rot="10800000">
            <a:off x="2371350" y="3742675"/>
            <a:ext cx="0" cy="5919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Shape 234"/>
          <p:cNvCxnSpPr/>
          <p:nvPr/>
        </p:nvCxnSpPr>
        <p:spPr>
          <a:xfrm rot="10800000">
            <a:off x="3930325" y="3742675"/>
            <a:ext cx="0" cy="5919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Picking and Renaming Columns</a:t>
            </a: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It can be useful to specify, rename, and reorder columns.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E69138"/>
                </a:solidFill>
              </a:rPr>
              <a:t>SELECT</a:t>
            </a:r>
            <a:r>
              <a:rPr lang="en-US" dirty="0"/>
              <a:t> movie </a:t>
            </a:r>
            <a:r>
              <a:rPr lang="en-US" b="1" dirty="0"/>
              <a:t>AS</a:t>
            </a:r>
            <a:r>
              <a:rPr lang="en-US" dirty="0"/>
              <a:t> film, year, category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3C78D8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tutorial.oscar_nominees</a:t>
            </a:r>
            <a:r>
              <a:rPr lang="en-US" dirty="0"/>
              <a:t>;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WHERE: The Third Building Block</a:t>
            </a: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Add a WHERE clause to your query to filter results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E69138"/>
                </a:solidFill>
              </a:rPr>
              <a:t>SELECT</a:t>
            </a:r>
            <a:r>
              <a:rPr lang="en-US" dirty="0"/>
              <a:t> *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C78D8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tutorial.oscar_nominees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74EA7"/>
                </a:solidFill>
              </a:rPr>
              <a:t>WHERE </a:t>
            </a:r>
            <a:r>
              <a:rPr lang="en-US" dirty="0"/>
              <a:t>year = 2005;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Note: if you set one of your columns equal to a text string, use apostrophes. Ex: nominee = 'Amy Adams'</a:t>
            </a:r>
            <a:endParaRPr sz="2400" dirty="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Use SELECT, FROM, and WHERE to answer the following questions: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Who was the Best Actress winner in 2002?</a:t>
            </a: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2) How many </a:t>
            </a:r>
            <a:r>
              <a:rPr lang="en-US" dirty="0" err="1"/>
              <a:t>oscars</a:t>
            </a:r>
            <a:r>
              <a:rPr lang="en-US" dirty="0"/>
              <a:t> did A Streetcar Named Desire win (in all categories)?</a:t>
            </a: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 dirty="0"/>
              <a:t>Hint: Use AND to add extra conditions. </a:t>
            </a:r>
            <a:endParaRPr sz="14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 dirty="0"/>
              <a:t>Ex: WHERE year = 1998 </a:t>
            </a:r>
            <a:endParaRPr sz="1400" dirty="0"/>
          </a:p>
          <a:p>
            <a:pPr marL="0" lvl="0" indent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 dirty="0"/>
              <a:t>AND movie = 'Shakespeare in Love'</a:t>
            </a:r>
            <a:endParaRPr sz="1400" dirty="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If you want to explore the table a bit, try using DISTINCT. This will pull one row for each unique result in your query.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Ex: 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69138"/>
                </a:solidFill>
              </a:rPr>
              <a:t>SELECT</a:t>
            </a:r>
            <a:r>
              <a:rPr lang="en-US" dirty="0"/>
              <a:t> </a:t>
            </a:r>
            <a:r>
              <a:rPr lang="en-US" b="1" dirty="0"/>
              <a:t>DISTINCT</a:t>
            </a:r>
            <a:r>
              <a:rPr lang="en-US" dirty="0"/>
              <a:t> category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D85C6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tutorial.oscar_nominees</a:t>
            </a:r>
            <a:r>
              <a:rPr lang="en-US" dirty="0"/>
              <a:t>;</a:t>
            </a:r>
            <a:endParaRPr dirty="0"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43000" y="1585550"/>
            <a:ext cx="579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uses SQL and for what?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one use SQL?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How to learn more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Who was the Best Actress winner in 2002?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b="1"/>
              <a:t>Nicole Kidman</a:t>
            </a:r>
            <a:endParaRPr b="1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650" y="3132150"/>
            <a:ext cx="1296250" cy="246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7148100" y="2155575"/>
            <a:ext cx="18345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You're a SQL expert already!</a:t>
            </a:r>
            <a:endParaRPr dirty="0"/>
          </a:p>
        </p:txBody>
      </p:sp>
      <p:sp>
        <p:nvSpPr>
          <p:cNvPr id="277" name="Shape 277"/>
          <p:cNvSpPr/>
          <p:nvPr/>
        </p:nvSpPr>
        <p:spPr>
          <a:xfrm>
            <a:off x="7078950" y="2155575"/>
            <a:ext cx="1972800" cy="609900"/>
          </a:xfrm>
          <a:prstGeom prst="wedgeRoundRectCallout">
            <a:avLst>
              <a:gd name="adj1" fmla="val 9158"/>
              <a:gd name="adj2" fmla="val 85013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66925" y="2648175"/>
            <a:ext cx="725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69138"/>
                </a:solidFill>
              </a:rPr>
              <a:t>SELECT</a:t>
            </a:r>
            <a:r>
              <a:rPr lang="en-US" sz="2800" dirty="0">
                <a:solidFill>
                  <a:schemeClr val="dk1"/>
                </a:solidFill>
              </a:rPr>
              <a:t> nominee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C78D8"/>
                </a:solidFill>
              </a:rPr>
              <a:t>FROM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tutorial.oscar_nominees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74EA7"/>
                </a:solidFill>
              </a:rPr>
              <a:t>WHERE </a:t>
            </a:r>
            <a:r>
              <a:rPr lang="en-US" sz="2800" dirty="0">
                <a:solidFill>
                  <a:schemeClr val="dk1"/>
                </a:solidFill>
              </a:rPr>
              <a:t>year = 2002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74EA7"/>
                </a:solidFill>
              </a:rPr>
              <a:t>AND</a:t>
            </a:r>
            <a:r>
              <a:rPr lang="en-US" sz="2800" dirty="0">
                <a:solidFill>
                  <a:schemeClr val="dk1"/>
                </a:solidFill>
              </a:rPr>
              <a:t> category = 'actress in a leading role'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674EA7"/>
                </a:solidFill>
              </a:rPr>
              <a:t>AND </a:t>
            </a:r>
            <a:r>
              <a:rPr lang="en-US" sz="2800" dirty="0">
                <a:solidFill>
                  <a:schemeClr val="dk1"/>
                </a:solidFill>
              </a:rPr>
              <a:t>winner = true;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9" name="Shape 453">
            <a:extLst>
              <a:ext uri="{FF2B5EF4-FFF2-40B4-BE49-F238E27FC236}">
                <a16:creationId xmlns:a16="http://schemas.microsoft.com/office/drawing/2014/main" id="{93A6E530-7A5A-4875-A392-7886EC95CEF1}"/>
              </a:ext>
            </a:extLst>
          </p:cNvPr>
          <p:cNvSpPr txBox="1"/>
          <p:nvPr/>
        </p:nvSpPr>
        <p:spPr>
          <a:xfrm>
            <a:off x="2814763" y="5358675"/>
            <a:ext cx="45933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true is a special case for binary values. It can be expressed as either true (in symbolic form) or ‘true’ (in string form)</a:t>
            </a:r>
            <a:endParaRPr dirty="0"/>
          </a:p>
        </p:txBody>
      </p:sp>
      <p:cxnSp>
        <p:nvCxnSpPr>
          <p:cNvPr id="10" name="Shape 454">
            <a:extLst>
              <a:ext uri="{FF2B5EF4-FFF2-40B4-BE49-F238E27FC236}">
                <a16:creationId xmlns:a16="http://schemas.microsoft.com/office/drawing/2014/main" id="{7AFF512B-51E9-4E19-A6A3-AE3A671ABD02}"/>
              </a:ext>
            </a:extLst>
          </p:cNvPr>
          <p:cNvCxnSpPr>
            <a:cxnSpLocks/>
          </p:cNvCxnSpPr>
          <p:nvPr/>
        </p:nvCxnSpPr>
        <p:spPr>
          <a:xfrm flipH="1" flipV="1">
            <a:off x="3538032" y="5265953"/>
            <a:ext cx="522666" cy="1172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2) How many Oscars did A Streetcar Named Desire win (in all categories)? </a:t>
            </a:r>
            <a:r>
              <a:rPr lang="en-US" b="1"/>
              <a:t>   3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266925" y="2648175"/>
            <a:ext cx="81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69138"/>
                </a:solidFill>
              </a:rPr>
              <a:t>SELECT</a:t>
            </a:r>
            <a:r>
              <a:rPr lang="en-US" sz="2800" dirty="0">
                <a:solidFill>
                  <a:schemeClr val="dk1"/>
                </a:solidFill>
              </a:rPr>
              <a:t> movie, category, winner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C78D8"/>
                </a:solidFill>
              </a:rPr>
              <a:t>FROM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tutorial.oscar_nominees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74EA7"/>
                </a:solidFill>
              </a:rPr>
              <a:t>WHERE </a:t>
            </a:r>
            <a:r>
              <a:rPr lang="en-US" sz="2800" dirty="0">
                <a:solidFill>
                  <a:schemeClr val="dk1"/>
                </a:solidFill>
              </a:rPr>
              <a:t>movie = 'A Streetcar Named Desire'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74EA7"/>
                </a:solidFill>
              </a:rPr>
              <a:t>AND </a:t>
            </a:r>
            <a:r>
              <a:rPr lang="en-US" sz="2800" dirty="0">
                <a:solidFill>
                  <a:schemeClr val="dk1"/>
                </a:solidFill>
              </a:rPr>
              <a:t>winner = true;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WHERE Statements (Comparison)</a:t>
            </a: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&lt;    			Greater Than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&gt;			Less Than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=			Equals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!= or &lt;&gt;		Not Equals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&gt;=			Greater Than or Equal To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&lt;=			Less Than or Equal To</a:t>
            </a:r>
            <a:endParaRPr dirty="0"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Example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What were the best movies of the 90's?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Table: </a:t>
            </a:r>
            <a:r>
              <a:rPr lang="en-US" dirty="0" err="1"/>
              <a:t>tutorial.nominee_filmography</a:t>
            </a:r>
            <a:endParaRPr dirty="0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Example</a:t>
            </a: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B45F06"/>
                </a:solidFill>
              </a:rPr>
              <a:t>SELECT</a:t>
            </a:r>
            <a:r>
              <a:rPr lang="en-US" b="1" dirty="0"/>
              <a:t> DISTINCT</a:t>
            </a:r>
            <a:r>
              <a:rPr lang="en-US" dirty="0"/>
              <a:t> </a:t>
            </a:r>
            <a:r>
              <a:rPr lang="en-US" dirty="0" err="1"/>
              <a:t>movie_title</a:t>
            </a:r>
            <a:r>
              <a:rPr lang="en-US" dirty="0"/>
              <a:t>, rating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3D85C6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tutorial.nominee_filmography</a:t>
            </a:r>
            <a:r>
              <a:rPr lang="en-US" dirty="0"/>
              <a:t> 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674EA7"/>
                </a:solidFill>
              </a:rPr>
              <a:t>WHERE</a:t>
            </a:r>
            <a:r>
              <a:rPr lang="en-US" dirty="0"/>
              <a:t> rating &gt; 8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674EA7"/>
                </a:solidFill>
              </a:rPr>
              <a:t>AND</a:t>
            </a:r>
            <a:r>
              <a:rPr lang="en-US" dirty="0"/>
              <a:t> year &lt; 2000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74EA7"/>
                </a:solidFill>
              </a:rPr>
              <a:t>AND</a:t>
            </a:r>
            <a:r>
              <a:rPr lang="en-US" dirty="0"/>
              <a:t> year &gt;= 1990;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Note: We are limited to films that had nominated actors and actresses. Also, watch out for duplicates!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Since the beginning of 2010, how many days has Apple's stock traded at a volume of less than 7 million (excluding days with 0 volume)? What are those dates?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Find the table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Get familiar with the columns and fields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Use comparative WHERE statements</a:t>
            </a:r>
            <a:endParaRPr dirty="0"/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212100" y="2928775"/>
            <a:ext cx="81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69138"/>
                </a:solidFill>
              </a:rPr>
              <a:t>SELECT</a:t>
            </a:r>
            <a:r>
              <a:rPr lang="en-US" sz="2800" dirty="0">
                <a:solidFill>
                  <a:schemeClr val="dk1"/>
                </a:solidFill>
              </a:rPr>
              <a:t> date, volume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C78D8"/>
                </a:solidFill>
              </a:rPr>
              <a:t>FROM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tutorial.aapl_historical_stock_price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74EA7"/>
                </a:solidFill>
              </a:rPr>
              <a:t>WHERE </a:t>
            </a:r>
            <a:r>
              <a:rPr lang="en-US" sz="2800" dirty="0">
                <a:solidFill>
                  <a:schemeClr val="dk1"/>
                </a:solidFill>
              </a:rPr>
              <a:t>year &gt;= 2010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74EA7"/>
                </a:solidFill>
              </a:rPr>
              <a:t>AND </a:t>
            </a:r>
            <a:r>
              <a:rPr lang="en-US" sz="2800" dirty="0">
                <a:solidFill>
                  <a:schemeClr val="dk1"/>
                </a:solidFill>
              </a:rPr>
              <a:t>volume &lt; 7000000</a:t>
            </a:r>
            <a:endParaRPr sz="2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74EA7"/>
                </a:solidFill>
              </a:rPr>
              <a:t>AND</a:t>
            </a:r>
            <a:r>
              <a:rPr lang="en-US" sz="2800" dirty="0">
                <a:solidFill>
                  <a:schemeClr val="dk1"/>
                </a:solidFill>
              </a:rPr>
              <a:t> volume &lt;&gt; 0;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25" y="1133475"/>
            <a:ext cx="8299499" cy="194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WHERE Statements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(Logical)</a:t>
            </a: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54501" y="1035900"/>
            <a:ext cx="9399861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LIKE    			Results similar to a criteria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IN				Use a list of criteria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BETWEEN		Results between two values 						(inclusive)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IS NULL			Returns NULL values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AND			AND operator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OR				OR operator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NOT			Used to exclude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					(NOT IN, NOT LIKE, etc.)</a:t>
            </a:r>
            <a:endParaRPr dirty="0"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cxnSp>
        <p:nvCxnSpPr>
          <p:cNvPr id="338" name="Shape 338"/>
          <p:cNvCxnSpPr/>
          <p:nvPr/>
        </p:nvCxnSpPr>
        <p:spPr>
          <a:xfrm rot="10800000" flipH="1">
            <a:off x="438325" y="2118550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 rot="10800000" flipH="1">
            <a:off x="438325" y="2599700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 rot="10800000" flipH="1">
            <a:off x="438325" y="3649675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Shape 342"/>
          <p:cNvCxnSpPr/>
          <p:nvPr/>
        </p:nvCxnSpPr>
        <p:spPr>
          <a:xfrm rot="10800000" flipH="1">
            <a:off x="438325" y="4145375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Shape 343"/>
          <p:cNvCxnSpPr/>
          <p:nvPr/>
        </p:nvCxnSpPr>
        <p:spPr>
          <a:xfrm rot="10800000" flipH="1">
            <a:off x="438325" y="4626525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343">
            <a:extLst>
              <a:ext uri="{FF2B5EF4-FFF2-40B4-BE49-F238E27FC236}">
                <a16:creationId xmlns:a16="http://schemas.microsoft.com/office/drawing/2014/main" id="{37D20607-4DEE-4C3D-BD63-F96E7736B446}"/>
              </a:ext>
            </a:extLst>
          </p:cNvPr>
          <p:cNvCxnSpPr/>
          <p:nvPr/>
        </p:nvCxnSpPr>
        <p:spPr>
          <a:xfrm rot="10800000" flipH="1">
            <a:off x="438325" y="5107675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What are the populations of cities that start with S?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tutorial.city_populations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dirty="0"/>
              <a:t>What are the populations of cities that start with S?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/>
              <a:t> city, state, population_estimate_2012 as pop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tutorial.city_populations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WHERE </a:t>
            </a:r>
            <a:r>
              <a:rPr lang="en-US" sz="2400" dirty="0"/>
              <a:t>city </a:t>
            </a:r>
            <a:r>
              <a:rPr lang="en-US" sz="2400" b="1" dirty="0"/>
              <a:t>LIKE</a:t>
            </a:r>
            <a:r>
              <a:rPr lang="en-US" sz="2400" dirty="0"/>
              <a:t> 'S%’;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5" y="3804900"/>
            <a:ext cx="8551925" cy="13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53">
            <a:extLst>
              <a:ext uri="{FF2B5EF4-FFF2-40B4-BE49-F238E27FC236}">
                <a16:creationId xmlns:a16="http://schemas.microsoft.com/office/drawing/2014/main" id="{92B21069-C893-4DF8-9E69-FDE38F50109E}"/>
              </a:ext>
            </a:extLst>
          </p:cNvPr>
          <p:cNvSpPr txBox="1"/>
          <p:nvPr/>
        </p:nvSpPr>
        <p:spPr>
          <a:xfrm>
            <a:off x="4343400" y="3136150"/>
            <a:ext cx="48006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“%” is a wildcard that can represent 1 or more characters. “_” (</a:t>
            </a:r>
            <a:r>
              <a:rPr lang="en-US" i="1" dirty="0"/>
              <a:t>underscore</a:t>
            </a:r>
            <a:r>
              <a:rPr lang="en-US" dirty="0"/>
              <a:t>) is a single character wildcard.</a:t>
            </a:r>
            <a:endParaRPr dirty="0"/>
          </a:p>
        </p:txBody>
      </p:sp>
      <p:cxnSp>
        <p:nvCxnSpPr>
          <p:cNvPr id="7" name="Shape 454">
            <a:extLst>
              <a:ext uri="{FF2B5EF4-FFF2-40B4-BE49-F238E27FC236}">
                <a16:creationId xmlns:a16="http://schemas.microsoft.com/office/drawing/2014/main" id="{0B188897-C63D-46BE-85AD-9ADA4C123481}"/>
              </a:ext>
            </a:extLst>
          </p:cNvPr>
          <p:cNvCxnSpPr>
            <a:cxnSpLocks/>
          </p:cNvCxnSpPr>
          <p:nvPr/>
        </p:nvCxnSpPr>
        <p:spPr>
          <a:xfrm flipH="1">
            <a:off x="3914550" y="3399600"/>
            <a:ext cx="4288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“Querying”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81000" y="1017270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stands for “Structured Query Language”</a:t>
            </a:r>
            <a:endParaRPr dirty="0"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is a way to pull the information you need out of a relational database (“query”)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You'll probably use it to fetch summary information from a central data warehouse and then do additional analysis in Excel/R/etc.</a:t>
            </a:r>
            <a:endParaRPr dirty="0"/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0" y="1206500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/>
              <a:t>What are the medium-sized cities on the West Coast?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0" y="1206500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dirty="0"/>
              <a:t>What are the medium-sized cities on the West Coast?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E69138"/>
                </a:solidFill>
              </a:rPr>
              <a:t>SELECT</a:t>
            </a:r>
            <a:r>
              <a:rPr lang="en-US" sz="2200" dirty="0"/>
              <a:t> city, state, population_estimate_2012 </a:t>
            </a:r>
            <a:r>
              <a:rPr lang="en-US" sz="2200" b="1" dirty="0"/>
              <a:t>AS</a:t>
            </a:r>
            <a:r>
              <a:rPr lang="en-US" sz="2200" dirty="0"/>
              <a:t> pop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C78D8"/>
                </a:solidFill>
              </a:rPr>
              <a:t>FROM</a:t>
            </a:r>
            <a:r>
              <a:rPr lang="en-US" sz="2200" dirty="0"/>
              <a:t> </a:t>
            </a:r>
            <a:r>
              <a:rPr lang="en-US" sz="2200" dirty="0" err="1"/>
              <a:t>tutorial.city_populations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74EA7"/>
                </a:solidFill>
              </a:rPr>
              <a:t>WHERE </a:t>
            </a:r>
            <a:r>
              <a:rPr lang="en-US" sz="2200" dirty="0"/>
              <a:t>state </a:t>
            </a:r>
            <a:r>
              <a:rPr lang="en-US" sz="2200" b="1" dirty="0"/>
              <a:t>IN</a:t>
            </a:r>
            <a:r>
              <a:rPr lang="en-US" sz="2200" dirty="0"/>
              <a:t> ('CA', 'WA', 'OR')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74EA7"/>
                </a:solidFill>
              </a:rPr>
              <a:t>AND</a:t>
            </a:r>
            <a:r>
              <a:rPr lang="en-US" sz="2200" dirty="0"/>
              <a:t> population_estimate_2012 </a:t>
            </a:r>
            <a:r>
              <a:rPr lang="en-US" sz="2200" b="1" dirty="0"/>
              <a:t>BETWEEN</a:t>
            </a:r>
            <a:r>
              <a:rPr lang="en-US" sz="2200" dirty="0"/>
              <a:t> 200000 and 1000000;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8" y="3851675"/>
            <a:ext cx="8735724" cy="1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1169225" y="2743210"/>
            <a:ext cx="7038000" cy="45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</a:t>
            </a:r>
            <a:endParaRPr dirty="0"/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04825" y="1206500"/>
            <a:ext cx="8476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Add an ORDER clause to sort your query by one or more columns, in ascending or descending order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74EA7"/>
                </a:solidFill>
              </a:rPr>
              <a:t>ORDER</a:t>
            </a:r>
            <a:r>
              <a:rPr lang="en-US" dirty="0"/>
              <a:t> Column1 </a:t>
            </a:r>
            <a:r>
              <a:rPr lang="en-US" b="1" dirty="0">
                <a:solidFill>
                  <a:schemeClr val="tx1"/>
                </a:solidFill>
              </a:rPr>
              <a:t>ASC</a:t>
            </a:r>
            <a:r>
              <a:rPr lang="en-US" dirty="0"/>
              <a:t>, Column2 </a:t>
            </a:r>
            <a:r>
              <a:rPr lang="en-US" b="1" dirty="0">
                <a:solidFill>
                  <a:schemeClr val="tx1"/>
                </a:solidFill>
              </a:rPr>
              <a:t>DESC</a:t>
            </a:r>
            <a:r>
              <a:rPr lang="en-US" dirty="0"/>
              <a:t>, ...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E69138"/>
                </a:solidFill>
              </a:rPr>
              <a:t>SELECT</a:t>
            </a:r>
            <a:r>
              <a:rPr lang="en-US" dirty="0"/>
              <a:t> *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C78D8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tutorial.oscar_nominees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74EA7"/>
                </a:solidFill>
              </a:rPr>
              <a:t>ORDER BY </a:t>
            </a:r>
            <a:r>
              <a:rPr lang="en-US" dirty="0"/>
              <a:t>year </a:t>
            </a:r>
            <a:r>
              <a:rPr lang="en-US" b="1" dirty="0">
                <a:solidFill>
                  <a:schemeClr val="tx1"/>
                </a:solidFill>
              </a:rPr>
              <a:t>ASC</a:t>
            </a:r>
            <a:r>
              <a:rPr lang="en-US" b="1" dirty="0">
                <a:solidFill>
                  <a:srgbClr val="674EA7"/>
                </a:solidFill>
              </a:rPr>
              <a:t>;</a:t>
            </a:r>
            <a:endParaRPr sz="1800" dirty="0"/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00" y="996475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/>
              <a:t>What are the 10 biggest cities outside of New York, Texas, Florida and California?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00" y="996475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dirty="0"/>
              <a:t>What are the 10 biggest cities outside of New York, Texas, Florida and California?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E69138"/>
                </a:solidFill>
              </a:rPr>
              <a:t>SELECT</a:t>
            </a:r>
            <a:r>
              <a:rPr lang="en-US" sz="2200" dirty="0"/>
              <a:t> city, state, population_estimate_2012 </a:t>
            </a:r>
            <a:r>
              <a:rPr lang="en-US" sz="2200" b="1" dirty="0"/>
              <a:t>AS</a:t>
            </a:r>
            <a:r>
              <a:rPr lang="en-US" sz="2200" dirty="0"/>
              <a:t> pop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C78D8"/>
                </a:solidFill>
              </a:rPr>
              <a:t>FROM</a:t>
            </a:r>
            <a:r>
              <a:rPr lang="en-US" sz="2200" dirty="0"/>
              <a:t> </a:t>
            </a:r>
            <a:r>
              <a:rPr lang="en-US" sz="2200" dirty="0" err="1"/>
              <a:t>tutorial.city_populations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74EA7"/>
                </a:solidFill>
              </a:rPr>
              <a:t>WHERE </a:t>
            </a:r>
            <a:r>
              <a:rPr lang="en-US" sz="2200" dirty="0"/>
              <a:t>state </a:t>
            </a:r>
            <a:r>
              <a:rPr lang="en-US" sz="2200" b="1" dirty="0"/>
              <a:t>NOT IN</a:t>
            </a:r>
            <a:r>
              <a:rPr lang="en-US" sz="2200" dirty="0"/>
              <a:t> ('CA', 'TX', 'FL','NY')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74EA7"/>
                </a:solidFill>
              </a:rPr>
              <a:t>ORDER BY </a:t>
            </a:r>
            <a:r>
              <a:rPr lang="en-US" sz="2200" dirty="0"/>
              <a:t>pop </a:t>
            </a:r>
            <a:r>
              <a:rPr lang="en-US" sz="2200" b="1" dirty="0"/>
              <a:t>DESC</a:t>
            </a:r>
            <a:endParaRPr sz="2200" b="1" dirty="0">
              <a:solidFill>
                <a:srgbClr val="674EA7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74EA7"/>
                </a:solidFill>
              </a:rPr>
              <a:t>LIMIT </a:t>
            </a:r>
            <a:r>
              <a:rPr lang="en-US" sz="2200" dirty="0">
                <a:solidFill>
                  <a:srgbClr val="000000"/>
                </a:solidFill>
              </a:rPr>
              <a:t>10;</a:t>
            </a:r>
            <a:endParaRPr sz="2200" dirty="0">
              <a:solidFill>
                <a:srgbClr val="000000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09394"/>
            <a:ext cx="9144000" cy="199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PSA: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Always Know your Tables!</a:t>
            </a:r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tutorial.city_populations only has the top 50 cities and excludes Washington DC!</a:t>
            </a:r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List all teas, beverage, and canned jar goods by price per unit, with the most expensive first.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(tutorial.excel_sql_inventory_data)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Note: Get familiar with the data. Beverage is a category, but tea is not!</a:t>
            </a:r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212100" y="2928775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product_name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product_type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price_unit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tutorial.excel_sql_inventory_data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74EA7"/>
                </a:solidFill>
              </a:rPr>
              <a:t>WHERE </a:t>
            </a:r>
            <a:r>
              <a:rPr lang="en-US" sz="2400" dirty="0" err="1">
                <a:solidFill>
                  <a:schemeClr val="dk1"/>
                </a:solidFill>
              </a:rPr>
              <a:t>product_name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LIKE</a:t>
            </a:r>
            <a:r>
              <a:rPr lang="en-US" sz="2400" dirty="0">
                <a:solidFill>
                  <a:schemeClr val="dk1"/>
                </a:solidFill>
              </a:rPr>
              <a:t> '%tea'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74EA7"/>
                </a:solidFill>
              </a:rPr>
              <a:t>OR </a:t>
            </a:r>
            <a:r>
              <a:rPr lang="en-US" sz="2400" dirty="0" err="1">
                <a:solidFill>
                  <a:schemeClr val="dk1"/>
                </a:solidFill>
              </a:rPr>
              <a:t>product_type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IN </a:t>
            </a:r>
            <a:r>
              <a:rPr lang="en-US" sz="2400" dirty="0">
                <a:solidFill>
                  <a:schemeClr val="dk1"/>
                </a:solidFill>
              </a:rPr>
              <a:t>('beverages','</a:t>
            </a:r>
            <a:r>
              <a:rPr lang="en-US" sz="2400" dirty="0" err="1">
                <a:solidFill>
                  <a:schemeClr val="dk1"/>
                </a:solidFill>
              </a:rPr>
              <a:t>canned_jarred_goods</a:t>
            </a:r>
            <a:r>
              <a:rPr lang="en-US" sz="2400" dirty="0">
                <a:solidFill>
                  <a:schemeClr val="dk1"/>
                </a:solidFill>
              </a:rPr>
              <a:t>')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74EA7"/>
                </a:solidFill>
              </a:rPr>
              <a:t>ORDER BY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price_unit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DESC;</a:t>
            </a:r>
            <a:endParaRPr sz="2400" b="1" dirty="0">
              <a:solidFill>
                <a:schemeClr val="dk1"/>
              </a:solidFill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288"/>
            <a:ext cx="9144002" cy="19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Functions</a:t>
            </a:r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04812" y="1206500"/>
            <a:ext cx="8394017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COUNT		Returns the number of rows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SUM		Adds the fields together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MIN			Finds the minimum of the column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MAX		Finds the maximum of the column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AVG		Averages the fields</a:t>
            </a:r>
            <a:endParaRPr dirty="0"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cxnSp>
        <p:nvCxnSpPr>
          <p:cNvPr id="440" name="Shape 440"/>
          <p:cNvCxnSpPr/>
          <p:nvPr/>
        </p:nvCxnSpPr>
        <p:spPr>
          <a:xfrm>
            <a:off x="520800" y="2045500"/>
            <a:ext cx="810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Shape 441"/>
          <p:cNvCxnSpPr/>
          <p:nvPr/>
        </p:nvCxnSpPr>
        <p:spPr>
          <a:xfrm>
            <a:off x="519150" y="2983300"/>
            <a:ext cx="80295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>
            <a:off x="519150" y="3982988"/>
            <a:ext cx="80295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Shape 443"/>
          <p:cNvCxnSpPr/>
          <p:nvPr/>
        </p:nvCxnSpPr>
        <p:spPr>
          <a:xfrm>
            <a:off x="557250" y="5055738"/>
            <a:ext cx="80295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/>
              <a:t> school,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AVG</a:t>
            </a:r>
            <a:r>
              <a:rPr lang="en-US" sz="2400" dirty="0"/>
              <a:t>(</a:t>
            </a:r>
            <a:r>
              <a:rPr lang="en-US" sz="2400" dirty="0" err="1"/>
              <a:t>sat_math</a:t>
            </a:r>
            <a:r>
              <a:rPr lang="en-US" sz="2400" dirty="0"/>
              <a:t>),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MAX</a:t>
            </a:r>
            <a:r>
              <a:rPr lang="en-US" sz="2400" dirty="0"/>
              <a:t>(</a:t>
            </a:r>
            <a:r>
              <a:rPr lang="en-US" sz="2400" dirty="0" err="1"/>
              <a:t>sat_math</a:t>
            </a:r>
            <a:r>
              <a:rPr lang="en-US" sz="2400" dirty="0"/>
              <a:t>),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MIN</a:t>
            </a:r>
            <a:r>
              <a:rPr lang="en-US" sz="2400" dirty="0"/>
              <a:t>(</a:t>
            </a:r>
            <a:r>
              <a:rPr lang="en-US" sz="2400" dirty="0" err="1"/>
              <a:t>sat_math</a:t>
            </a:r>
            <a:r>
              <a:rPr lang="en-US" sz="2400" dirty="0"/>
              <a:t>)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tutorial.sat_scores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GROUP BY</a:t>
            </a:r>
            <a:r>
              <a:rPr lang="en-US" sz="2400" dirty="0"/>
              <a:t> school;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5" y="4564150"/>
            <a:ext cx="8355300" cy="6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3086575" y="3862750"/>
            <a:ext cx="45933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When you have an aggregate function, you must use “GROUP BY” for all non-aggregate selections</a:t>
            </a:r>
            <a:endParaRPr dirty="0"/>
          </a:p>
        </p:txBody>
      </p:sp>
      <p:cxnSp>
        <p:nvCxnSpPr>
          <p:cNvPr id="454" name="Shape 454"/>
          <p:cNvCxnSpPr>
            <a:stCxn id="453" idx="1"/>
          </p:cNvCxnSpPr>
          <p:nvPr/>
        </p:nvCxnSpPr>
        <p:spPr>
          <a:xfrm rot="10800000">
            <a:off x="1771675" y="3899350"/>
            <a:ext cx="1314900" cy="2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4724400" y="618583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81000" y="101727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for relational </a:t>
            </a:r>
            <a:r>
              <a:rPr lang="en-US" sz="2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management system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Shape 108"/>
          <p:cNvGraphicFramePr/>
          <p:nvPr/>
        </p:nvGraphicFramePr>
        <p:xfrm>
          <a:off x="1066800" y="2667000"/>
          <a:ext cx="6661900" cy="229030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9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Instructor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Quarter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Hours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Ball, Ray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Bischof, Jannis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Gallemore, John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Shape 10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Shape 110"/>
          <p:cNvSpPr txBox="1"/>
          <p:nvPr/>
        </p:nvSpPr>
        <p:spPr>
          <a:xfrm>
            <a:off x="533400" y="2141339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evaluations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885052" y="1790764"/>
            <a:ext cx="1447800" cy="451306"/>
          </a:xfrm>
          <a:prstGeom prst="wedgeRectCallout">
            <a:avLst>
              <a:gd name="adj1" fmla="val -57149"/>
              <a:gd name="adj2" fmla="val 77696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Name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109210" y="1887887"/>
            <a:ext cx="2207260" cy="451306"/>
          </a:xfrm>
          <a:prstGeom prst="wedgeRectCallout">
            <a:avLst>
              <a:gd name="adj1" fmla="val -30307"/>
              <a:gd name="adj2" fmla="val 18406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Field Names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676400" y="5436506"/>
            <a:ext cx="2514600" cy="432890"/>
          </a:xfrm>
          <a:prstGeom prst="wedgeRectCallout">
            <a:avLst>
              <a:gd name="adj1" fmla="val -42939"/>
              <a:gd name="adj2" fmla="val -205961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Rows of data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We can also use arithmetic in our SELECT statements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/>
              <a:t> school, teacher,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AVG</a:t>
            </a:r>
            <a:r>
              <a:rPr lang="en-US" sz="2400" dirty="0"/>
              <a:t>(</a:t>
            </a:r>
            <a:r>
              <a:rPr lang="en-US" sz="2400" dirty="0" err="1"/>
              <a:t>sat_math</a:t>
            </a:r>
            <a:r>
              <a:rPr lang="en-US" sz="2400" dirty="0"/>
              <a:t> + </a:t>
            </a:r>
            <a:r>
              <a:rPr lang="en-US" sz="2400" dirty="0" err="1"/>
              <a:t>sat_verbal</a:t>
            </a:r>
            <a:r>
              <a:rPr lang="en-US" sz="2400" dirty="0"/>
              <a:t> + </a:t>
            </a:r>
            <a:r>
              <a:rPr lang="en-US" sz="2400" dirty="0" err="1"/>
              <a:t>sat_writing</a:t>
            </a:r>
            <a:r>
              <a:rPr lang="en-US" sz="2400" dirty="0"/>
              <a:t>)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tutorial.sat_scores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GROUP BY</a:t>
            </a:r>
            <a:r>
              <a:rPr lang="en-US" sz="2400" dirty="0"/>
              <a:t> school, teacher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ORDER BY</a:t>
            </a:r>
            <a:r>
              <a:rPr lang="en-US" sz="2400" dirty="0"/>
              <a:t> 3 </a:t>
            </a:r>
            <a:r>
              <a:rPr lang="en-US" sz="2400" b="1" dirty="0"/>
              <a:t>DESC;</a:t>
            </a:r>
            <a:endParaRPr sz="2400" b="1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8341"/>
            <a:ext cx="9143999" cy="16365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03">
            <a:extLst>
              <a:ext uri="{FF2B5EF4-FFF2-40B4-BE49-F238E27FC236}">
                <a16:creationId xmlns:a16="http://schemas.microsoft.com/office/drawing/2014/main" id="{53BA2B93-BD5B-4293-85B6-90AC5CB8210B}"/>
              </a:ext>
            </a:extLst>
          </p:cNvPr>
          <p:cNvSpPr txBox="1"/>
          <p:nvPr/>
        </p:nvSpPr>
        <p:spPr>
          <a:xfrm>
            <a:off x="4117678" y="3859341"/>
            <a:ext cx="489221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You can reference columns in SQL by their number, although you should only do so for one-off queries</a:t>
            </a:r>
            <a:endParaRPr dirty="0"/>
          </a:p>
        </p:txBody>
      </p:sp>
      <p:cxnSp>
        <p:nvCxnSpPr>
          <p:cNvPr id="7" name="Shape 404">
            <a:extLst>
              <a:ext uri="{FF2B5EF4-FFF2-40B4-BE49-F238E27FC236}">
                <a16:creationId xmlns:a16="http://schemas.microsoft.com/office/drawing/2014/main" id="{50C6B0CC-736A-4AA3-9A5A-BAAE7259CF11}"/>
              </a:ext>
            </a:extLst>
          </p:cNvPr>
          <p:cNvCxnSpPr>
            <a:cxnSpLocks/>
          </p:cNvCxnSpPr>
          <p:nvPr/>
        </p:nvCxnSpPr>
        <p:spPr>
          <a:xfrm flipH="1">
            <a:off x="3526575" y="4099307"/>
            <a:ext cx="591103" cy="990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What is the highest close and the lowest open for Apple's stock price each year?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Table: </a:t>
            </a:r>
            <a:r>
              <a:rPr lang="en-US" dirty="0" err="1"/>
              <a:t>tutorial.aapl_historical_stock_price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1" name="Shape 4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123300" y="1054100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>
                <a:solidFill>
                  <a:schemeClr val="dk1"/>
                </a:solidFill>
              </a:rPr>
              <a:t> year,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MAX</a:t>
            </a:r>
            <a:r>
              <a:rPr lang="en-US" sz="2400" dirty="0">
                <a:solidFill>
                  <a:schemeClr val="dk1"/>
                </a:solidFill>
              </a:rPr>
              <a:t>(close) </a:t>
            </a:r>
            <a:r>
              <a:rPr lang="en-US" sz="2400" b="1" dirty="0">
                <a:solidFill>
                  <a:schemeClr val="dk1"/>
                </a:solidFill>
              </a:rPr>
              <a:t>AS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Highest_Close</a:t>
            </a:r>
            <a:r>
              <a:rPr lang="en-US" sz="2400" dirty="0">
                <a:solidFill>
                  <a:schemeClr val="dk1"/>
                </a:solidFill>
              </a:rPr>
              <a:t>,</a:t>
            </a:r>
            <a:endParaRPr sz="2400" dirty="0">
              <a:solidFill>
                <a:schemeClr val="dk1"/>
              </a:solidFill>
            </a:endParaRPr>
          </a:p>
          <a:p>
            <a:pPr marL="177800" lvl="0">
              <a:spcBef>
                <a:spcPts val="560"/>
              </a:spcBef>
            </a:pPr>
            <a:r>
              <a:rPr lang="en-US" sz="2400" b="1" dirty="0">
                <a:solidFill>
                  <a:schemeClr val="dk1"/>
                </a:solidFill>
              </a:rPr>
              <a:t>MIN</a:t>
            </a:r>
            <a:r>
              <a:rPr lang="en-US" sz="2400" dirty="0">
                <a:solidFill>
                  <a:schemeClr val="dk1"/>
                </a:solidFill>
              </a:rPr>
              <a:t>(open) </a:t>
            </a:r>
            <a:r>
              <a:rPr lang="en-US" sz="2400" b="1" dirty="0">
                <a:solidFill>
                  <a:schemeClr val="dk1"/>
                </a:solidFill>
              </a:rPr>
              <a:t>AS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Lowest_Open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tutorial.aapl_historical_stock_price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74EA7"/>
                </a:solidFill>
              </a:rPr>
              <a:t>GROUP BY</a:t>
            </a:r>
            <a:r>
              <a:rPr lang="en-US" sz="2400" dirty="0">
                <a:solidFill>
                  <a:schemeClr val="dk1"/>
                </a:solidFill>
              </a:rPr>
              <a:t> year</a:t>
            </a:r>
            <a:endParaRPr sz="2400" dirty="0">
              <a:solidFill>
                <a:schemeClr val="dk1"/>
              </a:solidFill>
            </a:endParaRPr>
          </a:p>
          <a:p>
            <a:pPr marL="177800" lvl="0">
              <a:spcBef>
                <a:spcPts val="560"/>
              </a:spcBef>
            </a:pPr>
            <a:r>
              <a:rPr lang="en-US" sz="2400" b="1" dirty="0">
                <a:solidFill>
                  <a:srgbClr val="674EA7"/>
                </a:solidFill>
              </a:rPr>
              <a:t>ORDER BY</a:t>
            </a:r>
            <a:r>
              <a:rPr lang="en-US" sz="2400" dirty="0">
                <a:solidFill>
                  <a:schemeClr val="dk1"/>
                </a:solidFill>
              </a:rPr>
              <a:t> year;</a:t>
            </a: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 II </a:t>
            </a:r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What was the average intraday range for Apple shares, by month, in 2008 and 2009?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Table: tutorial.aapl_historical_stock_price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123300" y="1054100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B45F06"/>
                </a:solidFill>
              </a:rPr>
              <a:t>SELECT</a:t>
            </a:r>
            <a:r>
              <a:rPr lang="en-US" sz="2400" dirty="0">
                <a:solidFill>
                  <a:schemeClr val="dk1"/>
                </a:solidFill>
              </a:rPr>
              <a:t> year, month,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endParaRPr sz="2400" b="1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AVG</a:t>
            </a:r>
            <a:r>
              <a:rPr lang="en-US" sz="2400" dirty="0">
                <a:solidFill>
                  <a:schemeClr val="dk1"/>
                </a:solidFill>
              </a:rPr>
              <a:t>(high - low)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D85C6"/>
                </a:solidFill>
              </a:rPr>
              <a:t>FROM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tutorial.aapl_historical_stock_price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WHERE</a:t>
            </a:r>
            <a:r>
              <a:rPr lang="en-US" sz="2400" dirty="0">
                <a:solidFill>
                  <a:schemeClr val="dk1"/>
                </a:solidFill>
              </a:rPr>
              <a:t> year </a:t>
            </a:r>
            <a:r>
              <a:rPr lang="en-US" sz="2400" b="1" dirty="0">
                <a:solidFill>
                  <a:schemeClr val="dk1"/>
                </a:solidFill>
              </a:rPr>
              <a:t>IN</a:t>
            </a:r>
            <a:r>
              <a:rPr lang="en-US" sz="2400" dirty="0">
                <a:solidFill>
                  <a:schemeClr val="dk1"/>
                </a:solidFill>
              </a:rPr>
              <a:t> (2008, 2009)</a:t>
            </a:r>
            <a:endParaRPr sz="2400" dirty="0">
              <a:solidFill>
                <a:schemeClr val="dk1"/>
              </a:solidFill>
            </a:endParaRPr>
          </a:p>
          <a:p>
            <a:pPr marL="177800" lvl="0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674EA7"/>
                </a:solidFill>
              </a:rPr>
              <a:t>GROUP BY</a:t>
            </a:r>
            <a:r>
              <a:rPr lang="en-US" sz="2400" dirty="0">
                <a:solidFill>
                  <a:schemeClr val="dk1"/>
                </a:solidFill>
              </a:rPr>
              <a:t> year, month</a:t>
            </a:r>
            <a:endParaRPr sz="2400" dirty="0">
              <a:solidFill>
                <a:schemeClr val="dk1"/>
              </a:solidFill>
            </a:endParaRPr>
          </a:p>
          <a:p>
            <a:pPr marL="177800" lvl="0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674EA7"/>
                </a:solidFill>
              </a:rPr>
              <a:t>ORDER BY</a:t>
            </a:r>
            <a:r>
              <a:rPr lang="en-US" sz="2400" dirty="0">
                <a:solidFill>
                  <a:schemeClr val="dk1"/>
                </a:solidFill>
              </a:rPr>
              <a:t> year, month;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Statements</a:t>
            </a:r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404812" y="1404906"/>
            <a:ext cx="9072247" cy="4414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We can use case statements to create our own columns based on logical comparisons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Format: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B45F06"/>
                </a:solidFill>
              </a:rPr>
              <a:t>SELECT</a:t>
            </a:r>
            <a:r>
              <a:rPr lang="en-US" sz="2400" dirty="0"/>
              <a:t> column1, column2,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/>
              <a:t>CASE</a:t>
            </a:r>
            <a:r>
              <a:rPr lang="en-US" sz="2400" dirty="0"/>
              <a:t> </a:t>
            </a:r>
            <a:r>
              <a:rPr lang="en-US" sz="2400" b="1" dirty="0"/>
              <a:t>WHEN </a:t>
            </a:r>
            <a:r>
              <a:rPr lang="en-US" sz="2400" dirty="0"/>
              <a:t>[logical condition 1] </a:t>
            </a:r>
            <a:r>
              <a:rPr lang="en-US" sz="2400" b="1" dirty="0"/>
              <a:t>THEN</a:t>
            </a:r>
            <a:r>
              <a:rPr lang="en-US" sz="2400" dirty="0"/>
              <a:t> 'description 1’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/>
              <a:t>	  WHEN</a:t>
            </a:r>
            <a:r>
              <a:rPr lang="en-US" sz="2400" dirty="0"/>
              <a:t> [logical condition 2] </a:t>
            </a:r>
            <a:r>
              <a:rPr lang="en-US" sz="2400" b="1" dirty="0"/>
              <a:t>THEN</a:t>
            </a:r>
            <a:r>
              <a:rPr lang="en-US" sz="2400" dirty="0"/>
              <a:t> 'description 2’</a:t>
            </a:r>
            <a:endParaRPr sz="2400" b="1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	  ELSE '</a:t>
            </a:r>
            <a:r>
              <a:rPr lang="en-US" sz="2400" dirty="0"/>
              <a:t>description 3' </a:t>
            </a:r>
            <a:r>
              <a:rPr lang="en-US" sz="2400" b="1" dirty="0"/>
              <a:t>END</a:t>
            </a: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AS</a:t>
            </a:r>
            <a:r>
              <a:rPr lang="en-US" sz="2400" dirty="0"/>
              <a:t> </a:t>
            </a:r>
            <a:r>
              <a:rPr lang="en-US" sz="2400" dirty="0" err="1"/>
              <a:t>custom_column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D85C6"/>
                </a:solidFill>
              </a:rPr>
              <a:t>FROM</a:t>
            </a:r>
            <a:r>
              <a:rPr lang="en-US" sz="2400" dirty="0"/>
              <a:t> table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Statement Example</a:t>
            </a:r>
            <a:endParaRPr/>
          </a:p>
        </p:txBody>
      </p:sp>
      <p:sp>
        <p:nvSpPr>
          <p:cNvPr id="512" name="Shape 51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381000" y="1592025"/>
            <a:ext cx="793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B45F06"/>
                </a:solidFill>
              </a:rPr>
              <a:t>SELECT</a:t>
            </a:r>
            <a:r>
              <a:rPr lang="en-US" sz="2400" dirty="0">
                <a:solidFill>
                  <a:schemeClr val="dk1"/>
                </a:solidFill>
              </a:rPr>
              <a:t> city,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endParaRPr sz="2400" b="1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CASE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WHEN </a:t>
            </a:r>
            <a:r>
              <a:rPr lang="en-US" sz="2400" dirty="0">
                <a:solidFill>
                  <a:schemeClr val="dk1"/>
                </a:solidFill>
              </a:rPr>
              <a:t>population_estimate_2012 &gt; 2000000</a:t>
            </a:r>
            <a:endParaRPr sz="2400" dirty="0">
              <a:solidFill>
                <a:schemeClr val="dk1"/>
              </a:solidFill>
            </a:endParaRPr>
          </a:p>
          <a:p>
            <a:pPr marL="1092200" lvl="0">
              <a:spcBef>
                <a:spcPts val="560"/>
              </a:spcBef>
            </a:pPr>
            <a:r>
              <a:rPr lang="en-US" sz="2400" b="1" dirty="0">
                <a:solidFill>
                  <a:schemeClr val="dk1"/>
                </a:solidFill>
              </a:rPr>
              <a:t>	THEN</a:t>
            </a:r>
            <a:r>
              <a:rPr lang="en-US" sz="2400" dirty="0">
                <a:solidFill>
                  <a:schemeClr val="dk1"/>
                </a:solidFill>
              </a:rPr>
              <a:t> 'Big City' 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	  WHEN</a:t>
            </a:r>
            <a:r>
              <a:rPr lang="en-US" sz="2400" dirty="0">
                <a:solidFill>
                  <a:schemeClr val="dk1"/>
                </a:solidFill>
              </a:rPr>
              <a:t> population_estimate_2012 &gt; 500000</a:t>
            </a:r>
            <a:endParaRPr sz="2400" dirty="0">
              <a:solidFill>
                <a:schemeClr val="dk1"/>
              </a:solidFill>
            </a:endParaRPr>
          </a:p>
          <a:p>
            <a:pPr marL="6350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      	</a:t>
            </a:r>
            <a:r>
              <a:rPr lang="en-US" sz="2400" b="1" dirty="0">
                <a:solidFill>
                  <a:schemeClr val="dk1"/>
                </a:solidFill>
              </a:rPr>
              <a:t>THEN</a:t>
            </a:r>
            <a:r>
              <a:rPr lang="en-US" sz="2400" dirty="0">
                <a:solidFill>
                  <a:schemeClr val="dk1"/>
                </a:solidFill>
              </a:rPr>
              <a:t> 'Medium City'</a:t>
            </a:r>
            <a:endParaRPr sz="2400" b="1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	  ELSE '</a:t>
            </a:r>
            <a:r>
              <a:rPr lang="en-US" sz="2400" dirty="0">
                <a:solidFill>
                  <a:schemeClr val="dk1"/>
                </a:solidFill>
              </a:rPr>
              <a:t>Small City'</a:t>
            </a: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	  END</a:t>
            </a: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AS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city_size</a:t>
            </a:r>
            <a:endParaRPr sz="2400" b="1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D85C6"/>
                </a:solidFill>
              </a:rPr>
              <a:t>FROM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tutorial.city_populations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 </a:t>
            </a:r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Add a “quarter” column to the Apple stock price table. (Q1, Q2, etc)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Bonus: In the same query, also add an indicator for H1 (Jan-Jun) and H2 (July - Dec)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Table: tutorial.aapl_historical_stock_price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530" name="Shape 530"/>
          <p:cNvSpPr txBox="1"/>
          <p:nvPr/>
        </p:nvSpPr>
        <p:spPr>
          <a:xfrm>
            <a:off x="252150" y="1929000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B45F06"/>
                </a:solidFill>
              </a:rPr>
              <a:t>SELECT</a:t>
            </a:r>
            <a:r>
              <a:rPr lang="en-US" sz="2400" dirty="0">
                <a:solidFill>
                  <a:schemeClr val="dk1"/>
                </a:solidFill>
              </a:rPr>
              <a:t> *,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CASE WHEN</a:t>
            </a:r>
            <a:r>
              <a:rPr lang="en-US" sz="2400" dirty="0">
                <a:solidFill>
                  <a:schemeClr val="dk1"/>
                </a:solidFill>
              </a:rPr>
              <a:t> month in (1,2,3) </a:t>
            </a:r>
            <a:r>
              <a:rPr lang="en-US" sz="2400" b="1" dirty="0">
                <a:solidFill>
                  <a:schemeClr val="dk1"/>
                </a:solidFill>
              </a:rPr>
              <a:t>THEN</a:t>
            </a:r>
            <a:r>
              <a:rPr lang="en-US" sz="2400" dirty="0">
                <a:solidFill>
                  <a:schemeClr val="dk1"/>
                </a:solidFill>
              </a:rPr>
              <a:t> 'Q1'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	  WHEN</a:t>
            </a:r>
            <a:r>
              <a:rPr lang="en-US" sz="2400" dirty="0">
                <a:solidFill>
                  <a:schemeClr val="dk1"/>
                </a:solidFill>
              </a:rPr>
              <a:t> month in (4,5,6) </a:t>
            </a:r>
            <a:r>
              <a:rPr lang="en-US" sz="2400" b="1" dirty="0">
                <a:solidFill>
                  <a:schemeClr val="dk1"/>
                </a:solidFill>
              </a:rPr>
              <a:t>THEN</a:t>
            </a:r>
            <a:r>
              <a:rPr lang="en-US" sz="2400" dirty="0">
                <a:solidFill>
                  <a:schemeClr val="dk1"/>
                </a:solidFill>
              </a:rPr>
              <a:t> 'Q2'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	  WHEN</a:t>
            </a:r>
            <a:r>
              <a:rPr lang="en-US" sz="2400" dirty="0">
                <a:solidFill>
                  <a:schemeClr val="dk1"/>
                </a:solidFill>
              </a:rPr>
              <a:t> month in (7,8,9) </a:t>
            </a:r>
            <a:r>
              <a:rPr lang="en-US" sz="2400" b="1" dirty="0">
                <a:solidFill>
                  <a:schemeClr val="dk1"/>
                </a:solidFill>
              </a:rPr>
              <a:t>THEN</a:t>
            </a:r>
            <a:r>
              <a:rPr lang="en-US" sz="2400" dirty="0">
                <a:solidFill>
                  <a:schemeClr val="dk1"/>
                </a:solidFill>
              </a:rPr>
              <a:t> 'Q3'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           </a:t>
            </a:r>
            <a:r>
              <a:rPr lang="en-US" sz="2400" b="1" dirty="0">
                <a:solidFill>
                  <a:schemeClr val="dk1"/>
                </a:solidFill>
              </a:rPr>
              <a:t>ELSE</a:t>
            </a:r>
            <a:r>
              <a:rPr lang="en-US" sz="2400" dirty="0">
                <a:solidFill>
                  <a:schemeClr val="dk1"/>
                </a:solidFill>
              </a:rPr>
              <a:t> 'Q4' </a:t>
            </a:r>
            <a:r>
              <a:rPr lang="en-US" sz="2400" b="1" dirty="0">
                <a:solidFill>
                  <a:schemeClr val="dk1"/>
                </a:solidFill>
              </a:rPr>
              <a:t>END</a:t>
            </a: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AS</a:t>
            </a:r>
            <a:r>
              <a:rPr lang="en-US" sz="2400" dirty="0">
                <a:solidFill>
                  <a:schemeClr val="dk1"/>
                </a:solidFill>
              </a:rPr>
              <a:t> quarter,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CASE WHEN</a:t>
            </a:r>
            <a:r>
              <a:rPr lang="en-US" sz="2400" dirty="0">
                <a:solidFill>
                  <a:schemeClr val="dk1"/>
                </a:solidFill>
              </a:rPr>
              <a:t> month &gt; 6 </a:t>
            </a:r>
            <a:r>
              <a:rPr lang="en-US" sz="2400" b="1" dirty="0">
                <a:solidFill>
                  <a:schemeClr val="dk1"/>
                </a:solidFill>
              </a:rPr>
              <a:t>THEN</a:t>
            </a:r>
            <a:r>
              <a:rPr lang="en-US" sz="2400" dirty="0">
                <a:solidFill>
                  <a:schemeClr val="dk1"/>
                </a:solidFill>
              </a:rPr>
              <a:t> 'H2'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	  ELSE</a:t>
            </a:r>
            <a:r>
              <a:rPr lang="en-US" sz="2400" dirty="0">
                <a:solidFill>
                  <a:schemeClr val="dk1"/>
                </a:solidFill>
              </a:rPr>
              <a:t> 'H1' </a:t>
            </a:r>
            <a:r>
              <a:rPr lang="en-US" sz="2400" b="1" dirty="0">
                <a:solidFill>
                  <a:schemeClr val="dk1"/>
                </a:solidFill>
              </a:rPr>
              <a:t>END</a:t>
            </a: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AS</a:t>
            </a:r>
            <a:r>
              <a:rPr lang="en-US" sz="2400" dirty="0">
                <a:solidFill>
                  <a:schemeClr val="dk1"/>
                </a:solidFill>
              </a:rPr>
              <a:t> half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D85C6"/>
                </a:solidFill>
              </a:rPr>
              <a:t>FROM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tutorial.aapl_historical_stock_price</a:t>
            </a:r>
            <a:r>
              <a:rPr lang="en-US" sz="2400" dirty="0">
                <a:solidFill>
                  <a:schemeClr val="dk1"/>
                </a:solidFill>
              </a:rPr>
              <a:t>;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Section: Using WITH</a:t>
            </a:r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384138" y="10359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It's helpful to create intermediate tables to reference later in the query. 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/>
              <a:t>WITH</a:t>
            </a:r>
            <a:r>
              <a:rPr lang="en-US" sz="2400" dirty="0"/>
              <a:t> </a:t>
            </a:r>
            <a:r>
              <a:rPr lang="en-US" sz="2400" dirty="0" err="1"/>
              <a:t>intermediate_table_name</a:t>
            </a:r>
            <a:r>
              <a:rPr lang="en-US" sz="2400" dirty="0"/>
              <a:t> </a:t>
            </a:r>
            <a:r>
              <a:rPr lang="en-US" sz="2400" b="1" dirty="0"/>
              <a:t>AS</a:t>
            </a:r>
            <a:r>
              <a:rPr lang="en-US" sz="2400" dirty="0"/>
              <a:t>(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B45F06"/>
                </a:solidFill>
              </a:rPr>
              <a:t>SELECT</a:t>
            </a:r>
            <a:r>
              <a:rPr lang="en-US" sz="2400" dirty="0"/>
              <a:t> column1, column2,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D85C6"/>
                </a:solidFill>
              </a:rPr>
              <a:t>FROM</a:t>
            </a:r>
            <a:r>
              <a:rPr lang="en-US" sz="2400" dirty="0"/>
              <a:t> table)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B45F06"/>
                </a:solidFill>
              </a:rPr>
              <a:t>SELECT</a:t>
            </a:r>
            <a:r>
              <a:rPr lang="en-US" sz="2400" dirty="0"/>
              <a:t> column1, column2,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D85C6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intermediate_table_name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WHERE</a:t>
            </a:r>
            <a:r>
              <a:rPr lang="en-US" sz="2400" dirty="0"/>
              <a:t>…. </a:t>
            </a:r>
            <a:endParaRPr sz="2400" dirty="0"/>
          </a:p>
          <a:p>
            <a:pPr marL="0" lvl="0" indent="0">
              <a:spcBef>
                <a:spcPts val="56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58456" y="2137925"/>
            <a:ext cx="4185600" cy="816000"/>
          </a:xfrm>
          <a:prstGeom prst="uturnArrow">
            <a:avLst>
              <a:gd name="adj1" fmla="val 8398"/>
              <a:gd name="adj2" fmla="val 25000"/>
              <a:gd name="adj3" fmla="val 19460"/>
              <a:gd name="adj4" fmla="val 43750"/>
              <a:gd name="adj5" fmla="val 100000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478601" y="2367275"/>
            <a:ext cx="3299400" cy="816000"/>
          </a:xfrm>
          <a:prstGeom prst="uturnArrow">
            <a:avLst>
              <a:gd name="adj1" fmla="val 8398"/>
              <a:gd name="adj2" fmla="val 25000"/>
              <a:gd name="adj3" fmla="val 19460"/>
              <a:gd name="adj4" fmla="val 43750"/>
              <a:gd name="adj5" fmla="val 69739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81000" y="101727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for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management system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Shape 124"/>
          <p:cNvGraphicFramePr/>
          <p:nvPr/>
        </p:nvGraphicFramePr>
        <p:xfrm>
          <a:off x="225056" y="2958167"/>
          <a:ext cx="2379550" cy="1755565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9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ID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Name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Booth Systems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Kellogg Inc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918481" y="2475386"/>
            <a:ext cx="9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</a:rPr>
              <a:t>clients</a:t>
            </a:r>
            <a:endParaRPr sz="1800" b="1" i="1">
              <a:solidFill>
                <a:srgbClr val="0070C0"/>
              </a:solidFill>
            </a:endParaRPr>
          </a:p>
        </p:txBody>
      </p:sp>
      <p:graphicFrame>
        <p:nvGraphicFramePr>
          <p:cNvPr id="127" name="Shape 127"/>
          <p:cNvGraphicFramePr/>
          <p:nvPr/>
        </p:nvGraphicFramePr>
        <p:xfrm>
          <a:off x="6168788" y="2990065"/>
          <a:ext cx="2758650" cy="221705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8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Number</a:t>
                      </a:r>
                      <a:endParaRPr sz="180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egg_chair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eames_chair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barcelona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_chair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2876107" y="2958185"/>
          <a:ext cx="2993050" cy="207085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Number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ID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7662656" y="2475386"/>
            <a:ext cx="124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</a:rPr>
              <a:t>items</a:t>
            </a:r>
            <a:endParaRPr sz="1800" b="1" i="1">
              <a:solidFill>
                <a:srgbClr val="0070C0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025665" y="2475386"/>
            <a:ext cx="95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</a:rPr>
              <a:t>orders</a:t>
            </a:r>
            <a:endParaRPr sz="1800" b="1" i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Example</a:t>
            </a: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381000" y="1986840"/>
            <a:ext cx="793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/>
              <a:t>WITH</a:t>
            </a:r>
            <a:r>
              <a:rPr lang="en-US" sz="1800" dirty="0"/>
              <a:t> </a:t>
            </a:r>
            <a:r>
              <a:rPr lang="en-US" sz="1800" dirty="0" err="1"/>
              <a:t>apple_new</a:t>
            </a:r>
            <a:r>
              <a:rPr lang="en-US" sz="1800" dirty="0"/>
              <a:t> as(</a:t>
            </a:r>
            <a:endParaRPr sz="18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45F06"/>
                </a:solidFill>
              </a:rPr>
              <a:t>SELECT</a:t>
            </a:r>
            <a:r>
              <a:rPr lang="en-US" sz="1800" dirty="0">
                <a:solidFill>
                  <a:schemeClr val="dk1"/>
                </a:solidFill>
              </a:rPr>
              <a:t> *,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CASE WHEN</a:t>
            </a:r>
            <a:r>
              <a:rPr lang="en-US" sz="1800" dirty="0">
                <a:solidFill>
                  <a:schemeClr val="dk1"/>
                </a:solidFill>
              </a:rPr>
              <a:t> month in (1,2,3)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'Q1'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WHEN</a:t>
            </a:r>
            <a:r>
              <a:rPr lang="en-US" sz="1800" dirty="0">
                <a:solidFill>
                  <a:schemeClr val="dk1"/>
                </a:solidFill>
              </a:rPr>
              <a:t> month in (4,5,6)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'Q2'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chemeClr val="dk1"/>
                </a:solidFill>
              </a:rPr>
              <a:t>WHEN</a:t>
            </a:r>
            <a:r>
              <a:rPr lang="en-US" sz="1800" dirty="0">
                <a:solidFill>
                  <a:schemeClr val="dk1"/>
                </a:solidFill>
              </a:rPr>
              <a:t> month in (7,8,9)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'Q3'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           </a:t>
            </a:r>
            <a:r>
              <a:rPr lang="en-US" sz="1800" b="1" dirty="0">
                <a:solidFill>
                  <a:schemeClr val="dk1"/>
                </a:solidFill>
              </a:rPr>
              <a:t>ELSE</a:t>
            </a:r>
            <a:r>
              <a:rPr lang="en-US" sz="1800" dirty="0">
                <a:solidFill>
                  <a:schemeClr val="dk1"/>
                </a:solidFill>
              </a:rPr>
              <a:t> 'Q4' </a:t>
            </a:r>
            <a:r>
              <a:rPr lang="en-US" sz="1800" b="1" dirty="0">
                <a:solidFill>
                  <a:schemeClr val="dk1"/>
                </a:solidFill>
              </a:rPr>
              <a:t>END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AS</a:t>
            </a:r>
            <a:r>
              <a:rPr lang="en-US" sz="1800" dirty="0">
                <a:solidFill>
                  <a:schemeClr val="dk1"/>
                </a:solidFill>
              </a:rPr>
              <a:t> quarter,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CASE WHEN</a:t>
            </a:r>
            <a:r>
              <a:rPr lang="en-US" sz="1800" dirty="0">
                <a:solidFill>
                  <a:schemeClr val="dk1"/>
                </a:solidFill>
              </a:rPr>
              <a:t> month &gt; 6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'H2'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   </a:t>
            </a:r>
            <a:r>
              <a:rPr lang="en-US" sz="1800" b="1" dirty="0">
                <a:solidFill>
                  <a:schemeClr val="dk1"/>
                </a:solidFill>
              </a:rPr>
              <a:t>ELSE</a:t>
            </a:r>
            <a:r>
              <a:rPr lang="en-US" sz="1800" dirty="0">
                <a:solidFill>
                  <a:schemeClr val="dk1"/>
                </a:solidFill>
              </a:rPr>
              <a:t> 'H1' </a:t>
            </a:r>
            <a:r>
              <a:rPr lang="en-US" sz="1800" b="1" dirty="0">
                <a:solidFill>
                  <a:schemeClr val="dk1"/>
                </a:solidFill>
              </a:rPr>
              <a:t>END AS</a:t>
            </a:r>
            <a:r>
              <a:rPr lang="en-US" sz="1800" dirty="0">
                <a:solidFill>
                  <a:schemeClr val="dk1"/>
                </a:solidFill>
              </a:rPr>
              <a:t> half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D85C6"/>
                </a:solidFill>
              </a:rPr>
              <a:t>FROM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tutorial.aapl_historical_stock_price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B45F06"/>
                </a:solidFill>
              </a:rPr>
              <a:t>SELECT</a:t>
            </a:r>
            <a:r>
              <a:rPr lang="en-US" sz="1800" dirty="0">
                <a:solidFill>
                  <a:schemeClr val="dk1"/>
                </a:solidFill>
              </a:rPr>
              <a:t> quarter, AVG(close)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D85C6"/>
                </a:solidFill>
              </a:rPr>
              <a:t>FROM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apple_new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74EA7"/>
                </a:solidFill>
              </a:rPr>
              <a:t>WHERE</a:t>
            </a:r>
            <a:r>
              <a:rPr lang="en-US" sz="1800" dirty="0">
                <a:solidFill>
                  <a:schemeClr val="dk1"/>
                </a:solidFill>
              </a:rPr>
              <a:t> year = 2002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74EA7"/>
                </a:solidFill>
              </a:rPr>
              <a:t>GROUP BY</a:t>
            </a:r>
            <a:r>
              <a:rPr lang="en-US" sz="1800" dirty="0">
                <a:solidFill>
                  <a:schemeClr val="dk1"/>
                </a:solidFill>
              </a:rPr>
              <a:t> quarter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ORDER BY</a:t>
            </a:r>
            <a:r>
              <a:rPr lang="en-US" sz="1800" dirty="0">
                <a:solidFill>
                  <a:schemeClr val="dk1"/>
                </a:solidFill>
              </a:rPr>
              <a:t> quarter;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tutorial.patient_list</a:t>
            </a:r>
            <a:r>
              <a:rPr lang="en-US" dirty="0"/>
              <a:t>, create a table with the average height and average weight of patients in their teens, 20's, 30's, etc.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This doesn't necessarily need an intermediate table, but it can make it easier.</a:t>
            </a:r>
            <a:endParaRPr dirty="0"/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WITH to Rank</a:t>
            </a:r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384138" y="10359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There's a useful trick that orders tables by a certain parameter in an intermediate stage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/>
              <a:t>RANK</a:t>
            </a:r>
            <a:r>
              <a:rPr lang="en-US" sz="2400" dirty="0"/>
              <a:t>() </a:t>
            </a:r>
            <a:r>
              <a:rPr lang="en-US" sz="2400" b="1" dirty="0"/>
              <a:t>OVER</a:t>
            </a:r>
            <a:r>
              <a:rPr lang="en-US" sz="2400" dirty="0"/>
              <a:t> (</a:t>
            </a:r>
            <a:r>
              <a:rPr lang="en-US" sz="2400" b="1" dirty="0"/>
              <a:t>ORDER</a:t>
            </a:r>
            <a:r>
              <a:rPr lang="en-US" sz="2400" dirty="0"/>
              <a:t> by Column) as Rank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dirty="0"/>
              <a:t>This takes a column of your choice, orders by that column, and ranks the values. This is helpful for referencing in later parts of the query.</a:t>
            </a:r>
            <a:endParaRPr sz="24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62" name="Shape 56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Ranking Example</a:t>
            </a:r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WITH</a:t>
            </a:r>
            <a:r>
              <a:rPr lang="en-US" sz="2000" dirty="0"/>
              <a:t> </a:t>
            </a:r>
            <a:r>
              <a:rPr lang="en-US" sz="2000" dirty="0" err="1"/>
              <a:t>Smith_Patients</a:t>
            </a:r>
            <a:r>
              <a:rPr lang="en-US" sz="2000" dirty="0"/>
              <a:t> </a:t>
            </a:r>
            <a:r>
              <a:rPr lang="en-US" sz="2000" b="1" dirty="0"/>
              <a:t>AS</a:t>
            </a:r>
            <a:r>
              <a:rPr lang="en-US" sz="2000" dirty="0"/>
              <a:t>(</a:t>
            </a:r>
            <a:endParaRPr sz="2000" dirty="0"/>
          </a:p>
          <a:p>
            <a:pPr marL="342900" lvl="0" indent="-165100">
              <a:buSzPts val="1100"/>
              <a:buNone/>
            </a:pPr>
            <a:r>
              <a:rPr lang="en-US" sz="2000" b="1" dirty="0">
                <a:solidFill>
                  <a:srgbClr val="B45F06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patient_id</a:t>
            </a:r>
            <a:r>
              <a:rPr lang="en-US" sz="2000" dirty="0"/>
              <a:t>, </a:t>
            </a:r>
            <a:r>
              <a:rPr lang="en-US" sz="2000" dirty="0" err="1"/>
              <a:t>physician_last_name</a:t>
            </a:r>
            <a:r>
              <a:rPr lang="en-US" sz="2000" dirty="0"/>
              <a:t>, </a:t>
            </a:r>
            <a:r>
              <a:rPr lang="en-US" sz="2000" dirty="0" err="1"/>
              <a:t>weight_lbs</a:t>
            </a:r>
            <a:r>
              <a:rPr lang="en-US" sz="2000" dirty="0"/>
              <a:t>,</a:t>
            </a:r>
            <a:endParaRPr sz="20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RANK</a:t>
            </a:r>
            <a:r>
              <a:rPr lang="en-US" sz="2000" dirty="0"/>
              <a:t>() </a:t>
            </a:r>
            <a:r>
              <a:rPr lang="en-US" sz="2000" b="1" dirty="0"/>
              <a:t>OVER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7030A0"/>
                </a:solidFill>
              </a:rPr>
              <a:t>ORDER BY</a:t>
            </a:r>
            <a:r>
              <a:rPr lang="en-US" sz="2000" dirty="0"/>
              <a:t> </a:t>
            </a:r>
            <a:r>
              <a:rPr lang="en-US" sz="2000" dirty="0" err="1"/>
              <a:t>weight_lbs</a:t>
            </a:r>
            <a:r>
              <a:rPr lang="en-US" sz="2000" dirty="0"/>
              <a:t> </a:t>
            </a:r>
            <a:r>
              <a:rPr lang="en-US" sz="2000" b="1" dirty="0"/>
              <a:t>DESC</a:t>
            </a:r>
            <a:r>
              <a:rPr lang="en-US" sz="2000" dirty="0"/>
              <a:t>) as </a:t>
            </a:r>
            <a:r>
              <a:rPr lang="en-US" sz="2000" dirty="0" err="1"/>
              <a:t>Weight_Rank</a:t>
            </a:r>
            <a:endParaRPr sz="2000" dirty="0"/>
          </a:p>
          <a:p>
            <a:pPr marL="342900" lvl="0" indent="-165100">
              <a:buSzPts val="1100"/>
              <a:buNone/>
            </a:pPr>
            <a:r>
              <a:rPr lang="en-US" sz="2000" b="1" dirty="0">
                <a:solidFill>
                  <a:srgbClr val="3D85C6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tutorial.patient_list</a:t>
            </a:r>
            <a:r>
              <a:rPr lang="en-US" sz="2000" dirty="0"/>
              <a:t> </a:t>
            </a:r>
            <a:endParaRPr sz="20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7030A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physician_last_name</a:t>
            </a:r>
            <a:r>
              <a:rPr lang="en-US" sz="2000" dirty="0"/>
              <a:t> = 'Smith'</a:t>
            </a:r>
            <a:endParaRPr sz="20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7030A0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 err="1"/>
              <a:t>weight_lbs</a:t>
            </a:r>
            <a:r>
              <a:rPr lang="en-US" sz="2000" dirty="0"/>
              <a:t> </a:t>
            </a:r>
            <a:r>
              <a:rPr lang="en-US" sz="2000" b="1" dirty="0"/>
              <a:t>IS</a:t>
            </a:r>
            <a:r>
              <a:rPr lang="en-US" sz="2000" dirty="0"/>
              <a:t> </a:t>
            </a:r>
            <a:r>
              <a:rPr lang="en-US" sz="2000" b="1" dirty="0"/>
              <a:t>NOT NULL</a:t>
            </a:r>
            <a:r>
              <a:rPr lang="en-US" sz="2000" dirty="0"/>
              <a:t>)</a:t>
            </a:r>
            <a:endParaRPr sz="20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342900" lvl="0" indent="-165100">
              <a:buSzPts val="1100"/>
              <a:buNone/>
            </a:pPr>
            <a:r>
              <a:rPr lang="en-US" sz="2000" b="1" dirty="0">
                <a:solidFill>
                  <a:srgbClr val="B45F06"/>
                </a:solidFill>
              </a:rPr>
              <a:t>SELECT</a:t>
            </a:r>
            <a:r>
              <a:rPr lang="en-US" sz="2000" dirty="0"/>
              <a:t> *</a:t>
            </a:r>
          </a:p>
          <a:p>
            <a:pPr marL="342900" lvl="0" indent="-165100">
              <a:buSzPts val="1100"/>
              <a:buNone/>
            </a:pPr>
            <a:r>
              <a:rPr lang="en-US" sz="2000" b="1" dirty="0">
                <a:solidFill>
                  <a:srgbClr val="3D85C6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Smith_Patients</a:t>
            </a:r>
            <a:endParaRPr sz="20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7030A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Weight_Rank</a:t>
            </a:r>
            <a:r>
              <a:rPr lang="en-US" sz="2000" dirty="0"/>
              <a:t> &lt;= 5;</a:t>
            </a:r>
            <a:endParaRPr sz="20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0" name="Shape 57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Resources</a:t>
            </a:r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BAC SQL Intermediate Workshop : )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SQLZoo</a:t>
            </a:r>
            <a:r>
              <a:rPr lang="en-US" dirty="0"/>
              <a:t> (Recommended)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w3schools.com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Code Academy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Mode Analytics Tutorial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Khan Academy</a:t>
            </a:r>
            <a:endParaRPr dirty="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Coursera</a:t>
            </a:r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Datacamp</a:t>
            </a:r>
            <a:endParaRPr dirty="0"/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Examples</a:t>
            </a:r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What % of best picture winners start with a letter in the first half of the alphabet (A to M) vs. the last half (N to Z)?</a:t>
            </a:r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endParaRPr lang="en-US"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Who is the 2nd most nominated Actor and Actress in each decade for leading + supporting combined? (Alphabetical if tie)</a:t>
            </a:r>
            <a:endParaRPr dirty="0"/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Slides</a:t>
            </a:r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from multiple tables</a:t>
            </a:r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You'll learn more about Joins in the intermediate workshop, but for now we can put multiple tables in the FROM statement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b="1" dirty="0">
              <a:solidFill>
                <a:srgbClr val="E69138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a.column</a:t>
            </a:r>
            <a:r>
              <a:rPr lang="en-US" sz="2400" dirty="0"/>
              <a:t> 1, </a:t>
            </a:r>
            <a:r>
              <a:rPr lang="en-US" sz="2400" dirty="0" err="1"/>
              <a:t>b.column</a:t>
            </a:r>
            <a:r>
              <a:rPr lang="en-US" sz="2400" dirty="0"/>
              <a:t> 1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/>
              <a:t> table a, table b;			</a:t>
            </a:r>
            <a:endParaRPr sz="2400"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601" name="Shape 60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a.nominee</a:t>
            </a:r>
            <a:r>
              <a:rPr lang="en-US" sz="2400" dirty="0"/>
              <a:t>, </a:t>
            </a:r>
            <a:r>
              <a:rPr lang="en-US" sz="2400" dirty="0" err="1"/>
              <a:t>a.movie</a:t>
            </a:r>
            <a:r>
              <a:rPr lang="en-US" sz="2400" dirty="0"/>
              <a:t>, </a:t>
            </a:r>
            <a:r>
              <a:rPr lang="en-US" sz="2400" dirty="0" err="1"/>
              <a:t>b.rating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tutorial.oscar_nominees</a:t>
            </a:r>
            <a:r>
              <a:rPr lang="en-US" sz="2400" dirty="0"/>
              <a:t> a, </a:t>
            </a:r>
            <a:r>
              <a:rPr lang="en-US" sz="2400" dirty="0" err="1"/>
              <a:t>tutorial.nominee_filmography</a:t>
            </a:r>
            <a:r>
              <a:rPr lang="en-US" sz="2400" dirty="0"/>
              <a:t> b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a.nominee</a:t>
            </a:r>
            <a:r>
              <a:rPr lang="en-US" sz="2400" dirty="0"/>
              <a:t> = b.name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a.movie</a:t>
            </a:r>
            <a:r>
              <a:rPr lang="en-US" sz="2400" dirty="0"/>
              <a:t> = </a:t>
            </a:r>
            <a:r>
              <a:rPr lang="en-US" sz="2400" dirty="0" err="1"/>
              <a:t>b.movie_title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a.nominee</a:t>
            </a:r>
            <a:r>
              <a:rPr lang="en-US" sz="2400" dirty="0"/>
              <a:t> = 'Meryl Streep'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ORDER BY</a:t>
            </a:r>
            <a:r>
              <a:rPr lang="en-US" sz="2400" dirty="0"/>
              <a:t> </a:t>
            </a:r>
            <a:r>
              <a:rPr lang="en-US" sz="2400" dirty="0" err="1"/>
              <a:t>b.rating</a:t>
            </a:r>
            <a:r>
              <a:rPr lang="en-US" sz="2400" dirty="0"/>
              <a:t>;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609" name="Shape 60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 (Challenge I)</a:t>
            </a:r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What's type of actresses (genre) win best supporting actress most often?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49577" y="1342088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is good at: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41963" y="21336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Usability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easily edit data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data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curve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4652643" y="1342088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is bad at: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4"/>
          </p:nvPr>
        </p:nvSpPr>
        <p:spPr>
          <a:xfrm>
            <a:off x="4660268" y="21336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Integrity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multiple datasets at once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SQL vs Excel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Hint:</a:t>
            </a:r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Create a select statement that adds the actress' genre and limits to winners in the relevant category</a:t>
            </a: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SELECT from that statement with COUNT(*), by genre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Shape 62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E69138"/>
                </a:solidFill>
              </a:rPr>
              <a:t>SELECT</a:t>
            </a:r>
            <a:r>
              <a:rPr lang="en-US" sz="1800" dirty="0"/>
              <a:t> </a:t>
            </a:r>
            <a:r>
              <a:rPr lang="en-US" sz="1800" dirty="0" err="1"/>
              <a:t>top_genre</a:t>
            </a:r>
            <a:r>
              <a:rPr lang="en-US" sz="1800" dirty="0"/>
              <a:t>, </a:t>
            </a:r>
            <a:r>
              <a:rPr lang="en-US" sz="1800" b="1" dirty="0"/>
              <a:t>COUNT</a:t>
            </a:r>
            <a:r>
              <a:rPr lang="en-US" sz="1800" dirty="0"/>
              <a:t>(*)</a:t>
            </a:r>
            <a:endParaRPr sz="18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C78D8"/>
                </a:solidFill>
              </a:rPr>
              <a:t>FROM</a:t>
            </a:r>
            <a:r>
              <a:rPr lang="en-US" sz="1800" dirty="0"/>
              <a:t>(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E69138"/>
                </a:solidFill>
              </a:rPr>
              <a:t>SELECT</a:t>
            </a:r>
            <a:r>
              <a:rPr lang="en-US" sz="1800" dirty="0"/>
              <a:t> a.*, </a:t>
            </a:r>
            <a:r>
              <a:rPr lang="en-US" sz="1800" dirty="0" err="1"/>
              <a:t>b.top_genre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C78D8"/>
                </a:solidFill>
              </a:rPr>
              <a:t>FROM</a:t>
            </a:r>
            <a:r>
              <a:rPr lang="en-US" sz="1800" dirty="0"/>
              <a:t> </a:t>
            </a:r>
            <a:r>
              <a:rPr lang="en-US" sz="1800" dirty="0" err="1"/>
              <a:t>tutorial.oscar_nominees</a:t>
            </a:r>
            <a:r>
              <a:rPr lang="en-US" sz="1800" dirty="0"/>
              <a:t> </a:t>
            </a:r>
            <a:r>
              <a:rPr lang="en-US" sz="1800" b="1" dirty="0"/>
              <a:t>AS </a:t>
            </a:r>
            <a:r>
              <a:rPr lang="en-US" sz="1800" dirty="0"/>
              <a:t>a, </a:t>
            </a:r>
            <a:r>
              <a:rPr lang="en-US" sz="1800" dirty="0" err="1"/>
              <a:t>tutorial.nominee_information</a:t>
            </a:r>
            <a:r>
              <a:rPr lang="en-US" sz="1800" dirty="0"/>
              <a:t> </a:t>
            </a:r>
            <a:r>
              <a:rPr lang="en-US" sz="1800" b="1" dirty="0"/>
              <a:t>AS</a:t>
            </a:r>
            <a:r>
              <a:rPr lang="en-US" sz="1800" dirty="0"/>
              <a:t> b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WHERE</a:t>
            </a:r>
            <a:r>
              <a:rPr lang="en-US" sz="1800" dirty="0"/>
              <a:t> winner = 'true'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AND</a:t>
            </a:r>
            <a:r>
              <a:rPr lang="en-US" sz="1800" dirty="0"/>
              <a:t> category = 'actress in a supporting role'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/>
              <a:t>a.nominee</a:t>
            </a:r>
            <a:r>
              <a:rPr lang="en-US" sz="1800" dirty="0"/>
              <a:t> = b.name</a:t>
            </a:r>
            <a:endParaRPr sz="18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) </a:t>
            </a:r>
            <a:r>
              <a:rPr lang="en-US" sz="1800" b="1" dirty="0"/>
              <a:t>AS</a:t>
            </a:r>
            <a:r>
              <a:rPr lang="en-US" sz="1800" dirty="0"/>
              <a:t> c</a:t>
            </a:r>
            <a:endParaRPr sz="18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GROUP BY </a:t>
            </a:r>
            <a:r>
              <a:rPr lang="en-US" sz="1800" dirty="0" err="1"/>
              <a:t>top_genre</a:t>
            </a:r>
            <a:endParaRPr sz="18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ORDER BY</a:t>
            </a:r>
            <a:r>
              <a:rPr lang="en-US" sz="1800" dirty="0"/>
              <a:t> count </a:t>
            </a:r>
            <a:r>
              <a:rPr lang="en-US" sz="1800" b="1" dirty="0"/>
              <a:t>DESC;</a:t>
            </a:r>
            <a:endParaRPr sz="1800" b="1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222" y="4598850"/>
            <a:ext cx="5806376" cy="13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II</a:t>
            </a:r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How many men have won best actor between the ages of 20 and 30? (Including 30)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Hint: to pull a year/month/day from a date use EXTRACT(YEAR/MONTH/DATE FROM date_column)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Beware: There are different category names for best actor depending on the year.</a:t>
            </a:r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Hints</a:t>
            </a:r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dirty="0"/>
              <a:t>There are multiple ways to get the answer. Try using:</a:t>
            </a:r>
            <a:endParaRPr sz="2400" dirty="0"/>
          </a:p>
          <a:p>
            <a:pPr marL="177800" lvl="0" indent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tutorial.oscar_nominees</a:t>
            </a:r>
            <a:r>
              <a:rPr lang="en-US" sz="2400" dirty="0"/>
              <a:t>, </a:t>
            </a:r>
            <a:r>
              <a:rPr lang="en-US" sz="2400" dirty="0" err="1"/>
              <a:t>tutorial.nominee_information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SELECT from multiple tables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Nested selects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COUNT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BETWEEN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IN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Table Aliases</a:t>
            </a:r>
            <a:endParaRPr sz="2400" dirty="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Arithmetic in SELECT statement</a:t>
            </a:r>
            <a:endParaRPr sz="2400" dirty="0"/>
          </a:p>
        </p:txBody>
      </p:sp>
      <p:sp>
        <p:nvSpPr>
          <p:cNvPr id="650" name="Shape 65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384138" y="110605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69138"/>
                </a:solidFill>
              </a:rPr>
              <a:t>SELECT</a:t>
            </a:r>
            <a:r>
              <a:rPr lang="en-US" sz="1800" dirty="0"/>
              <a:t> COUNT(*) </a:t>
            </a:r>
            <a:endParaRPr sz="18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C78D8"/>
                </a:solidFill>
              </a:rPr>
              <a:t>FROM</a:t>
            </a:r>
            <a:r>
              <a:rPr lang="en-US" sz="1800" dirty="0"/>
              <a:t> (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69138"/>
                </a:solidFill>
              </a:rPr>
              <a:t>SELECT</a:t>
            </a:r>
            <a:r>
              <a:rPr lang="en-US" sz="1800" b="1" dirty="0"/>
              <a:t> </a:t>
            </a:r>
            <a:r>
              <a:rPr lang="en-US" sz="1800" dirty="0" err="1"/>
              <a:t>a.nominee</a:t>
            </a:r>
            <a:r>
              <a:rPr lang="en-US" sz="1800" dirty="0"/>
              <a:t>, 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dirty="0" err="1"/>
              <a:t>a.movie</a:t>
            </a:r>
            <a:r>
              <a:rPr lang="en-US" sz="1800" dirty="0"/>
              <a:t>, 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dirty="0" err="1"/>
              <a:t>a.year</a:t>
            </a:r>
            <a:r>
              <a:rPr lang="en-US" sz="1800" dirty="0"/>
              <a:t>, 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a.year</a:t>
            </a:r>
            <a:r>
              <a:rPr lang="en-US" sz="1800" dirty="0"/>
              <a:t> - </a:t>
            </a:r>
            <a:r>
              <a:rPr lang="en-US" sz="1800" b="1" dirty="0"/>
              <a:t>EXTRACT</a:t>
            </a:r>
            <a:r>
              <a:rPr lang="en-US" sz="1800" dirty="0"/>
              <a:t>(</a:t>
            </a:r>
            <a:r>
              <a:rPr lang="en-US" sz="1800" b="1" dirty="0"/>
              <a:t>YEAR</a:t>
            </a:r>
            <a:r>
              <a:rPr lang="en-US" sz="1800" dirty="0"/>
              <a:t> </a:t>
            </a:r>
            <a:r>
              <a:rPr lang="en-US" sz="1800" b="1" dirty="0"/>
              <a:t>FROM</a:t>
            </a:r>
            <a:r>
              <a:rPr lang="en-US" sz="1800" dirty="0"/>
              <a:t> </a:t>
            </a:r>
            <a:r>
              <a:rPr lang="en-US" sz="1800" dirty="0" err="1"/>
              <a:t>b.birthday</a:t>
            </a:r>
            <a:r>
              <a:rPr lang="en-US" sz="1800" dirty="0"/>
              <a:t>) </a:t>
            </a:r>
            <a:r>
              <a:rPr lang="en-US" sz="1800" b="1" dirty="0"/>
              <a:t>AS</a:t>
            </a:r>
            <a:r>
              <a:rPr lang="en-US" sz="1800" dirty="0"/>
              <a:t> age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C78D8"/>
                </a:solidFill>
              </a:rPr>
              <a:t>FROM</a:t>
            </a:r>
            <a:r>
              <a:rPr lang="en-US" sz="1800" dirty="0"/>
              <a:t> </a:t>
            </a:r>
            <a:r>
              <a:rPr lang="en-US" sz="1800" dirty="0" err="1"/>
              <a:t>tutorial.nominee_information</a:t>
            </a:r>
            <a:r>
              <a:rPr lang="en-US" sz="1800" dirty="0"/>
              <a:t> b, </a:t>
            </a:r>
            <a:r>
              <a:rPr lang="en-US" sz="1800" dirty="0" err="1"/>
              <a:t>tutorial.oscar_nominees</a:t>
            </a:r>
            <a:r>
              <a:rPr lang="en-US" sz="1800" dirty="0"/>
              <a:t> a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WHERE</a:t>
            </a:r>
            <a:r>
              <a:rPr lang="en-US" sz="1800" dirty="0"/>
              <a:t> b.name = </a:t>
            </a:r>
            <a:r>
              <a:rPr lang="en-US" sz="1800" dirty="0" err="1"/>
              <a:t>a.nominee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/>
              <a:t>a.winner</a:t>
            </a:r>
            <a:r>
              <a:rPr lang="en-US" sz="1800" dirty="0"/>
              <a:t> = 'true'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AND</a:t>
            </a:r>
            <a:r>
              <a:rPr lang="en-US" sz="1800" dirty="0"/>
              <a:t> category</a:t>
            </a:r>
            <a:r>
              <a:rPr lang="en-US" sz="1800" b="1" dirty="0"/>
              <a:t> IN</a:t>
            </a:r>
            <a:r>
              <a:rPr lang="en-US" sz="1800" dirty="0"/>
              <a:t> ('actor in a leading </a:t>
            </a:r>
            <a:r>
              <a:rPr lang="en-US" sz="1800" dirty="0" err="1"/>
              <a:t>role','actor</a:t>
            </a:r>
            <a:r>
              <a:rPr lang="en-US" sz="1800" dirty="0"/>
              <a:t>')</a:t>
            </a:r>
            <a:endParaRPr sz="1800" dirty="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ORDER BY</a:t>
            </a:r>
            <a:r>
              <a:rPr lang="en-US" sz="1800" dirty="0"/>
              <a:t> year) </a:t>
            </a:r>
            <a:r>
              <a:rPr lang="en-US" sz="1800" b="1" dirty="0"/>
              <a:t>AS</a:t>
            </a:r>
            <a:r>
              <a:rPr lang="en-US" sz="1800" dirty="0"/>
              <a:t> z</a:t>
            </a:r>
            <a:endParaRPr sz="18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WHERE</a:t>
            </a:r>
            <a:r>
              <a:rPr lang="en-US" sz="1800" dirty="0"/>
              <a:t> </a:t>
            </a:r>
            <a:r>
              <a:rPr lang="en-US" sz="1800" dirty="0" err="1"/>
              <a:t>z.age</a:t>
            </a:r>
            <a:r>
              <a:rPr lang="en-US" sz="1800" dirty="0"/>
              <a:t> </a:t>
            </a:r>
            <a:r>
              <a:rPr lang="en-US" sz="1800" b="1" dirty="0"/>
              <a:t>BETWEEN</a:t>
            </a:r>
            <a:r>
              <a:rPr lang="en-US" sz="1800" dirty="0"/>
              <a:t> 20 and 30;</a:t>
            </a:r>
            <a:endParaRPr sz="1800"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SELECT</a:t>
            </a:r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We can SELECT from our SELECT statements!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_____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(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</a:t>
            </a: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_____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</a:t>
            </a: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table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</a:t>
            </a: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/>
              <a:t> _____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) Alias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/>
              <a:t> Alias.column = ?</a:t>
            </a:r>
            <a:endParaRPr sz="24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 </a:t>
            </a:r>
            <a:r>
              <a:rPr lang="en-US" sz="2400" dirty="0"/>
              <a:t>*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C78D8"/>
                </a:solidFill>
              </a:rPr>
              <a:t>FROM </a:t>
            </a:r>
            <a:r>
              <a:rPr lang="en-US" sz="2400" dirty="0"/>
              <a:t>(</a:t>
            </a:r>
            <a:endParaRPr sz="2400" b="1" dirty="0">
              <a:solidFill>
                <a:srgbClr val="E69138"/>
              </a:solidFill>
            </a:endParaRPr>
          </a:p>
          <a:p>
            <a:pPr marL="177800" lvl="0" indent="2794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/>
              <a:t> date, </a:t>
            </a:r>
            <a:endParaRPr sz="2400" dirty="0"/>
          </a:p>
          <a:p>
            <a:pPr marL="177800" lvl="0" indent="2794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(high - low) as </a:t>
            </a:r>
            <a:r>
              <a:rPr lang="en-US" sz="2400" dirty="0" err="1"/>
              <a:t>intraday_range</a:t>
            </a:r>
            <a:endParaRPr sz="2400" dirty="0"/>
          </a:p>
          <a:p>
            <a:pPr marL="177800" lvl="0" indent="2794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tutorial.aapl_historical_stock_price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) a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WHERE</a:t>
            </a:r>
            <a:r>
              <a:rPr lang="en-US" sz="2400" dirty="0">
                <a:solidFill>
                  <a:srgbClr val="674EA7"/>
                </a:solidFill>
              </a:rPr>
              <a:t> </a:t>
            </a:r>
            <a:r>
              <a:rPr lang="en-US" sz="2400" dirty="0" err="1"/>
              <a:t>a.intraday_range</a:t>
            </a:r>
            <a:r>
              <a:rPr lang="en-US" sz="2400" dirty="0"/>
              <a:t> &gt; 20;</a:t>
            </a:r>
            <a:endParaRPr sz="2400" dirty="0">
              <a:solidFill>
                <a:srgbClr val="674EA7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Why use a Relational database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about a list of contacts in Excel – basically one database table – and adding a phone number.</a:t>
            </a:r>
            <a:endParaRPr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have enough phone number columns?</a:t>
            </a:r>
            <a:endParaRPr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cell phone have its own field or is it just another phone number?</a:t>
            </a:r>
            <a:endParaRPr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mark the primary phone number?</a:t>
            </a:r>
            <a:endParaRPr/>
          </a:p>
          <a:p>
            <a:pPr marL="342900" marR="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database lets you have as many phone numbers as you want associated with one person, because you can put phone numbers in a separate table.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Structured query language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is a way to pull the information you need out of a relational database</a:t>
            </a:r>
            <a:endParaRPr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You'll probably use it to fetch summary information from a central data warehouse and then do additional analysis in Excel/SAS/etc.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is also used (by the people who set up the data warehouse) to create tables, insert data, and delete unneeded information.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Jennifer Berk</a:t>
            </a:r>
            <a:r>
              <a:rPr lang="en-US" dirty="0"/>
              <a:t>, former Booth Tech Club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Patrick Miller, former BAC co-chair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Cory Connelly, former BAC co-chair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45770" y="6729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Who Uses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131853" y="1932546"/>
            <a:ext cx="4423093" cy="66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Companies that use MySQL: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r="50412" b="1609"/>
          <a:stretch/>
        </p:blipFill>
        <p:spPr>
          <a:xfrm>
            <a:off x="381000" y="2649644"/>
            <a:ext cx="8229600" cy="1034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l="50971"/>
          <a:stretch/>
        </p:blipFill>
        <p:spPr>
          <a:xfrm>
            <a:off x="661329" y="3949994"/>
            <a:ext cx="7821341" cy="101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</a:t>
            </a:r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Mode automatically limits results to 100. You can uncheck the box to get the full table.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You can also customize your own limit in your query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69138"/>
                </a:solidFill>
              </a:rPr>
              <a:t>SELECT</a:t>
            </a:r>
            <a:r>
              <a:rPr lang="en-US" dirty="0"/>
              <a:t> *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C78D8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tutorial.oscar_nominees</a:t>
            </a:r>
            <a:endParaRPr dirty="0"/>
          </a:p>
          <a:p>
            <a:pPr marL="177800" lvl="0" indent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</a:rPr>
              <a:t>LIMIT</a:t>
            </a:r>
            <a:r>
              <a:rPr lang="en-US" dirty="0"/>
              <a:t> 20;</a:t>
            </a:r>
            <a:endParaRPr dirty="0"/>
          </a:p>
        </p:txBody>
      </p:sp>
      <p:sp>
        <p:nvSpPr>
          <p:cNvPr id="700" name="Shape 70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417286" y="806550"/>
            <a:ext cx="8040914" cy="71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startups and smaller companies you might query SQL directly through terminal or command line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How do you use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49700"/>
            <a:ext cx="7620000" cy="435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17286" y="806550"/>
            <a:ext cx="7555230" cy="71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most MBA students, you will access SQL through a GUI (graphical user interface)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How do you use SQL?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215" y="1717107"/>
            <a:ext cx="6993600" cy="42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Go to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https://modeanalytics.com</a:t>
            </a:r>
            <a:endParaRPr dirty="0"/>
          </a:p>
          <a:p>
            <a:pPr lvl="1" indent="-457200">
              <a:spcBef>
                <a:spcPts val="0"/>
              </a:spcBef>
            </a:pPr>
            <a:r>
              <a:rPr lang="en-US" dirty="0"/>
              <a:t>or just search “Mode Analytics”</a:t>
            </a:r>
          </a:p>
          <a:p>
            <a:pPr marL="8064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Sign in using these credentials </a:t>
            </a:r>
          </a:p>
          <a:p>
            <a:pPr lvl="1" indent="-457200">
              <a:spcBef>
                <a:spcPts val="560"/>
              </a:spcBef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boothanalytics@gmail.com</a:t>
            </a:r>
            <a:endParaRPr dirty="0"/>
          </a:p>
          <a:p>
            <a:pPr lvl="1" indent="-457200">
              <a:spcBef>
                <a:spcPts val="560"/>
              </a:spcBef>
            </a:pPr>
            <a:r>
              <a:rPr lang="en-US" dirty="0"/>
              <a:t>PW: </a:t>
            </a:r>
            <a:r>
              <a:rPr lang="en-US" dirty="0" err="1"/>
              <a:t>ilovesql</a:t>
            </a:r>
            <a:endParaRPr dirty="0"/>
          </a:p>
          <a:p>
            <a:pPr marL="8064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If you have any trouble, just create an account. It's free and doesn't ask for anything but email address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</a:rPr>
              <a:t>GUI for Today: Mode Analytics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3254</Words>
  <Application>Microsoft Office PowerPoint</Application>
  <PresentationFormat>On-screen Show (4:3)</PresentationFormat>
  <Paragraphs>714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Arial</vt:lpstr>
      <vt:lpstr>Calibri</vt:lpstr>
      <vt:lpstr>Default Design</vt:lpstr>
      <vt:lpstr>SQL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Click the Green Plus Sign</vt:lpstr>
      <vt:lpstr>Welcome to the editor!</vt:lpstr>
      <vt:lpstr>Three Steps to Querying</vt:lpstr>
      <vt:lpstr>Looking at Tables</vt:lpstr>
      <vt:lpstr>The Three Building Blocks</vt:lpstr>
      <vt:lpstr>The Building Blocks: Select and From</vt:lpstr>
      <vt:lpstr>Picking and Renaming Columns</vt:lpstr>
      <vt:lpstr>WHERE: The Third Building Block</vt:lpstr>
      <vt:lpstr>Try it!</vt:lpstr>
      <vt:lpstr>Hint</vt:lpstr>
      <vt:lpstr>Answers</vt:lpstr>
      <vt:lpstr>Answers</vt:lpstr>
      <vt:lpstr>Using WHERE Statements (Comparison)</vt:lpstr>
      <vt:lpstr>Comparison Example</vt:lpstr>
      <vt:lpstr>Comparison Example</vt:lpstr>
      <vt:lpstr>Try it!</vt:lpstr>
      <vt:lpstr>Answers</vt:lpstr>
      <vt:lpstr>Using WHERE Statements  (Logical)</vt:lpstr>
      <vt:lpstr>Example I</vt:lpstr>
      <vt:lpstr>Example I</vt:lpstr>
      <vt:lpstr>Example II</vt:lpstr>
      <vt:lpstr>Example II</vt:lpstr>
      <vt:lpstr>ORDER</vt:lpstr>
      <vt:lpstr>Try It!</vt:lpstr>
      <vt:lpstr>Answer</vt:lpstr>
      <vt:lpstr>PSA:  Always Know your Tables!</vt:lpstr>
      <vt:lpstr>Try it!</vt:lpstr>
      <vt:lpstr>Answers</vt:lpstr>
      <vt:lpstr>Aggregate Functions</vt:lpstr>
      <vt:lpstr>Example I</vt:lpstr>
      <vt:lpstr>Example II</vt:lpstr>
      <vt:lpstr>Try it!</vt:lpstr>
      <vt:lpstr>Answer</vt:lpstr>
      <vt:lpstr>Try it! II </vt:lpstr>
      <vt:lpstr>Answer</vt:lpstr>
      <vt:lpstr>Case Statements</vt:lpstr>
      <vt:lpstr>Case Statement Example</vt:lpstr>
      <vt:lpstr>Try it! </vt:lpstr>
      <vt:lpstr>Answer</vt:lpstr>
      <vt:lpstr>Last Section: Using WITH</vt:lpstr>
      <vt:lpstr>WITH Example</vt:lpstr>
      <vt:lpstr>Try It!</vt:lpstr>
      <vt:lpstr>Using WITH to Rank</vt:lpstr>
      <vt:lpstr>Ranking Example</vt:lpstr>
      <vt:lpstr>Other Resources</vt:lpstr>
      <vt:lpstr>Challenge Examples</vt:lpstr>
      <vt:lpstr>Backup Slides</vt:lpstr>
      <vt:lpstr>SELECT from multiple tables</vt:lpstr>
      <vt:lpstr>Example II</vt:lpstr>
      <vt:lpstr>Try it! (Challenge I)</vt:lpstr>
      <vt:lpstr>Hint:</vt:lpstr>
      <vt:lpstr>Answer</vt:lpstr>
      <vt:lpstr>CHALLENGE II</vt:lpstr>
      <vt:lpstr>More Hints</vt:lpstr>
      <vt:lpstr>ANSWER</vt:lpstr>
      <vt:lpstr>Nested SELECT</vt:lpstr>
      <vt:lpstr>Example I</vt:lpstr>
      <vt:lpstr>Why use a Relational database</vt:lpstr>
      <vt:lpstr>Structured query language</vt:lpstr>
      <vt:lpstr>Credits</vt:lpstr>
      <vt:lpstr>LIMIT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cp:lastModifiedBy>Jeffrey McKee</cp:lastModifiedBy>
  <cp:revision>57</cp:revision>
  <dcterms:modified xsi:type="dcterms:W3CDTF">2019-02-05T23:38:14Z</dcterms:modified>
</cp:coreProperties>
</file>