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9"/>
  </p:notesMasterIdLst>
  <p:sldIdLst>
    <p:sldId id="256" r:id="rId2"/>
    <p:sldId id="257" r:id="rId3"/>
    <p:sldId id="260" r:id="rId4"/>
    <p:sldId id="258" r:id="rId5"/>
    <p:sldId id="269" r:id="rId6"/>
    <p:sldId id="270" r:id="rId7"/>
    <p:sldId id="281" r:id="rId8"/>
    <p:sldId id="282" r:id="rId9"/>
    <p:sldId id="268" r:id="rId10"/>
    <p:sldId id="283" r:id="rId11"/>
    <p:sldId id="284" r:id="rId12"/>
    <p:sldId id="271" r:id="rId13"/>
    <p:sldId id="272" r:id="rId14"/>
    <p:sldId id="278" r:id="rId15"/>
    <p:sldId id="275" r:id="rId16"/>
    <p:sldId id="277" r:id="rId17"/>
    <p:sldId id="273" r:id="rId18"/>
    <p:sldId id="276" r:id="rId19"/>
    <p:sldId id="285" r:id="rId20"/>
    <p:sldId id="286" r:id="rId21"/>
    <p:sldId id="288" r:id="rId22"/>
    <p:sldId id="290" r:id="rId23"/>
    <p:sldId id="289" r:id="rId24"/>
    <p:sldId id="291" r:id="rId25"/>
    <p:sldId id="279" r:id="rId26"/>
    <p:sldId id="274" r:id="rId27"/>
    <p:sldId id="280" r:id="rId28"/>
  </p:sldIdLst>
  <p:sldSz cx="9144000" cy="6858000" type="screen4x3"/>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517AEF-C05D-40B9-8274-1AED4C133E0D}">
  <a:tblStyle styleId="{3E517AEF-C05D-40B9-8274-1AED4C133E0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23" autoAdjust="0"/>
  </p:normalViewPr>
  <p:slideViewPr>
    <p:cSldViewPr snapToGrid="0">
      <p:cViewPr varScale="1">
        <p:scale>
          <a:sx n="107" d="100"/>
          <a:sy n="107" d="100"/>
        </p:scale>
        <p:origin x="17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11488" cy="461963"/>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37000" y="0"/>
            <a:ext cx="3011488" cy="461963"/>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95325" y="4387850"/>
            <a:ext cx="5559425" cy="4156075"/>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774113"/>
            <a:ext cx="3011488" cy="461962"/>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900" b="0" i="1"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Font typeface="Arial"/>
              <a:buNone/>
            </a:pPr>
            <a:endParaRPr dirty="0"/>
          </a:p>
        </p:txBody>
      </p:sp>
      <p:sp>
        <p:nvSpPr>
          <p:cNvPr id="80" name="Shape 8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62552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3628674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4143668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104141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58988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3216927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228002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3159717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26</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3615680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27</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391904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85" name="Shape 8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 name="Shape 86"/>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a:p>
            <a:pPr marL="0" marR="0" lvl="0" indent="0" algn="l" rtl="0">
              <a:spcBef>
                <a:spcPts val="0"/>
              </a:spcBef>
              <a:spcAft>
                <a:spcPts val="0"/>
              </a:spcAft>
              <a:buNone/>
            </a:pPr>
            <a:endParaRPr sz="1000" dirty="0"/>
          </a:p>
          <a:p>
            <a:pPr marL="0" marR="0" lvl="0" indent="0" algn="l" rtl="0">
              <a:spcBef>
                <a:spcPts val="0"/>
              </a:spcBef>
              <a:spcAft>
                <a:spcPts val="0"/>
              </a:spcAft>
              <a:buNone/>
            </a:pPr>
            <a:r>
              <a:rPr lang="en-US" sz="1000" dirty="0"/>
              <a:t> </a:t>
            </a:r>
            <a:endParaRPr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328441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343132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296237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2284505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217727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411647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Shape 16" descr="C:\Users\Whitney\Documents\CHICAGO GSB\PPT-Large-Logo-with-Tag-Pos.png"/>
          <p:cNvPicPr preferRelativeResize="0"/>
          <p:nvPr/>
        </p:nvPicPr>
        <p:blipFill rotWithShape="1">
          <a:blip r:embed="rId2">
            <a:alphaModFix/>
          </a:blip>
          <a:srcRect/>
          <a:stretch/>
        </p:blipFill>
        <p:spPr>
          <a:xfrm>
            <a:off x="457200" y="4232275"/>
            <a:ext cx="8229600" cy="2273300"/>
          </a:xfrm>
          <a:prstGeom prst="rect">
            <a:avLst/>
          </a:prstGeom>
          <a:noFill/>
          <a:ln>
            <a:noFill/>
          </a:ln>
        </p:spPr>
      </p:pic>
      <p:sp>
        <p:nvSpPr>
          <p:cNvPr id="17" name="Shape 17"/>
          <p:cNvSpPr txBox="1">
            <a:spLocks noGrp="1"/>
          </p:cNvSpPr>
          <p:nvPr>
            <p:ph type="ctrTitle"/>
          </p:nvPr>
        </p:nvSpPr>
        <p:spPr>
          <a:xfrm>
            <a:off x="381000" y="762000"/>
            <a:ext cx="7772400" cy="7842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4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18" name="Shape 18"/>
          <p:cNvSpPr txBox="1">
            <a:spLocks noGrp="1"/>
          </p:cNvSpPr>
          <p:nvPr>
            <p:ph type="subTitle" idx="1"/>
          </p:nvPr>
        </p:nvSpPr>
        <p:spPr>
          <a:xfrm>
            <a:off x="381000" y="1676400"/>
            <a:ext cx="6400800" cy="914400"/>
          </a:xfrm>
          <a:prstGeom prst="rect">
            <a:avLst/>
          </a:prstGeom>
          <a:noFill/>
          <a:ln>
            <a:noFill/>
          </a:ln>
        </p:spPr>
        <p:txBody>
          <a:bodyPr spcFirstLastPara="1" wrap="square" lIns="91425" tIns="91425" rIns="91425" bIns="91425" anchor="t" anchorCtr="0"/>
          <a:lstStyle>
            <a:lvl1pPr marL="0" marR="0" lvl="0" indent="0" algn="l" rtl="0">
              <a:spcBef>
                <a:spcPts val="480"/>
              </a:spcBef>
              <a:spcAft>
                <a:spcPts val="0"/>
              </a:spcAft>
              <a:buClr>
                <a:schemeClr val="dk1"/>
              </a:buClr>
              <a:buSzPts val="2800"/>
              <a:buFont typeface="Arial"/>
              <a:buNone/>
              <a:defRPr sz="2400" b="0" i="0" u="none" strike="noStrike" cap="none">
                <a:solidFill>
                  <a:schemeClr val="dk1"/>
                </a:solidFill>
                <a:latin typeface="Arial"/>
                <a:ea typeface="Arial"/>
                <a:cs typeface="Arial"/>
                <a:sym typeface="Arial"/>
              </a:defRPr>
            </a:lvl1pPr>
            <a:lvl2pPr marL="742950" marR="0" lvl="1" indent="-28575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rot="5400000">
            <a:off x="4814094" y="2102644"/>
            <a:ext cx="5700713" cy="20796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576262" y="96838"/>
            <a:ext cx="5700713" cy="6091238"/>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Diagram or Organization Chart" type="dgm">
  <p:cSld name="DIAGRAM">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67" name="Shape 67"/>
          <p:cNvSpPr>
            <a:spLocks noGrp="1"/>
          </p:cNvSpPr>
          <p:nvPr>
            <p:ph type="dgm" idx="2"/>
          </p:nvPr>
        </p:nvSpPr>
        <p:spPr>
          <a:xfrm>
            <a:off x="404813" y="1206500"/>
            <a:ext cx="8299450" cy="4786313"/>
          </a:xfrm>
          <a:prstGeom prst="rect">
            <a:avLst/>
          </a:prstGeom>
          <a:noFill/>
          <a:ln>
            <a:noFill/>
          </a:ln>
        </p:spPr>
        <p:txBody>
          <a:bodyPr spcFirstLastPara="1" wrap="square" lIns="91425" tIns="91425" rIns="91425" bIns="91425" anchor="t" anchorCtr="0"/>
          <a:lstStyle>
            <a:lvl1pPr marL="342900" marR="0" lvl="0" indent="-3429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742950" marR="0" lvl="1" indent="-28575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74" name="Shape 74"/>
          <p:cNvSpPr txBox="1">
            <a:spLocks noGrp="1"/>
          </p:cNvSpPr>
          <p:nvPr>
            <p:ph type="body" idx="1"/>
          </p:nvPr>
        </p:nvSpPr>
        <p:spPr>
          <a:xfrm>
            <a:off x="404813"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4630738" y="1206500"/>
            <a:ext cx="4073525" cy="2316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3"/>
          </p:nvPr>
        </p:nvSpPr>
        <p:spPr>
          <a:xfrm>
            <a:off x="4630738" y="3675063"/>
            <a:ext cx="4073525" cy="23177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Shape 20"/>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ct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ct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ct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ct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8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20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04813"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2"/>
          </p:nvPr>
        </p:nvSpPr>
        <p:spPr>
          <a:xfrm>
            <a:off x="4630738"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9" name="Shape 4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28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24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2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54" name="Shape 54"/>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28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24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2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59" name="Shape 59"/>
          <p:cNvSpPr txBox="1">
            <a:spLocks noGrp="1"/>
          </p:cNvSpPr>
          <p:nvPr>
            <p:ph type="body" idx="1"/>
          </p:nvPr>
        </p:nvSpPr>
        <p:spPr>
          <a:xfrm rot="5400000">
            <a:off x="2161382" y="-550068"/>
            <a:ext cx="4786313" cy="82994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6086475"/>
            <a:ext cx="9144000" cy="1588"/>
          </a:xfrm>
          <a:prstGeom prst="straightConnector1">
            <a:avLst/>
          </a:prstGeom>
          <a:noFill/>
          <a:ln w="9525" cap="flat" cmpd="sng">
            <a:solidFill>
              <a:srgbClr val="6E0000"/>
            </a:solidFill>
            <a:prstDash val="solid"/>
            <a:round/>
            <a:headEnd type="none" w="sm" len="sm"/>
            <a:tailEnd type="none" w="sm" len="sm"/>
          </a:ln>
        </p:spPr>
      </p:cxnSp>
      <p:pic>
        <p:nvPicPr>
          <p:cNvPr id="11" name="Shape 11" descr="PPT-Large-Logo-with-Tag-Pos.png"/>
          <p:cNvPicPr preferRelativeResize="0"/>
          <p:nvPr/>
        </p:nvPicPr>
        <p:blipFill rotWithShape="1">
          <a:blip r:embed="rId15">
            <a:alphaModFix/>
          </a:blip>
          <a:srcRect/>
          <a:stretch/>
        </p:blipFill>
        <p:spPr>
          <a:xfrm>
            <a:off x="6291263" y="6181725"/>
            <a:ext cx="2395537" cy="660400"/>
          </a:xfrm>
          <a:prstGeom prst="rect">
            <a:avLst/>
          </a:prstGeom>
          <a:noFill/>
          <a:ln>
            <a:noFill/>
          </a:ln>
        </p:spPr>
      </p:pic>
      <p:sp>
        <p:nvSpPr>
          <p:cNvPr id="12" name="Shape 12"/>
          <p:cNvSpPr txBox="1">
            <a:spLocks noGrp="1"/>
          </p:cNvSpPr>
          <p:nvPr>
            <p:ph type="body" idx="1"/>
          </p:nvPr>
        </p:nvSpPr>
        <p:spPr>
          <a:xfrm>
            <a:off x="404813" y="1206500"/>
            <a:ext cx="8299450"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ct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ct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ct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ct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guides.github.com/activities/hello-worl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wirlstats.com/" TargetMode="External"/><Relationship Id="rId7" Type="http://schemas.openxmlformats.org/officeDocument/2006/relationships/hyperlink" Target="mailto:jmckee0@chicagobooth.edu"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mailto:jmejiare@chicagobooth.edu" TargetMode="External"/><Relationship Id="rId5" Type="http://schemas.openxmlformats.org/officeDocument/2006/relationships/hyperlink" Target="http://tryr.codeschool.com/" TargetMode="External"/><Relationship Id="rId4" Type="http://schemas.openxmlformats.org/officeDocument/2006/relationships/hyperlink" Target="https://www.datacam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ftp.ussg.iu.edu/CRA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ctrTitle"/>
          </p:nvPr>
        </p:nvSpPr>
        <p:spPr>
          <a:xfrm>
            <a:off x="381000" y="762000"/>
            <a:ext cx="8382000" cy="784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dirty="0">
                <a:solidFill>
                  <a:srgbClr val="820009"/>
                </a:solidFill>
              </a:rPr>
              <a:t>Introduction to R</a:t>
            </a:r>
            <a:endParaRPr sz="4000" b="1" i="0" u="none" strike="noStrike" cap="none" dirty="0">
              <a:solidFill>
                <a:srgbClr val="82000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Typical Booth Workflow</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449432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11</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latin typeface="Arial"/>
                <a:ea typeface="Arial"/>
                <a:cs typeface="Arial"/>
                <a:sym typeface="Arial"/>
              </a:rPr>
              <a:t>B</a:t>
            </a:r>
            <a:r>
              <a:rPr lang="en-US" sz="2400" b="1" dirty="0">
                <a:solidFill>
                  <a:srgbClr val="820009"/>
                </a:solidFill>
              </a:rPr>
              <a:t>ooth Workflow</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ACF42617-C7EF-4C36-BE92-38358AA79415}"/>
              </a:ext>
            </a:extLst>
          </p:cNvPr>
          <p:cNvSpPr txBox="1"/>
          <p:nvPr/>
        </p:nvSpPr>
        <p:spPr>
          <a:xfrm>
            <a:off x="473697" y="1017270"/>
            <a:ext cx="7917083" cy="4247317"/>
          </a:xfrm>
          <a:prstGeom prst="rect">
            <a:avLst/>
          </a:prstGeom>
          <a:noFill/>
        </p:spPr>
        <p:txBody>
          <a:bodyPr wrap="square" rtlCol="0">
            <a:spAutoFit/>
          </a:bodyPr>
          <a:lstStyle/>
          <a:p>
            <a:pPr marL="514350" indent="-514350">
              <a:buFont typeface="+mj-lt"/>
              <a:buAutoNum type="arabicPeriod"/>
            </a:pPr>
            <a:r>
              <a:rPr lang="en-US" sz="3000" dirty="0"/>
              <a:t>Read in data</a:t>
            </a:r>
          </a:p>
          <a:p>
            <a:pPr marL="514350" indent="-514350">
              <a:buFont typeface="+mj-lt"/>
              <a:buAutoNum type="arabicPeriod"/>
            </a:pPr>
            <a:r>
              <a:rPr lang="en-US" sz="3000" dirty="0"/>
              <a:t>Check data – List variables, their type, range, number of </a:t>
            </a:r>
            <a:r>
              <a:rPr lang="en-US" sz="3000" dirty="0" err="1"/>
              <a:t>missings</a:t>
            </a:r>
            <a:r>
              <a:rPr lang="en-US" sz="3000" dirty="0"/>
              <a:t>, plot distribution, descriptive statistics, etc.</a:t>
            </a:r>
          </a:p>
          <a:p>
            <a:pPr marL="514350" indent="-514350">
              <a:buFont typeface="+mj-lt"/>
              <a:buAutoNum type="arabicPeriod"/>
            </a:pPr>
            <a:r>
              <a:rPr lang="en-US" sz="3000" dirty="0"/>
              <a:t>Clean data – Resolve </a:t>
            </a:r>
            <a:r>
              <a:rPr lang="en-US" sz="3000" dirty="0" err="1"/>
              <a:t>missings</a:t>
            </a:r>
            <a:r>
              <a:rPr lang="en-US" sz="3000" dirty="0"/>
              <a:t>, transform variables, etc.</a:t>
            </a:r>
          </a:p>
          <a:p>
            <a:pPr marL="514350" indent="-514350">
              <a:buFont typeface="+mj-lt"/>
              <a:buAutoNum type="arabicPeriod"/>
            </a:pPr>
            <a:r>
              <a:rPr lang="en-US" sz="3000" dirty="0"/>
              <a:t>Test models – Check significance, residuals, goodness of fit, etc.</a:t>
            </a:r>
          </a:p>
          <a:p>
            <a:pPr marL="514350" indent="-514350">
              <a:buFont typeface="+mj-lt"/>
              <a:buAutoNum type="arabicPeriod"/>
            </a:pPr>
            <a:r>
              <a:rPr lang="en-US" sz="3000" dirty="0"/>
              <a:t>Visualize data</a:t>
            </a:r>
          </a:p>
        </p:txBody>
      </p:sp>
    </p:spTree>
    <p:extLst>
      <p:ext uri="{BB962C8B-B14F-4D97-AF65-F5344CB8AC3E}">
        <p14:creationId xmlns:p14="http://schemas.microsoft.com/office/powerpoint/2010/main" val="363657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Installing Packages</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6418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13</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Installing and Loading Packages in R</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08632213-E1DB-4E3E-A327-973607EC3DED}"/>
              </a:ext>
            </a:extLst>
          </p:cNvPr>
          <p:cNvSpPr txBox="1"/>
          <p:nvPr/>
        </p:nvSpPr>
        <p:spPr>
          <a:xfrm>
            <a:off x="473697" y="1017270"/>
            <a:ext cx="7917083" cy="1600438"/>
          </a:xfrm>
          <a:prstGeom prst="rect">
            <a:avLst/>
          </a:prstGeom>
          <a:noFill/>
        </p:spPr>
        <p:txBody>
          <a:bodyPr wrap="square" rtlCol="0">
            <a:spAutoFit/>
          </a:bodyPr>
          <a:lstStyle/>
          <a:p>
            <a:r>
              <a:rPr lang="en-US" dirty="0"/>
              <a:t>One of the key strengths of R is the fact that so many R developers have written packages and shared them with the larger community through CRAN (the Comprehensive R Archive Network). Base R allows you to install and load these packages directly through the R interface with the </a:t>
            </a:r>
            <a:r>
              <a:rPr lang="en-US" dirty="0" err="1"/>
              <a:t>install.packages</a:t>
            </a:r>
            <a:r>
              <a:rPr lang="en-US" dirty="0"/>
              <a:t>() and library() functions. The package that we are going to install and use today is “swirl”, a software package for learning R, directly in R!</a:t>
            </a:r>
          </a:p>
          <a:p>
            <a:endParaRPr lang="en-US" dirty="0"/>
          </a:p>
          <a:p>
            <a:r>
              <a:rPr lang="en-US" dirty="0"/>
              <a:t>Type ‘</a:t>
            </a:r>
            <a:r>
              <a:rPr lang="en-US" dirty="0" err="1"/>
              <a:t>install.packages</a:t>
            </a:r>
            <a:r>
              <a:rPr lang="en-US" dirty="0"/>
              <a:t>(“swirl”)’ followed by ‘library(swirl)’.</a:t>
            </a:r>
          </a:p>
        </p:txBody>
      </p:sp>
      <p:pic>
        <p:nvPicPr>
          <p:cNvPr id="2" name="Picture 1">
            <a:extLst>
              <a:ext uri="{FF2B5EF4-FFF2-40B4-BE49-F238E27FC236}">
                <a16:creationId xmlns:a16="http://schemas.microsoft.com/office/drawing/2014/main" id="{E00E1AD8-7740-4D86-AE76-493B4E238B8E}"/>
              </a:ext>
            </a:extLst>
          </p:cNvPr>
          <p:cNvPicPr>
            <a:picLocks noChangeAspect="1"/>
          </p:cNvPicPr>
          <p:nvPr/>
        </p:nvPicPr>
        <p:blipFill rotWithShape="1">
          <a:blip r:embed="rId3"/>
          <a:srcRect t="51609" r="28283" b="4726"/>
          <a:stretch/>
        </p:blipFill>
        <p:spPr>
          <a:xfrm>
            <a:off x="719982" y="2924582"/>
            <a:ext cx="7704035" cy="2202886"/>
          </a:xfrm>
          <a:prstGeom prst="rect">
            <a:avLst/>
          </a:prstGeom>
        </p:spPr>
      </p:pic>
      <p:sp>
        <p:nvSpPr>
          <p:cNvPr id="10" name="TextBox 9">
            <a:extLst>
              <a:ext uri="{FF2B5EF4-FFF2-40B4-BE49-F238E27FC236}">
                <a16:creationId xmlns:a16="http://schemas.microsoft.com/office/drawing/2014/main" id="{9663A82C-AC7D-4DC9-9F24-6CB34609AA06}"/>
              </a:ext>
            </a:extLst>
          </p:cNvPr>
          <p:cNvSpPr txBox="1"/>
          <p:nvPr/>
        </p:nvSpPr>
        <p:spPr>
          <a:xfrm>
            <a:off x="384858" y="5218898"/>
            <a:ext cx="7917083" cy="523220"/>
          </a:xfrm>
          <a:prstGeom prst="rect">
            <a:avLst/>
          </a:prstGeom>
          <a:noFill/>
        </p:spPr>
        <p:txBody>
          <a:bodyPr wrap="square" rtlCol="0">
            <a:spAutoFit/>
          </a:bodyPr>
          <a:lstStyle/>
          <a:p>
            <a:r>
              <a:rPr lang="en-US" dirty="0"/>
              <a:t>This is exactly the same process you will use to install and load any R packages that you may need in the future</a:t>
            </a:r>
          </a:p>
        </p:txBody>
      </p:sp>
    </p:spTree>
    <p:extLst>
      <p:ext uri="{BB962C8B-B14F-4D97-AF65-F5344CB8AC3E}">
        <p14:creationId xmlns:p14="http://schemas.microsoft.com/office/powerpoint/2010/main" val="360252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Getting Started with Swirl</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91176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15</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Swirl Courses to Install</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08632213-E1DB-4E3E-A327-973607EC3DED}"/>
              </a:ext>
            </a:extLst>
          </p:cNvPr>
          <p:cNvSpPr txBox="1"/>
          <p:nvPr/>
        </p:nvSpPr>
        <p:spPr>
          <a:xfrm>
            <a:off x="473697" y="1017270"/>
            <a:ext cx="7917083" cy="1169551"/>
          </a:xfrm>
          <a:prstGeom prst="rect">
            <a:avLst/>
          </a:prstGeom>
          <a:noFill/>
        </p:spPr>
        <p:txBody>
          <a:bodyPr wrap="square" rtlCol="0">
            <a:spAutoFit/>
          </a:bodyPr>
          <a:lstStyle/>
          <a:p>
            <a:r>
              <a:rPr lang="en-US" dirty="0"/>
              <a:t>Swirl courses can be installed with the following function (which we downloaded when installing the swirl package): </a:t>
            </a:r>
            <a:r>
              <a:rPr lang="en-US" dirty="0" err="1"/>
              <a:t>install_course</a:t>
            </a:r>
            <a:r>
              <a:rPr lang="en-US" dirty="0"/>
              <a:t>().</a:t>
            </a:r>
          </a:p>
          <a:p>
            <a:endParaRPr lang="en-US" dirty="0"/>
          </a:p>
          <a:p>
            <a:r>
              <a:rPr lang="en-US" dirty="0"/>
              <a:t>Let’s install the “R Programming” and “Regression Models” courses by typing </a:t>
            </a:r>
            <a:r>
              <a:rPr lang="en-US" dirty="0" err="1"/>
              <a:t>install_course</a:t>
            </a:r>
            <a:r>
              <a:rPr lang="en-US" dirty="0"/>
              <a:t>(“R Programming”) and </a:t>
            </a:r>
            <a:r>
              <a:rPr lang="en-US" dirty="0" err="1"/>
              <a:t>install_course</a:t>
            </a:r>
            <a:r>
              <a:rPr lang="en-US" dirty="0"/>
              <a:t>(“Regression Models”)</a:t>
            </a:r>
          </a:p>
        </p:txBody>
      </p:sp>
      <p:pic>
        <p:nvPicPr>
          <p:cNvPr id="3" name="Picture 2">
            <a:extLst>
              <a:ext uri="{FF2B5EF4-FFF2-40B4-BE49-F238E27FC236}">
                <a16:creationId xmlns:a16="http://schemas.microsoft.com/office/drawing/2014/main" id="{1D93237B-5B0A-4CE2-9899-489D8609CA60}"/>
              </a:ext>
            </a:extLst>
          </p:cNvPr>
          <p:cNvPicPr>
            <a:picLocks noChangeAspect="1"/>
          </p:cNvPicPr>
          <p:nvPr/>
        </p:nvPicPr>
        <p:blipFill>
          <a:blip r:embed="rId3"/>
          <a:stretch>
            <a:fillRect/>
          </a:stretch>
        </p:blipFill>
        <p:spPr>
          <a:xfrm>
            <a:off x="381000" y="2632537"/>
            <a:ext cx="8382001" cy="1801580"/>
          </a:xfrm>
          <a:prstGeom prst="rect">
            <a:avLst/>
          </a:prstGeom>
        </p:spPr>
      </p:pic>
    </p:spTree>
    <p:extLst>
      <p:ext uri="{BB962C8B-B14F-4D97-AF65-F5344CB8AC3E}">
        <p14:creationId xmlns:p14="http://schemas.microsoft.com/office/powerpoint/2010/main" val="182400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16</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latin typeface="Arial"/>
                <a:ea typeface="Arial"/>
                <a:cs typeface="Arial"/>
                <a:sym typeface="Arial"/>
              </a:rPr>
              <a:t>Swirl Lessons to Try</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5300A9A7-9484-4784-85F3-91049F4E7BE1}"/>
              </a:ext>
            </a:extLst>
          </p:cNvPr>
          <p:cNvSpPr txBox="1"/>
          <p:nvPr/>
        </p:nvSpPr>
        <p:spPr>
          <a:xfrm>
            <a:off x="384858" y="1062893"/>
            <a:ext cx="7917083" cy="2031325"/>
          </a:xfrm>
          <a:prstGeom prst="rect">
            <a:avLst/>
          </a:prstGeom>
          <a:noFill/>
        </p:spPr>
        <p:txBody>
          <a:bodyPr wrap="square" rtlCol="0">
            <a:spAutoFit/>
          </a:bodyPr>
          <a:lstStyle/>
          <a:p>
            <a:r>
              <a:rPr lang="en-US" dirty="0"/>
              <a:t>After using the swirl() function to open swirl, it will list the courses you have installed. After selecting a course, it will then list lessons for you to select. We will work through the following:</a:t>
            </a:r>
          </a:p>
          <a:p>
            <a:endParaRPr lang="en-US" dirty="0"/>
          </a:p>
          <a:p>
            <a:r>
              <a:rPr lang="en-US" dirty="0"/>
              <a:t>R Programming:</a:t>
            </a:r>
          </a:p>
          <a:p>
            <a:endParaRPr lang="en-US" dirty="0"/>
          </a:p>
          <a:p>
            <a:pPr lvl="1"/>
            <a:r>
              <a:rPr lang="en-US" dirty="0"/>
              <a:t>1. Basic Building Blocks</a:t>
            </a:r>
          </a:p>
          <a:p>
            <a:pPr lvl="1"/>
            <a:r>
              <a:rPr lang="en-US" dirty="0"/>
              <a:t>5. Missing Values</a:t>
            </a:r>
          </a:p>
          <a:p>
            <a:r>
              <a:rPr lang="en-US" dirty="0"/>
              <a:t>6. </a:t>
            </a:r>
            <a:r>
              <a:rPr lang="en-US" dirty="0" err="1"/>
              <a:t>Subsetting</a:t>
            </a:r>
            <a:r>
              <a:rPr lang="en-US" dirty="0"/>
              <a:t> Vectors</a:t>
            </a:r>
          </a:p>
          <a:p>
            <a:r>
              <a:rPr lang="en-US" dirty="0"/>
              <a:t>7. Matrices and Data Frames</a:t>
            </a:r>
          </a:p>
        </p:txBody>
      </p:sp>
    </p:spTree>
    <p:extLst>
      <p:ext uri="{BB962C8B-B14F-4D97-AF65-F5344CB8AC3E}">
        <p14:creationId xmlns:p14="http://schemas.microsoft.com/office/powerpoint/2010/main" val="65424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Basics of R Programming</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574440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18</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Basic Building Blocks and Missing Values Takeaways</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85D8BDF1-8B90-4D96-9626-7B5FD2A2A88D}"/>
              </a:ext>
            </a:extLst>
          </p:cNvPr>
          <p:cNvSpPr txBox="1"/>
          <p:nvPr/>
        </p:nvSpPr>
        <p:spPr>
          <a:xfrm>
            <a:off x="384858" y="1062893"/>
            <a:ext cx="7917083" cy="5016758"/>
          </a:xfrm>
          <a:prstGeom prst="rect">
            <a:avLst/>
          </a:prstGeom>
          <a:noFill/>
        </p:spPr>
        <p:txBody>
          <a:bodyPr wrap="square" rtlCol="0">
            <a:spAutoFit/>
          </a:bodyPr>
          <a:lstStyle/>
          <a:p>
            <a:pPr marL="342900" indent="-342900">
              <a:buFont typeface="+mj-lt"/>
              <a:buAutoNum type="arabicPeriod"/>
            </a:pPr>
            <a:r>
              <a:rPr lang="en-US" sz="2000" dirty="0"/>
              <a:t>You can pull up the help section for a function by at any time by typing ? followed by the function</a:t>
            </a:r>
          </a:p>
          <a:p>
            <a:pPr marL="342900" indent="-342900">
              <a:buFont typeface="+mj-lt"/>
              <a:buAutoNum type="arabicPeriod"/>
            </a:pPr>
            <a:r>
              <a:rPr lang="en-US" sz="2000" dirty="0"/>
              <a:t>You can create variables to store values by using the “&lt;-” or “=“ operators</a:t>
            </a:r>
          </a:p>
          <a:p>
            <a:pPr marL="342900" indent="-342900">
              <a:buFont typeface="+mj-lt"/>
              <a:buAutoNum type="arabicPeriod"/>
            </a:pPr>
            <a:r>
              <a:rPr lang="en-US" sz="2000" dirty="0"/>
              <a:t>A vector is a data structure that contains one or more observations</a:t>
            </a:r>
          </a:p>
          <a:p>
            <a:pPr marL="342900" indent="-342900">
              <a:buFont typeface="+mj-lt"/>
              <a:buAutoNum type="arabicPeriod"/>
            </a:pPr>
            <a:r>
              <a:rPr lang="en-US" sz="2000" dirty="0"/>
              <a:t>The c() command combines observations into a vector</a:t>
            </a:r>
          </a:p>
          <a:p>
            <a:pPr marL="342900" indent="-342900">
              <a:buFont typeface="+mj-lt"/>
              <a:buAutoNum type="arabicPeriod"/>
            </a:pPr>
            <a:r>
              <a:rPr lang="en-US" sz="2000" dirty="0"/>
              <a:t>Operations on a vector will be performed on each item sequentially, and recycled if two vectors in the operation are of different lengths</a:t>
            </a:r>
          </a:p>
          <a:p>
            <a:pPr marL="342900" indent="-342900">
              <a:buFont typeface="+mj-lt"/>
              <a:buAutoNum type="arabicPeriod"/>
            </a:pPr>
            <a:r>
              <a:rPr lang="en-US" sz="2000" dirty="0"/>
              <a:t>Any operation on an NA will yield an NA, except for is.na()</a:t>
            </a:r>
          </a:p>
          <a:p>
            <a:pPr marL="342900" indent="-342900">
              <a:buFont typeface="+mj-lt"/>
              <a:buAutoNum type="arabicPeriod"/>
            </a:pPr>
            <a:endParaRPr lang="en-US" sz="2000" dirty="0"/>
          </a:p>
          <a:p>
            <a:r>
              <a:rPr lang="en-US" sz="2000" dirty="0"/>
              <a:t>Additional Notes:</a:t>
            </a:r>
          </a:p>
          <a:p>
            <a:pPr marL="457200" indent="-457200">
              <a:buAutoNum type="arabicPeriod"/>
            </a:pPr>
            <a:r>
              <a:rPr lang="en-US" sz="2000" dirty="0"/>
              <a:t>Comment your code by starting a line with the ‘#’ symbol</a:t>
            </a:r>
          </a:p>
          <a:p>
            <a:pPr marL="457200" indent="-457200">
              <a:buAutoNum type="arabicPeriod"/>
            </a:pPr>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370682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19</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err="1">
                <a:solidFill>
                  <a:srgbClr val="820009"/>
                </a:solidFill>
              </a:rPr>
              <a:t>Subsetting</a:t>
            </a:r>
            <a:r>
              <a:rPr lang="en-US" sz="2400" b="1" dirty="0">
                <a:solidFill>
                  <a:srgbClr val="820009"/>
                </a:solidFill>
              </a:rPr>
              <a:t> Vectors Takeaways</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85D8BDF1-8B90-4D96-9626-7B5FD2A2A88D}"/>
              </a:ext>
            </a:extLst>
          </p:cNvPr>
          <p:cNvSpPr txBox="1"/>
          <p:nvPr/>
        </p:nvSpPr>
        <p:spPr>
          <a:xfrm>
            <a:off x="384858" y="1062893"/>
            <a:ext cx="7917083" cy="2862322"/>
          </a:xfrm>
          <a:prstGeom prst="rect">
            <a:avLst/>
          </a:prstGeom>
          <a:noFill/>
        </p:spPr>
        <p:txBody>
          <a:bodyPr wrap="square" rtlCol="0">
            <a:spAutoFit/>
          </a:bodyPr>
          <a:lstStyle/>
          <a:p>
            <a:pPr marL="342900" indent="-342900">
              <a:buFont typeface="+mj-lt"/>
              <a:buAutoNum type="arabicPeriod"/>
            </a:pPr>
            <a:r>
              <a:rPr lang="en-US" sz="2000" dirty="0"/>
              <a:t>Reference a subset of a vector using brackets, e.g. x[1:10], R is a one-based indexing language</a:t>
            </a:r>
          </a:p>
          <a:p>
            <a:pPr marL="342900" indent="-342900">
              <a:buFont typeface="+mj-lt"/>
              <a:buAutoNum type="arabicPeriod"/>
            </a:pPr>
            <a:r>
              <a:rPr lang="en-US" sz="2000" dirty="0"/>
              <a:t>There are four type of </a:t>
            </a:r>
            <a:r>
              <a:rPr lang="en-US" sz="2000" dirty="0" err="1"/>
              <a:t>subsetting</a:t>
            </a:r>
            <a:r>
              <a:rPr lang="en-US" sz="2000" dirty="0"/>
              <a:t>: 1. positive integers, 2. </a:t>
            </a:r>
            <a:r>
              <a:rPr lang="en-US" sz="2000" dirty="0" err="1"/>
              <a:t>logicals</a:t>
            </a:r>
            <a:r>
              <a:rPr lang="en-US" sz="2000" dirty="0"/>
              <a:t>, 3. negative integers, 4. character strings</a:t>
            </a:r>
          </a:p>
          <a:p>
            <a:pPr marL="342900" indent="-342900">
              <a:buFont typeface="+mj-lt"/>
              <a:buAutoNum type="arabicPeriod"/>
            </a:pPr>
            <a:r>
              <a:rPr lang="en-US" sz="2000" dirty="0"/>
              <a:t>Positive integers: x[1:10] will return observations 1 through 10</a:t>
            </a:r>
          </a:p>
          <a:p>
            <a:pPr marL="342900" indent="-342900">
              <a:buFont typeface="+mj-lt"/>
              <a:buAutoNum type="arabicPeriod"/>
            </a:pPr>
            <a:r>
              <a:rPr lang="en-US" sz="2000" dirty="0" err="1"/>
              <a:t>Logicals</a:t>
            </a:r>
            <a:r>
              <a:rPr lang="en-US" sz="2000" dirty="0"/>
              <a:t>: x[x&gt;10] will return observations for which x exceeds 10</a:t>
            </a:r>
          </a:p>
          <a:p>
            <a:pPr marL="342900" indent="-342900">
              <a:buFont typeface="+mj-lt"/>
              <a:buAutoNum type="arabicPeriod"/>
            </a:pPr>
            <a:r>
              <a:rPr lang="en-US" sz="2000" dirty="0"/>
              <a:t>Negative integers: x[-1] will return all observations EXCEPT 1</a:t>
            </a:r>
          </a:p>
          <a:p>
            <a:pPr marL="342900" indent="-342900">
              <a:buFont typeface="+mj-lt"/>
              <a:buAutoNum type="arabicPeriod"/>
            </a:pPr>
            <a:r>
              <a:rPr lang="en-US" sz="2000" dirty="0"/>
              <a:t>Character strings: </a:t>
            </a:r>
            <a:r>
              <a:rPr lang="en-US" sz="2000" dirty="0" err="1"/>
              <a:t>mtcars</a:t>
            </a:r>
            <a:r>
              <a:rPr lang="en-US" sz="2000" dirty="0"/>
              <a:t>[“mpg”] returns the column named “mpg”</a:t>
            </a:r>
          </a:p>
          <a:p>
            <a:pPr marL="342900" indent="-342900">
              <a:buFont typeface="+mj-lt"/>
              <a:buAutoNum type="arabicPeriod"/>
            </a:pPr>
            <a:endParaRPr lang="en-US" sz="2000" dirty="0"/>
          </a:p>
        </p:txBody>
      </p:sp>
    </p:spTree>
    <p:extLst>
      <p:ext uri="{BB962C8B-B14F-4D97-AF65-F5344CB8AC3E}">
        <p14:creationId xmlns:p14="http://schemas.microsoft.com/office/powerpoint/2010/main" val="64819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Shape 88"/>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2</a:t>
            </a:fld>
            <a:endParaRPr sz="1000" b="0" i="0" u="none" strike="noStrike" cap="none">
              <a:solidFill>
                <a:schemeClr val="dk1"/>
              </a:solidFill>
              <a:latin typeface="Arial"/>
              <a:ea typeface="Arial"/>
              <a:cs typeface="Arial"/>
              <a:sym typeface="Arial"/>
            </a:endParaRPr>
          </a:p>
        </p:txBody>
      </p:sp>
      <p:sp>
        <p:nvSpPr>
          <p:cNvPr id="89" name="Shape 89"/>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dirty="0">
                <a:solidFill>
                  <a:srgbClr val="820009"/>
                </a:solidFill>
                <a:latin typeface="Arial"/>
                <a:ea typeface="Arial"/>
                <a:cs typeface="Arial"/>
                <a:sym typeface="Arial"/>
              </a:rPr>
              <a:t>Goals for Today</a:t>
            </a:r>
            <a:endParaRPr sz="2400" b="1" i="0" u="none" strike="noStrike" cap="none" dirty="0">
              <a:solidFill>
                <a:srgbClr val="820009"/>
              </a:solidFill>
              <a:latin typeface="Arial"/>
              <a:ea typeface="Arial"/>
              <a:cs typeface="Arial"/>
              <a:sym typeface="Arial"/>
            </a:endParaRPr>
          </a:p>
        </p:txBody>
      </p:sp>
      <p:sp>
        <p:nvSpPr>
          <p:cNvPr id="90" name="Shape 90"/>
          <p:cNvSpPr txBox="1"/>
          <p:nvPr/>
        </p:nvSpPr>
        <p:spPr>
          <a:xfrm>
            <a:off x="1143000" y="1585550"/>
            <a:ext cx="5791200" cy="32613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Downloading R and R Studio</a:t>
            </a:r>
          </a:p>
          <a:p>
            <a:pPr marL="285750" marR="0" lvl="0" indent="-285750" algn="l" rtl="0">
              <a:spcBef>
                <a:spcPts val="0"/>
              </a:spcBef>
              <a:spcAft>
                <a:spcPts val="0"/>
              </a:spcAft>
              <a:buClr>
                <a:schemeClr val="dk1"/>
              </a:buClr>
              <a:buSzPts val="2800"/>
              <a:buFont typeface="Arial"/>
              <a:buChar char="•"/>
            </a:pPr>
            <a:r>
              <a:rPr lang="en-US" sz="2800" dirty="0">
                <a:solidFill>
                  <a:schemeClr val="dk1"/>
                </a:solidFill>
              </a:rPr>
              <a:t>R Overview</a:t>
            </a:r>
            <a:endParaRPr lang="en-US" sz="2800" b="0" i="0" u="none" strike="noStrike" cap="none"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dirty="0">
                <a:solidFill>
                  <a:schemeClr val="dk1"/>
                </a:solidFill>
              </a:rPr>
              <a:t>Installing Packages</a:t>
            </a:r>
          </a:p>
          <a:p>
            <a:pPr marL="285750" marR="0" lvl="0" indent="-285750" algn="l" rtl="0">
              <a:spcBef>
                <a:spcPts val="0"/>
              </a:spcBef>
              <a:spcAft>
                <a:spcPts val="0"/>
              </a:spcAft>
              <a:buClr>
                <a:schemeClr val="dk1"/>
              </a:buClr>
              <a:buSzPts val="2800"/>
              <a:buFont typeface="Arial"/>
              <a:buChar char="•"/>
            </a:pPr>
            <a:r>
              <a:rPr lang="en-US" sz="2800" dirty="0">
                <a:solidFill>
                  <a:schemeClr val="dk1"/>
                </a:solidFill>
              </a:rPr>
              <a:t>Basics of R Programming</a:t>
            </a:r>
          </a:p>
          <a:p>
            <a:pPr marL="285750" marR="0" lvl="0" indent="-285750" algn="l" rtl="0">
              <a:spcBef>
                <a:spcPts val="0"/>
              </a:spcBef>
              <a:spcAft>
                <a:spcPts val="0"/>
              </a:spcAft>
              <a:buClr>
                <a:schemeClr val="dk1"/>
              </a:buClr>
              <a:buSzPts val="2800"/>
              <a:buFont typeface="Arial"/>
              <a:buChar char="•"/>
            </a:pPr>
            <a:r>
              <a:rPr lang="en-US" sz="2800" dirty="0">
                <a:solidFill>
                  <a:schemeClr val="dk1"/>
                </a:solidFill>
              </a:rPr>
              <a:t>Other Helpful Tools for Classes with R</a:t>
            </a:r>
          </a:p>
          <a:p>
            <a:pPr marL="285750" marR="0" lvl="0" indent="-285750" algn="l" rtl="0">
              <a:spcBef>
                <a:spcPts val="0"/>
              </a:spcBef>
              <a:spcAft>
                <a:spcPts val="0"/>
              </a:spcAft>
              <a:buClr>
                <a:schemeClr val="dk1"/>
              </a:buClr>
              <a:buSzPts val="2800"/>
              <a:buFont typeface="Arial"/>
              <a:buChar char="•"/>
            </a:pPr>
            <a:r>
              <a:rPr lang="en-US" sz="2800" dirty="0">
                <a:solidFill>
                  <a:schemeClr val="dk1"/>
                </a:solidFill>
              </a:rPr>
              <a:t>Additional Resources</a:t>
            </a:r>
            <a:endParaRPr sz="2800"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20</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Matrices and Data Frames Takeaways</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85D8BDF1-8B90-4D96-9626-7B5FD2A2A88D}"/>
              </a:ext>
            </a:extLst>
          </p:cNvPr>
          <p:cNvSpPr txBox="1"/>
          <p:nvPr/>
        </p:nvSpPr>
        <p:spPr>
          <a:xfrm>
            <a:off x="384858" y="1062893"/>
            <a:ext cx="7917083" cy="4247317"/>
          </a:xfrm>
          <a:prstGeom prst="rect">
            <a:avLst/>
          </a:prstGeom>
          <a:noFill/>
        </p:spPr>
        <p:txBody>
          <a:bodyPr wrap="square" rtlCol="0">
            <a:spAutoFit/>
          </a:bodyPr>
          <a:lstStyle/>
          <a:p>
            <a:pPr marL="342900" indent="-342900">
              <a:buFont typeface="+mj-lt"/>
              <a:buAutoNum type="arabicPeriod"/>
            </a:pPr>
            <a:r>
              <a:rPr lang="en-US" sz="3000" dirty="0"/>
              <a:t>A matrix is like a vector but in 2 dimensions, x and y</a:t>
            </a:r>
          </a:p>
          <a:p>
            <a:pPr marL="342900" indent="-342900">
              <a:buFont typeface="+mj-lt"/>
              <a:buAutoNum type="arabicPeriod"/>
            </a:pPr>
            <a:r>
              <a:rPr lang="en-US" sz="3000" dirty="0"/>
              <a:t>A </a:t>
            </a:r>
            <a:r>
              <a:rPr lang="en-US" sz="3000" dirty="0" err="1"/>
              <a:t>dataframe</a:t>
            </a:r>
            <a:r>
              <a:rPr lang="en-US" sz="3000" dirty="0"/>
              <a:t> is a two dimensional data structure that allows for multiple data types</a:t>
            </a:r>
          </a:p>
          <a:p>
            <a:pPr marL="342900" indent="-342900">
              <a:buFont typeface="+mj-lt"/>
              <a:buAutoNum type="arabicPeriod"/>
            </a:pPr>
            <a:endParaRPr lang="en-US" sz="3000" dirty="0"/>
          </a:p>
          <a:p>
            <a:r>
              <a:rPr lang="en-US" sz="3000" dirty="0"/>
              <a:t>Additional Notes:</a:t>
            </a:r>
          </a:p>
          <a:p>
            <a:r>
              <a:rPr lang="en-US" sz="3000" dirty="0"/>
              <a:t>1. You can reference a named column using the “$” operator, e.g. </a:t>
            </a:r>
            <a:r>
              <a:rPr lang="en-US" sz="3000" dirty="0" err="1"/>
              <a:t>mtcars$mpg</a:t>
            </a:r>
            <a:endParaRPr lang="en-US" sz="3000" dirty="0"/>
          </a:p>
          <a:p>
            <a:pPr marL="342900" indent="-342900">
              <a:buFont typeface="+mj-lt"/>
              <a:buAutoNum type="arabicPeriod"/>
            </a:pPr>
            <a:endParaRPr lang="en-US" sz="3000" dirty="0"/>
          </a:p>
        </p:txBody>
      </p:sp>
    </p:spTree>
    <p:extLst>
      <p:ext uri="{BB962C8B-B14F-4D97-AF65-F5344CB8AC3E}">
        <p14:creationId xmlns:p14="http://schemas.microsoft.com/office/powerpoint/2010/main" val="415410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21</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Loading .csv Files into R</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85D8BDF1-8B90-4D96-9626-7B5FD2A2A88D}"/>
              </a:ext>
            </a:extLst>
          </p:cNvPr>
          <p:cNvSpPr txBox="1"/>
          <p:nvPr/>
        </p:nvSpPr>
        <p:spPr>
          <a:xfrm>
            <a:off x="384858" y="1062893"/>
            <a:ext cx="7917083" cy="1015663"/>
          </a:xfrm>
          <a:prstGeom prst="rect">
            <a:avLst/>
          </a:prstGeom>
          <a:noFill/>
        </p:spPr>
        <p:txBody>
          <a:bodyPr wrap="square" rtlCol="0">
            <a:spAutoFit/>
          </a:bodyPr>
          <a:lstStyle/>
          <a:p>
            <a:r>
              <a:rPr lang="en-US" sz="2000" dirty="0"/>
              <a:t>In your classes, you will be asked to read in data from .csv files. This is done using the read.csv() function. Note that </a:t>
            </a:r>
            <a:r>
              <a:rPr lang="en-US" sz="2000" dirty="0" err="1"/>
              <a:t>filepaths</a:t>
            </a:r>
            <a:r>
              <a:rPr lang="en-US" sz="2000" dirty="0"/>
              <a:t> require two “\” symbols in Windows! In mac use just one “/”</a:t>
            </a:r>
          </a:p>
        </p:txBody>
      </p:sp>
      <p:pic>
        <p:nvPicPr>
          <p:cNvPr id="2" name="Picture 1">
            <a:extLst>
              <a:ext uri="{FF2B5EF4-FFF2-40B4-BE49-F238E27FC236}">
                <a16:creationId xmlns:a16="http://schemas.microsoft.com/office/drawing/2014/main" id="{159B321E-4B76-478F-8918-978D37383010}"/>
              </a:ext>
            </a:extLst>
          </p:cNvPr>
          <p:cNvPicPr>
            <a:picLocks noChangeAspect="1"/>
          </p:cNvPicPr>
          <p:nvPr/>
        </p:nvPicPr>
        <p:blipFill rotWithShape="1">
          <a:blip r:embed="rId3"/>
          <a:srcRect b="33112"/>
          <a:stretch/>
        </p:blipFill>
        <p:spPr>
          <a:xfrm>
            <a:off x="1148715" y="2367901"/>
            <a:ext cx="6846570" cy="2952996"/>
          </a:xfrm>
          <a:prstGeom prst="rect">
            <a:avLst/>
          </a:prstGeom>
        </p:spPr>
      </p:pic>
    </p:spTree>
    <p:extLst>
      <p:ext uri="{BB962C8B-B14F-4D97-AF65-F5344CB8AC3E}">
        <p14:creationId xmlns:p14="http://schemas.microsoft.com/office/powerpoint/2010/main" val="23021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Other Tools for Programming Classes</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2325857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23</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R Markdown</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08632213-E1DB-4E3E-A327-973607EC3DED}"/>
              </a:ext>
            </a:extLst>
          </p:cNvPr>
          <p:cNvSpPr txBox="1"/>
          <p:nvPr/>
        </p:nvSpPr>
        <p:spPr>
          <a:xfrm>
            <a:off x="473697" y="1017270"/>
            <a:ext cx="7917083" cy="738664"/>
          </a:xfrm>
          <a:prstGeom prst="rect">
            <a:avLst/>
          </a:prstGeom>
          <a:noFill/>
        </p:spPr>
        <p:txBody>
          <a:bodyPr wrap="square" rtlCol="0">
            <a:spAutoFit/>
          </a:bodyPr>
          <a:lstStyle/>
          <a:p>
            <a:r>
              <a:rPr lang="en-US" dirty="0"/>
              <a:t>R Markdown is a really useful package that allows you to create a document directly in R, making it very simple to include exhibits or outputs. We highly recommend you try R Markdown if you are taking a class that requires write ups of your R homework. See: </a:t>
            </a:r>
            <a:r>
              <a:rPr lang="en-US" dirty="0">
                <a:hlinkClick r:id="rId3"/>
              </a:rPr>
              <a:t>https://rmarkdown.rstudio.com/</a:t>
            </a:r>
            <a:r>
              <a:rPr lang="en-US" dirty="0"/>
              <a:t> </a:t>
            </a:r>
          </a:p>
        </p:txBody>
      </p:sp>
      <p:pic>
        <p:nvPicPr>
          <p:cNvPr id="1028" name="Picture 4" descr="Image result for rmarkdown">
            <a:extLst>
              <a:ext uri="{FF2B5EF4-FFF2-40B4-BE49-F238E27FC236}">
                <a16:creationId xmlns:a16="http://schemas.microsoft.com/office/drawing/2014/main" id="{A4F6B6F6-D26A-42C7-B6A7-23D54BF78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423" y="1981575"/>
            <a:ext cx="3371153" cy="3964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292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24</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GitHub</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08632213-E1DB-4E3E-A327-973607EC3DED}"/>
              </a:ext>
            </a:extLst>
          </p:cNvPr>
          <p:cNvSpPr txBox="1"/>
          <p:nvPr/>
        </p:nvSpPr>
        <p:spPr>
          <a:xfrm>
            <a:off x="473697" y="1017270"/>
            <a:ext cx="7917083" cy="738664"/>
          </a:xfrm>
          <a:prstGeom prst="rect">
            <a:avLst/>
          </a:prstGeom>
          <a:noFill/>
        </p:spPr>
        <p:txBody>
          <a:bodyPr wrap="square" rtlCol="0">
            <a:spAutoFit/>
          </a:bodyPr>
          <a:lstStyle/>
          <a:p>
            <a:r>
              <a:rPr lang="en-US" dirty="0"/>
              <a:t>This is outside the scope of this introduction but you’ve probably heard of GitHub and we recommend you consider using it for your group assignments. You can find out more here: </a:t>
            </a:r>
            <a:r>
              <a:rPr lang="en-US" dirty="0">
                <a:hlinkClick r:id="rId3"/>
              </a:rPr>
              <a:t>https://guides.github.com/activities/hello-world/</a:t>
            </a:r>
            <a:r>
              <a:rPr lang="en-US" dirty="0"/>
              <a:t>. </a:t>
            </a:r>
          </a:p>
        </p:txBody>
      </p:sp>
      <p:pic>
        <p:nvPicPr>
          <p:cNvPr id="2050" name="Picture 2" descr="Image result for github desktop">
            <a:extLst>
              <a:ext uri="{FF2B5EF4-FFF2-40B4-BE49-F238E27FC236}">
                <a16:creationId xmlns:a16="http://schemas.microsoft.com/office/drawing/2014/main" id="{427F67BF-67A1-44E9-89BE-98EE9170A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576" y="1823609"/>
            <a:ext cx="6022848" cy="414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412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Wrap Up</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2486562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26</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Preview of Next Week’s Intermediate R Session</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6B43F173-F2A9-41E2-A22E-846D71895B2F}"/>
              </a:ext>
            </a:extLst>
          </p:cNvPr>
          <p:cNvSpPr txBox="1"/>
          <p:nvPr/>
        </p:nvSpPr>
        <p:spPr>
          <a:xfrm>
            <a:off x="473697" y="1017270"/>
            <a:ext cx="7917083" cy="2862322"/>
          </a:xfrm>
          <a:prstGeom prst="rect">
            <a:avLst/>
          </a:prstGeom>
          <a:noFill/>
        </p:spPr>
        <p:txBody>
          <a:bodyPr wrap="square" rtlCol="0">
            <a:spAutoFit/>
          </a:bodyPr>
          <a:lstStyle/>
          <a:p>
            <a:r>
              <a:rPr lang="en-US" sz="2000" dirty="0"/>
              <a:t>We will walk through an example exercise, step by step:</a:t>
            </a:r>
          </a:p>
          <a:p>
            <a:pPr marL="400050" indent="-400050">
              <a:buFont typeface="+mj-lt"/>
              <a:buAutoNum type="arabicPeriod"/>
            </a:pPr>
            <a:endParaRPr lang="en-US" sz="2000" dirty="0"/>
          </a:p>
          <a:p>
            <a:pPr marL="457200" indent="-457200">
              <a:buFont typeface="+mj-lt"/>
              <a:buAutoNum type="arabicPeriod"/>
            </a:pPr>
            <a:r>
              <a:rPr lang="en-US" sz="2000" dirty="0"/>
              <a:t>Read in data</a:t>
            </a:r>
          </a:p>
          <a:p>
            <a:pPr marL="457200" indent="-457200">
              <a:buFont typeface="+mj-lt"/>
              <a:buAutoNum type="arabicPeriod"/>
            </a:pPr>
            <a:r>
              <a:rPr lang="en-US" sz="2000" dirty="0"/>
              <a:t>Check data – List variables, their type, range, number of </a:t>
            </a:r>
            <a:r>
              <a:rPr lang="en-US" sz="2000" dirty="0" err="1"/>
              <a:t>missings</a:t>
            </a:r>
            <a:r>
              <a:rPr lang="en-US" sz="2000" dirty="0"/>
              <a:t>, plot distribution, descriptive statistics, etc.</a:t>
            </a:r>
          </a:p>
          <a:p>
            <a:pPr marL="457200" indent="-457200">
              <a:buFont typeface="+mj-lt"/>
              <a:buAutoNum type="arabicPeriod"/>
            </a:pPr>
            <a:r>
              <a:rPr lang="en-US" sz="2000" dirty="0"/>
              <a:t>Clean data – Resolve </a:t>
            </a:r>
            <a:r>
              <a:rPr lang="en-US" sz="2000" dirty="0" err="1"/>
              <a:t>missings</a:t>
            </a:r>
            <a:r>
              <a:rPr lang="en-US" sz="2000" dirty="0"/>
              <a:t>, transform variables, etc.</a:t>
            </a:r>
          </a:p>
          <a:p>
            <a:pPr marL="457200" indent="-457200">
              <a:buFont typeface="+mj-lt"/>
              <a:buAutoNum type="arabicPeriod"/>
            </a:pPr>
            <a:r>
              <a:rPr lang="en-US" sz="2000" dirty="0"/>
              <a:t>Test models – Check significance, residuals, goodness of fit, etc.</a:t>
            </a:r>
          </a:p>
          <a:p>
            <a:pPr marL="457200" indent="-457200">
              <a:buFont typeface="+mj-lt"/>
              <a:buAutoNum type="arabicPeriod"/>
            </a:pPr>
            <a:r>
              <a:rPr lang="en-US" sz="2000" dirty="0"/>
              <a:t>Visualize data</a:t>
            </a:r>
          </a:p>
        </p:txBody>
      </p:sp>
    </p:spTree>
    <p:extLst>
      <p:ext uri="{BB962C8B-B14F-4D97-AF65-F5344CB8AC3E}">
        <p14:creationId xmlns:p14="http://schemas.microsoft.com/office/powerpoint/2010/main" val="2822075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27</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latin typeface="Arial"/>
                <a:ea typeface="Arial"/>
                <a:cs typeface="Arial"/>
                <a:sym typeface="Arial"/>
              </a:rPr>
              <a:t>More Resources</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 name="TextBox 8">
            <a:extLst>
              <a:ext uri="{FF2B5EF4-FFF2-40B4-BE49-F238E27FC236}">
                <a16:creationId xmlns:a16="http://schemas.microsoft.com/office/drawing/2014/main" id="{F4DF7DD2-3D15-41B5-BBF8-410230F9B214}"/>
              </a:ext>
            </a:extLst>
          </p:cNvPr>
          <p:cNvSpPr txBox="1"/>
          <p:nvPr/>
        </p:nvSpPr>
        <p:spPr>
          <a:xfrm>
            <a:off x="384858" y="1290704"/>
            <a:ext cx="7917083" cy="3785652"/>
          </a:xfrm>
          <a:prstGeom prst="rect">
            <a:avLst/>
          </a:prstGeom>
          <a:noFill/>
        </p:spPr>
        <p:txBody>
          <a:bodyPr wrap="square" rtlCol="0">
            <a:spAutoFit/>
          </a:bodyPr>
          <a:lstStyle/>
          <a:p>
            <a:r>
              <a:rPr lang="en-US" sz="3000" dirty="0">
                <a:hlinkClick r:id="rId3"/>
              </a:rPr>
              <a:t>https://www.rstudio.com/resources/cheatsheets/</a:t>
            </a:r>
          </a:p>
          <a:p>
            <a:r>
              <a:rPr lang="en-US" sz="3000" dirty="0">
                <a:hlinkClick r:id="rId3"/>
              </a:rPr>
              <a:t>https://swirlstats.com/</a:t>
            </a:r>
            <a:endParaRPr lang="en-US" sz="3000" dirty="0"/>
          </a:p>
          <a:p>
            <a:r>
              <a:rPr lang="en-US" sz="3000" dirty="0">
                <a:hlinkClick r:id="rId4"/>
              </a:rPr>
              <a:t>https://www.datacamp.com/</a:t>
            </a:r>
            <a:endParaRPr lang="en-US" sz="3000" dirty="0"/>
          </a:p>
          <a:p>
            <a:r>
              <a:rPr lang="en-US" sz="3000" dirty="0">
                <a:hlinkClick r:id="rId5"/>
              </a:rPr>
              <a:t>http://tryr.codeschool.com/</a:t>
            </a:r>
            <a:r>
              <a:rPr lang="en-US" sz="3000" dirty="0"/>
              <a:t> </a:t>
            </a:r>
          </a:p>
          <a:p>
            <a:endParaRPr lang="en-US" sz="3000" dirty="0"/>
          </a:p>
          <a:p>
            <a:r>
              <a:rPr lang="en-US" sz="3000" dirty="0"/>
              <a:t>Or just ask! </a:t>
            </a:r>
            <a:r>
              <a:rPr lang="en-US" sz="3000" dirty="0">
                <a:hlinkClick r:id="rId6"/>
              </a:rPr>
              <a:t>jmejiare@chicagobooth.edu</a:t>
            </a:r>
            <a:r>
              <a:rPr lang="en-US" sz="3000" dirty="0"/>
              <a:t> or </a:t>
            </a:r>
            <a:r>
              <a:rPr lang="en-US" sz="3000" dirty="0">
                <a:hlinkClick r:id="rId7"/>
              </a:rPr>
              <a:t>jmckee0@chicagobooth.edu</a:t>
            </a:r>
            <a:endParaRPr lang="en-US" sz="3000" dirty="0"/>
          </a:p>
        </p:txBody>
      </p:sp>
    </p:spTree>
    <p:extLst>
      <p:ext uri="{BB962C8B-B14F-4D97-AF65-F5344CB8AC3E}">
        <p14:creationId xmlns:p14="http://schemas.microsoft.com/office/powerpoint/2010/main" val="6907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Downloading R and R Studio</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97293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4</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Downloading and Installing R</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08632213-E1DB-4E3E-A327-973607EC3DED}"/>
              </a:ext>
            </a:extLst>
          </p:cNvPr>
          <p:cNvSpPr txBox="1"/>
          <p:nvPr/>
        </p:nvSpPr>
        <p:spPr>
          <a:xfrm>
            <a:off x="473697" y="1017270"/>
            <a:ext cx="7917083" cy="954107"/>
          </a:xfrm>
          <a:prstGeom prst="rect">
            <a:avLst/>
          </a:prstGeom>
          <a:noFill/>
        </p:spPr>
        <p:txBody>
          <a:bodyPr wrap="square" rtlCol="0">
            <a:spAutoFit/>
          </a:bodyPr>
          <a:lstStyle/>
          <a:p>
            <a:r>
              <a:rPr lang="en-US" dirty="0"/>
              <a:t>Navigate to </a:t>
            </a:r>
            <a:r>
              <a:rPr lang="en-US" dirty="0">
                <a:hlinkClick r:id="rId3"/>
              </a:rPr>
              <a:t>https://www.r-project.org/</a:t>
            </a:r>
            <a:r>
              <a:rPr lang="en-US" dirty="0"/>
              <a:t> and click on “CRAN” underneath the “Download” section of the sidebar. Select the mirror of your choice (the closest is probably </a:t>
            </a:r>
            <a:r>
              <a:rPr lang="en-US" dirty="0">
                <a:hlinkClick r:id="rId4"/>
              </a:rPr>
              <a:t>https://ftp.ussg.iu.edu/CRAN/</a:t>
            </a:r>
            <a:r>
              <a:rPr lang="en-US" dirty="0"/>
              <a:t>) and download the appropriate version of R for your Operating System. If asked, download the “base” subdirectory.</a:t>
            </a:r>
          </a:p>
        </p:txBody>
      </p:sp>
      <p:pic>
        <p:nvPicPr>
          <p:cNvPr id="8" name="Picture 7">
            <a:extLst>
              <a:ext uri="{FF2B5EF4-FFF2-40B4-BE49-F238E27FC236}">
                <a16:creationId xmlns:a16="http://schemas.microsoft.com/office/drawing/2014/main" id="{A7B742B4-79B6-4AF0-872B-153C648EC1CC}"/>
              </a:ext>
            </a:extLst>
          </p:cNvPr>
          <p:cNvPicPr>
            <a:picLocks noChangeAspect="1"/>
          </p:cNvPicPr>
          <p:nvPr/>
        </p:nvPicPr>
        <p:blipFill>
          <a:blip r:embed="rId5"/>
          <a:stretch>
            <a:fillRect/>
          </a:stretch>
        </p:blipFill>
        <p:spPr>
          <a:xfrm>
            <a:off x="550492" y="2131470"/>
            <a:ext cx="8212508" cy="2970597"/>
          </a:xfrm>
          <a:prstGeom prst="rect">
            <a:avLst/>
          </a:prstGeom>
        </p:spPr>
      </p:pic>
      <p:sp>
        <p:nvSpPr>
          <p:cNvPr id="9" name="Rectangle 8">
            <a:extLst>
              <a:ext uri="{FF2B5EF4-FFF2-40B4-BE49-F238E27FC236}">
                <a16:creationId xmlns:a16="http://schemas.microsoft.com/office/drawing/2014/main" id="{C2111821-2EB0-4B70-904C-608C65F22EE9}"/>
              </a:ext>
            </a:extLst>
          </p:cNvPr>
          <p:cNvSpPr/>
          <p:nvPr/>
        </p:nvSpPr>
        <p:spPr>
          <a:xfrm>
            <a:off x="692209" y="2409914"/>
            <a:ext cx="2358640" cy="1794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EF7E08F-1D02-4CC0-BD2E-37FCD12BAE0F}"/>
              </a:ext>
            </a:extLst>
          </p:cNvPr>
          <p:cNvSpPr txBox="1"/>
          <p:nvPr/>
        </p:nvSpPr>
        <p:spPr>
          <a:xfrm>
            <a:off x="550492" y="5307394"/>
            <a:ext cx="7917083" cy="307777"/>
          </a:xfrm>
          <a:prstGeom prst="rect">
            <a:avLst/>
          </a:prstGeom>
          <a:noFill/>
        </p:spPr>
        <p:txBody>
          <a:bodyPr wrap="square" rtlCol="0">
            <a:spAutoFit/>
          </a:bodyPr>
          <a:lstStyle/>
          <a:p>
            <a:r>
              <a:rPr lang="en-US" dirty="0"/>
              <a:t>You should be able to accept all the default values in the installer.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5</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Downloading and Installing R Studio</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08632213-E1DB-4E3E-A327-973607EC3DED}"/>
              </a:ext>
            </a:extLst>
          </p:cNvPr>
          <p:cNvSpPr txBox="1"/>
          <p:nvPr/>
        </p:nvSpPr>
        <p:spPr>
          <a:xfrm>
            <a:off x="473697" y="1017270"/>
            <a:ext cx="7917083" cy="523220"/>
          </a:xfrm>
          <a:prstGeom prst="rect">
            <a:avLst/>
          </a:prstGeom>
          <a:noFill/>
        </p:spPr>
        <p:txBody>
          <a:bodyPr wrap="square" rtlCol="0">
            <a:spAutoFit/>
          </a:bodyPr>
          <a:lstStyle/>
          <a:p>
            <a:r>
              <a:rPr lang="en-US" dirty="0"/>
              <a:t>Navigate to </a:t>
            </a:r>
            <a:r>
              <a:rPr lang="en-US" dirty="0">
                <a:hlinkClick r:id="rId3"/>
              </a:rPr>
              <a:t>https://www.rstudio.com/products/rstudio/download/</a:t>
            </a:r>
            <a:r>
              <a:rPr lang="en-US" dirty="0"/>
              <a:t> and download “R Studio Desktop” for your operating system. Again, you can use the default installation options.</a:t>
            </a:r>
          </a:p>
        </p:txBody>
      </p:sp>
      <p:pic>
        <p:nvPicPr>
          <p:cNvPr id="2" name="Picture 1">
            <a:extLst>
              <a:ext uri="{FF2B5EF4-FFF2-40B4-BE49-F238E27FC236}">
                <a16:creationId xmlns:a16="http://schemas.microsoft.com/office/drawing/2014/main" id="{BFB6AA90-EE7F-496D-93F0-B88BBF012A3B}"/>
              </a:ext>
            </a:extLst>
          </p:cNvPr>
          <p:cNvPicPr>
            <a:picLocks noChangeAspect="1"/>
          </p:cNvPicPr>
          <p:nvPr/>
        </p:nvPicPr>
        <p:blipFill>
          <a:blip r:embed="rId4"/>
          <a:stretch>
            <a:fillRect/>
          </a:stretch>
        </p:blipFill>
        <p:spPr>
          <a:xfrm>
            <a:off x="2458636" y="1846419"/>
            <a:ext cx="4226727" cy="3994311"/>
          </a:xfrm>
          <a:prstGeom prst="rect">
            <a:avLst/>
          </a:prstGeom>
        </p:spPr>
      </p:pic>
      <p:sp>
        <p:nvSpPr>
          <p:cNvPr id="8" name="Rectangle 7">
            <a:extLst>
              <a:ext uri="{FF2B5EF4-FFF2-40B4-BE49-F238E27FC236}">
                <a16:creationId xmlns:a16="http://schemas.microsoft.com/office/drawing/2014/main" id="{164A27F3-1F12-413F-B4EC-C0D340340F1D}"/>
              </a:ext>
            </a:extLst>
          </p:cNvPr>
          <p:cNvSpPr/>
          <p:nvPr/>
        </p:nvSpPr>
        <p:spPr>
          <a:xfrm>
            <a:off x="3110668" y="1762569"/>
            <a:ext cx="615298" cy="4168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74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6</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Making Sure Everything is Installed Correctly</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08632213-E1DB-4E3E-A327-973607EC3DED}"/>
              </a:ext>
            </a:extLst>
          </p:cNvPr>
          <p:cNvSpPr txBox="1"/>
          <p:nvPr/>
        </p:nvSpPr>
        <p:spPr>
          <a:xfrm>
            <a:off x="473697" y="1017270"/>
            <a:ext cx="7917083" cy="307777"/>
          </a:xfrm>
          <a:prstGeom prst="rect">
            <a:avLst/>
          </a:prstGeom>
          <a:noFill/>
        </p:spPr>
        <p:txBody>
          <a:bodyPr wrap="square" rtlCol="0">
            <a:spAutoFit/>
          </a:bodyPr>
          <a:lstStyle/>
          <a:p>
            <a:r>
              <a:rPr lang="en-US" dirty="0"/>
              <a:t>Type </a:t>
            </a:r>
            <a:r>
              <a:rPr lang="en-US" dirty="0" err="1"/>
              <a:t>RStudio</a:t>
            </a:r>
            <a:r>
              <a:rPr lang="en-US" dirty="0"/>
              <a:t> into your search bar and this logo should pop up:</a:t>
            </a:r>
          </a:p>
        </p:txBody>
      </p:sp>
      <p:pic>
        <p:nvPicPr>
          <p:cNvPr id="2050" name="Picture 2" descr="Image result for rstudio logo">
            <a:extLst>
              <a:ext uri="{FF2B5EF4-FFF2-40B4-BE49-F238E27FC236}">
                <a16:creationId xmlns:a16="http://schemas.microsoft.com/office/drawing/2014/main" id="{36254F03-8029-4D75-B0AA-65D5C1C1D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804" y="925840"/>
            <a:ext cx="534111" cy="5341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8FF93F-1814-4192-9DCE-ACAA0E5AFFAF}"/>
              </a:ext>
            </a:extLst>
          </p:cNvPr>
          <p:cNvSpPr txBox="1"/>
          <p:nvPr/>
        </p:nvSpPr>
        <p:spPr>
          <a:xfrm>
            <a:off x="473697" y="2048304"/>
            <a:ext cx="7917083" cy="523220"/>
          </a:xfrm>
          <a:prstGeom prst="rect">
            <a:avLst/>
          </a:prstGeom>
          <a:noFill/>
        </p:spPr>
        <p:txBody>
          <a:bodyPr wrap="square" rtlCol="0">
            <a:spAutoFit/>
          </a:bodyPr>
          <a:lstStyle/>
          <a:p>
            <a:r>
              <a:rPr lang="en-US" dirty="0"/>
              <a:t>Open R studio and try typing in print(“Hello World!”) to make sure everything is working as intended:</a:t>
            </a:r>
          </a:p>
        </p:txBody>
      </p:sp>
      <p:pic>
        <p:nvPicPr>
          <p:cNvPr id="12" name="Picture 11">
            <a:extLst>
              <a:ext uri="{FF2B5EF4-FFF2-40B4-BE49-F238E27FC236}">
                <a16:creationId xmlns:a16="http://schemas.microsoft.com/office/drawing/2014/main" id="{653F43D3-6437-40A4-813A-13ADD866E536}"/>
              </a:ext>
            </a:extLst>
          </p:cNvPr>
          <p:cNvPicPr>
            <a:picLocks noChangeAspect="1"/>
          </p:cNvPicPr>
          <p:nvPr/>
        </p:nvPicPr>
        <p:blipFill rotWithShape="1">
          <a:blip r:embed="rId4"/>
          <a:srcRect t="34632" r="94732" b="62596"/>
          <a:stretch/>
        </p:blipFill>
        <p:spPr>
          <a:xfrm>
            <a:off x="473696" y="2970731"/>
            <a:ext cx="7266657" cy="1075223"/>
          </a:xfrm>
          <a:prstGeom prst="rect">
            <a:avLst/>
          </a:prstGeom>
        </p:spPr>
      </p:pic>
      <p:sp>
        <p:nvSpPr>
          <p:cNvPr id="13" name="TextBox 12">
            <a:extLst>
              <a:ext uri="{FF2B5EF4-FFF2-40B4-BE49-F238E27FC236}">
                <a16:creationId xmlns:a16="http://schemas.microsoft.com/office/drawing/2014/main" id="{0B8DD54F-884C-43B7-B6FA-C45AC248E1D9}"/>
              </a:ext>
            </a:extLst>
          </p:cNvPr>
          <p:cNvSpPr txBox="1"/>
          <p:nvPr/>
        </p:nvSpPr>
        <p:spPr>
          <a:xfrm>
            <a:off x="473696" y="4772988"/>
            <a:ext cx="7917083" cy="307777"/>
          </a:xfrm>
          <a:prstGeom prst="rect">
            <a:avLst/>
          </a:prstGeom>
          <a:noFill/>
        </p:spPr>
        <p:txBody>
          <a:bodyPr wrap="square" rtlCol="0">
            <a:spAutoFit/>
          </a:bodyPr>
          <a:lstStyle/>
          <a:p>
            <a:r>
              <a:rPr lang="en-US" dirty="0"/>
              <a:t>Feel free to also trying asking R to perform some basic calculations!</a:t>
            </a:r>
          </a:p>
        </p:txBody>
      </p:sp>
      <p:pic>
        <p:nvPicPr>
          <p:cNvPr id="2" name="Picture 1">
            <a:extLst>
              <a:ext uri="{FF2B5EF4-FFF2-40B4-BE49-F238E27FC236}">
                <a16:creationId xmlns:a16="http://schemas.microsoft.com/office/drawing/2014/main" id="{654573B1-E2BA-4C7F-9012-D705177DA34F}"/>
              </a:ext>
            </a:extLst>
          </p:cNvPr>
          <p:cNvPicPr>
            <a:picLocks noChangeAspect="1"/>
          </p:cNvPicPr>
          <p:nvPr/>
        </p:nvPicPr>
        <p:blipFill>
          <a:blip r:embed="rId5"/>
          <a:stretch>
            <a:fillRect/>
          </a:stretch>
        </p:blipFill>
        <p:spPr>
          <a:xfrm>
            <a:off x="4004083" y="5137389"/>
            <a:ext cx="1135833" cy="802151"/>
          </a:xfrm>
          <a:prstGeom prst="rect">
            <a:avLst/>
          </a:prstGeom>
        </p:spPr>
      </p:pic>
    </p:spTree>
    <p:extLst>
      <p:ext uri="{BB962C8B-B14F-4D97-AF65-F5344CB8AC3E}">
        <p14:creationId xmlns:p14="http://schemas.microsoft.com/office/powerpoint/2010/main" val="229824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What is R?</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4153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8</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What is R?</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08632213-E1DB-4E3E-A327-973607EC3DED}"/>
              </a:ext>
            </a:extLst>
          </p:cNvPr>
          <p:cNvSpPr txBox="1"/>
          <p:nvPr/>
        </p:nvSpPr>
        <p:spPr>
          <a:xfrm>
            <a:off x="473697" y="1017270"/>
            <a:ext cx="7917083" cy="1815882"/>
          </a:xfrm>
          <a:prstGeom prst="rect">
            <a:avLst/>
          </a:prstGeom>
          <a:noFill/>
        </p:spPr>
        <p:txBody>
          <a:bodyPr wrap="square" rtlCol="0">
            <a:spAutoFit/>
          </a:bodyPr>
          <a:lstStyle/>
          <a:p>
            <a:r>
              <a:rPr lang="en-US" dirty="0"/>
              <a:t>R is an open source (thus FREE) programming language for statistical computing and plotting that is supported by the R Foundation for Statistical Computing. R is widely used among academics, statisticians, and data scientists for data analysis and is the default statistical programming language here at Booth.</a:t>
            </a:r>
          </a:p>
          <a:p>
            <a:endParaRPr lang="en-US" dirty="0"/>
          </a:p>
          <a:p>
            <a:r>
              <a:rPr lang="en-US" dirty="0"/>
              <a:t>R’s primary strength is its support of user-written packages that allow you to easily run complicated/state of the art analyses without having to write (or necessarily even understand) the code yourself. In particular, R’s visualization packages are considered best-in-class.</a:t>
            </a:r>
          </a:p>
        </p:txBody>
      </p:sp>
      <p:pic>
        <p:nvPicPr>
          <p:cNvPr id="8" name="Shape 246">
            <a:extLst>
              <a:ext uri="{FF2B5EF4-FFF2-40B4-BE49-F238E27FC236}">
                <a16:creationId xmlns:a16="http://schemas.microsoft.com/office/drawing/2014/main" id="{B81620D6-FA31-4C9E-8D6D-930A64156CC9}"/>
              </a:ext>
            </a:extLst>
          </p:cNvPr>
          <p:cNvPicPr preferRelativeResize="0"/>
          <p:nvPr/>
        </p:nvPicPr>
        <p:blipFill rotWithShape="1">
          <a:blip r:embed="rId3">
            <a:alphaModFix/>
          </a:blip>
          <a:srcRect/>
          <a:stretch/>
        </p:blipFill>
        <p:spPr>
          <a:xfrm>
            <a:off x="4800600" y="4115019"/>
            <a:ext cx="2581262" cy="1852594"/>
          </a:xfrm>
          <a:prstGeom prst="rect">
            <a:avLst/>
          </a:prstGeom>
          <a:noFill/>
          <a:ln>
            <a:noFill/>
          </a:ln>
          <a:effectLst>
            <a:outerShdw blurRad="50800" dist="38100" dir="2700000" algn="tl" rotWithShape="0">
              <a:srgbClr val="000000">
                <a:alpha val="40000"/>
              </a:srgbClr>
            </a:outerShdw>
          </a:effectLst>
        </p:spPr>
      </p:pic>
      <p:pic>
        <p:nvPicPr>
          <p:cNvPr id="9" name="Shape 247">
            <a:extLst>
              <a:ext uri="{FF2B5EF4-FFF2-40B4-BE49-F238E27FC236}">
                <a16:creationId xmlns:a16="http://schemas.microsoft.com/office/drawing/2014/main" id="{47E0E996-D9C9-4422-8CC8-61AF007D2F91}"/>
              </a:ext>
            </a:extLst>
          </p:cNvPr>
          <p:cNvPicPr preferRelativeResize="0"/>
          <p:nvPr/>
        </p:nvPicPr>
        <p:blipFill rotWithShape="1">
          <a:blip r:embed="rId4">
            <a:alphaModFix/>
          </a:blip>
          <a:srcRect/>
          <a:stretch/>
        </p:blipFill>
        <p:spPr>
          <a:xfrm>
            <a:off x="1317511" y="2924582"/>
            <a:ext cx="2963074" cy="1831381"/>
          </a:xfrm>
          <a:prstGeom prst="rect">
            <a:avLst/>
          </a:prstGeom>
          <a:noFill/>
          <a:ln>
            <a:noFill/>
          </a:ln>
          <a:effectLst>
            <a:outerShdw blurRad="50800" dist="38100" dir="2700000" algn="tl" rotWithShape="0">
              <a:srgbClr val="000000">
                <a:alpha val="40000"/>
              </a:srgbClr>
            </a:outerShdw>
          </a:effectLst>
        </p:spPr>
      </p:pic>
      <p:pic>
        <p:nvPicPr>
          <p:cNvPr id="10" name="Shape 248">
            <a:extLst>
              <a:ext uri="{FF2B5EF4-FFF2-40B4-BE49-F238E27FC236}">
                <a16:creationId xmlns:a16="http://schemas.microsoft.com/office/drawing/2014/main" id="{5D1DC2F7-D00C-4C2A-B1CC-44DF40FF965F}"/>
              </a:ext>
            </a:extLst>
          </p:cNvPr>
          <p:cNvPicPr preferRelativeResize="0"/>
          <p:nvPr/>
        </p:nvPicPr>
        <p:blipFill rotWithShape="1">
          <a:blip r:embed="rId5">
            <a:alphaModFix/>
          </a:blip>
          <a:srcRect/>
          <a:stretch/>
        </p:blipFill>
        <p:spPr>
          <a:xfrm>
            <a:off x="4292014" y="3131035"/>
            <a:ext cx="2070959" cy="1682224"/>
          </a:xfrm>
          <a:prstGeom prst="rect">
            <a:avLst/>
          </a:prstGeom>
          <a:noFill/>
          <a:ln>
            <a:noFill/>
          </a:ln>
          <a:effectLst>
            <a:outerShdw blurRad="50800" dist="50800" dir="5400000" algn="ctr" rotWithShape="0">
              <a:schemeClr val="dk1"/>
            </a:outerShdw>
          </a:effectLst>
        </p:spPr>
      </p:pic>
      <p:pic>
        <p:nvPicPr>
          <p:cNvPr id="11" name="Shape 249">
            <a:extLst>
              <a:ext uri="{FF2B5EF4-FFF2-40B4-BE49-F238E27FC236}">
                <a16:creationId xmlns:a16="http://schemas.microsoft.com/office/drawing/2014/main" id="{66C470DD-7FB3-443B-8E6C-74563CD7E272}"/>
              </a:ext>
            </a:extLst>
          </p:cNvPr>
          <p:cNvPicPr preferRelativeResize="0"/>
          <p:nvPr/>
        </p:nvPicPr>
        <p:blipFill rotWithShape="1">
          <a:blip r:embed="rId6">
            <a:alphaModFix/>
          </a:blip>
          <a:srcRect/>
          <a:stretch/>
        </p:blipFill>
        <p:spPr>
          <a:xfrm>
            <a:off x="1985264" y="4755963"/>
            <a:ext cx="1209967" cy="1220722"/>
          </a:xfrm>
          <a:prstGeom prst="rect">
            <a:avLst/>
          </a:prstGeom>
          <a:noFill/>
          <a:ln>
            <a:noFill/>
          </a:ln>
        </p:spPr>
      </p:pic>
      <p:pic>
        <p:nvPicPr>
          <p:cNvPr id="12" name="Shape 250">
            <a:extLst>
              <a:ext uri="{FF2B5EF4-FFF2-40B4-BE49-F238E27FC236}">
                <a16:creationId xmlns:a16="http://schemas.microsoft.com/office/drawing/2014/main" id="{139FC1B2-FE9A-4661-983C-7276505AB4D6}"/>
              </a:ext>
            </a:extLst>
          </p:cNvPr>
          <p:cNvPicPr preferRelativeResize="0"/>
          <p:nvPr/>
        </p:nvPicPr>
        <p:blipFill rotWithShape="1">
          <a:blip r:embed="rId7">
            <a:alphaModFix/>
          </a:blip>
          <a:srcRect/>
          <a:stretch/>
        </p:blipFill>
        <p:spPr>
          <a:xfrm>
            <a:off x="3193079" y="4292585"/>
            <a:ext cx="1690337" cy="1684100"/>
          </a:xfrm>
          <a:prstGeom prst="rect">
            <a:avLst/>
          </a:prstGeom>
          <a:noFill/>
          <a:ln>
            <a:noFill/>
          </a:ln>
        </p:spPr>
      </p:pic>
    </p:spTree>
    <p:extLst>
      <p:ext uri="{BB962C8B-B14F-4D97-AF65-F5344CB8AC3E}">
        <p14:creationId xmlns:p14="http://schemas.microsoft.com/office/powerpoint/2010/main" val="378372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9</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What is R Studio?</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08632213-E1DB-4E3E-A327-973607EC3DED}"/>
              </a:ext>
            </a:extLst>
          </p:cNvPr>
          <p:cNvSpPr txBox="1"/>
          <p:nvPr/>
        </p:nvSpPr>
        <p:spPr>
          <a:xfrm>
            <a:off x="473697" y="1017270"/>
            <a:ext cx="7917083" cy="738664"/>
          </a:xfrm>
          <a:prstGeom prst="rect">
            <a:avLst/>
          </a:prstGeom>
          <a:noFill/>
        </p:spPr>
        <p:txBody>
          <a:bodyPr wrap="square" rtlCol="0">
            <a:spAutoFit/>
          </a:bodyPr>
          <a:lstStyle/>
          <a:p>
            <a:r>
              <a:rPr lang="en-US" dirty="0"/>
              <a:t>R Studio is a FREE integrated development environment (IDE) for R and the preferred IDE at Booth. It provides a convenient interface to write and test code, see your working directory, and examine plots/read help files all at the same time.</a:t>
            </a:r>
          </a:p>
        </p:txBody>
      </p:sp>
      <p:pic>
        <p:nvPicPr>
          <p:cNvPr id="1026" name="Picture 2" descr="Image result for r studio">
            <a:extLst>
              <a:ext uri="{FF2B5EF4-FFF2-40B4-BE49-F238E27FC236}">
                <a16:creationId xmlns:a16="http://schemas.microsoft.com/office/drawing/2014/main" id="{98BFC059-960A-4A69-97EB-A01F231A0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412" y="1833496"/>
            <a:ext cx="4473175" cy="3724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14476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1314</Words>
  <Application>Microsoft Office PowerPoint</Application>
  <PresentationFormat>On-screen Show (4:3)</PresentationFormat>
  <Paragraphs>146</Paragraphs>
  <Slides>27</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Default Design</vt:lpstr>
      <vt:lpstr>Introduction to R</vt:lpstr>
      <vt:lpstr>PowerPoint Presentation</vt:lpstr>
      <vt:lpstr>Downloading R and R Studio</vt:lpstr>
      <vt:lpstr>PowerPoint Presentation</vt:lpstr>
      <vt:lpstr>PowerPoint Presentation</vt:lpstr>
      <vt:lpstr>PowerPoint Presentation</vt:lpstr>
      <vt:lpstr>What is R?</vt:lpstr>
      <vt:lpstr>PowerPoint Presentation</vt:lpstr>
      <vt:lpstr>PowerPoint Presentation</vt:lpstr>
      <vt:lpstr>Typical Booth Workflow</vt:lpstr>
      <vt:lpstr>PowerPoint Presentation</vt:lpstr>
      <vt:lpstr>Installing Packages</vt:lpstr>
      <vt:lpstr>PowerPoint Presentation</vt:lpstr>
      <vt:lpstr>Getting Started with Swirl</vt:lpstr>
      <vt:lpstr>PowerPoint Presentation</vt:lpstr>
      <vt:lpstr>PowerPoint Presentation</vt:lpstr>
      <vt:lpstr>Basics of R Programming</vt:lpstr>
      <vt:lpstr>PowerPoint Presentation</vt:lpstr>
      <vt:lpstr>PowerPoint Presentation</vt:lpstr>
      <vt:lpstr>PowerPoint Presentation</vt:lpstr>
      <vt:lpstr>PowerPoint Presentation</vt:lpstr>
      <vt:lpstr>Other Tools for Programming Classes</vt:lpstr>
      <vt:lpstr>PowerPoint Presentation</vt:lpstr>
      <vt:lpstr>PowerPoint Presentation</vt:lpstr>
      <vt:lpstr>Wrap Up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dc:title>
  <cp:lastModifiedBy>Jeffrey McKee</cp:lastModifiedBy>
  <cp:revision>159</cp:revision>
  <dcterms:modified xsi:type="dcterms:W3CDTF">2018-09-29T06:08:58Z</dcterms:modified>
</cp:coreProperties>
</file>