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69" r:id="rId6"/>
    <p:sldId id="270" r:id="rId7"/>
    <p:sldId id="281" r:id="rId8"/>
    <p:sldId id="282" r:id="rId9"/>
    <p:sldId id="268" r:id="rId10"/>
    <p:sldId id="271" r:id="rId11"/>
    <p:sldId id="272" r:id="rId12"/>
    <p:sldId id="278" r:id="rId13"/>
    <p:sldId id="275" r:id="rId14"/>
    <p:sldId id="277" r:id="rId15"/>
    <p:sldId id="273" r:id="rId16"/>
    <p:sldId id="276" r:id="rId17"/>
    <p:sldId id="279" r:id="rId18"/>
    <p:sldId id="280" r:id="rId19"/>
    <p:sldId id="274" r:id="rId20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3" autoAdjust="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28674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4366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91904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568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</a:t>
            </a:r>
            <a:endParaRPr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441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43132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6237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28450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1647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6255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" TargetMode="External"/><Relationship Id="rId7" Type="http://schemas.openxmlformats.org/officeDocument/2006/relationships/hyperlink" Target="mailto:jmckee0@chicagobooth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mejiare@chicagobooth.edu" TargetMode="External"/><Relationship Id="rId5" Type="http://schemas.openxmlformats.org/officeDocument/2006/relationships/hyperlink" Target="http://tryr.codeschool.com/" TargetMode="External"/><Relationship Id="rId4" Type="http://schemas.openxmlformats.org/officeDocument/2006/relationships/hyperlink" Target="https://www.datacamp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mckee0@chicagobooth.edu" TargetMode="External"/><Relationship Id="rId5" Type="http://schemas.openxmlformats.org/officeDocument/2006/relationships/hyperlink" Target="http://tryr.codeschool.com/" TargetMode="External"/><Relationship Id="rId4" Type="http://schemas.openxmlformats.org/officeDocument/2006/relationships/hyperlink" Target="https://www.datacam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ftp.ussg.iu.edu/CRA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20009"/>
                </a:solidFill>
              </a:rPr>
              <a:t>Introduction to R</a:t>
            </a:r>
            <a:endParaRPr sz="40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Installing and Loading Packages in R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key strengths of R is the fact that so many R developers have written packages and shared them with the larger community through CRAN (the Comprehensive R Archive Network). Base R allows you to install and load these packages directly through the R interface with the </a:t>
            </a:r>
            <a:r>
              <a:rPr lang="en-US" dirty="0" err="1"/>
              <a:t>install.packages</a:t>
            </a:r>
            <a:r>
              <a:rPr lang="en-US" dirty="0"/>
              <a:t>() and library() functions. The package that we are going to install and use today is “swirl”, a software package for learning R, directly in R!</a:t>
            </a:r>
          </a:p>
          <a:p>
            <a:endParaRPr lang="en-US" dirty="0"/>
          </a:p>
          <a:p>
            <a:r>
              <a:rPr lang="en-US" dirty="0"/>
              <a:t>Type ‘</a:t>
            </a:r>
            <a:r>
              <a:rPr lang="en-US" dirty="0" err="1"/>
              <a:t>install.packages</a:t>
            </a:r>
            <a:r>
              <a:rPr lang="en-US" dirty="0"/>
              <a:t>(“swirl”)’ followed by ‘library(swirl)’.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E1AD8-7740-4D86-AE76-493B4E238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09" r="28283" b="4726"/>
          <a:stretch/>
        </p:blipFill>
        <p:spPr>
          <a:xfrm>
            <a:off x="719982" y="2924582"/>
            <a:ext cx="7704035" cy="2202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3A82C-AC7D-4DC9-9F24-6CB34609AA06}"/>
              </a:ext>
            </a:extLst>
          </p:cNvPr>
          <p:cNvSpPr txBox="1"/>
          <p:nvPr/>
        </p:nvSpPr>
        <p:spPr>
          <a:xfrm>
            <a:off x="384858" y="5218898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exactly the same process you will use to install and load any R packages that you may need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0252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Swirl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Swirl Courses to Install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Swirl courses can be installed with the following function (which we downloaded when installing the swirl package): </a:t>
            </a:r>
            <a:r>
              <a:rPr lang="en-US" dirty="0" err="1"/>
              <a:t>install_course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Let’s install the “R Programming” and “Regression Models” courses by typing </a:t>
            </a:r>
            <a:r>
              <a:rPr lang="en-US" dirty="0" err="1"/>
              <a:t>install_course</a:t>
            </a:r>
            <a:r>
              <a:rPr lang="en-US" dirty="0"/>
              <a:t>(“R Programming”) and </a:t>
            </a:r>
            <a:r>
              <a:rPr lang="en-US" dirty="0" err="1"/>
              <a:t>install_course</a:t>
            </a:r>
            <a:r>
              <a:rPr lang="en-US" dirty="0"/>
              <a:t>(“Regression Models”)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3237B-5B0A-4CE2-9899-489D8609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32537"/>
            <a:ext cx="8382001" cy="18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0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Swirl Lessons to Try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00A9A7-9484-4784-85F3-91049F4E7BE1}"/>
              </a:ext>
            </a:extLst>
          </p:cNvPr>
          <p:cNvSpPr txBox="1"/>
          <p:nvPr/>
        </p:nvSpPr>
        <p:spPr>
          <a:xfrm>
            <a:off x="384858" y="1062893"/>
            <a:ext cx="79170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the swirl() function to open swirl, it will list the courses you have installed. After selecting a course, it will then list lessons for you to select. For purposes of getting started with R, I recommend you start with the following courses:</a:t>
            </a:r>
          </a:p>
          <a:p>
            <a:endParaRPr lang="en-US" dirty="0"/>
          </a:p>
          <a:p>
            <a:r>
              <a:rPr lang="en-US" dirty="0"/>
              <a:t>R Programming:</a:t>
            </a:r>
          </a:p>
          <a:p>
            <a:endParaRPr lang="en-US" dirty="0"/>
          </a:p>
          <a:p>
            <a:pPr lvl="1"/>
            <a:r>
              <a:rPr lang="en-US" dirty="0"/>
              <a:t>1. Basic Building Blocks</a:t>
            </a:r>
          </a:p>
          <a:p>
            <a:pPr lvl="1"/>
            <a:r>
              <a:rPr lang="en-US" dirty="0"/>
              <a:t>3. Sequences of Numbers</a:t>
            </a:r>
          </a:p>
          <a:p>
            <a:pPr lvl="1"/>
            <a:r>
              <a:rPr lang="en-US" dirty="0"/>
              <a:t>4. Vectors</a:t>
            </a:r>
          </a:p>
          <a:p>
            <a:r>
              <a:rPr lang="en-US" dirty="0"/>
              <a:t>6. </a:t>
            </a:r>
            <a:r>
              <a:rPr lang="en-US" dirty="0" err="1"/>
              <a:t>Subsetting</a:t>
            </a:r>
            <a:r>
              <a:rPr lang="en-US" dirty="0"/>
              <a:t> Vectors</a:t>
            </a:r>
          </a:p>
          <a:p>
            <a:r>
              <a:rPr lang="en-US" dirty="0"/>
              <a:t>7. Matrices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65424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Basic Building Blocks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More Resources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DF7DD2-3D15-41B5-BBF8-410230F9B214}"/>
              </a:ext>
            </a:extLst>
          </p:cNvPr>
          <p:cNvSpPr txBox="1"/>
          <p:nvPr/>
        </p:nvSpPr>
        <p:spPr>
          <a:xfrm>
            <a:off x="384858" y="1290704"/>
            <a:ext cx="7917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hlinkClick r:id="rId3"/>
              </a:rPr>
              <a:t>https://swirlstats.com/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https://www.datacamp.com/</a:t>
            </a:r>
            <a:endParaRPr lang="en-US" sz="3000" dirty="0"/>
          </a:p>
          <a:p>
            <a:r>
              <a:rPr lang="en-US" sz="3000" dirty="0">
                <a:hlinkClick r:id="rId5"/>
              </a:rPr>
              <a:t>http://tryr.codeschool.com/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r>
              <a:rPr lang="en-US" sz="3000" dirty="0"/>
              <a:t>Or just ask! </a:t>
            </a:r>
            <a:r>
              <a:rPr lang="en-US" sz="3000" dirty="0">
                <a:hlinkClick r:id="rId6"/>
              </a:rPr>
              <a:t>jmejiare@chicagobooth.edu</a:t>
            </a:r>
            <a:r>
              <a:rPr lang="en-US" sz="3000" dirty="0"/>
              <a:t> or </a:t>
            </a:r>
            <a:r>
              <a:rPr lang="en-US" sz="3000" dirty="0">
                <a:hlinkClick r:id="rId7"/>
              </a:rPr>
              <a:t>jmckee0@chicagobooth.edu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079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Preview of Next Week’s Session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DF7DD2-3D15-41B5-BBF8-410230F9B214}"/>
              </a:ext>
            </a:extLst>
          </p:cNvPr>
          <p:cNvSpPr txBox="1"/>
          <p:nvPr/>
        </p:nvSpPr>
        <p:spPr>
          <a:xfrm>
            <a:off x="384858" y="1290704"/>
            <a:ext cx="7917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hlinkClick r:id="rId3"/>
              </a:rPr>
              <a:t>https://swirlstats.com/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https://www.datacamp.com/</a:t>
            </a:r>
            <a:endParaRPr lang="en-US" sz="3000" dirty="0"/>
          </a:p>
          <a:p>
            <a:r>
              <a:rPr lang="en-US" sz="3000" dirty="0">
                <a:hlinkClick r:id="rId5"/>
              </a:rPr>
              <a:t>http://tryr.codeschool.com/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r>
              <a:rPr lang="en-US" sz="3000" dirty="0"/>
              <a:t>Or just ask! </a:t>
            </a:r>
            <a:r>
              <a:rPr lang="en-US" sz="3000" dirty="0">
                <a:hlinkClick r:id="rId6"/>
              </a:rPr>
              <a:t>jmckee0@chicagobooth.edu</a:t>
            </a:r>
            <a:r>
              <a:rPr lang="en-US" sz="3000" dirty="0"/>
              <a:t> or @</a:t>
            </a:r>
            <a:r>
              <a:rPr lang="en-US" sz="3000" dirty="0" err="1"/>
              <a:t>jmckee</a:t>
            </a:r>
            <a:r>
              <a:rPr lang="en-US" sz="3000" dirty="0"/>
              <a:t> on Slack</a:t>
            </a:r>
          </a:p>
        </p:txBody>
      </p:sp>
    </p:spTree>
    <p:extLst>
      <p:ext uri="{BB962C8B-B14F-4D97-AF65-F5344CB8AC3E}">
        <p14:creationId xmlns:p14="http://schemas.microsoft.com/office/powerpoint/2010/main" val="282207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Goals for Today</a:t>
            </a:r>
            <a:endParaRPr sz="24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Downloading R and R Studio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R Overview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Installing packages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Getting Started with Swirl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Preview Next Week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 and R Studio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Downloading and Installing R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https://www.r-project.org/</a:t>
            </a:r>
            <a:r>
              <a:rPr lang="en-US" dirty="0"/>
              <a:t> and click on “CRAN” underneath the “Download” section of the sidebar. Select the mirror of your choice (the closest is probably </a:t>
            </a:r>
            <a:r>
              <a:rPr lang="en-US" dirty="0">
                <a:hlinkClick r:id="rId4"/>
              </a:rPr>
              <a:t>https://ftp.ussg.iu.edu/CRAN/</a:t>
            </a:r>
            <a:r>
              <a:rPr lang="en-US" dirty="0"/>
              <a:t>) and download the appropriate version of R for your Operating System. If asked, download the “base” subdirectory.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742B4-79B6-4AF0-872B-153C648E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2" y="2131470"/>
            <a:ext cx="8212508" cy="2970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111821-2EB0-4B70-904C-608C65F22EE9}"/>
              </a:ext>
            </a:extLst>
          </p:cNvPr>
          <p:cNvSpPr/>
          <p:nvPr/>
        </p:nvSpPr>
        <p:spPr>
          <a:xfrm>
            <a:off x="692209" y="2409914"/>
            <a:ext cx="2358640" cy="17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7E08F-1D02-4CC0-BD2E-37FCD12BAE0F}"/>
              </a:ext>
            </a:extLst>
          </p:cNvPr>
          <p:cNvSpPr txBox="1"/>
          <p:nvPr/>
        </p:nvSpPr>
        <p:spPr>
          <a:xfrm>
            <a:off x="550492" y="5307394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be able to accept all the default values in the installer.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Downloading and Installing R Studio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 and download “R Studio Desktop” for your operating system. Again, you can use the default installation options.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B6AA90-EE7F-496D-93F0-B88BBF01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36" y="1846419"/>
            <a:ext cx="4226727" cy="3994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4A27F3-1F12-413F-B4EC-C0D340340F1D}"/>
              </a:ext>
            </a:extLst>
          </p:cNvPr>
          <p:cNvSpPr/>
          <p:nvPr/>
        </p:nvSpPr>
        <p:spPr>
          <a:xfrm>
            <a:off x="3110668" y="1762569"/>
            <a:ext cx="615298" cy="4168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Making Sure Everything is Installed Correctly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RStudio</a:t>
            </a:r>
            <a:r>
              <a:rPr lang="en-US" dirty="0"/>
              <a:t> into your search bar and this logo should pop up:</a:t>
            </a:r>
          </a:p>
        </p:txBody>
      </p:sp>
      <p:pic>
        <p:nvPicPr>
          <p:cNvPr id="2050" name="Picture 2" descr="Image result for rstudio logo">
            <a:extLst>
              <a:ext uri="{FF2B5EF4-FFF2-40B4-BE49-F238E27FC236}">
                <a16:creationId xmlns:a16="http://schemas.microsoft.com/office/drawing/2014/main" id="{36254F03-8029-4D75-B0AA-65D5C1C1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04" y="925840"/>
            <a:ext cx="534111" cy="5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FF93F-1814-4192-9DCE-ACAA0E5AFFAF}"/>
              </a:ext>
            </a:extLst>
          </p:cNvPr>
          <p:cNvSpPr txBox="1"/>
          <p:nvPr/>
        </p:nvSpPr>
        <p:spPr>
          <a:xfrm>
            <a:off x="473697" y="2048304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R studio and try typing in print(“Hello World!”) to make sure everything is working as intended: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F43D3-6437-40A4-813A-13ADD866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32" r="94732" b="62596"/>
          <a:stretch/>
        </p:blipFill>
        <p:spPr>
          <a:xfrm>
            <a:off x="473696" y="2970731"/>
            <a:ext cx="7266657" cy="1075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8DD54F-884C-43B7-B6FA-C45AC248E1D9}"/>
              </a:ext>
            </a:extLst>
          </p:cNvPr>
          <p:cNvSpPr txBox="1"/>
          <p:nvPr/>
        </p:nvSpPr>
        <p:spPr>
          <a:xfrm>
            <a:off x="473696" y="4772988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Feel free to also trying asking R to perform some basic calculations!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4573B1-E2BA-4C7F-9012-D705177DA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083" y="5137389"/>
            <a:ext cx="1135833" cy="8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What is R?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is an open source (thus FREE) programming language for statistical computing and plotting that is supported by the R Foundation for Statistical Computing. R is widely used among academics, statisticians, and data scientists for data analysis and is the default statistical programming language here at Booth.</a:t>
            </a:r>
          </a:p>
          <a:p>
            <a:endParaRPr lang="en-US" dirty="0"/>
          </a:p>
          <a:p>
            <a:r>
              <a:rPr lang="en-US" dirty="0"/>
              <a:t>R’s primary strength is its support of user-written packages that allow you to easily run complicated/state of the art analyses without having to write (or necessarily even understand) the code yourself. In particular, R’s visualization packages are </a:t>
            </a:r>
            <a:r>
              <a:rPr lang="en-US"/>
              <a:t>considered best-in-class.</a:t>
            </a:r>
            <a:endParaRPr lang="en-US" dirty="0"/>
          </a:p>
        </p:txBody>
      </p:sp>
      <p:pic>
        <p:nvPicPr>
          <p:cNvPr id="8" name="Shape 246">
            <a:extLst>
              <a:ext uri="{FF2B5EF4-FFF2-40B4-BE49-F238E27FC236}">
                <a16:creationId xmlns:a16="http://schemas.microsoft.com/office/drawing/2014/main" id="{B81620D6-FA31-4C9E-8D6D-930A64156C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4115019"/>
            <a:ext cx="2581262" cy="18525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Shape 247">
            <a:extLst>
              <a:ext uri="{FF2B5EF4-FFF2-40B4-BE49-F238E27FC236}">
                <a16:creationId xmlns:a16="http://schemas.microsoft.com/office/drawing/2014/main" id="{47E0E996-D9C9-4422-8CC8-61AF007D2F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511" y="2924582"/>
            <a:ext cx="2963074" cy="18313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Shape 248">
            <a:extLst>
              <a:ext uri="{FF2B5EF4-FFF2-40B4-BE49-F238E27FC236}">
                <a16:creationId xmlns:a16="http://schemas.microsoft.com/office/drawing/2014/main" id="{5D1DC2F7-D00C-4C2A-B1CC-44DF40FF965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2014" y="3131035"/>
            <a:ext cx="2070959" cy="168222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/>
            </a:outerShdw>
          </a:effectLst>
        </p:spPr>
      </p:pic>
      <p:pic>
        <p:nvPicPr>
          <p:cNvPr id="11" name="Shape 249">
            <a:extLst>
              <a:ext uri="{FF2B5EF4-FFF2-40B4-BE49-F238E27FC236}">
                <a16:creationId xmlns:a16="http://schemas.microsoft.com/office/drawing/2014/main" id="{66C470DD-7FB3-443B-8E6C-74563CD7E27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85264" y="4755963"/>
            <a:ext cx="1209967" cy="122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50">
            <a:extLst>
              <a:ext uri="{FF2B5EF4-FFF2-40B4-BE49-F238E27FC236}">
                <a16:creationId xmlns:a16="http://schemas.microsoft.com/office/drawing/2014/main" id="{139FC1B2-FE9A-4661-983C-7276505AB4D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93079" y="4292585"/>
            <a:ext cx="1690337" cy="168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72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What is R Studio?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is a FREE integrated development environment (IDE) for R and the preferred IDE at Booth. It provides a convenient interface to write and test code, see your working directory, and examine plots/read help files all at the same time.</a:t>
            </a:r>
          </a:p>
        </p:txBody>
      </p:sp>
      <p:pic>
        <p:nvPicPr>
          <p:cNvPr id="1026" name="Picture 2" descr="Image result for r studio">
            <a:extLst>
              <a:ext uri="{FF2B5EF4-FFF2-40B4-BE49-F238E27FC236}">
                <a16:creationId xmlns:a16="http://schemas.microsoft.com/office/drawing/2014/main" id="{98BFC059-960A-4A69-97EB-A01F231A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12" y="1833496"/>
            <a:ext cx="4473175" cy="37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447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765</Words>
  <Application>Microsoft Office PowerPoint</Application>
  <PresentationFormat>On-screen Show (4:3)</PresentationFormat>
  <Paragraphs>93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Default Design</vt:lpstr>
      <vt:lpstr>Introduction to R</vt:lpstr>
      <vt:lpstr>PowerPoint Presentation</vt:lpstr>
      <vt:lpstr>Downloading R and R Studio</vt:lpstr>
      <vt:lpstr>PowerPoint Presentation</vt:lpstr>
      <vt:lpstr>PowerPoint Presentation</vt:lpstr>
      <vt:lpstr>PowerPoint Presentation</vt:lpstr>
      <vt:lpstr>What is R?</vt:lpstr>
      <vt:lpstr>PowerPoint Presentation</vt:lpstr>
      <vt:lpstr>PowerPoint Presentation</vt:lpstr>
      <vt:lpstr>Installing Packages</vt:lpstr>
      <vt:lpstr>PowerPoint Presentation</vt:lpstr>
      <vt:lpstr>Getting Started with Swirl</vt:lpstr>
      <vt:lpstr>PowerPoint Presentation</vt:lpstr>
      <vt:lpstr>PowerPoint Presentation</vt:lpstr>
      <vt:lpstr>R Programming</vt:lpstr>
      <vt:lpstr>PowerPoint Presentation</vt:lpstr>
      <vt:lpstr>Wrap 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86</cp:revision>
  <dcterms:modified xsi:type="dcterms:W3CDTF">2018-09-28T20:10:08Z</dcterms:modified>
</cp:coreProperties>
</file>