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392238" y="1152525"/>
            <a:ext cx="4149725" cy="3111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93738" y="4437063"/>
            <a:ext cx="5546725" cy="363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GUI here. Go over tables databases, fields, and properties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rgbClr val="D9ECEE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vider_0531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5588" cy="447438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ctrTitle"/>
          </p:nvPr>
        </p:nvSpPr>
        <p:spPr>
          <a:xfrm>
            <a:off x="430213" y="278130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0215" y="47148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8275" lvl="1" marL="574675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34950" lvl="2" marL="11493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34950" lvl="3" marL="14922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4950" lvl="4" marL="18351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34950" lvl="5" marL="22923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34950" lvl="6" marL="27495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34950" lvl="7" marL="32067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34950" lvl="8" marL="366395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 rot="5400000">
            <a:off x="4386265" y="2333628"/>
            <a:ext cx="5584825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454821" y="481809"/>
            <a:ext cx="5584825" cy="5630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37160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31800" y="1677988"/>
            <a:ext cx="7710488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3" type="body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Char char="–"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792290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/>
          <p:nvPr>
            <p:ph idx="2" type="pic"/>
          </p:nvPr>
        </p:nvSpPr>
        <p:spPr>
          <a:xfrm>
            <a:off x="1792290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792290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2081213" y="28575"/>
            <a:ext cx="4411662" cy="77104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ent_blue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738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31800" y="1677988"/>
            <a:ext cx="7710488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rmarkdown.rstudio.com/articles_intro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ran.r-project.org/" TargetMode="External"/><Relationship Id="rId4" Type="http://schemas.openxmlformats.org/officeDocument/2006/relationships/hyperlink" Target="https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444990" y="1986813"/>
            <a:ext cx="8275442" cy="142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Booth Analytics Club:</a:t>
            </a:r>
            <a:b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R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4826000" y="5156199"/>
            <a:ext cx="3479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Raj Ghosh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20586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05867"/>
                </a:solidFill>
                <a:latin typeface="Calibri"/>
                <a:ea typeface="Calibri"/>
                <a:cs typeface="Calibri"/>
                <a:sym typeface="Calibri"/>
              </a:rPr>
              <a:t>October 28, 2017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566498" y="1374247"/>
            <a:ext cx="7710488" cy="462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Character Functions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946467"/>
            <a:ext cx="7840555" cy="464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566498" y="1374247"/>
            <a:ext cx="7710488" cy="462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Statistical Functions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498" y="1989153"/>
            <a:ext cx="6779579" cy="4699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Other Useful functions: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length(object) # number of elements in vector/list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dim(object) # dimensions of matrix/dataframe</a:t>
            </a:r>
            <a:endParaRPr b="1" i="0" sz="1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nrow/ncol(object) # number of rows/cols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(row/col)names(object)  # (row/col) names of object </a:t>
            </a:r>
            <a:endParaRPr b="1" i="0" sz="1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c(object,object,...)  # combine objects into a vector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cbind(object, object, ...) # combine objects as columns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rbind(object, object, ...) # combine objects as rows </a:t>
            </a:r>
            <a:endParaRPr b="1" i="0" sz="1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subset(dataframe, condition) # slices dataframe based on condition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which(condition) # returns indices of vector which satisfy the condition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match(vector1, vector2) # indices of vector 1 elements in vector 2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order(vector, decreasing = TRUE) # ordered indices of vector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64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merge(dataframe1, dataframe2, by = vector of fields) # SQL inner join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66498" y="1374247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User-defined functions: Can define your own functions in R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&lt;function name&gt; &lt;- function(&lt;variables list&gt;)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&lt;expr&gt;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return(&lt;output variable&gt;)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add &lt;- function(x, y)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return(x + 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444990" y="1986813"/>
            <a:ext cx="8275442" cy="142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Regression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provides comprehensive support for multiple linear regression.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General Regression (built-in):</a:t>
            </a:r>
            <a:endParaRPr/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lm(y ~ x1 + x2 + x3, data=mydata)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glm(y ~ x1 + x2 + x3, data=mydata)</a:t>
            </a:r>
            <a:endParaRPr/>
          </a:p>
          <a:p>
            <a:pPr indent="-3175" lvl="1" marL="4095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Lasso Regression (package glmnet):</a:t>
            </a:r>
            <a:endParaRPr/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glmnet(x, y, family=“gaussian”, alpha=1)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Ridge Regression (package glmnet):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glmnet(x, y, family=“gaussian”, alpha=0)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Elastic Net Regression (package glmnet):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glmnet(x, y, family=“gaussian”, alpha=0.5)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" lvl="1" marL="5746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Predicting new results: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yhat &lt;- predict(fit,xnew)</a:t>
            </a:r>
            <a:endParaRPr/>
          </a:p>
          <a:p>
            <a:pPr indent="-41275" lvl="1" marL="5746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http://www4.stat.ncsu.edu/~post/josh/LASSO_Ridge_Elastic_Net_-_Examples.html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Multiple Linear Regression Example: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fit &lt;- lm(y ~ x1 + x2 + x3, data=mydata)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summary(fit) # show results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Other useful functions: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coefficients(fit) # model coefficients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confint(fit, level=0.95) # CIs for model parameters 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fitted(fit) # predicted values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residuals(fit) # residuals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anova(fit) # anova table 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vcov(fit) # covariance matrix for model parameters 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influence(fit) # regression diagnostics 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Predicting new results:</a:t>
            </a:r>
            <a:b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yhat &lt;- predict(fit,xnew)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General Regression Model: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fit &lt;- glm(y~formula, data=mydata)</a:t>
            </a:r>
            <a:endParaRPr/>
          </a:p>
          <a:p>
            <a:pPr indent="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Building model for glmnet: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x &lt;- model.matrix(~0+formula,data=mydata)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y &lt;- mydata$y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fit &lt;- glmnet(x, y, family=“Gaussian”, alpha=1)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Advanced regression formula: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Regression formula with categorical variables: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y ~ x1 + x2 + factor(x3)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Regression with interaction terms: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y ~ x1 + x2*x3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Regression with non-linear terms: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y ~ x1 + x2**2 + x3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Analysis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Logistic regression in R: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General Regression (built-in):</a:t>
            </a:r>
            <a:endParaRPr/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lm(y ~ x1 + x2 + x3, data=mydata, family=“binomial”)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glm(y ~ x1 + x2 + x3, data=mydata, family=“binomial”)</a:t>
            </a:r>
            <a:endParaRPr/>
          </a:p>
          <a:p>
            <a:pPr indent="-3175" lvl="1" marL="4095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Lasso Regression (package glmnet):</a:t>
            </a:r>
            <a:endParaRPr/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glmnet(x, y, family=“binomial”, alpha=1)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Ridge Regression (package glmnet):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glmnet(x, y, family=“binomial”, alpha=0)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Elastic Net Regression (package glmnet):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fit &lt;- glmnet(x, y, family=“binomial”, alpha=0.5)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" lvl="1" marL="5746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Char char="•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Predicting new results:</a:t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yhat &lt;- predict(fit, xnew, type=“response”)</a:t>
            </a:r>
            <a:endParaRPr/>
          </a:p>
          <a:p>
            <a:pPr indent="-41275" lvl="1" marL="574675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http://www4.stat.ncsu.edu/~post/josh/LASSO_Ridge_Elastic_Net_-_Examples.html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444990" y="1986813"/>
            <a:ext cx="8275442" cy="142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Plotting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31800" y="1270451"/>
            <a:ext cx="7710488" cy="5017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Recap of Last Week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Advanced Regression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Advanced Plotting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Markdown</a:t>
            </a:r>
            <a:endParaRPr/>
          </a:p>
          <a:p>
            <a:pPr indent="-1651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 Results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One of the main reasons data analysts turn to R is for its strong graphic capabilities. 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Here we will cover some of the basic plotting capabilities in R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Scatter Plots: plot(x,y)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attach(mtcars)</a:t>
            </a:r>
            <a:b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plot(wt, mpg) </a:t>
            </a:r>
            <a:b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abline(lm(mpg~wt), col=“red)</a:t>
            </a:r>
            <a:b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title("Regression of MPG on Weight")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 Results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Histograms: hist(x)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b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&lt;- mtcars$mpg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h&lt;-hist(x, breaks=10, col="red", xlab="Miles Per Gallon", main="Histogram with Normal Curve")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xfit&lt;-seq(min(x),max(x),length=40)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yfit&lt;-dnorm(xfit,mean=mean(x),sd=sd(x))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yfit &lt;- yfit*diff(h$mids[1:2])*length(x)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lines(xfit, yfit, col="blue", lwd=2)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 Results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Bar Plots: barplot(x)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# Simple Horizontal Bar Plot with Added Labels</a:t>
            </a:r>
            <a:b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counts &lt;- table(mtcars$gear)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barplot(counts, main="Car Distribution", horiz= TRUE, names.arg=c("3 Gears", "4 Gears", "5 Gears"), col="red")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 Results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Box Plots: boxplots(y~x, data=mydata)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# Boxplot of MPG by Car Cylinders 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boxplot(mpg~cyl,data=mtcars, main=“Car Milage Data”, xlab=“Number of Cylinders”, ylab=“Miles Per Gallon”, col=“red”)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 Results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Line charts: lines(x, y, type=“l”)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&lt;- c(1:5); y &lt;- x # create some data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par(pch=22, col="red") # plotting symbol and color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par(mfrow=c(2,4)) # all plots on one page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opts = c("p","l","o","b","c","s","S","h")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for(i in 1:length(opts)){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heading = paste("type=",opts[i])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plot(x, y, type="n", main=heading)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lines(x, y, type=opts[i])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ctrTitle"/>
          </p:nvPr>
        </p:nvSpPr>
        <p:spPr>
          <a:xfrm>
            <a:off x="444990" y="1986813"/>
            <a:ext cx="8275442" cy="142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Markdown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Markdown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Markdown is very useful for creating professional reports with embedded R plots.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It uses R and Latex. You need to have Latex installed in computer to use this.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Useful link: </a:t>
            </a:r>
            <a:r>
              <a:rPr b="1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http://rmarkdown.rstudio.com/articles_intro.html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12750" y="1151009"/>
            <a:ext cx="7710488" cy="5484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Provided more advanced overview of R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Much more functionality available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Resources to use:</a:t>
            </a:r>
            <a:endParaRPr/>
          </a:p>
          <a:p>
            <a:pPr indent="-281940" lvl="1" marL="54864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https://cran.r-project.org/</a:t>
            </a:r>
            <a:endParaRPr b="0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54864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https://stackoverflow.com/</a:t>
            </a:r>
            <a:endParaRPr b="0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" lvl="1" marL="574675" marR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3180170" y="2565175"/>
            <a:ext cx="341483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3200">
              <a:solidFill>
                <a:srgbClr val="2058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444990" y="1986813"/>
            <a:ext cx="8275442" cy="1424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Recap of Last Week</a:t>
            </a:r>
            <a:endParaRPr b="1" i="0" sz="4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you use R?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66498" y="1366156"/>
            <a:ext cx="7710488" cy="108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RStudio is an integrated development environment (IDE) for R</a:t>
            </a:r>
            <a:endParaRPr b="1" i="0" sz="28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163" y="2455644"/>
            <a:ext cx="6798556" cy="375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 has a wide variety of data types: 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Scalars: x = 5.0</a:t>
            </a:r>
            <a:endParaRPr/>
          </a:p>
          <a:p>
            <a:pPr indent="-168275" lvl="1" marL="574675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Vectors: y = c(1,2,5.3,6,-2,4)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Matrices: z = matrix(1:6, nrow=2, ncol=3)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Dataframes: df = data.frame(vec1,vec2)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8275" lvl="1" marL="574675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Lists: w = list(x, y, z, df)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52070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Accessing Vectors, Matrices, DataFrames and Lists:</a:t>
            </a:r>
            <a:endParaRPr/>
          </a:p>
          <a:p>
            <a:pPr indent="-346075" lvl="1" marL="930275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vec[index], mat[row,col], df[row,col], list[[index]]</a:t>
            </a:r>
            <a:endParaRPr b="1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Loading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From File: CSV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read.csv("readcsv.csv", header=T, dec=".",sep="\t")</a:t>
            </a:r>
            <a:endParaRPr/>
          </a:p>
          <a:p>
            <a:pPr indent="-342900" lvl="0" marL="342900" marR="0" rtl="0" algn="l">
              <a:spcBef>
                <a:spcPts val="1400"/>
              </a:spcBef>
              <a:spcAft>
                <a:spcPts val="0"/>
              </a:spcAft>
              <a:buClr>
                <a:srgbClr val="000064"/>
              </a:buClr>
              <a:buSzPts val="2800"/>
              <a:buFont typeface="Calibri"/>
              <a:buChar char="•"/>
            </a:pPr>
            <a:r>
              <a:rPr b="1" i="0" lang="en-US" sz="28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From Database: SQL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library(RODBC)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dbhandle &lt;- odbcDriverConnect("Driver={SQL Server};Server=Server_Name;Database=DB_Name;Trusted_Connection=Yes")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myDF &lt;- sqlQuery(dbhandle, qry) #qry is in SQL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close(dbhandle)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566498" y="1366155"/>
            <a:ext cx="7710488" cy="5277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Control Structures: R has the standard control structures as in other programming languages. However, it is more efficient to use built-in functions rather than control structures whenever possible.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Control Structure 		Syntax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If-else: 				if (cond) {expr1} else {expr2}</a:t>
            </a:r>
            <a:endParaRPr b="0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For: 				for (var in seq) {expr}</a:t>
            </a:r>
            <a:endParaRPr b="0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While:				while (cond) {expr}</a:t>
            </a:r>
            <a:endParaRPr b="0" i="0" sz="24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566498" y="1366155"/>
            <a:ext cx="7710488" cy="527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Operators: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509854" y="1893536"/>
            <a:ext cx="4175434" cy="30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Arithmetic Operators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Operator	Description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+	addition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-	subtraction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*	multiplication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/	division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^ or **	exponentiation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%% y	modulus (x mod y) 5%%2 is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%/% y	integer division 5%/%2 is 2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4812117" y="1893536"/>
            <a:ext cx="3919187" cy="2736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Logical Operators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Operator	Description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&lt;	less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&lt;=	less than or equal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&gt;	greater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&gt;=	greater than or equal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==	exactly equal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!=	not equal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!x	Not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| y	x OR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x &amp; y	x AND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isTRUE(x)	test if X is TRUE</a:t>
            </a:r>
            <a:endParaRPr b="0" i="0" sz="2000" u="none" cap="none" strike="noStrike">
              <a:solidFill>
                <a:srgbClr val="0000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12750" y="295275"/>
            <a:ext cx="7493000" cy="604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Manipulating Data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648700" y="6428414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66498" y="1374247"/>
            <a:ext cx="7710488" cy="462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Built-in functions: Already provided in R.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000064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64"/>
                </a:solidFill>
                <a:latin typeface="Calibri"/>
                <a:ea typeface="Calibri"/>
                <a:cs typeface="Calibri"/>
                <a:sym typeface="Calibri"/>
              </a:rPr>
              <a:t>      Numeric Functions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308" y="2469280"/>
            <a:ext cx="5821634" cy="401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