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3" r:id="rId1"/>
  </p:sldMasterIdLst>
  <p:notesMasterIdLst>
    <p:notesMasterId r:id="rId11"/>
  </p:notesMasterIdLst>
  <p:sldIdLst>
    <p:sldId id="256" r:id="rId2"/>
    <p:sldId id="257" r:id="rId3"/>
    <p:sldId id="260" r:id="rId4"/>
    <p:sldId id="258" r:id="rId5"/>
    <p:sldId id="259" r:id="rId6"/>
    <p:sldId id="261" r:id="rId7"/>
    <p:sldId id="264" r:id="rId8"/>
    <p:sldId id="262" r:id="rId9"/>
    <p:sldId id="263" r:id="rId10"/>
  </p:sldIdLst>
  <p:sldSz cx="9144000" cy="6858000" type="screen4x3"/>
  <p:notesSz cx="6950075" cy="9236075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E517AEF-C05D-40B9-8274-1AED4C133E0D}">
  <a:tblStyle styleId="{3E517AEF-C05D-40B9-8274-1AED4C133E0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423" autoAdjust="0"/>
  </p:normalViewPr>
  <p:slideViewPr>
    <p:cSldViewPr snapToGrid="0">
      <p:cViewPr varScale="1">
        <p:scale>
          <a:sx n="80" d="100"/>
          <a:sy n="80" d="100"/>
        </p:scale>
        <p:origin x="1526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11488" cy="461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937000" y="0"/>
            <a:ext cx="3011488" cy="461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95325" y="4387850"/>
            <a:ext cx="5559425" cy="4156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774113"/>
            <a:ext cx="3011488" cy="46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937000" y="8772525"/>
            <a:ext cx="3011488" cy="461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75" tIns="45675" rIns="91375" bIns="456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95325" y="4387850"/>
            <a:ext cx="5559425" cy="41560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dirty="0"/>
          </a:p>
        </p:txBody>
      </p:sp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/>
        </p:nvSpPr>
        <p:spPr>
          <a:xfrm>
            <a:off x="3937000" y="8772525"/>
            <a:ext cx="3011488" cy="461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75" tIns="45675" rIns="91375" bIns="456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95325" y="4387850"/>
            <a:ext cx="5945188" cy="4156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75" tIns="45675" rIns="91375" bIns="456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/>
              <a:t> </a:t>
            </a:r>
            <a:endParaRPr sz="1000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/>
        </p:nvSpPr>
        <p:spPr>
          <a:xfrm>
            <a:off x="3937000" y="8772525"/>
            <a:ext cx="3011488" cy="461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75" tIns="45675" rIns="91375" bIns="456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95325" y="4387850"/>
            <a:ext cx="5945188" cy="4156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75" tIns="45675" rIns="91375" bIns="456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/>
        </p:nvSpPr>
        <p:spPr>
          <a:xfrm>
            <a:off x="3937000" y="8772525"/>
            <a:ext cx="3011488" cy="461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75" tIns="45675" rIns="91375" bIns="456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95325" y="4387850"/>
            <a:ext cx="5945188" cy="4156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75" tIns="45675" rIns="91375" bIns="456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28692142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772846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/>
        </p:nvSpPr>
        <p:spPr>
          <a:xfrm>
            <a:off x="3937000" y="8772525"/>
            <a:ext cx="3011488" cy="461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75" tIns="45675" rIns="91375" bIns="456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95325" y="4387850"/>
            <a:ext cx="5945188" cy="4156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75" tIns="45675" rIns="91375" bIns="456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29014669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/>
        </p:nvSpPr>
        <p:spPr>
          <a:xfrm>
            <a:off x="3937000" y="8772525"/>
            <a:ext cx="3011488" cy="461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75" tIns="45675" rIns="91375" bIns="456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95325" y="4387850"/>
            <a:ext cx="5945188" cy="4156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75" tIns="45675" rIns="91375" bIns="456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23681518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/>
        </p:nvSpPr>
        <p:spPr>
          <a:xfrm>
            <a:off x="3937000" y="8772525"/>
            <a:ext cx="3011488" cy="461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75" tIns="45675" rIns="91375" bIns="456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95325" y="4387850"/>
            <a:ext cx="5945188" cy="4156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75" tIns="45675" rIns="91375" bIns="456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14893565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Shape 16" descr="C:\Users\Whitney\Documents\CHICAGO GSB\PPT-Large-Logo-with-Tag-Pos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57200" y="4232275"/>
            <a:ext cx="8229600" cy="22733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Shape 17"/>
          <p:cNvSpPr txBox="1">
            <a:spLocks noGrp="1"/>
          </p:cNvSpPr>
          <p:nvPr>
            <p:ph type="ctrTitle"/>
          </p:nvPr>
        </p:nvSpPr>
        <p:spPr>
          <a:xfrm>
            <a:off x="381000" y="762000"/>
            <a:ext cx="7772400" cy="784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ubTitle" idx="1"/>
          </p:nvPr>
        </p:nvSpPr>
        <p:spPr>
          <a:xfrm>
            <a:off x="381000" y="1676400"/>
            <a:ext cx="64008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 rot="5400000">
            <a:off x="4814094" y="2102644"/>
            <a:ext cx="5700713" cy="2079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 rot="5400000">
            <a:off x="576262" y="96838"/>
            <a:ext cx="5700713" cy="6091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4343400" y="617220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Diagram or Organization Chart" type="dgm">
  <p:cSld name="DIAGRAM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381000" y="292100"/>
            <a:ext cx="83058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Shape 67"/>
          <p:cNvSpPr>
            <a:spLocks noGrp="1"/>
          </p:cNvSpPr>
          <p:nvPr>
            <p:ph type="dgm" idx="2"/>
          </p:nvPr>
        </p:nvSpPr>
        <p:spPr>
          <a:xfrm>
            <a:off x="404813" y="1206500"/>
            <a:ext cx="8299450" cy="4786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342900" marR="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sldNum" idx="12"/>
          </p:nvPr>
        </p:nvSpPr>
        <p:spPr>
          <a:xfrm>
            <a:off x="4343400" y="617220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able" type="tbl">
  <p:cSld name="TABLE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xfrm>
            <a:off x="381000" y="292100"/>
            <a:ext cx="83058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4343400" y="617220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Text, and 2 Content" type="txAndTwoObj">
  <p:cSld name="TEXT_AND_TWO_OBJECTS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381000" y="292100"/>
            <a:ext cx="83058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404813" y="1206500"/>
            <a:ext cx="4073525" cy="4786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body" idx="2"/>
          </p:nvPr>
        </p:nvSpPr>
        <p:spPr>
          <a:xfrm>
            <a:off x="4630738" y="1206500"/>
            <a:ext cx="4073525" cy="2316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3"/>
          </p:nvPr>
        </p:nvSpPr>
        <p:spPr>
          <a:xfrm>
            <a:off x="4630738" y="3675063"/>
            <a:ext cx="4073525" cy="2317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4343400" y="617220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4343400" y="617220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4343400" y="617220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381000" y="292100"/>
            <a:ext cx="83058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4343400" y="617220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381000" y="292100"/>
            <a:ext cx="83058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404813" y="1206500"/>
            <a:ext cx="4073525" cy="4786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2"/>
          </p:nvPr>
        </p:nvSpPr>
        <p:spPr>
          <a:xfrm>
            <a:off x="4630738" y="1206500"/>
            <a:ext cx="4073525" cy="4786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4343400" y="617220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81000" y="292100"/>
            <a:ext cx="83058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ldNum" idx="12"/>
          </p:nvPr>
        </p:nvSpPr>
        <p:spPr>
          <a:xfrm>
            <a:off x="4343400" y="617220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4343400" y="617220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Shape 54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4343400" y="617220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381000" y="292100"/>
            <a:ext cx="83058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 rot="5400000">
            <a:off x="2161382" y="-550068"/>
            <a:ext cx="4786313" cy="8299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4343400" y="617220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0" y="6086475"/>
            <a:ext cx="9144000" cy="1588"/>
          </a:xfrm>
          <a:prstGeom prst="straightConnector1">
            <a:avLst/>
          </a:prstGeom>
          <a:noFill/>
          <a:ln w="9525" cap="flat" cmpd="sng">
            <a:solidFill>
              <a:srgbClr val="6E0000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1" name="Shape 11" descr="PPT-Large-Logo-with-Tag-Pos.png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6291263" y="6181725"/>
            <a:ext cx="2395537" cy="6604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04813" y="1206500"/>
            <a:ext cx="8299450" cy="4786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title"/>
          </p:nvPr>
        </p:nvSpPr>
        <p:spPr>
          <a:xfrm>
            <a:off x="381000" y="292100"/>
            <a:ext cx="83058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4343400" y="617220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ctrTitle"/>
          </p:nvPr>
        </p:nvSpPr>
        <p:spPr>
          <a:xfrm>
            <a:off x="381000" y="762000"/>
            <a:ext cx="8382000" cy="784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820009"/>
                </a:solidFill>
              </a:rPr>
              <a:t>Excel</a:t>
            </a:r>
            <a:r>
              <a:rPr lang="en-US" sz="4000" b="1" i="0" u="none" strike="noStrike" cap="none" dirty="0">
                <a:solidFill>
                  <a:srgbClr val="82000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>
                <a:solidFill>
                  <a:srgbClr val="820009"/>
                </a:solidFill>
              </a:rPr>
              <a:t>Basics</a:t>
            </a:r>
            <a:endParaRPr sz="4000" b="1" i="0" u="none" strike="noStrike" cap="none" dirty="0">
              <a:solidFill>
                <a:srgbClr val="82000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/>
        </p:nvSpPr>
        <p:spPr>
          <a:xfrm>
            <a:off x="4343400" y="617220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Shape 89"/>
          <p:cNvSpPr txBox="1"/>
          <p:nvPr/>
        </p:nvSpPr>
        <p:spPr>
          <a:xfrm>
            <a:off x="381000" y="223650"/>
            <a:ext cx="8382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rgbClr val="820009"/>
                </a:solidFill>
                <a:latin typeface="Arial"/>
                <a:ea typeface="Arial"/>
                <a:cs typeface="Arial"/>
                <a:sym typeface="Arial"/>
              </a:rPr>
              <a:t>Agenda</a:t>
            </a:r>
            <a:endParaRPr sz="2400" b="1" i="0" u="none" strike="noStrike" cap="none">
              <a:solidFill>
                <a:srgbClr val="82000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Shape 90"/>
          <p:cNvSpPr txBox="1"/>
          <p:nvPr/>
        </p:nvSpPr>
        <p:spPr>
          <a:xfrm>
            <a:off x="1143000" y="1585550"/>
            <a:ext cx="5791200" cy="32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Navigation in Excel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endParaRPr lang="en-US" sz="2800" dirty="0">
              <a:solidFill>
                <a:schemeClr val="dk1"/>
              </a:solidFill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dirty="0">
                <a:solidFill>
                  <a:schemeClr val="dk1"/>
                </a:solidFill>
              </a:rPr>
              <a:t>Fundamentals of Formula Building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endParaRPr lang="en-US" sz="2800" dirty="0">
              <a:solidFill>
                <a:schemeClr val="dk1"/>
              </a:solidFill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dirty="0">
                <a:solidFill>
                  <a:schemeClr val="dk1"/>
                </a:solidFill>
              </a:rPr>
              <a:t>Useful Starting Formulas</a:t>
            </a:r>
            <a:endParaRPr sz="28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E078754-30AA-4C20-8335-D87A47D7E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Navigation in Excel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93A5DA5-FF98-4920-B370-FF24EA2D003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934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/>
        </p:nvSpPr>
        <p:spPr>
          <a:xfrm>
            <a:off x="4343400" y="617220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Shape 97"/>
          <p:cNvSpPr txBox="1"/>
          <p:nvPr/>
        </p:nvSpPr>
        <p:spPr>
          <a:xfrm>
            <a:off x="381000" y="223650"/>
            <a:ext cx="8382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820009"/>
                </a:solidFill>
              </a:rPr>
              <a:t>Navigating Within a Worksheet</a:t>
            </a:r>
            <a:endParaRPr sz="2400" b="1" dirty="0">
              <a:solidFill>
                <a:srgbClr val="82000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99" name="Shape 99"/>
          <p:cNvGraphicFramePr/>
          <p:nvPr/>
        </p:nvGraphicFramePr>
        <p:xfrm>
          <a:off x="5623560" y="560070"/>
          <a:ext cx="208300" cy="365770"/>
        </p:xfrm>
        <a:graphic>
          <a:graphicData uri="http://schemas.openxmlformats.org/drawingml/2006/table">
            <a:tbl>
              <a:tblPr>
                <a:noFill/>
                <a:tableStyleId>{3E517AEF-C05D-40B9-8274-1AED4C133E0D}</a:tableStyleId>
              </a:tblPr>
              <a:tblGrid>
                <a:gridCol w="20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" name="Navigation">
            <a:hlinkClick r:id="" action="ppaction://media"/>
            <a:extLst>
              <a:ext uri="{FF2B5EF4-FFF2-40B4-BE49-F238E27FC236}">
                <a16:creationId xmlns:a16="http://schemas.microsoft.com/office/drawing/2014/main" id="{9789C947-9520-4AD6-A39C-ED147B37AE32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203767" y="986022"/>
            <a:ext cx="6818454" cy="426153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7070409-7A4E-4CF9-83DA-10B73B2E2D8F}"/>
              </a:ext>
            </a:extLst>
          </p:cNvPr>
          <p:cNvSpPr txBox="1"/>
          <p:nvPr/>
        </p:nvSpPr>
        <p:spPr>
          <a:xfrm>
            <a:off x="601884" y="5359078"/>
            <a:ext cx="79170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</a:t>
            </a:r>
            <a:r>
              <a:rPr lang="en-US" dirty="0" err="1"/>
              <a:t>cntrl</a:t>
            </a:r>
            <a:r>
              <a:rPr lang="en-US" dirty="0"/>
              <a:t> + arrow keys to move to the end of the contiguous data region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Hold shift to select all the cells traveled through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/>
        </p:nvSpPr>
        <p:spPr>
          <a:xfrm>
            <a:off x="4343400" y="617220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Shape 97"/>
          <p:cNvSpPr txBox="1"/>
          <p:nvPr/>
        </p:nvSpPr>
        <p:spPr>
          <a:xfrm>
            <a:off x="381000" y="223650"/>
            <a:ext cx="8382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820009"/>
                </a:solidFill>
                <a:latin typeface="Arial"/>
                <a:ea typeface="Arial"/>
                <a:cs typeface="Arial"/>
                <a:sym typeface="Arial"/>
              </a:rPr>
              <a:t>Using Shortcuts</a:t>
            </a:r>
            <a:endParaRPr sz="2400" b="1" dirty="0">
              <a:solidFill>
                <a:srgbClr val="82000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99" name="Shape 99"/>
          <p:cNvGraphicFramePr/>
          <p:nvPr/>
        </p:nvGraphicFramePr>
        <p:xfrm>
          <a:off x="5623560" y="560070"/>
          <a:ext cx="208300" cy="365770"/>
        </p:xfrm>
        <a:graphic>
          <a:graphicData uri="http://schemas.openxmlformats.org/drawingml/2006/table">
            <a:tbl>
              <a:tblPr>
                <a:noFill/>
                <a:tableStyleId>{3E517AEF-C05D-40B9-8274-1AED4C133E0D}</a:tableStyleId>
              </a:tblPr>
              <a:tblGrid>
                <a:gridCol w="20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7070409-7A4E-4CF9-83DA-10B73B2E2D8F}"/>
              </a:ext>
            </a:extLst>
          </p:cNvPr>
          <p:cNvSpPr txBox="1"/>
          <p:nvPr/>
        </p:nvSpPr>
        <p:spPr>
          <a:xfrm>
            <a:off x="601884" y="4977116"/>
            <a:ext cx="791708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alt key brings up keyboard shortcuts to any option contained in the ribbon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We’ll circulate a list of useful shortcuts, but navigating the ribbon using the alt key is the best way to learn excel shortcuts</a:t>
            </a:r>
          </a:p>
        </p:txBody>
      </p:sp>
      <p:pic>
        <p:nvPicPr>
          <p:cNvPr id="1026" name="Picture 2" descr="excel-alt-shortcut-filter">
            <a:extLst>
              <a:ext uri="{FF2B5EF4-FFF2-40B4-BE49-F238E27FC236}">
                <a16:creationId xmlns:a16="http://schemas.microsoft.com/office/drawing/2014/main" id="{00ADBFEA-8317-41AE-A280-989A6479E603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50" y="2133600"/>
            <a:ext cx="7962900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26823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E078754-30AA-4C20-8335-D87A47D7E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Fundamentals of Excel Formulas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93A5DA5-FF98-4920-B370-FF24EA2D003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4013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/>
        </p:nvSpPr>
        <p:spPr>
          <a:xfrm>
            <a:off x="4343400" y="617220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Shape 97"/>
          <p:cNvSpPr txBox="1"/>
          <p:nvPr/>
        </p:nvSpPr>
        <p:spPr>
          <a:xfrm>
            <a:off x="381000" y="223650"/>
            <a:ext cx="8382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820009"/>
                </a:solidFill>
              </a:rPr>
              <a:t>Introduction to the Formula Bar</a:t>
            </a:r>
            <a:endParaRPr sz="2400" b="1" dirty="0">
              <a:solidFill>
                <a:srgbClr val="82000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99" name="Shape 99"/>
          <p:cNvGraphicFramePr/>
          <p:nvPr/>
        </p:nvGraphicFramePr>
        <p:xfrm>
          <a:off x="5623560" y="560070"/>
          <a:ext cx="208300" cy="365770"/>
        </p:xfrm>
        <a:graphic>
          <a:graphicData uri="http://schemas.openxmlformats.org/drawingml/2006/table">
            <a:tbl>
              <a:tblPr>
                <a:noFill/>
                <a:tableStyleId>{3E517AEF-C05D-40B9-8274-1AED4C133E0D}</a:tableStyleId>
              </a:tblPr>
              <a:tblGrid>
                <a:gridCol w="20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4961FB9B-7ED8-445B-8BDE-9B013F57F513}"/>
              </a:ext>
            </a:extLst>
          </p:cNvPr>
          <p:cNvSpPr txBox="1"/>
          <p:nvPr/>
        </p:nvSpPr>
        <p:spPr>
          <a:xfrm>
            <a:off x="474562" y="1030147"/>
            <a:ext cx="817172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formula bar allows you to input instructions into a cell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Raw values can be directly input while calculations require an “=“ sign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You may reference the values contained in other cells by using that cell’s Column and Row address, e.g. (A1)</a:t>
            </a:r>
          </a:p>
        </p:txBody>
      </p:sp>
      <p:pic>
        <p:nvPicPr>
          <p:cNvPr id="1026" name="Picture 2" descr="Image result for excel the formula bar image">
            <a:extLst>
              <a:ext uri="{FF2B5EF4-FFF2-40B4-BE49-F238E27FC236}">
                <a16:creationId xmlns:a16="http://schemas.microsoft.com/office/drawing/2014/main" id="{FCA0A645-15C0-491B-A630-5068F3A4AE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0543" y="2277466"/>
            <a:ext cx="5719763" cy="3161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51601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/>
        </p:nvSpPr>
        <p:spPr>
          <a:xfrm>
            <a:off x="4343400" y="617220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Shape 97"/>
          <p:cNvSpPr txBox="1"/>
          <p:nvPr/>
        </p:nvSpPr>
        <p:spPr>
          <a:xfrm>
            <a:off x="381000" y="223650"/>
            <a:ext cx="8382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820009"/>
                </a:solidFill>
              </a:rPr>
              <a:t>Relative vs. Absolute References</a:t>
            </a:r>
            <a:endParaRPr sz="2400" b="1" dirty="0">
              <a:solidFill>
                <a:srgbClr val="82000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99" name="Shape 99"/>
          <p:cNvGraphicFramePr/>
          <p:nvPr/>
        </p:nvGraphicFramePr>
        <p:xfrm>
          <a:off x="5623560" y="560070"/>
          <a:ext cx="208300" cy="365770"/>
        </p:xfrm>
        <a:graphic>
          <a:graphicData uri="http://schemas.openxmlformats.org/drawingml/2006/table">
            <a:tbl>
              <a:tblPr>
                <a:noFill/>
                <a:tableStyleId>{3E517AEF-C05D-40B9-8274-1AED4C133E0D}</a:tableStyleId>
              </a:tblPr>
              <a:tblGrid>
                <a:gridCol w="20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4961FB9B-7ED8-445B-8BDE-9B013F57F513}"/>
              </a:ext>
            </a:extLst>
          </p:cNvPr>
          <p:cNvSpPr txBox="1"/>
          <p:nvPr/>
        </p:nvSpPr>
        <p:spPr>
          <a:xfrm>
            <a:off x="474562" y="1030147"/>
            <a:ext cx="817172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huge part of Excel’s value is the fact that you only need to write a formula once, if you write it with relative vs. absolute references in mind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Relative references move along with the cell when pasting or filling</a:t>
            </a:r>
          </a:p>
        </p:txBody>
      </p:sp>
      <p:pic>
        <p:nvPicPr>
          <p:cNvPr id="2050" name="Picture 2" descr="Excel Formulas - Absolute Reference Gif 2">
            <a:extLst>
              <a:ext uri="{FF2B5EF4-FFF2-40B4-BE49-F238E27FC236}">
                <a16:creationId xmlns:a16="http://schemas.microsoft.com/office/drawing/2014/main" id="{AB0CD2F5-A294-4D74-B531-C9A76C13EEB3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698" y="1817165"/>
            <a:ext cx="7199454" cy="3623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8F6921F-F53E-461A-86B9-97038C1A9166}"/>
              </a:ext>
            </a:extLst>
          </p:cNvPr>
          <p:cNvSpPr txBox="1"/>
          <p:nvPr/>
        </p:nvSpPr>
        <p:spPr>
          <a:xfrm>
            <a:off x="474561" y="5488877"/>
            <a:ext cx="81717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Copy pasting the formula did not work here because the user used a relative reference for cell J2. When the formula was pasted down one cell, the new formula referenced J3, a blank cell</a:t>
            </a:r>
          </a:p>
        </p:txBody>
      </p:sp>
    </p:spTree>
    <p:extLst>
      <p:ext uri="{BB962C8B-B14F-4D97-AF65-F5344CB8AC3E}">
        <p14:creationId xmlns:p14="http://schemas.microsoft.com/office/powerpoint/2010/main" val="83251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/>
        </p:nvSpPr>
        <p:spPr>
          <a:xfrm>
            <a:off x="4343400" y="617220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Shape 97"/>
          <p:cNvSpPr txBox="1"/>
          <p:nvPr/>
        </p:nvSpPr>
        <p:spPr>
          <a:xfrm>
            <a:off x="381000" y="223650"/>
            <a:ext cx="8382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820009"/>
                </a:solidFill>
              </a:rPr>
              <a:t>Relative vs. Absolute References (cont.)</a:t>
            </a:r>
            <a:endParaRPr sz="2400" b="1" dirty="0">
              <a:solidFill>
                <a:srgbClr val="82000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99" name="Shape 99"/>
          <p:cNvGraphicFramePr/>
          <p:nvPr/>
        </p:nvGraphicFramePr>
        <p:xfrm>
          <a:off x="5623560" y="560070"/>
          <a:ext cx="208300" cy="365770"/>
        </p:xfrm>
        <a:graphic>
          <a:graphicData uri="http://schemas.openxmlformats.org/drawingml/2006/table">
            <a:tbl>
              <a:tblPr>
                <a:noFill/>
                <a:tableStyleId>{3E517AEF-C05D-40B9-8274-1AED4C133E0D}</a:tableStyleId>
              </a:tblPr>
              <a:tblGrid>
                <a:gridCol w="20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4961FB9B-7ED8-445B-8BDE-9B013F57F513}"/>
              </a:ext>
            </a:extLst>
          </p:cNvPr>
          <p:cNvSpPr txBox="1"/>
          <p:nvPr/>
        </p:nvSpPr>
        <p:spPr>
          <a:xfrm>
            <a:off x="474562" y="694483"/>
            <a:ext cx="817172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 address similar types of situations you will use an absolute reference- one that will not move even when the location of your formula does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Absolute references are denoted by the “$” sign, e.g. “$A$1”. A “$” sign before the letter fixes the reference horizontally. A “$” sign before the number fixes the reference vertically. You may use the “$” sign to lock the row, column, both, or neither </a:t>
            </a:r>
          </a:p>
        </p:txBody>
      </p:sp>
      <p:pic>
        <p:nvPicPr>
          <p:cNvPr id="3074" name="Picture 2" descr="Paste As Formulas Excel 2010">
            <a:extLst>
              <a:ext uri="{FF2B5EF4-FFF2-40B4-BE49-F238E27FC236}">
                <a16:creationId xmlns:a16="http://schemas.microsoft.com/office/drawing/2014/main" id="{CBE7BE20-0797-4217-8EB5-8F84232E9BD8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1112" y="1864034"/>
            <a:ext cx="4238625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69B126A-4945-47F2-9F4A-78E9854722AF}"/>
              </a:ext>
            </a:extLst>
          </p:cNvPr>
          <p:cNvSpPr txBox="1"/>
          <p:nvPr/>
        </p:nvSpPr>
        <p:spPr>
          <a:xfrm>
            <a:off x="474562" y="5197784"/>
            <a:ext cx="805598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Note in this example the formula is always referencing column B and row 2, as denoted by the “$” to the left of each reference. The other column and row references are left relative to allow the formula to dynamically reflect the values contained in the ranges C2:J2 and B3:B12</a:t>
            </a:r>
          </a:p>
        </p:txBody>
      </p:sp>
    </p:spTree>
    <p:extLst>
      <p:ext uri="{BB962C8B-B14F-4D97-AF65-F5344CB8AC3E}">
        <p14:creationId xmlns:p14="http://schemas.microsoft.com/office/powerpoint/2010/main" val="3371819323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387</Words>
  <Application>Microsoft Office PowerPoint</Application>
  <PresentationFormat>On-screen Show (4:3)</PresentationFormat>
  <Paragraphs>45</Paragraphs>
  <Slides>9</Slides>
  <Notes>8</Notes>
  <HiddenSlides>0</HiddenSlides>
  <MMClips>1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Arial</vt:lpstr>
      <vt:lpstr>Default Design</vt:lpstr>
      <vt:lpstr>Excel Basics</vt:lpstr>
      <vt:lpstr>PowerPoint Presentation</vt:lpstr>
      <vt:lpstr>Navigation in Excel</vt:lpstr>
      <vt:lpstr>PowerPoint Presentation</vt:lpstr>
      <vt:lpstr>PowerPoint Presentation</vt:lpstr>
      <vt:lpstr>Fundamentals of Excel Formulas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Basics</dc:title>
  <cp:lastModifiedBy>Jeffrey McKee</cp:lastModifiedBy>
  <cp:revision>19</cp:revision>
  <dcterms:modified xsi:type="dcterms:W3CDTF">2018-05-14T18:32:47Z</dcterms:modified>
</cp:coreProperties>
</file>