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8" r:id="rId14"/>
    <p:sldId id="272" r:id="rId15"/>
    <p:sldId id="273" r:id="rId16"/>
    <p:sldId id="274"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snapToObjects="1">
      <p:cViewPr varScale="1">
        <p:scale>
          <a:sx n="81" d="100"/>
          <a:sy n="81" d="100"/>
        </p:scale>
        <p:origin x="150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5730F-ABD8-0D4F-AB89-B83C1716E9A9}" type="datetimeFigureOut">
              <a:rPr lang="en-US" smtClean="0"/>
              <a:t>11/25/2018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69116-005A-214F-ADC6-C50D0DC469AF}" type="slidenum">
              <a:rPr lang="en-US" smtClean="0"/>
              <a:t>‹#›</a:t>
            </a:fld>
            <a:endParaRPr lang="en-US"/>
          </a:p>
        </p:txBody>
      </p:sp>
    </p:spTree>
    <p:extLst>
      <p:ext uri="{BB962C8B-B14F-4D97-AF65-F5344CB8AC3E}">
        <p14:creationId xmlns:p14="http://schemas.microsoft.com/office/powerpoint/2010/main" val="377879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204F94-F2C0-0245-9038-A12510C0DF93}"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345144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04F94-F2C0-0245-9038-A12510C0DF93}"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7096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04F94-F2C0-0245-9038-A12510C0DF93}"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26982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04F94-F2C0-0245-9038-A12510C0DF93}"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1874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204F94-F2C0-0245-9038-A12510C0DF93}" type="datetimeFigureOut">
              <a:rPr lang="en-US" smtClean="0"/>
              <a:t>11/25/2018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202088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204F94-F2C0-0245-9038-A12510C0DF93}"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385365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204F94-F2C0-0245-9038-A12510C0DF93}" type="datetimeFigureOut">
              <a:rPr lang="en-US" smtClean="0"/>
              <a:t>11/25/2018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9693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204F94-F2C0-0245-9038-A12510C0DF93}" type="datetimeFigureOut">
              <a:rPr lang="en-US" smtClean="0"/>
              <a:t>11/25/2018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194248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04F94-F2C0-0245-9038-A12510C0DF93}" type="datetimeFigureOut">
              <a:rPr lang="en-US" smtClean="0"/>
              <a:t>11/25/2018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39021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04F94-F2C0-0245-9038-A12510C0DF93}"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178834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204F94-F2C0-0245-9038-A12510C0DF93}" type="datetimeFigureOut">
              <a:rPr lang="en-US" smtClean="0"/>
              <a:t>11/25/2018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EBBE9-E5A5-B04B-BC89-D3B6D670DC4D}" type="slidenum">
              <a:rPr lang="en-US" smtClean="0"/>
              <a:t>‹#›</a:t>
            </a:fld>
            <a:endParaRPr lang="en-US"/>
          </a:p>
        </p:txBody>
      </p:sp>
    </p:spTree>
    <p:extLst>
      <p:ext uri="{BB962C8B-B14F-4D97-AF65-F5344CB8AC3E}">
        <p14:creationId xmlns:p14="http://schemas.microsoft.com/office/powerpoint/2010/main" val="4984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04F94-F2C0-0245-9038-A12510C0DF93}" type="datetimeFigureOut">
              <a:rPr lang="en-US" smtClean="0"/>
              <a:t>11/25/2018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EBBE9-E5A5-B04B-BC89-D3B6D670DC4D}" type="slidenum">
              <a:rPr lang="en-US" smtClean="0"/>
              <a:t>‹#›</a:t>
            </a:fld>
            <a:endParaRPr lang="en-US"/>
          </a:p>
        </p:txBody>
      </p:sp>
      <p:pic>
        <p:nvPicPr>
          <p:cNvPr id="7" name="Picture 6">
            <a:extLst>
              <a:ext uri="{FF2B5EF4-FFF2-40B4-BE49-F238E27FC236}">
                <a16:creationId xmlns:a16="http://schemas.microsoft.com/office/drawing/2014/main" id="{F07F92A7-F413-774B-9C0A-A2550E7E393D}"/>
              </a:ext>
            </a:extLst>
          </p:cNvPr>
          <p:cNvPicPr>
            <a:picLocks noChangeAspect="1"/>
          </p:cNvPicPr>
          <p:nvPr userDrawn="1"/>
        </p:nvPicPr>
        <p:blipFill>
          <a:blip r:embed="rId13"/>
          <a:stretch>
            <a:fillRect/>
          </a:stretch>
        </p:blipFill>
        <p:spPr>
          <a:xfrm>
            <a:off x="6818970" y="6176963"/>
            <a:ext cx="2298546" cy="683014"/>
          </a:xfrm>
          <a:prstGeom prst="rect">
            <a:avLst/>
          </a:prstGeom>
        </p:spPr>
      </p:pic>
    </p:spTree>
    <p:extLst>
      <p:ext uri="{BB962C8B-B14F-4D97-AF65-F5344CB8AC3E}">
        <p14:creationId xmlns:p14="http://schemas.microsoft.com/office/powerpoint/2010/main" val="2896945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2ED51F-7D57-7B42-8C4F-5F93B52D900A}"/>
              </a:ext>
            </a:extLst>
          </p:cNvPr>
          <p:cNvPicPr>
            <a:picLocks noChangeAspect="1"/>
          </p:cNvPicPr>
          <p:nvPr/>
        </p:nvPicPr>
        <p:blipFill>
          <a:blip r:embed="rId2"/>
          <a:stretch>
            <a:fillRect/>
          </a:stretch>
        </p:blipFill>
        <p:spPr>
          <a:xfrm>
            <a:off x="938151" y="1921689"/>
            <a:ext cx="7267698" cy="2159601"/>
          </a:xfrm>
          <a:prstGeom prst="rect">
            <a:avLst/>
          </a:prstGeom>
        </p:spPr>
      </p:pic>
      <p:grpSp>
        <p:nvGrpSpPr>
          <p:cNvPr id="2" name="Group 1">
            <a:extLst>
              <a:ext uri="{FF2B5EF4-FFF2-40B4-BE49-F238E27FC236}">
                <a16:creationId xmlns:a16="http://schemas.microsoft.com/office/drawing/2014/main" id="{8BBF1F92-0D4D-0D4D-B104-D8A0D7B77F32}"/>
              </a:ext>
            </a:extLst>
          </p:cNvPr>
          <p:cNvGrpSpPr/>
          <p:nvPr/>
        </p:nvGrpSpPr>
        <p:grpSpPr>
          <a:xfrm>
            <a:off x="3175990" y="4508801"/>
            <a:ext cx="2792021" cy="1390610"/>
            <a:chOff x="3715657" y="4508801"/>
            <a:chExt cx="2792021" cy="1390610"/>
          </a:xfrm>
        </p:grpSpPr>
        <p:pic>
          <p:nvPicPr>
            <p:cNvPr id="5" name="Picture 4">
              <a:extLst>
                <a:ext uri="{FF2B5EF4-FFF2-40B4-BE49-F238E27FC236}">
                  <a16:creationId xmlns:a16="http://schemas.microsoft.com/office/drawing/2014/main" id="{DEA556B2-B2FC-8A40-9B2E-D05CB9492BBE}"/>
                </a:ext>
              </a:extLst>
            </p:cNvPr>
            <p:cNvPicPr>
              <a:picLocks noChangeAspect="1"/>
            </p:cNvPicPr>
            <p:nvPr/>
          </p:nvPicPr>
          <p:blipFill rotWithShape="1">
            <a:blip r:embed="rId3"/>
            <a:srcRect t="31049" b="32373"/>
            <a:stretch/>
          </p:blipFill>
          <p:spPr>
            <a:xfrm>
              <a:off x="3715657" y="4878133"/>
              <a:ext cx="2792021" cy="1021278"/>
            </a:xfrm>
            <a:prstGeom prst="rect">
              <a:avLst/>
            </a:prstGeom>
          </p:spPr>
        </p:pic>
        <p:sp>
          <p:nvSpPr>
            <p:cNvPr id="6" name="TextBox 5">
              <a:extLst>
                <a:ext uri="{FF2B5EF4-FFF2-40B4-BE49-F238E27FC236}">
                  <a16:creationId xmlns:a16="http://schemas.microsoft.com/office/drawing/2014/main" id="{B7AE80B8-3DCB-F944-9E2A-BA7538437692}"/>
                </a:ext>
              </a:extLst>
            </p:cNvPr>
            <p:cNvSpPr txBox="1"/>
            <p:nvPr/>
          </p:nvSpPr>
          <p:spPr>
            <a:xfrm>
              <a:off x="4327897" y="4508801"/>
              <a:ext cx="1567543" cy="369332"/>
            </a:xfrm>
            <a:prstGeom prst="rect">
              <a:avLst/>
            </a:prstGeom>
            <a:noFill/>
          </p:spPr>
          <p:txBody>
            <a:bodyPr wrap="square" rtlCol="0">
              <a:spAutoFit/>
            </a:bodyPr>
            <a:lstStyle/>
            <a:p>
              <a:r>
                <a:rPr lang="en-US" b="1" dirty="0"/>
                <a:t>Sponsored by:</a:t>
              </a:r>
            </a:p>
          </p:txBody>
        </p:sp>
      </p:grpSp>
      <p:sp>
        <p:nvSpPr>
          <p:cNvPr id="7" name="Rectangle 6">
            <a:extLst>
              <a:ext uri="{FF2B5EF4-FFF2-40B4-BE49-F238E27FC236}">
                <a16:creationId xmlns:a16="http://schemas.microsoft.com/office/drawing/2014/main" id="{D3440378-063C-5B4F-813C-FEE533706186}"/>
              </a:ext>
            </a:extLst>
          </p:cNvPr>
          <p:cNvSpPr/>
          <p:nvPr/>
        </p:nvSpPr>
        <p:spPr>
          <a:xfrm>
            <a:off x="6507678" y="5878286"/>
            <a:ext cx="2636321" cy="979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AF0215-EEC5-784E-81BD-15A25A724809}"/>
              </a:ext>
            </a:extLst>
          </p:cNvPr>
          <p:cNvSpPr txBox="1"/>
          <p:nvPr/>
        </p:nvSpPr>
        <p:spPr>
          <a:xfrm>
            <a:off x="1193470" y="665018"/>
            <a:ext cx="6757060" cy="707886"/>
          </a:xfrm>
          <a:prstGeom prst="rect">
            <a:avLst/>
          </a:prstGeom>
          <a:noFill/>
        </p:spPr>
        <p:txBody>
          <a:bodyPr wrap="square" rtlCol="0">
            <a:spAutoFit/>
          </a:bodyPr>
          <a:lstStyle/>
          <a:p>
            <a:pPr algn="ctr"/>
            <a:r>
              <a:rPr lang="en-US" sz="4000" b="1" dirty="0"/>
              <a:t>Interview Prep Kickoff</a:t>
            </a:r>
          </a:p>
        </p:txBody>
      </p:sp>
    </p:spTree>
    <p:extLst>
      <p:ext uri="{BB962C8B-B14F-4D97-AF65-F5344CB8AC3E}">
        <p14:creationId xmlns:p14="http://schemas.microsoft.com/office/powerpoint/2010/main" val="409006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2. Advanced Excel Test (2/2)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fontScale="85000" lnSpcReduction="10000"/>
          </a:bodyPr>
          <a:lstStyle/>
          <a:p>
            <a:r>
              <a:rPr lang="en-US" dirty="0"/>
              <a:t>Other Tips/Tricks We’ve Seen</a:t>
            </a:r>
          </a:p>
          <a:p>
            <a:pPr lvl="1"/>
            <a:r>
              <a:rPr lang="en-US" dirty="0"/>
              <a:t>The data may not be clean or may contain typos, which may throw off attempt to use Pivot Tables (e.g., some Factory names are misspelled).</a:t>
            </a:r>
          </a:p>
          <a:p>
            <a:pPr lvl="1"/>
            <a:r>
              <a:rPr lang="en-US" dirty="0"/>
              <a:t>The data may contain some pre-calculated equations – check that they are calculating what they claim to be calculating (e.g., a profit calculation may be missing a certain cost source)</a:t>
            </a:r>
          </a:p>
          <a:p>
            <a:pPr lvl="1"/>
            <a:r>
              <a:rPr lang="en-US" dirty="0"/>
              <a:t>Be creative when working around traps and remember to use all of the data available to you - frequently other data that may have seemed useless when you started will now have a purpose</a:t>
            </a:r>
          </a:p>
          <a:p>
            <a:r>
              <a:rPr lang="en-US" dirty="0"/>
              <a:t>Positions Where Case is Likely to Be Used</a:t>
            </a:r>
          </a:p>
          <a:p>
            <a:pPr lvl="1"/>
            <a:r>
              <a:rPr lang="en-US" dirty="0"/>
              <a:t>In general, more analytically oriented consulting and corporate strategy roles</a:t>
            </a:r>
          </a:p>
          <a:p>
            <a:pPr lvl="1"/>
            <a:r>
              <a:rPr lang="en-US" dirty="0"/>
              <a:t>Specific firms: AT Kearney (Procurement and Analytics Solutions)</a:t>
            </a:r>
          </a:p>
        </p:txBody>
      </p:sp>
    </p:spTree>
    <p:extLst>
      <p:ext uri="{BB962C8B-B14F-4D97-AF65-F5344CB8AC3E}">
        <p14:creationId xmlns:p14="http://schemas.microsoft.com/office/powerpoint/2010/main" val="348657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3. Theoretical Data Prompt (1/2)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fontScale="85000" lnSpcReduction="20000"/>
          </a:bodyPr>
          <a:lstStyle/>
          <a:p>
            <a:r>
              <a:rPr lang="en-US" dirty="0"/>
              <a:t>Format</a:t>
            </a:r>
          </a:p>
          <a:p>
            <a:pPr lvl="1"/>
            <a:r>
              <a:rPr lang="en-US" dirty="0"/>
              <a:t>No data provided – this is completely theoretical</a:t>
            </a:r>
          </a:p>
          <a:p>
            <a:pPr lvl="1"/>
            <a:r>
              <a:rPr lang="en-US" dirty="0"/>
              <a:t>Typically sent as a prompt before the interview, with the expectation that you will prepare a PowerPoint to present during the interview</a:t>
            </a:r>
          </a:p>
          <a:p>
            <a:pPr lvl="1"/>
            <a:r>
              <a:rPr lang="en-US" dirty="0"/>
              <a:t>Also asked as a case question during interviews</a:t>
            </a:r>
          </a:p>
          <a:p>
            <a:r>
              <a:rPr lang="en-US" dirty="0"/>
              <a:t>Skills To Ace</a:t>
            </a:r>
          </a:p>
          <a:p>
            <a:pPr lvl="1"/>
            <a:r>
              <a:rPr lang="en-US" dirty="0"/>
              <a:t>Knowledge of the industry and competitors in detail (networking helps here – do you know what data they already use?)</a:t>
            </a:r>
          </a:p>
          <a:p>
            <a:pPr lvl="1"/>
            <a:r>
              <a:rPr lang="en-US" dirty="0"/>
              <a:t>Understanding of the current strategic priorities for the firm (typically available in 10-Ks)</a:t>
            </a:r>
          </a:p>
          <a:p>
            <a:pPr lvl="1"/>
            <a:r>
              <a:rPr lang="en-US" dirty="0"/>
              <a:t>Understanding of how data is collected and interpreted- what assumptions are required when interpreting the data? (e.g. Your average revenue per user may rise while conversion is falling)</a:t>
            </a:r>
          </a:p>
          <a:p>
            <a:pPr lvl="1"/>
            <a:r>
              <a:rPr lang="en-US" dirty="0"/>
              <a:t>Creativity – data is everywhere. Have you considered everything?</a:t>
            </a:r>
          </a:p>
          <a:p>
            <a:endParaRPr lang="en-US" dirty="0"/>
          </a:p>
        </p:txBody>
      </p:sp>
    </p:spTree>
    <p:extLst>
      <p:ext uri="{BB962C8B-B14F-4D97-AF65-F5344CB8AC3E}">
        <p14:creationId xmlns:p14="http://schemas.microsoft.com/office/powerpoint/2010/main" val="24955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3. Theoretical Data Prompt (2/2)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fontScale="85000" lnSpcReduction="20000"/>
          </a:bodyPr>
          <a:lstStyle/>
          <a:p>
            <a:r>
              <a:rPr lang="en-US" dirty="0"/>
              <a:t>Other Tips/Tricks We’ve Seen</a:t>
            </a:r>
          </a:p>
          <a:p>
            <a:pPr lvl="1"/>
            <a:r>
              <a:rPr lang="en-US" dirty="0"/>
              <a:t>Be sure you present an organized and coherent approach – why would you prioritize the data points you selected above others?</a:t>
            </a:r>
          </a:p>
          <a:p>
            <a:pPr lvl="1"/>
            <a:r>
              <a:rPr lang="en-US" dirty="0"/>
              <a:t>Leave no stone unturned – how do customers interact with this firm and competitors? Think of both direct and indirect interactions</a:t>
            </a:r>
          </a:p>
          <a:p>
            <a:pPr lvl="1"/>
            <a:r>
              <a:rPr lang="en-US" dirty="0"/>
              <a:t>Be mindful of how customers would react to having their data used to sell to them (i.e., don’t propose something creepy)</a:t>
            </a:r>
          </a:p>
          <a:p>
            <a:pPr lvl="1"/>
            <a:r>
              <a:rPr lang="en-US" dirty="0"/>
              <a:t>3 C’s and 4 P’s from marketing are typically useful to organize your thoughts </a:t>
            </a:r>
          </a:p>
          <a:p>
            <a:r>
              <a:rPr lang="en-US" dirty="0"/>
              <a:t>Positions Where Case is Likely to Be Used</a:t>
            </a:r>
          </a:p>
          <a:p>
            <a:pPr lvl="1"/>
            <a:r>
              <a:rPr lang="en-US" dirty="0"/>
              <a:t>Analytics / Data Science positions, or positions that interact closely with data science teams.</a:t>
            </a:r>
          </a:p>
          <a:p>
            <a:pPr lvl="1"/>
            <a:r>
              <a:rPr lang="en-US" dirty="0"/>
              <a:t>Note that PM style roles typically ask a version of this question in the interview, as data is critical to many products in tech</a:t>
            </a:r>
          </a:p>
          <a:p>
            <a:pPr lvl="1"/>
            <a:r>
              <a:rPr lang="en-US" dirty="0"/>
              <a:t>Specific firms: Activision Blizzard, Wayfair (Competitive Intelligence)</a:t>
            </a:r>
          </a:p>
        </p:txBody>
      </p:sp>
    </p:spTree>
    <p:extLst>
      <p:ext uri="{BB962C8B-B14F-4D97-AF65-F5344CB8AC3E}">
        <p14:creationId xmlns:p14="http://schemas.microsoft.com/office/powerpoint/2010/main" val="291050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CF5A-DA47-EB41-BB99-B9B38FD2546A}"/>
              </a:ext>
            </a:extLst>
          </p:cNvPr>
          <p:cNvSpPr>
            <a:spLocks noGrp="1"/>
          </p:cNvSpPr>
          <p:nvPr>
            <p:ph type="title"/>
          </p:nvPr>
        </p:nvSpPr>
        <p:spPr/>
        <p:txBody>
          <a:bodyPr/>
          <a:lstStyle/>
          <a:p>
            <a:r>
              <a:rPr lang="en-US" dirty="0"/>
              <a:t>Quick Practice</a:t>
            </a:r>
          </a:p>
        </p:txBody>
      </p:sp>
      <p:sp>
        <p:nvSpPr>
          <p:cNvPr id="3" name="Content Placeholder 2">
            <a:extLst>
              <a:ext uri="{FF2B5EF4-FFF2-40B4-BE49-F238E27FC236}">
                <a16:creationId xmlns:a16="http://schemas.microsoft.com/office/drawing/2014/main" id="{00F3FC42-C790-9449-B99C-32D3C7ABBCF3}"/>
              </a:ext>
            </a:extLst>
          </p:cNvPr>
          <p:cNvSpPr>
            <a:spLocks noGrp="1"/>
          </p:cNvSpPr>
          <p:nvPr>
            <p:ph idx="1"/>
          </p:nvPr>
        </p:nvSpPr>
        <p:spPr/>
        <p:txBody>
          <a:bodyPr/>
          <a:lstStyle/>
          <a:p>
            <a:pPr marL="0" indent="0">
              <a:buNone/>
            </a:pPr>
            <a:r>
              <a:rPr lang="en-US" i="1" dirty="0"/>
              <a:t>You are in charge of clothing sales at </a:t>
            </a:r>
            <a:r>
              <a:rPr lang="en-US" i="1" dirty="0" err="1"/>
              <a:t>Macys.com</a:t>
            </a:r>
            <a:r>
              <a:rPr lang="en-US" i="1" dirty="0"/>
              <a:t>. What data would you prioritize gathering to compete online, and why?</a:t>
            </a:r>
          </a:p>
        </p:txBody>
      </p:sp>
    </p:spTree>
    <p:extLst>
      <p:ext uri="{BB962C8B-B14F-4D97-AF65-F5344CB8AC3E}">
        <p14:creationId xmlns:p14="http://schemas.microsoft.com/office/powerpoint/2010/main" val="72840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4. Unstructured Data Test (1/2)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fontScale="85000" lnSpcReduction="10000"/>
          </a:bodyPr>
          <a:lstStyle/>
          <a:p>
            <a:r>
              <a:rPr lang="en-US" dirty="0"/>
              <a:t>Format</a:t>
            </a:r>
          </a:p>
          <a:p>
            <a:pPr lvl="1"/>
            <a:r>
              <a:rPr lang="en-US" dirty="0"/>
              <a:t>Firm will provide you a CSV of structured and/or unstructured data</a:t>
            </a:r>
          </a:p>
          <a:p>
            <a:pPr lvl="1"/>
            <a:r>
              <a:rPr lang="en-US" dirty="0"/>
              <a:t>Using whatever tools you wish, organize the data, decide on an analysis, find insights, and present conclusions in a presentation</a:t>
            </a:r>
          </a:p>
          <a:p>
            <a:pPr lvl="1"/>
            <a:r>
              <a:rPr lang="en-US" dirty="0"/>
              <a:t>Some firms do not provide a prompt – just find something that would be of interest to the company in the data</a:t>
            </a:r>
          </a:p>
          <a:p>
            <a:pPr lvl="1"/>
            <a:r>
              <a:rPr lang="en-US" dirty="0"/>
              <a:t>You will be asked to submit both your code and the presentation</a:t>
            </a:r>
          </a:p>
          <a:p>
            <a:pPr lvl="1"/>
            <a:r>
              <a:rPr lang="en-US" dirty="0"/>
              <a:t>Time frame is typically 2-3 days prior to the interview</a:t>
            </a:r>
          </a:p>
          <a:p>
            <a:r>
              <a:rPr lang="en-US" dirty="0"/>
              <a:t>Skills To Ace</a:t>
            </a:r>
          </a:p>
          <a:p>
            <a:pPr lvl="1"/>
            <a:r>
              <a:rPr lang="en-US" dirty="0"/>
              <a:t>SQL and R (</a:t>
            </a:r>
            <a:r>
              <a:rPr lang="en-US" dirty="0" err="1"/>
              <a:t>dplyr</a:t>
            </a:r>
            <a:r>
              <a:rPr lang="en-US" dirty="0"/>
              <a:t> is a handy package that lets you run SQL-like commands in R)</a:t>
            </a:r>
          </a:p>
          <a:p>
            <a:pPr lvl="1"/>
            <a:r>
              <a:rPr lang="en-US" dirty="0"/>
              <a:t>Knowledge of the industry, firm, competitors, etc. (especially when the test lacks a specific firm)</a:t>
            </a:r>
          </a:p>
          <a:p>
            <a:pPr lvl="1"/>
            <a:r>
              <a:rPr lang="en-US" dirty="0"/>
              <a:t>Solid chart + presentation building skills to communicate findings</a:t>
            </a:r>
          </a:p>
        </p:txBody>
      </p:sp>
    </p:spTree>
    <p:extLst>
      <p:ext uri="{BB962C8B-B14F-4D97-AF65-F5344CB8AC3E}">
        <p14:creationId xmlns:p14="http://schemas.microsoft.com/office/powerpoint/2010/main" val="206622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4. Unstructured Data Test (1/2)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fontScale="92500" lnSpcReduction="10000"/>
          </a:bodyPr>
          <a:lstStyle/>
          <a:p>
            <a:r>
              <a:rPr lang="en-US" dirty="0"/>
              <a:t>Other Tips/Tricks We’ve Seen</a:t>
            </a:r>
          </a:p>
          <a:p>
            <a:pPr lvl="1"/>
            <a:r>
              <a:rPr lang="en-US" dirty="0"/>
              <a:t>Make sure that your findings make sense, and don’t present common sense results as “findings” in your presentation (e.g., if data is flight data by city, you should expect to see more delays in Chicago in the winter (snow) and in Atlanta during the summer (thunderstorms))</a:t>
            </a:r>
          </a:p>
          <a:p>
            <a:pPr lvl="1"/>
            <a:r>
              <a:rPr lang="en-US" dirty="0"/>
              <a:t>Firms will be checking to see that your code is clean and well labeled</a:t>
            </a:r>
          </a:p>
          <a:p>
            <a:pPr lvl="1"/>
            <a:r>
              <a:rPr lang="en-US" dirty="0"/>
              <a:t>Check your code to ensure that it does not have bugs!</a:t>
            </a:r>
          </a:p>
          <a:p>
            <a:r>
              <a:rPr lang="en-US" dirty="0"/>
              <a:t>Positions Where Case is Likely to Be Used</a:t>
            </a:r>
          </a:p>
          <a:p>
            <a:pPr lvl="1"/>
            <a:r>
              <a:rPr lang="en-US" dirty="0"/>
              <a:t>Analytics / Data Science positions</a:t>
            </a:r>
          </a:p>
          <a:p>
            <a:pPr lvl="1"/>
            <a:r>
              <a:rPr lang="en-US" dirty="0"/>
              <a:t>Specific firms: Delta Air Lines, BCG Gamma, Washington Nationals</a:t>
            </a:r>
          </a:p>
        </p:txBody>
      </p:sp>
    </p:spTree>
    <p:extLst>
      <p:ext uri="{BB962C8B-B14F-4D97-AF65-F5344CB8AC3E}">
        <p14:creationId xmlns:p14="http://schemas.microsoft.com/office/powerpoint/2010/main" val="52864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B749-AFD6-C647-8ABC-512C480115DD}"/>
              </a:ext>
            </a:extLst>
          </p:cNvPr>
          <p:cNvSpPr>
            <a:spLocks noGrp="1"/>
          </p:cNvSpPr>
          <p:nvPr>
            <p:ph type="title"/>
          </p:nvPr>
        </p:nvSpPr>
        <p:spPr/>
        <p:txBody>
          <a:bodyPr/>
          <a:lstStyle/>
          <a:p>
            <a:r>
              <a:rPr lang="en-US" dirty="0"/>
              <a:t>Analytic Assessment Interview Dilemmas</a:t>
            </a:r>
          </a:p>
        </p:txBody>
      </p:sp>
      <p:sp>
        <p:nvSpPr>
          <p:cNvPr id="3" name="Content Placeholder 2">
            <a:extLst>
              <a:ext uri="{FF2B5EF4-FFF2-40B4-BE49-F238E27FC236}">
                <a16:creationId xmlns:a16="http://schemas.microsoft.com/office/drawing/2014/main" id="{598B3845-E7B8-B543-96F5-9E8EA713261F}"/>
              </a:ext>
            </a:extLst>
          </p:cNvPr>
          <p:cNvSpPr>
            <a:spLocks noGrp="1"/>
          </p:cNvSpPr>
          <p:nvPr>
            <p:ph idx="1"/>
          </p:nvPr>
        </p:nvSpPr>
        <p:spPr/>
        <p:txBody>
          <a:bodyPr>
            <a:normAutofit fontScale="77500" lnSpcReduction="20000"/>
          </a:bodyPr>
          <a:lstStyle/>
          <a:p>
            <a:pPr marL="0" indent="0">
              <a:buNone/>
            </a:pPr>
            <a:r>
              <a:rPr lang="en-US" i="1" dirty="0"/>
              <a:t>Analytic assessments are a new part of the interview process. As a result, expect to encounter some hiccups in the process. BAC members in the past have experienced the following situations:</a:t>
            </a:r>
            <a:br>
              <a:rPr lang="en-US" i="1" dirty="0"/>
            </a:br>
            <a:endParaRPr lang="en-US" i="1" dirty="0"/>
          </a:p>
          <a:p>
            <a:r>
              <a:rPr lang="en-US" dirty="0"/>
              <a:t>A firm asks you to reserve two hours to complete an Excel exercise over the next two days, but you already have multiple interviews and class scheduled during this time period.</a:t>
            </a:r>
          </a:p>
          <a:p>
            <a:pPr lvl="1"/>
            <a:r>
              <a:rPr lang="en-US" dirty="0"/>
              <a:t>Potential Solution: It is ok to explain your situation and propose two hours at a later time. Not all firms will oblige, but it is worth asking to ensure you have the time to successfully complete the assignment.</a:t>
            </a:r>
            <a:br>
              <a:rPr lang="en-US" dirty="0"/>
            </a:br>
            <a:endParaRPr lang="en-US" dirty="0"/>
          </a:p>
          <a:p>
            <a:r>
              <a:rPr lang="en-US" dirty="0"/>
              <a:t>During your full-time interview, a firm repeats the exact same data exercise that they gave you during the internship search. </a:t>
            </a:r>
          </a:p>
          <a:p>
            <a:pPr lvl="1"/>
            <a:r>
              <a:rPr lang="en-US" dirty="0"/>
              <a:t>Potential Solution: Always tell a firm if you have received a case or analytic assessment before – if you do not, you risk disqualifying yourself. Offer to resend your responses from the prior year, and leave it on the recruiter to decide how to move forward.</a:t>
            </a:r>
          </a:p>
        </p:txBody>
      </p:sp>
    </p:spTree>
    <p:extLst>
      <p:ext uri="{BB962C8B-B14F-4D97-AF65-F5344CB8AC3E}">
        <p14:creationId xmlns:p14="http://schemas.microsoft.com/office/powerpoint/2010/main" val="225356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03BE-AED7-5E45-8B7C-4F8DBC4A76E8}"/>
              </a:ext>
            </a:extLst>
          </p:cNvPr>
          <p:cNvSpPr>
            <a:spLocks noGrp="1"/>
          </p:cNvSpPr>
          <p:nvPr>
            <p:ph type="title"/>
          </p:nvPr>
        </p:nvSpPr>
        <p:spPr/>
        <p:txBody>
          <a:bodyPr/>
          <a:lstStyle/>
          <a:p>
            <a:r>
              <a:rPr lang="en-US" dirty="0"/>
              <a:t>Time to Practice!</a:t>
            </a:r>
          </a:p>
        </p:txBody>
      </p:sp>
      <p:sp>
        <p:nvSpPr>
          <p:cNvPr id="3" name="Content Placeholder 2">
            <a:extLst>
              <a:ext uri="{FF2B5EF4-FFF2-40B4-BE49-F238E27FC236}">
                <a16:creationId xmlns:a16="http://schemas.microsoft.com/office/drawing/2014/main" id="{FA444346-34EA-A741-8B48-A977BD43D561}"/>
              </a:ext>
            </a:extLst>
          </p:cNvPr>
          <p:cNvSpPr>
            <a:spLocks noGrp="1"/>
          </p:cNvSpPr>
          <p:nvPr>
            <p:ph idx="1"/>
          </p:nvPr>
        </p:nvSpPr>
        <p:spPr>
          <a:xfrm>
            <a:off x="628650" y="1690689"/>
            <a:ext cx="7886700" cy="4486274"/>
          </a:xfrm>
        </p:spPr>
        <p:txBody>
          <a:bodyPr>
            <a:normAutofit fontScale="77500" lnSpcReduction="20000"/>
          </a:bodyPr>
          <a:lstStyle/>
          <a:p>
            <a:r>
              <a:rPr lang="en-US" dirty="0"/>
              <a:t>BAC is designing one of each of the four assessment types for you to practice</a:t>
            </a:r>
          </a:p>
          <a:p>
            <a:r>
              <a:rPr lang="en-US" dirty="0"/>
              <a:t>Assessments will be released at the start of Winter Break, along with instructions and recommended time limits to simulate the interview experience. Practicing time management will be just as important as analytical </a:t>
            </a:r>
            <a:r>
              <a:rPr lang="en-US"/>
              <a:t>skills themselves!</a:t>
            </a:r>
            <a:endParaRPr lang="en-US" dirty="0"/>
          </a:p>
          <a:p>
            <a:pPr algn="just"/>
            <a:r>
              <a:rPr lang="en-US" dirty="0"/>
              <a:t>On </a:t>
            </a:r>
            <a:r>
              <a:rPr lang="en-US" b="1" dirty="0"/>
              <a:t>Saturday,</a:t>
            </a:r>
            <a:r>
              <a:rPr lang="en-US" dirty="0"/>
              <a:t> </a:t>
            </a:r>
            <a:r>
              <a:rPr lang="en-US" b="1" dirty="0"/>
              <a:t>January 12</a:t>
            </a:r>
            <a:r>
              <a:rPr lang="en-US" b="1" baseline="30000" dirty="0"/>
              <a:t>th</a:t>
            </a:r>
            <a:r>
              <a:rPr lang="en-US" b="1" dirty="0"/>
              <a:t>, </a:t>
            </a:r>
            <a:r>
              <a:rPr lang="en-US" dirty="0"/>
              <a:t>you will have the opportunity to present and receive feedback on </a:t>
            </a:r>
            <a:r>
              <a:rPr lang="en-US" b="1" dirty="0"/>
              <a:t>one</a:t>
            </a:r>
            <a:r>
              <a:rPr lang="en-US" dirty="0"/>
              <a:t> of the assessments (of your choosing) in a group setting. Group sessions will be in </a:t>
            </a:r>
            <a:r>
              <a:rPr lang="en-US" b="1" dirty="0"/>
              <a:t>NBC Tower</a:t>
            </a:r>
            <a:r>
              <a:rPr lang="en-US" dirty="0"/>
              <a:t>.</a:t>
            </a:r>
          </a:p>
          <a:p>
            <a:pPr algn="just"/>
            <a:r>
              <a:rPr lang="en-US" dirty="0"/>
              <a:t>You can complete as many of the practice assessments as you like, but we only have capacity to provide feedback on one of the assessments.</a:t>
            </a:r>
          </a:p>
          <a:p>
            <a:pPr algn="just"/>
            <a:r>
              <a:rPr lang="en-US" dirty="0"/>
              <a:t>Attendance at today’s session was mandatory to participate in the group feedback sessions (the practice assessments will still be made available to the entire club)</a:t>
            </a:r>
          </a:p>
        </p:txBody>
      </p:sp>
    </p:spTree>
    <p:extLst>
      <p:ext uri="{BB962C8B-B14F-4D97-AF65-F5344CB8AC3E}">
        <p14:creationId xmlns:p14="http://schemas.microsoft.com/office/powerpoint/2010/main" val="1519749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41ED-37B6-294E-845F-7F8111F75A3F}"/>
              </a:ext>
            </a:extLst>
          </p:cNvPr>
          <p:cNvSpPr>
            <a:spLocks noGrp="1"/>
          </p:cNvSpPr>
          <p:nvPr>
            <p:ph type="title"/>
          </p:nvPr>
        </p:nvSpPr>
        <p:spPr/>
        <p:txBody>
          <a:bodyPr/>
          <a:lstStyle/>
          <a:p>
            <a:r>
              <a:rPr lang="en-US" dirty="0"/>
              <a:t>Other Interview Tips</a:t>
            </a:r>
          </a:p>
        </p:txBody>
      </p:sp>
      <p:sp>
        <p:nvSpPr>
          <p:cNvPr id="3" name="Content Placeholder 2">
            <a:extLst>
              <a:ext uri="{FF2B5EF4-FFF2-40B4-BE49-F238E27FC236}">
                <a16:creationId xmlns:a16="http://schemas.microsoft.com/office/drawing/2014/main" id="{D65F3C15-5410-4841-90F6-2711E3546041}"/>
              </a:ext>
            </a:extLst>
          </p:cNvPr>
          <p:cNvSpPr>
            <a:spLocks noGrp="1"/>
          </p:cNvSpPr>
          <p:nvPr>
            <p:ph idx="1"/>
          </p:nvPr>
        </p:nvSpPr>
        <p:spPr>
          <a:xfrm>
            <a:off x="628650" y="1690689"/>
            <a:ext cx="7886700" cy="4486274"/>
          </a:xfrm>
        </p:spPr>
        <p:txBody>
          <a:bodyPr>
            <a:normAutofit fontScale="85000" lnSpcReduction="20000"/>
          </a:bodyPr>
          <a:lstStyle/>
          <a:p>
            <a:r>
              <a:rPr lang="en-US" dirty="0"/>
              <a:t>Be prepared to talk in detail about any analytics work you describe in your bullet points!</a:t>
            </a:r>
          </a:p>
          <a:p>
            <a:pPr lvl="1"/>
            <a:r>
              <a:rPr lang="en-US" dirty="0"/>
              <a:t>How large was the data set and how was it structured? </a:t>
            </a:r>
          </a:p>
          <a:p>
            <a:pPr lvl="1"/>
            <a:r>
              <a:rPr lang="en-US" dirty="0"/>
              <a:t>Was it clean? Did you encounter any difficulties?</a:t>
            </a:r>
          </a:p>
          <a:p>
            <a:pPr lvl="1"/>
            <a:r>
              <a:rPr lang="en-US" dirty="0"/>
              <a:t>Were there privacy concerns?</a:t>
            </a:r>
          </a:p>
          <a:p>
            <a:pPr lvl="1"/>
            <a:r>
              <a:rPr lang="en-US" dirty="0"/>
              <a:t>What business decisions were driven as a result of your findings?</a:t>
            </a:r>
          </a:p>
          <a:p>
            <a:r>
              <a:rPr lang="en-US" dirty="0"/>
              <a:t>Know your interviewer – if he/she is analytically oriented, feel free to be more technical (they likely want this!). If not, avoid the technical details.</a:t>
            </a:r>
          </a:p>
          <a:p>
            <a:r>
              <a:rPr lang="en-US" dirty="0"/>
              <a:t>Do not use terms if you do not know what they mean!</a:t>
            </a:r>
          </a:p>
          <a:p>
            <a:r>
              <a:rPr lang="en-US" dirty="0"/>
              <a:t>Be prepared to write code for any language you claim to know on your resume (happens rarely, but it still happens)</a:t>
            </a:r>
          </a:p>
          <a:p>
            <a:r>
              <a:rPr lang="en-US" dirty="0"/>
              <a:t>Ask good questions at the end of the interview – thoughtful questions can make the difference!</a:t>
            </a:r>
          </a:p>
        </p:txBody>
      </p:sp>
    </p:spTree>
    <p:extLst>
      <p:ext uri="{BB962C8B-B14F-4D97-AF65-F5344CB8AC3E}">
        <p14:creationId xmlns:p14="http://schemas.microsoft.com/office/powerpoint/2010/main" val="1743618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C186EA-9343-FB40-B248-2CEB54F7FBB2}"/>
              </a:ext>
            </a:extLst>
          </p:cNvPr>
          <p:cNvSpPr>
            <a:spLocks noGrp="1"/>
          </p:cNvSpPr>
          <p:nvPr>
            <p:ph type="title"/>
          </p:nvPr>
        </p:nvSpPr>
        <p:spPr>
          <a:xfrm>
            <a:off x="628650" y="2766219"/>
            <a:ext cx="7886700" cy="1325563"/>
          </a:xfrm>
        </p:spPr>
        <p:txBody>
          <a:bodyPr/>
          <a:lstStyle/>
          <a:p>
            <a:pPr algn="ctr"/>
            <a:r>
              <a:rPr lang="en-US" dirty="0"/>
              <a:t>Questions?</a:t>
            </a:r>
          </a:p>
        </p:txBody>
      </p:sp>
    </p:spTree>
    <p:extLst>
      <p:ext uri="{BB962C8B-B14F-4D97-AF65-F5344CB8AC3E}">
        <p14:creationId xmlns:p14="http://schemas.microsoft.com/office/powerpoint/2010/main" val="391442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414E-A9FC-7546-A76A-FB40D592B7F8}"/>
              </a:ext>
            </a:extLst>
          </p:cNvPr>
          <p:cNvSpPr>
            <a:spLocks noGrp="1"/>
          </p:cNvSpPr>
          <p:nvPr>
            <p:ph type="title"/>
          </p:nvPr>
        </p:nvSpPr>
        <p:spPr/>
        <p:txBody>
          <a:bodyPr/>
          <a:lstStyle/>
          <a:p>
            <a:r>
              <a:rPr lang="en-US" dirty="0"/>
              <a:t>First, Land the Interview</a:t>
            </a:r>
          </a:p>
        </p:txBody>
      </p:sp>
      <p:sp>
        <p:nvSpPr>
          <p:cNvPr id="3" name="Content Placeholder 2">
            <a:extLst>
              <a:ext uri="{FF2B5EF4-FFF2-40B4-BE49-F238E27FC236}">
                <a16:creationId xmlns:a16="http://schemas.microsoft.com/office/drawing/2014/main" id="{8543B728-E6C6-F14F-B21E-A544A49F0626}"/>
              </a:ext>
            </a:extLst>
          </p:cNvPr>
          <p:cNvSpPr>
            <a:spLocks noGrp="1"/>
          </p:cNvSpPr>
          <p:nvPr>
            <p:ph idx="1"/>
          </p:nvPr>
        </p:nvSpPr>
        <p:spPr/>
        <p:txBody>
          <a:bodyPr>
            <a:normAutofit fontScale="92500" lnSpcReduction="10000"/>
          </a:bodyPr>
          <a:lstStyle/>
          <a:p>
            <a:pPr marL="0" indent="0">
              <a:buNone/>
            </a:pPr>
            <a:r>
              <a:rPr lang="en-US" i="1" dirty="0"/>
              <a:t>Quick Recruiting Reminders</a:t>
            </a:r>
          </a:p>
          <a:p>
            <a:r>
              <a:rPr lang="en-US" dirty="0"/>
              <a:t>Networking: 2-3 connections per firm is ideal (preferably on the team(s) you are applying to)</a:t>
            </a:r>
          </a:p>
          <a:p>
            <a:pPr lvl="1"/>
            <a:r>
              <a:rPr lang="en-US" dirty="0"/>
              <a:t>Analytics specific positions, if anything, require more networking</a:t>
            </a:r>
            <a:br>
              <a:rPr lang="en-US" dirty="0"/>
            </a:br>
            <a:endParaRPr lang="en-US" dirty="0"/>
          </a:p>
          <a:p>
            <a:r>
              <a:rPr lang="en-US" dirty="0"/>
              <a:t>With few exceptions, cover letters matter</a:t>
            </a:r>
          </a:p>
          <a:p>
            <a:pPr lvl="1"/>
            <a:r>
              <a:rPr lang="en-US" dirty="0"/>
              <a:t>Career Advisors and Coaches have cover letter specific appointments before finals</a:t>
            </a:r>
          </a:p>
          <a:p>
            <a:endParaRPr lang="en-US" dirty="0"/>
          </a:p>
          <a:p>
            <a:r>
              <a:rPr lang="en-US" dirty="0"/>
              <a:t>Stay up to date on developments in your top choice companies</a:t>
            </a:r>
          </a:p>
          <a:p>
            <a:endParaRPr lang="en-US" dirty="0"/>
          </a:p>
        </p:txBody>
      </p:sp>
    </p:spTree>
    <p:extLst>
      <p:ext uri="{BB962C8B-B14F-4D97-AF65-F5344CB8AC3E}">
        <p14:creationId xmlns:p14="http://schemas.microsoft.com/office/powerpoint/2010/main" val="392263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FA10-21C1-6F49-AD68-BF47E6F57121}"/>
              </a:ext>
            </a:extLst>
          </p:cNvPr>
          <p:cNvSpPr>
            <a:spLocks noGrp="1"/>
          </p:cNvSpPr>
          <p:nvPr>
            <p:ph type="title"/>
          </p:nvPr>
        </p:nvSpPr>
        <p:spPr/>
        <p:txBody>
          <a:bodyPr/>
          <a:lstStyle/>
          <a:p>
            <a:r>
              <a:rPr lang="en-US" dirty="0"/>
              <a:t>What are analytics assessments?</a:t>
            </a:r>
          </a:p>
        </p:txBody>
      </p:sp>
      <p:sp>
        <p:nvSpPr>
          <p:cNvPr id="3" name="Content Placeholder 2">
            <a:extLst>
              <a:ext uri="{FF2B5EF4-FFF2-40B4-BE49-F238E27FC236}">
                <a16:creationId xmlns:a16="http://schemas.microsoft.com/office/drawing/2014/main" id="{341CDF57-D313-4943-8163-D251AA9D1CF4}"/>
              </a:ext>
            </a:extLst>
          </p:cNvPr>
          <p:cNvSpPr>
            <a:spLocks noGrp="1"/>
          </p:cNvSpPr>
          <p:nvPr>
            <p:ph idx="1"/>
          </p:nvPr>
        </p:nvSpPr>
        <p:spPr/>
        <p:txBody>
          <a:bodyPr/>
          <a:lstStyle/>
          <a:p>
            <a:r>
              <a:rPr lang="en-US" dirty="0"/>
              <a:t>Data exercises designed to mimic the type of work you will perform on the job</a:t>
            </a:r>
          </a:p>
          <a:p>
            <a:r>
              <a:rPr lang="en-US" dirty="0"/>
              <a:t>Similar to an unstructured case prompt, except with data in place of charts, back of the envelope calculations, etc.</a:t>
            </a:r>
          </a:p>
          <a:p>
            <a:r>
              <a:rPr lang="en-US" dirty="0"/>
              <a:t>Just like with cases, how you get the answer is just as important as getting the right answer</a:t>
            </a:r>
          </a:p>
          <a:p>
            <a:r>
              <a:rPr lang="en-US" dirty="0"/>
              <a:t>Usually appear in the final round or as an exercise to complete between the first and second rounds</a:t>
            </a:r>
          </a:p>
        </p:txBody>
      </p:sp>
    </p:spTree>
    <p:extLst>
      <p:ext uri="{BB962C8B-B14F-4D97-AF65-F5344CB8AC3E}">
        <p14:creationId xmlns:p14="http://schemas.microsoft.com/office/powerpoint/2010/main" val="332380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D066-3793-7F49-8933-C3E64D9AF6AC}"/>
              </a:ext>
            </a:extLst>
          </p:cNvPr>
          <p:cNvSpPr>
            <a:spLocks noGrp="1"/>
          </p:cNvSpPr>
          <p:nvPr>
            <p:ph type="title"/>
          </p:nvPr>
        </p:nvSpPr>
        <p:spPr/>
        <p:txBody>
          <a:bodyPr/>
          <a:lstStyle/>
          <a:p>
            <a:r>
              <a:rPr lang="en-US" dirty="0"/>
              <a:t>What are firms looking for? (1/2)</a:t>
            </a:r>
          </a:p>
        </p:txBody>
      </p:sp>
      <p:sp>
        <p:nvSpPr>
          <p:cNvPr id="3" name="Content Placeholder 2">
            <a:extLst>
              <a:ext uri="{FF2B5EF4-FFF2-40B4-BE49-F238E27FC236}">
                <a16:creationId xmlns:a16="http://schemas.microsoft.com/office/drawing/2014/main" id="{202FF6E6-723C-F14A-8287-A5DD17BC1876}"/>
              </a:ext>
            </a:extLst>
          </p:cNvPr>
          <p:cNvSpPr>
            <a:spLocks noGrp="1"/>
          </p:cNvSpPr>
          <p:nvPr>
            <p:ph idx="1"/>
          </p:nvPr>
        </p:nvSpPr>
        <p:spPr>
          <a:xfrm>
            <a:off x="628650" y="1690689"/>
            <a:ext cx="7886700" cy="4486274"/>
          </a:xfrm>
        </p:spPr>
        <p:txBody>
          <a:bodyPr>
            <a:normAutofit fontScale="92500" lnSpcReduction="20000"/>
          </a:bodyPr>
          <a:lstStyle/>
          <a:p>
            <a:r>
              <a:rPr lang="en-US" dirty="0"/>
              <a:t>Do you know basic equations in the MBA toolkit?</a:t>
            </a:r>
          </a:p>
          <a:p>
            <a:pPr lvl="1"/>
            <a:r>
              <a:rPr lang="en-US" dirty="0"/>
              <a:t>Profit equation; breakeven analysis; average vs. marginal cost,  etc.</a:t>
            </a:r>
          </a:p>
          <a:p>
            <a:r>
              <a:rPr lang="en-US" dirty="0"/>
              <a:t>Can you quickly find the data that you need to answer the prompt?</a:t>
            </a:r>
          </a:p>
          <a:p>
            <a:pPr lvl="1"/>
            <a:r>
              <a:rPr lang="en-US" dirty="0"/>
              <a:t>Most assessments will give you more information than you need to answer the case</a:t>
            </a:r>
          </a:p>
          <a:p>
            <a:pPr lvl="1"/>
            <a:r>
              <a:rPr lang="en-US" dirty="0"/>
              <a:t>Time pressure is frequently a factor</a:t>
            </a:r>
          </a:p>
          <a:p>
            <a:r>
              <a:rPr lang="en-US" dirty="0"/>
              <a:t>Do you actually have the technical and analytic skills that you claim to have on your resume?</a:t>
            </a:r>
          </a:p>
          <a:p>
            <a:pPr lvl="1"/>
            <a:r>
              <a:rPr lang="en-US" dirty="0"/>
              <a:t>Most assessments are in Excel; more advanced ones might require R and/or SQL</a:t>
            </a:r>
          </a:p>
          <a:p>
            <a:pPr lvl="1"/>
            <a:r>
              <a:rPr lang="en-US" dirty="0"/>
              <a:t>Need to know how to use more advanced features (i.e., pivot tables) to get the answer in time</a:t>
            </a:r>
          </a:p>
        </p:txBody>
      </p:sp>
    </p:spTree>
    <p:extLst>
      <p:ext uri="{BB962C8B-B14F-4D97-AF65-F5344CB8AC3E}">
        <p14:creationId xmlns:p14="http://schemas.microsoft.com/office/powerpoint/2010/main" val="105543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49E0-A11F-274A-835A-6B61664A7419}"/>
              </a:ext>
            </a:extLst>
          </p:cNvPr>
          <p:cNvSpPr>
            <a:spLocks noGrp="1"/>
          </p:cNvSpPr>
          <p:nvPr>
            <p:ph type="title"/>
          </p:nvPr>
        </p:nvSpPr>
        <p:spPr/>
        <p:txBody>
          <a:bodyPr/>
          <a:lstStyle/>
          <a:p>
            <a:r>
              <a:rPr lang="en-US" dirty="0"/>
              <a:t>What are firms looking for? (2/2)</a:t>
            </a:r>
          </a:p>
        </p:txBody>
      </p:sp>
      <p:sp>
        <p:nvSpPr>
          <p:cNvPr id="3" name="Content Placeholder 2">
            <a:extLst>
              <a:ext uri="{FF2B5EF4-FFF2-40B4-BE49-F238E27FC236}">
                <a16:creationId xmlns:a16="http://schemas.microsoft.com/office/drawing/2014/main" id="{A93E049A-FC28-5C4C-B298-92136C45B9F6}"/>
              </a:ext>
            </a:extLst>
          </p:cNvPr>
          <p:cNvSpPr>
            <a:spLocks noGrp="1"/>
          </p:cNvSpPr>
          <p:nvPr>
            <p:ph idx="1"/>
          </p:nvPr>
        </p:nvSpPr>
        <p:spPr/>
        <p:txBody>
          <a:bodyPr/>
          <a:lstStyle/>
          <a:p>
            <a:r>
              <a:rPr lang="en-US" dirty="0"/>
              <a:t>Can you communicate your findings effectively to a nontechnical audience?</a:t>
            </a:r>
          </a:p>
          <a:p>
            <a:pPr lvl="1"/>
            <a:r>
              <a:rPr lang="en-US" dirty="0"/>
              <a:t>Building effective charts</a:t>
            </a:r>
          </a:p>
          <a:p>
            <a:pPr lvl="1"/>
            <a:r>
              <a:rPr lang="en-US" dirty="0"/>
              <a:t>Building effective slides</a:t>
            </a:r>
          </a:p>
          <a:p>
            <a:pPr lvl="1"/>
            <a:r>
              <a:rPr lang="en-US" dirty="0"/>
              <a:t>Avoiding technical jargon without losing the heart of your analysis</a:t>
            </a:r>
          </a:p>
          <a:p>
            <a:r>
              <a:rPr lang="en-US" dirty="0"/>
              <a:t>How do you respond to unanticipated challenges?</a:t>
            </a:r>
          </a:p>
          <a:p>
            <a:pPr lvl="1"/>
            <a:r>
              <a:rPr lang="en-US" dirty="0"/>
              <a:t>Sometimes the data will contain obvious errors</a:t>
            </a:r>
          </a:p>
          <a:p>
            <a:pPr lvl="1"/>
            <a:r>
              <a:rPr lang="en-US" dirty="0"/>
              <a:t>Just like in a case, ensure that answers and data points pass the “sniff test”</a:t>
            </a:r>
          </a:p>
        </p:txBody>
      </p:sp>
    </p:spTree>
    <p:extLst>
      <p:ext uri="{BB962C8B-B14F-4D97-AF65-F5344CB8AC3E}">
        <p14:creationId xmlns:p14="http://schemas.microsoft.com/office/powerpoint/2010/main" val="180884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6FA5-0DEC-C540-9CD4-47E6B7C818CD}"/>
              </a:ext>
            </a:extLst>
          </p:cNvPr>
          <p:cNvSpPr>
            <a:spLocks noGrp="1"/>
          </p:cNvSpPr>
          <p:nvPr>
            <p:ph type="title"/>
          </p:nvPr>
        </p:nvSpPr>
        <p:spPr/>
        <p:txBody>
          <a:bodyPr/>
          <a:lstStyle/>
          <a:p>
            <a:r>
              <a:rPr lang="en-US" dirty="0"/>
              <a:t>Four Primary Types of Assessments</a:t>
            </a:r>
          </a:p>
        </p:txBody>
      </p:sp>
      <p:sp>
        <p:nvSpPr>
          <p:cNvPr id="3" name="Content Placeholder 2">
            <a:extLst>
              <a:ext uri="{FF2B5EF4-FFF2-40B4-BE49-F238E27FC236}">
                <a16:creationId xmlns:a16="http://schemas.microsoft.com/office/drawing/2014/main" id="{BEB555CD-9401-D74E-9098-B9EB860598BC}"/>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Basic Excel Test</a:t>
            </a:r>
          </a:p>
          <a:p>
            <a:pPr lvl="1"/>
            <a:r>
              <a:rPr lang="en-US" i="1" dirty="0"/>
              <a:t>Example: A company provides you with sales data for four locations. Use the data to calculate the profitability of each location by customer segment.</a:t>
            </a:r>
          </a:p>
          <a:p>
            <a:pPr marL="514350" indent="-514350">
              <a:buFont typeface="+mj-lt"/>
              <a:buAutoNum type="arabicPeriod"/>
            </a:pPr>
            <a:r>
              <a:rPr lang="en-US" dirty="0"/>
              <a:t>Advanced Excel Test</a:t>
            </a:r>
          </a:p>
          <a:p>
            <a:pPr lvl="1"/>
            <a:r>
              <a:rPr lang="en-US" i="1" dirty="0"/>
              <a:t>Example: A company provides you with customer survey data after using a product. Use the data to determine the top drivers of customer satisfaction.</a:t>
            </a:r>
          </a:p>
          <a:p>
            <a:pPr marL="514350" indent="-514350">
              <a:buFont typeface="+mj-lt"/>
              <a:buAutoNum type="arabicPeriod"/>
            </a:pPr>
            <a:r>
              <a:rPr lang="en-US" dirty="0"/>
              <a:t>Theoretical Data Prompt</a:t>
            </a:r>
          </a:p>
          <a:p>
            <a:pPr lvl="1"/>
            <a:r>
              <a:rPr lang="en-US" i="1" dirty="0"/>
              <a:t>Example: Imagine you could collect any publicly available data online. What would be most useful for our company and why?</a:t>
            </a:r>
          </a:p>
          <a:p>
            <a:pPr marL="514350" indent="-514350">
              <a:buFont typeface="+mj-lt"/>
              <a:buAutoNum type="arabicPeriod"/>
            </a:pPr>
            <a:r>
              <a:rPr lang="en-US" dirty="0"/>
              <a:t>Unstructured Data Test</a:t>
            </a:r>
          </a:p>
          <a:p>
            <a:pPr lvl="1"/>
            <a:r>
              <a:rPr lang="en-US" i="1" dirty="0"/>
              <a:t>Example: Here is data on every flight flown in the United States last year. Create a presentation for senior leadership.</a:t>
            </a:r>
          </a:p>
        </p:txBody>
      </p:sp>
    </p:spTree>
    <p:extLst>
      <p:ext uri="{BB962C8B-B14F-4D97-AF65-F5344CB8AC3E}">
        <p14:creationId xmlns:p14="http://schemas.microsoft.com/office/powerpoint/2010/main" val="402536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1. Basic Excel Test (1/2)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fontScale="92500"/>
          </a:bodyPr>
          <a:lstStyle/>
          <a:p>
            <a:r>
              <a:rPr lang="en-US" dirty="0"/>
              <a:t>Format</a:t>
            </a:r>
          </a:p>
          <a:p>
            <a:pPr lvl="1"/>
            <a:r>
              <a:rPr lang="en-US" dirty="0"/>
              <a:t>Structured data is provided within an Excel file</a:t>
            </a:r>
          </a:p>
          <a:p>
            <a:pPr lvl="1"/>
            <a:r>
              <a:rPr lang="en-US" dirty="0"/>
              <a:t>You will typically have to answer a case prompt within a set time period (30 min – 2 hours)</a:t>
            </a:r>
          </a:p>
          <a:p>
            <a:r>
              <a:rPr lang="en-US" dirty="0"/>
              <a:t>Skills To Ace</a:t>
            </a:r>
          </a:p>
          <a:p>
            <a:pPr lvl="1"/>
            <a:r>
              <a:rPr lang="en-US" dirty="0"/>
              <a:t>Must have basic knowledge of financial statements, profit and loss calculations, and microeconomic concepts (e.g., elasticity)</a:t>
            </a:r>
          </a:p>
          <a:p>
            <a:pPr lvl="1"/>
            <a:r>
              <a:rPr lang="en-US" dirty="0"/>
              <a:t>Excel functions: SUM, COUNT, AVERAGE, MEDIAN, IF</a:t>
            </a:r>
          </a:p>
          <a:p>
            <a:pPr lvl="1"/>
            <a:r>
              <a:rPr lang="en-US" dirty="0"/>
              <a:t>Other Excel features: Pivot Tables, deleting duplicates, etc.</a:t>
            </a:r>
          </a:p>
          <a:p>
            <a:pPr lvl="1"/>
            <a:r>
              <a:rPr lang="en-US" dirty="0"/>
              <a:t>Keep the spreadsheet organized and well labeled (time permitting)</a:t>
            </a:r>
          </a:p>
          <a:p>
            <a:endParaRPr lang="en-US" dirty="0"/>
          </a:p>
        </p:txBody>
      </p:sp>
    </p:spTree>
    <p:extLst>
      <p:ext uri="{BB962C8B-B14F-4D97-AF65-F5344CB8AC3E}">
        <p14:creationId xmlns:p14="http://schemas.microsoft.com/office/powerpoint/2010/main" val="30697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1. Basic Excel Test (2/2)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fontScale="92500" lnSpcReduction="20000"/>
          </a:bodyPr>
          <a:lstStyle/>
          <a:p>
            <a:r>
              <a:rPr lang="en-US" dirty="0"/>
              <a:t>Other Tips/Tricks We’ve Seen</a:t>
            </a:r>
          </a:p>
          <a:p>
            <a:pPr lvl="1"/>
            <a:r>
              <a:rPr lang="en-US" dirty="0"/>
              <a:t>If data is a time series, keep on eye on trends over time (e.g., profit margins may be falling over time, which could be a critical clue for acing the case)</a:t>
            </a:r>
          </a:p>
          <a:p>
            <a:pPr lvl="1"/>
            <a:r>
              <a:rPr lang="en-US" dirty="0"/>
              <a:t>Ensure you are comparing apples to apples (e.g., depending on the industry, some calculations may be per unit while others may be per purchase)</a:t>
            </a:r>
          </a:p>
          <a:p>
            <a:pPr lvl="1"/>
            <a:r>
              <a:rPr lang="en-US" dirty="0"/>
              <a:t>Always remember the case prompt and consider the implications for what you find / recommend (e.g., how would a competitor react?)</a:t>
            </a:r>
          </a:p>
          <a:p>
            <a:r>
              <a:rPr lang="en-US" dirty="0"/>
              <a:t>Positions Where Case is Likely to Be Used</a:t>
            </a:r>
          </a:p>
          <a:p>
            <a:pPr lvl="1"/>
            <a:r>
              <a:rPr lang="en-US" dirty="0"/>
              <a:t>In general, finance, general management, and corporate strategy</a:t>
            </a:r>
          </a:p>
          <a:p>
            <a:pPr lvl="1"/>
            <a:r>
              <a:rPr lang="en-US" dirty="0"/>
              <a:t>Specific firms: Amazon Finance, Uber, United Airlines Network Planning, Wayfair (multiple positions)</a:t>
            </a:r>
          </a:p>
        </p:txBody>
      </p:sp>
    </p:spTree>
    <p:extLst>
      <p:ext uri="{BB962C8B-B14F-4D97-AF65-F5344CB8AC3E}">
        <p14:creationId xmlns:p14="http://schemas.microsoft.com/office/powerpoint/2010/main" val="228585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2A0-F593-6D4D-B61A-B70B9077569F}"/>
              </a:ext>
            </a:extLst>
          </p:cNvPr>
          <p:cNvSpPr>
            <a:spLocks noGrp="1"/>
          </p:cNvSpPr>
          <p:nvPr>
            <p:ph type="title"/>
          </p:nvPr>
        </p:nvSpPr>
        <p:spPr/>
        <p:txBody>
          <a:bodyPr/>
          <a:lstStyle/>
          <a:p>
            <a:r>
              <a:rPr lang="en-US" dirty="0"/>
              <a:t>2. Advanced Excel Test (1/2)</a:t>
            </a:r>
          </a:p>
        </p:txBody>
      </p:sp>
      <p:sp>
        <p:nvSpPr>
          <p:cNvPr id="3" name="Content Placeholder 2">
            <a:extLst>
              <a:ext uri="{FF2B5EF4-FFF2-40B4-BE49-F238E27FC236}">
                <a16:creationId xmlns:a16="http://schemas.microsoft.com/office/drawing/2014/main" id="{EB903964-1644-E547-8C33-ABF5C3E0C4EB}"/>
              </a:ext>
            </a:extLst>
          </p:cNvPr>
          <p:cNvSpPr>
            <a:spLocks noGrp="1"/>
          </p:cNvSpPr>
          <p:nvPr>
            <p:ph idx="1"/>
          </p:nvPr>
        </p:nvSpPr>
        <p:spPr/>
        <p:txBody>
          <a:bodyPr>
            <a:normAutofit/>
          </a:bodyPr>
          <a:lstStyle/>
          <a:p>
            <a:r>
              <a:rPr lang="en-US" dirty="0"/>
              <a:t>Format</a:t>
            </a:r>
          </a:p>
          <a:p>
            <a:pPr lvl="1"/>
            <a:r>
              <a:rPr lang="en-US" dirty="0"/>
              <a:t>Quite similar to the Basic Excel Test, but data is usually significantly larger and more complex</a:t>
            </a:r>
          </a:p>
          <a:p>
            <a:r>
              <a:rPr lang="en-US" dirty="0"/>
              <a:t>Skills To Ace</a:t>
            </a:r>
          </a:p>
          <a:p>
            <a:pPr lvl="1"/>
            <a:r>
              <a:rPr lang="en-US" dirty="0"/>
              <a:t>Everything mentioned for Basic Excel Test plus the following</a:t>
            </a:r>
          </a:p>
          <a:p>
            <a:pPr lvl="1"/>
            <a:r>
              <a:rPr lang="en-US" dirty="0"/>
              <a:t>Excel functions: VLOOKUP, nested functions with IF and AND</a:t>
            </a:r>
          </a:p>
          <a:p>
            <a:pPr lvl="1"/>
            <a:r>
              <a:rPr lang="en-US" dirty="0"/>
              <a:t>Other Excel features: Regressions (know how to activate the Data Analysis Add-In + use tool and interpret results)</a:t>
            </a:r>
          </a:p>
        </p:txBody>
      </p:sp>
    </p:spTree>
    <p:extLst>
      <p:ext uri="{BB962C8B-B14F-4D97-AF65-F5344CB8AC3E}">
        <p14:creationId xmlns:p14="http://schemas.microsoft.com/office/powerpoint/2010/main" val="143672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434</TotalTime>
  <Words>1810</Words>
  <Application>Microsoft Office PowerPoint</Application>
  <PresentationFormat>On-screen Show (4:3)</PresentationFormat>
  <Paragraphs>137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First, Land the Interview</vt:lpstr>
      <vt:lpstr>What are analytics assessments?</vt:lpstr>
      <vt:lpstr>What are firms looking for? (1/2)</vt:lpstr>
      <vt:lpstr>What are firms looking for? (2/2)</vt:lpstr>
      <vt:lpstr>Four Primary Types of Assessments</vt:lpstr>
      <vt:lpstr>1. Basic Excel Test (1/2)</vt:lpstr>
      <vt:lpstr>1. Basic Excel Test (2/2)</vt:lpstr>
      <vt:lpstr>2. Advanced Excel Test (1/2)</vt:lpstr>
      <vt:lpstr>2. Advanced Excel Test (2/2)</vt:lpstr>
      <vt:lpstr>3. Theoretical Data Prompt (1/2)</vt:lpstr>
      <vt:lpstr>3. Theoretical Data Prompt (2/2)</vt:lpstr>
      <vt:lpstr>Quick Practice</vt:lpstr>
      <vt:lpstr>4. Unstructured Data Test (1/2)</vt:lpstr>
      <vt:lpstr>4. Unstructured Data Test (1/2)</vt:lpstr>
      <vt:lpstr>Analytic Assessment Interview Dilemmas</vt:lpstr>
      <vt:lpstr>Time to Practice!</vt:lpstr>
      <vt:lpstr>Other Interview Tips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Bekebrede</dc:creator>
  <cp:lastModifiedBy>Jeffrey McKee</cp:lastModifiedBy>
  <cp:revision>48</cp:revision>
  <cp:lastPrinted>2018-09-30T20:34:58Z</cp:lastPrinted>
  <dcterms:created xsi:type="dcterms:W3CDTF">2018-09-30T19:20:38Z</dcterms:created>
  <dcterms:modified xsi:type="dcterms:W3CDTF">2018-11-26T03:38:24Z</dcterms:modified>
</cp:coreProperties>
</file>