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9"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58358" autoAdjust="0"/>
  </p:normalViewPr>
  <p:slideViewPr>
    <p:cSldViewPr>
      <p:cViewPr varScale="1">
        <p:scale>
          <a:sx n="46" d="100"/>
          <a:sy n="46" d="100"/>
        </p:scale>
        <p:origin x="-2178" y="-96"/>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02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949450" y="444500"/>
            <a:ext cx="2971800" cy="22098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2971800"/>
            <a:ext cx="54864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68C571F-BAB1-40AE-8BF3-F1D3543C15B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000" kern="1200">
        <a:solidFill>
          <a:schemeClr val="tx1"/>
        </a:solidFill>
        <a:latin typeface="Arial" charset="0"/>
        <a:ea typeface="+mn-ea"/>
        <a:cs typeface="+mn-cs"/>
      </a:defRPr>
    </a:lvl1pPr>
    <a:lvl2pPr marL="457200" algn="l" rtl="0" fontAlgn="base">
      <a:spcBef>
        <a:spcPct val="30000"/>
      </a:spcBef>
      <a:spcAft>
        <a:spcPct val="0"/>
      </a:spcAft>
      <a:defRPr sz="1000" kern="1200">
        <a:solidFill>
          <a:schemeClr val="tx1"/>
        </a:solidFill>
        <a:latin typeface="Arial" charset="0"/>
        <a:ea typeface="+mn-ea"/>
        <a:cs typeface="+mn-cs"/>
      </a:defRPr>
    </a:lvl2pPr>
    <a:lvl3pPr marL="914400" algn="l" rtl="0" fontAlgn="base">
      <a:spcBef>
        <a:spcPct val="30000"/>
      </a:spcBef>
      <a:spcAft>
        <a:spcPct val="0"/>
      </a:spcAft>
      <a:defRPr sz="1000" kern="1200">
        <a:solidFill>
          <a:schemeClr val="tx1"/>
        </a:solidFill>
        <a:latin typeface="Arial" charset="0"/>
        <a:ea typeface="+mn-ea"/>
        <a:cs typeface="+mn-cs"/>
      </a:defRPr>
    </a:lvl3pPr>
    <a:lvl4pPr marL="1371600" algn="l" rtl="0" fontAlgn="base">
      <a:spcBef>
        <a:spcPct val="30000"/>
      </a:spcBef>
      <a:spcAft>
        <a:spcPct val="0"/>
      </a:spcAft>
      <a:defRPr sz="1000" kern="1200">
        <a:solidFill>
          <a:schemeClr val="tx1"/>
        </a:solidFill>
        <a:latin typeface="Arial" charset="0"/>
        <a:ea typeface="+mn-ea"/>
        <a:cs typeface="+mn-cs"/>
      </a:defRPr>
    </a:lvl4pPr>
    <a:lvl5pPr marL="1828800" algn="l" rtl="0" fontAlgn="base">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449685-B1FB-4A88-A652-3770805F9AEC}" type="slidenum">
              <a:rPr lang="en-US"/>
              <a:pPr/>
              <a:t>1</a:t>
            </a:fld>
            <a:endParaRPr lang="en-US"/>
          </a:p>
        </p:txBody>
      </p:sp>
      <p:sp>
        <p:nvSpPr>
          <p:cNvPr id="5122" name="Rectangle 2"/>
          <p:cNvSpPr>
            <a:spLocks noGrp="1" noRot="1" noChangeAspect="1" noChangeArrowheads="1" noTextEdit="1"/>
          </p:cNvSpPr>
          <p:nvPr>
            <p:ph type="sldImg"/>
          </p:nvPr>
        </p:nvSpPr>
        <p:spPr>
          <a:xfrm>
            <a:off x="1962150" y="444500"/>
            <a:ext cx="2946400" cy="2209800"/>
          </a:xfrm>
          <a:ln/>
        </p:spPr>
      </p:sp>
      <p:sp>
        <p:nvSpPr>
          <p:cNvPr id="5123" name="Rectangle 3"/>
          <p:cNvSpPr>
            <a:spLocks noGrp="1" noChangeArrowheads="1"/>
          </p:cNvSpPr>
          <p:nvPr>
            <p:ph type="body" idx="1"/>
          </p:nvPr>
        </p:nvSpPr>
        <p:spPr/>
        <p:txBody>
          <a:bodyPr/>
          <a:lstStyle/>
          <a:p>
            <a:pPr>
              <a:buFontTx/>
              <a:buChar char="-"/>
            </a:pPr>
            <a:r>
              <a:rPr lang="en-US"/>
              <a:t>Use a simple definition of what company does (ie: ABC Company cuts costs for professional photographers through online proofing and transaction processing.)</a:t>
            </a:r>
          </a:p>
          <a:p>
            <a:endParaRPr lang="en-US"/>
          </a:p>
          <a:p>
            <a:pPr>
              <a:buFontTx/>
              <a:buChar char="-"/>
            </a:pPr>
            <a:r>
              <a:rPr lang="en-US"/>
              <a:t>Use plain English throughout slides &amp; your presentation</a:t>
            </a:r>
          </a:p>
          <a:p>
            <a:pPr>
              <a:buFontTx/>
              <a:buChar char="-"/>
            </a:pPr>
            <a:r>
              <a:rPr lang="en-US"/>
              <a:t>Try to follow the 6x6 rule:  no more than 6 words on a line; no more than 6 lines on a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9C1E1-889C-45F1-A53C-A09E29A8DB2A}" type="slidenum">
              <a:rPr lang="en-US"/>
              <a:pPr/>
              <a:t>11</a:t>
            </a:fld>
            <a:endParaRPr lang="en-US"/>
          </a:p>
        </p:txBody>
      </p:sp>
      <p:sp>
        <p:nvSpPr>
          <p:cNvPr id="25602" name="Rectangle 2"/>
          <p:cNvSpPr>
            <a:spLocks noGrp="1" noRot="1" noChangeAspect="1" noChangeArrowheads="1" noTextEdit="1"/>
          </p:cNvSpPr>
          <p:nvPr>
            <p:ph type="sldImg"/>
          </p:nvPr>
        </p:nvSpPr>
        <p:spPr>
          <a:xfrm>
            <a:off x="1962150" y="444500"/>
            <a:ext cx="2946400" cy="2209800"/>
          </a:xfrm>
          <a:ln/>
        </p:spPr>
      </p:sp>
      <p:sp>
        <p:nvSpPr>
          <p:cNvPr id="25603" name="Rectangle 3"/>
          <p:cNvSpPr>
            <a:spLocks noGrp="1" noChangeArrowheads="1"/>
          </p:cNvSpPr>
          <p:nvPr>
            <p:ph type="body" idx="1"/>
          </p:nvPr>
        </p:nvSpPr>
        <p:spPr/>
        <p:txBody>
          <a:bodyPr/>
          <a:lstStyle/>
          <a:p>
            <a:r>
              <a:rPr lang="en-US" b="1"/>
              <a:t>Slide content:</a:t>
            </a:r>
          </a:p>
          <a:p>
            <a:pPr>
              <a:buFontTx/>
              <a:buChar char="•"/>
            </a:pPr>
            <a:r>
              <a:rPr lang="en-US"/>
              <a:t>What is needed now:  how much money do you need in the next 6-12 months?</a:t>
            </a:r>
          </a:p>
          <a:p>
            <a:pPr>
              <a:buFontTx/>
              <a:buChar char="•"/>
            </a:pPr>
            <a:r>
              <a:rPr lang="en-US"/>
              <a:t>What is needed in future:  how much money will you need beyond 12 months?</a:t>
            </a:r>
          </a:p>
          <a:p>
            <a:pPr>
              <a:buFontTx/>
              <a:buChar char="•"/>
            </a:pPr>
            <a:r>
              <a:rPr lang="en-US"/>
              <a:t>Major uses of funds for each round:  what will the funds be used for?  (R&amp;D, working capital, salaries, marketing, etc.)</a:t>
            </a:r>
          </a:p>
          <a:p>
            <a:pPr>
              <a:buFontTx/>
              <a:buChar char="•"/>
            </a:pPr>
            <a:r>
              <a:rPr lang="en-US"/>
              <a:t>Burn rate:  Describe the size and composition of your current &amp; near-term "burn-rate”</a:t>
            </a:r>
          </a:p>
          <a:p>
            <a:endParaRPr lang="en-US"/>
          </a:p>
          <a:p>
            <a:endParaRPr lang="en-US"/>
          </a:p>
          <a:p>
            <a:r>
              <a:rPr lang="en-US" b="1"/>
              <a:t>Be prepared to answer the following:</a:t>
            </a:r>
          </a:p>
          <a:p>
            <a:pPr>
              <a:buFontTx/>
              <a:buChar char="•"/>
            </a:pPr>
            <a:r>
              <a:rPr lang="en-US"/>
              <a:t>How much hard-money (cash) have the founders put in?</a:t>
            </a:r>
          </a:p>
          <a:p>
            <a:pPr>
              <a:buFontTx/>
              <a:buChar char="•"/>
            </a:pPr>
            <a:r>
              <a:rPr lang="en-US"/>
              <a:t>How much cash have Directors and Advisory Board members invested?</a:t>
            </a:r>
          </a:p>
          <a:p>
            <a:pPr>
              <a:buFontTx/>
              <a:buChar char="•"/>
            </a:pPr>
            <a:r>
              <a:rPr lang="en-US"/>
              <a:t>What equity is available to recruit key executives?</a:t>
            </a:r>
          </a:p>
          <a:p>
            <a:pPr>
              <a:buFontTx/>
              <a:buChar char="•"/>
            </a:pPr>
            <a:r>
              <a:rPr lang="en-US"/>
              <a:t>How did you arrive at your pre-money valuation for this round?</a:t>
            </a:r>
          </a:p>
          <a:p>
            <a:pPr>
              <a:buFontTx/>
              <a:buChar char="•"/>
            </a:pPr>
            <a:r>
              <a:rPr lang="en-US"/>
              <a:t>What comparables are you using for your proposed IPO/exit round?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42D4FA-C335-4E94-A688-A3CE5E666C30}" type="slidenum">
              <a:rPr lang="en-US"/>
              <a:pPr/>
              <a:t>12</a:t>
            </a:fld>
            <a:endParaRPr lang="en-US"/>
          </a:p>
        </p:txBody>
      </p:sp>
      <p:sp>
        <p:nvSpPr>
          <p:cNvPr id="27650" name="Rectangle 2"/>
          <p:cNvSpPr>
            <a:spLocks noGrp="1" noRot="1" noChangeAspect="1" noChangeArrowheads="1" noTextEdit="1"/>
          </p:cNvSpPr>
          <p:nvPr>
            <p:ph type="sldImg"/>
          </p:nvPr>
        </p:nvSpPr>
        <p:spPr>
          <a:xfrm>
            <a:off x="1962150" y="444500"/>
            <a:ext cx="2946400" cy="2209800"/>
          </a:xfrm>
          <a:ln/>
        </p:spPr>
      </p:sp>
      <p:sp>
        <p:nvSpPr>
          <p:cNvPr id="27651" name="Rectangle 3"/>
          <p:cNvSpPr>
            <a:spLocks noGrp="1" noChangeArrowheads="1"/>
          </p:cNvSpPr>
          <p:nvPr>
            <p:ph type="body" idx="1"/>
          </p:nvPr>
        </p:nvSpPr>
        <p:spPr/>
        <p:txBody>
          <a:bodyPr/>
          <a:lstStyle/>
          <a:p>
            <a:pPr>
              <a:lnSpc>
                <a:spcPct val="90000"/>
              </a:lnSpc>
            </a:pPr>
            <a:r>
              <a:rPr lang="en-US" sz="900" b="1"/>
              <a:t>Slide content:</a:t>
            </a:r>
          </a:p>
          <a:p>
            <a:pPr>
              <a:lnSpc>
                <a:spcPct val="90000"/>
              </a:lnSpc>
            </a:pPr>
            <a:r>
              <a:rPr lang="en-US" sz="900"/>
              <a:t>If you anticipate being acquired:</a:t>
            </a:r>
          </a:p>
          <a:p>
            <a:pPr lvl="1">
              <a:lnSpc>
                <a:spcPct val="90000"/>
              </a:lnSpc>
              <a:buFontTx/>
              <a:buChar char="•"/>
            </a:pPr>
            <a:r>
              <a:rPr lang="en-US" sz="900"/>
              <a:t>Likely buyers:  Identify the two or three most likely buyers </a:t>
            </a:r>
          </a:p>
          <a:p>
            <a:pPr lvl="1">
              <a:lnSpc>
                <a:spcPct val="90000"/>
              </a:lnSpc>
              <a:buFontTx/>
              <a:buChar char="•"/>
            </a:pPr>
            <a:r>
              <a:rPr lang="en-US" sz="900"/>
              <a:t>Why an acquisition target:  Explain why they would be interested </a:t>
            </a:r>
          </a:p>
          <a:p>
            <a:pPr lvl="1">
              <a:lnSpc>
                <a:spcPct val="90000"/>
              </a:lnSpc>
              <a:buFontTx/>
              <a:buChar char="•"/>
            </a:pPr>
            <a:r>
              <a:rPr lang="en-US" sz="900"/>
              <a:t>Recent comparable acquisitions:  If possible, describe recent acquisitions of comparable companies and the deal value </a:t>
            </a:r>
          </a:p>
          <a:p>
            <a:pPr lvl="1">
              <a:lnSpc>
                <a:spcPct val="90000"/>
              </a:lnSpc>
              <a:buFontTx/>
              <a:buChar char="•"/>
            </a:pPr>
            <a:r>
              <a:rPr lang="en-US" sz="900"/>
              <a:t>Helpful relationships:  Describe any relationships you already have with potential acquirers, investment banks or VCs that might facilitate your liquidity plans</a:t>
            </a:r>
          </a:p>
          <a:p>
            <a:pPr>
              <a:lnSpc>
                <a:spcPct val="90000"/>
              </a:lnSpc>
            </a:pPr>
            <a:endParaRPr lang="en-US" sz="900"/>
          </a:p>
          <a:p>
            <a:pPr>
              <a:lnSpc>
                <a:spcPct val="90000"/>
              </a:lnSpc>
            </a:pPr>
            <a:r>
              <a:rPr lang="en-US" sz="900"/>
              <a:t>If you anticipate going public:</a:t>
            </a:r>
          </a:p>
          <a:p>
            <a:pPr lvl="1">
              <a:lnSpc>
                <a:spcPct val="90000"/>
              </a:lnSpc>
              <a:buFontTx/>
              <a:buChar char="•"/>
            </a:pPr>
            <a:r>
              <a:rPr lang="en-US" sz="900"/>
              <a:t>Recent comparable offerings:  Cite recent comparable offerings, their offering valuation and their current market cap </a:t>
            </a:r>
          </a:p>
          <a:p>
            <a:pPr lvl="1">
              <a:lnSpc>
                <a:spcPct val="90000"/>
              </a:lnSpc>
              <a:buFontTx/>
              <a:buChar char="•"/>
            </a:pPr>
            <a:r>
              <a:rPr lang="en-US" sz="900"/>
              <a:t>Opportunity’s potential:  Explain why you believe the opportunity will remain when your company is "ready." </a:t>
            </a:r>
          </a:p>
          <a:p>
            <a:pPr>
              <a:lnSpc>
                <a:spcPct val="90000"/>
              </a:lnSpc>
            </a:pPr>
            <a:endParaRPr lang="en-US" sz="900"/>
          </a:p>
          <a:p>
            <a:pPr>
              <a:lnSpc>
                <a:spcPct val="90000"/>
              </a:lnSpc>
            </a:pPr>
            <a:endParaRPr lang="en-US" sz="900"/>
          </a:p>
          <a:p>
            <a:pPr>
              <a:lnSpc>
                <a:spcPct val="90000"/>
              </a:lnSpc>
            </a:pPr>
            <a:r>
              <a:rPr lang="en-US" sz="900" b="1"/>
              <a:t>Be prepared to answer the following:</a:t>
            </a:r>
          </a:p>
          <a:p>
            <a:pPr>
              <a:lnSpc>
                <a:spcPct val="90000"/>
              </a:lnSpc>
              <a:buFontTx/>
              <a:buChar char="•"/>
            </a:pPr>
            <a:r>
              <a:rPr lang="en-US" sz="900"/>
              <a:t>Why is this an exciting opportunity?</a:t>
            </a:r>
          </a:p>
          <a:p>
            <a:pPr>
              <a:lnSpc>
                <a:spcPct val="90000"/>
              </a:lnSpc>
              <a:buFontTx/>
              <a:buChar char="•"/>
            </a:pPr>
            <a:r>
              <a:rPr lang="en-US" sz="900"/>
              <a:t>Why is it an exciting investment opportunity?</a:t>
            </a:r>
          </a:p>
          <a:p>
            <a:pPr>
              <a:lnSpc>
                <a:spcPct val="90000"/>
              </a:lnSpc>
              <a:buFontTx/>
              <a:buChar char="•"/>
            </a:pPr>
            <a:r>
              <a:rPr lang="en-US" sz="900"/>
              <a:t>What kind of value might the company have in the future?</a:t>
            </a:r>
          </a:p>
          <a:p>
            <a:pPr>
              <a:lnSpc>
                <a:spcPct val="90000"/>
              </a:lnSpc>
            </a:pPr>
            <a:r>
              <a:rPr lang="en-US" sz="900"/>
              <a:t/>
            </a:r>
            <a:br>
              <a:rPr lang="en-US" sz="900"/>
            </a:br>
            <a:r>
              <a:rPr lang="en-US" sz="900"/>
              <a:t>If you aren't sure how to value the company in the future, use 1 x annual sales in Year-2 and 15 or 20 x net profits in Year-3 as reasonable estimates. Describe any other factors that make this an exciting opportunity.</a:t>
            </a:r>
            <a:br>
              <a:rPr lang="en-US" sz="900"/>
            </a:br>
            <a:endParaRPr lang="en-US"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ABB7F-0BC6-4F10-A2D3-4E5F8EBED766}" type="slidenum">
              <a:rPr lang="en-US"/>
              <a:pPr/>
              <a:t>13</a:t>
            </a:fld>
            <a:endParaRPr lang="en-US"/>
          </a:p>
        </p:txBody>
      </p:sp>
      <p:sp>
        <p:nvSpPr>
          <p:cNvPr id="29698" name="Rectangle 2"/>
          <p:cNvSpPr>
            <a:spLocks noGrp="1" noRot="1" noChangeAspect="1" noChangeArrowheads="1" noTextEdit="1"/>
          </p:cNvSpPr>
          <p:nvPr>
            <p:ph type="sldImg"/>
          </p:nvPr>
        </p:nvSpPr>
        <p:spPr>
          <a:xfrm>
            <a:off x="1962150" y="444500"/>
            <a:ext cx="2946400" cy="2209800"/>
          </a:xfrm>
          <a:ln/>
        </p:spPr>
      </p:sp>
      <p:sp>
        <p:nvSpPr>
          <p:cNvPr id="29699" name="Rectangle 3"/>
          <p:cNvSpPr>
            <a:spLocks noGrp="1" noChangeArrowheads="1"/>
          </p:cNvSpPr>
          <p:nvPr>
            <p:ph type="body" idx="1"/>
          </p:nvPr>
        </p:nvSpPr>
        <p:spPr/>
        <p:txBody>
          <a:bodyPr/>
          <a:lstStyle/>
          <a:p>
            <a:r>
              <a:rPr lang="en-US" b="1"/>
              <a:t>Slide content:</a:t>
            </a:r>
          </a:p>
          <a:p>
            <a:r>
              <a:rPr lang="en-US"/>
              <a:t>Summarize the key points that will interest potential investors:</a:t>
            </a:r>
          </a:p>
          <a:p>
            <a:pPr>
              <a:buFontTx/>
              <a:buChar char="•"/>
            </a:pPr>
            <a:r>
              <a:rPr lang="en-US"/>
              <a:t>“What we do”:  the one-sentence description of company</a:t>
            </a:r>
          </a:p>
          <a:p>
            <a:pPr>
              <a:buFontTx/>
              <a:buChar char="•"/>
            </a:pPr>
            <a:r>
              <a:rPr lang="en-US"/>
              <a:t>Market opportunity: evidence of growing market demand</a:t>
            </a:r>
          </a:p>
          <a:p>
            <a:pPr>
              <a:buFontTx/>
              <a:buChar char="•"/>
            </a:pPr>
            <a:r>
              <a:rPr lang="en-US"/>
              <a:t>Management team: why your team can make this happen</a:t>
            </a:r>
          </a:p>
          <a:p>
            <a:pPr>
              <a:buFontTx/>
              <a:buChar char="•"/>
            </a:pPr>
            <a:r>
              <a:rPr lang="en-US"/>
              <a:t>Projected financials: the financial potential of the firm</a:t>
            </a:r>
          </a:p>
          <a:p>
            <a:pPr>
              <a:buFontTx/>
              <a:buChar char="•"/>
            </a:pPr>
            <a:r>
              <a:rPr lang="en-US"/>
              <a:t>Exit strategy: how investors will get their money back</a:t>
            </a:r>
          </a:p>
          <a:p>
            <a:pPr>
              <a:buFontTx/>
              <a:buChar char="•"/>
            </a:pPr>
            <a:r>
              <a:rPr lang="en-US"/>
              <a:t>Contact info: name, phone, email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BA7D33-943F-4A5B-86F0-E0E2B72EB6A8}" type="slidenum">
              <a:rPr lang="en-US"/>
              <a:pPr/>
              <a:t>3</a:t>
            </a:fld>
            <a:endParaRPr lang="en-US"/>
          </a:p>
        </p:txBody>
      </p:sp>
      <p:sp>
        <p:nvSpPr>
          <p:cNvPr id="7170" name="Rectangle 2"/>
          <p:cNvSpPr>
            <a:spLocks noGrp="1" noRot="1" noChangeAspect="1" noChangeArrowheads="1" noTextEdit="1"/>
          </p:cNvSpPr>
          <p:nvPr>
            <p:ph type="sldImg"/>
          </p:nvPr>
        </p:nvSpPr>
        <p:spPr>
          <a:xfrm>
            <a:off x="1962150" y="444500"/>
            <a:ext cx="2946400" cy="2209800"/>
          </a:xfrm>
          <a:ln/>
        </p:spPr>
      </p:sp>
      <p:sp>
        <p:nvSpPr>
          <p:cNvPr id="7171" name="Rectangle 3"/>
          <p:cNvSpPr>
            <a:spLocks noGrp="1" noChangeArrowheads="1"/>
          </p:cNvSpPr>
          <p:nvPr>
            <p:ph type="body" idx="1"/>
          </p:nvPr>
        </p:nvSpPr>
        <p:spPr/>
        <p:txBody>
          <a:bodyPr/>
          <a:lstStyle/>
          <a:p>
            <a:pPr>
              <a:lnSpc>
                <a:spcPct val="90000"/>
              </a:lnSpc>
            </a:pPr>
            <a:r>
              <a:rPr lang="en-US" sz="900" b="1"/>
              <a:t>Slide content:</a:t>
            </a:r>
          </a:p>
          <a:p>
            <a:pPr>
              <a:lnSpc>
                <a:spcPct val="90000"/>
              </a:lnSpc>
              <a:buFontTx/>
              <a:buChar char="-"/>
            </a:pPr>
            <a:r>
              <a:rPr lang="en-US" sz="900"/>
              <a:t>Market need/pain:  explain the problem that target market is experiencing</a:t>
            </a:r>
          </a:p>
          <a:p>
            <a:pPr>
              <a:lnSpc>
                <a:spcPct val="90000"/>
              </a:lnSpc>
              <a:buFontTx/>
              <a:buChar char="-"/>
            </a:pPr>
            <a:r>
              <a:rPr lang="en-US" sz="900"/>
              <a:t>Market characteristics:  describe market, using demographics/psychographics</a:t>
            </a:r>
          </a:p>
          <a:p>
            <a:pPr>
              <a:lnSpc>
                <a:spcPct val="90000"/>
              </a:lnSpc>
              <a:buFontTx/>
              <a:buChar char="-"/>
            </a:pPr>
            <a:r>
              <a:rPr lang="en-US" sz="900"/>
              <a:t>Market size &amp; growth rate:  quantify the market potential based on the characteristics above</a:t>
            </a:r>
          </a:p>
          <a:p>
            <a:pPr>
              <a:lnSpc>
                <a:spcPct val="90000"/>
              </a:lnSpc>
              <a:buFontTx/>
              <a:buChar char="-"/>
            </a:pPr>
            <a:r>
              <a:rPr lang="en-US" sz="900"/>
              <a:t>Market drivers: explain why market is growing</a:t>
            </a:r>
          </a:p>
          <a:p>
            <a:pPr>
              <a:lnSpc>
                <a:spcPct val="90000"/>
              </a:lnSpc>
              <a:buFontTx/>
              <a:buChar char="-"/>
            </a:pPr>
            <a:endParaRPr lang="en-US" sz="900"/>
          </a:p>
          <a:p>
            <a:pPr>
              <a:lnSpc>
                <a:spcPct val="90000"/>
              </a:lnSpc>
            </a:pPr>
            <a:endParaRPr lang="en-US" sz="900" b="1"/>
          </a:p>
          <a:p>
            <a:pPr>
              <a:lnSpc>
                <a:spcPct val="90000"/>
              </a:lnSpc>
            </a:pPr>
            <a:r>
              <a:rPr lang="en-US" sz="900" b="1"/>
              <a:t>Be prepared to answer the following questions from investors:</a:t>
            </a:r>
          </a:p>
          <a:p>
            <a:pPr>
              <a:lnSpc>
                <a:spcPct val="90000"/>
              </a:lnSpc>
              <a:buFontTx/>
              <a:buChar char="•"/>
            </a:pPr>
            <a:r>
              <a:rPr lang="en-US" sz="900"/>
              <a:t>What specific problem or need do customers have?</a:t>
            </a:r>
          </a:p>
          <a:p>
            <a:pPr>
              <a:lnSpc>
                <a:spcPct val="90000"/>
              </a:lnSpc>
              <a:buFontTx/>
              <a:buChar char="•"/>
            </a:pPr>
            <a:r>
              <a:rPr lang="en-US" sz="900"/>
              <a:t>Why is the problem important?</a:t>
            </a:r>
          </a:p>
          <a:p>
            <a:pPr>
              <a:lnSpc>
                <a:spcPct val="90000"/>
              </a:lnSpc>
              <a:buFontTx/>
              <a:buChar char="•"/>
            </a:pPr>
            <a:r>
              <a:rPr lang="en-US" sz="900"/>
              <a:t>For whom? That is, who, specifically is the customer?</a:t>
            </a:r>
          </a:p>
          <a:p>
            <a:pPr>
              <a:lnSpc>
                <a:spcPct val="90000"/>
              </a:lnSpc>
              <a:buFontTx/>
              <a:buChar char="•"/>
            </a:pPr>
            <a:r>
              <a:rPr lang="en-US" sz="900"/>
              <a:t>How do we know the market exists? What independent evidence can you cite, such as independent market research?</a:t>
            </a:r>
          </a:p>
          <a:p>
            <a:pPr>
              <a:lnSpc>
                <a:spcPct val="90000"/>
              </a:lnSpc>
              <a:buFontTx/>
              <a:buChar char="•"/>
            </a:pPr>
            <a:r>
              <a:rPr lang="en-US" sz="900"/>
              <a:t>How large is the specific (narrowly defined) market for our product?</a:t>
            </a:r>
          </a:p>
          <a:p>
            <a:pPr>
              <a:lnSpc>
                <a:spcPct val="90000"/>
              </a:lnSpc>
              <a:buFontTx/>
              <a:buChar char="•"/>
            </a:pPr>
            <a:r>
              <a:rPr lang="en-US" sz="900"/>
              <a:t>What growth is expected in this market?</a:t>
            </a:r>
          </a:p>
          <a:p>
            <a:pPr>
              <a:lnSpc>
                <a:spcPct val="90000"/>
              </a:lnSpc>
              <a:buFontTx/>
              <a:buChar char="•"/>
            </a:pPr>
            <a:r>
              <a:rPr lang="en-US" sz="900"/>
              <a:t>Are the market size estimates realistic?</a:t>
            </a:r>
          </a:p>
          <a:p>
            <a:pPr>
              <a:lnSpc>
                <a:spcPct val="90000"/>
              </a:lnSpc>
              <a:buFontTx/>
              <a:buChar char="•"/>
            </a:pPr>
            <a:r>
              <a:rPr lang="en-US" sz="900"/>
              <a:t>For industrial products…</a:t>
            </a:r>
          </a:p>
          <a:p>
            <a:pPr lvl="1">
              <a:lnSpc>
                <a:spcPct val="90000"/>
              </a:lnSpc>
              <a:buFontTx/>
              <a:buChar char="•"/>
            </a:pPr>
            <a:r>
              <a:rPr lang="en-US" sz="900"/>
              <a:t>What 2-3 industries comprise the most important prospects </a:t>
            </a:r>
          </a:p>
          <a:p>
            <a:pPr lvl="1">
              <a:lnSpc>
                <a:spcPct val="90000"/>
              </a:lnSpc>
              <a:buFontTx/>
              <a:buChar char="•"/>
            </a:pPr>
            <a:r>
              <a:rPr lang="en-US" sz="900"/>
              <a:t>What are the job titles of the buyers (decision-makers) in these prospects?</a:t>
            </a:r>
          </a:p>
          <a:p>
            <a:pPr>
              <a:lnSpc>
                <a:spcPct val="90000"/>
              </a:lnSpc>
              <a:buFontTx/>
              <a:buChar char="•"/>
            </a:pPr>
            <a:r>
              <a:rPr lang="en-US" sz="900"/>
              <a:t>For consumer products…</a:t>
            </a:r>
          </a:p>
          <a:p>
            <a:pPr lvl="1">
              <a:lnSpc>
                <a:spcPct val="90000"/>
              </a:lnSpc>
              <a:buFontTx/>
              <a:buChar char="•"/>
            </a:pPr>
            <a:r>
              <a:rPr lang="en-US" sz="900"/>
              <a:t>What are the demographics of the 2-3 most important customer segments in Year-1? Year-3?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3A76B-136B-4164-8FBF-604BCD1F1DB4}" type="slidenum">
              <a:rPr lang="en-US"/>
              <a:pPr/>
              <a:t>4</a:t>
            </a:fld>
            <a:endParaRPr lang="en-US"/>
          </a:p>
        </p:txBody>
      </p:sp>
      <p:sp>
        <p:nvSpPr>
          <p:cNvPr id="10242" name="Rectangle 2"/>
          <p:cNvSpPr>
            <a:spLocks noGrp="1" noRot="1" noChangeAspect="1" noChangeArrowheads="1" noTextEdit="1"/>
          </p:cNvSpPr>
          <p:nvPr>
            <p:ph type="sldImg"/>
          </p:nvPr>
        </p:nvSpPr>
        <p:spPr>
          <a:xfrm>
            <a:off x="1962150" y="444500"/>
            <a:ext cx="2946400" cy="2209800"/>
          </a:xfrm>
          <a:ln/>
        </p:spPr>
      </p:sp>
      <p:sp>
        <p:nvSpPr>
          <p:cNvPr id="10243" name="Rectangle 3"/>
          <p:cNvSpPr>
            <a:spLocks noGrp="1" noChangeArrowheads="1"/>
          </p:cNvSpPr>
          <p:nvPr>
            <p:ph type="body" idx="1"/>
          </p:nvPr>
        </p:nvSpPr>
        <p:spPr/>
        <p:txBody>
          <a:bodyPr/>
          <a:lstStyle/>
          <a:p>
            <a:r>
              <a:rPr lang="en-US" b="1"/>
              <a:t>Slide content:</a:t>
            </a:r>
          </a:p>
          <a:p>
            <a:pPr>
              <a:buFontTx/>
              <a:buChar char="•"/>
            </a:pPr>
            <a:r>
              <a:rPr lang="en-US"/>
              <a:t>Chosen Segments:  identify the 2-3 most important segments that you are pursuing</a:t>
            </a:r>
          </a:p>
          <a:p>
            <a:pPr>
              <a:buFontTx/>
              <a:buChar char="•"/>
            </a:pPr>
            <a:r>
              <a:rPr lang="en-US"/>
              <a:t>Number of potential customers:  quantify how many prospective customers there are within these segments and/or sales volume represented by them</a:t>
            </a:r>
          </a:p>
          <a:p>
            <a:pPr>
              <a:buFontTx/>
              <a:buChar char="•"/>
            </a:pPr>
            <a:r>
              <a:rPr lang="en-US"/>
              <a:t>Segment characteristics:  explain what distinguishes your targeted segments from the broad market</a:t>
            </a:r>
          </a:p>
          <a:p>
            <a:pPr>
              <a:buFontTx/>
              <a:buChar char="•"/>
            </a:pPr>
            <a:r>
              <a:rPr lang="en-US"/>
              <a:t>Value proposition:  how much customers want/need the solution you are offering</a:t>
            </a:r>
          </a:p>
          <a:p>
            <a:endParaRPr lang="en-US"/>
          </a:p>
          <a:p>
            <a:endParaRPr lang="en-US"/>
          </a:p>
          <a:p>
            <a:r>
              <a:rPr lang="en-US" b="1"/>
              <a:t>Be prepared to answer the following:</a:t>
            </a:r>
          </a:p>
          <a:p>
            <a:pPr>
              <a:buFontTx/>
              <a:buChar char="•"/>
            </a:pPr>
            <a:r>
              <a:rPr lang="en-US"/>
              <a:t>What, specifically, are the company's products?</a:t>
            </a:r>
          </a:p>
          <a:p>
            <a:pPr>
              <a:buFontTx/>
              <a:buChar char="•"/>
            </a:pPr>
            <a:r>
              <a:rPr lang="en-US"/>
              <a:t>What do the products do?</a:t>
            </a:r>
          </a:p>
          <a:p>
            <a:pPr>
              <a:buFontTx/>
              <a:buChar char="•"/>
            </a:pPr>
            <a:r>
              <a:rPr lang="en-US"/>
              <a:t>Why would the customer buy these products?</a:t>
            </a:r>
          </a:p>
          <a:p>
            <a:pPr>
              <a:buFontTx/>
              <a:buChar char="•"/>
            </a:pPr>
            <a:r>
              <a:rPr lang="en-US"/>
              <a:t>What makes the products unique or special?</a:t>
            </a:r>
          </a:p>
          <a:p>
            <a:pPr>
              <a:buFontTx/>
              <a:buChar char="•"/>
            </a:pPr>
            <a:r>
              <a:rPr lang="en-US"/>
              <a:t>How are they better than other products or alternative solutions?</a:t>
            </a:r>
          </a:p>
          <a:p>
            <a:pPr>
              <a:buFontTx/>
              <a:buChar char="•"/>
            </a:pPr>
            <a:r>
              <a:rPr lang="en-US"/>
              <a:t>How much better are they than other solutions?</a:t>
            </a:r>
          </a:p>
          <a:p>
            <a:pPr>
              <a:buFontTx/>
              <a:buChar char="•"/>
            </a:pPr>
            <a:r>
              <a:rPr lang="en-US"/>
              <a:t>Can we demonstrate that they are cost effective?</a:t>
            </a:r>
          </a:p>
          <a:p>
            <a:pPr>
              <a:buFontTx/>
              <a:buChar char="•"/>
            </a:pPr>
            <a:r>
              <a:rPr lang="en-US"/>
              <a:t>What, if any, proprietary technologies are used to make them?</a:t>
            </a:r>
          </a:p>
          <a:p>
            <a:pPr>
              <a:buFontTx/>
              <a:buChar char="•"/>
            </a:pPr>
            <a:r>
              <a:rPr lang="en-US"/>
              <a:t>Are there patents? If so, what, specifically, do they protect?</a:t>
            </a:r>
          </a:p>
          <a:p>
            <a:pPr>
              <a:buFontTx/>
              <a:buChar char="•"/>
            </a:pPr>
            <a:r>
              <a:rPr lang="en-US"/>
              <a:t>Why will they be of value to the company?</a:t>
            </a:r>
          </a:p>
          <a:p>
            <a:pPr>
              <a:buFontTx/>
              <a:buChar char="•"/>
            </a:pPr>
            <a:r>
              <a:rPr lang="en-US"/>
              <a:t>What special issues relate to manufacturing the product(s)?</a:t>
            </a:r>
          </a:p>
          <a:p>
            <a:pPr>
              <a:buFontTx/>
              <a:buChar char="•"/>
            </a:pPr>
            <a:r>
              <a:rPr lang="en-US"/>
              <a:t>Any special materials or processes?</a:t>
            </a:r>
          </a:p>
          <a:p>
            <a:pPr>
              <a:buFontTx/>
              <a:buChar char="•"/>
            </a:pPr>
            <a:r>
              <a:rPr lang="en-US"/>
              <a:t>What special equipment or facilities are required?</a:t>
            </a:r>
          </a:p>
          <a:p>
            <a:pPr>
              <a:buFontTx/>
              <a:buChar char="•"/>
            </a:pPr>
            <a:r>
              <a:rPr lang="en-US"/>
              <a:t>What investment is required to set up manufacturing? For what capacity?</a:t>
            </a:r>
          </a:p>
          <a:p>
            <a:pPr>
              <a:buFontTx/>
              <a:buChar char="•"/>
            </a:pPr>
            <a:r>
              <a:rPr lang="en-US"/>
              <a:t>How do you know you can manufacture the product at a cost that will yield acceptable gross margins?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56CBD-39CF-474D-91DA-86F57E1549ED}" type="slidenum">
              <a:rPr lang="en-US"/>
              <a:pPr/>
              <a:t>5</a:t>
            </a:fld>
            <a:endParaRPr lang="en-US"/>
          </a:p>
        </p:txBody>
      </p:sp>
      <p:sp>
        <p:nvSpPr>
          <p:cNvPr id="12290" name="Rectangle 2"/>
          <p:cNvSpPr>
            <a:spLocks noGrp="1" noRot="1" noChangeAspect="1" noChangeArrowheads="1" noTextEdit="1"/>
          </p:cNvSpPr>
          <p:nvPr>
            <p:ph type="sldImg"/>
          </p:nvPr>
        </p:nvSpPr>
        <p:spPr>
          <a:xfrm>
            <a:off x="1962150" y="444500"/>
            <a:ext cx="2946400" cy="2209800"/>
          </a:xfrm>
          <a:ln/>
        </p:spPr>
      </p:sp>
      <p:sp>
        <p:nvSpPr>
          <p:cNvPr id="12291" name="Rectangle 3"/>
          <p:cNvSpPr>
            <a:spLocks noGrp="1" noChangeArrowheads="1"/>
          </p:cNvSpPr>
          <p:nvPr>
            <p:ph type="body" idx="1"/>
          </p:nvPr>
        </p:nvSpPr>
        <p:spPr/>
        <p:txBody>
          <a:bodyPr/>
          <a:lstStyle/>
          <a:p>
            <a:r>
              <a:rPr lang="en-US" b="1"/>
              <a:t>Slide content:</a:t>
            </a:r>
          </a:p>
          <a:p>
            <a:pPr>
              <a:buFontTx/>
              <a:buChar char="•"/>
            </a:pPr>
            <a:r>
              <a:rPr lang="en-US"/>
              <a:t>Inertia:  What will it take to get customers to change what they are using/doing today?  Why/how will you get them to switch from the competition’s products/services to yours?</a:t>
            </a:r>
          </a:p>
          <a:p>
            <a:pPr>
              <a:buFontTx/>
              <a:buChar char="•"/>
            </a:pPr>
            <a:r>
              <a:rPr lang="en-US"/>
              <a:t>Big dogs:  Who are the well-known companies with established relationships with your target customers, and what are they selling to them?</a:t>
            </a:r>
          </a:p>
          <a:p>
            <a:pPr>
              <a:buFontTx/>
              <a:buChar char="•"/>
            </a:pPr>
            <a:r>
              <a:rPr lang="en-US"/>
              <a:t>Likely reactions:  How do you believe they will react to your initiatives?</a:t>
            </a:r>
          </a:p>
          <a:p>
            <a:pPr>
              <a:buFontTx/>
              <a:buChar char="•"/>
            </a:pPr>
            <a:r>
              <a:rPr lang="en-US"/>
              <a:t>Barriers:  What companies might leapfrog your solution with an equal or better one?  Explain how you propose to win against the best of these.  In particular, describe your strongest barriers to competition.</a:t>
            </a:r>
          </a:p>
          <a:p>
            <a:endParaRPr lang="en-US"/>
          </a:p>
          <a:p>
            <a:endParaRPr lang="en-US"/>
          </a:p>
          <a:p>
            <a:r>
              <a:rPr lang="en-US" b="1"/>
              <a:t>Be prepared to answer the following:</a:t>
            </a:r>
            <a:endParaRPr lang="en-US"/>
          </a:p>
          <a:p>
            <a:pPr>
              <a:buFontTx/>
              <a:buChar char="•"/>
            </a:pPr>
            <a:r>
              <a:rPr lang="en-US"/>
              <a:t>How else can the customer solve the problem our products solve?</a:t>
            </a:r>
          </a:p>
          <a:p>
            <a:pPr>
              <a:buFontTx/>
              <a:buChar char="•"/>
            </a:pPr>
            <a:r>
              <a:rPr lang="en-US"/>
              <a:t>What are the alternatives?</a:t>
            </a:r>
          </a:p>
          <a:p>
            <a:pPr>
              <a:buFontTx/>
              <a:buChar char="•"/>
            </a:pPr>
            <a:r>
              <a:rPr lang="en-US"/>
              <a:t>How do we compare to each?</a:t>
            </a:r>
          </a:p>
          <a:p>
            <a:pPr>
              <a:buFontTx/>
              <a:buChar char="•"/>
            </a:pPr>
            <a:r>
              <a:rPr lang="en-US"/>
              <a:t>Why are we better?</a:t>
            </a:r>
          </a:p>
          <a:p>
            <a:pPr>
              <a:buFontTx/>
              <a:buChar char="•"/>
            </a:pPr>
            <a:r>
              <a:rPr lang="en-US"/>
              <a:t>In what ways are we worse?</a:t>
            </a:r>
          </a:p>
          <a:p>
            <a:pPr>
              <a:buFontTx/>
              <a:buChar char="•"/>
            </a:pPr>
            <a:r>
              <a:rPr lang="en-US"/>
              <a:t>Who are the vendors of these other solutions?</a:t>
            </a:r>
          </a:p>
          <a:p>
            <a:pPr>
              <a:buFontTx/>
              <a:buChar char="•"/>
            </a:pPr>
            <a:r>
              <a:rPr lang="en-US"/>
              <a:t>How do they compete with each other?</a:t>
            </a:r>
          </a:p>
          <a:p>
            <a:pPr>
              <a:buFontTx/>
              <a:buChar char="•"/>
            </a:pPr>
            <a:r>
              <a:rPr lang="en-US"/>
              <a:t>Where will we fit into the industry?</a:t>
            </a:r>
          </a:p>
          <a:p>
            <a:pPr>
              <a:buFontTx/>
              <a:buChar char="•"/>
            </a:pPr>
            <a:r>
              <a:rPr lang="en-US"/>
              <a:t>Why will we be able to compete effectively against them for the next ten years?</a:t>
            </a:r>
          </a:p>
          <a:p>
            <a:pPr>
              <a:buFontTx/>
              <a:buChar char="•"/>
            </a:pPr>
            <a:r>
              <a:rPr lang="en-US"/>
              <a:t>Why are we confident no new entrant will come along with a better solution?</a:t>
            </a:r>
          </a:p>
          <a:p>
            <a:pPr>
              <a:buFontTx/>
              <a:buChar char="•"/>
            </a:pPr>
            <a:r>
              <a:rPr lang="en-US"/>
              <a:t>Why do we think we can dominate our market niche?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3F18B5-E4FF-42CA-991B-CC73E2E1005A}" type="slidenum">
              <a:rPr lang="en-US"/>
              <a:pPr/>
              <a:t>6</a:t>
            </a:fld>
            <a:endParaRPr lang="en-US"/>
          </a:p>
        </p:txBody>
      </p:sp>
      <p:sp>
        <p:nvSpPr>
          <p:cNvPr id="14338" name="Rectangle 2"/>
          <p:cNvSpPr>
            <a:spLocks noGrp="1" noRot="1" noChangeAspect="1" noChangeArrowheads="1" noTextEdit="1"/>
          </p:cNvSpPr>
          <p:nvPr>
            <p:ph type="sldImg"/>
          </p:nvPr>
        </p:nvSpPr>
        <p:spPr>
          <a:xfrm>
            <a:off x="1962150" y="444500"/>
            <a:ext cx="2946400" cy="2209800"/>
          </a:xfrm>
          <a:ln/>
        </p:spPr>
      </p:sp>
      <p:sp>
        <p:nvSpPr>
          <p:cNvPr id="14339" name="Rectangle 3"/>
          <p:cNvSpPr>
            <a:spLocks noGrp="1" noChangeArrowheads="1"/>
          </p:cNvSpPr>
          <p:nvPr>
            <p:ph type="body" idx="1"/>
          </p:nvPr>
        </p:nvSpPr>
        <p:spPr/>
        <p:txBody>
          <a:bodyPr/>
          <a:lstStyle/>
          <a:p>
            <a:r>
              <a:rPr lang="en-US" b="1"/>
              <a:t>Slide content:</a:t>
            </a:r>
          </a:p>
          <a:p>
            <a:pPr>
              <a:buFontTx/>
              <a:buChar char="•"/>
            </a:pPr>
            <a:r>
              <a:rPr lang="en-US"/>
              <a:t>Timeline:  Describe the timeframe &amp; milestones to bring your core products/services to market</a:t>
            </a:r>
          </a:p>
          <a:p>
            <a:pPr>
              <a:buFontTx/>
              <a:buChar char="•"/>
            </a:pPr>
            <a:r>
              <a:rPr lang="en-US"/>
              <a:t>Risks &amp; challenges:  Identify major development risks or challenges</a:t>
            </a:r>
          </a:p>
          <a:p>
            <a:pPr>
              <a:buFontTx/>
              <a:buChar char="•"/>
            </a:pPr>
            <a:r>
              <a:rPr lang="en-US"/>
              <a:t>Required time &amp; costs:  Provide estimated levels of effort and/or costs for each product </a:t>
            </a:r>
          </a:p>
          <a:p>
            <a:pPr>
              <a:buFontTx/>
              <a:buChar char="•"/>
            </a:pPr>
            <a:r>
              <a:rPr lang="en-US"/>
              <a:t>Market fit:  Summarize product fit with market needs</a:t>
            </a:r>
          </a:p>
          <a:p>
            <a:endParaRPr lang="en-US"/>
          </a:p>
          <a:p>
            <a:endParaRPr lang="en-US"/>
          </a:p>
          <a:p>
            <a:r>
              <a:rPr lang="en-US" b="1"/>
              <a:t>Be prepared to answer the following:</a:t>
            </a:r>
            <a:endParaRPr lang="en-US"/>
          </a:p>
          <a:p>
            <a:pPr>
              <a:buFontTx/>
              <a:buChar char="•"/>
            </a:pPr>
            <a:r>
              <a:rPr lang="en-US"/>
              <a:t>What needs to be done to finish your first product(s)?</a:t>
            </a:r>
          </a:p>
          <a:p>
            <a:pPr>
              <a:buFontTx/>
              <a:buChar char="•"/>
            </a:pPr>
            <a:r>
              <a:rPr lang="en-US"/>
              <a:t>What does your product road map look like? What's your next act?</a:t>
            </a:r>
          </a:p>
          <a:p>
            <a:pPr>
              <a:buFontTx/>
              <a:buChar char="•"/>
            </a:pPr>
            <a:r>
              <a:rPr lang="en-US"/>
              <a:t>How much of the development process does your company perform?</a:t>
            </a:r>
          </a:p>
          <a:p>
            <a:pPr>
              <a:buFontTx/>
              <a:buChar char="•"/>
            </a:pPr>
            <a:r>
              <a:rPr lang="en-US"/>
              <a:t>How much do you rely on outside contractors?</a:t>
            </a:r>
          </a:p>
          <a:p>
            <a:pPr>
              <a:buFontTx/>
              <a:buChar char="•"/>
            </a:pPr>
            <a:r>
              <a:rPr lang="en-US"/>
              <a:t>How much do you license from others?</a:t>
            </a:r>
          </a:p>
          <a:p>
            <a:pPr>
              <a:buFontTx/>
              <a:buChar char="•"/>
            </a:pPr>
            <a:r>
              <a:rPr lang="en-US"/>
              <a:t>What expertise do you have at developing this kind of product?</a:t>
            </a:r>
          </a:p>
          <a:p>
            <a:pPr>
              <a:buFontTx/>
              <a:buChar char="•"/>
            </a:pPr>
            <a:r>
              <a:rPr lang="en-US"/>
              <a:t>What development challenges are most important or difficult to overcome?</a:t>
            </a:r>
          </a:p>
          <a:p>
            <a:pPr>
              <a:buFontTx/>
              <a:buChar char="•"/>
            </a:pPr>
            <a:r>
              <a:rPr lang="en-US"/>
              <a:t>How do you intend to do so?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09D53A-0BCC-418B-A685-FA966E599962}" type="slidenum">
              <a:rPr lang="en-US"/>
              <a:pPr/>
              <a:t>7</a:t>
            </a:fld>
            <a:endParaRPr lang="en-US"/>
          </a:p>
        </p:txBody>
      </p:sp>
      <p:sp>
        <p:nvSpPr>
          <p:cNvPr id="16386" name="Rectangle 2"/>
          <p:cNvSpPr>
            <a:spLocks noGrp="1" noRot="1" noChangeAspect="1" noChangeArrowheads="1" noTextEdit="1"/>
          </p:cNvSpPr>
          <p:nvPr>
            <p:ph type="sldImg"/>
          </p:nvPr>
        </p:nvSpPr>
        <p:spPr>
          <a:xfrm>
            <a:off x="1962150" y="444500"/>
            <a:ext cx="2946400" cy="2209800"/>
          </a:xfrm>
          <a:ln/>
        </p:spPr>
      </p:sp>
      <p:sp>
        <p:nvSpPr>
          <p:cNvPr id="16387" name="Rectangle 3"/>
          <p:cNvSpPr>
            <a:spLocks noGrp="1" noChangeArrowheads="1"/>
          </p:cNvSpPr>
          <p:nvPr>
            <p:ph type="body" idx="1"/>
          </p:nvPr>
        </p:nvSpPr>
        <p:spPr/>
        <p:txBody>
          <a:bodyPr/>
          <a:lstStyle/>
          <a:p>
            <a:r>
              <a:rPr lang="en-US" b="1"/>
              <a:t>Slide content:</a:t>
            </a:r>
          </a:p>
          <a:p>
            <a:pPr>
              <a:buFontTx/>
              <a:buChar char="•"/>
            </a:pPr>
            <a:r>
              <a:rPr lang="en-US"/>
              <a:t>Marketing strategy:  Explain how you will raise awareness of your product/service and stimulate the market’s interest in buying</a:t>
            </a:r>
          </a:p>
          <a:p>
            <a:pPr>
              <a:buFontTx/>
              <a:buChar char="•"/>
            </a:pPr>
            <a:r>
              <a:rPr lang="en-US"/>
              <a:t>Sales tactics:  Discuss how you will get buying decision-makers to conveniently find out details and place orders</a:t>
            </a:r>
          </a:p>
          <a:p>
            <a:pPr>
              <a:buFontTx/>
              <a:buChar char="•"/>
            </a:pPr>
            <a:r>
              <a:rPr lang="en-US"/>
              <a:t>Support:  Explain how you will help customers understand your product before buying, during “installation” and in use</a:t>
            </a:r>
          </a:p>
          <a:p>
            <a:endParaRPr lang="en-US"/>
          </a:p>
          <a:p>
            <a:endParaRPr lang="en-US"/>
          </a:p>
          <a:p>
            <a:r>
              <a:rPr lang="en-US" b="1"/>
              <a:t>Be prepared to answer the following:</a:t>
            </a:r>
          </a:p>
          <a:p>
            <a:pPr>
              <a:buFontTx/>
              <a:buChar char="•"/>
            </a:pPr>
            <a:r>
              <a:rPr lang="en-US"/>
              <a:t>What channels of distribution will you use to deliver your products ?</a:t>
            </a:r>
          </a:p>
          <a:p>
            <a:pPr>
              <a:buFontTx/>
              <a:buChar char="•"/>
            </a:pPr>
            <a:r>
              <a:rPr lang="en-US"/>
              <a:t>How will these channels be established? By whom? When?</a:t>
            </a:r>
          </a:p>
          <a:p>
            <a:pPr>
              <a:buFontTx/>
              <a:buChar char="•"/>
            </a:pPr>
            <a:r>
              <a:rPr lang="en-US"/>
              <a:t>What expertise does your company have to execute the marketing / sales program?</a:t>
            </a:r>
          </a:p>
          <a:p>
            <a:pPr>
              <a:buFontTx/>
              <a:buChar char="•"/>
            </a:pPr>
            <a:r>
              <a:rPr lang="en-US"/>
              <a:t>How are you going to stand out among all the established competitors?</a:t>
            </a:r>
          </a:p>
          <a:p>
            <a:pPr>
              <a:buFontTx/>
              <a:buChar char="•"/>
            </a:pPr>
            <a:r>
              <a:rPr lang="en-US"/>
              <a:t>How can you boil down the advantages of your sophisticated technology so prospects will understand it, quickly and easily?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503FF0-7AE1-4F77-9B86-47360733F52B}" type="slidenum">
              <a:rPr lang="en-US"/>
              <a:pPr/>
              <a:t>8</a:t>
            </a:fld>
            <a:endParaRPr lang="en-US"/>
          </a:p>
        </p:txBody>
      </p:sp>
      <p:sp>
        <p:nvSpPr>
          <p:cNvPr id="18434" name="Rectangle 2"/>
          <p:cNvSpPr>
            <a:spLocks noGrp="1" noRot="1" noChangeAspect="1" noChangeArrowheads="1" noTextEdit="1"/>
          </p:cNvSpPr>
          <p:nvPr>
            <p:ph type="sldImg"/>
          </p:nvPr>
        </p:nvSpPr>
        <p:spPr>
          <a:xfrm>
            <a:off x="1962150" y="444500"/>
            <a:ext cx="2946400" cy="2209800"/>
          </a:xfrm>
          <a:ln/>
        </p:spPr>
      </p:sp>
      <p:sp>
        <p:nvSpPr>
          <p:cNvPr id="18435" name="Rectangle 3"/>
          <p:cNvSpPr>
            <a:spLocks noGrp="1" noChangeArrowheads="1"/>
          </p:cNvSpPr>
          <p:nvPr>
            <p:ph type="body" idx="1"/>
          </p:nvPr>
        </p:nvSpPr>
        <p:spPr/>
        <p:txBody>
          <a:bodyPr/>
          <a:lstStyle/>
          <a:p>
            <a:r>
              <a:rPr lang="en-US" b="1"/>
              <a:t>Slide content:</a:t>
            </a:r>
          </a:p>
          <a:p>
            <a:pPr>
              <a:buFontTx/>
              <a:buChar char="•"/>
            </a:pPr>
            <a:r>
              <a:rPr lang="en-US"/>
              <a:t>CEO:  Explain the CEO’s prior industry &amp; entrepreneurial experience</a:t>
            </a:r>
          </a:p>
          <a:p>
            <a:pPr>
              <a:buFontTx/>
              <a:buChar char="•"/>
            </a:pPr>
            <a:r>
              <a:rPr lang="en-US"/>
              <a:t>Other C-level executives:  Discuss the CMO (proven knowledge of target markets, relationships with channel partners, etc.), CTO (proven know-how in core technologies), and/or CFO (prior IPO/acquisition/exit experience)</a:t>
            </a:r>
          </a:p>
          <a:p>
            <a:pPr>
              <a:buFontTx/>
              <a:buChar char="•"/>
            </a:pPr>
            <a:r>
              <a:rPr lang="en-US"/>
              <a:t>Commitment levels:  Identify who is full-time, part-time or on the sidelines awaiting funding</a:t>
            </a:r>
          </a:p>
          <a:p>
            <a:pPr>
              <a:buFontTx/>
              <a:buChar char="•"/>
            </a:pPr>
            <a:r>
              <a:rPr lang="en-US"/>
              <a:t>Board of directors/advisors:  Discuss advisors and/or directors, highlighting any strategic members' value-added (prospective customer relationships, access to capital, industry expertise, etc.)</a:t>
            </a:r>
          </a:p>
          <a:p>
            <a:endParaRPr lang="en-US"/>
          </a:p>
          <a:p>
            <a:endParaRPr lang="en-US"/>
          </a:p>
          <a:p>
            <a:r>
              <a:rPr lang="en-US" b="1"/>
              <a:t>Be prepared to answer the following:</a:t>
            </a:r>
            <a:endParaRPr lang="en-US"/>
          </a:p>
          <a:p>
            <a:pPr>
              <a:buFontTx/>
              <a:buChar char="•"/>
            </a:pPr>
            <a:r>
              <a:rPr lang="en-US"/>
              <a:t>What is your background and previous experience?</a:t>
            </a:r>
          </a:p>
          <a:p>
            <a:pPr>
              <a:buFontTx/>
              <a:buChar char="•"/>
            </a:pPr>
            <a:r>
              <a:rPr lang="en-US"/>
              <a:t>Where did the idea for the company come from?</a:t>
            </a:r>
          </a:p>
          <a:p>
            <a:pPr>
              <a:buFontTx/>
              <a:buChar char="•"/>
            </a:pPr>
            <a:r>
              <a:rPr lang="en-US"/>
              <a:t>How did you get involved with the company?</a:t>
            </a:r>
          </a:p>
          <a:p>
            <a:pPr>
              <a:buFontTx/>
              <a:buChar char="•"/>
            </a:pPr>
            <a:r>
              <a:rPr lang="en-US"/>
              <a:t>Who is presently involved in managing the company?</a:t>
            </a:r>
          </a:p>
          <a:p>
            <a:pPr>
              <a:buFontTx/>
              <a:buChar char="•"/>
            </a:pPr>
            <a:r>
              <a:rPr lang="en-US"/>
              <a:t>What are their credentials?</a:t>
            </a:r>
          </a:p>
          <a:p>
            <a:pPr>
              <a:buFontTx/>
              <a:buChar char="•"/>
            </a:pPr>
            <a:r>
              <a:rPr lang="en-US"/>
              <a:t>Why will they be able to build a successful company?</a:t>
            </a:r>
          </a:p>
          <a:p>
            <a:pPr>
              <a:buFontTx/>
              <a:buChar char="•"/>
            </a:pPr>
            <a:r>
              <a:rPr lang="en-US"/>
              <a:t>If not all management spots are filled, what is the plan for filling them?</a:t>
            </a:r>
          </a:p>
          <a:p>
            <a:pPr>
              <a:buFontTx/>
              <a:buChar char="•"/>
            </a:pPr>
            <a:r>
              <a:rPr lang="en-US"/>
              <a:t>What kind of people are we seeking? To fill what roles?</a:t>
            </a:r>
          </a:p>
          <a:p>
            <a:pPr>
              <a:buFontTx/>
              <a:buChar char="•"/>
            </a:pPr>
            <a:r>
              <a:rPr lang="en-US"/>
              <a:t>If you do not expect to be the CEO that builds the business to $10 or 20 million, what kind of person would you bring in? When?</a:t>
            </a:r>
          </a:p>
          <a:p>
            <a:pPr>
              <a:buFontTx/>
              <a:buChar char="•"/>
            </a:pPr>
            <a:r>
              <a:rPr lang="en-US"/>
              <a:t>Who is on your board of directors?</a:t>
            </a:r>
          </a:p>
          <a:p>
            <a:pPr>
              <a:buFontTx/>
              <a:buChar char="•"/>
            </a:pPr>
            <a:r>
              <a:rPr lang="en-US"/>
              <a:t>How does the board function?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62736-5924-497E-83E0-EE2AE4043465}" type="slidenum">
              <a:rPr lang="en-US"/>
              <a:pPr/>
              <a:t>9</a:t>
            </a:fld>
            <a:endParaRPr lang="en-US"/>
          </a:p>
        </p:txBody>
      </p:sp>
      <p:sp>
        <p:nvSpPr>
          <p:cNvPr id="20482" name="Rectangle 2"/>
          <p:cNvSpPr>
            <a:spLocks noGrp="1" noRot="1" noChangeAspect="1" noChangeArrowheads="1" noTextEdit="1"/>
          </p:cNvSpPr>
          <p:nvPr>
            <p:ph type="sldImg"/>
          </p:nvPr>
        </p:nvSpPr>
        <p:spPr>
          <a:xfrm>
            <a:off x="1962150" y="444500"/>
            <a:ext cx="2946400" cy="2209800"/>
          </a:xfrm>
          <a:ln/>
        </p:spPr>
      </p:sp>
      <p:sp>
        <p:nvSpPr>
          <p:cNvPr id="20483" name="Rectangle 3"/>
          <p:cNvSpPr>
            <a:spLocks noGrp="1" noChangeArrowheads="1"/>
          </p:cNvSpPr>
          <p:nvPr>
            <p:ph type="body" idx="1"/>
          </p:nvPr>
        </p:nvSpPr>
        <p:spPr/>
        <p:txBody>
          <a:bodyPr/>
          <a:lstStyle/>
          <a:p>
            <a:r>
              <a:rPr lang="en-US" b="1"/>
              <a:t>Slide content:</a:t>
            </a:r>
          </a:p>
          <a:p>
            <a:pPr>
              <a:buFontTx/>
              <a:buChar char="•"/>
            </a:pPr>
            <a:r>
              <a:rPr lang="en-US"/>
              <a:t>History:  brief history of the company</a:t>
            </a:r>
          </a:p>
          <a:p>
            <a:pPr>
              <a:buFontTx/>
              <a:buChar char="•"/>
            </a:pPr>
            <a:r>
              <a:rPr lang="en-US"/>
              <a:t>Business overview:  recap what business you are in and your main goal</a:t>
            </a:r>
          </a:p>
          <a:p>
            <a:pPr>
              <a:buFontTx/>
              <a:buChar char="•"/>
            </a:pPr>
            <a:r>
              <a:rPr lang="en-US"/>
              <a:t>How to achieve positive cash flow:  Identify the several most important steps you need to take to achieve</a:t>
            </a:r>
            <a:br>
              <a:rPr lang="en-US"/>
            </a:br>
            <a:r>
              <a:rPr lang="en-US"/>
              <a:t>positive cash flow </a:t>
            </a:r>
          </a:p>
          <a:p>
            <a:pPr>
              <a:buFontTx/>
              <a:buChar char="•"/>
            </a:pPr>
            <a:r>
              <a:rPr lang="en-US"/>
              <a:t>Key milestones to exit:  Identify remaining steps to achieve readiness for IPO, acquisition, etc.</a:t>
            </a:r>
          </a:p>
          <a:p>
            <a:endParaRPr lang="en-US"/>
          </a:p>
          <a:p>
            <a:endParaRPr lang="en-US"/>
          </a:p>
          <a:p>
            <a:r>
              <a:rPr lang="en-US" b="1"/>
              <a:t>Be prepared to answer the following:</a:t>
            </a:r>
          </a:p>
          <a:p>
            <a:pPr>
              <a:buFontTx/>
              <a:buChar char="•"/>
            </a:pPr>
            <a:r>
              <a:rPr lang="en-US"/>
              <a:t>When did the company begin operations?</a:t>
            </a:r>
          </a:p>
          <a:p>
            <a:pPr>
              <a:buFontTx/>
              <a:buChar char="•"/>
            </a:pPr>
            <a:r>
              <a:rPr lang="en-US"/>
              <a:t>What exactly does the company do?</a:t>
            </a:r>
          </a:p>
          <a:p>
            <a:pPr>
              <a:buFontTx/>
              <a:buChar char="•"/>
            </a:pPr>
            <a:r>
              <a:rPr lang="en-US"/>
              <a:t>What is your long-term vision for the company?</a:t>
            </a:r>
          </a:p>
          <a:p>
            <a:pPr>
              <a:buFontTx/>
              <a:buChar char="•"/>
            </a:pPr>
            <a:r>
              <a:rPr lang="en-US"/>
              <a:t>How has it been funded to date?</a:t>
            </a:r>
          </a:p>
          <a:p>
            <a:pPr>
              <a:buFontTx/>
              <a:buChar char="•"/>
            </a:pPr>
            <a:r>
              <a:rPr lang="en-US"/>
              <a:t>Where does it stand today?</a:t>
            </a:r>
          </a:p>
          <a:p>
            <a:pPr>
              <a:buFontTx/>
              <a:buChar char="•"/>
            </a:pPr>
            <a:r>
              <a:rPr lang="en-US"/>
              <a:t>What are the important strategies for building the business?</a:t>
            </a:r>
          </a:p>
          <a:p>
            <a:pPr>
              <a:buFontTx/>
              <a:buChar char="•"/>
            </a:pPr>
            <a:r>
              <a:rPr lang="en-US"/>
              <a:t>What kind of business will it be? (manufacturing, service, distribution, software, combination?)</a:t>
            </a:r>
          </a:p>
          <a:p>
            <a:pPr>
              <a:buFontTx/>
              <a:buChar char="•"/>
            </a:pPr>
            <a:r>
              <a:rPr lang="en-US"/>
              <a:t>What is the business model? (i.e. what will produce the company's revenue?)</a:t>
            </a:r>
          </a:p>
          <a:p>
            <a:pPr>
              <a:buFontTx/>
              <a:buChar char="•"/>
            </a:pPr>
            <a:r>
              <a:rPr lang="en-US"/>
              <a:t>What kind of gross margins will the company have?</a:t>
            </a:r>
          </a:p>
          <a:p>
            <a:pPr>
              <a:buFontTx/>
              <a:buChar char="•"/>
            </a:pPr>
            <a:r>
              <a:rPr lang="en-US"/>
              <a:t>What expense levels are required to run the business?</a:t>
            </a:r>
          </a:p>
          <a:p>
            <a:pPr>
              <a:buFontTx/>
              <a:buChar char="•"/>
            </a:pPr>
            <a:r>
              <a:rPr lang="en-US"/>
              <a:t>What level of operating profit can the business generate?</a:t>
            </a:r>
          </a:p>
          <a:p>
            <a:pPr>
              <a:buFontTx/>
              <a:buChar char="•"/>
            </a:pPr>
            <a:r>
              <a:rPr lang="en-US"/>
              <a:t>Do you have any corporate partnerships in place?</a:t>
            </a:r>
          </a:p>
          <a:p>
            <a:pPr>
              <a:buFontTx/>
              <a:buChar char="•"/>
            </a:pPr>
            <a:r>
              <a:rPr lang="en-US"/>
              <a:t>Do you plan to put any in place?</a:t>
            </a:r>
          </a:p>
          <a:p>
            <a:pPr>
              <a:buFontTx/>
              <a:buChar char="•"/>
            </a:pPr>
            <a:r>
              <a:rPr lang="en-US"/>
              <a:t>What are the significant risks your business faces?</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F14E8-9180-49E1-9E70-1021003B5A88}" type="slidenum">
              <a:rPr lang="en-US"/>
              <a:pPr/>
              <a:t>10</a:t>
            </a:fld>
            <a:endParaRPr lang="en-US"/>
          </a:p>
        </p:txBody>
      </p:sp>
      <p:sp>
        <p:nvSpPr>
          <p:cNvPr id="23554" name="Rectangle 2"/>
          <p:cNvSpPr>
            <a:spLocks noGrp="1" noRot="1" noChangeAspect="1" noChangeArrowheads="1" noTextEdit="1"/>
          </p:cNvSpPr>
          <p:nvPr>
            <p:ph type="sldImg"/>
          </p:nvPr>
        </p:nvSpPr>
        <p:spPr>
          <a:xfrm>
            <a:off x="1962150" y="444500"/>
            <a:ext cx="2946400" cy="2209800"/>
          </a:xfrm>
          <a:ln/>
        </p:spPr>
      </p:sp>
      <p:sp>
        <p:nvSpPr>
          <p:cNvPr id="23555" name="Rectangle 3"/>
          <p:cNvSpPr>
            <a:spLocks noGrp="1" noChangeArrowheads="1"/>
          </p:cNvSpPr>
          <p:nvPr>
            <p:ph type="body" idx="1"/>
          </p:nvPr>
        </p:nvSpPr>
        <p:spPr/>
        <p:txBody>
          <a:bodyPr/>
          <a:lstStyle/>
          <a:p>
            <a:r>
              <a:rPr lang="en-US" sz="900" b="1" dirty="0"/>
              <a:t>Slide content:</a:t>
            </a:r>
          </a:p>
          <a:p>
            <a:endParaRPr lang="en-US" sz="900" b="1" dirty="0"/>
          </a:p>
          <a:p>
            <a:endParaRPr lang="en-US" sz="900" b="1" dirty="0"/>
          </a:p>
          <a:p>
            <a:r>
              <a:rPr lang="en-US" sz="900" b="1" dirty="0"/>
              <a:t>Be prepared to explain "dramatic" numbers, such as:</a:t>
            </a:r>
          </a:p>
          <a:p>
            <a:pPr>
              <a:buFontTx/>
              <a:buChar char="•"/>
            </a:pPr>
            <a:r>
              <a:rPr lang="en-US" sz="900" dirty="0"/>
              <a:t>"Hockey stick" growth </a:t>
            </a:r>
          </a:p>
          <a:p>
            <a:pPr>
              <a:buFontTx/>
              <a:buChar char="•"/>
            </a:pPr>
            <a:r>
              <a:rPr lang="en-US" sz="900" dirty="0"/>
              <a:t>Unprecedented margins </a:t>
            </a:r>
          </a:p>
          <a:p>
            <a:pPr>
              <a:buFontTx/>
              <a:buChar char="•"/>
            </a:pPr>
            <a:r>
              <a:rPr lang="en-US" sz="900" dirty="0"/>
              <a:t>Long periods of negative </a:t>
            </a:r>
            <a:r>
              <a:rPr lang="en-US" sz="900" dirty="0" err="1"/>
              <a:t>cashflow</a:t>
            </a:r>
            <a:r>
              <a:rPr lang="en-US" sz="900" dirty="0"/>
              <a:t> (6-12 months)</a:t>
            </a:r>
          </a:p>
          <a:p>
            <a:endParaRPr lang="en-US" sz="900" dirty="0"/>
          </a:p>
          <a:p>
            <a:endParaRPr lang="en-US" sz="900" dirty="0"/>
          </a:p>
          <a:p>
            <a:r>
              <a:rPr lang="en-US" sz="900" b="1" dirty="0"/>
              <a:t>Be prepared to answer the following:</a:t>
            </a:r>
          </a:p>
          <a:p>
            <a:pPr>
              <a:buFontTx/>
              <a:buChar char="•"/>
            </a:pPr>
            <a:r>
              <a:rPr lang="en-US" sz="900" dirty="0"/>
              <a:t>What kind of revenues can the business produce, on an annual basis, over the next five years?  Profits?</a:t>
            </a:r>
          </a:p>
          <a:p>
            <a:pPr>
              <a:buFontTx/>
              <a:buChar char="•"/>
            </a:pPr>
            <a:r>
              <a:rPr lang="en-US" sz="900" dirty="0"/>
              <a:t>What investment is required to carry the company to the next major level of valuation?</a:t>
            </a:r>
          </a:p>
          <a:p>
            <a:pPr>
              <a:buFontTx/>
              <a:buChar char="•"/>
            </a:pPr>
            <a:r>
              <a:rPr lang="en-US" sz="900" dirty="0"/>
              <a:t>When do you expect the next rounds to take place?</a:t>
            </a:r>
          </a:p>
          <a:p>
            <a:pPr>
              <a:buFontTx/>
              <a:buChar char="•"/>
            </a:pPr>
            <a:r>
              <a:rPr lang="en-US" sz="900" dirty="0"/>
              <a:t>What specific tasks need to be accomplished to do that?</a:t>
            </a:r>
          </a:p>
          <a:p>
            <a:pPr>
              <a:buFontTx/>
              <a:buChar char="•"/>
            </a:pPr>
            <a:r>
              <a:rPr lang="en-US" sz="900" dirty="0"/>
              <a:t>How long will it take? (Try to identify a "next level" that can be achieved in less than 18 months.)</a:t>
            </a:r>
          </a:p>
          <a:p>
            <a:pPr>
              <a:buFontTx/>
              <a:buChar char="•"/>
            </a:pPr>
            <a:r>
              <a:rPr lang="en-US" sz="900" dirty="0"/>
              <a:t>What investment will be required beyond that?</a:t>
            </a:r>
          </a:p>
          <a:p>
            <a:pPr>
              <a:buFontTx/>
              <a:buChar char="•"/>
            </a:pPr>
            <a:r>
              <a:rPr lang="en-US" sz="900" dirty="0"/>
              <a:t>To the extent possible, explain key assumptions behind your forecast.  And make sure the forecast relates in a logical way to the market forecasts you described previously.</a:t>
            </a:r>
          </a:p>
          <a:p>
            <a:pPr>
              <a:buFontTx/>
              <a:buChar char="•"/>
            </a:pPr>
            <a:r>
              <a:rPr lang="en-US" sz="900" dirty="0"/>
              <a:t>How will the investor get his money back? Through an IPO? Acquisition? When?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Company Name</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5DDEEA-5E18-4D2B-B56A-019B9D78427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Company Name</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B605A5-6883-4BC2-853A-A5E6A80F05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Company Name</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2028E2-3771-4E31-87A2-BF7F0B8998C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r>
              <a:rPr lang="en-US"/>
              <a:t>Company Name</a:t>
            </a: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E08460D-2824-49A7-BA74-D06408CD407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Company Name</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5603D5-BC8B-4AF6-A786-779DE1C2741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Company Name</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668FE94-488F-465D-A7A2-110A1C66373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Company Name</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5B83F04-8C90-44D6-AC24-EE5B99C5DCD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Company Name</a:t>
            </a:r>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9C9BD56-79B1-40E5-A6FF-7E47909579E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Company Name</a:t>
            </a:r>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7A455E6-5C98-406D-A324-BD19483BFE5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Company Name</a:t>
            </a:r>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4DF2D57-0C6F-4CE7-9C8F-6495FF147B7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Company Name</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56516CA-E6F5-453A-9A56-3F0598CA068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Company Name</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9D7D4EF-8DD8-437B-AF6C-5EA49A70F82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1"/>
            </a:lvl1pPr>
          </a:lstStyle>
          <a:p>
            <a:r>
              <a:rPr lang="en-US"/>
              <a:t>Company Name</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lvl1pPr>
          </a:lstStyle>
          <a:p>
            <a:fld id="{5B383529-01DC-48B4-A0E2-080F53280A5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david@textfyr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6FB05A5-1D62-4602-B604-F33AB72D7239}" type="slidenum">
              <a:rPr lang="en-US"/>
              <a:pPr/>
              <a:t>1</a:t>
            </a:fld>
            <a:endParaRPr lang="en-US"/>
          </a:p>
        </p:txBody>
      </p:sp>
      <p:sp>
        <p:nvSpPr>
          <p:cNvPr id="2051" name="Rectangle 3"/>
          <p:cNvSpPr>
            <a:spLocks noGrp="1" noChangeArrowheads="1"/>
          </p:cNvSpPr>
          <p:nvPr>
            <p:ph type="subTitle" idx="1"/>
          </p:nvPr>
        </p:nvSpPr>
        <p:spPr/>
        <p:txBody>
          <a:bodyPr/>
          <a:lstStyle/>
          <a:p>
            <a:r>
              <a:rPr lang="en-US" dirty="0" smtClean="0"/>
              <a:t>Textfyre creates</a:t>
            </a:r>
          </a:p>
          <a:p>
            <a:r>
              <a:rPr lang="en-US" dirty="0" smtClean="0"/>
              <a:t>digital interactive stories</a:t>
            </a:r>
            <a:endParaRPr lang="en-US" dirty="0"/>
          </a:p>
        </p:txBody>
      </p:sp>
      <p:pic>
        <p:nvPicPr>
          <p:cNvPr id="7" name="Picture 6" descr="011608TxtfyreTransparent2.6.png"/>
          <p:cNvPicPr>
            <a:picLocks noChangeAspect="1"/>
          </p:cNvPicPr>
          <p:nvPr/>
        </p:nvPicPr>
        <p:blipFill>
          <a:blip r:embed="rId3"/>
          <a:stretch>
            <a:fillRect/>
          </a:stretch>
        </p:blipFill>
        <p:spPr>
          <a:xfrm>
            <a:off x="3043237" y="2057400"/>
            <a:ext cx="3057525" cy="13620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5"/>
          <p:cNvSpPr>
            <a:spLocks noGrp="1"/>
          </p:cNvSpPr>
          <p:nvPr>
            <p:ph type="sldNum" sz="quarter" idx="12"/>
          </p:nvPr>
        </p:nvSpPr>
        <p:spPr/>
        <p:txBody>
          <a:bodyPr/>
          <a:lstStyle/>
          <a:p>
            <a:fld id="{82935AC9-6D52-44A6-9629-3D75D7AB7738}" type="slidenum">
              <a:rPr lang="en-US"/>
              <a:pPr/>
              <a:t>10</a:t>
            </a:fld>
            <a:endParaRPr lang="en-US"/>
          </a:p>
        </p:txBody>
      </p:sp>
      <p:sp>
        <p:nvSpPr>
          <p:cNvPr id="21506" name="Rectangle 2"/>
          <p:cNvSpPr>
            <a:spLocks noGrp="1" noChangeArrowheads="1"/>
          </p:cNvSpPr>
          <p:nvPr>
            <p:ph type="title"/>
          </p:nvPr>
        </p:nvSpPr>
        <p:spPr/>
        <p:txBody>
          <a:bodyPr/>
          <a:lstStyle/>
          <a:p>
            <a:r>
              <a:rPr lang="en-US"/>
              <a:t>Projected Financials</a:t>
            </a:r>
          </a:p>
        </p:txBody>
      </p:sp>
      <p:graphicFrame>
        <p:nvGraphicFramePr>
          <p:cNvPr id="21614" name="Group 110"/>
          <p:cNvGraphicFramePr>
            <a:graphicFrameLocks noGrp="1"/>
          </p:cNvGraphicFramePr>
          <p:nvPr>
            <p:ph idx="1"/>
          </p:nvPr>
        </p:nvGraphicFramePr>
        <p:xfrm>
          <a:off x="457200" y="1295400"/>
          <a:ext cx="8229600" cy="4714240"/>
        </p:xfrm>
        <a:graphic>
          <a:graphicData uri="http://schemas.openxmlformats.org/drawingml/2006/table">
            <a:tbl>
              <a:tblPr/>
              <a:tblGrid>
                <a:gridCol w="2209800"/>
                <a:gridCol w="1295400"/>
                <a:gridCol w="1219200"/>
                <a:gridCol w="1219200"/>
                <a:gridCol w="1219200"/>
                <a:gridCol w="1066800"/>
              </a:tblGrid>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Last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This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Year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Year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Year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New Customers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Units Shipped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Revenues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Gross Margin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Gross Profit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Overhead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EBITDA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Cash Flow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Cumulative Cash Flow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5" name="Picture 84" descr="011608TxtfyreTransparent1x2.png"/>
          <p:cNvPicPr>
            <a:picLocks noChangeAspect="1"/>
          </p:cNvPicPr>
          <p:nvPr/>
        </p:nvPicPr>
        <p:blipFill>
          <a:blip r:embed="rId3"/>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A72D1C-9712-4314-BAE5-C5BA6B6C2DF4}" type="slidenum">
              <a:rPr lang="en-US"/>
              <a:pPr/>
              <a:t>11</a:t>
            </a:fld>
            <a:endParaRPr lang="en-US"/>
          </a:p>
        </p:txBody>
      </p:sp>
      <p:sp>
        <p:nvSpPr>
          <p:cNvPr id="24578" name="Rectangle 2"/>
          <p:cNvSpPr>
            <a:spLocks noGrp="1" noChangeArrowheads="1"/>
          </p:cNvSpPr>
          <p:nvPr>
            <p:ph type="title"/>
          </p:nvPr>
        </p:nvSpPr>
        <p:spPr/>
        <p:txBody>
          <a:bodyPr/>
          <a:lstStyle/>
          <a:p>
            <a:r>
              <a:rPr lang="en-US"/>
              <a:t>Requested Funding</a:t>
            </a:r>
          </a:p>
        </p:txBody>
      </p:sp>
      <p:sp>
        <p:nvSpPr>
          <p:cNvPr id="24579" name="Rectangle 3"/>
          <p:cNvSpPr>
            <a:spLocks noGrp="1" noChangeArrowheads="1"/>
          </p:cNvSpPr>
          <p:nvPr>
            <p:ph type="body" idx="1"/>
          </p:nvPr>
        </p:nvSpPr>
        <p:spPr/>
        <p:txBody>
          <a:bodyPr/>
          <a:lstStyle/>
          <a:p>
            <a:r>
              <a:rPr lang="en-US" dirty="0" smtClean="0"/>
              <a:t>Seeking $</a:t>
            </a:r>
            <a:r>
              <a:rPr lang="en-US" dirty="0" smtClean="0"/>
              <a:t>250,000 </a:t>
            </a:r>
            <a:r>
              <a:rPr lang="en-US" dirty="0" smtClean="0"/>
              <a:t>to </a:t>
            </a:r>
            <a:r>
              <a:rPr lang="en-US" dirty="0" smtClean="0"/>
              <a:t>$500,000</a:t>
            </a:r>
            <a:endParaRPr lang="en-US" dirty="0"/>
          </a:p>
          <a:p>
            <a:r>
              <a:rPr lang="en-US" dirty="0" smtClean="0"/>
              <a:t>Profitable in January </a:t>
            </a:r>
            <a:r>
              <a:rPr lang="en-US" dirty="0" smtClean="0"/>
              <a:t>2010</a:t>
            </a:r>
          </a:p>
          <a:p>
            <a:r>
              <a:rPr lang="en-US" dirty="0" smtClean="0"/>
              <a:t>Build Infrastructure</a:t>
            </a:r>
            <a:endParaRPr lang="en-US" dirty="0"/>
          </a:p>
          <a:p>
            <a:r>
              <a:rPr lang="en-US" dirty="0" smtClean="0"/>
              <a:t>Content </a:t>
            </a:r>
            <a:r>
              <a:rPr lang="en-US" dirty="0" smtClean="0"/>
              <a:t>and technical development</a:t>
            </a:r>
          </a:p>
          <a:p>
            <a:r>
              <a:rPr lang="en-US" dirty="0" smtClean="0"/>
              <a:t>Full-Time management</a:t>
            </a:r>
          </a:p>
          <a:p>
            <a:r>
              <a:rPr lang="en-US" dirty="0" smtClean="0"/>
              <a:t>Strong public launch</a:t>
            </a:r>
          </a:p>
          <a:p>
            <a:endParaRPr lang="en-US" dirty="0" smtClean="0"/>
          </a:p>
        </p:txBody>
      </p:sp>
      <p:pic>
        <p:nvPicPr>
          <p:cNvPr id="7" name="Picture 6" descr="011608TxtfyreTransparent1x2.png"/>
          <p:cNvPicPr>
            <a:picLocks noChangeAspect="1"/>
          </p:cNvPicPr>
          <p:nvPr/>
        </p:nvPicPr>
        <p:blipFill>
          <a:blip r:embed="rId3"/>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126EC65-FAAE-4410-8B08-65E13FA5202F}" type="slidenum">
              <a:rPr lang="en-US"/>
              <a:pPr/>
              <a:t>12</a:t>
            </a:fld>
            <a:endParaRPr lang="en-US"/>
          </a:p>
        </p:txBody>
      </p:sp>
      <p:sp>
        <p:nvSpPr>
          <p:cNvPr id="26626" name="Rectangle 2"/>
          <p:cNvSpPr>
            <a:spLocks noGrp="1" noChangeArrowheads="1"/>
          </p:cNvSpPr>
          <p:nvPr>
            <p:ph type="title"/>
          </p:nvPr>
        </p:nvSpPr>
        <p:spPr/>
        <p:txBody>
          <a:bodyPr/>
          <a:lstStyle/>
          <a:p>
            <a:r>
              <a:rPr lang="en-US"/>
              <a:t>Exit Strategy</a:t>
            </a:r>
          </a:p>
        </p:txBody>
      </p:sp>
      <p:sp>
        <p:nvSpPr>
          <p:cNvPr id="26627" name="Rectangle 3"/>
          <p:cNvSpPr>
            <a:spLocks noGrp="1" noChangeArrowheads="1"/>
          </p:cNvSpPr>
          <p:nvPr>
            <p:ph type="body" idx="1"/>
          </p:nvPr>
        </p:nvSpPr>
        <p:spPr/>
        <p:txBody>
          <a:bodyPr/>
          <a:lstStyle/>
          <a:p>
            <a:r>
              <a:rPr lang="en-US" dirty="0" smtClean="0"/>
              <a:t>Sell when valuation is </a:t>
            </a:r>
            <a:r>
              <a:rPr lang="en-US" dirty="0" smtClean="0"/>
              <a:t>$</a:t>
            </a:r>
            <a:r>
              <a:rPr lang="en-US" dirty="0" smtClean="0"/>
              <a:t>100</a:t>
            </a:r>
            <a:r>
              <a:rPr lang="en-US" dirty="0" smtClean="0"/>
              <a:t>,000,000</a:t>
            </a:r>
            <a:endParaRPr lang="en-US" dirty="0"/>
          </a:p>
          <a:p>
            <a:r>
              <a:rPr lang="en-US" dirty="0" smtClean="0"/>
              <a:t>Potential buyers include Scholastic, </a:t>
            </a:r>
            <a:r>
              <a:rPr lang="en-US" dirty="0" smtClean="0"/>
              <a:t>Pearson</a:t>
            </a:r>
            <a:r>
              <a:rPr lang="en-US" dirty="0" smtClean="0"/>
              <a:t>, Disney</a:t>
            </a:r>
            <a:endParaRPr lang="en-US" dirty="0" smtClean="0"/>
          </a:p>
          <a:p>
            <a:r>
              <a:rPr lang="en-US" dirty="0" smtClean="0"/>
              <a:t>Complimentary Products</a:t>
            </a:r>
          </a:p>
          <a:p>
            <a:r>
              <a:rPr lang="en-US" dirty="0" smtClean="0"/>
              <a:t>Partnerships will already be established</a:t>
            </a:r>
          </a:p>
          <a:p>
            <a:endParaRPr lang="en-US" dirty="0"/>
          </a:p>
        </p:txBody>
      </p:sp>
      <p:pic>
        <p:nvPicPr>
          <p:cNvPr id="7" name="Picture 6" descr="011608TxtfyreTransparent1x2.png"/>
          <p:cNvPicPr>
            <a:picLocks noChangeAspect="1"/>
          </p:cNvPicPr>
          <p:nvPr/>
        </p:nvPicPr>
        <p:blipFill>
          <a:blip r:embed="rId3"/>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C6E992C-FF35-4C78-B4CD-99CD16BD1CAE}" type="slidenum">
              <a:rPr lang="en-US"/>
              <a:pPr/>
              <a:t>13</a:t>
            </a:fld>
            <a:endParaRPr lang="en-US"/>
          </a:p>
        </p:txBody>
      </p:sp>
      <p:sp>
        <p:nvSpPr>
          <p:cNvPr id="28674" name="Rectangle 2"/>
          <p:cNvSpPr>
            <a:spLocks noGrp="1" noChangeArrowheads="1"/>
          </p:cNvSpPr>
          <p:nvPr>
            <p:ph type="title"/>
          </p:nvPr>
        </p:nvSpPr>
        <p:spPr/>
        <p:txBody>
          <a:bodyPr/>
          <a:lstStyle/>
          <a:p>
            <a:r>
              <a:rPr lang="en-US"/>
              <a:t>Summary</a:t>
            </a:r>
          </a:p>
        </p:txBody>
      </p:sp>
      <p:sp>
        <p:nvSpPr>
          <p:cNvPr id="28675" name="Rectangle 3"/>
          <p:cNvSpPr>
            <a:spLocks noGrp="1" noChangeArrowheads="1"/>
          </p:cNvSpPr>
          <p:nvPr>
            <p:ph type="body" idx="1"/>
          </p:nvPr>
        </p:nvSpPr>
        <p:spPr/>
        <p:txBody>
          <a:bodyPr/>
          <a:lstStyle/>
          <a:p>
            <a:r>
              <a:rPr lang="en-US" dirty="0" smtClean="0"/>
              <a:t>Textfyre makes reading exciting</a:t>
            </a:r>
            <a:endParaRPr lang="en-US" dirty="0"/>
          </a:p>
          <a:p>
            <a:r>
              <a:rPr lang="en-US" dirty="0" smtClean="0"/>
              <a:t>Educational material is growing market</a:t>
            </a:r>
            <a:endParaRPr lang="en-US" dirty="0"/>
          </a:p>
          <a:p>
            <a:r>
              <a:rPr lang="en-US" dirty="0" smtClean="0"/>
              <a:t>Strong understanding of medium</a:t>
            </a:r>
            <a:endParaRPr lang="en-US" dirty="0"/>
          </a:p>
          <a:p>
            <a:r>
              <a:rPr lang="en-US" dirty="0" smtClean="0"/>
              <a:t>Unlimited potential with foreign languages, partnerships with popular authors</a:t>
            </a:r>
            <a:endParaRPr lang="en-US" dirty="0"/>
          </a:p>
          <a:p>
            <a:r>
              <a:rPr lang="en-US" dirty="0" smtClean="0"/>
              <a:t>Investors will own preferred shares</a:t>
            </a:r>
            <a:endParaRPr lang="en-US" dirty="0"/>
          </a:p>
          <a:p>
            <a:r>
              <a:rPr lang="en-US" dirty="0" smtClean="0"/>
              <a:t>David Cornelson – </a:t>
            </a:r>
            <a:r>
              <a:rPr lang="en-US" dirty="0" smtClean="0">
                <a:hlinkClick r:id="rId3"/>
              </a:rPr>
              <a:t>david@textfyre.com</a:t>
            </a:r>
            <a:endParaRPr lang="en-US" dirty="0" smtClean="0"/>
          </a:p>
          <a:p>
            <a:r>
              <a:rPr lang="en-US" dirty="0" smtClean="0"/>
              <a:t>Phone: 630 803 4302</a:t>
            </a:r>
          </a:p>
        </p:txBody>
      </p:sp>
      <p:pic>
        <p:nvPicPr>
          <p:cNvPr id="7" name="Picture 6" descr="011608TxtfyreTransparent1x2.png"/>
          <p:cNvPicPr>
            <a:picLocks noChangeAspect="1"/>
          </p:cNvPicPr>
          <p:nvPr/>
        </p:nvPicPr>
        <p:blipFill>
          <a:blip r:embed="rId4"/>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1BCA98-8099-496D-BE0A-A0DACE527375}" type="slidenum">
              <a:rPr lang="en-US"/>
              <a:pPr/>
              <a:t>2</a:t>
            </a:fld>
            <a:endParaRPr lang="en-US"/>
          </a:p>
        </p:txBody>
      </p:sp>
      <p:sp>
        <p:nvSpPr>
          <p:cNvPr id="30722" name="Rectangle 2"/>
          <p:cNvSpPr>
            <a:spLocks noGrp="1" noChangeArrowheads="1"/>
          </p:cNvSpPr>
          <p:nvPr>
            <p:ph type="title"/>
          </p:nvPr>
        </p:nvSpPr>
        <p:spPr/>
        <p:txBody>
          <a:bodyPr/>
          <a:lstStyle/>
          <a:p>
            <a:r>
              <a:rPr lang="en-US"/>
              <a:t>Product/Service Introduction</a:t>
            </a:r>
          </a:p>
        </p:txBody>
      </p:sp>
      <p:sp>
        <p:nvSpPr>
          <p:cNvPr id="30723" name="Rectangle 3"/>
          <p:cNvSpPr>
            <a:spLocks noGrp="1" noChangeArrowheads="1"/>
          </p:cNvSpPr>
          <p:nvPr>
            <p:ph type="body" idx="1"/>
          </p:nvPr>
        </p:nvSpPr>
        <p:spPr/>
        <p:txBody>
          <a:bodyPr/>
          <a:lstStyle/>
          <a:p>
            <a:r>
              <a:rPr lang="en-US" dirty="0" smtClean="0"/>
              <a:t>Virtual Storybook or Interactive Fiction</a:t>
            </a:r>
          </a:p>
          <a:p>
            <a:r>
              <a:rPr lang="en-US" dirty="0" smtClean="0"/>
              <a:t>Similar to Choose-Your-Own-Adventure </a:t>
            </a:r>
          </a:p>
          <a:p>
            <a:r>
              <a:rPr lang="en-US" dirty="0" smtClean="0"/>
              <a:t>Reader acts as main character</a:t>
            </a:r>
          </a:p>
          <a:p>
            <a:r>
              <a:rPr lang="en-US" dirty="0" smtClean="0"/>
              <a:t>Story accepts natural language interaction</a:t>
            </a:r>
            <a:endParaRPr lang="en-US" dirty="0" smtClean="0"/>
          </a:p>
          <a:p>
            <a:r>
              <a:rPr lang="en-US" dirty="0" smtClean="0"/>
              <a:t>Story has </a:t>
            </a:r>
            <a:r>
              <a:rPr lang="en-US" dirty="0" smtClean="0"/>
              <a:t>automated </a:t>
            </a:r>
            <a:r>
              <a:rPr lang="en-US" dirty="0" smtClean="0"/>
              <a:t>characters</a:t>
            </a:r>
          </a:p>
          <a:p>
            <a:r>
              <a:rPr lang="en-US" dirty="0" smtClean="0"/>
              <a:t>Story may have multiple </a:t>
            </a:r>
            <a:r>
              <a:rPr lang="en-US" dirty="0" smtClean="0"/>
              <a:t>endings</a:t>
            </a:r>
          </a:p>
          <a:p>
            <a:r>
              <a:rPr lang="en-US" dirty="0" smtClean="0"/>
              <a:t>Definitions of words are built-in</a:t>
            </a:r>
            <a:endParaRPr lang="en-US" dirty="0" smtClean="0"/>
          </a:p>
          <a:p>
            <a:endParaRPr lang="en-US" dirty="0" smtClean="0"/>
          </a:p>
          <a:p>
            <a:endParaRPr lang="en-US" dirty="0"/>
          </a:p>
        </p:txBody>
      </p:sp>
      <p:pic>
        <p:nvPicPr>
          <p:cNvPr id="7" name="Picture 6" descr="011608TxtfyreTransparent1x2.png"/>
          <p:cNvPicPr>
            <a:picLocks noChangeAspect="1"/>
          </p:cNvPicPr>
          <p:nvPr/>
        </p:nvPicPr>
        <p:blipFill>
          <a:blip r:embed="rId2"/>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34A28F-E421-47F8-871F-1C221F74B67F}" type="slidenum">
              <a:rPr lang="en-US"/>
              <a:pPr/>
              <a:t>3</a:t>
            </a:fld>
            <a:endParaRPr lang="en-US"/>
          </a:p>
        </p:txBody>
      </p:sp>
      <p:sp>
        <p:nvSpPr>
          <p:cNvPr id="6146" name="Rectangle 2"/>
          <p:cNvSpPr>
            <a:spLocks noGrp="1" noChangeArrowheads="1"/>
          </p:cNvSpPr>
          <p:nvPr>
            <p:ph type="title"/>
          </p:nvPr>
        </p:nvSpPr>
        <p:spPr/>
        <p:txBody>
          <a:bodyPr/>
          <a:lstStyle/>
          <a:p>
            <a:r>
              <a:rPr lang="en-US"/>
              <a:t>Market Opportunity</a:t>
            </a:r>
          </a:p>
        </p:txBody>
      </p:sp>
      <p:sp>
        <p:nvSpPr>
          <p:cNvPr id="6147" name="Rectangle 3"/>
          <p:cNvSpPr>
            <a:spLocks noGrp="1" noChangeArrowheads="1"/>
          </p:cNvSpPr>
          <p:nvPr>
            <p:ph type="body" idx="1"/>
          </p:nvPr>
        </p:nvSpPr>
        <p:spPr/>
        <p:txBody>
          <a:bodyPr/>
          <a:lstStyle/>
          <a:p>
            <a:r>
              <a:rPr lang="en-US" dirty="0" smtClean="0"/>
              <a:t>Video games </a:t>
            </a:r>
            <a:r>
              <a:rPr lang="en-US" dirty="0" smtClean="0"/>
              <a:t>are </a:t>
            </a:r>
            <a:r>
              <a:rPr lang="en-US" dirty="0" smtClean="0"/>
              <a:t>violent and addictive</a:t>
            </a:r>
            <a:endParaRPr lang="en-US" dirty="0"/>
          </a:p>
          <a:p>
            <a:r>
              <a:rPr lang="en-US" dirty="0" smtClean="0"/>
              <a:t>Children love to read and solve puzzles</a:t>
            </a:r>
            <a:endParaRPr lang="en-US" dirty="0"/>
          </a:p>
          <a:p>
            <a:r>
              <a:rPr lang="en-US" dirty="0" smtClean="0"/>
              <a:t>Parents seek educational activities</a:t>
            </a:r>
          </a:p>
          <a:p>
            <a:r>
              <a:rPr lang="en-US" dirty="0" smtClean="0"/>
              <a:t>Schools and libraries have media centers</a:t>
            </a:r>
          </a:p>
          <a:p>
            <a:r>
              <a:rPr lang="en-US" dirty="0" smtClean="0"/>
              <a:t>Reading improvement attracts educators</a:t>
            </a:r>
          </a:p>
          <a:p>
            <a:r>
              <a:rPr lang="en-US" dirty="0" smtClean="0"/>
              <a:t>Casual </a:t>
            </a:r>
            <a:r>
              <a:rPr lang="en-US" dirty="0" smtClean="0"/>
              <a:t>game market expanding rapidly</a:t>
            </a:r>
          </a:p>
          <a:p>
            <a:r>
              <a:rPr lang="en-US" dirty="0" smtClean="0"/>
              <a:t>Nostalgic customers familiar with Infocom</a:t>
            </a:r>
            <a:endParaRPr lang="en-US" dirty="0"/>
          </a:p>
          <a:p>
            <a:endParaRPr lang="en-US" dirty="0" smtClean="0"/>
          </a:p>
          <a:p>
            <a:endParaRPr lang="en-US" dirty="0" smtClean="0"/>
          </a:p>
          <a:p>
            <a:endParaRPr lang="en-US" dirty="0"/>
          </a:p>
        </p:txBody>
      </p:sp>
      <p:pic>
        <p:nvPicPr>
          <p:cNvPr id="7" name="Picture 6" descr="011608TxtfyreTransparent1x2.png"/>
          <p:cNvPicPr>
            <a:picLocks noChangeAspect="1"/>
          </p:cNvPicPr>
          <p:nvPr/>
        </p:nvPicPr>
        <p:blipFill>
          <a:blip r:embed="rId3"/>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F3FB32-6308-4C39-9C80-FD0E5813ACFD}" type="slidenum">
              <a:rPr lang="en-US"/>
              <a:pPr/>
              <a:t>4</a:t>
            </a:fld>
            <a:endParaRPr lang="en-US"/>
          </a:p>
        </p:txBody>
      </p:sp>
      <p:sp>
        <p:nvSpPr>
          <p:cNvPr id="9218" name="Rectangle 2"/>
          <p:cNvSpPr>
            <a:spLocks noGrp="1" noChangeArrowheads="1"/>
          </p:cNvSpPr>
          <p:nvPr>
            <p:ph type="title"/>
          </p:nvPr>
        </p:nvSpPr>
        <p:spPr/>
        <p:txBody>
          <a:bodyPr/>
          <a:lstStyle/>
          <a:p>
            <a:r>
              <a:rPr lang="en-US"/>
              <a:t>Targeted Market Segments</a:t>
            </a:r>
          </a:p>
        </p:txBody>
      </p:sp>
      <p:sp>
        <p:nvSpPr>
          <p:cNvPr id="9219" name="Rectangle 3"/>
          <p:cNvSpPr>
            <a:spLocks noGrp="1" noChangeArrowheads="1"/>
          </p:cNvSpPr>
          <p:nvPr>
            <p:ph type="body" idx="1"/>
          </p:nvPr>
        </p:nvSpPr>
        <p:spPr/>
        <p:txBody>
          <a:bodyPr/>
          <a:lstStyle/>
          <a:p>
            <a:r>
              <a:rPr lang="en-US" dirty="0" smtClean="0"/>
              <a:t>Reading aged children </a:t>
            </a:r>
            <a:r>
              <a:rPr lang="en-US" dirty="0" smtClean="0"/>
              <a:t>(8 </a:t>
            </a:r>
            <a:r>
              <a:rPr lang="en-US" dirty="0" smtClean="0"/>
              <a:t>to 14 years old)</a:t>
            </a:r>
            <a:endParaRPr lang="en-US" dirty="0"/>
          </a:p>
          <a:p>
            <a:pPr lvl="1"/>
            <a:r>
              <a:rPr lang="en-US" dirty="0" smtClean="0"/>
              <a:t>19 million 5 to 9 year olds</a:t>
            </a:r>
          </a:p>
          <a:p>
            <a:pPr lvl="1"/>
            <a:r>
              <a:rPr lang="en-US" dirty="0" smtClean="0"/>
              <a:t>20 million 10 to 14 year olds</a:t>
            </a:r>
          </a:p>
          <a:p>
            <a:r>
              <a:rPr lang="en-US" dirty="0" smtClean="0"/>
              <a:t>Public schools and libraries</a:t>
            </a:r>
          </a:p>
          <a:p>
            <a:pPr lvl="1"/>
            <a:r>
              <a:rPr lang="en-US" dirty="0" smtClean="0"/>
              <a:t>84,000 serving 45 million students</a:t>
            </a:r>
          </a:p>
          <a:p>
            <a:pPr lvl="1"/>
            <a:r>
              <a:rPr lang="en-US" dirty="0" smtClean="0"/>
              <a:t>4.7 visits per capita</a:t>
            </a:r>
          </a:p>
          <a:p>
            <a:pPr lvl="1"/>
            <a:r>
              <a:rPr lang="en-US" dirty="0" smtClean="0"/>
              <a:t>2.1 billion materials, 35% for children</a:t>
            </a:r>
          </a:p>
          <a:p>
            <a:r>
              <a:rPr lang="en-US" dirty="0" smtClean="0"/>
              <a:t>Private schools (6.2 million students)</a:t>
            </a:r>
            <a:endParaRPr lang="en-US" dirty="0"/>
          </a:p>
        </p:txBody>
      </p:sp>
      <p:pic>
        <p:nvPicPr>
          <p:cNvPr id="7" name="Picture 6" descr="011608TxtfyreTransparent1x2.png"/>
          <p:cNvPicPr>
            <a:picLocks noChangeAspect="1"/>
          </p:cNvPicPr>
          <p:nvPr/>
        </p:nvPicPr>
        <p:blipFill>
          <a:blip r:embed="rId3"/>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571311-8A3D-40EA-8A82-C5251F1A898D}" type="slidenum">
              <a:rPr lang="en-US"/>
              <a:pPr/>
              <a:t>5</a:t>
            </a:fld>
            <a:endParaRPr lang="en-US"/>
          </a:p>
        </p:txBody>
      </p:sp>
      <p:sp>
        <p:nvSpPr>
          <p:cNvPr id="11266" name="Rectangle 2"/>
          <p:cNvSpPr>
            <a:spLocks noGrp="1" noChangeArrowheads="1"/>
          </p:cNvSpPr>
          <p:nvPr>
            <p:ph type="title"/>
          </p:nvPr>
        </p:nvSpPr>
        <p:spPr/>
        <p:txBody>
          <a:bodyPr/>
          <a:lstStyle/>
          <a:p>
            <a:r>
              <a:rPr lang="en-US"/>
              <a:t>Competitive Positioning</a:t>
            </a:r>
          </a:p>
        </p:txBody>
      </p:sp>
      <p:sp>
        <p:nvSpPr>
          <p:cNvPr id="11267" name="Rectangle 3"/>
          <p:cNvSpPr>
            <a:spLocks noGrp="1" noChangeArrowheads="1"/>
          </p:cNvSpPr>
          <p:nvPr>
            <p:ph type="body" idx="1"/>
          </p:nvPr>
        </p:nvSpPr>
        <p:spPr/>
        <p:txBody>
          <a:bodyPr/>
          <a:lstStyle/>
          <a:p>
            <a:r>
              <a:rPr lang="en-US" dirty="0" smtClean="0"/>
              <a:t>Kids like computer games</a:t>
            </a:r>
            <a:endParaRPr lang="en-US" dirty="0"/>
          </a:p>
          <a:p>
            <a:r>
              <a:rPr lang="en-US" dirty="0" smtClean="0"/>
              <a:t>Book publishers – Harry Potter</a:t>
            </a:r>
            <a:endParaRPr lang="en-US" dirty="0"/>
          </a:p>
          <a:p>
            <a:r>
              <a:rPr lang="en-US" dirty="0" smtClean="0"/>
              <a:t>Strong support for new educational tools</a:t>
            </a:r>
            <a:endParaRPr lang="en-US" dirty="0"/>
          </a:p>
          <a:p>
            <a:r>
              <a:rPr lang="en-US" dirty="0" smtClean="0"/>
              <a:t>Educators </a:t>
            </a:r>
            <a:r>
              <a:rPr lang="en-US" dirty="0" smtClean="0"/>
              <a:t>will take notice</a:t>
            </a:r>
          </a:p>
          <a:p>
            <a:r>
              <a:rPr lang="en-US" dirty="0" smtClean="0"/>
              <a:t>Quality interactive story-telling is complex</a:t>
            </a:r>
          </a:p>
          <a:p>
            <a:r>
              <a:rPr lang="en-US" dirty="0" smtClean="0"/>
              <a:t>Two year head start in story development</a:t>
            </a:r>
          </a:p>
          <a:p>
            <a:pPr>
              <a:buNone/>
            </a:pPr>
            <a:endParaRPr lang="en-US" dirty="0"/>
          </a:p>
        </p:txBody>
      </p:sp>
      <p:pic>
        <p:nvPicPr>
          <p:cNvPr id="7" name="Picture 6" descr="011608TxtfyreTransparent1x2.png"/>
          <p:cNvPicPr>
            <a:picLocks noChangeAspect="1"/>
          </p:cNvPicPr>
          <p:nvPr/>
        </p:nvPicPr>
        <p:blipFill>
          <a:blip r:embed="rId3"/>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5F9BEDF-A8F0-41DD-AD17-AAA7141BE6DF}" type="slidenum">
              <a:rPr lang="en-US"/>
              <a:pPr/>
              <a:t>6</a:t>
            </a:fld>
            <a:endParaRPr lang="en-US"/>
          </a:p>
        </p:txBody>
      </p:sp>
      <p:sp>
        <p:nvSpPr>
          <p:cNvPr id="13314" name="Rectangle 2"/>
          <p:cNvSpPr>
            <a:spLocks noGrp="1" noChangeArrowheads="1"/>
          </p:cNvSpPr>
          <p:nvPr>
            <p:ph type="title"/>
          </p:nvPr>
        </p:nvSpPr>
        <p:spPr/>
        <p:txBody>
          <a:bodyPr/>
          <a:lstStyle/>
          <a:p>
            <a:r>
              <a:rPr lang="en-US" sz="4000" dirty="0" smtClean="0"/>
              <a:t>Product Development</a:t>
            </a:r>
            <a:endParaRPr lang="en-US" sz="4000" dirty="0"/>
          </a:p>
        </p:txBody>
      </p:sp>
      <p:sp>
        <p:nvSpPr>
          <p:cNvPr id="13315" name="Rectangle 3"/>
          <p:cNvSpPr>
            <a:spLocks noGrp="1" noChangeArrowheads="1"/>
          </p:cNvSpPr>
          <p:nvPr>
            <p:ph type="body" idx="1"/>
          </p:nvPr>
        </p:nvSpPr>
        <p:spPr/>
        <p:txBody>
          <a:bodyPr/>
          <a:lstStyle/>
          <a:p>
            <a:r>
              <a:rPr lang="en-US" dirty="0"/>
              <a:t>4</a:t>
            </a:r>
            <a:r>
              <a:rPr lang="en-US" dirty="0" smtClean="0"/>
              <a:t> stories in  2008, 12+ every year after</a:t>
            </a:r>
            <a:endParaRPr lang="en-US" dirty="0"/>
          </a:p>
          <a:p>
            <a:r>
              <a:rPr lang="en-US" dirty="0" smtClean="0"/>
              <a:t>Need to complete and test user interface</a:t>
            </a:r>
          </a:p>
          <a:p>
            <a:r>
              <a:rPr lang="en-US" dirty="0" smtClean="0"/>
              <a:t>Talented designers/writers are scarce</a:t>
            </a:r>
            <a:endParaRPr lang="en-US" dirty="0"/>
          </a:p>
          <a:p>
            <a:r>
              <a:rPr lang="en-US" dirty="0" smtClean="0"/>
              <a:t>Each story will cost $20,000  to create</a:t>
            </a:r>
            <a:endParaRPr lang="en-US" dirty="0"/>
          </a:p>
          <a:p>
            <a:r>
              <a:rPr lang="en-US" dirty="0" smtClean="0"/>
              <a:t>Content development takes 3 to 6 months</a:t>
            </a:r>
          </a:p>
        </p:txBody>
      </p:sp>
      <p:pic>
        <p:nvPicPr>
          <p:cNvPr id="7" name="Picture 6" descr="011608TxtfyreTransparent1x2.png"/>
          <p:cNvPicPr>
            <a:picLocks noChangeAspect="1"/>
          </p:cNvPicPr>
          <p:nvPr/>
        </p:nvPicPr>
        <p:blipFill>
          <a:blip r:embed="rId3"/>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A9741B-1DEA-4BFA-BD5C-B9CA0CE3655B}" type="slidenum">
              <a:rPr lang="en-US"/>
              <a:pPr/>
              <a:t>7</a:t>
            </a:fld>
            <a:endParaRPr lang="en-US"/>
          </a:p>
        </p:txBody>
      </p:sp>
      <p:sp>
        <p:nvSpPr>
          <p:cNvPr id="15362" name="Rectangle 2"/>
          <p:cNvSpPr>
            <a:spLocks noGrp="1" noChangeArrowheads="1"/>
          </p:cNvSpPr>
          <p:nvPr>
            <p:ph type="title"/>
          </p:nvPr>
        </p:nvSpPr>
        <p:spPr/>
        <p:txBody>
          <a:bodyPr/>
          <a:lstStyle/>
          <a:p>
            <a:r>
              <a:rPr lang="en-US"/>
              <a:t>Marketing &amp; Sales</a:t>
            </a:r>
          </a:p>
        </p:txBody>
      </p:sp>
      <p:sp>
        <p:nvSpPr>
          <p:cNvPr id="15363" name="Rectangle 3"/>
          <p:cNvSpPr>
            <a:spLocks noGrp="1" noChangeArrowheads="1"/>
          </p:cNvSpPr>
          <p:nvPr>
            <p:ph type="body" idx="1"/>
          </p:nvPr>
        </p:nvSpPr>
        <p:spPr/>
        <p:txBody>
          <a:bodyPr/>
          <a:lstStyle/>
          <a:p>
            <a:r>
              <a:rPr lang="en-US"/>
              <a:t>Marketing strategy</a:t>
            </a:r>
          </a:p>
          <a:p>
            <a:r>
              <a:rPr lang="en-US"/>
              <a:t>Sales tactics</a:t>
            </a:r>
          </a:p>
          <a:p>
            <a:r>
              <a:rPr lang="en-US"/>
              <a:t>Support</a:t>
            </a:r>
          </a:p>
        </p:txBody>
      </p:sp>
      <p:pic>
        <p:nvPicPr>
          <p:cNvPr id="7" name="Picture 6" descr="011608TxtfyreTransparent1x2.png"/>
          <p:cNvPicPr>
            <a:picLocks noChangeAspect="1"/>
          </p:cNvPicPr>
          <p:nvPr/>
        </p:nvPicPr>
        <p:blipFill>
          <a:blip r:embed="rId3"/>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236B78F-A3EC-4E0E-B2F5-89DE81705707}" type="slidenum">
              <a:rPr lang="en-US"/>
              <a:pPr/>
              <a:t>8</a:t>
            </a:fld>
            <a:endParaRPr lang="en-US"/>
          </a:p>
        </p:txBody>
      </p:sp>
      <p:sp>
        <p:nvSpPr>
          <p:cNvPr id="17410" name="Rectangle 2"/>
          <p:cNvSpPr>
            <a:spLocks noGrp="1" noChangeArrowheads="1"/>
          </p:cNvSpPr>
          <p:nvPr>
            <p:ph type="title"/>
          </p:nvPr>
        </p:nvSpPr>
        <p:spPr/>
        <p:txBody>
          <a:bodyPr/>
          <a:lstStyle/>
          <a:p>
            <a:r>
              <a:rPr lang="en-US"/>
              <a:t>Management Team</a:t>
            </a:r>
          </a:p>
        </p:txBody>
      </p:sp>
      <p:sp>
        <p:nvSpPr>
          <p:cNvPr id="17411" name="Rectangle 3"/>
          <p:cNvSpPr>
            <a:spLocks noGrp="1" noChangeArrowheads="1"/>
          </p:cNvSpPr>
          <p:nvPr>
            <p:ph type="body" idx="1"/>
          </p:nvPr>
        </p:nvSpPr>
        <p:spPr/>
        <p:txBody>
          <a:bodyPr/>
          <a:lstStyle/>
          <a:p>
            <a:r>
              <a:rPr lang="en-US" dirty="0" smtClean="0"/>
              <a:t>Founder – David Cornelson, 24 years in IT</a:t>
            </a:r>
          </a:p>
          <a:p>
            <a:r>
              <a:rPr lang="en-US" dirty="0" smtClean="0"/>
              <a:t>CEO </a:t>
            </a:r>
            <a:r>
              <a:rPr lang="en-US" dirty="0" smtClean="0"/>
              <a:t>– </a:t>
            </a:r>
            <a:r>
              <a:rPr lang="en-US" dirty="0" smtClean="0"/>
              <a:t>Brady McClary, MBA</a:t>
            </a:r>
          </a:p>
          <a:p>
            <a:r>
              <a:rPr lang="en-US" dirty="0" smtClean="0"/>
              <a:t>CFO – Paul Belanger, CPA</a:t>
            </a:r>
          </a:p>
          <a:p>
            <a:r>
              <a:rPr lang="en-US" dirty="0" smtClean="0"/>
              <a:t>Legal Counsel – John Cummins</a:t>
            </a:r>
            <a:endParaRPr lang="en-US" dirty="0" smtClean="0"/>
          </a:p>
          <a:p>
            <a:r>
              <a:rPr lang="en-US" dirty="0" smtClean="0"/>
              <a:t>Advisors </a:t>
            </a:r>
            <a:r>
              <a:rPr lang="en-US" dirty="0" smtClean="0"/>
              <a:t>include:</a:t>
            </a:r>
          </a:p>
          <a:p>
            <a:pPr lvl="1"/>
            <a:r>
              <a:rPr lang="en-US" dirty="0" smtClean="0"/>
              <a:t>Dr</a:t>
            </a:r>
            <a:r>
              <a:rPr lang="en-US" dirty="0" smtClean="0"/>
              <a:t>. Nick Montfort, interactive fiction </a:t>
            </a:r>
            <a:r>
              <a:rPr lang="en-US" dirty="0" smtClean="0"/>
              <a:t>expert</a:t>
            </a:r>
          </a:p>
          <a:p>
            <a:pPr lvl="1"/>
            <a:r>
              <a:rPr lang="en-US" dirty="0" smtClean="0"/>
              <a:t>Dr. Paul Dulle, educational consultant</a:t>
            </a:r>
          </a:p>
          <a:p>
            <a:pPr lvl="1"/>
            <a:endParaRPr lang="en-US" dirty="0" smtClean="0"/>
          </a:p>
        </p:txBody>
      </p:sp>
      <p:pic>
        <p:nvPicPr>
          <p:cNvPr id="7" name="Picture 6" descr="011608TxtfyreTransparent1x2.png"/>
          <p:cNvPicPr>
            <a:picLocks noChangeAspect="1"/>
          </p:cNvPicPr>
          <p:nvPr/>
        </p:nvPicPr>
        <p:blipFill>
          <a:blip r:embed="rId3"/>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42C250-3C36-4487-8A67-1A9EA68B769A}" type="slidenum">
              <a:rPr lang="en-US"/>
              <a:pPr/>
              <a:t>9</a:t>
            </a:fld>
            <a:endParaRPr lang="en-US"/>
          </a:p>
        </p:txBody>
      </p:sp>
      <p:sp>
        <p:nvSpPr>
          <p:cNvPr id="19458" name="Rectangle 2"/>
          <p:cNvSpPr>
            <a:spLocks noGrp="1" noChangeArrowheads="1"/>
          </p:cNvSpPr>
          <p:nvPr>
            <p:ph type="title"/>
          </p:nvPr>
        </p:nvSpPr>
        <p:spPr/>
        <p:txBody>
          <a:bodyPr/>
          <a:lstStyle/>
          <a:p>
            <a:r>
              <a:rPr lang="en-US" dirty="0"/>
              <a:t>Business Strategy</a:t>
            </a:r>
          </a:p>
        </p:txBody>
      </p:sp>
      <p:sp>
        <p:nvSpPr>
          <p:cNvPr id="19459" name="Rectangle 3"/>
          <p:cNvSpPr>
            <a:spLocks noGrp="1" noChangeArrowheads="1"/>
          </p:cNvSpPr>
          <p:nvPr>
            <p:ph type="body" idx="1"/>
          </p:nvPr>
        </p:nvSpPr>
        <p:spPr/>
        <p:txBody>
          <a:bodyPr/>
          <a:lstStyle/>
          <a:p>
            <a:r>
              <a:rPr lang="en-US" dirty="0" smtClean="0"/>
              <a:t>Incorporated in 2007</a:t>
            </a:r>
          </a:p>
          <a:p>
            <a:r>
              <a:rPr lang="en-US" dirty="0" smtClean="0"/>
              <a:t>First product nearly complete</a:t>
            </a:r>
          </a:p>
          <a:p>
            <a:r>
              <a:rPr lang="en-US" dirty="0" smtClean="0"/>
              <a:t>Seeking </a:t>
            </a:r>
            <a:r>
              <a:rPr lang="en-US" dirty="0" smtClean="0"/>
              <a:t>funding now</a:t>
            </a:r>
            <a:endParaRPr lang="en-US" dirty="0"/>
          </a:p>
          <a:p>
            <a:r>
              <a:rPr lang="en-US" dirty="0" smtClean="0"/>
              <a:t>Sell at least 5,000 units per </a:t>
            </a:r>
            <a:r>
              <a:rPr lang="en-US" dirty="0" smtClean="0"/>
              <a:t>game</a:t>
            </a:r>
          </a:p>
          <a:p>
            <a:r>
              <a:rPr lang="en-US" dirty="0" smtClean="0"/>
              <a:t>License games to school districts</a:t>
            </a:r>
            <a:endParaRPr lang="en-US" dirty="0"/>
          </a:p>
          <a:p>
            <a:r>
              <a:rPr lang="en-US" dirty="0" smtClean="0"/>
              <a:t>Reach $8.4 million in revenue by 2011</a:t>
            </a:r>
            <a:endParaRPr lang="en-US" dirty="0" smtClean="0"/>
          </a:p>
          <a:p>
            <a:r>
              <a:rPr lang="en-US" dirty="0" smtClean="0"/>
              <a:t>Sell </a:t>
            </a:r>
            <a:r>
              <a:rPr lang="en-US" dirty="0" smtClean="0"/>
              <a:t>to Pearson, Scholastic, or Disney</a:t>
            </a:r>
            <a:endParaRPr lang="en-US" dirty="0"/>
          </a:p>
        </p:txBody>
      </p:sp>
      <p:pic>
        <p:nvPicPr>
          <p:cNvPr id="7" name="Picture 6" descr="011608TxtfyreTransparent1x2.png"/>
          <p:cNvPicPr>
            <a:picLocks noChangeAspect="1"/>
          </p:cNvPicPr>
          <p:nvPr/>
        </p:nvPicPr>
        <p:blipFill>
          <a:blip r:embed="rId3"/>
          <a:stretch>
            <a:fillRect/>
          </a:stretch>
        </p:blipFill>
        <p:spPr>
          <a:xfrm>
            <a:off x="304800" y="6029325"/>
            <a:ext cx="1352550" cy="6000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TotalTime>
  <Words>2067</Words>
  <Application>Microsoft PowerPoint</Application>
  <PresentationFormat>On-screen Show (4:3)</PresentationFormat>
  <Paragraphs>317</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 Design</vt:lpstr>
      <vt:lpstr>Slide 1</vt:lpstr>
      <vt:lpstr>Product/Service Introduction</vt:lpstr>
      <vt:lpstr>Market Opportunity</vt:lpstr>
      <vt:lpstr>Targeted Market Segments</vt:lpstr>
      <vt:lpstr>Competitive Positioning</vt:lpstr>
      <vt:lpstr>Product Development</vt:lpstr>
      <vt:lpstr>Marketing &amp; Sales</vt:lpstr>
      <vt:lpstr>Management Team</vt:lpstr>
      <vt:lpstr>Business Strategy</vt:lpstr>
      <vt:lpstr>Projected Financials</vt:lpstr>
      <vt:lpstr>Requested Funding</vt:lpstr>
      <vt:lpstr>Exit Strategy</vt:lpstr>
      <vt:lpstr>Summary</vt:lpstr>
    </vt:vector>
  </TitlesOfParts>
  <Company>DePaul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Name</dc:title>
  <dc:creator>David</dc:creator>
  <cp:lastModifiedBy>David</cp:lastModifiedBy>
  <cp:revision>45</cp:revision>
  <dcterms:created xsi:type="dcterms:W3CDTF">2005-01-24T16:54:00Z</dcterms:created>
  <dcterms:modified xsi:type="dcterms:W3CDTF">2008-11-20T05:28:32Z</dcterms:modified>
</cp:coreProperties>
</file>