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257" r:id="rId9"/>
    <p:sldId id="260" r:id="rId10"/>
    <p:sldId id="258" r:id="rId11"/>
    <p:sldId id="266" r:id="rId12"/>
    <p:sldId id="261" r:id="rId13"/>
    <p:sldId id="262" r:id="rId14"/>
    <p:sldId id="276" r:id="rId15"/>
    <p:sldId id="277" r:id="rId16"/>
    <p:sldId id="300" r:id="rId17"/>
    <p:sldId id="263" r:id="rId18"/>
    <p:sldId id="279" r:id="rId19"/>
    <p:sldId id="278" r:id="rId20"/>
    <p:sldId id="265" r:id="rId21"/>
    <p:sldId id="264" r:id="rId22"/>
    <p:sldId id="280" r:id="rId23"/>
    <p:sldId id="281" r:id="rId24"/>
    <p:sldId id="267" r:id="rId25"/>
    <p:sldId id="269" r:id="rId26"/>
    <p:sldId id="270" r:id="rId27"/>
    <p:sldId id="268" r:id="rId28"/>
    <p:sldId id="271" r:id="rId29"/>
    <p:sldId id="272" r:id="rId30"/>
    <p:sldId id="273" r:id="rId31"/>
    <p:sldId id="274" r:id="rId32"/>
    <p:sldId id="275" r:id="rId33"/>
    <p:sldId id="326" r:id="rId34"/>
    <p:sldId id="327" r:id="rId35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2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矩形 234"/>
            <p:cNvSpPr/>
            <p:nvPr/>
          </p:nvSpPr>
          <p:spPr>
            <a:xfrm>
              <a:off x="0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451556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903111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354667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806222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257778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709334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3160890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3612445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4064001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4515557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4967112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5418667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870223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6321778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6773334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7224889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676445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8128001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8579557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9031112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9482668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9934224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10385779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10837333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11288889" y="0"/>
              <a:ext cx="451556" cy="504952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11740444" y="0"/>
              <a:ext cx="451556" cy="5049520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2" name="图片 2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7895"/>
            <a:stretch>
              <a:fillRect/>
            </a:stretch>
          </p:blipFill>
          <p:spPr>
            <a:xfrm>
              <a:off x="0" y="5049520"/>
              <a:ext cx="12192000" cy="1808480"/>
            </a:xfrm>
            <a:prstGeom prst="rect">
              <a:avLst/>
            </a:prstGeom>
          </p:spPr>
        </p:pic>
      </p:grpSp>
      <p:grpSp>
        <p:nvGrpSpPr>
          <p:cNvPr id="263" name="组合 262"/>
          <p:cNvGrpSpPr/>
          <p:nvPr/>
        </p:nvGrpSpPr>
        <p:grpSpPr>
          <a:xfrm>
            <a:off x="786492" y="1251473"/>
            <a:ext cx="3298825" cy="5711825"/>
            <a:chOff x="1087438" y="1158875"/>
            <a:chExt cx="3298825" cy="5711825"/>
          </a:xfrm>
        </p:grpSpPr>
        <p:sp>
          <p:nvSpPr>
            <p:cNvPr id="264" name="Freeform 21"/>
            <p:cNvSpPr/>
            <p:nvPr/>
          </p:nvSpPr>
          <p:spPr bwMode="auto">
            <a:xfrm>
              <a:off x="3386138" y="1785938"/>
              <a:ext cx="858838" cy="684213"/>
            </a:xfrm>
            <a:custGeom>
              <a:avLst/>
              <a:gdLst>
                <a:gd name="T0" fmla="*/ 738 w 950"/>
                <a:gd name="T1" fmla="*/ 172 h 759"/>
                <a:gd name="T2" fmla="*/ 271 w 950"/>
                <a:gd name="T3" fmla="*/ 138 h 759"/>
                <a:gd name="T4" fmla="*/ 96 w 950"/>
                <a:gd name="T5" fmla="*/ 0 h 759"/>
                <a:gd name="T6" fmla="*/ 0 w 950"/>
                <a:gd name="T7" fmla="*/ 122 h 759"/>
                <a:gd name="T8" fmla="*/ 152 w 950"/>
                <a:gd name="T9" fmla="*/ 241 h 759"/>
                <a:gd name="T10" fmla="*/ 233 w 950"/>
                <a:gd name="T11" fmla="*/ 306 h 759"/>
                <a:gd name="T12" fmla="*/ 807 w 950"/>
                <a:gd name="T13" fmla="*/ 759 h 759"/>
                <a:gd name="T14" fmla="*/ 738 w 950"/>
                <a:gd name="T15" fmla="*/ 172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759">
                  <a:moveTo>
                    <a:pt x="738" y="172"/>
                  </a:moveTo>
                  <a:cubicBezTo>
                    <a:pt x="600" y="63"/>
                    <a:pt x="415" y="56"/>
                    <a:pt x="271" y="13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233" y="306"/>
                    <a:pt x="233" y="306"/>
                    <a:pt x="233" y="306"/>
                  </a:cubicBezTo>
                  <a:cubicBezTo>
                    <a:pt x="807" y="759"/>
                    <a:pt x="807" y="759"/>
                    <a:pt x="807" y="759"/>
                  </a:cubicBezTo>
                  <a:cubicBezTo>
                    <a:pt x="950" y="578"/>
                    <a:pt x="919" y="315"/>
                    <a:pt x="738" y="172"/>
                  </a:cubicBezTo>
                  <a:close/>
                </a:path>
              </a:pathLst>
            </a:custGeom>
            <a:solidFill>
              <a:srgbClr val="FBC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2"/>
            <p:cNvSpPr/>
            <p:nvPr/>
          </p:nvSpPr>
          <p:spPr bwMode="auto">
            <a:xfrm>
              <a:off x="3297238" y="1895475"/>
              <a:ext cx="819150" cy="765175"/>
            </a:xfrm>
            <a:custGeom>
              <a:avLst/>
              <a:gdLst>
                <a:gd name="T0" fmla="*/ 906 w 906"/>
                <a:gd name="T1" fmla="*/ 637 h 848"/>
                <a:gd name="T2" fmla="*/ 332 w 906"/>
                <a:gd name="T3" fmla="*/ 184 h 848"/>
                <a:gd name="T4" fmla="*/ 251 w 906"/>
                <a:gd name="T5" fmla="*/ 119 h 848"/>
                <a:gd name="T6" fmla="*/ 99 w 906"/>
                <a:gd name="T7" fmla="*/ 0 h 848"/>
                <a:gd name="T8" fmla="*/ 0 w 906"/>
                <a:gd name="T9" fmla="*/ 125 h 848"/>
                <a:gd name="T10" fmla="*/ 177 w 906"/>
                <a:gd name="T11" fmla="*/ 264 h 848"/>
                <a:gd name="T12" fmla="*/ 320 w 906"/>
                <a:gd name="T13" fmla="*/ 705 h 848"/>
                <a:gd name="T14" fmla="*/ 906 w 906"/>
                <a:gd name="T15" fmla="*/ 63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6" h="848">
                  <a:moveTo>
                    <a:pt x="906" y="637"/>
                  </a:moveTo>
                  <a:cubicBezTo>
                    <a:pt x="332" y="184"/>
                    <a:pt x="332" y="184"/>
                    <a:pt x="332" y="184"/>
                  </a:cubicBezTo>
                  <a:cubicBezTo>
                    <a:pt x="251" y="119"/>
                    <a:pt x="251" y="119"/>
                    <a:pt x="251" y="11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77" y="264"/>
                    <a:pt x="177" y="264"/>
                    <a:pt x="177" y="264"/>
                  </a:cubicBezTo>
                  <a:cubicBezTo>
                    <a:pt x="132" y="422"/>
                    <a:pt x="183" y="598"/>
                    <a:pt x="320" y="705"/>
                  </a:cubicBezTo>
                  <a:cubicBezTo>
                    <a:pt x="500" y="848"/>
                    <a:pt x="763" y="817"/>
                    <a:pt x="906" y="637"/>
                  </a:cubicBezTo>
                  <a:close/>
                </a:path>
              </a:pathLst>
            </a:custGeom>
            <a:solidFill>
              <a:srgbClr val="E1B9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3"/>
            <p:cNvSpPr/>
            <p:nvPr/>
          </p:nvSpPr>
          <p:spPr bwMode="auto">
            <a:xfrm>
              <a:off x="3201988" y="1746250"/>
              <a:ext cx="58738" cy="58738"/>
            </a:xfrm>
            <a:custGeom>
              <a:avLst/>
              <a:gdLst>
                <a:gd name="T0" fmla="*/ 15 w 66"/>
                <a:gd name="T1" fmla="*/ 56 h 66"/>
                <a:gd name="T2" fmla="*/ 10 w 66"/>
                <a:gd name="T3" fmla="*/ 15 h 66"/>
                <a:gd name="T4" fmla="*/ 51 w 66"/>
                <a:gd name="T5" fmla="*/ 10 h 66"/>
                <a:gd name="T6" fmla="*/ 56 w 66"/>
                <a:gd name="T7" fmla="*/ 51 h 66"/>
                <a:gd name="T8" fmla="*/ 15 w 66"/>
                <a:gd name="T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5" y="56"/>
                  </a:moveTo>
                  <a:cubicBezTo>
                    <a:pt x="2" y="46"/>
                    <a:pt x="0" y="27"/>
                    <a:pt x="10" y="15"/>
                  </a:cubicBezTo>
                  <a:cubicBezTo>
                    <a:pt x="20" y="2"/>
                    <a:pt x="39" y="0"/>
                    <a:pt x="51" y="10"/>
                  </a:cubicBezTo>
                  <a:cubicBezTo>
                    <a:pt x="64" y="20"/>
                    <a:pt x="66" y="38"/>
                    <a:pt x="56" y="51"/>
                  </a:cubicBezTo>
                  <a:cubicBezTo>
                    <a:pt x="46" y="64"/>
                    <a:pt x="28" y="66"/>
                    <a:pt x="15" y="56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4"/>
            <p:cNvSpPr/>
            <p:nvPr/>
          </p:nvSpPr>
          <p:spPr bwMode="auto">
            <a:xfrm>
              <a:off x="3175000" y="1689100"/>
              <a:ext cx="220663" cy="266700"/>
            </a:xfrm>
            <a:custGeom>
              <a:avLst/>
              <a:gdLst>
                <a:gd name="T0" fmla="*/ 62 w 244"/>
                <a:gd name="T1" fmla="*/ 95 h 294"/>
                <a:gd name="T2" fmla="*/ 12 w 244"/>
                <a:gd name="T3" fmla="*/ 294 h 294"/>
                <a:gd name="T4" fmla="*/ 244 w 244"/>
                <a:gd name="T5" fmla="*/ 0 h 294"/>
                <a:gd name="T6" fmla="*/ 62 w 244"/>
                <a:gd name="T7" fmla="*/ 9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294">
                  <a:moveTo>
                    <a:pt x="62" y="95"/>
                  </a:moveTo>
                  <a:cubicBezTo>
                    <a:pt x="16" y="153"/>
                    <a:pt x="0" y="226"/>
                    <a:pt x="12" y="294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75" y="4"/>
                    <a:pt x="108" y="36"/>
                    <a:pt x="62" y="95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5"/>
            <p:cNvSpPr/>
            <p:nvPr/>
          </p:nvSpPr>
          <p:spPr bwMode="auto">
            <a:xfrm>
              <a:off x="3959225" y="2319338"/>
              <a:ext cx="169863" cy="195263"/>
            </a:xfrm>
            <a:custGeom>
              <a:avLst/>
              <a:gdLst>
                <a:gd name="T0" fmla="*/ 23 w 188"/>
                <a:gd name="T1" fmla="*/ 197 h 216"/>
                <a:gd name="T2" fmla="*/ 52 w 188"/>
                <a:gd name="T3" fmla="*/ 74 h 216"/>
                <a:gd name="T4" fmla="*/ 165 w 188"/>
                <a:gd name="T5" fmla="*/ 18 h 216"/>
                <a:gd name="T6" fmla="*/ 136 w 188"/>
                <a:gd name="T7" fmla="*/ 141 h 216"/>
                <a:gd name="T8" fmla="*/ 23 w 188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16">
                  <a:moveTo>
                    <a:pt x="23" y="197"/>
                  </a:moveTo>
                  <a:cubicBezTo>
                    <a:pt x="0" y="179"/>
                    <a:pt x="13" y="124"/>
                    <a:pt x="52" y="74"/>
                  </a:cubicBezTo>
                  <a:cubicBezTo>
                    <a:pt x="91" y="25"/>
                    <a:pt x="142" y="0"/>
                    <a:pt x="165" y="18"/>
                  </a:cubicBezTo>
                  <a:cubicBezTo>
                    <a:pt x="188" y="36"/>
                    <a:pt x="175" y="91"/>
                    <a:pt x="136" y="141"/>
                  </a:cubicBezTo>
                  <a:cubicBezTo>
                    <a:pt x="97" y="190"/>
                    <a:pt x="46" y="216"/>
                    <a:pt x="23" y="197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"/>
            <p:cNvSpPr/>
            <p:nvPr/>
          </p:nvSpPr>
          <p:spPr bwMode="auto">
            <a:xfrm>
              <a:off x="4095750" y="2184400"/>
              <a:ext cx="53975" cy="107950"/>
            </a:xfrm>
            <a:custGeom>
              <a:avLst/>
              <a:gdLst>
                <a:gd name="T0" fmla="*/ 25 w 61"/>
                <a:gd name="T1" fmla="*/ 118 h 120"/>
                <a:gd name="T2" fmla="*/ 3 w 61"/>
                <a:gd name="T3" fmla="*/ 57 h 120"/>
                <a:gd name="T4" fmla="*/ 36 w 61"/>
                <a:gd name="T5" fmla="*/ 1 h 120"/>
                <a:gd name="T6" fmla="*/ 58 w 61"/>
                <a:gd name="T7" fmla="*/ 62 h 120"/>
                <a:gd name="T8" fmla="*/ 25 w 61"/>
                <a:gd name="T9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0">
                  <a:moveTo>
                    <a:pt x="25" y="118"/>
                  </a:moveTo>
                  <a:cubicBezTo>
                    <a:pt x="10" y="117"/>
                    <a:pt x="0" y="89"/>
                    <a:pt x="3" y="57"/>
                  </a:cubicBezTo>
                  <a:cubicBezTo>
                    <a:pt x="6" y="25"/>
                    <a:pt x="21" y="0"/>
                    <a:pt x="36" y="1"/>
                  </a:cubicBezTo>
                  <a:cubicBezTo>
                    <a:pt x="51" y="3"/>
                    <a:pt x="61" y="30"/>
                    <a:pt x="58" y="62"/>
                  </a:cubicBezTo>
                  <a:cubicBezTo>
                    <a:pt x="55" y="95"/>
                    <a:pt x="40" y="120"/>
                    <a:pt x="25" y="118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7"/>
            <p:cNvSpPr>
              <a:spLocks noEditPoints="1"/>
            </p:cNvSpPr>
            <p:nvPr/>
          </p:nvSpPr>
          <p:spPr bwMode="auto">
            <a:xfrm>
              <a:off x="3700463" y="2144713"/>
              <a:ext cx="300038" cy="276225"/>
            </a:xfrm>
            <a:custGeom>
              <a:avLst/>
              <a:gdLst>
                <a:gd name="T0" fmla="*/ 0 w 331"/>
                <a:gd name="T1" fmla="*/ 0 h 306"/>
                <a:gd name="T2" fmla="*/ 246 w 331"/>
                <a:gd name="T3" fmla="*/ 12 h 306"/>
                <a:gd name="T4" fmla="*/ 321 w 331"/>
                <a:gd name="T5" fmla="*/ 45 h 306"/>
                <a:gd name="T6" fmla="*/ 325 w 331"/>
                <a:gd name="T7" fmla="*/ 92 h 306"/>
                <a:gd name="T8" fmla="*/ 281 w 331"/>
                <a:gd name="T9" fmla="*/ 125 h 306"/>
                <a:gd name="T10" fmla="*/ 260 w 331"/>
                <a:gd name="T11" fmla="*/ 205 h 306"/>
                <a:gd name="T12" fmla="*/ 187 w 331"/>
                <a:gd name="T13" fmla="*/ 244 h 306"/>
                <a:gd name="T14" fmla="*/ 165 w 331"/>
                <a:gd name="T15" fmla="*/ 294 h 306"/>
                <a:gd name="T16" fmla="*/ 119 w 331"/>
                <a:gd name="T17" fmla="*/ 301 h 306"/>
                <a:gd name="T18" fmla="*/ 69 w 331"/>
                <a:gd name="T19" fmla="*/ 236 h 306"/>
                <a:gd name="T20" fmla="*/ 0 w 331"/>
                <a:gd name="T21" fmla="*/ 0 h 306"/>
                <a:gd name="T22" fmla="*/ 308 w 331"/>
                <a:gd name="T23" fmla="*/ 99 h 306"/>
                <a:gd name="T24" fmla="*/ 313 w 331"/>
                <a:gd name="T25" fmla="*/ 88 h 306"/>
                <a:gd name="T26" fmla="*/ 311 w 331"/>
                <a:gd name="T27" fmla="*/ 52 h 306"/>
                <a:gd name="T28" fmla="*/ 246 w 331"/>
                <a:gd name="T29" fmla="*/ 24 h 306"/>
                <a:gd name="T30" fmla="*/ 17 w 331"/>
                <a:gd name="T31" fmla="*/ 12 h 306"/>
                <a:gd name="T32" fmla="*/ 81 w 331"/>
                <a:gd name="T33" fmla="*/ 233 h 306"/>
                <a:gd name="T34" fmla="*/ 123 w 331"/>
                <a:gd name="T35" fmla="*/ 289 h 306"/>
                <a:gd name="T36" fmla="*/ 159 w 331"/>
                <a:gd name="T37" fmla="*/ 284 h 306"/>
                <a:gd name="T38" fmla="*/ 168 w 331"/>
                <a:gd name="T39" fmla="*/ 275 h 306"/>
                <a:gd name="T40" fmla="*/ 175 w 331"/>
                <a:gd name="T41" fmla="*/ 242 h 306"/>
                <a:gd name="T42" fmla="*/ 108 w 331"/>
                <a:gd name="T43" fmla="*/ 185 h 306"/>
                <a:gd name="T44" fmla="*/ 109 w 331"/>
                <a:gd name="T45" fmla="*/ 161 h 306"/>
                <a:gd name="T46" fmla="*/ 113 w 331"/>
                <a:gd name="T47" fmla="*/ 158 h 306"/>
                <a:gd name="T48" fmla="*/ 131 w 331"/>
                <a:gd name="T49" fmla="*/ 158 h 306"/>
                <a:gd name="T50" fmla="*/ 185 w 331"/>
                <a:gd name="T51" fmla="*/ 231 h 306"/>
                <a:gd name="T52" fmla="*/ 251 w 331"/>
                <a:gd name="T53" fmla="*/ 197 h 306"/>
                <a:gd name="T54" fmla="*/ 269 w 331"/>
                <a:gd name="T55" fmla="*/ 125 h 306"/>
                <a:gd name="T56" fmla="*/ 184 w 331"/>
                <a:gd name="T57" fmla="*/ 90 h 306"/>
                <a:gd name="T58" fmla="*/ 180 w 331"/>
                <a:gd name="T59" fmla="*/ 72 h 306"/>
                <a:gd name="T60" fmla="*/ 183 w 331"/>
                <a:gd name="T61" fmla="*/ 68 h 306"/>
                <a:gd name="T62" fmla="*/ 206 w 331"/>
                <a:gd name="T63" fmla="*/ 62 h 306"/>
                <a:gd name="T64" fmla="*/ 276 w 331"/>
                <a:gd name="T65" fmla="*/ 113 h 306"/>
                <a:gd name="T66" fmla="*/ 308 w 331"/>
                <a:gd name="T67" fmla="*/ 99 h 306"/>
                <a:gd name="T68" fmla="*/ 172 w 331"/>
                <a:gd name="T69" fmla="*/ 228 h 306"/>
                <a:gd name="T70" fmla="*/ 127 w 331"/>
                <a:gd name="T71" fmla="*/ 169 h 306"/>
                <a:gd name="T72" fmla="*/ 119 w 331"/>
                <a:gd name="T73" fmla="*/ 168 h 306"/>
                <a:gd name="T74" fmla="*/ 118 w 331"/>
                <a:gd name="T75" fmla="*/ 169 h 306"/>
                <a:gd name="T76" fmla="*/ 120 w 331"/>
                <a:gd name="T77" fmla="*/ 181 h 306"/>
                <a:gd name="T78" fmla="*/ 172 w 331"/>
                <a:gd name="T79" fmla="*/ 228 h 306"/>
                <a:gd name="T80" fmla="*/ 263 w 331"/>
                <a:gd name="T81" fmla="*/ 113 h 306"/>
                <a:gd name="T82" fmla="*/ 204 w 331"/>
                <a:gd name="T83" fmla="*/ 73 h 306"/>
                <a:gd name="T84" fmla="*/ 192 w 331"/>
                <a:gd name="T85" fmla="*/ 75 h 306"/>
                <a:gd name="T86" fmla="*/ 192 w 331"/>
                <a:gd name="T87" fmla="*/ 76 h 306"/>
                <a:gd name="T88" fmla="*/ 194 w 331"/>
                <a:gd name="T89" fmla="*/ 83 h 306"/>
                <a:gd name="T90" fmla="*/ 263 w 331"/>
                <a:gd name="T91" fmla="*/ 11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306">
                  <a:moveTo>
                    <a:pt x="0" y="0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301" y="15"/>
                    <a:pt x="321" y="45"/>
                  </a:cubicBezTo>
                  <a:cubicBezTo>
                    <a:pt x="329" y="58"/>
                    <a:pt x="331" y="74"/>
                    <a:pt x="325" y="92"/>
                  </a:cubicBezTo>
                  <a:cubicBezTo>
                    <a:pt x="319" y="110"/>
                    <a:pt x="303" y="122"/>
                    <a:pt x="281" y="125"/>
                  </a:cubicBezTo>
                  <a:cubicBezTo>
                    <a:pt x="287" y="144"/>
                    <a:pt x="286" y="172"/>
                    <a:pt x="260" y="205"/>
                  </a:cubicBezTo>
                  <a:cubicBezTo>
                    <a:pt x="234" y="238"/>
                    <a:pt x="207" y="245"/>
                    <a:pt x="187" y="244"/>
                  </a:cubicBezTo>
                  <a:cubicBezTo>
                    <a:pt x="190" y="266"/>
                    <a:pt x="182" y="283"/>
                    <a:pt x="165" y="294"/>
                  </a:cubicBezTo>
                  <a:cubicBezTo>
                    <a:pt x="149" y="304"/>
                    <a:pt x="133" y="306"/>
                    <a:pt x="119" y="301"/>
                  </a:cubicBezTo>
                  <a:cubicBezTo>
                    <a:pt x="85" y="288"/>
                    <a:pt x="70" y="238"/>
                    <a:pt x="69" y="236"/>
                  </a:cubicBezTo>
                  <a:lnTo>
                    <a:pt x="0" y="0"/>
                  </a:lnTo>
                  <a:close/>
                  <a:moveTo>
                    <a:pt x="308" y="99"/>
                  </a:moveTo>
                  <a:cubicBezTo>
                    <a:pt x="310" y="96"/>
                    <a:pt x="312" y="92"/>
                    <a:pt x="313" y="88"/>
                  </a:cubicBezTo>
                  <a:cubicBezTo>
                    <a:pt x="318" y="73"/>
                    <a:pt x="317" y="62"/>
                    <a:pt x="311" y="52"/>
                  </a:cubicBezTo>
                  <a:cubicBezTo>
                    <a:pt x="294" y="27"/>
                    <a:pt x="246" y="24"/>
                    <a:pt x="246" y="2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81" y="233"/>
                    <a:pt x="81" y="233"/>
                    <a:pt x="81" y="233"/>
                  </a:cubicBezTo>
                  <a:cubicBezTo>
                    <a:pt x="81" y="233"/>
                    <a:pt x="95" y="279"/>
                    <a:pt x="123" y="289"/>
                  </a:cubicBezTo>
                  <a:cubicBezTo>
                    <a:pt x="134" y="294"/>
                    <a:pt x="146" y="292"/>
                    <a:pt x="159" y="284"/>
                  </a:cubicBezTo>
                  <a:cubicBezTo>
                    <a:pt x="163" y="281"/>
                    <a:pt x="166" y="279"/>
                    <a:pt x="168" y="275"/>
                  </a:cubicBezTo>
                  <a:cubicBezTo>
                    <a:pt x="176" y="265"/>
                    <a:pt x="176" y="252"/>
                    <a:pt x="175" y="242"/>
                  </a:cubicBezTo>
                  <a:cubicBezTo>
                    <a:pt x="144" y="235"/>
                    <a:pt x="117" y="208"/>
                    <a:pt x="108" y="185"/>
                  </a:cubicBezTo>
                  <a:cubicBezTo>
                    <a:pt x="104" y="175"/>
                    <a:pt x="105" y="167"/>
                    <a:pt x="109" y="161"/>
                  </a:cubicBezTo>
                  <a:cubicBezTo>
                    <a:pt x="110" y="160"/>
                    <a:pt x="111" y="159"/>
                    <a:pt x="113" y="158"/>
                  </a:cubicBezTo>
                  <a:cubicBezTo>
                    <a:pt x="116" y="156"/>
                    <a:pt x="122" y="154"/>
                    <a:pt x="131" y="158"/>
                  </a:cubicBezTo>
                  <a:cubicBezTo>
                    <a:pt x="150" y="166"/>
                    <a:pt x="177" y="198"/>
                    <a:pt x="185" y="231"/>
                  </a:cubicBezTo>
                  <a:cubicBezTo>
                    <a:pt x="209" y="234"/>
                    <a:pt x="231" y="223"/>
                    <a:pt x="251" y="197"/>
                  </a:cubicBezTo>
                  <a:cubicBezTo>
                    <a:pt x="271" y="172"/>
                    <a:pt x="277" y="148"/>
                    <a:pt x="269" y="125"/>
                  </a:cubicBezTo>
                  <a:cubicBezTo>
                    <a:pt x="234" y="125"/>
                    <a:pt x="197" y="107"/>
                    <a:pt x="184" y="90"/>
                  </a:cubicBezTo>
                  <a:cubicBezTo>
                    <a:pt x="179" y="82"/>
                    <a:pt x="179" y="76"/>
                    <a:pt x="180" y="72"/>
                  </a:cubicBezTo>
                  <a:cubicBezTo>
                    <a:pt x="181" y="70"/>
                    <a:pt x="182" y="69"/>
                    <a:pt x="183" y="68"/>
                  </a:cubicBezTo>
                  <a:cubicBezTo>
                    <a:pt x="187" y="62"/>
                    <a:pt x="195" y="60"/>
                    <a:pt x="206" y="62"/>
                  </a:cubicBezTo>
                  <a:cubicBezTo>
                    <a:pt x="230" y="65"/>
                    <a:pt x="262" y="85"/>
                    <a:pt x="276" y="113"/>
                  </a:cubicBezTo>
                  <a:cubicBezTo>
                    <a:pt x="287" y="112"/>
                    <a:pt x="300" y="109"/>
                    <a:pt x="308" y="99"/>
                  </a:cubicBezTo>
                  <a:close/>
                  <a:moveTo>
                    <a:pt x="172" y="228"/>
                  </a:moveTo>
                  <a:cubicBezTo>
                    <a:pt x="163" y="201"/>
                    <a:pt x="142" y="175"/>
                    <a:pt x="127" y="169"/>
                  </a:cubicBezTo>
                  <a:cubicBezTo>
                    <a:pt x="124" y="168"/>
                    <a:pt x="121" y="167"/>
                    <a:pt x="119" y="168"/>
                  </a:cubicBezTo>
                  <a:cubicBezTo>
                    <a:pt x="119" y="168"/>
                    <a:pt x="119" y="168"/>
                    <a:pt x="118" y="169"/>
                  </a:cubicBezTo>
                  <a:cubicBezTo>
                    <a:pt x="117" y="170"/>
                    <a:pt x="117" y="174"/>
                    <a:pt x="120" y="181"/>
                  </a:cubicBezTo>
                  <a:cubicBezTo>
                    <a:pt x="125" y="196"/>
                    <a:pt x="145" y="220"/>
                    <a:pt x="172" y="228"/>
                  </a:cubicBezTo>
                  <a:close/>
                  <a:moveTo>
                    <a:pt x="263" y="113"/>
                  </a:moveTo>
                  <a:cubicBezTo>
                    <a:pt x="248" y="90"/>
                    <a:pt x="221" y="76"/>
                    <a:pt x="204" y="73"/>
                  </a:cubicBezTo>
                  <a:cubicBezTo>
                    <a:pt x="197" y="72"/>
                    <a:pt x="193" y="74"/>
                    <a:pt x="192" y="75"/>
                  </a:cubicBezTo>
                  <a:cubicBezTo>
                    <a:pt x="192" y="75"/>
                    <a:pt x="192" y="76"/>
                    <a:pt x="192" y="76"/>
                  </a:cubicBezTo>
                  <a:cubicBezTo>
                    <a:pt x="191" y="78"/>
                    <a:pt x="193" y="81"/>
                    <a:pt x="194" y="83"/>
                  </a:cubicBezTo>
                  <a:cubicBezTo>
                    <a:pt x="204" y="96"/>
                    <a:pt x="234" y="111"/>
                    <a:pt x="263" y="113"/>
                  </a:cubicBezTo>
                  <a:close/>
                </a:path>
              </a:pathLst>
            </a:custGeom>
            <a:solidFill>
              <a:srgbClr val="80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8"/>
            <p:cNvSpPr/>
            <p:nvPr/>
          </p:nvSpPr>
          <p:spPr bwMode="auto">
            <a:xfrm>
              <a:off x="3465513" y="1955800"/>
              <a:ext cx="249238" cy="200025"/>
            </a:xfrm>
            <a:custGeom>
              <a:avLst/>
              <a:gdLst>
                <a:gd name="T0" fmla="*/ 3 w 276"/>
                <a:gd name="T1" fmla="*/ 3 h 221"/>
                <a:gd name="T2" fmla="*/ 11 w 276"/>
                <a:gd name="T3" fmla="*/ 2 h 221"/>
                <a:gd name="T4" fmla="*/ 273 w 276"/>
                <a:gd name="T5" fmla="*/ 209 h 221"/>
                <a:gd name="T6" fmla="*/ 274 w 276"/>
                <a:gd name="T7" fmla="*/ 218 h 221"/>
                <a:gd name="T8" fmla="*/ 266 w 276"/>
                <a:gd name="T9" fmla="*/ 219 h 221"/>
                <a:gd name="T10" fmla="*/ 3 w 276"/>
                <a:gd name="T11" fmla="*/ 12 h 221"/>
                <a:gd name="T12" fmla="*/ 3 w 276"/>
                <a:gd name="T13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21">
                  <a:moveTo>
                    <a:pt x="3" y="3"/>
                  </a:moveTo>
                  <a:cubicBezTo>
                    <a:pt x="5" y="1"/>
                    <a:pt x="8" y="0"/>
                    <a:pt x="11" y="2"/>
                  </a:cubicBezTo>
                  <a:cubicBezTo>
                    <a:pt x="273" y="209"/>
                    <a:pt x="273" y="209"/>
                    <a:pt x="273" y="209"/>
                  </a:cubicBezTo>
                  <a:cubicBezTo>
                    <a:pt x="276" y="211"/>
                    <a:pt x="276" y="215"/>
                    <a:pt x="274" y="218"/>
                  </a:cubicBezTo>
                  <a:cubicBezTo>
                    <a:pt x="272" y="220"/>
                    <a:pt x="268" y="221"/>
                    <a:pt x="266" y="21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80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9"/>
            <p:cNvSpPr/>
            <p:nvPr/>
          </p:nvSpPr>
          <p:spPr bwMode="auto">
            <a:xfrm>
              <a:off x="3186113" y="1689100"/>
              <a:ext cx="390525" cy="407988"/>
            </a:xfrm>
            <a:custGeom>
              <a:avLst/>
              <a:gdLst>
                <a:gd name="T0" fmla="*/ 0 w 246"/>
                <a:gd name="T1" fmla="*/ 168 h 257"/>
                <a:gd name="T2" fmla="*/ 132 w 246"/>
                <a:gd name="T3" fmla="*/ 0 h 257"/>
                <a:gd name="T4" fmla="*/ 246 w 246"/>
                <a:gd name="T5" fmla="*/ 90 h 257"/>
                <a:gd name="T6" fmla="*/ 114 w 246"/>
                <a:gd name="T7" fmla="*/ 257 h 257"/>
                <a:gd name="T8" fmla="*/ 0 w 246"/>
                <a:gd name="T9" fmla="*/ 16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7">
                  <a:moveTo>
                    <a:pt x="0" y="168"/>
                  </a:moveTo>
                  <a:lnTo>
                    <a:pt x="132" y="0"/>
                  </a:lnTo>
                  <a:lnTo>
                    <a:pt x="246" y="90"/>
                  </a:lnTo>
                  <a:lnTo>
                    <a:pt x="114" y="25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0"/>
            <p:cNvSpPr/>
            <p:nvPr/>
          </p:nvSpPr>
          <p:spPr bwMode="auto">
            <a:xfrm>
              <a:off x="3328988" y="1798638"/>
              <a:ext cx="238125" cy="295275"/>
            </a:xfrm>
            <a:custGeom>
              <a:avLst/>
              <a:gdLst>
                <a:gd name="T0" fmla="*/ 6 w 264"/>
                <a:gd name="T1" fmla="*/ 323 h 327"/>
                <a:gd name="T2" fmla="*/ 4 w 264"/>
                <a:gd name="T3" fmla="*/ 307 h 327"/>
                <a:gd name="T4" fmla="*/ 242 w 264"/>
                <a:gd name="T5" fmla="*/ 6 h 327"/>
                <a:gd name="T6" fmla="*/ 258 w 264"/>
                <a:gd name="T7" fmla="*/ 4 h 327"/>
                <a:gd name="T8" fmla="*/ 258 w 264"/>
                <a:gd name="T9" fmla="*/ 4 h 327"/>
                <a:gd name="T10" fmla="*/ 260 w 264"/>
                <a:gd name="T11" fmla="*/ 20 h 327"/>
                <a:gd name="T12" fmla="*/ 22 w 264"/>
                <a:gd name="T13" fmla="*/ 321 h 327"/>
                <a:gd name="T14" fmla="*/ 6 w 264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1"/>
            <p:cNvSpPr/>
            <p:nvPr/>
          </p:nvSpPr>
          <p:spPr bwMode="auto">
            <a:xfrm>
              <a:off x="3297238" y="1773238"/>
              <a:ext cx="238125" cy="295275"/>
            </a:xfrm>
            <a:custGeom>
              <a:avLst/>
              <a:gdLst>
                <a:gd name="T0" fmla="*/ 6 w 264"/>
                <a:gd name="T1" fmla="*/ 323 h 327"/>
                <a:gd name="T2" fmla="*/ 4 w 264"/>
                <a:gd name="T3" fmla="*/ 307 h 327"/>
                <a:gd name="T4" fmla="*/ 242 w 264"/>
                <a:gd name="T5" fmla="*/ 6 h 327"/>
                <a:gd name="T6" fmla="*/ 258 w 264"/>
                <a:gd name="T7" fmla="*/ 4 h 327"/>
                <a:gd name="T8" fmla="*/ 258 w 264"/>
                <a:gd name="T9" fmla="*/ 4 h 327"/>
                <a:gd name="T10" fmla="*/ 260 w 264"/>
                <a:gd name="T11" fmla="*/ 20 h 327"/>
                <a:gd name="T12" fmla="*/ 22 w 264"/>
                <a:gd name="T13" fmla="*/ 321 h 327"/>
                <a:gd name="T14" fmla="*/ 6 w 264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2"/>
            <p:cNvSpPr/>
            <p:nvPr/>
          </p:nvSpPr>
          <p:spPr bwMode="auto">
            <a:xfrm>
              <a:off x="3267075" y="1749425"/>
              <a:ext cx="236538" cy="295275"/>
            </a:xfrm>
            <a:custGeom>
              <a:avLst/>
              <a:gdLst>
                <a:gd name="T0" fmla="*/ 5 w 263"/>
                <a:gd name="T1" fmla="*/ 323 h 327"/>
                <a:gd name="T2" fmla="*/ 3 w 263"/>
                <a:gd name="T3" fmla="*/ 307 h 327"/>
                <a:gd name="T4" fmla="*/ 241 w 263"/>
                <a:gd name="T5" fmla="*/ 6 h 327"/>
                <a:gd name="T6" fmla="*/ 257 w 263"/>
                <a:gd name="T7" fmla="*/ 4 h 327"/>
                <a:gd name="T8" fmla="*/ 257 w 263"/>
                <a:gd name="T9" fmla="*/ 4 h 327"/>
                <a:gd name="T10" fmla="*/ 259 w 263"/>
                <a:gd name="T11" fmla="*/ 20 h 327"/>
                <a:gd name="T12" fmla="*/ 21 w 263"/>
                <a:gd name="T13" fmla="*/ 321 h 327"/>
                <a:gd name="T14" fmla="*/ 5 w 263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27">
                  <a:moveTo>
                    <a:pt x="5" y="323"/>
                  </a:moveTo>
                  <a:cubicBezTo>
                    <a:pt x="0" y="319"/>
                    <a:pt x="0" y="312"/>
                    <a:pt x="3" y="307"/>
                  </a:cubicBezTo>
                  <a:cubicBezTo>
                    <a:pt x="241" y="6"/>
                    <a:pt x="241" y="6"/>
                    <a:pt x="241" y="6"/>
                  </a:cubicBezTo>
                  <a:cubicBezTo>
                    <a:pt x="245" y="1"/>
                    <a:pt x="252" y="0"/>
                    <a:pt x="257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62" y="8"/>
                    <a:pt x="263" y="15"/>
                    <a:pt x="259" y="20"/>
                  </a:cubicBezTo>
                  <a:cubicBezTo>
                    <a:pt x="21" y="321"/>
                    <a:pt x="21" y="321"/>
                    <a:pt x="21" y="321"/>
                  </a:cubicBezTo>
                  <a:cubicBezTo>
                    <a:pt x="17" y="326"/>
                    <a:pt x="10" y="327"/>
                    <a:pt x="5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"/>
            <p:cNvSpPr/>
            <p:nvPr/>
          </p:nvSpPr>
          <p:spPr bwMode="auto">
            <a:xfrm>
              <a:off x="3235325" y="1724025"/>
              <a:ext cx="236538" cy="295275"/>
            </a:xfrm>
            <a:custGeom>
              <a:avLst/>
              <a:gdLst>
                <a:gd name="T0" fmla="*/ 6 w 263"/>
                <a:gd name="T1" fmla="*/ 323 h 327"/>
                <a:gd name="T2" fmla="*/ 4 w 263"/>
                <a:gd name="T3" fmla="*/ 307 h 327"/>
                <a:gd name="T4" fmla="*/ 242 w 263"/>
                <a:gd name="T5" fmla="*/ 6 h 327"/>
                <a:gd name="T6" fmla="*/ 257 w 263"/>
                <a:gd name="T7" fmla="*/ 4 h 327"/>
                <a:gd name="T8" fmla="*/ 257 w 263"/>
                <a:gd name="T9" fmla="*/ 4 h 327"/>
                <a:gd name="T10" fmla="*/ 259 w 263"/>
                <a:gd name="T11" fmla="*/ 20 h 327"/>
                <a:gd name="T12" fmla="*/ 21 w 263"/>
                <a:gd name="T13" fmla="*/ 321 h 327"/>
                <a:gd name="T14" fmla="*/ 6 w 263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7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62" y="8"/>
                    <a:pt x="263" y="15"/>
                    <a:pt x="259" y="20"/>
                  </a:cubicBezTo>
                  <a:cubicBezTo>
                    <a:pt x="21" y="321"/>
                    <a:pt x="21" y="321"/>
                    <a:pt x="21" y="321"/>
                  </a:cubicBezTo>
                  <a:cubicBezTo>
                    <a:pt x="18" y="326"/>
                    <a:pt x="10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"/>
            <p:cNvSpPr/>
            <p:nvPr/>
          </p:nvSpPr>
          <p:spPr bwMode="auto">
            <a:xfrm>
              <a:off x="3203575" y="1700213"/>
              <a:ext cx="238125" cy="295275"/>
            </a:xfrm>
            <a:custGeom>
              <a:avLst/>
              <a:gdLst>
                <a:gd name="T0" fmla="*/ 6 w 263"/>
                <a:gd name="T1" fmla="*/ 323 h 327"/>
                <a:gd name="T2" fmla="*/ 4 w 263"/>
                <a:gd name="T3" fmla="*/ 307 h 327"/>
                <a:gd name="T4" fmla="*/ 242 w 263"/>
                <a:gd name="T5" fmla="*/ 6 h 327"/>
                <a:gd name="T6" fmla="*/ 258 w 263"/>
                <a:gd name="T7" fmla="*/ 4 h 327"/>
                <a:gd name="T8" fmla="*/ 258 w 263"/>
                <a:gd name="T9" fmla="*/ 4 h 327"/>
                <a:gd name="T10" fmla="*/ 260 w 263"/>
                <a:gd name="T11" fmla="*/ 20 h 327"/>
                <a:gd name="T12" fmla="*/ 22 w 263"/>
                <a:gd name="T13" fmla="*/ 321 h 327"/>
                <a:gd name="T14" fmla="*/ 6 w 263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3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5"/>
            <p:cNvSpPr/>
            <p:nvPr/>
          </p:nvSpPr>
          <p:spPr bwMode="auto">
            <a:xfrm>
              <a:off x="3171825" y="1674813"/>
              <a:ext cx="238125" cy="295275"/>
            </a:xfrm>
            <a:custGeom>
              <a:avLst/>
              <a:gdLst>
                <a:gd name="T0" fmla="*/ 6 w 264"/>
                <a:gd name="T1" fmla="*/ 323 h 327"/>
                <a:gd name="T2" fmla="*/ 4 w 264"/>
                <a:gd name="T3" fmla="*/ 307 h 327"/>
                <a:gd name="T4" fmla="*/ 242 w 264"/>
                <a:gd name="T5" fmla="*/ 6 h 327"/>
                <a:gd name="T6" fmla="*/ 258 w 264"/>
                <a:gd name="T7" fmla="*/ 4 h 327"/>
                <a:gd name="T8" fmla="*/ 258 w 264"/>
                <a:gd name="T9" fmla="*/ 4 h 327"/>
                <a:gd name="T10" fmla="*/ 260 w 264"/>
                <a:gd name="T11" fmla="*/ 20 h 327"/>
                <a:gd name="T12" fmla="*/ 22 w 264"/>
                <a:gd name="T13" fmla="*/ 321 h 327"/>
                <a:gd name="T14" fmla="*/ 6 w 264"/>
                <a:gd name="T15" fmla="*/ 32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6"/>
            <p:cNvSpPr/>
            <p:nvPr/>
          </p:nvSpPr>
          <p:spPr bwMode="auto">
            <a:xfrm>
              <a:off x="1684338" y="2084388"/>
              <a:ext cx="1519238" cy="1989138"/>
            </a:xfrm>
            <a:custGeom>
              <a:avLst/>
              <a:gdLst>
                <a:gd name="T0" fmla="*/ 65 w 957"/>
                <a:gd name="T1" fmla="*/ 1253 h 1253"/>
                <a:gd name="T2" fmla="*/ 0 w 957"/>
                <a:gd name="T3" fmla="*/ 1204 h 1253"/>
                <a:gd name="T4" fmla="*/ 891 w 957"/>
                <a:gd name="T5" fmla="*/ 0 h 1253"/>
                <a:gd name="T6" fmla="*/ 957 w 957"/>
                <a:gd name="T7" fmla="*/ 48 h 1253"/>
                <a:gd name="T8" fmla="*/ 65 w 957"/>
                <a:gd name="T9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253">
                  <a:moveTo>
                    <a:pt x="65" y="1253"/>
                  </a:moveTo>
                  <a:lnTo>
                    <a:pt x="0" y="1204"/>
                  </a:lnTo>
                  <a:lnTo>
                    <a:pt x="891" y="0"/>
                  </a:lnTo>
                  <a:lnTo>
                    <a:pt x="957" y="48"/>
                  </a:lnTo>
                  <a:lnTo>
                    <a:pt x="65" y="1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7"/>
            <p:cNvSpPr/>
            <p:nvPr/>
          </p:nvSpPr>
          <p:spPr bwMode="auto">
            <a:xfrm>
              <a:off x="1371600" y="1852613"/>
              <a:ext cx="1519238" cy="1989138"/>
            </a:xfrm>
            <a:custGeom>
              <a:avLst/>
              <a:gdLst>
                <a:gd name="T0" fmla="*/ 65 w 957"/>
                <a:gd name="T1" fmla="*/ 1253 h 1253"/>
                <a:gd name="T2" fmla="*/ 0 w 957"/>
                <a:gd name="T3" fmla="*/ 1205 h 1253"/>
                <a:gd name="T4" fmla="*/ 891 w 957"/>
                <a:gd name="T5" fmla="*/ 0 h 1253"/>
                <a:gd name="T6" fmla="*/ 957 w 957"/>
                <a:gd name="T7" fmla="*/ 49 h 1253"/>
                <a:gd name="T8" fmla="*/ 65 w 957"/>
                <a:gd name="T9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253">
                  <a:moveTo>
                    <a:pt x="65" y="1253"/>
                  </a:moveTo>
                  <a:lnTo>
                    <a:pt x="0" y="1205"/>
                  </a:lnTo>
                  <a:lnTo>
                    <a:pt x="891" y="0"/>
                  </a:lnTo>
                  <a:lnTo>
                    <a:pt x="957" y="49"/>
                  </a:lnTo>
                  <a:lnTo>
                    <a:pt x="65" y="1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8"/>
            <p:cNvSpPr/>
            <p:nvPr/>
          </p:nvSpPr>
          <p:spPr bwMode="auto">
            <a:xfrm>
              <a:off x="1703388" y="3844925"/>
              <a:ext cx="850900" cy="2447925"/>
            </a:xfrm>
            <a:custGeom>
              <a:avLst/>
              <a:gdLst>
                <a:gd name="T0" fmla="*/ 458 w 536"/>
                <a:gd name="T1" fmla="*/ 1542 h 1542"/>
                <a:gd name="T2" fmla="*/ 0 w 536"/>
                <a:gd name="T3" fmla="*/ 23 h 1542"/>
                <a:gd name="T4" fmla="*/ 78 w 536"/>
                <a:gd name="T5" fmla="*/ 0 h 1542"/>
                <a:gd name="T6" fmla="*/ 536 w 536"/>
                <a:gd name="T7" fmla="*/ 1518 h 1542"/>
                <a:gd name="T8" fmla="*/ 458 w 536"/>
                <a:gd name="T9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542">
                  <a:moveTo>
                    <a:pt x="458" y="1542"/>
                  </a:moveTo>
                  <a:lnTo>
                    <a:pt x="0" y="23"/>
                  </a:lnTo>
                  <a:lnTo>
                    <a:pt x="78" y="0"/>
                  </a:lnTo>
                  <a:lnTo>
                    <a:pt x="536" y="1518"/>
                  </a:lnTo>
                  <a:lnTo>
                    <a:pt x="458" y="15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9"/>
            <p:cNvSpPr/>
            <p:nvPr/>
          </p:nvSpPr>
          <p:spPr bwMode="auto">
            <a:xfrm>
              <a:off x="1331913" y="3956050"/>
              <a:ext cx="823913" cy="2363788"/>
            </a:xfrm>
            <a:custGeom>
              <a:avLst/>
              <a:gdLst>
                <a:gd name="T0" fmla="*/ 441 w 519"/>
                <a:gd name="T1" fmla="*/ 1489 h 1489"/>
                <a:gd name="T2" fmla="*/ 0 w 519"/>
                <a:gd name="T3" fmla="*/ 24 h 1489"/>
                <a:gd name="T4" fmla="*/ 78 w 519"/>
                <a:gd name="T5" fmla="*/ 0 h 1489"/>
                <a:gd name="T6" fmla="*/ 519 w 519"/>
                <a:gd name="T7" fmla="*/ 1465 h 1489"/>
                <a:gd name="T8" fmla="*/ 441 w 519"/>
                <a:gd name="T9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489">
                  <a:moveTo>
                    <a:pt x="441" y="1489"/>
                  </a:moveTo>
                  <a:lnTo>
                    <a:pt x="0" y="24"/>
                  </a:lnTo>
                  <a:lnTo>
                    <a:pt x="78" y="0"/>
                  </a:lnTo>
                  <a:lnTo>
                    <a:pt x="519" y="1465"/>
                  </a:lnTo>
                  <a:lnTo>
                    <a:pt x="441" y="14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40"/>
            <p:cNvSpPr/>
            <p:nvPr/>
          </p:nvSpPr>
          <p:spPr bwMode="auto">
            <a:xfrm>
              <a:off x="1952625" y="6673850"/>
              <a:ext cx="1198563" cy="0"/>
            </a:xfrm>
            <a:custGeom>
              <a:avLst/>
              <a:gdLst>
                <a:gd name="T0" fmla="*/ 0 w 755"/>
                <a:gd name="T1" fmla="*/ 755 w 755"/>
                <a:gd name="T2" fmla="*/ 0 w 75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55">
                  <a:moveTo>
                    <a:pt x="0" y="0"/>
                  </a:move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41"/>
            <p:cNvSpPr/>
            <p:nvPr/>
          </p:nvSpPr>
          <p:spPr bwMode="auto">
            <a:xfrm>
              <a:off x="2533650" y="1158875"/>
              <a:ext cx="635000" cy="703263"/>
            </a:xfrm>
            <a:custGeom>
              <a:avLst/>
              <a:gdLst>
                <a:gd name="T0" fmla="*/ 136 w 703"/>
                <a:gd name="T1" fmla="*/ 211 h 779"/>
                <a:gd name="T2" fmla="*/ 210 w 703"/>
                <a:gd name="T3" fmla="*/ 779 h 779"/>
                <a:gd name="T4" fmla="*/ 703 w 703"/>
                <a:gd name="T5" fmla="*/ 136 h 779"/>
                <a:gd name="T6" fmla="*/ 136 w 703"/>
                <a:gd name="T7" fmla="*/ 211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3" h="779">
                  <a:moveTo>
                    <a:pt x="136" y="211"/>
                  </a:moveTo>
                  <a:cubicBezTo>
                    <a:pt x="0" y="388"/>
                    <a:pt x="33" y="643"/>
                    <a:pt x="210" y="779"/>
                  </a:cubicBezTo>
                  <a:cubicBezTo>
                    <a:pt x="703" y="136"/>
                    <a:pt x="703" y="136"/>
                    <a:pt x="703" y="136"/>
                  </a:cubicBezTo>
                  <a:cubicBezTo>
                    <a:pt x="526" y="0"/>
                    <a:pt x="272" y="34"/>
                    <a:pt x="136" y="2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2"/>
            <p:cNvSpPr/>
            <p:nvPr/>
          </p:nvSpPr>
          <p:spPr bwMode="auto">
            <a:xfrm>
              <a:off x="2722563" y="1281113"/>
              <a:ext cx="782638" cy="838200"/>
            </a:xfrm>
            <a:custGeom>
              <a:avLst/>
              <a:gdLst>
                <a:gd name="T0" fmla="*/ 493 w 493"/>
                <a:gd name="T1" fmla="*/ 163 h 528"/>
                <a:gd name="T2" fmla="*/ 212 w 493"/>
                <a:gd name="T3" fmla="*/ 528 h 528"/>
                <a:gd name="T4" fmla="*/ 0 w 493"/>
                <a:gd name="T5" fmla="*/ 366 h 528"/>
                <a:gd name="T6" fmla="*/ 281 w 493"/>
                <a:gd name="T7" fmla="*/ 0 h 528"/>
                <a:gd name="T8" fmla="*/ 493 w 493"/>
                <a:gd name="T9" fmla="*/ 163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528">
                  <a:moveTo>
                    <a:pt x="493" y="163"/>
                  </a:moveTo>
                  <a:lnTo>
                    <a:pt x="212" y="528"/>
                  </a:lnTo>
                  <a:lnTo>
                    <a:pt x="0" y="366"/>
                  </a:lnTo>
                  <a:lnTo>
                    <a:pt x="281" y="0"/>
                  </a:lnTo>
                  <a:lnTo>
                    <a:pt x="493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3"/>
            <p:cNvSpPr/>
            <p:nvPr/>
          </p:nvSpPr>
          <p:spPr bwMode="auto">
            <a:xfrm>
              <a:off x="2932113" y="1343025"/>
              <a:ext cx="1454150" cy="1619250"/>
            </a:xfrm>
            <a:custGeom>
              <a:avLst/>
              <a:gdLst>
                <a:gd name="T0" fmla="*/ 573 w 1611"/>
                <a:gd name="T1" fmla="*/ 170 h 1792"/>
                <a:gd name="T2" fmla="*/ 535 w 1611"/>
                <a:gd name="T3" fmla="*/ 190 h 1792"/>
                <a:gd name="T4" fmla="*/ 256 w 1611"/>
                <a:gd name="T5" fmla="*/ 436 h 1792"/>
                <a:gd name="T6" fmla="*/ 90 w 1611"/>
                <a:gd name="T7" fmla="*/ 770 h 1792"/>
                <a:gd name="T8" fmla="*/ 81 w 1611"/>
                <a:gd name="T9" fmla="*/ 812 h 1792"/>
                <a:gd name="T10" fmla="*/ 434 w 1611"/>
                <a:gd name="T11" fmla="*/ 1792 h 1792"/>
                <a:gd name="T12" fmla="*/ 1611 w 1611"/>
                <a:gd name="T13" fmla="*/ 258 h 1792"/>
                <a:gd name="T14" fmla="*/ 573 w 1611"/>
                <a:gd name="T15" fmla="*/ 17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1" h="1792">
                  <a:moveTo>
                    <a:pt x="573" y="170"/>
                  </a:moveTo>
                  <a:cubicBezTo>
                    <a:pt x="560" y="177"/>
                    <a:pt x="548" y="183"/>
                    <a:pt x="535" y="190"/>
                  </a:cubicBezTo>
                  <a:cubicBezTo>
                    <a:pt x="430" y="252"/>
                    <a:pt x="334" y="334"/>
                    <a:pt x="256" y="436"/>
                  </a:cubicBezTo>
                  <a:cubicBezTo>
                    <a:pt x="177" y="539"/>
                    <a:pt x="122" y="653"/>
                    <a:pt x="90" y="770"/>
                  </a:cubicBezTo>
                  <a:cubicBezTo>
                    <a:pt x="87" y="784"/>
                    <a:pt x="84" y="798"/>
                    <a:pt x="81" y="812"/>
                  </a:cubicBezTo>
                  <a:cubicBezTo>
                    <a:pt x="0" y="1169"/>
                    <a:pt x="126" y="1555"/>
                    <a:pt x="434" y="1792"/>
                  </a:cubicBezTo>
                  <a:cubicBezTo>
                    <a:pt x="1611" y="258"/>
                    <a:pt x="1611" y="258"/>
                    <a:pt x="1611" y="258"/>
                  </a:cubicBezTo>
                  <a:cubicBezTo>
                    <a:pt x="1303" y="21"/>
                    <a:pt x="897" y="0"/>
                    <a:pt x="573" y="17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Oval 44"/>
            <p:cNvSpPr>
              <a:spLocks noChangeArrowheads="1"/>
            </p:cNvSpPr>
            <p:nvPr/>
          </p:nvSpPr>
          <p:spPr bwMode="auto">
            <a:xfrm>
              <a:off x="1174750" y="3449638"/>
              <a:ext cx="889000" cy="88900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5"/>
            <p:cNvSpPr/>
            <p:nvPr/>
          </p:nvSpPr>
          <p:spPr bwMode="auto">
            <a:xfrm>
              <a:off x="1727200" y="5307013"/>
              <a:ext cx="939800" cy="1158875"/>
            </a:xfrm>
            <a:custGeom>
              <a:avLst/>
              <a:gdLst>
                <a:gd name="T0" fmla="*/ 372 w 592"/>
                <a:gd name="T1" fmla="*/ 0 h 730"/>
                <a:gd name="T2" fmla="*/ 0 w 592"/>
                <a:gd name="T3" fmla="*/ 111 h 730"/>
                <a:gd name="T4" fmla="*/ 187 w 592"/>
                <a:gd name="T5" fmla="*/ 730 h 730"/>
                <a:gd name="T6" fmla="*/ 592 w 592"/>
                <a:gd name="T7" fmla="*/ 730 h 730"/>
                <a:gd name="T8" fmla="*/ 372 w 59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730">
                  <a:moveTo>
                    <a:pt x="372" y="0"/>
                  </a:moveTo>
                  <a:lnTo>
                    <a:pt x="0" y="111"/>
                  </a:lnTo>
                  <a:lnTo>
                    <a:pt x="187" y="730"/>
                  </a:lnTo>
                  <a:lnTo>
                    <a:pt x="592" y="73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46"/>
            <p:cNvSpPr/>
            <p:nvPr/>
          </p:nvSpPr>
          <p:spPr bwMode="auto">
            <a:xfrm>
              <a:off x="1087438" y="6016625"/>
              <a:ext cx="2479675" cy="854075"/>
            </a:xfrm>
            <a:custGeom>
              <a:avLst/>
              <a:gdLst>
                <a:gd name="T0" fmla="*/ 1372 w 2743"/>
                <a:gd name="T1" fmla="*/ 0 h 945"/>
                <a:gd name="T2" fmla="*/ 0 w 2743"/>
                <a:gd name="T3" fmla="*/ 945 h 945"/>
                <a:gd name="T4" fmla="*/ 2743 w 2743"/>
                <a:gd name="T5" fmla="*/ 945 h 945"/>
                <a:gd name="T6" fmla="*/ 1372 w 2743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3" h="945">
                  <a:moveTo>
                    <a:pt x="1372" y="0"/>
                  </a:moveTo>
                  <a:cubicBezTo>
                    <a:pt x="745" y="0"/>
                    <a:pt x="211" y="393"/>
                    <a:pt x="0" y="945"/>
                  </a:cubicBezTo>
                  <a:cubicBezTo>
                    <a:pt x="2743" y="945"/>
                    <a:pt x="2743" y="945"/>
                    <a:pt x="2743" y="945"/>
                  </a:cubicBezTo>
                  <a:cubicBezTo>
                    <a:pt x="2533" y="393"/>
                    <a:pt x="1998" y="0"/>
                    <a:pt x="137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47"/>
            <p:cNvSpPr/>
            <p:nvPr/>
          </p:nvSpPr>
          <p:spPr bwMode="auto">
            <a:xfrm>
              <a:off x="2471738" y="6319838"/>
              <a:ext cx="377825" cy="233363"/>
            </a:xfrm>
            <a:custGeom>
              <a:avLst/>
              <a:gdLst>
                <a:gd name="T0" fmla="*/ 399 w 417"/>
                <a:gd name="T1" fmla="*/ 197 h 259"/>
                <a:gd name="T2" fmla="*/ 176 w 417"/>
                <a:gd name="T3" fmla="*/ 222 h 259"/>
                <a:gd name="T4" fmla="*/ 18 w 417"/>
                <a:gd name="T5" fmla="*/ 62 h 259"/>
                <a:gd name="T6" fmla="*/ 241 w 417"/>
                <a:gd name="T7" fmla="*/ 37 h 259"/>
                <a:gd name="T8" fmla="*/ 399 w 417"/>
                <a:gd name="T9" fmla="*/ 19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59">
                  <a:moveTo>
                    <a:pt x="399" y="197"/>
                  </a:moveTo>
                  <a:cubicBezTo>
                    <a:pt x="381" y="248"/>
                    <a:pt x="281" y="259"/>
                    <a:pt x="176" y="222"/>
                  </a:cubicBezTo>
                  <a:cubicBezTo>
                    <a:pt x="71" y="185"/>
                    <a:pt x="0" y="113"/>
                    <a:pt x="18" y="62"/>
                  </a:cubicBezTo>
                  <a:cubicBezTo>
                    <a:pt x="36" y="11"/>
                    <a:pt x="136" y="0"/>
                    <a:pt x="241" y="37"/>
                  </a:cubicBezTo>
                  <a:cubicBezTo>
                    <a:pt x="346" y="74"/>
                    <a:pt x="417" y="146"/>
                    <a:pt x="399" y="1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1" name="任意多边形 290"/>
          <p:cNvSpPr/>
          <p:nvPr/>
        </p:nvSpPr>
        <p:spPr>
          <a:xfrm rot="1446724">
            <a:off x="3333625" y="1859003"/>
            <a:ext cx="10021052" cy="6429812"/>
          </a:xfrm>
          <a:custGeom>
            <a:avLst/>
            <a:gdLst>
              <a:gd name="connsiteX0" fmla="*/ 7859589 w 9925417"/>
              <a:gd name="connsiteY0" fmla="*/ 6081871 h 6429812"/>
              <a:gd name="connsiteX1" fmla="*/ 8930123 w 9925417"/>
              <a:gd name="connsiteY1" fmla="*/ 5602727 h 6429812"/>
              <a:gd name="connsiteX2" fmla="*/ 8783195 w 9925417"/>
              <a:gd name="connsiteY2" fmla="*/ 6429812 h 6429812"/>
              <a:gd name="connsiteX3" fmla="*/ 9757524 w 9925417"/>
              <a:gd name="connsiteY3" fmla="*/ 40710 h 6429812"/>
              <a:gd name="connsiteX4" fmla="*/ 9925417 w 9925417"/>
              <a:gd name="connsiteY4" fmla="*/ 0 h 6429812"/>
              <a:gd name="connsiteX5" fmla="*/ 9872537 w 9925417"/>
              <a:gd name="connsiteY5" fmla="*/ 297678 h 6429812"/>
              <a:gd name="connsiteX6" fmla="*/ 70574 w 9925417"/>
              <a:gd name="connsiteY6" fmla="*/ 2389574 h 6429812"/>
              <a:gd name="connsiteX7" fmla="*/ 7972943 w 9925417"/>
              <a:gd name="connsiteY7" fmla="*/ 473430 h 6429812"/>
              <a:gd name="connsiteX8" fmla="*/ 9267449 w 9925417"/>
              <a:gd name="connsiteY8" fmla="*/ 3365702 h 6429812"/>
              <a:gd name="connsiteX9" fmla="*/ 5328883 w 9925417"/>
              <a:gd name="connsiteY9" fmla="*/ 5128504 h 6429812"/>
              <a:gd name="connsiteX10" fmla="*/ 0 w 9925417"/>
              <a:gd name="connsiteY10" fmla="*/ 3121008 h 642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25417" h="6429812">
                <a:moveTo>
                  <a:pt x="7859589" y="6081871"/>
                </a:moveTo>
                <a:lnTo>
                  <a:pt x="8930123" y="5602727"/>
                </a:lnTo>
                <a:lnTo>
                  <a:pt x="8783195" y="6429812"/>
                </a:lnTo>
                <a:close/>
                <a:moveTo>
                  <a:pt x="9757524" y="40710"/>
                </a:moveTo>
                <a:lnTo>
                  <a:pt x="9925417" y="0"/>
                </a:lnTo>
                <a:lnTo>
                  <a:pt x="9872537" y="297678"/>
                </a:lnTo>
                <a:close/>
                <a:moveTo>
                  <a:pt x="70574" y="2389574"/>
                </a:moveTo>
                <a:lnTo>
                  <a:pt x="7972943" y="473430"/>
                </a:lnTo>
                <a:lnTo>
                  <a:pt x="9267449" y="3365702"/>
                </a:lnTo>
                <a:lnTo>
                  <a:pt x="5328883" y="5128504"/>
                </a:lnTo>
                <a:lnTo>
                  <a:pt x="0" y="31210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3737303" y="5379228"/>
            <a:ext cx="437526" cy="1479958"/>
            <a:chOff x="-3379788" y="7304087"/>
            <a:chExt cx="1128713" cy="3817939"/>
          </a:xfrm>
        </p:grpSpPr>
        <p:sp>
          <p:nvSpPr>
            <p:cNvPr id="293" name="Freeform 51"/>
            <p:cNvSpPr/>
            <p:nvPr/>
          </p:nvSpPr>
          <p:spPr bwMode="auto">
            <a:xfrm>
              <a:off x="-2711450" y="7991475"/>
              <a:ext cx="230188" cy="2297113"/>
            </a:xfrm>
            <a:custGeom>
              <a:avLst/>
              <a:gdLst>
                <a:gd name="T0" fmla="*/ 145 w 145"/>
                <a:gd name="T1" fmla="*/ 3 h 1447"/>
                <a:gd name="T2" fmla="*/ 80 w 145"/>
                <a:gd name="T3" fmla="*/ 1447 h 1447"/>
                <a:gd name="T4" fmla="*/ 0 w 145"/>
                <a:gd name="T5" fmla="*/ 1443 h 1447"/>
                <a:gd name="T6" fmla="*/ 65 w 145"/>
                <a:gd name="T7" fmla="*/ 0 h 1447"/>
                <a:gd name="T8" fmla="*/ 145 w 145"/>
                <a:gd name="T9" fmla="*/ 3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7">
                  <a:moveTo>
                    <a:pt x="145" y="3"/>
                  </a:moveTo>
                  <a:lnTo>
                    <a:pt x="80" y="1447"/>
                  </a:lnTo>
                  <a:lnTo>
                    <a:pt x="0" y="1443"/>
                  </a:lnTo>
                  <a:lnTo>
                    <a:pt x="65" y="0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52"/>
            <p:cNvSpPr/>
            <p:nvPr/>
          </p:nvSpPr>
          <p:spPr bwMode="auto">
            <a:xfrm>
              <a:off x="-2711450" y="7991475"/>
              <a:ext cx="165100" cy="2293938"/>
            </a:xfrm>
            <a:custGeom>
              <a:avLst/>
              <a:gdLst>
                <a:gd name="T0" fmla="*/ 65 w 104"/>
                <a:gd name="T1" fmla="*/ 0 h 1445"/>
                <a:gd name="T2" fmla="*/ 104 w 104"/>
                <a:gd name="T3" fmla="*/ 1 h 1445"/>
                <a:gd name="T4" fmla="*/ 41 w 104"/>
                <a:gd name="T5" fmla="*/ 1445 h 1445"/>
                <a:gd name="T6" fmla="*/ 0 w 104"/>
                <a:gd name="T7" fmla="*/ 1443 h 1445"/>
                <a:gd name="T8" fmla="*/ 65 w 104"/>
                <a:gd name="T9" fmla="*/ 0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5">
                  <a:moveTo>
                    <a:pt x="65" y="0"/>
                  </a:moveTo>
                  <a:lnTo>
                    <a:pt x="104" y="1"/>
                  </a:lnTo>
                  <a:lnTo>
                    <a:pt x="41" y="1445"/>
                  </a:lnTo>
                  <a:lnTo>
                    <a:pt x="0" y="14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53"/>
            <p:cNvSpPr/>
            <p:nvPr/>
          </p:nvSpPr>
          <p:spPr bwMode="auto">
            <a:xfrm>
              <a:off x="-2711450" y="10282238"/>
              <a:ext cx="127000" cy="195263"/>
            </a:xfrm>
            <a:custGeom>
              <a:avLst/>
              <a:gdLst>
                <a:gd name="T0" fmla="*/ 16 w 80"/>
                <a:gd name="T1" fmla="*/ 81 h 123"/>
                <a:gd name="T2" fmla="*/ 0 w 80"/>
                <a:gd name="T3" fmla="*/ 0 h 123"/>
                <a:gd name="T4" fmla="*/ 80 w 80"/>
                <a:gd name="T5" fmla="*/ 4 h 123"/>
                <a:gd name="T6" fmla="*/ 57 w 80"/>
                <a:gd name="T7" fmla="*/ 83 h 123"/>
                <a:gd name="T8" fmla="*/ 45 w 80"/>
                <a:gd name="T9" fmla="*/ 123 h 123"/>
                <a:gd name="T10" fmla="*/ 25 w 80"/>
                <a:gd name="T11" fmla="*/ 122 h 123"/>
                <a:gd name="T12" fmla="*/ 16 w 80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3">
                  <a:moveTo>
                    <a:pt x="16" y="81"/>
                  </a:moveTo>
                  <a:lnTo>
                    <a:pt x="0" y="0"/>
                  </a:lnTo>
                  <a:lnTo>
                    <a:pt x="80" y="4"/>
                  </a:lnTo>
                  <a:lnTo>
                    <a:pt x="57" y="83"/>
                  </a:lnTo>
                  <a:lnTo>
                    <a:pt x="45" y="123"/>
                  </a:lnTo>
                  <a:lnTo>
                    <a:pt x="25" y="122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54"/>
            <p:cNvSpPr/>
            <p:nvPr/>
          </p:nvSpPr>
          <p:spPr bwMode="auto">
            <a:xfrm>
              <a:off x="-2671763" y="10475913"/>
              <a:ext cx="31750" cy="65088"/>
            </a:xfrm>
            <a:custGeom>
              <a:avLst/>
              <a:gdLst>
                <a:gd name="T0" fmla="*/ 0 w 20"/>
                <a:gd name="T1" fmla="*/ 0 h 41"/>
                <a:gd name="T2" fmla="*/ 20 w 20"/>
                <a:gd name="T3" fmla="*/ 1 h 41"/>
                <a:gd name="T4" fmla="*/ 8 w 20"/>
                <a:gd name="T5" fmla="*/ 41 h 41"/>
                <a:gd name="T6" fmla="*/ 0 w 20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20" y="1"/>
                  </a:lnTo>
                  <a:lnTo>
                    <a:pt x="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55"/>
            <p:cNvSpPr/>
            <p:nvPr/>
          </p:nvSpPr>
          <p:spPr bwMode="auto">
            <a:xfrm>
              <a:off x="-2608263" y="7799388"/>
              <a:ext cx="134938" cy="196850"/>
            </a:xfrm>
            <a:custGeom>
              <a:avLst/>
              <a:gdLst>
                <a:gd name="T0" fmla="*/ 0 w 85"/>
                <a:gd name="T1" fmla="*/ 121 h 124"/>
                <a:gd name="T2" fmla="*/ 80 w 85"/>
                <a:gd name="T3" fmla="*/ 124 h 124"/>
                <a:gd name="T4" fmla="*/ 85 w 85"/>
                <a:gd name="T5" fmla="*/ 4 h 124"/>
                <a:gd name="T6" fmla="*/ 5 w 85"/>
                <a:gd name="T7" fmla="*/ 0 h 124"/>
                <a:gd name="T8" fmla="*/ 0 w 85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4">
                  <a:moveTo>
                    <a:pt x="0" y="121"/>
                  </a:moveTo>
                  <a:lnTo>
                    <a:pt x="80" y="124"/>
                  </a:lnTo>
                  <a:lnTo>
                    <a:pt x="85" y="4"/>
                  </a:lnTo>
                  <a:lnTo>
                    <a:pt x="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6"/>
            <p:cNvSpPr/>
            <p:nvPr/>
          </p:nvSpPr>
          <p:spPr bwMode="auto">
            <a:xfrm>
              <a:off x="-2600325" y="7735888"/>
              <a:ext cx="130175" cy="69850"/>
            </a:xfrm>
            <a:custGeom>
              <a:avLst/>
              <a:gdLst>
                <a:gd name="T0" fmla="*/ 80 w 82"/>
                <a:gd name="T1" fmla="*/ 44 h 44"/>
                <a:gd name="T2" fmla="*/ 0 w 82"/>
                <a:gd name="T3" fmla="*/ 40 h 44"/>
                <a:gd name="T4" fmla="*/ 2 w 82"/>
                <a:gd name="T5" fmla="*/ 0 h 44"/>
                <a:gd name="T6" fmla="*/ 82 w 82"/>
                <a:gd name="T7" fmla="*/ 4 h 44"/>
                <a:gd name="T8" fmla="*/ 80 w 8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4">
                  <a:moveTo>
                    <a:pt x="80" y="44"/>
                  </a:moveTo>
                  <a:lnTo>
                    <a:pt x="0" y="40"/>
                  </a:lnTo>
                  <a:lnTo>
                    <a:pt x="2" y="0"/>
                  </a:lnTo>
                  <a:lnTo>
                    <a:pt x="82" y="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57"/>
            <p:cNvSpPr>
              <a:spLocks noChangeArrowheads="1"/>
            </p:cNvSpPr>
            <p:nvPr/>
          </p:nvSpPr>
          <p:spPr bwMode="auto">
            <a:xfrm>
              <a:off x="-2813050" y="7559675"/>
              <a:ext cx="127000" cy="22939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58"/>
            <p:cNvSpPr>
              <a:spLocks noChangeArrowheads="1"/>
            </p:cNvSpPr>
            <p:nvPr/>
          </p:nvSpPr>
          <p:spPr bwMode="auto">
            <a:xfrm>
              <a:off x="-2813050" y="7559675"/>
              <a:ext cx="63500" cy="22939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59"/>
            <p:cNvSpPr/>
            <p:nvPr/>
          </p:nvSpPr>
          <p:spPr bwMode="auto">
            <a:xfrm>
              <a:off x="-2813050" y="7367588"/>
              <a:ext cx="127000" cy="192088"/>
            </a:xfrm>
            <a:custGeom>
              <a:avLst/>
              <a:gdLst>
                <a:gd name="T0" fmla="*/ 20 w 80"/>
                <a:gd name="T1" fmla="*/ 40 h 121"/>
                <a:gd name="T2" fmla="*/ 0 w 80"/>
                <a:gd name="T3" fmla="*/ 121 h 121"/>
                <a:gd name="T4" fmla="*/ 80 w 80"/>
                <a:gd name="T5" fmla="*/ 121 h 121"/>
                <a:gd name="T6" fmla="*/ 60 w 80"/>
                <a:gd name="T7" fmla="*/ 40 h 121"/>
                <a:gd name="T8" fmla="*/ 50 w 80"/>
                <a:gd name="T9" fmla="*/ 0 h 121"/>
                <a:gd name="T10" fmla="*/ 30 w 80"/>
                <a:gd name="T11" fmla="*/ 0 h 121"/>
                <a:gd name="T12" fmla="*/ 20 w 80"/>
                <a:gd name="T13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1">
                  <a:moveTo>
                    <a:pt x="20" y="40"/>
                  </a:moveTo>
                  <a:lnTo>
                    <a:pt x="0" y="121"/>
                  </a:lnTo>
                  <a:lnTo>
                    <a:pt x="80" y="121"/>
                  </a:lnTo>
                  <a:lnTo>
                    <a:pt x="60" y="40"/>
                  </a:lnTo>
                  <a:lnTo>
                    <a:pt x="50" y="0"/>
                  </a:lnTo>
                  <a:lnTo>
                    <a:pt x="3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60"/>
            <p:cNvSpPr/>
            <p:nvPr/>
          </p:nvSpPr>
          <p:spPr bwMode="auto">
            <a:xfrm>
              <a:off x="-2765425" y="7304087"/>
              <a:ext cx="31750" cy="63500"/>
            </a:xfrm>
            <a:custGeom>
              <a:avLst/>
              <a:gdLst>
                <a:gd name="T0" fmla="*/ 0 w 20"/>
                <a:gd name="T1" fmla="*/ 40 h 40"/>
                <a:gd name="T2" fmla="*/ 20 w 20"/>
                <a:gd name="T3" fmla="*/ 40 h 40"/>
                <a:gd name="T4" fmla="*/ 10 w 20"/>
                <a:gd name="T5" fmla="*/ 0 h 40"/>
                <a:gd name="T6" fmla="*/ 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40"/>
                  </a:moveTo>
                  <a:lnTo>
                    <a:pt x="20" y="4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61"/>
            <p:cNvSpPr>
              <a:spLocks noChangeArrowheads="1"/>
            </p:cNvSpPr>
            <p:nvPr/>
          </p:nvSpPr>
          <p:spPr bwMode="auto">
            <a:xfrm>
              <a:off x="-2813050" y="9853613"/>
              <a:ext cx="127000" cy="1920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62"/>
            <p:cNvSpPr>
              <a:spLocks noChangeArrowheads="1"/>
            </p:cNvSpPr>
            <p:nvPr/>
          </p:nvSpPr>
          <p:spPr bwMode="auto">
            <a:xfrm>
              <a:off x="-2813050" y="10045700"/>
              <a:ext cx="127000" cy="63500"/>
            </a:xfrm>
            <a:prstGeom prst="rect">
              <a:avLst/>
            </a:pr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63"/>
            <p:cNvSpPr/>
            <p:nvPr/>
          </p:nvSpPr>
          <p:spPr bwMode="auto">
            <a:xfrm>
              <a:off x="-3344863" y="8316913"/>
              <a:ext cx="222250" cy="2297113"/>
            </a:xfrm>
            <a:custGeom>
              <a:avLst/>
              <a:gdLst>
                <a:gd name="T0" fmla="*/ 81 w 140"/>
                <a:gd name="T1" fmla="*/ 0 h 1447"/>
                <a:gd name="T2" fmla="*/ 140 w 140"/>
                <a:gd name="T3" fmla="*/ 1444 h 1447"/>
                <a:gd name="T4" fmla="*/ 60 w 140"/>
                <a:gd name="T5" fmla="*/ 1447 h 1447"/>
                <a:gd name="T6" fmla="*/ 0 w 140"/>
                <a:gd name="T7" fmla="*/ 3 h 1447"/>
                <a:gd name="T8" fmla="*/ 81 w 140"/>
                <a:gd name="T9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47">
                  <a:moveTo>
                    <a:pt x="81" y="0"/>
                  </a:moveTo>
                  <a:lnTo>
                    <a:pt x="140" y="1444"/>
                  </a:lnTo>
                  <a:lnTo>
                    <a:pt x="60" y="1447"/>
                  </a:lnTo>
                  <a:lnTo>
                    <a:pt x="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64"/>
            <p:cNvSpPr/>
            <p:nvPr/>
          </p:nvSpPr>
          <p:spPr bwMode="auto">
            <a:xfrm>
              <a:off x="-3344863" y="8318500"/>
              <a:ext cx="160338" cy="2295525"/>
            </a:xfrm>
            <a:custGeom>
              <a:avLst/>
              <a:gdLst>
                <a:gd name="T0" fmla="*/ 0 w 101"/>
                <a:gd name="T1" fmla="*/ 2 h 1446"/>
                <a:gd name="T2" fmla="*/ 40 w 101"/>
                <a:gd name="T3" fmla="*/ 0 h 1446"/>
                <a:gd name="T4" fmla="*/ 101 w 101"/>
                <a:gd name="T5" fmla="*/ 1445 h 1446"/>
                <a:gd name="T6" fmla="*/ 60 w 101"/>
                <a:gd name="T7" fmla="*/ 1446 h 1446"/>
                <a:gd name="T8" fmla="*/ 0 w 101"/>
                <a:gd name="T9" fmla="*/ 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46">
                  <a:moveTo>
                    <a:pt x="0" y="2"/>
                  </a:moveTo>
                  <a:lnTo>
                    <a:pt x="40" y="0"/>
                  </a:lnTo>
                  <a:lnTo>
                    <a:pt x="101" y="1445"/>
                  </a:lnTo>
                  <a:lnTo>
                    <a:pt x="60" y="14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65"/>
            <p:cNvSpPr/>
            <p:nvPr/>
          </p:nvSpPr>
          <p:spPr bwMode="auto">
            <a:xfrm>
              <a:off x="-3249613" y="10609263"/>
              <a:ext cx="127000" cy="193675"/>
            </a:xfrm>
            <a:custGeom>
              <a:avLst/>
              <a:gdLst>
                <a:gd name="T0" fmla="*/ 24 w 80"/>
                <a:gd name="T1" fmla="*/ 83 h 122"/>
                <a:gd name="T2" fmla="*/ 0 w 80"/>
                <a:gd name="T3" fmla="*/ 3 h 122"/>
                <a:gd name="T4" fmla="*/ 80 w 80"/>
                <a:gd name="T5" fmla="*/ 0 h 122"/>
                <a:gd name="T6" fmla="*/ 64 w 80"/>
                <a:gd name="T7" fmla="*/ 81 h 122"/>
                <a:gd name="T8" fmla="*/ 56 w 80"/>
                <a:gd name="T9" fmla="*/ 122 h 122"/>
                <a:gd name="T10" fmla="*/ 36 w 80"/>
                <a:gd name="T11" fmla="*/ 122 h 122"/>
                <a:gd name="T12" fmla="*/ 24 w 80"/>
                <a:gd name="T13" fmla="*/ 8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2">
                  <a:moveTo>
                    <a:pt x="24" y="83"/>
                  </a:moveTo>
                  <a:lnTo>
                    <a:pt x="0" y="3"/>
                  </a:lnTo>
                  <a:lnTo>
                    <a:pt x="80" y="0"/>
                  </a:lnTo>
                  <a:lnTo>
                    <a:pt x="64" y="81"/>
                  </a:lnTo>
                  <a:lnTo>
                    <a:pt x="56" y="122"/>
                  </a:lnTo>
                  <a:lnTo>
                    <a:pt x="36" y="12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66"/>
            <p:cNvSpPr/>
            <p:nvPr/>
          </p:nvSpPr>
          <p:spPr bwMode="auto">
            <a:xfrm>
              <a:off x="-3192463" y="10802938"/>
              <a:ext cx="31750" cy="63500"/>
            </a:xfrm>
            <a:custGeom>
              <a:avLst/>
              <a:gdLst>
                <a:gd name="T0" fmla="*/ 0 w 20"/>
                <a:gd name="T1" fmla="*/ 0 h 40"/>
                <a:gd name="T2" fmla="*/ 20 w 20"/>
                <a:gd name="T3" fmla="*/ 0 h 40"/>
                <a:gd name="T4" fmla="*/ 11 w 20"/>
                <a:gd name="T5" fmla="*/ 40 h 40"/>
                <a:gd name="T6" fmla="*/ 0 w 20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0"/>
                  </a:moveTo>
                  <a:lnTo>
                    <a:pt x="20" y="0"/>
                  </a:lnTo>
                  <a:lnTo>
                    <a:pt x="1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67"/>
            <p:cNvSpPr/>
            <p:nvPr/>
          </p:nvSpPr>
          <p:spPr bwMode="auto">
            <a:xfrm>
              <a:off x="-3352800" y="8124825"/>
              <a:ext cx="136525" cy="196850"/>
            </a:xfrm>
            <a:custGeom>
              <a:avLst/>
              <a:gdLst>
                <a:gd name="T0" fmla="*/ 5 w 86"/>
                <a:gd name="T1" fmla="*/ 124 h 124"/>
                <a:gd name="T2" fmla="*/ 86 w 86"/>
                <a:gd name="T3" fmla="*/ 121 h 124"/>
                <a:gd name="T4" fmla="*/ 81 w 86"/>
                <a:gd name="T5" fmla="*/ 0 h 124"/>
                <a:gd name="T6" fmla="*/ 0 w 86"/>
                <a:gd name="T7" fmla="*/ 4 h 124"/>
                <a:gd name="T8" fmla="*/ 5 w 8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4">
                  <a:moveTo>
                    <a:pt x="5" y="124"/>
                  </a:moveTo>
                  <a:lnTo>
                    <a:pt x="86" y="121"/>
                  </a:lnTo>
                  <a:lnTo>
                    <a:pt x="81" y="0"/>
                  </a:lnTo>
                  <a:lnTo>
                    <a:pt x="0" y="4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68"/>
            <p:cNvSpPr/>
            <p:nvPr/>
          </p:nvSpPr>
          <p:spPr bwMode="auto">
            <a:xfrm>
              <a:off x="-3355975" y="8061325"/>
              <a:ext cx="131763" cy="69850"/>
            </a:xfrm>
            <a:custGeom>
              <a:avLst/>
              <a:gdLst>
                <a:gd name="T0" fmla="*/ 83 w 83"/>
                <a:gd name="T1" fmla="*/ 40 h 44"/>
                <a:gd name="T2" fmla="*/ 2 w 83"/>
                <a:gd name="T3" fmla="*/ 44 h 44"/>
                <a:gd name="T4" fmla="*/ 0 w 83"/>
                <a:gd name="T5" fmla="*/ 3 h 44"/>
                <a:gd name="T6" fmla="*/ 81 w 83"/>
                <a:gd name="T7" fmla="*/ 0 h 44"/>
                <a:gd name="T8" fmla="*/ 83 w 83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4">
                  <a:moveTo>
                    <a:pt x="83" y="40"/>
                  </a:moveTo>
                  <a:lnTo>
                    <a:pt x="2" y="44"/>
                  </a:lnTo>
                  <a:lnTo>
                    <a:pt x="0" y="3"/>
                  </a:lnTo>
                  <a:lnTo>
                    <a:pt x="81" y="0"/>
                  </a:lnTo>
                  <a:lnTo>
                    <a:pt x="83" y="40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69"/>
            <p:cNvSpPr/>
            <p:nvPr/>
          </p:nvSpPr>
          <p:spPr bwMode="auto">
            <a:xfrm>
              <a:off x="-2411413" y="8139113"/>
              <a:ext cx="73025" cy="131763"/>
            </a:xfrm>
            <a:custGeom>
              <a:avLst/>
              <a:gdLst>
                <a:gd name="T0" fmla="*/ 46 w 46"/>
                <a:gd name="T1" fmla="*/ 3 h 83"/>
                <a:gd name="T2" fmla="*/ 41 w 46"/>
                <a:gd name="T3" fmla="*/ 83 h 83"/>
                <a:gd name="T4" fmla="*/ 0 w 46"/>
                <a:gd name="T5" fmla="*/ 81 h 83"/>
                <a:gd name="T6" fmla="*/ 5 w 46"/>
                <a:gd name="T7" fmla="*/ 0 h 83"/>
                <a:gd name="T8" fmla="*/ 46 w 46"/>
                <a:gd name="T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3">
                  <a:moveTo>
                    <a:pt x="46" y="3"/>
                  </a:moveTo>
                  <a:lnTo>
                    <a:pt x="41" y="83"/>
                  </a:lnTo>
                  <a:lnTo>
                    <a:pt x="0" y="81"/>
                  </a:lnTo>
                  <a:lnTo>
                    <a:pt x="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70"/>
            <p:cNvSpPr/>
            <p:nvPr/>
          </p:nvSpPr>
          <p:spPr bwMode="auto">
            <a:xfrm>
              <a:off x="-2589213" y="8453438"/>
              <a:ext cx="261938" cy="2251075"/>
            </a:xfrm>
            <a:custGeom>
              <a:avLst/>
              <a:gdLst>
                <a:gd name="T0" fmla="*/ 165 w 165"/>
                <a:gd name="T1" fmla="*/ 4 h 1418"/>
                <a:gd name="T2" fmla="*/ 79 w 165"/>
                <a:gd name="T3" fmla="*/ 1418 h 1418"/>
                <a:gd name="T4" fmla="*/ 0 w 165"/>
                <a:gd name="T5" fmla="*/ 1414 h 1418"/>
                <a:gd name="T6" fmla="*/ 85 w 165"/>
                <a:gd name="T7" fmla="*/ 0 h 1418"/>
                <a:gd name="T8" fmla="*/ 165 w 165"/>
                <a:gd name="T9" fmla="*/ 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18">
                  <a:moveTo>
                    <a:pt x="165" y="4"/>
                  </a:moveTo>
                  <a:lnTo>
                    <a:pt x="79" y="1418"/>
                  </a:lnTo>
                  <a:lnTo>
                    <a:pt x="0" y="1414"/>
                  </a:lnTo>
                  <a:lnTo>
                    <a:pt x="85" y="0"/>
                  </a:lnTo>
                  <a:lnTo>
                    <a:pt x="165" y="4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71"/>
            <p:cNvSpPr/>
            <p:nvPr/>
          </p:nvSpPr>
          <p:spPr bwMode="auto">
            <a:xfrm>
              <a:off x="-2589213" y="8453438"/>
              <a:ext cx="200025" cy="2247900"/>
            </a:xfrm>
            <a:custGeom>
              <a:avLst/>
              <a:gdLst>
                <a:gd name="T0" fmla="*/ 85 w 126"/>
                <a:gd name="T1" fmla="*/ 0 h 1416"/>
                <a:gd name="T2" fmla="*/ 126 w 126"/>
                <a:gd name="T3" fmla="*/ 2 h 1416"/>
                <a:gd name="T4" fmla="*/ 40 w 126"/>
                <a:gd name="T5" fmla="*/ 1416 h 1416"/>
                <a:gd name="T6" fmla="*/ 0 w 126"/>
                <a:gd name="T7" fmla="*/ 1414 h 1416"/>
                <a:gd name="T8" fmla="*/ 85 w 126"/>
                <a:gd name="T9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16">
                  <a:moveTo>
                    <a:pt x="85" y="0"/>
                  </a:moveTo>
                  <a:lnTo>
                    <a:pt x="126" y="2"/>
                  </a:lnTo>
                  <a:lnTo>
                    <a:pt x="40" y="1416"/>
                  </a:lnTo>
                  <a:lnTo>
                    <a:pt x="0" y="14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72"/>
            <p:cNvSpPr/>
            <p:nvPr/>
          </p:nvSpPr>
          <p:spPr bwMode="auto">
            <a:xfrm>
              <a:off x="-2589213" y="10698163"/>
              <a:ext cx="125413" cy="195263"/>
            </a:xfrm>
            <a:custGeom>
              <a:avLst/>
              <a:gdLst>
                <a:gd name="T0" fmla="*/ 15 w 79"/>
                <a:gd name="T1" fmla="*/ 81 h 123"/>
                <a:gd name="T2" fmla="*/ 0 w 79"/>
                <a:gd name="T3" fmla="*/ 0 h 123"/>
                <a:gd name="T4" fmla="*/ 79 w 79"/>
                <a:gd name="T5" fmla="*/ 4 h 123"/>
                <a:gd name="T6" fmla="*/ 54 w 79"/>
                <a:gd name="T7" fmla="*/ 83 h 123"/>
                <a:gd name="T8" fmla="*/ 42 w 79"/>
                <a:gd name="T9" fmla="*/ 123 h 123"/>
                <a:gd name="T10" fmla="*/ 23 w 79"/>
                <a:gd name="T11" fmla="*/ 121 h 123"/>
                <a:gd name="T12" fmla="*/ 15 w 79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23">
                  <a:moveTo>
                    <a:pt x="15" y="81"/>
                  </a:moveTo>
                  <a:lnTo>
                    <a:pt x="0" y="0"/>
                  </a:lnTo>
                  <a:lnTo>
                    <a:pt x="79" y="4"/>
                  </a:lnTo>
                  <a:lnTo>
                    <a:pt x="54" y="83"/>
                  </a:lnTo>
                  <a:lnTo>
                    <a:pt x="42" y="123"/>
                  </a:lnTo>
                  <a:lnTo>
                    <a:pt x="23" y="121"/>
                  </a:lnTo>
                  <a:lnTo>
                    <a:pt x="15" y="8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73"/>
            <p:cNvSpPr/>
            <p:nvPr/>
          </p:nvSpPr>
          <p:spPr bwMode="auto">
            <a:xfrm>
              <a:off x="-2552700" y="10890250"/>
              <a:ext cx="30163" cy="65088"/>
            </a:xfrm>
            <a:custGeom>
              <a:avLst/>
              <a:gdLst>
                <a:gd name="T0" fmla="*/ 0 w 19"/>
                <a:gd name="T1" fmla="*/ 0 h 41"/>
                <a:gd name="T2" fmla="*/ 19 w 19"/>
                <a:gd name="T3" fmla="*/ 2 h 41"/>
                <a:gd name="T4" fmla="*/ 7 w 19"/>
                <a:gd name="T5" fmla="*/ 41 h 41"/>
                <a:gd name="T6" fmla="*/ 0 w 19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"/>
                  </a:lnTo>
                  <a:lnTo>
                    <a:pt x="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74"/>
            <p:cNvSpPr/>
            <p:nvPr/>
          </p:nvSpPr>
          <p:spPr bwMode="auto">
            <a:xfrm>
              <a:off x="-2454275" y="8261350"/>
              <a:ext cx="138113" cy="198438"/>
            </a:xfrm>
            <a:custGeom>
              <a:avLst/>
              <a:gdLst>
                <a:gd name="T0" fmla="*/ 0 w 87"/>
                <a:gd name="T1" fmla="*/ 121 h 125"/>
                <a:gd name="T2" fmla="*/ 80 w 87"/>
                <a:gd name="T3" fmla="*/ 125 h 125"/>
                <a:gd name="T4" fmla="*/ 87 w 87"/>
                <a:gd name="T5" fmla="*/ 5 h 125"/>
                <a:gd name="T6" fmla="*/ 7 w 87"/>
                <a:gd name="T7" fmla="*/ 0 h 125"/>
                <a:gd name="T8" fmla="*/ 0 w 87"/>
                <a:gd name="T9" fmla="*/ 1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5">
                  <a:moveTo>
                    <a:pt x="0" y="121"/>
                  </a:moveTo>
                  <a:lnTo>
                    <a:pt x="80" y="125"/>
                  </a:lnTo>
                  <a:lnTo>
                    <a:pt x="87" y="5"/>
                  </a:lnTo>
                  <a:lnTo>
                    <a:pt x="7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75"/>
            <p:cNvSpPr/>
            <p:nvPr/>
          </p:nvSpPr>
          <p:spPr bwMode="auto">
            <a:xfrm>
              <a:off x="-2443163" y="8197850"/>
              <a:ext cx="131763" cy="71438"/>
            </a:xfrm>
            <a:custGeom>
              <a:avLst/>
              <a:gdLst>
                <a:gd name="T0" fmla="*/ 80 w 83"/>
                <a:gd name="T1" fmla="*/ 45 h 45"/>
                <a:gd name="T2" fmla="*/ 0 w 83"/>
                <a:gd name="T3" fmla="*/ 40 h 45"/>
                <a:gd name="T4" fmla="*/ 3 w 83"/>
                <a:gd name="T5" fmla="*/ 0 h 45"/>
                <a:gd name="T6" fmla="*/ 83 w 83"/>
                <a:gd name="T7" fmla="*/ 5 h 45"/>
                <a:gd name="T8" fmla="*/ 80 w 8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80" y="45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83" y="5"/>
                  </a:lnTo>
                  <a:lnTo>
                    <a:pt x="80" y="45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76"/>
            <p:cNvSpPr/>
            <p:nvPr/>
          </p:nvSpPr>
          <p:spPr bwMode="auto">
            <a:xfrm>
              <a:off x="-2324100" y="8240713"/>
              <a:ext cx="42863" cy="174625"/>
            </a:xfrm>
            <a:custGeom>
              <a:avLst/>
              <a:gdLst>
                <a:gd name="T0" fmla="*/ 27 w 27"/>
                <a:gd name="T1" fmla="*/ 0 h 110"/>
                <a:gd name="T2" fmla="*/ 20 w 27"/>
                <a:gd name="T3" fmla="*/ 110 h 110"/>
                <a:gd name="T4" fmla="*/ 0 w 27"/>
                <a:gd name="T5" fmla="*/ 108 h 110"/>
                <a:gd name="T6" fmla="*/ 7 w 27"/>
                <a:gd name="T7" fmla="*/ 0 h 110"/>
                <a:gd name="T8" fmla="*/ 27 w 2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0">
                  <a:moveTo>
                    <a:pt x="27" y="0"/>
                  </a:moveTo>
                  <a:lnTo>
                    <a:pt x="20" y="110"/>
                  </a:lnTo>
                  <a:lnTo>
                    <a:pt x="0" y="108"/>
                  </a:lnTo>
                  <a:lnTo>
                    <a:pt x="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77"/>
            <p:cNvSpPr/>
            <p:nvPr/>
          </p:nvSpPr>
          <p:spPr bwMode="auto">
            <a:xfrm>
              <a:off x="-2338388" y="8275638"/>
              <a:ext cx="87313" cy="906463"/>
            </a:xfrm>
            <a:custGeom>
              <a:avLst/>
              <a:gdLst>
                <a:gd name="T0" fmla="*/ 55 w 55"/>
                <a:gd name="T1" fmla="*/ 0 h 571"/>
                <a:gd name="T2" fmla="*/ 20 w 55"/>
                <a:gd name="T3" fmla="*/ 571 h 571"/>
                <a:gd name="T4" fmla="*/ 0 w 55"/>
                <a:gd name="T5" fmla="*/ 570 h 571"/>
                <a:gd name="T6" fmla="*/ 34 w 55"/>
                <a:gd name="T7" fmla="*/ 0 h 571"/>
                <a:gd name="T8" fmla="*/ 55 w 5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1">
                  <a:moveTo>
                    <a:pt x="55" y="0"/>
                  </a:moveTo>
                  <a:lnTo>
                    <a:pt x="20" y="571"/>
                  </a:lnTo>
                  <a:lnTo>
                    <a:pt x="0" y="570"/>
                  </a:lnTo>
                  <a:lnTo>
                    <a:pt x="3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78"/>
            <p:cNvSpPr>
              <a:spLocks noChangeArrowheads="1"/>
            </p:cNvSpPr>
            <p:nvPr/>
          </p:nvSpPr>
          <p:spPr bwMode="auto">
            <a:xfrm>
              <a:off x="-3109913" y="8278813"/>
              <a:ext cx="400050" cy="2039938"/>
            </a:xfrm>
            <a:prstGeom prst="rect">
              <a:avLst/>
            </a:pr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79"/>
            <p:cNvSpPr>
              <a:spLocks noChangeArrowheads="1"/>
            </p:cNvSpPr>
            <p:nvPr/>
          </p:nvSpPr>
          <p:spPr bwMode="auto">
            <a:xfrm>
              <a:off x="-2730500" y="8278813"/>
              <a:ext cx="25400" cy="2039938"/>
            </a:xfrm>
            <a:prstGeom prst="rect">
              <a:avLst/>
            </a:pr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Oval 80"/>
            <p:cNvSpPr>
              <a:spLocks noChangeArrowheads="1"/>
            </p:cNvSpPr>
            <p:nvPr/>
          </p:nvSpPr>
          <p:spPr bwMode="auto">
            <a:xfrm>
              <a:off x="-2946400" y="8369300"/>
              <a:ext cx="77788" cy="77788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81"/>
            <p:cNvSpPr>
              <a:spLocks noChangeArrowheads="1"/>
            </p:cNvSpPr>
            <p:nvPr/>
          </p:nvSpPr>
          <p:spPr bwMode="auto">
            <a:xfrm>
              <a:off x="-3090863" y="8288338"/>
              <a:ext cx="3175" cy="20208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82"/>
            <p:cNvSpPr>
              <a:spLocks noChangeArrowheads="1"/>
            </p:cNvSpPr>
            <p:nvPr/>
          </p:nvSpPr>
          <p:spPr bwMode="auto">
            <a:xfrm>
              <a:off x="-3109913" y="103060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83"/>
            <p:cNvSpPr>
              <a:spLocks noChangeArrowheads="1"/>
            </p:cNvSpPr>
            <p:nvPr/>
          </p:nvSpPr>
          <p:spPr bwMode="auto">
            <a:xfrm>
              <a:off x="-3109913" y="10266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84"/>
            <p:cNvSpPr>
              <a:spLocks noChangeArrowheads="1"/>
            </p:cNvSpPr>
            <p:nvPr/>
          </p:nvSpPr>
          <p:spPr bwMode="auto">
            <a:xfrm>
              <a:off x="-3109913" y="102250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85"/>
            <p:cNvSpPr>
              <a:spLocks noChangeArrowheads="1"/>
            </p:cNvSpPr>
            <p:nvPr/>
          </p:nvSpPr>
          <p:spPr bwMode="auto">
            <a:xfrm>
              <a:off x="-3109913" y="101854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86"/>
            <p:cNvSpPr>
              <a:spLocks noChangeArrowheads="1"/>
            </p:cNvSpPr>
            <p:nvPr/>
          </p:nvSpPr>
          <p:spPr bwMode="auto">
            <a:xfrm>
              <a:off x="-3109913" y="10144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87"/>
            <p:cNvSpPr>
              <a:spLocks noChangeArrowheads="1"/>
            </p:cNvSpPr>
            <p:nvPr/>
          </p:nvSpPr>
          <p:spPr bwMode="auto">
            <a:xfrm>
              <a:off x="-3109913" y="101044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88"/>
            <p:cNvSpPr>
              <a:spLocks noChangeArrowheads="1"/>
            </p:cNvSpPr>
            <p:nvPr/>
          </p:nvSpPr>
          <p:spPr bwMode="auto">
            <a:xfrm>
              <a:off x="-3109913" y="100647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89"/>
            <p:cNvSpPr>
              <a:spLocks noChangeArrowheads="1"/>
            </p:cNvSpPr>
            <p:nvPr/>
          </p:nvSpPr>
          <p:spPr bwMode="auto">
            <a:xfrm>
              <a:off x="-3109913" y="10023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90"/>
            <p:cNvSpPr>
              <a:spLocks noChangeArrowheads="1"/>
            </p:cNvSpPr>
            <p:nvPr/>
          </p:nvSpPr>
          <p:spPr bwMode="auto">
            <a:xfrm>
              <a:off x="-3109913" y="99822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91"/>
            <p:cNvSpPr>
              <a:spLocks noChangeArrowheads="1"/>
            </p:cNvSpPr>
            <p:nvPr/>
          </p:nvSpPr>
          <p:spPr bwMode="auto">
            <a:xfrm>
              <a:off x="-3109913" y="9942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92"/>
            <p:cNvSpPr>
              <a:spLocks noChangeArrowheads="1"/>
            </p:cNvSpPr>
            <p:nvPr/>
          </p:nvSpPr>
          <p:spPr bwMode="auto">
            <a:xfrm>
              <a:off x="-3109913" y="99012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93"/>
            <p:cNvSpPr>
              <a:spLocks noChangeArrowheads="1"/>
            </p:cNvSpPr>
            <p:nvPr/>
          </p:nvSpPr>
          <p:spPr bwMode="auto">
            <a:xfrm>
              <a:off x="-3109913" y="9861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94"/>
            <p:cNvSpPr>
              <a:spLocks noChangeArrowheads="1"/>
            </p:cNvSpPr>
            <p:nvPr/>
          </p:nvSpPr>
          <p:spPr bwMode="auto">
            <a:xfrm>
              <a:off x="-3109913" y="9821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95"/>
            <p:cNvSpPr>
              <a:spLocks noChangeArrowheads="1"/>
            </p:cNvSpPr>
            <p:nvPr/>
          </p:nvSpPr>
          <p:spPr bwMode="auto">
            <a:xfrm>
              <a:off x="-3109913" y="97805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96"/>
            <p:cNvSpPr>
              <a:spLocks noChangeArrowheads="1"/>
            </p:cNvSpPr>
            <p:nvPr/>
          </p:nvSpPr>
          <p:spPr bwMode="auto">
            <a:xfrm>
              <a:off x="-3109913" y="97409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97"/>
            <p:cNvSpPr>
              <a:spLocks noChangeArrowheads="1"/>
            </p:cNvSpPr>
            <p:nvPr/>
          </p:nvSpPr>
          <p:spPr bwMode="auto">
            <a:xfrm>
              <a:off x="-3109913" y="96996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98"/>
            <p:cNvSpPr>
              <a:spLocks noChangeArrowheads="1"/>
            </p:cNvSpPr>
            <p:nvPr/>
          </p:nvSpPr>
          <p:spPr bwMode="auto">
            <a:xfrm>
              <a:off x="-3109913" y="96599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99"/>
            <p:cNvSpPr>
              <a:spLocks noChangeArrowheads="1"/>
            </p:cNvSpPr>
            <p:nvPr/>
          </p:nvSpPr>
          <p:spPr bwMode="auto">
            <a:xfrm>
              <a:off x="-3109913" y="9620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00"/>
            <p:cNvSpPr>
              <a:spLocks noChangeArrowheads="1"/>
            </p:cNvSpPr>
            <p:nvPr/>
          </p:nvSpPr>
          <p:spPr bwMode="auto">
            <a:xfrm>
              <a:off x="-3109913" y="95789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01"/>
            <p:cNvSpPr>
              <a:spLocks noChangeArrowheads="1"/>
            </p:cNvSpPr>
            <p:nvPr/>
          </p:nvSpPr>
          <p:spPr bwMode="auto">
            <a:xfrm>
              <a:off x="-3109913" y="95392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02"/>
            <p:cNvSpPr>
              <a:spLocks noChangeArrowheads="1"/>
            </p:cNvSpPr>
            <p:nvPr/>
          </p:nvSpPr>
          <p:spPr bwMode="auto">
            <a:xfrm>
              <a:off x="-3109913" y="94980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03"/>
            <p:cNvSpPr>
              <a:spLocks noChangeArrowheads="1"/>
            </p:cNvSpPr>
            <p:nvPr/>
          </p:nvSpPr>
          <p:spPr bwMode="auto">
            <a:xfrm>
              <a:off x="-3109913" y="945832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04"/>
            <p:cNvSpPr>
              <a:spLocks noChangeArrowheads="1"/>
            </p:cNvSpPr>
            <p:nvPr/>
          </p:nvSpPr>
          <p:spPr bwMode="auto">
            <a:xfrm>
              <a:off x="-3109913" y="9417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05"/>
            <p:cNvSpPr>
              <a:spLocks noChangeArrowheads="1"/>
            </p:cNvSpPr>
            <p:nvPr/>
          </p:nvSpPr>
          <p:spPr bwMode="auto">
            <a:xfrm>
              <a:off x="-3109913" y="93773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06"/>
            <p:cNvSpPr>
              <a:spLocks noChangeArrowheads="1"/>
            </p:cNvSpPr>
            <p:nvPr/>
          </p:nvSpPr>
          <p:spPr bwMode="auto">
            <a:xfrm>
              <a:off x="-3109913" y="9337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07"/>
            <p:cNvSpPr>
              <a:spLocks noChangeArrowheads="1"/>
            </p:cNvSpPr>
            <p:nvPr/>
          </p:nvSpPr>
          <p:spPr bwMode="auto">
            <a:xfrm>
              <a:off x="-3109913" y="9296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08"/>
            <p:cNvSpPr>
              <a:spLocks noChangeArrowheads="1"/>
            </p:cNvSpPr>
            <p:nvPr/>
          </p:nvSpPr>
          <p:spPr bwMode="auto">
            <a:xfrm>
              <a:off x="-3109913" y="9255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09"/>
            <p:cNvSpPr>
              <a:spLocks noChangeArrowheads="1"/>
            </p:cNvSpPr>
            <p:nvPr/>
          </p:nvSpPr>
          <p:spPr bwMode="auto">
            <a:xfrm>
              <a:off x="-3109913" y="9215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10"/>
            <p:cNvSpPr>
              <a:spLocks noChangeArrowheads="1"/>
            </p:cNvSpPr>
            <p:nvPr/>
          </p:nvSpPr>
          <p:spPr bwMode="auto">
            <a:xfrm>
              <a:off x="-3109913" y="91741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11"/>
            <p:cNvSpPr>
              <a:spLocks noChangeArrowheads="1"/>
            </p:cNvSpPr>
            <p:nvPr/>
          </p:nvSpPr>
          <p:spPr bwMode="auto">
            <a:xfrm>
              <a:off x="-3109913" y="9134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12"/>
            <p:cNvSpPr>
              <a:spLocks noChangeArrowheads="1"/>
            </p:cNvSpPr>
            <p:nvPr/>
          </p:nvSpPr>
          <p:spPr bwMode="auto">
            <a:xfrm>
              <a:off x="-3109913" y="90947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13"/>
            <p:cNvSpPr>
              <a:spLocks noChangeArrowheads="1"/>
            </p:cNvSpPr>
            <p:nvPr/>
          </p:nvSpPr>
          <p:spPr bwMode="auto">
            <a:xfrm>
              <a:off x="-3109913" y="9053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14"/>
            <p:cNvSpPr>
              <a:spLocks noChangeArrowheads="1"/>
            </p:cNvSpPr>
            <p:nvPr/>
          </p:nvSpPr>
          <p:spPr bwMode="auto">
            <a:xfrm>
              <a:off x="-3109913" y="90138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15"/>
            <p:cNvSpPr>
              <a:spLocks noChangeArrowheads="1"/>
            </p:cNvSpPr>
            <p:nvPr/>
          </p:nvSpPr>
          <p:spPr bwMode="auto">
            <a:xfrm>
              <a:off x="-3109913" y="8972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16"/>
            <p:cNvSpPr>
              <a:spLocks noChangeArrowheads="1"/>
            </p:cNvSpPr>
            <p:nvPr/>
          </p:nvSpPr>
          <p:spPr bwMode="auto">
            <a:xfrm>
              <a:off x="-3109913" y="8932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17"/>
            <p:cNvSpPr>
              <a:spLocks noChangeArrowheads="1"/>
            </p:cNvSpPr>
            <p:nvPr/>
          </p:nvSpPr>
          <p:spPr bwMode="auto">
            <a:xfrm>
              <a:off x="-3109913" y="88931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118"/>
            <p:cNvSpPr>
              <a:spLocks noChangeArrowheads="1"/>
            </p:cNvSpPr>
            <p:nvPr/>
          </p:nvSpPr>
          <p:spPr bwMode="auto">
            <a:xfrm>
              <a:off x="-3109913" y="88519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119"/>
            <p:cNvSpPr>
              <a:spLocks noChangeArrowheads="1"/>
            </p:cNvSpPr>
            <p:nvPr/>
          </p:nvSpPr>
          <p:spPr bwMode="auto">
            <a:xfrm>
              <a:off x="-3109913" y="88122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120"/>
            <p:cNvSpPr>
              <a:spLocks noChangeArrowheads="1"/>
            </p:cNvSpPr>
            <p:nvPr/>
          </p:nvSpPr>
          <p:spPr bwMode="auto">
            <a:xfrm>
              <a:off x="-3109913" y="87709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121"/>
            <p:cNvSpPr>
              <a:spLocks noChangeArrowheads="1"/>
            </p:cNvSpPr>
            <p:nvPr/>
          </p:nvSpPr>
          <p:spPr bwMode="auto">
            <a:xfrm>
              <a:off x="-3109913" y="8731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122"/>
            <p:cNvSpPr>
              <a:spLocks noChangeArrowheads="1"/>
            </p:cNvSpPr>
            <p:nvPr/>
          </p:nvSpPr>
          <p:spPr bwMode="auto">
            <a:xfrm>
              <a:off x="-3109913" y="86899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123"/>
            <p:cNvSpPr>
              <a:spLocks noChangeArrowheads="1"/>
            </p:cNvSpPr>
            <p:nvPr/>
          </p:nvSpPr>
          <p:spPr bwMode="auto">
            <a:xfrm>
              <a:off x="-3109913" y="86502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124"/>
            <p:cNvSpPr>
              <a:spLocks noChangeArrowheads="1"/>
            </p:cNvSpPr>
            <p:nvPr/>
          </p:nvSpPr>
          <p:spPr bwMode="auto">
            <a:xfrm>
              <a:off x="-3109913" y="86106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125"/>
            <p:cNvSpPr>
              <a:spLocks noChangeArrowheads="1"/>
            </p:cNvSpPr>
            <p:nvPr/>
          </p:nvSpPr>
          <p:spPr bwMode="auto">
            <a:xfrm>
              <a:off x="-3109913" y="85693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126"/>
            <p:cNvSpPr>
              <a:spLocks noChangeArrowheads="1"/>
            </p:cNvSpPr>
            <p:nvPr/>
          </p:nvSpPr>
          <p:spPr bwMode="auto">
            <a:xfrm>
              <a:off x="-3109913" y="8528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127"/>
            <p:cNvSpPr>
              <a:spLocks noChangeArrowheads="1"/>
            </p:cNvSpPr>
            <p:nvPr/>
          </p:nvSpPr>
          <p:spPr bwMode="auto">
            <a:xfrm>
              <a:off x="-3109913" y="8488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128"/>
            <p:cNvSpPr>
              <a:spLocks noChangeArrowheads="1"/>
            </p:cNvSpPr>
            <p:nvPr/>
          </p:nvSpPr>
          <p:spPr bwMode="auto">
            <a:xfrm>
              <a:off x="-3109913" y="8448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129"/>
            <p:cNvSpPr>
              <a:spLocks noChangeArrowheads="1"/>
            </p:cNvSpPr>
            <p:nvPr/>
          </p:nvSpPr>
          <p:spPr bwMode="auto">
            <a:xfrm>
              <a:off x="-3109913" y="8407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130"/>
            <p:cNvSpPr>
              <a:spLocks noChangeArrowheads="1"/>
            </p:cNvSpPr>
            <p:nvPr/>
          </p:nvSpPr>
          <p:spPr bwMode="auto">
            <a:xfrm>
              <a:off x="-3109913" y="83677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131"/>
            <p:cNvSpPr>
              <a:spLocks noChangeArrowheads="1"/>
            </p:cNvSpPr>
            <p:nvPr/>
          </p:nvSpPr>
          <p:spPr bwMode="auto">
            <a:xfrm>
              <a:off x="-3109913" y="8326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32"/>
            <p:cNvSpPr>
              <a:spLocks noChangeArrowheads="1"/>
            </p:cNvSpPr>
            <p:nvPr/>
          </p:nvSpPr>
          <p:spPr bwMode="auto">
            <a:xfrm>
              <a:off x="-3109913" y="82867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33"/>
            <p:cNvSpPr>
              <a:spLocks noChangeArrowheads="1"/>
            </p:cNvSpPr>
            <p:nvPr/>
          </p:nvSpPr>
          <p:spPr bwMode="auto">
            <a:xfrm>
              <a:off x="-3089275" y="10306050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34"/>
            <p:cNvSpPr>
              <a:spLocks noChangeArrowheads="1"/>
            </p:cNvSpPr>
            <p:nvPr/>
          </p:nvSpPr>
          <p:spPr bwMode="auto">
            <a:xfrm>
              <a:off x="-3089275" y="1010443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35"/>
            <p:cNvSpPr>
              <a:spLocks noChangeArrowheads="1"/>
            </p:cNvSpPr>
            <p:nvPr/>
          </p:nvSpPr>
          <p:spPr bwMode="auto">
            <a:xfrm>
              <a:off x="-3089275" y="9901238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36"/>
            <p:cNvSpPr>
              <a:spLocks noChangeArrowheads="1"/>
            </p:cNvSpPr>
            <p:nvPr/>
          </p:nvSpPr>
          <p:spPr bwMode="auto">
            <a:xfrm>
              <a:off x="-3089275" y="9699625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37"/>
            <p:cNvSpPr>
              <a:spLocks noChangeArrowheads="1"/>
            </p:cNvSpPr>
            <p:nvPr/>
          </p:nvSpPr>
          <p:spPr bwMode="auto">
            <a:xfrm>
              <a:off x="-3089275" y="949801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38"/>
            <p:cNvSpPr>
              <a:spLocks noChangeArrowheads="1"/>
            </p:cNvSpPr>
            <p:nvPr/>
          </p:nvSpPr>
          <p:spPr bwMode="auto">
            <a:xfrm>
              <a:off x="-3089275" y="929640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39"/>
            <p:cNvSpPr>
              <a:spLocks noChangeArrowheads="1"/>
            </p:cNvSpPr>
            <p:nvPr/>
          </p:nvSpPr>
          <p:spPr bwMode="auto">
            <a:xfrm>
              <a:off x="-3089275" y="909478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0"/>
            <p:cNvSpPr>
              <a:spLocks noChangeArrowheads="1"/>
            </p:cNvSpPr>
            <p:nvPr/>
          </p:nvSpPr>
          <p:spPr bwMode="auto">
            <a:xfrm>
              <a:off x="-3089275" y="8893175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1"/>
            <p:cNvSpPr>
              <a:spLocks noChangeArrowheads="1"/>
            </p:cNvSpPr>
            <p:nvPr/>
          </p:nvSpPr>
          <p:spPr bwMode="auto">
            <a:xfrm>
              <a:off x="-3089275" y="8691563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"/>
            <p:cNvSpPr>
              <a:spLocks noChangeArrowheads="1"/>
            </p:cNvSpPr>
            <p:nvPr/>
          </p:nvSpPr>
          <p:spPr bwMode="auto">
            <a:xfrm>
              <a:off x="-3089275" y="848836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3"/>
            <p:cNvSpPr>
              <a:spLocks noChangeArrowheads="1"/>
            </p:cNvSpPr>
            <p:nvPr/>
          </p:nvSpPr>
          <p:spPr bwMode="auto">
            <a:xfrm>
              <a:off x="-3089275" y="828675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44"/>
            <p:cNvSpPr/>
            <p:nvPr/>
          </p:nvSpPr>
          <p:spPr bwMode="auto">
            <a:xfrm>
              <a:off x="-3379788" y="9415463"/>
              <a:ext cx="1076325" cy="1706563"/>
            </a:xfrm>
            <a:custGeom>
              <a:avLst/>
              <a:gdLst>
                <a:gd name="T0" fmla="*/ 335 w 678"/>
                <a:gd name="T1" fmla="*/ 0 h 1075"/>
                <a:gd name="T2" fmla="*/ 0 w 678"/>
                <a:gd name="T3" fmla="*/ 0 h 1075"/>
                <a:gd name="T4" fmla="*/ 50 w 678"/>
                <a:gd name="T5" fmla="*/ 1075 h 1075"/>
                <a:gd name="T6" fmla="*/ 335 w 678"/>
                <a:gd name="T7" fmla="*/ 1075 h 1075"/>
                <a:gd name="T8" fmla="*/ 627 w 678"/>
                <a:gd name="T9" fmla="*/ 1075 h 1075"/>
                <a:gd name="T10" fmla="*/ 678 w 678"/>
                <a:gd name="T11" fmla="*/ 0 h 1075"/>
                <a:gd name="T12" fmla="*/ 335 w 678"/>
                <a:gd name="T13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1075">
                  <a:moveTo>
                    <a:pt x="335" y="0"/>
                  </a:moveTo>
                  <a:lnTo>
                    <a:pt x="0" y="0"/>
                  </a:lnTo>
                  <a:lnTo>
                    <a:pt x="50" y="1075"/>
                  </a:lnTo>
                  <a:lnTo>
                    <a:pt x="335" y="1075"/>
                  </a:lnTo>
                  <a:lnTo>
                    <a:pt x="627" y="1075"/>
                  </a:lnTo>
                  <a:lnTo>
                    <a:pt x="678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45"/>
            <p:cNvSpPr/>
            <p:nvPr/>
          </p:nvSpPr>
          <p:spPr bwMode="auto">
            <a:xfrm>
              <a:off x="-3379788" y="9415463"/>
              <a:ext cx="531813" cy="1706563"/>
            </a:xfrm>
            <a:custGeom>
              <a:avLst/>
              <a:gdLst>
                <a:gd name="T0" fmla="*/ 0 w 335"/>
                <a:gd name="T1" fmla="*/ 0 h 1075"/>
                <a:gd name="T2" fmla="*/ 50 w 335"/>
                <a:gd name="T3" fmla="*/ 1075 h 1075"/>
                <a:gd name="T4" fmla="*/ 335 w 335"/>
                <a:gd name="T5" fmla="*/ 1075 h 1075"/>
                <a:gd name="T6" fmla="*/ 335 w 335"/>
                <a:gd name="T7" fmla="*/ 0 h 1075"/>
                <a:gd name="T8" fmla="*/ 0 w 335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075">
                  <a:moveTo>
                    <a:pt x="0" y="0"/>
                  </a:moveTo>
                  <a:lnTo>
                    <a:pt x="50" y="1075"/>
                  </a:lnTo>
                  <a:lnTo>
                    <a:pt x="335" y="1075"/>
                  </a:lnTo>
                  <a:lnTo>
                    <a:pt x="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46"/>
            <p:cNvSpPr/>
            <p:nvPr/>
          </p:nvSpPr>
          <p:spPr bwMode="auto">
            <a:xfrm>
              <a:off x="-2847975" y="9415463"/>
              <a:ext cx="544513" cy="1706563"/>
            </a:xfrm>
            <a:custGeom>
              <a:avLst/>
              <a:gdLst>
                <a:gd name="T0" fmla="*/ 343 w 343"/>
                <a:gd name="T1" fmla="*/ 0 h 1075"/>
                <a:gd name="T2" fmla="*/ 0 w 343"/>
                <a:gd name="T3" fmla="*/ 0 h 1075"/>
                <a:gd name="T4" fmla="*/ 0 w 343"/>
                <a:gd name="T5" fmla="*/ 1075 h 1075"/>
                <a:gd name="T6" fmla="*/ 292 w 343"/>
                <a:gd name="T7" fmla="*/ 1075 h 1075"/>
                <a:gd name="T8" fmla="*/ 343 w 343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075">
                  <a:moveTo>
                    <a:pt x="343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292" y="107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4566644" y="5428231"/>
            <a:ext cx="710958" cy="1437716"/>
            <a:chOff x="4451351" y="5686425"/>
            <a:chExt cx="1571624" cy="3178175"/>
          </a:xfrm>
        </p:grpSpPr>
        <p:sp>
          <p:nvSpPr>
            <p:cNvPr id="390" name="Freeform 152"/>
            <p:cNvSpPr/>
            <p:nvPr/>
          </p:nvSpPr>
          <p:spPr bwMode="auto">
            <a:xfrm>
              <a:off x="5340350" y="7327900"/>
              <a:ext cx="430212" cy="307975"/>
            </a:xfrm>
            <a:custGeom>
              <a:avLst/>
              <a:gdLst>
                <a:gd name="T0" fmla="*/ 333 w 507"/>
                <a:gd name="T1" fmla="*/ 294 h 363"/>
                <a:gd name="T2" fmla="*/ 0 w 507"/>
                <a:gd name="T3" fmla="*/ 297 h 363"/>
                <a:gd name="T4" fmla="*/ 491 w 507"/>
                <a:gd name="T5" fmla="*/ 0 h 363"/>
                <a:gd name="T6" fmla="*/ 333 w 507"/>
                <a:gd name="T7" fmla="*/ 29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363">
                  <a:moveTo>
                    <a:pt x="333" y="294"/>
                  </a:moveTo>
                  <a:cubicBezTo>
                    <a:pt x="219" y="363"/>
                    <a:pt x="86" y="360"/>
                    <a:pt x="0" y="297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105"/>
                    <a:pt x="447" y="225"/>
                    <a:pt x="333" y="294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54"/>
            <p:cNvSpPr/>
            <p:nvPr/>
          </p:nvSpPr>
          <p:spPr bwMode="auto">
            <a:xfrm>
              <a:off x="4592638" y="7011988"/>
              <a:ext cx="542925" cy="388938"/>
            </a:xfrm>
            <a:custGeom>
              <a:avLst/>
              <a:gdLst>
                <a:gd name="T0" fmla="*/ 220 w 641"/>
                <a:gd name="T1" fmla="*/ 371 h 459"/>
                <a:gd name="T2" fmla="*/ 641 w 641"/>
                <a:gd name="T3" fmla="*/ 376 h 459"/>
                <a:gd name="T4" fmla="*/ 21 w 641"/>
                <a:gd name="T5" fmla="*/ 0 h 459"/>
                <a:gd name="T6" fmla="*/ 220 w 641"/>
                <a:gd name="T7" fmla="*/ 37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459">
                  <a:moveTo>
                    <a:pt x="220" y="371"/>
                  </a:moveTo>
                  <a:cubicBezTo>
                    <a:pt x="364" y="459"/>
                    <a:pt x="533" y="456"/>
                    <a:pt x="641" y="37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133"/>
                    <a:pt x="76" y="284"/>
                    <a:pt x="220" y="371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155"/>
            <p:cNvSpPr/>
            <p:nvPr/>
          </p:nvSpPr>
          <p:spPr bwMode="auto">
            <a:xfrm>
              <a:off x="5322888" y="6064250"/>
              <a:ext cx="544512" cy="388938"/>
            </a:xfrm>
            <a:custGeom>
              <a:avLst/>
              <a:gdLst>
                <a:gd name="T0" fmla="*/ 220 w 641"/>
                <a:gd name="T1" fmla="*/ 88 h 459"/>
                <a:gd name="T2" fmla="*/ 21 w 641"/>
                <a:gd name="T3" fmla="*/ 459 h 459"/>
                <a:gd name="T4" fmla="*/ 641 w 641"/>
                <a:gd name="T5" fmla="*/ 83 h 459"/>
                <a:gd name="T6" fmla="*/ 220 w 641"/>
                <a:gd name="T7" fmla="*/ 8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459">
                  <a:moveTo>
                    <a:pt x="220" y="88"/>
                  </a:moveTo>
                  <a:cubicBezTo>
                    <a:pt x="76" y="175"/>
                    <a:pt x="0" y="326"/>
                    <a:pt x="21" y="459"/>
                  </a:cubicBezTo>
                  <a:cubicBezTo>
                    <a:pt x="641" y="83"/>
                    <a:pt x="641" y="83"/>
                    <a:pt x="641" y="83"/>
                  </a:cubicBezTo>
                  <a:cubicBezTo>
                    <a:pt x="533" y="3"/>
                    <a:pt x="364" y="0"/>
                    <a:pt x="220" y="88"/>
                  </a:cubicBez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58"/>
            <p:cNvSpPr/>
            <p:nvPr/>
          </p:nvSpPr>
          <p:spPr bwMode="auto">
            <a:xfrm>
              <a:off x="5341938" y="6677025"/>
              <a:ext cx="681037" cy="487363"/>
            </a:xfrm>
            <a:custGeom>
              <a:avLst/>
              <a:gdLst>
                <a:gd name="T0" fmla="*/ 529 w 805"/>
                <a:gd name="T1" fmla="*/ 466 h 576"/>
                <a:gd name="T2" fmla="*/ 0 w 805"/>
                <a:gd name="T3" fmla="*/ 472 h 576"/>
                <a:gd name="T4" fmla="*/ 779 w 805"/>
                <a:gd name="T5" fmla="*/ 0 h 576"/>
                <a:gd name="T6" fmla="*/ 529 w 805"/>
                <a:gd name="T7" fmla="*/ 46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5" h="576">
                  <a:moveTo>
                    <a:pt x="529" y="466"/>
                  </a:moveTo>
                  <a:cubicBezTo>
                    <a:pt x="348" y="576"/>
                    <a:pt x="136" y="573"/>
                    <a:pt x="0" y="472"/>
                  </a:cubicBezTo>
                  <a:cubicBezTo>
                    <a:pt x="779" y="0"/>
                    <a:pt x="779" y="0"/>
                    <a:pt x="779" y="0"/>
                  </a:cubicBezTo>
                  <a:cubicBezTo>
                    <a:pt x="805" y="167"/>
                    <a:pt x="710" y="357"/>
                    <a:pt x="529" y="466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60"/>
            <p:cNvSpPr/>
            <p:nvPr/>
          </p:nvSpPr>
          <p:spPr bwMode="auto">
            <a:xfrm>
              <a:off x="4451351" y="6345238"/>
              <a:ext cx="681037" cy="485775"/>
            </a:xfrm>
            <a:custGeom>
              <a:avLst/>
              <a:gdLst>
                <a:gd name="T0" fmla="*/ 276 w 805"/>
                <a:gd name="T1" fmla="*/ 466 h 575"/>
                <a:gd name="T2" fmla="*/ 805 w 805"/>
                <a:gd name="T3" fmla="*/ 471 h 575"/>
                <a:gd name="T4" fmla="*/ 26 w 805"/>
                <a:gd name="T5" fmla="*/ 0 h 575"/>
                <a:gd name="T6" fmla="*/ 276 w 805"/>
                <a:gd name="T7" fmla="*/ 46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5" h="575">
                  <a:moveTo>
                    <a:pt x="276" y="466"/>
                  </a:moveTo>
                  <a:cubicBezTo>
                    <a:pt x="457" y="575"/>
                    <a:pt x="669" y="572"/>
                    <a:pt x="805" y="47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67"/>
                    <a:pt x="95" y="356"/>
                    <a:pt x="276" y="466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95" name="组合 394"/>
            <p:cNvGrpSpPr/>
            <p:nvPr/>
          </p:nvGrpSpPr>
          <p:grpSpPr>
            <a:xfrm>
              <a:off x="4471988" y="5686425"/>
              <a:ext cx="1530350" cy="3178175"/>
              <a:chOff x="4471988" y="5686425"/>
              <a:chExt cx="1530350" cy="3178175"/>
            </a:xfrm>
          </p:grpSpPr>
          <p:sp>
            <p:nvSpPr>
              <p:cNvPr id="396" name="Freeform 150"/>
              <p:cNvSpPr/>
              <p:nvPr/>
            </p:nvSpPr>
            <p:spPr bwMode="auto">
              <a:xfrm>
                <a:off x="5132388" y="5686425"/>
                <a:ext cx="206375" cy="2246313"/>
              </a:xfrm>
              <a:custGeom>
                <a:avLst/>
                <a:gdLst>
                  <a:gd name="T0" fmla="*/ 121 w 242"/>
                  <a:gd name="T1" fmla="*/ 2653 h 2653"/>
                  <a:gd name="T2" fmla="*/ 242 w 242"/>
                  <a:gd name="T3" fmla="*/ 2531 h 2653"/>
                  <a:gd name="T4" fmla="*/ 242 w 242"/>
                  <a:gd name="T5" fmla="*/ 122 h 2653"/>
                  <a:gd name="T6" fmla="*/ 121 w 242"/>
                  <a:gd name="T7" fmla="*/ 0 h 2653"/>
                  <a:gd name="T8" fmla="*/ 0 w 242"/>
                  <a:gd name="T9" fmla="*/ 122 h 2653"/>
                  <a:gd name="T10" fmla="*/ 0 w 242"/>
                  <a:gd name="T11" fmla="*/ 2531 h 2653"/>
                  <a:gd name="T12" fmla="*/ 121 w 242"/>
                  <a:gd name="T13" fmla="*/ 2653 h 2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2653">
                    <a:moveTo>
                      <a:pt x="121" y="2653"/>
                    </a:moveTo>
                    <a:cubicBezTo>
                      <a:pt x="188" y="2653"/>
                      <a:pt x="242" y="2598"/>
                      <a:pt x="242" y="2531"/>
                    </a:cubicBezTo>
                    <a:cubicBezTo>
                      <a:pt x="242" y="122"/>
                      <a:pt x="242" y="122"/>
                      <a:pt x="242" y="122"/>
                    </a:cubicBezTo>
                    <a:cubicBezTo>
                      <a:pt x="242" y="55"/>
                      <a:pt x="188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2531"/>
                      <a:pt x="0" y="2531"/>
                      <a:pt x="0" y="2531"/>
                    </a:cubicBezTo>
                    <a:cubicBezTo>
                      <a:pt x="0" y="2598"/>
                      <a:pt x="54" y="2653"/>
                      <a:pt x="121" y="2653"/>
                    </a:cubicBezTo>
                    <a:close/>
                  </a:path>
                </a:pathLst>
              </a:custGeom>
              <a:solidFill>
                <a:srgbClr val="1A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51"/>
              <p:cNvSpPr/>
              <p:nvPr/>
            </p:nvSpPr>
            <p:spPr bwMode="auto">
              <a:xfrm>
                <a:off x="5327650" y="7273925"/>
                <a:ext cx="428625" cy="306388"/>
              </a:xfrm>
              <a:custGeom>
                <a:avLst/>
                <a:gdLst>
                  <a:gd name="T0" fmla="*/ 174 w 507"/>
                  <a:gd name="T1" fmla="*/ 69 h 362"/>
                  <a:gd name="T2" fmla="*/ 17 w 507"/>
                  <a:gd name="T3" fmla="*/ 362 h 362"/>
                  <a:gd name="T4" fmla="*/ 507 w 507"/>
                  <a:gd name="T5" fmla="*/ 65 h 362"/>
                  <a:gd name="T6" fmla="*/ 174 w 507"/>
                  <a:gd name="T7" fmla="*/ 69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7" h="362">
                    <a:moveTo>
                      <a:pt x="174" y="69"/>
                    </a:moveTo>
                    <a:cubicBezTo>
                      <a:pt x="60" y="138"/>
                      <a:pt x="0" y="257"/>
                      <a:pt x="17" y="362"/>
                    </a:cubicBezTo>
                    <a:cubicBezTo>
                      <a:pt x="507" y="65"/>
                      <a:pt x="507" y="65"/>
                      <a:pt x="507" y="65"/>
                    </a:cubicBezTo>
                    <a:cubicBezTo>
                      <a:pt x="422" y="2"/>
                      <a:pt x="288" y="0"/>
                      <a:pt x="174" y="69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53"/>
              <p:cNvSpPr/>
              <p:nvPr/>
            </p:nvSpPr>
            <p:spPr bwMode="auto">
              <a:xfrm>
                <a:off x="4610100" y="6943725"/>
                <a:ext cx="542925" cy="387350"/>
              </a:xfrm>
              <a:custGeom>
                <a:avLst/>
                <a:gdLst>
                  <a:gd name="T0" fmla="*/ 421 w 641"/>
                  <a:gd name="T1" fmla="*/ 87 h 458"/>
                  <a:gd name="T2" fmla="*/ 620 w 641"/>
                  <a:gd name="T3" fmla="*/ 458 h 458"/>
                  <a:gd name="T4" fmla="*/ 0 w 641"/>
                  <a:gd name="T5" fmla="*/ 83 h 458"/>
                  <a:gd name="T6" fmla="*/ 421 w 641"/>
                  <a:gd name="T7" fmla="*/ 87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458">
                    <a:moveTo>
                      <a:pt x="421" y="87"/>
                    </a:moveTo>
                    <a:cubicBezTo>
                      <a:pt x="565" y="174"/>
                      <a:pt x="641" y="325"/>
                      <a:pt x="620" y="4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08" y="2"/>
                      <a:pt x="277" y="0"/>
                      <a:pt x="421" y="87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56"/>
              <p:cNvSpPr/>
              <p:nvPr/>
            </p:nvSpPr>
            <p:spPr bwMode="auto">
              <a:xfrm>
                <a:off x="5340350" y="6134100"/>
                <a:ext cx="542925" cy="387350"/>
              </a:xfrm>
              <a:custGeom>
                <a:avLst/>
                <a:gdLst>
                  <a:gd name="T0" fmla="*/ 421 w 641"/>
                  <a:gd name="T1" fmla="*/ 371 h 458"/>
                  <a:gd name="T2" fmla="*/ 0 w 641"/>
                  <a:gd name="T3" fmla="*/ 375 h 458"/>
                  <a:gd name="T4" fmla="*/ 620 w 641"/>
                  <a:gd name="T5" fmla="*/ 0 h 458"/>
                  <a:gd name="T6" fmla="*/ 421 w 641"/>
                  <a:gd name="T7" fmla="*/ 371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458">
                    <a:moveTo>
                      <a:pt x="421" y="371"/>
                    </a:moveTo>
                    <a:cubicBezTo>
                      <a:pt x="277" y="458"/>
                      <a:pt x="108" y="456"/>
                      <a:pt x="0" y="375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641" y="133"/>
                      <a:pt x="565" y="284"/>
                      <a:pt x="421" y="371"/>
                    </a:cubicBezTo>
                    <a:close/>
                  </a:path>
                </a:pathLst>
              </a:custGeom>
              <a:solidFill>
                <a:srgbClr val="1A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57"/>
              <p:cNvSpPr/>
              <p:nvPr/>
            </p:nvSpPr>
            <p:spPr bwMode="auto">
              <a:xfrm>
                <a:off x="5319713" y="6591300"/>
                <a:ext cx="682625" cy="487363"/>
              </a:xfrm>
              <a:custGeom>
                <a:avLst/>
                <a:gdLst>
                  <a:gd name="T0" fmla="*/ 276 w 805"/>
                  <a:gd name="T1" fmla="*/ 110 h 576"/>
                  <a:gd name="T2" fmla="*/ 26 w 805"/>
                  <a:gd name="T3" fmla="*/ 576 h 576"/>
                  <a:gd name="T4" fmla="*/ 805 w 805"/>
                  <a:gd name="T5" fmla="*/ 104 h 576"/>
                  <a:gd name="T6" fmla="*/ 276 w 805"/>
                  <a:gd name="T7" fmla="*/ 11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5" h="576">
                    <a:moveTo>
                      <a:pt x="276" y="110"/>
                    </a:moveTo>
                    <a:cubicBezTo>
                      <a:pt x="95" y="219"/>
                      <a:pt x="0" y="409"/>
                      <a:pt x="26" y="576"/>
                    </a:cubicBezTo>
                    <a:cubicBezTo>
                      <a:pt x="805" y="104"/>
                      <a:pt x="805" y="104"/>
                      <a:pt x="805" y="104"/>
                    </a:cubicBezTo>
                    <a:cubicBezTo>
                      <a:pt x="669" y="4"/>
                      <a:pt x="457" y="0"/>
                      <a:pt x="276" y="110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59"/>
              <p:cNvSpPr/>
              <p:nvPr/>
            </p:nvSpPr>
            <p:spPr bwMode="auto">
              <a:xfrm>
                <a:off x="4471988" y="6257925"/>
                <a:ext cx="682625" cy="487363"/>
              </a:xfrm>
              <a:custGeom>
                <a:avLst/>
                <a:gdLst>
                  <a:gd name="T0" fmla="*/ 529 w 805"/>
                  <a:gd name="T1" fmla="*/ 109 h 575"/>
                  <a:gd name="T2" fmla="*/ 779 w 805"/>
                  <a:gd name="T3" fmla="*/ 575 h 575"/>
                  <a:gd name="T4" fmla="*/ 0 w 805"/>
                  <a:gd name="T5" fmla="*/ 104 h 575"/>
                  <a:gd name="T6" fmla="*/ 529 w 805"/>
                  <a:gd name="T7" fmla="*/ 109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5" h="575">
                    <a:moveTo>
                      <a:pt x="529" y="109"/>
                    </a:moveTo>
                    <a:cubicBezTo>
                      <a:pt x="710" y="219"/>
                      <a:pt x="805" y="408"/>
                      <a:pt x="779" y="575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36" y="3"/>
                      <a:pt x="348" y="0"/>
                      <a:pt x="529" y="109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161"/>
              <p:cNvSpPr>
                <a:spLocks noChangeArrowheads="1"/>
              </p:cNvSpPr>
              <p:nvPr/>
            </p:nvSpPr>
            <p:spPr bwMode="auto">
              <a:xfrm>
                <a:off x="4722813" y="7839075"/>
                <a:ext cx="1025525" cy="384175"/>
              </a:xfrm>
              <a:prstGeom prst="rect">
                <a:avLst/>
              </a:prstGeom>
              <a:solidFill>
                <a:srgbClr val="E77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62"/>
              <p:cNvSpPr/>
              <p:nvPr/>
            </p:nvSpPr>
            <p:spPr bwMode="auto">
              <a:xfrm>
                <a:off x="4786313" y="8223250"/>
                <a:ext cx="898525" cy="641350"/>
              </a:xfrm>
              <a:custGeom>
                <a:avLst/>
                <a:gdLst>
                  <a:gd name="T0" fmla="*/ 0 w 566"/>
                  <a:gd name="T1" fmla="*/ 0 h 404"/>
                  <a:gd name="T2" fmla="*/ 566 w 566"/>
                  <a:gd name="T3" fmla="*/ 0 h 404"/>
                  <a:gd name="T4" fmla="*/ 525 w 566"/>
                  <a:gd name="T5" fmla="*/ 404 h 404"/>
                  <a:gd name="T6" fmla="*/ 41 w 566"/>
                  <a:gd name="T7" fmla="*/ 404 h 404"/>
                  <a:gd name="T8" fmla="*/ 0 w 566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404">
                    <a:moveTo>
                      <a:pt x="0" y="0"/>
                    </a:moveTo>
                    <a:lnTo>
                      <a:pt x="566" y="0"/>
                    </a:lnTo>
                    <a:lnTo>
                      <a:pt x="525" y="404"/>
                    </a:lnTo>
                    <a:lnTo>
                      <a:pt x="41" y="4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628686" y="4998865"/>
            <a:ext cx="4572999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758745" y="3544933"/>
            <a:ext cx="6318955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F7981D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175819"/>
            <a:ext cx="1087825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6644640"/>
            <a:ext cx="12192000" cy="213360"/>
          </a:xfrm>
          <a:prstGeom prst="rect">
            <a:avLst/>
          </a:prstGeom>
          <a:solidFill>
            <a:srgbClr val="94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470639" y="5546174"/>
            <a:ext cx="385149" cy="1311826"/>
            <a:chOff x="-3379788" y="7304087"/>
            <a:chExt cx="1128713" cy="3817939"/>
          </a:xfrm>
        </p:grpSpPr>
        <p:sp>
          <p:nvSpPr>
            <p:cNvPr id="20" name="Freeform 51"/>
            <p:cNvSpPr/>
            <p:nvPr/>
          </p:nvSpPr>
          <p:spPr bwMode="auto">
            <a:xfrm>
              <a:off x="-2711450" y="7991475"/>
              <a:ext cx="230188" cy="2297113"/>
            </a:xfrm>
            <a:custGeom>
              <a:avLst/>
              <a:gdLst>
                <a:gd name="T0" fmla="*/ 145 w 145"/>
                <a:gd name="T1" fmla="*/ 3 h 1447"/>
                <a:gd name="T2" fmla="*/ 80 w 145"/>
                <a:gd name="T3" fmla="*/ 1447 h 1447"/>
                <a:gd name="T4" fmla="*/ 0 w 145"/>
                <a:gd name="T5" fmla="*/ 1443 h 1447"/>
                <a:gd name="T6" fmla="*/ 65 w 145"/>
                <a:gd name="T7" fmla="*/ 0 h 1447"/>
                <a:gd name="T8" fmla="*/ 145 w 145"/>
                <a:gd name="T9" fmla="*/ 3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47">
                  <a:moveTo>
                    <a:pt x="145" y="3"/>
                  </a:moveTo>
                  <a:lnTo>
                    <a:pt x="80" y="1447"/>
                  </a:lnTo>
                  <a:lnTo>
                    <a:pt x="0" y="1443"/>
                  </a:lnTo>
                  <a:lnTo>
                    <a:pt x="65" y="0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2"/>
            <p:cNvSpPr/>
            <p:nvPr/>
          </p:nvSpPr>
          <p:spPr bwMode="auto">
            <a:xfrm>
              <a:off x="-2711450" y="7991475"/>
              <a:ext cx="165100" cy="2293938"/>
            </a:xfrm>
            <a:custGeom>
              <a:avLst/>
              <a:gdLst>
                <a:gd name="T0" fmla="*/ 65 w 104"/>
                <a:gd name="T1" fmla="*/ 0 h 1445"/>
                <a:gd name="T2" fmla="*/ 104 w 104"/>
                <a:gd name="T3" fmla="*/ 1 h 1445"/>
                <a:gd name="T4" fmla="*/ 41 w 104"/>
                <a:gd name="T5" fmla="*/ 1445 h 1445"/>
                <a:gd name="T6" fmla="*/ 0 w 104"/>
                <a:gd name="T7" fmla="*/ 1443 h 1445"/>
                <a:gd name="T8" fmla="*/ 65 w 104"/>
                <a:gd name="T9" fmla="*/ 0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5">
                  <a:moveTo>
                    <a:pt x="65" y="0"/>
                  </a:moveTo>
                  <a:lnTo>
                    <a:pt x="104" y="1"/>
                  </a:lnTo>
                  <a:lnTo>
                    <a:pt x="41" y="1445"/>
                  </a:lnTo>
                  <a:lnTo>
                    <a:pt x="0" y="14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3"/>
            <p:cNvSpPr/>
            <p:nvPr/>
          </p:nvSpPr>
          <p:spPr bwMode="auto">
            <a:xfrm>
              <a:off x="-2711450" y="10282238"/>
              <a:ext cx="127000" cy="195263"/>
            </a:xfrm>
            <a:custGeom>
              <a:avLst/>
              <a:gdLst>
                <a:gd name="T0" fmla="*/ 16 w 80"/>
                <a:gd name="T1" fmla="*/ 81 h 123"/>
                <a:gd name="T2" fmla="*/ 0 w 80"/>
                <a:gd name="T3" fmla="*/ 0 h 123"/>
                <a:gd name="T4" fmla="*/ 80 w 80"/>
                <a:gd name="T5" fmla="*/ 4 h 123"/>
                <a:gd name="T6" fmla="*/ 57 w 80"/>
                <a:gd name="T7" fmla="*/ 83 h 123"/>
                <a:gd name="T8" fmla="*/ 45 w 80"/>
                <a:gd name="T9" fmla="*/ 123 h 123"/>
                <a:gd name="T10" fmla="*/ 25 w 80"/>
                <a:gd name="T11" fmla="*/ 122 h 123"/>
                <a:gd name="T12" fmla="*/ 16 w 80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3">
                  <a:moveTo>
                    <a:pt x="16" y="81"/>
                  </a:moveTo>
                  <a:lnTo>
                    <a:pt x="0" y="0"/>
                  </a:lnTo>
                  <a:lnTo>
                    <a:pt x="80" y="4"/>
                  </a:lnTo>
                  <a:lnTo>
                    <a:pt x="57" y="83"/>
                  </a:lnTo>
                  <a:lnTo>
                    <a:pt x="45" y="123"/>
                  </a:lnTo>
                  <a:lnTo>
                    <a:pt x="25" y="122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4"/>
            <p:cNvSpPr/>
            <p:nvPr/>
          </p:nvSpPr>
          <p:spPr bwMode="auto">
            <a:xfrm>
              <a:off x="-2671763" y="10475913"/>
              <a:ext cx="31750" cy="65088"/>
            </a:xfrm>
            <a:custGeom>
              <a:avLst/>
              <a:gdLst>
                <a:gd name="T0" fmla="*/ 0 w 20"/>
                <a:gd name="T1" fmla="*/ 0 h 41"/>
                <a:gd name="T2" fmla="*/ 20 w 20"/>
                <a:gd name="T3" fmla="*/ 1 h 41"/>
                <a:gd name="T4" fmla="*/ 8 w 20"/>
                <a:gd name="T5" fmla="*/ 41 h 41"/>
                <a:gd name="T6" fmla="*/ 0 w 20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20" y="1"/>
                  </a:lnTo>
                  <a:lnTo>
                    <a:pt x="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5"/>
            <p:cNvSpPr/>
            <p:nvPr/>
          </p:nvSpPr>
          <p:spPr bwMode="auto">
            <a:xfrm>
              <a:off x="-2608263" y="7799388"/>
              <a:ext cx="134938" cy="196850"/>
            </a:xfrm>
            <a:custGeom>
              <a:avLst/>
              <a:gdLst>
                <a:gd name="T0" fmla="*/ 0 w 85"/>
                <a:gd name="T1" fmla="*/ 121 h 124"/>
                <a:gd name="T2" fmla="*/ 80 w 85"/>
                <a:gd name="T3" fmla="*/ 124 h 124"/>
                <a:gd name="T4" fmla="*/ 85 w 85"/>
                <a:gd name="T5" fmla="*/ 4 h 124"/>
                <a:gd name="T6" fmla="*/ 5 w 85"/>
                <a:gd name="T7" fmla="*/ 0 h 124"/>
                <a:gd name="T8" fmla="*/ 0 w 85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4">
                  <a:moveTo>
                    <a:pt x="0" y="121"/>
                  </a:moveTo>
                  <a:lnTo>
                    <a:pt x="80" y="124"/>
                  </a:lnTo>
                  <a:lnTo>
                    <a:pt x="85" y="4"/>
                  </a:lnTo>
                  <a:lnTo>
                    <a:pt x="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6"/>
            <p:cNvSpPr/>
            <p:nvPr/>
          </p:nvSpPr>
          <p:spPr bwMode="auto">
            <a:xfrm>
              <a:off x="-2600325" y="7735888"/>
              <a:ext cx="130175" cy="69850"/>
            </a:xfrm>
            <a:custGeom>
              <a:avLst/>
              <a:gdLst>
                <a:gd name="T0" fmla="*/ 80 w 82"/>
                <a:gd name="T1" fmla="*/ 44 h 44"/>
                <a:gd name="T2" fmla="*/ 0 w 82"/>
                <a:gd name="T3" fmla="*/ 40 h 44"/>
                <a:gd name="T4" fmla="*/ 2 w 82"/>
                <a:gd name="T5" fmla="*/ 0 h 44"/>
                <a:gd name="T6" fmla="*/ 82 w 82"/>
                <a:gd name="T7" fmla="*/ 4 h 44"/>
                <a:gd name="T8" fmla="*/ 80 w 8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4">
                  <a:moveTo>
                    <a:pt x="80" y="44"/>
                  </a:moveTo>
                  <a:lnTo>
                    <a:pt x="0" y="40"/>
                  </a:lnTo>
                  <a:lnTo>
                    <a:pt x="2" y="0"/>
                  </a:lnTo>
                  <a:lnTo>
                    <a:pt x="82" y="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-2813050" y="7559675"/>
              <a:ext cx="127000" cy="22939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58"/>
            <p:cNvSpPr>
              <a:spLocks noChangeArrowheads="1"/>
            </p:cNvSpPr>
            <p:nvPr/>
          </p:nvSpPr>
          <p:spPr bwMode="auto">
            <a:xfrm>
              <a:off x="-2813050" y="7559675"/>
              <a:ext cx="63500" cy="22939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-2813050" y="7367588"/>
              <a:ext cx="127000" cy="192088"/>
            </a:xfrm>
            <a:custGeom>
              <a:avLst/>
              <a:gdLst>
                <a:gd name="T0" fmla="*/ 20 w 80"/>
                <a:gd name="T1" fmla="*/ 40 h 121"/>
                <a:gd name="T2" fmla="*/ 0 w 80"/>
                <a:gd name="T3" fmla="*/ 121 h 121"/>
                <a:gd name="T4" fmla="*/ 80 w 80"/>
                <a:gd name="T5" fmla="*/ 121 h 121"/>
                <a:gd name="T6" fmla="*/ 60 w 80"/>
                <a:gd name="T7" fmla="*/ 40 h 121"/>
                <a:gd name="T8" fmla="*/ 50 w 80"/>
                <a:gd name="T9" fmla="*/ 0 h 121"/>
                <a:gd name="T10" fmla="*/ 30 w 80"/>
                <a:gd name="T11" fmla="*/ 0 h 121"/>
                <a:gd name="T12" fmla="*/ 20 w 80"/>
                <a:gd name="T13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1">
                  <a:moveTo>
                    <a:pt x="20" y="40"/>
                  </a:moveTo>
                  <a:lnTo>
                    <a:pt x="0" y="121"/>
                  </a:lnTo>
                  <a:lnTo>
                    <a:pt x="80" y="121"/>
                  </a:lnTo>
                  <a:lnTo>
                    <a:pt x="60" y="40"/>
                  </a:lnTo>
                  <a:lnTo>
                    <a:pt x="50" y="0"/>
                  </a:lnTo>
                  <a:lnTo>
                    <a:pt x="3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0"/>
            <p:cNvSpPr/>
            <p:nvPr/>
          </p:nvSpPr>
          <p:spPr bwMode="auto">
            <a:xfrm>
              <a:off x="-2765425" y="7304087"/>
              <a:ext cx="31750" cy="63500"/>
            </a:xfrm>
            <a:custGeom>
              <a:avLst/>
              <a:gdLst>
                <a:gd name="T0" fmla="*/ 0 w 20"/>
                <a:gd name="T1" fmla="*/ 40 h 40"/>
                <a:gd name="T2" fmla="*/ 20 w 20"/>
                <a:gd name="T3" fmla="*/ 40 h 40"/>
                <a:gd name="T4" fmla="*/ 10 w 20"/>
                <a:gd name="T5" fmla="*/ 0 h 40"/>
                <a:gd name="T6" fmla="*/ 0 w 2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40"/>
                  </a:moveTo>
                  <a:lnTo>
                    <a:pt x="20" y="4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-2813050" y="9853613"/>
              <a:ext cx="127000" cy="1920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-2813050" y="10045700"/>
              <a:ext cx="127000" cy="63500"/>
            </a:xfrm>
            <a:prstGeom prst="rect">
              <a:avLst/>
            </a:pr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3"/>
            <p:cNvSpPr/>
            <p:nvPr/>
          </p:nvSpPr>
          <p:spPr bwMode="auto">
            <a:xfrm>
              <a:off x="-3344863" y="8316913"/>
              <a:ext cx="222250" cy="2297113"/>
            </a:xfrm>
            <a:custGeom>
              <a:avLst/>
              <a:gdLst>
                <a:gd name="T0" fmla="*/ 81 w 140"/>
                <a:gd name="T1" fmla="*/ 0 h 1447"/>
                <a:gd name="T2" fmla="*/ 140 w 140"/>
                <a:gd name="T3" fmla="*/ 1444 h 1447"/>
                <a:gd name="T4" fmla="*/ 60 w 140"/>
                <a:gd name="T5" fmla="*/ 1447 h 1447"/>
                <a:gd name="T6" fmla="*/ 0 w 140"/>
                <a:gd name="T7" fmla="*/ 3 h 1447"/>
                <a:gd name="T8" fmla="*/ 81 w 140"/>
                <a:gd name="T9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47">
                  <a:moveTo>
                    <a:pt x="81" y="0"/>
                  </a:moveTo>
                  <a:lnTo>
                    <a:pt x="140" y="1444"/>
                  </a:lnTo>
                  <a:lnTo>
                    <a:pt x="60" y="1447"/>
                  </a:lnTo>
                  <a:lnTo>
                    <a:pt x="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4"/>
            <p:cNvSpPr/>
            <p:nvPr/>
          </p:nvSpPr>
          <p:spPr bwMode="auto">
            <a:xfrm>
              <a:off x="-3344863" y="8318500"/>
              <a:ext cx="160338" cy="2295525"/>
            </a:xfrm>
            <a:custGeom>
              <a:avLst/>
              <a:gdLst>
                <a:gd name="T0" fmla="*/ 0 w 101"/>
                <a:gd name="T1" fmla="*/ 2 h 1446"/>
                <a:gd name="T2" fmla="*/ 40 w 101"/>
                <a:gd name="T3" fmla="*/ 0 h 1446"/>
                <a:gd name="T4" fmla="*/ 101 w 101"/>
                <a:gd name="T5" fmla="*/ 1445 h 1446"/>
                <a:gd name="T6" fmla="*/ 60 w 101"/>
                <a:gd name="T7" fmla="*/ 1446 h 1446"/>
                <a:gd name="T8" fmla="*/ 0 w 101"/>
                <a:gd name="T9" fmla="*/ 2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446">
                  <a:moveTo>
                    <a:pt x="0" y="2"/>
                  </a:moveTo>
                  <a:lnTo>
                    <a:pt x="40" y="0"/>
                  </a:lnTo>
                  <a:lnTo>
                    <a:pt x="101" y="1445"/>
                  </a:lnTo>
                  <a:lnTo>
                    <a:pt x="60" y="14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5"/>
            <p:cNvSpPr/>
            <p:nvPr/>
          </p:nvSpPr>
          <p:spPr bwMode="auto">
            <a:xfrm>
              <a:off x="-3249613" y="10609263"/>
              <a:ext cx="127000" cy="193675"/>
            </a:xfrm>
            <a:custGeom>
              <a:avLst/>
              <a:gdLst>
                <a:gd name="T0" fmla="*/ 24 w 80"/>
                <a:gd name="T1" fmla="*/ 83 h 122"/>
                <a:gd name="T2" fmla="*/ 0 w 80"/>
                <a:gd name="T3" fmla="*/ 3 h 122"/>
                <a:gd name="T4" fmla="*/ 80 w 80"/>
                <a:gd name="T5" fmla="*/ 0 h 122"/>
                <a:gd name="T6" fmla="*/ 64 w 80"/>
                <a:gd name="T7" fmla="*/ 81 h 122"/>
                <a:gd name="T8" fmla="*/ 56 w 80"/>
                <a:gd name="T9" fmla="*/ 122 h 122"/>
                <a:gd name="T10" fmla="*/ 36 w 80"/>
                <a:gd name="T11" fmla="*/ 122 h 122"/>
                <a:gd name="T12" fmla="*/ 24 w 80"/>
                <a:gd name="T13" fmla="*/ 8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22">
                  <a:moveTo>
                    <a:pt x="24" y="83"/>
                  </a:moveTo>
                  <a:lnTo>
                    <a:pt x="0" y="3"/>
                  </a:lnTo>
                  <a:lnTo>
                    <a:pt x="80" y="0"/>
                  </a:lnTo>
                  <a:lnTo>
                    <a:pt x="64" y="81"/>
                  </a:lnTo>
                  <a:lnTo>
                    <a:pt x="56" y="122"/>
                  </a:lnTo>
                  <a:lnTo>
                    <a:pt x="36" y="12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6"/>
            <p:cNvSpPr/>
            <p:nvPr/>
          </p:nvSpPr>
          <p:spPr bwMode="auto">
            <a:xfrm>
              <a:off x="-3192463" y="10802938"/>
              <a:ext cx="31750" cy="63500"/>
            </a:xfrm>
            <a:custGeom>
              <a:avLst/>
              <a:gdLst>
                <a:gd name="T0" fmla="*/ 0 w 20"/>
                <a:gd name="T1" fmla="*/ 0 h 40"/>
                <a:gd name="T2" fmla="*/ 20 w 20"/>
                <a:gd name="T3" fmla="*/ 0 h 40"/>
                <a:gd name="T4" fmla="*/ 11 w 20"/>
                <a:gd name="T5" fmla="*/ 40 h 40"/>
                <a:gd name="T6" fmla="*/ 0 w 20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0" y="0"/>
                  </a:moveTo>
                  <a:lnTo>
                    <a:pt x="20" y="0"/>
                  </a:lnTo>
                  <a:lnTo>
                    <a:pt x="1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7"/>
            <p:cNvSpPr/>
            <p:nvPr/>
          </p:nvSpPr>
          <p:spPr bwMode="auto">
            <a:xfrm>
              <a:off x="-3352800" y="8124825"/>
              <a:ext cx="136525" cy="196850"/>
            </a:xfrm>
            <a:custGeom>
              <a:avLst/>
              <a:gdLst>
                <a:gd name="T0" fmla="*/ 5 w 86"/>
                <a:gd name="T1" fmla="*/ 124 h 124"/>
                <a:gd name="T2" fmla="*/ 86 w 86"/>
                <a:gd name="T3" fmla="*/ 121 h 124"/>
                <a:gd name="T4" fmla="*/ 81 w 86"/>
                <a:gd name="T5" fmla="*/ 0 h 124"/>
                <a:gd name="T6" fmla="*/ 0 w 86"/>
                <a:gd name="T7" fmla="*/ 4 h 124"/>
                <a:gd name="T8" fmla="*/ 5 w 86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4">
                  <a:moveTo>
                    <a:pt x="5" y="124"/>
                  </a:moveTo>
                  <a:lnTo>
                    <a:pt x="86" y="121"/>
                  </a:lnTo>
                  <a:lnTo>
                    <a:pt x="81" y="0"/>
                  </a:lnTo>
                  <a:lnTo>
                    <a:pt x="0" y="4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8"/>
            <p:cNvSpPr/>
            <p:nvPr/>
          </p:nvSpPr>
          <p:spPr bwMode="auto">
            <a:xfrm>
              <a:off x="-3355975" y="8061325"/>
              <a:ext cx="131763" cy="69850"/>
            </a:xfrm>
            <a:custGeom>
              <a:avLst/>
              <a:gdLst>
                <a:gd name="T0" fmla="*/ 83 w 83"/>
                <a:gd name="T1" fmla="*/ 40 h 44"/>
                <a:gd name="T2" fmla="*/ 2 w 83"/>
                <a:gd name="T3" fmla="*/ 44 h 44"/>
                <a:gd name="T4" fmla="*/ 0 w 83"/>
                <a:gd name="T5" fmla="*/ 3 h 44"/>
                <a:gd name="T6" fmla="*/ 81 w 83"/>
                <a:gd name="T7" fmla="*/ 0 h 44"/>
                <a:gd name="T8" fmla="*/ 83 w 83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4">
                  <a:moveTo>
                    <a:pt x="83" y="40"/>
                  </a:moveTo>
                  <a:lnTo>
                    <a:pt x="2" y="44"/>
                  </a:lnTo>
                  <a:lnTo>
                    <a:pt x="0" y="3"/>
                  </a:lnTo>
                  <a:lnTo>
                    <a:pt x="81" y="0"/>
                  </a:lnTo>
                  <a:lnTo>
                    <a:pt x="83" y="40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9"/>
            <p:cNvSpPr/>
            <p:nvPr/>
          </p:nvSpPr>
          <p:spPr bwMode="auto">
            <a:xfrm>
              <a:off x="-2411413" y="8139113"/>
              <a:ext cx="73025" cy="131763"/>
            </a:xfrm>
            <a:custGeom>
              <a:avLst/>
              <a:gdLst>
                <a:gd name="T0" fmla="*/ 46 w 46"/>
                <a:gd name="T1" fmla="*/ 3 h 83"/>
                <a:gd name="T2" fmla="*/ 41 w 46"/>
                <a:gd name="T3" fmla="*/ 83 h 83"/>
                <a:gd name="T4" fmla="*/ 0 w 46"/>
                <a:gd name="T5" fmla="*/ 81 h 83"/>
                <a:gd name="T6" fmla="*/ 5 w 46"/>
                <a:gd name="T7" fmla="*/ 0 h 83"/>
                <a:gd name="T8" fmla="*/ 46 w 46"/>
                <a:gd name="T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3">
                  <a:moveTo>
                    <a:pt x="46" y="3"/>
                  </a:moveTo>
                  <a:lnTo>
                    <a:pt x="41" y="83"/>
                  </a:lnTo>
                  <a:lnTo>
                    <a:pt x="0" y="81"/>
                  </a:lnTo>
                  <a:lnTo>
                    <a:pt x="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0"/>
            <p:cNvSpPr/>
            <p:nvPr/>
          </p:nvSpPr>
          <p:spPr bwMode="auto">
            <a:xfrm>
              <a:off x="-2589213" y="8453438"/>
              <a:ext cx="261938" cy="2251075"/>
            </a:xfrm>
            <a:custGeom>
              <a:avLst/>
              <a:gdLst>
                <a:gd name="T0" fmla="*/ 165 w 165"/>
                <a:gd name="T1" fmla="*/ 4 h 1418"/>
                <a:gd name="T2" fmla="*/ 79 w 165"/>
                <a:gd name="T3" fmla="*/ 1418 h 1418"/>
                <a:gd name="T4" fmla="*/ 0 w 165"/>
                <a:gd name="T5" fmla="*/ 1414 h 1418"/>
                <a:gd name="T6" fmla="*/ 85 w 165"/>
                <a:gd name="T7" fmla="*/ 0 h 1418"/>
                <a:gd name="T8" fmla="*/ 165 w 165"/>
                <a:gd name="T9" fmla="*/ 4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18">
                  <a:moveTo>
                    <a:pt x="165" y="4"/>
                  </a:moveTo>
                  <a:lnTo>
                    <a:pt x="79" y="1418"/>
                  </a:lnTo>
                  <a:lnTo>
                    <a:pt x="0" y="1414"/>
                  </a:lnTo>
                  <a:lnTo>
                    <a:pt x="85" y="0"/>
                  </a:lnTo>
                  <a:lnTo>
                    <a:pt x="165" y="4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1"/>
            <p:cNvSpPr/>
            <p:nvPr/>
          </p:nvSpPr>
          <p:spPr bwMode="auto">
            <a:xfrm>
              <a:off x="-2589213" y="8453438"/>
              <a:ext cx="200025" cy="2247900"/>
            </a:xfrm>
            <a:custGeom>
              <a:avLst/>
              <a:gdLst>
                <a:gd name="T0" fmla="*/ 85 w 126"/>
                <a:gd name="T1" fmla="*/ 0 h 1416"/>
                <a:gd name="T2" fmla="*/ 126 w 126"/>
                <a:gd name="T3" fmla="*/ 2 h 1416"/>
                <a:gd name="T4" fmla="*/ 40 w 126"/>
                <a:gd name="T5" fmla="*/ 1416 h 1416"/>
                <a:gd name="T6" fmla="*/ 0 w 126"/>
                <a:gd name="T7" fmla="*/ 1414 h 1416"/>
                <a:gd name="T8" fmla="*/ 85 w 126"/>
                <a:gd name="T9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16">
                  <a:moveTo>
                    <a:pt x="85" y="0"/>
                  </a:moveTo>
                  <a:lnTo>
                    <a:pt x="126" y="2"/>
                  </a:lnTo>
                  <a:lnTo>
                    <a:pt x="40" y="1416"/>
                  </a:lnTo>
                  <a:lnTo>
                    <a:pt x="0" y="14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2"/>
            <p:cNvSpPr/>
            <p:nvPr/>
          </p:nvSpPr>
          <p:spPr bwMode="auto">
            <a:xfrm>
              <a:off x="-2589213" y="10698163"/>
              <a:ext cx="125413" cy="195263"/>
            </a:xfrm>
            <a:custGeom>
              <a:avLst/>
              <a:gdLst>
                <a:gd name="T0" fmla="*/ 15 w 79"/>
                <a:gd name="T1" fmla="*/ 81 h 123"/>
                <a:gd name="T2" fmla="*/ 0 w 79"/>
                <a:gd name="T3" fmla="*/ 0 h 123"/>
                <a:gd name="T4" fmla="*/ 79 w 79"/>
                <a:gd name="T5" fmla="*/ 4 h 123"/>
                <a:gd name="T6" fmla="*/ 54 w 79"/>
                <a:gd name="T7" fmla="*/ 83 h 123"/>
                <a:gd name="T8" fmla="*/ 42 w 79"/>
                <a:gd name="T9" fmla="*/ 123 h 123"/>
                <a:gd name="T10" fmla="*/ 23 w 79"/>
                <a:gd name="T11" fmla="*/ 121 h 123"/>
                <a:gd name="T12" fmla="*/ 15 w 79"/>
                <a:gd name="T13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23">
                  <a:moveTo>
                    <a:pt x="15" y="81"/>
                  </a:moveTo>
                  <a:lnTo>
                    <a:pt x="0" y="0"/>
                  </a:lnTo>
                  <a:lnTo>
                    <a:pt x="79" y="4"/>
                  </a:lnTo>
                  <a:lnTo>
                    <a:pt x="54" y="83"/>
                  </a:lnTo>
                  <a:lnTo>
                    <a:pt x="42" y="123"/>
                  </a:lnTo>
                  <a:lnTo>
                    <a:pt x="23" y="121"/>
                  </a:lnTo>
                  <a:lnTo>
                    <a:pt x="15" y="8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3"/>
            <p:cNvSpPr/>
            <p:nvPr/>
          </p:nvSpPr>
          <p:spPr bwMode="auto">
            <a:xfrm>
              <a:off x="-2552700" y="10890250"/>
              <a:ext cx="30163" cy="65088"/>
            </a:xfrm>
            <a:custGeom>
              <a:avLst/>
              <a:gdLst>
                <a:gd name="T0" fmla="*/ 0 w 19"/>
                <a:gd name="T1" fmla="*/ 0 h 41"/>
                <a:gd name="T2" fmla="*/ 19 w 19"/>
                <a:gd name="T3" fmla="*/ 2 h 41"/>
                <a:gd name="T4" fmla="*/ 7 w 19"/>
                <a:gd name="T5" fmla="*/ 41 h 41"/>
                <a:gd name="T6" fmla="*/ 0 w 19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"/>
                  </a:lnTo>
                  <a:lnTo>
                    <a:pt x="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4"/>
            <p:cNvSpPr/>
            <p:nvPr/>
          </p:nvSpPr>
          <p:spPr bwMode="auto">
            <a:xfrm>
              <a:off x="-2454275" y="8261350"/>
              <a:ext cx="138113" cy="198438"/>
            </a:xfrm>
            <a:custGeom>
              <a:avLst/>
              <a:gdLst>
                <a:gd name="T0" fmla="*/ 0 w 87"/>
                <a:gd name="T1" fmla="*/ 121 h 125"/>
                <a:gd name="T2" fmla="*/ 80 w 87"/>
                <a:gd name="T3" fmla="*/ 125 h 125"/>
                <a:gd name="T4" fmla="*/ 87 w 87"/>
                <a:gd name="T5" fmla="*/ 5 h 125"/>
                <a:gd name="T6" fmla="*/ 7 w 87"/>
                <a:gd name="T7" fmla="*/ 0 h 125"/>
                <a:gd name="T8" fmla="*/ 0 w 87"/>
                <a:gd name="T9" fmla="*/ 12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5">
                  <a:moveTo>
                    <a:pt x="0" y="121"/>
                  </a:moveTo>
                  <a:lnTo>
                    <a:pt x="80" y="125"/>
                  </a:lnTo>
                  <a:lnTo>
                    <a:pt x="87" y="5"/>
                  </a:lnTo>
                  <a:lnTo>
                    <a:pt x="7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5"/>
            <p:cNvSpPr/>
            <p:nvPr/>
          </p:nvSpPr>
          <p:spPr bwMode="auto">
            <a:xfrm>
              <a:off x="-2443163" y="8197850"/>
              <a:ext cx="131763" cy="71438"/>
            </a:xfrm>
            <a:custGeom>
              <a:avLst/>
              <a:gdLst>
                <a:gd name="T0" fmla="*/ 80 w 83"/>
                <a:gd name="T1" fmla="*/ 45 h 45"/>
                <a:gd name="T2" fmla="*/ 0 w 83"/>
                <a:gd name="T3" fmla="*/ 40 h 45"/>
                <a:gd name="T4" fmla="*/ 3 w 83"/>
                <a:gd name="T5" fmla="*/ 0 h 45"/>
                <a:gd name="T6" fmla="*/ 83 w 83"/>
                <a:gd name="T7" fmla="*/ 5 h 45"/>
                <a:gd name="T8" fmla="*/ 80 w 83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80" y="45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83" y="5"/>
                  </a:lnTo>
                  <a:lnTo>
                    <a:pt x="80" y="45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6"/>
            <p:cNvSpPr/>
            <p:nvPr/>
          </p:nvSpPr>
          <p:spPr bwMode="auto">
            <a:xfrm>
              <a:off x="-2324100" y="8240713"/>
              <a:ext cx="42863" cy="174625"/>
            </a:xfrm>
            <a:custGeom>
              <a:avLst/>
              <a:gdLst>
                <a:gd name="T0" fmla="*/ 27 w 27"/>
                <a:gd name="T1" fmla="*/ 0 h 110"/>
                <a:gd name="T2" fmla="*/ 20 w 27"/>
                <a:gd name="T3" fmla="*/ 110 h 110"/>
                <a:gd name="T4" fmla="*/ 0 w 27"/>
                <a:gd name="T5" fmla="*/ 108 h 110"/>
                <a:gd name="T6" fmla="*/ 7 w 27"/>
                <a:gd name="T7" fmla="*/ 0 h 110"/>
                <a:gd name="T8" fmla="*/ 27 w 2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0">
                  <a:moveTo>
                    <a:pt x="27" y="0"/>
                  </a:moveTo>
                  <a:lnTo>
                    <a:pt x="20" y="110"/>
                  </a:lnTo>
                  <a:lnTo>
                    <a:pt x="0" y="108"/>
                  </a:lnTo>
                  <a:lnTo>
                    <a:pt x="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7"/>
            <p:cNvSpPr/>
            <p:nvPr/>
          </p:nvSpPr>
          <p:spPr bwMode="auto">
            <a:xfrm>
              <a:off x="-2338388" y="8275638"/>
              <a:ext cx="87313" cy="906463"/>
            </a:xfrm>
            <a:custGeom>
              <a:avLst/>
              <a:gdLst>
                <a:gd name="T0" fmla="*/ 55 w 55"/>
                <a:gd name="T1" fmla="*/ 0 h 571"/>
                <a:gd name="T2" fmla="*/ 20 w 55"/>
                <a:gd name="T3" fmla="*/ 571 h 571"/>
                <a:gd name="T4" fmla="*/ 0 w 55"/>
                <a:gd name="T5" fmla="*/ 570 h 571"/>
                <a:gd name="T6" fmla="*/ 34 w 55"/>
                <a:gd name="T7" fmla="*/ 0 h 571"/>
                <a:gd name="T8" fmla="*/ 55 w 5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1">
                  <a:moveTo>
                    <a:pt x="55" y="0"/>
                  </a:moveTo>
                  <a:lnTo>
                    <a:pt x="20" y="571"/>
                  </a:lnTo>
                  <a:lnTo>
                    <a:pt x="0" y="570"/>
                  </a:lnTo>
                  <a:lnTo>
                    <a:pt x="3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78"/>
            <p:cNvSpPr>
              <a:spLocks noChangeArrowheads="1"/>
            </p:cNvSpPr>
            <p:nvPr/>
          </p:nvSpPr>
          <p:spPr bwMode="auto">
            <a:xfrm>
              <a:off x="-3109913" y="8278813"/>
              <a:ext cx="400050" cy="2039938"/>
            </a:xfrm>
            <a:prstGeom prst="rect">
              <a:avLst/>
            </a:pr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-2730500" y="8278813"/>
              <a:ext cx="25400" cy="2039938"/>
            </a:xfrm>
            <a:prstGeom prst="rect">
              <a:avLst/>
            </a:pr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80"/>
            <p:cNvSpPr>
              <a:spLocks noChangeArrowheads="1"/>
            </p:cNvSpPr>
            <p:nvPr/>
          </p:nvSpPr>
          <p:spPr bwMode="auto">
            <a:xfrm>
              <a:off x="-2946400" y="8369300"/>
              <a:ext cx="77788" cy="77788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-3090863" y="8288338"/>
              <a:ext cx="3175" cy="20208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-3109913" y="103060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83"/>
            <p:cNvSpPr>
              <a:spLocks noChangeArrowheads="1"/>
            </p:cNvSpPr>
            <p:nvPr/>
          </p:nvSpPr>
          <p:spPr bwMode="auto">
            <a:xfrm>
              <a:off x="-3109913" y="10266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84"/>
            <p:cNvSpPr>
              <a:spLocks noChangeArrowheads="1"/>
            </p:cNvSpPr>
            <p:nvPr/>
          </p:nvSpPr>
          <p:spPr bwMode="auto">
            <a:xfrm>
              <a:off x="-3109913" y="102250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85"/>
            <p:cNvSpPr>
              <a:spLocks noChangeArrowheads="1"/>
            </p:cNvSpPr>
            <p:nvPr/>
          </p:nvSpPr>
          <p:spPr bwMode="auto">
            <a:xfrm>
              <a:off x="-3109913" y="101854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86"/>
            <p:cNvSpPr>
              <a:spLocks noChangeArrowheads="1"/>
            </p:cNvSpPr>
            <p:nvPr/>
          </p:nvSpPr>
          <p:spPr bwMode="auto">
            <a:xfrm>
              <a:off x="-3109913" y="10144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87"/>
            <p:cNvSpPr>
              <a:spLocks noChangeArrowheads="1"/>
            </p:cNvSpPr>
            <p:nvPr/>
          </p:nvSpPr>
          <p:spPr bwMode="auto">
            <a:xfrm>
              <a:off x="-3109913" y="101044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-3109913" y="100647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89"/>
            <p:cNvSpPr>
              <a:spLocks noChangeArrowheads="1"/>
            </p:cNvSpPr>
            <p:nvPr/>
          </p:nvSpPr>
          <p:spPr bwMode="auto">
            <a:xfrm>
              <a:off x="-3109913" y="10023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90"/>
            <p:cNvSpPr>
              <a:spLocks noChangeArrowheads="1"/>
            </p:cNvSpPr>
            <p:nvPr/>
          </p:nvSpPr>
          <p:spPr bwMode="auto">
            <a:xfrm>
              <a:off x="-3109913" y="99822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91"/>
            <p:cNvSpPr>
              <a:spLocks noChangeArrowheads="1"/>
            </p:cNvSpPr>
            <p:nvPr/>
          </p:nvSpPr>
          <p:spPr bwMode="auto">
            <a:xfrm>
              <a:off x="-3109913" y="9942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-3109913" y="99012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93"/>
            <p:cNvSpPr>
              <a:spLocks noChangeArrowheads="1"/>
            </p:cNvSpPr>
            <p:nvPr/>
          </p:nvSpPr>
          <p:spPr bwMode="auto">
            <a:xfrm>
              <a:off x="-3109913" y="9861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94"/>
            <p:cNvSpPr>
              <a:spLocks noChangeArrowheads="1"/>
            </p:cNvSpPr>
            <p:nvPr/>
          </p:nvSpPr>
          <p:spPr bwMode="auto">
            <a:xfrm>
              <a:off x="-3109913" y="9821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95"/>
            <p:cNvSpPr>
              <a:spLocks noChangeArrowheads="1"/>
            </p:cNvSpPr>
            <p:nvPr/>
          </p:nvSpPr>
          <p:spPr bwMode="auto">
            <a:xfrm>
              <a:off x="-3109913" y="97805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96"/>
            <p:cNvSpPr>
              <a:spLocks noChangeArrowheads="1"/>
            </p:cNvSpPr>
            <p:nvPr/>
          </p:nvSpPr>
          <p:spPr bwMode="auto">
            <a:xfrm>
              <a:off x="-3109913" y="97409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97"/>
            <p:cNvSpPr>
              <a:spLocks noChangeArrowheads="1"/>
            </p:cNvSpPr>
            <p:nvPr/>
          </p:nvSpPr>
          <p:spPr bwMode="auto">
            <a:xfrm>
              <a:off x="-3109913" y="96996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98"/>
            <p:cNvSpPr>
              <a:spLocks noChangeArrowheads="1"/>
            </p:cNvSpPr>
            <p:nvPr/>
          </p:nvSpPr>
          <p:spPr bwMode="auto">
            <a:xfrm>
              <a:off x="-3109913" y="965993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-3109913" y="9620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00"/>
            <p:cNvSpPr>
              <a:spLocks noChangeArrowheads="1"/>
            </p:cNvSpPr>
            <p:nvPr/>
          </p:nvSpPr>
          <p:spPr bwMode="auto">
            <a:xfrm>
              <a:off x="-3109913" y="95789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01"/>
            <p:cNvSpPr>
              <a:spLocks noChangeArrowheads="1"/>
            </p:cNvSpPr>
            <p:nvPr/>
          </p:nvSpPr>
          <p:spPr bwMode="auto">
            <a:xfrm>
              <a:off x="-3109913" y="953928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102"/>
            <p:cNvSpPr>
              <a:spLocks noChangeArrowheads="1"/>
            </p:cNvSpPr>
            <p:nvPr/>
          </p:nvSpPr>
          <p:spPr bwMode="auto">
            <a:xfrm>
              <a:off x="-3109913" y="94980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103"/>
            <p:cNvSpPr>
              <a:spLocks noChangeArrowheads="1"/>
            </p:cNvSpPr>
            <p:nvPr/>
          </p:nvSpPr>
          <p:spPr bwMode="auto">
            <a:xfrm>
              <a:off x="-3109913" y="945832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104"/>
            <p:cNvSpPr>
              <a:spLocks noChangeArrowheads="1"/>
            </p:cNvSpPr>
            <p:nvPr/>
          </p:nvSpPr>
          <p:spPr bwMode="auto">
            <a:xfrm>
              <a:off x="-3109913" y="9417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105"/>
            <p:cNvSpPr>
              <a:spLocks noChangeArrowheads="1"/>
            </p:cNvSpPr>
            <p:nvPr/>
          </p:nvSpPr>
          <p:spPr bwMode="auto">
            <a:xfrm>
              <a:off x="-3109913" y="93773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106"/>
            <p:cNvSpPr>
              <a:spLocks noChangeArrowheads="1"/>
            </p:cNvSpPr>
            <p:nvPr/>
          </p:nvSpPr>
          <p:spPr bwMode="auto">
            <a:xfrm>
              <a:off x="-3109913" y="9337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107"/>
            <p:cNvSpPr>
              <a:spLocks noChangeArrowheads="1"/>
            </p:cNvSpPr>
            <p:nvPr/>
          </p:nvSpPr>
          <p:spPr bwMode="auto">
            <a:xfrm>
              <a:off x="-3109913" y="9296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108"/>
            <p:cNvSpPr>
              <a:spLocks noChangeArrowheads="1"/>
            </p:cNvSpPr>
            <p:nvPr/>
          </p:nvSpPr>
          <p:spPr bwMode="auto">
            <a:xfrm>
              <a:off x="-3109913" y="92551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09"/>
            <p:cNvSpPr>
              <a:spLocks noChangeArrowheads="1"/>
            </p:cNvSpPr>
            <p:nvPr/>
          </p:nvSpPr>
          <p:spPr bwMode="auto">
            <a:xfrm>
              <a:off x="-3109913" y="9215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110"/>
            <p:cNvSpPr>
              <a:spLocks noChangeArrowheads="1"/>
            </p:cNvSpPr>
            <p:nvPr/>
          </p:nvSpPr>
          <p:spPr bwMode="auto">
            <a:xfrm>
              <a:off x="-3109913" y="91741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111"/>
            <p:cNvSpPr>
              <a:spLocks noChangeArrowheads="1"/>
            </p:cNvSpPr>
            <p:nvPr/>
          </p:nvSpPr>
          <p:spPr bwMode="auto">
            <a:xfrm>
              <a:off x="-3109913" y="91344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112"/>
            <p:cNvSpPr>
              <a:spLocks noChangeArrowheads="1"/>
            </p:cNvSpPr>
            <p:nvPr/>
          </p:nvSpPr>
          <p:spPr bwMode="auto">
            <a:xfrm>
              <a:off x="-3109913" y="90947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13"/>
            <p:cNvSpPr>
              <a:spLocks noChangeArrowheads="1"/>
            </p:cNvSpPr>
            <p:nvPr/>
          </p:nvSpPr>
          <p:spPr bwMode="auto">
            <a:xfrm>
              <a:off x="-3109913" y="905351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4"/>
            <p:cNvSpPr>
              <a:spLocks noChangeArrowheads="1"/>
            </p:cNvSpPr>
            <p:nvPr/>
          </p:nvSpPr>
          <p:spPr bwMode="auto">
            <a:xfrm>
              <a:off x="-3109913" y="90138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15"/>
            <p:cNvSpPr>
              <a:spLocks noChangeArrowheads="1"/>
            </p:cNvSpPr>
            <p:nvPr/>
          </p:nvSpPr>
          <p:spPr bwMode="auto">
            <a:xfrm>
              <a:off x="-3109913" y="89725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16"/>
            <p:cNvSpPr>
              <a:spLocks noChangeArrowheads="1"/>
            </p:cNvSpPr>
            <p:nvPr/>
          </p:nvSpPr>
          <p:spPr bwMode="auto">
            <a:xfrm>
              <a:off x="-3109913" y="893286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17"/>
            <p:cNvSpPr>
              <a:spLocks noChangeArrowheads="1"/>
            </p:cNvSpPr>
            <p:nvPr/>
          </p:nvSpPr>
          <p:spPr bwMode="auto">
            <a:xfrm>
              <a:off x="-3109913" y="88931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118"/>
            <p:cNvSpPr>
              <a:spLocks noChangeArrowheads="1"/>
            </p:cNvSpPr>
            <p:nvPr/>
          </p:nvSpPr>
          <p:spPr bwMode="auto">
            <a:xfrm>
              <a:off x="-3109913" y="88519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19"/>
            <p:cNvSpPr>
              <a:spLocks noChangeArrowheads="1"/>
            </p:cNvSpPr>
            <p:nvPr/>
          </p:nvSpPr>
          <p:spPr bwMode="auto">
            <a:xfrm>
              <a:off x="-3109913" y="88122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120"/>
            <p:cNvSpPr>
              <a:spLocks noChangeArrowheads="1"/>
            </p:cNvSpPr>
            <p:nvPr/>
          </p:nvSpPr>
          <p:spPr bwMode="auto">
            <a:xfrm>
              <a:off x="-3109913" y="87709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21"/>
            <p:cNvSpPr>
              <a:spLocks noChangeArrowheads="1"/>
            </p:cNvSpPr>
            <p:nvPr/>
          </p:nvSpPr>
          <p:spPr bwMode="auto">
            <a:xfrm>
              <a:off x="-3109913" y="873125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22"/>
            <p:cNvSpPr>
              <a:spLocks noChangeArrowheads="1"/>
            </p:cNvSpPr>
            <p:nvPr/>
          </p:nvSpPr>
          <p:spPr bwMode="auto">
            <a:xfrm>
              <a:off x="-3109913" y="868997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23"/>
            <p:cNvSpPr>
              <a:spLocks noChangeArrowheads="1"/>
            </p:cNvSpPr>
            <p:nvPr/>
          </p:nvSpPr>
          <p:spPr bwMode="auto">
            <a:xfrm>
              <a:off x="-3109913" y="8650288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24"/>
            <p:cNvSpPr>
              <a:spLocks noChangeArrowheads="1"/>
            </p:cNvSpPr>
            <p:nvPr/>
          </p:nvSpPr>
          <p:spPr bwMode="auto">
            <a:xfrm>
              <a:off x="-3109913" y="8610600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25"/>
            <p:cNvSpPr>
              <a:spLocks noChangeArrowheads="1"/>
            </p:cNvSpPr>
            <p:nvPr/>
          </p:nvSpPr>
          <p:spPr bwMode="auto">
            <a:xfrm>
              <a:off x="-3109913" y="8569325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126"/>
            <p:cNvSpPr>
              <a:spLocks noChangeArrowheads="1"/>
            </p:cNvSpPr>
            <p:nvPr/>
          </p:nvSpPr>
          <p:spPr bwMode="auto">
            <a:xfrm>
              <a:off x="-3109913" y="85280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127"/>
            <p:cNvSpPr>
              <a:spLocks noChangeArrowheads="1"/>
            </p:cNvSpPr>
            <p:nvPr/>
          </p:nvSpPr>
          <p:spPr bwMode="auto">
            <a:xfrm>
              <a:off x="-3109913" y="8488363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128"/>
            <p:cNvSpPr>
              <a:spLocks noChangeArrowheads="1"/>
            </p:cNvSpPr>
            <p:nvPr/>
          </p:nvSpPr>
          <p:spPr bwMode="auto">
            <a:xfrm>
              <a:off x="-3109913" y="8448675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129"/>
            <p:cNvSpPr>
              <a:spLocks noChangeArrowheads="1"/>
            </p:cNvSpPr>
            <p:nvPr/>
          </p:nvSpPr>
          <p:spPr bwMode="auto">
            <a:xfrm>
              <a:off x="-3109913" y="840740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130"/>
            <p:cNvSpPr>
              <a:spLocks noChangeArrowheads="1"/>
            </p:cNvSpPr>
            <p:nvPr/>
          </p:nvSpPr>
          <p:spPr bwMode="auto">
            <a:xfrm>
              <a:off x="-3109913" y="8367713"/>
              <a:ext cx="20638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31"/>
            <p:cNvSpPr>
              <a:spLocks noChangeArrowheads="1"/>
            </p:cNvSpPr>
            <p:nvPr/>
          </p:nvSpPr>
          <p:spPr bwMode="auto">
            <a:xfrm>
              <a:off x="-3109913" y="8326438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32"/>
            <p:cNvSpPr>
              <a:spLocks noChangeArrowheads="1"/>
            </p:cNvSpPr>
            <p:nvPr/>
          </p:nvSpPr>
          <p:spPr bwMode="auto">
            <a:xfrm>
              <a:off x="-3109913" y="8286750"/>
              <a:ext cx="20638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133"/>
            <p:cNvSpPr>
              <a:spLocks noChangeArrowheads="1"/>
            </p:cNvSpPr>
            <p:nvPr/>
          </p:nvSpPr>
          <p:spPr bwMode="auto">
            <a:xfrm>
              <a:off x="-3089275" y="10306050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134"/>
            <p:cNvSpPr>
              <a:spLocks noChangeArrowheads="1"/>
            </p:cNvSpPr>
            <p:nvPr/>
          </p:nvSpPr>
          <p:spPr bwMode="auto">
            <a:xfrm>
              <a:off x="-3089275" y="1010443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135"/>
            <p:cNvSpPr>
              <a:spLocks noChangeArrowheads="1"/>
            </p:cNvSpPr>
            <p:nvPr/>
          </p:nvSpPr>
          <p:spPr bwMode="auto">
            <a:xfrm>
              <a:off x="-3089275" y="9901238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36"/>
            <p:cNvSpPr>
              <a:spLocks noChangeArrowheads="1"/>
            </p:cNvSpPr>
            <p:nvPr/>
          </p:nvSpPr>
          <p:spPr bwMode="auto">
            <a:xfrm>
              <a:off x="-3089275" y="9699625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37"/>
            <p:cNvSpPr>
              <a:spLocks noChangeArrowheads="1"/>
            </p:cNvSpPr>
            <p:nvPr/>
          </p:nvSpPr>
          <p:spPr bwMode="auto">
            <a:xfrm>
              <a:off x="-3089275" y="949801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-3089275" y="929640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39"/>
            <p:cNvSpPr>
              <a:spLocks noChangeArrowheads="1"/>
            </p:cNvSpPr>
            <p:nvPr/>
          </p:nvSpPr>
          <p:spPr bwMode="auto">
            <a:xfrm>
              <a:off x="-3089275" y="9094788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40"/>
            <p:cNvSpPr>
              <a:spLocks noChangeArrowheads="1"/>
            </p:cNvSpPr>
            <p:nvPr/>
          </p:nvSpPr>
          <p:spPr bwMode="auto">
            <a:xfrm>
              <a:off x="-3089275" y="8893175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41"/>
            <p:cNvSpPr>
              <a:spLocks noChangeArrowheads="1"/>
            </p:cNvSpPr>
            <p:nvPr/>
          </p:nvSpPr>
          <p:spPr bwMode="auto">
            <a:xfrm>
              <a:off x="-3089275" y="8691563"/>
              <a:ext cx="42863" cy="31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42"/>
            <p:cNvSpPr>
              <a:spLocks noChangeArrowheads="1"/>
            </p:cNvSpPr>
            <p:nvPr/>
          </p:nvSpPr>
          <p:spPr bwMode="auto">
            <a:xfrm>
              <a:off x="-3089275" y="8488363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43"/>
            <p:cNvSpPr>
              <a:spLocks noChangeArrowheads="1"/>
            </p:cNvSpPr>
            <p:nvPr/>
          </p:nvSpPr>
          <p:spPr bwMode="auto">
            <a:xfrm>
              <a:off x="-3089275" y="8286750"/>
              <a:ext cx="42863" cy="476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44"/>
            <p:cNvSpPr/>
            <p:nvPr/>
          </p:nvSpPr>
          <p:spPr bwMode="auto">
            <a:xfrm>
              <a:off x="-3379788" y="9415463"/>
              <a:ext cx="1076325" cy="1706563"/>
            </a:xfrm>
            <a:custGeom>
              <a:avLst/>
              <a:gdLst>
                <a:gd name="T0" fmla="*/ 335 w 678"/>
                <a:gd name="T1" fmla="*/ 0 h 1075"/>
                <a:gd name="T2" fmla="*/ 0 w 678"/>
                <a:gd name="T3" fmla="*/ 0 h 1075"/>
                <a:gd name="T4" fmla="*/ 50 w 678"/>
                <a:gd name="T5" fmla="*/ 1075 h 1075"/>
                <a:gd name="T6" fmla="*/ 335 w 678"/>
                <a:gd name="T7" fmla="*/ 1075 h 1075"/>
                <a:gd name="T8" fmla="*/ 627 w 678"/>
                <a:gd name="T9" fmla="*/ 1075 h 1075"/>
                <a:gd name="T10" fmla="*/ 678 w 678"/>
                <a:gd name="T11" fmla="*/ 0 h 1075"/>
                <a:gd name="T12" fmla="*/ 335 w 678"/>
                <a:gd name="T13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8" h="1075">
                  <a:moveTo>
                    <a:pt x="335" y="0"/>
                  </a:moveTo>
                  <a:lnTo>
                    <a:pt x="0" y="0"/>
                  </a:lnTo>
                  <a:lnTo>
                    <a:pt x="50" y="1075"/>
                  </a:lnTo>
                  <a:lnTo>
                    <a:pt x="335" y="1075"/>
                  </a:lnTo>
                  <a:lnTo>
                    <a:pt x="627" y="1075"/>
                  </a:lnTo>
                  <a:lnTo>
                    <a:pt x="678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45"/>
            <p:cNvSpPr/>
            <p:nvPr/>
          </p:nvSpPr>
          <p:spPr bwMode="auto">
            <a:xfrm>
              <a:off x="-3379788" y="9415463"/>
              <a:ext cx="531813" cy="1706563"/>
            </a:xfrm>
            <a:custGeom>
              <a:avLst/>
              <a:gdLst>
                <a:gd name="T0" fmla="*/ 0 w 335"/>
                <a:gd name="T1" fmla="*/ 0 h 1075"/>
                <a:gd name="T2" fmla="*/ 50 w 335"/>
                <a:gd name="T3" fmla="*/ 1075 h 1075"/>
                <a:gd name="T4" fmla="*/ 335 w 335"/>
                <a:gd name="T5" fmla="*/ 1075 h 1075"/>
                <a:gd name="T6" fmla="*/ 335 w 335"/>
                <a:gd name="T7" fmla="*/ 0 h 1075"/>
                <a:gd name="T8" fmla="*/ 0 w 335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075">
                  <a:moveTo>
                    <a:pt x="0" y="0"/>
                  </a:moveTo>
                  <a:lnTo>
                    <a:pt x="50" y="1075"/>
                  </a:lnTo>
                  <a:lnTo>
                    <a:pt x="335" y="1075"/>
                  </a:lnTo>
                  <a:lnTo>
                    <a:pt x="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46"/>
            <p:cNvSpPr/>
            <p:nvPr/>
          </p:nvSpPr>
          <p:spPr bwMode="auto">
            <a:xfrm>
              <a:off x="-2847975" y="9415463"/>
              <a:ext cx="544513" cy="1706563"/>
            </a:xfrm>
            <a:custGeom>
              <a:avLst/>
              <a:gdLst>
                <a:gd name="T0" fmla="*/ 343 w 343"/>
                <a:gd name="T1" fmla="*/ 0 h 1075"/>
                <a:gd name="T2" fmla="*/ 0 w 343"/>
                <a:gd name="T3" fmla="*/ 0 h 1075"/>
                <a:gd name="T4" fmla="*/ 0 w 343"/>
                <a:gd name="T5" fmla="*/ 1075 h 1075"/>
                <a:gd name="T6" fmla="*/ 292 w 343"/>
                <a:gd name="T7" fmla="*/ 1075 h 1075"/>
                <a:gd name="T8" fmla="*/ 343 w 343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075">
                  <a:moveTo>
                    <a:pt x="343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292" y="107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0" y="284480"/>
            <a:ext cx="457200" cy="538480"/>
            <a:chOff x="0" y="284480"/>
            <a:chExt cx="457200" cy="538480"/>
          </a:xfrm>
        </p:grpSpPr>
        <p:sp>
          <p:nvSpPr>
            <p:cNvPr id="117" name="矩形 116"/>
            <p:cNvSpPr/>
            <p:nvPr/>
          </p:nvSpPr>
          <p:spPr>
            <a:xfrm>
              <a:off x="0" y="284480"/>
              <a:ext cx="284480" cy="53848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45440" y="284480"/>
              <a:ext cx="111760" cy="53848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1334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1885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p"/>
        <a:defRPr lang="zh-CN" altLang="en-US" sz="2800" kern="1200" baseline="0" dirty="0" smtClean="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52586" y="5664980"/>
            <a:ext cx="4572999" cy="59129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8815" y="3950970"/>
            <a:ext cx="6318885" cy="929005"/>
          </a:xfrm>
        </p:spPr>
        <p:txBody>
          <a:bodyPr/>
          <a:lstStyle/>
          <a:p>
            <a:r>
              <a:rPr lang="zh-CN" altLang="en-US" dirty="0"/>
              <a:t>最短路问题研究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BFS</a:t>
            </a:r>
            <a:r>
              <a:rPr lang="zh-CN" altLang="en-US" dirty="0"/>
              <a:t>算法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该算法仅用于求边权为</a:t>
            </a:r>
            <a:r>
              <a:rPr lang="en-US" altLang="zh-CN" dirty="0"/>
              <a:t>1</a:t>
            </a:r>
            <a:r>
              <a:rPr lang="zh-CN" altLang="en-US" dirty="0"/>
              <a:t>的图。</a:t>
            </a:r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还用讲吗？</a:t>
            </a:r>
            <a:endParaRPr lang="en-US" altLang="zh-CN" dirty="0"/>
          </a:p>
          <a:p>
            <a:r>
              <a:rPr lang="zh-CN" altLang="en-US" dirty="0"/>
              <a:t>对于单源最短路径问题，可以直接</a:t>
            </a:r>
            <a:r>
              <a:rPr lang="en-US" altLang="zh-CN" dirty="0"/>
              <a:t>O(V)</a:t>
            </a:r>
            <a:r>
              <a:rPr lang="zh-CN" altLang="en-US" dirty="0"/>
              <a:t>完成。</a:t>
            </a:r>
            <a:endParaRPr lang="en-US" altLang="zh-CN" dirty="0"/>
          </a:p>
          <a:p>
            <a:r>
              <a:rPr lang="zh-CN" altLang="en-US" dirty="0"/>
              <a:t>对于多源最短路径问题，可以对每个点做一次单源最短路径问题 （</a:t>
            </a:r>
            <a:r>
              <a:rPr lang="en-US" altLang="zh-CN" dirty="0"/>
              <a:t>O(V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10285" y="4754245"/>
            <a:ext cx="990219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思考：边权不为</a:t>
            </a:r>
            <a:r>
              <a:rPr lang="en-US" altLang="zh-CN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zh-CN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的为何不能用</a:t>
            </a:r>
            <a:r>
              <a:rPr lang="en-US" altLang="zh-CN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BFS</a:t>
            </a:r>
            <a:r>
              <a:rPr lang="zh-CN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如果是单源最短路径（</a:t>
            </a:r>
            <a:r>
              <a:rPr lang="en-US" altLang="zh-CN" dirty="0"/>
              <a:t>s</a:t>
            </a:r>
            <a:r>
              <a:rPr lang="zh-CN" altLang="en-US" dirty="0"/>
              <a:t>确定，</a:t>
            </a:r>
            <a:r>
              <a:rPr lang="en-US" altLang="zh-CN" dirty="0"/>
              <a:t>t</a:t>
            </a:r>
            <a:r>
              <a:rPr lang="zh-CN" altLang="en-US" dirty="0"/>
              <a:t>不固定），则我们可以用</a:t>
            </a:r>
            <a:r>
              <a:rPr lang="en-US" altLang="zh-CN" dirty="0"/>
              <a:t>dis[t]</a:t>
            </a:r>
            <a:r>
              <a:rPr lang="zh-CN" altLang="en-US" dirty="0"/>
              <a:t>表示</a:t>
            </a:r>
            <a:r>
              <a:rPr lang="en-US" altLang="zh-CN" dirty="0"/>
              <a:t>dis[s][t]</a:t>
            </a:r>
            <a:r>
              <a:rPr lang="zh-CN" altLang="en-US" dirty="0"/>
              <a:t>。那么显而易见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dis[t]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≤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dis[x]+a[x][t]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（性质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）</a:t>
            </a:r>
            <a:r>
              <a:rPr lang="zh-CN" altLang="en-US" dirty="0"/>
              <a:t>若不满足，</a:t>
            </a:r>
            <a:r>
              <a:rPr lang="en-US" altLang="zh-CN" dirty="0"/>
              <a:t>dis[t]&gt;dis[x]+a[x][t]</a:t>
            </a:r>
            <a:r>
              <a:rPr lang="zh-CN" altLang="en-US" dirty="0"/>
              <a:t>，则</a:t>
            </a:r>
            <a:r>
              <a:rPr lang="en-US" altLang="zh-CN" dirty="0"/>
              <a:t>dis[t]</a:t>
            </a:r>
            <a:r>
              <a:rPr lang="zh-CN" altLang="en-US" dirty="0"/>
              <a:t>一定不是正确的，这时我们可以让</a:t>
            </a:r>
            <a:r>
              <a:rPr lang="en-US" altLang="zh-CN" dirty="0"/>
              <a:t>dis[t]=dis[x]+a[x][t]</a:t>
            </a:r>
            <a:r>
              <a:rPr lang="zh-CN" altLang="en-US" dirty="0"/>
              <a:t>，这个操作称为松弛操作</a:t>
            </a:r>
            <a:r>
              <a:rPr lang="en-US" altLang="zh-CN" dirty="0"/>
              <a:t>(relax)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代码：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Microsoft YaHei UI" panose="020B0503020204020204" charset="-122"/>
                <a:ea typeface="Microsoft YaHei UI" panose="020B0503020204020204" charset="-122"/>
              </a:rPr>
              <a:t>void relax(int </a:t>
            </a:r>
            <a:r>
              <a:rPr lang="en-US" altLang="zh-CN" dirty="0" err="1">
                <a:latin typeface="Microsoft YaHei UI" panose="020B0503020204020204" charset="-122"/>
                <a:ea typeface="Microsoft YaHei UI" panose="020B0503020204020204" charset="-122"/>
              </a:rPr>
              <a:t>t,int</a:t>
            </a:r>
            <a:r>
              <a:rPr lang="en-US" altLang="zh-CN" dirty="0">
                <a:latin typeface="Microsoft YaHei UI" panose="020B0503020204020204" charset="-122"/>
                <a:ea typeface="Microsoft YaHei UI" panose="020B0503020204020204" charset="-122"/>
              </a:rPr>
              <a:t> x){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Microsoft YaHei UI" panose="020B0503020204020204" charset="-122"/>
                <a:ea typeface="Microsoft YaHei UI" panose="020B0503020204020204" charset="-122"/>
              </a:rPr>
              <a:t>  		if(dis[t]&gt;dis[x]+a[x][t])dis[t]=dis[x]+a[x][t];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Microsoft YaHei UI" panose="020B0503020204020204" charset="-122"/>
                <a:ea typeface="Microsoft YaHei UI" panose="020B0503020204020204" charset="-122"/>
              </a:rPr>
              <a:t>	}</a:t>
            </a:r>
          </a:p>
          <a:p>
            <a:r>
              <a:rPr lang="zh-CN" altLang="en-US" dirty="0"/>
              <a:t>如果是多源最短路径，在</a:t>
            </a:r>
            <a:r>
              <a:rPr lang="en-US" altLang="zh-CN" dirty="0"/>
              <a:t>dis[s][t]</a:t>
            </a:r>
            <a:r>
              <a:rPr lang="zh-CN" altLang="en-US" dirty="0"/>
              <a:t>≤</a:t>
            </a:r>
            <a:r>
              <a:rPr lang="en-US" altLang="zh-CN" dirty="0"/>
              <a:t>dis[s][x]+a[x][t]</a:t>
            </a:r>
            <a:r>
              <a:rPr lang="zh-CN" altLang="en-US" dirty="0"/>
              <a:t>的基础上，同样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dis[s][t]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≤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dis[s][x]+dis[x][t]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（性质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）</a:t>
            </a:r>
            <a:r>
              <a:rPr lang="zh-CN" altLang="en-US" dirty="0"/>
              <a:t>。如果不满足，则我们可以令</a:t>
            </a:r>
            <a:r>
              <a:rPr lang="en-US" altLang="zh-CN" dirty="0"/>
              <a:t>dis[s][t]=dis[s][x]+dis[x][t]</a:t>
            </a:r>
            <a:r>
              <a:rPr lang="zh-CN" altLang="en-US" dirty="0"/>
              <a:t>，这个操作称为松弛操作</a:t>
            </a:r>
            <a:r>
              <a:rPr lang="en-US" altLang="zh-CN" dirty="0"/>
              <a:t>(relax)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代码：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</a:rPr>
              <a:t>void relax(int </a:t>
            </a:r>
            <a:r>
              <a:rPr lang="en-US" altLang="zh-CN" dirty="0" err="1">
                <a:latin typeface="Microsoft JhengHei" panose="020B0604030504040204" charset="-120"/>
                <a:ea typeface="Microsoft JhengHei" panose="020B0604030504040204" charset="-120"/>
              </a:rPr>
              <a:t>s,int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r>
              <a:rPr lang="en-US" altLang="zh-CN" dirty="0" err="1">
                <a:latin typeface="Microsoft JhengHei" panose="020B0604030504040204" charset="-120"/>
                <a:ea typeface="Microsoft JhengHei" panose="020B0604030504040204" charset="-120"/>
              </a:rPr>
              <a:t>t,int</a:t>
            </a: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</a:rPr>
              <a:t> x){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</a:rPr>
              <a:t>  		if(dis[s][t]&gt;dis[s][x]+dis[x][t])dis[s][t]=dis[s][x]+dis[x][t];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Microsoft JhengHei" panose="020B0604030504040204" charset="-120"/>
                <a:ea typeface="Microsoft JhengHei" panose="020B0604030504040204" charset="-120"/>
              </a:rPr>
              <a:t>	}</a:t>
            </a:r>
            <a:endParaRPr lang="zh-CN" altLang="en-US" dirty="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根据性质</a:t>
            </a:r>
            <a:r>
              <a:rPr lang="en-US" altLang="zh-CN" dirty="0"/>
              <a:t>2</a:t>
            </a:r>
            <a:r>
              <a:rPr lang="zh-CN" altLang="en-US" dirty="0"/>
              <a:t>，我们可以可以用</a:t>
            </a:r>
            <a:r>
              <a:rPr lang="en-US" altLang="zh-CN" dirty="0"/>
              <a:t>a</a:t>
            </a:r>
            <a:r>
              <a:rPr lang="zh-CN" altLang="en-US" dirty="0"/>
              <a:t>初始化</a:t>
            </a:r>
            <a:r>
              <a:rPr lang="en-US" altLang="zh-CN" dirty="0"/>
              <a:t>dis(</a:t>
            </a:r>
            <a:r>
              <a:rPr lang="zh-CN" altLang="en-US" dirty="0"/>
              <a:t>无边则为∞</a:t>
            </a:r>
            <a:r>
              <a:rPr lang="en-US" altLang="zh-CN" dirty="0"/>
              <a:t>)</a:t>
            </a:r>
            <a:r>
              <a:rPr lang="zh-CN" altLang="en-US" dirty="0"/>
              <a:t>，接着对于每个</a:t>
            </a:r>
            <a:r>
              <a:rPr lang="en-US" altLang="zh-CN" dirty="0"/>
              <a:t>k</a:t>
            </a:r>
            <a:r>
              <a:rPr lang="zh-CN" altLang="en-US" dirty="0"/>
              <a:t>枚举</a:t>
            </a:r>
            <a:r>
              <a:rPr lang="en-US" altLang="zh-CN" dirty="0" err="1"/>
              <a:t>i,j</a:t>
            </a:r>
            <a:r>
              <a:rPr lang="zh-CN" altLang="en-US" dirty="0"/>
              <a:t>尝试</a:t>
            </a:r>
            <a:r>
              <a:rPr lang="en-US" altLang="zh-CN" dirty="0"/>
              <a:t>relax(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。该算法称之为</a:t>
            </a:r>
            <a:r>
              <a:rPr lang="en-US" altLang="zh-CN" dirty="0"/>
              <a:t>Floyd</a:t>
            </a:r>
            <a:r>
              <a:rPr lang="zh-CN" altLang="en-US" dirty="0"/>
              <a:t>算法，可以用来求解多源最短路径问题。</a:t>
            </a:r>
            <a:endParaRPr lang="en-US" altLang="zh-CN" dirty="0"/>
          </a:p>
          <a:p>
            <a:r>
              <a:rPr lang="zh-CN" altLang="en-US" dirty="0"/>
              <a:t>若出现负权环，则做完上述操作以后还可以松弛，这时无法找到最短路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O(V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核心代码是传说中的</a:t>
            </a:r>
            <a:r>
              <a:rPr lang="en-US" altLang="zh-CN" dirty="0"/>
              <a:t>5</a:t>
            </a:r>
            <a:r>
              <a:rPr lang="zh-CN" altLang="en-US" dirty="0"/>
              <a:t>行代码：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for(int k=1;k&lt;=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V;k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在前面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V;i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j=1;j&lt;=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V;j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if(dis[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][j]&gt;dis[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][k]+dis[k][j])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dis[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][j]=dis[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][k]+dis[k][j];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POJ1125 Stockbroker Grapevine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题目大意是：有</a:t>
            </a:r>
            <a:r>
              <a:rPr lang="en-US" altLang="zh-CN" dirty="0"/>
              <a:t>N</a:t>
            </a:r>
            <a:r>
              <a:rPr lang="zh-CN" altLang="en-US" dirty="0"/>
              <a:t>个人，相互之间可以传递信息，但是</a:t>
            </a:r>
            <a:r>
              <a:rPr lang="en-US" altLang="zh-CN" dirty="0"/>
              <a:t>A</a:t>
            </a:r>
            <a:r>
              <a:rPr lang="zh-CN" altLang="en-US" dirty="0"/>
              <a:t>传给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传给</a:t>
            </a:r>
            <a:r>
              <a:rPr lang="en-US" altLang="zh-CN" dirty="0"/>
              <a:t>A</a:t>
            </a:r>
            <a:r>
              <a:rPr lang="zh-CN" altLang="en-US" dirty="0"/>
              <a:t>的时间是不一样的，一个人同时可以向多个人传递信息，时间不一样，问你把消息传给谁？可以在最短时间让消息传递给所有人。</a:t>
            </a:r>
          </a:p>
          <a:p>
            <a:endParaRPr lang="zh-CN" altLang="en-US" dirty="0"/>
          </a:p>
          <a:p>
            <a:r>
              <a:rPr lang="zh-CN" altLang="en-US" dirty="0"/>
              <a:t>题解：典型的</a:t>
            </a:r>
            <a:r>
              <a:rPr lang="en-US" altLang="zh-CN" dirty="0"/>
              <a:t>FLOYD</a:t>
            </a:r>
            <a:r>
              <a:rPr lang="zh-CN" altLang="en-US" dirty="0"/>
              <a:t>求最短路，最后找到所有人距离最大之最小那一个人，输出答案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POJ2253 </a:t>
            </a:r>
            <a:r>
              <a:rPr lang="en-US" altLang="zh-CN" dirty="0" err="1"/>
              <a:t>Frogger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池塘里有</a:t>
            </a:r>
            <a:r>
              <a:rPr lang="en-US" altLang="zh-CN" dirty="0"/>
              <a:t>N</a:t>
            </a:r>
            <a:r>
              <a:rPr lang="zh-CN" altLang="en-US" dirty="0"/>
              <a:t>片荷叶，给出每片荷叶的坐标，青蛙要从</a:t>
            </a:r>
            <a:r>
              <a:rPr lang="en-US" altLang="zh-CN" dirty="0"/>
              <a:t>X</a:t>
            </a:r>
            <a:r>
              <a:rPr lang="zh-CN" altLang="en-US" dirty="0"/>
              <a:t>号荷叶跳到</a:t>
            </a:r>
            <a:r>
              <a:rPr lang="en-US" altLang="zh-CN" dirty="0"/>
              <a:t>Y</a:t>
            </a:r>
            <a:r>
              <a:rPr lang="zh-CN" altLang="en-US" dirty="0"/>
              <a:t>号荷叶，问单步最少要跳多远才能到达。</a:t>
            </a:r>
          </a:p>
          <a:p>
            <a:endParaRPr lang="zh-CN" altLang="en-US" dirty="0"/>
          </a:p>
          <a:p>
            <a:r>
              <a:rPr lang="zh-CN" altLang="en-US" dirty="0"/>
              <a:t>题解：这道题可以采取类</a:t>
            </a:r>
            <a:r>
              <a:rPr lang="en-US" altLang="zh-CN" dirty="0"/>
              <a:t>FLOYD</a:t>
            </a:r>
            <a:r>
              <a:rPr lang="zh-CN" altLang="en-US" dirty="0"/>
              <a:t>的方法，要从</a:t>
            </a:r>
            <a:r>
              <a:rPr lang="en-US" altLang="zh-CN" dirty="0"/>
              <a:t>X</a:t>
            </a:r>
            <a:r>
              <a:rPr lang="zh-CN" altLang="en-US" dirty="0"/>
              <a:t>跳到</a:t>
            </a:r>
            <a:r>
              <a:rPr lang="en-US" altLang="zh-CN" dirty="0"/>
              <a:t>Y</a:t>
            </a:r>
            <a:r>
              <a:rPr lang="zh-CN" altLang="en-US" dirty="0"/>
              <a:t>，当越来越多的荷叶做为中间点来跳的时候，显然有可能单步跳的距离更短。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POJ 3259 Wormholes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题目大意：给出一个无向图，再给出W个虫洞，虫洞的意思就是权值为负的边，问你可否找到负权环</a:t>
            </a:r>
          </a:p>
          <a:p>
            <a:endParaRPr lang="zh-CN" altLang="en-US"/>
          </a:p>
          <a:p>
            <a:r>
              <a:rPr lang="zh-CN" altLang="en-US"/>
              <a:t>题解：用</a:t>
            </a:r>
            <a:r>
              <a:rPr lang="en-US" altLang="zh-CN"/>
              <a:t>FLOYD</a:t>
            </a:r>
            <a:r>
              <a:t>求任意亮点的距离，如果出现</a:t>
            </a:r>
            <a:r>
              <a:rPr lang="en-US" altLang="zh-CN"/>
              <a:t>D[I][I]</a:t>
            </a:r>
            <a:r>
              <a:t>为负的情况，即找到了负权环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算法可以用来计算</a:t>
            </a:r>
            <a:r>
              <a:rPr lang="zh-CN" altLang="en-US" b="1" dirty="0"/>
              <a:t>正权图</a:t>
            </a:r>
            <a:r>
              <a:rPr lang="zh-CN" altLang="en-US" dirty="0"/>
              <a:t>的单源最短路径。</a:t>
            </a:r>
            <a:endParaRPr lang="en-US" altLang="zh-CN" dirty="0"/>
          </a:p>
          <a:p>
            <a:r>
              <a:rPr lang="zh-CN" altLang="en-US" dirty="0"/>
              <a:t>思想：将点分成两个部分，</a:t>
            </a:r>
            <a:r>
              <a:rPr lang="en-US" altLang="zh-CN" dirty="0"/>
              <a:t>A</a:t>
            </a:r>
            <a:r>
              <a:rPr lang="zh-CN" altLang="en-US" dirty="0"/>
              <a:t>部分为求出</a:t>
            </a:r>
            <a:r>
              <a:rPr lang="en-US" altLang="zh-CN" dirty="0"/>
              <a:t>dis</a:t>
            </a:r>
            <a:r>
              <a:rPr lang="zh-CN" altLang="en-US" dirty="0"/>
              <a:t>值的，</a:t>
            </a:r>
            <a:r>
              <a:rPr lang="en-US" altLang="zh-CN" dirty="0"/>
              <a:t>B</a:t>
            </a:r>
            <a:r>
              <a:rPr lang="zh-CN" altLang="en-US" dirty="0"/>
              <a:t>部分是没求出</a:t>
            </a:r>
            <a:r>
              <a:rPr lang="en-US" altLang="zh-CN" dirty="0"/>
              <a:t>dis</a:t>
            </a:r>
            <a:r>
              <a:rPr lang="zh-CN" altLang="en-US" dirty="0"/>
              <a:t>值的。</a:t>
            </a:r>
            <a:endParaRPr lang="en-US" altLang="zh-CN" dirty="0"/>
          </a:p>
          <a:p>
            <a:r>
              <a:rPr lang="zh-CN" altLang="en-US" dirty="0"/>
              <a:t>算法流程：</a:t>
            </a:r>
            <a:endParaRPr lang="en-US" altLang="zh-CN" dirty="0"/>
          </a:p>
          <a:p>
            <a:r>
              <a:rPr lang="zh-CN" altLang="en-US" dirty="0"/>
              <a:t>首先将</a:t>
            </a:r>
            <a:r>
              <a:rPr lang="en-US" altLang="zh-CN" dirty="0"/>
              <a:t>dis[t]</a:t>
            </a:r>
            <a:r>
              <a:rPr lang="zh-CN" altLang="en-US" dirty="0"/>
              <a:t>初始为∞，显然</a:t>
            </a:r>
            <a:r>
              <a:rPr lang="en-US" altLang="zh-CN" dirty="0"/>
              <a:t>dis[s]=0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一开始</a:t>
            </a:r>
            <a:r>
              <a:rPr lang="en-US" altLang="zh-CN" dirty="0"/>
              <a:t>s</a:t>
            </a:r>
            <a:r>
              <a:rPr lang="zh-CN" altLang="en-US" dirty="0"/>
              <a:t>点属于部分</a:t>
            </a:r>
            <a:r>
              <a:rPr lang="en-US" altLang="zh-CN" dirty="0"/>
              <a:t>A</a:t>
            </a:r>
            <a:r>
              <a:rPr lang="zh-CN" altLang="en-US" dirty="0"/>
              <a:t>，其它点属于部分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然后用</a:t>
            </a:r>
            <a:r>
              <a:rPr lang="en-US" altLang="zh-CN" dirty="0"/>
              <a:t>s</a:t>
            </a:r>
            <a:r>
              <a:rPr lang="zh-CN" altLang="en-US" dirty="0"/>
              <a:t>对</a:t>
            </a:r>
            <a:r>
              <a:rPr lang="en-US" altLang="zh-CN" dirty="0"/>
              <a:t>A</a:t>
            </a:r>
            <a:r>
              <a:rPr lang="zh-CN" altLang="en-US" dirty="0"/>
              <a:t>部分的点进行松弛。</a:t>
            </a:r>
            <a:endParaRPr lang="en-US" altLang="zh-CN" dirty="0"/>
          </a:p>
          <a:p>
            <a:r>
              <a:rPr lang="zh-CN" altLang="en-US" dirty="0"/>
              <a:t>接下来，每一次找到</a:t>
            </a:r>
            <a:r>
              <a:rPr lang="en-US" altLang="zh-CN" dirty="0"/>
              <a:t>B</a:t>
            </a:r>
            <a:r>
              <a:rPr lang="zh-CN" altLang="en-US" dirty="0"/>
              <a:t>部分中</a:t>
            </a:r>
            <a:r>
              <a:rPr lang="en-US" altLang="zh-CN" dirty="0"/>
              <a:t>dis</a:t>
            </a:r>
            <a:r>
              <a:rPr lang="zh-CN" altLang="en-US" dirty="0"/>
              <a:t>值最小的点，将它移至</a:t>
            </a:r>
            <a:r>
              <a:rPr lang="en-US" altLang="zh-CN" dirty="0"/>
              <a:t>A</a:t>
            </a:r>
            <a:r>
              <a:rPr lang="zh-CN" altLang="en-US" dirty="0"/>
              <a:t>部分，然后用它对</a:t>
            </a:r>
            <a:r>
              <a:rPr lang="en-US" altLang="zh-CN" dirty="0"/>
              <a:t>A</a:t>
            </a:r>
            <a:r>
              <a:rPr lang="zh-CN" altLang="en-US" dirty="0"/>
              <a:t>部分的点进行松弛，直到</a:t>
            </a:r>
            <a:r>
              <a:rPr lang="en-US" altLang="zh-CN" dirty="0"/>
              <a:t>B</a:t>
            </a:r>
            <a:r>
              <a:rPr lang="zh-CN" altLang="en-US" dirty="0"/>
              <a:t>部分为空。</a:t>
            </a:r>
            <a:endParaRPr lang="en-US" altLang="zh-CN" dirty="0"/>
          </a:p>
          <a:p>
            <a:r>
              <a:rPr lang="zh-CN" altLang="en-US" dirty="0"/>
              <a:t>因为是正权图，</a:t>
            </a:r>
            <a:r>
              <a:rPr lang="zh-CN" altLang="en-US" b="1" dirty="0"/>
              <a:t>当一个点</a:t>
            </a:r>
            <a:r>
              <a:rPr lang="en-US" altLang="zh-CN" b="1" dirty="0"/>
              <a:t>t</a:t>
            </a:r>
            <a:r>
              <a:rPr lang="zh-CN" altLang="en-US" b="1" dirty="0"/>
              <a:t>进入部分</a:t>
            </a:r>
            <a:r>
              <a:rPr lang="en-US" altLang="zh-CN" b="1" dirty="0"/>
              <a:t>A</a:t>
            </a:r>
            <a:r>
              <a:rPr lang="zh-CN" altLang="en-US" b="1" dirty="0"/>
              <a:t>，则</a:t>
            </a:r>
            <a:r>
              <a:rPr lang="en-US" altLang="zh-CN" b="1" dirty="0"/>
              <a:t>dis[t]</a:t>
            </a:r>
            <a:r>
              <a:rPr lang="zh-CN" altLang="en-US" b="1" dirty="0"/>
              <a:t>不会再修改。</a:t>
            </a:r>
            <a:endParaRPr lang="en-US" altLang="zh-CN" dirty="0"/>
          </a:p>
          <a:p>
            <a:r>
              <a:rPr lang="zh-CN" altLang="en-US" dirty="0"/>
              <a:t>对于正权图，正确性显然。</a:t>
            </a:r>
            <a:endParaRPr lang="en-US" altLang="zh-CN" dirty="0"/>
          </a:p>
          <a:p>
            <a:r>
              <a:rPr lang="zh-CN" altLang="en-US" dirty="0"/>
              <a:t>若直接找</a:t>
            </a:r>
            <a:r>
              <a:rPr lang="en-US" altLang="zh-CN" dirty="0"/>
              <a:t>dis</a:t>
            </a:r>
            <a:r>
              <a:rPr lang="zh-CN" altLang="en-US" dirty="0"/>
              <a:t>最小的点，则复杂度为</a:t>
            </a:r>
            <a:r>
              <a:rPr lang="en-US" altLang="zh-CN" dirty="0"/>
              <a:t>O(V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，若使用堆优化，则复杂度变为</a:t>
            </a:r>
            <a:r>
              <a:rPr lang="en-US" altLang="zh-CN" dirty="0"/>
              <a:t>O((V+E)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08" y="2040673"/>
            <a:ext cx="2351256" cy="1844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POJ1502 MPI Maelstrom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本题的大意是有</a:t>
            </a:r>
            <a:r>
              <a:rPr lang="en-US" altLang="zh-CN" dirty="0"/>
              <a:t>N</a:t>
            </a:r>
            <a:r>
              <a:rPr lang="zh-CN" altLang="en-US" dirty="0"/>
              <a:t>个处理器，任何两个处理器之间的传输信息是需要时间的，有的处理器之间不能传输信息，给出一个处理器传输信息时间的二维矩阵的下三角，</a:t>
            </a:r>
            <a:r>
              <a:rPr lang="en-US" altLang="zh-CN" dirty="0"/>
              <a:t>X</a:t>
            </a:r>
            <a:r>
              <a:rPr lang="zh-CN" altLang="en-US" dirty="0"/>
              <a:t>表示不能传输，问从第一个处理器传输到所有处理器所需要的总时间。</a:t>
            </a:r>
          </a:p>
          <a:p>
            <a:endParaRPr lang="zh-CN" altLang="en-US" dirty="0"/>
          </a:p>
          <a:p>
            <a:r>
              <a:rPr dirty="0"/>
              <a:t>题解：</a:t>
            </a:r>
            <a:r>
              <a:rPr lang="en-US" altLang="zh-CN" dirty="0"/>
              <a:t>DIJKSTRA</a:t>
            </a:r>
            <a:r>
              <a:rPr lang="zh-CN" altLang="en-US" dirty="0"/>
              <a:t>水题，注意输入时需要用字符串输入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POJ2502 Subway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题目大意：有个小朋友要从家里到学校，可以通过走路或者乘地铁的方式到达，走路每小时</a:t>
            </a:r>
            <a:r>
              <a:rPr lang="en-US" altLang="zh-CN" dirty="0"/>
              <a:t>10KM</a:t>
            </a:r>
            <a:r>
              <a:rPr lang="zh-CN" altLang="en-US" dirty="0"/>
              <a:t>，乘地铁每小时</a:t>
            </a:r>
            <a:r>
              <a:rPr lang="en-US" altLang="zh-CN" dirty="0"/>
              <a:t>40KM</a:t>
            </a:r>
            <a:r>
              <a:rPr lang="zh-CN" altLang="en-US" dirty="0"/>
              <a:t>，他可以走路</a:t>
            </a:r>
            <a:r>
              <a:rPr lang="en-US" altLang="zh-CN" dirty="0"/>
              <a:t>+</a:t>
            </a:r>
            <a:r>
              <a:rPr lang="zh-CN" altLang="en-US" dirty="0"/>
              <a:t>换乘地铁等多种方式到达，给出家，地铁站和学校的坐标，请问他到达学校的最短时间是多少分钟（四舍五入），假设没有等待地铁时间。</a:t>
            </a:r>
          </a:p>
          <a:p>
            <a:endParaRPr lang="zh-CN" altLang="en-US" dirty="0"/>
          </a:p>
          <a:p>
            <a:r>
              <a:rPr lang="zh-CN" altLang="en-US" dirty="0"/>
              <a:t>题解：本题是一道要转换模型的最短路题，要将距离转化成时间，将家，每个地铁站，学校转换成点，最后求家到学校的最短时间，需要注意的是，地铁线不是直的，譬如</a:t>
            </a:r>
            <a:r>
              <a:rPr lang="en-US" altLang="zh-CN" dirty="0"/>
              <a:t>1~2</a:t>
            </a:r>
            <a:r>
              <a:rPr lang="zh-CN" altLang="en-US" dirty="0"/>
              <a:t>，</a:t>
            </a:r>
            <a:r>
              <a:rPr lang="en-US" altLang="zh-CN" dirty="0"/>
              <a:t>2~3</a:t>
            </a:r>
            <a:r>
              <a:rPr lang="zh-CN" altLang="en-US" dirty="0"/>
              <a:t>是距离</a:t>
            </a:r>
            <a:r>
              <a:rPr lang="en-US" altLang="zh-CN" dirty="0"/>
              <a:t>/40KM/H,</a:t>
            </a:r>
            <a:r>
              <a:rPr lang="zh-CN" altLang="en-US" dirty="0"/>
              <a:t>但是</a:t>
            </a:r>
            <a:r>
              <a:rPr lang="en-US" altLang="zh-CN" dirty="0"/>
              <a:t>1~3</a:t>
            </a:r>
            <a:r>
              <a:rPr lang="zh-CN" altLang="en-US" dirty="0"/>
              <a:t>不是。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r>
              <a:rPr lang="zh-CN" altLang="en-US">
                <a:latin typeface="浪漫雅圆" pitchFamily="2" charset="-122"/>
                <a:ea typeface="浪漫雅圆" pitchFamily="2" charset="-122"/>
              </a:rPr>
              <a:t>过河</a:t>
            </a:r>
          </a:p>
        </p:txBody>
      </p:sp>
      <p:sp>
        <p:nvSpPr>
          <p:cNvPr id="24579" name="Text Box 4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一摆渡人欲将一只狼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一头羊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一篮菜从河西渡过河到河东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.</a:t>
            </a: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由于船小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一次只能带一物过河，并且狼与羊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羊与菜不能独处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latin typeface="浪漫雅圆" pitchFamily="2" charset="-122"/>
                <a:ea typeface="浪漫雅圆" pitchFamily="2" charset="-122"/>
              </a:rPr>
              <a:t>给出渡河方法</a:t>
            </a:r>
            <a:r>
              <a:rPr lang="en-US" altLang="x-none" dirty="0">
                <a:latin typeface="浪漫雅圆" pitchFamily="2" charset="-122"/>
                <a:ea typeface="浪漫雅圆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假如图出现负权边，那么</a:t>
            </a:r>
            <a:r>
              <a:rPr lang="en-US" altLang="zh-CN" dirty="0"/>
              <a:t>Dijkstra</a:t>
            </a:r>
            <a:r>
              <a:rPr lang="zh-CN" altLang="en-US" dirty="0"/>
              <a:t>算法无法计算。</a:t>
            </a:r>
            <a:endParaRPr lang="en-US" altLang="zh-CN" dirty="0"/>
          </a:p>
          <a:p>
            <a:r>
              <a:rPr lang="zh-CN" altLang="en-US" dirty="0"/>
              <a:t>这时我们有一个新的算法</a:t>
            </a:r>
            <a:r>
              <a:rPr lang="en-US" altLang="zh-CN" dirty="0"/>
              <a:t>---Bellman-ford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显然，最短路一定是一条简单路径。</a:t>
            </a:r>
            <a:endParaRPr lang="en-US" altLang="zh-CN" dirty="0"/>
          </a:p>
          <a:p>
            <a:r>
              <a:rPr lang="zh-CN" altLang="en-US" dirty="0"/>
              <a:t>否则，若有正权环，则删掉正权环一定更优。</a:t>
            </a:r>
            <a:endParaRPr lang="en-US" altLang="zh-CN" dirty="0"/>
          </a:p>
          <a:p>
            <a:r>
              <a:rPr lang="zh-CN" altLang="en-US" dirty="0"/>
              <a:t>若有负权环，则没有最短路。</a:t>
            </a:r>
            <a:endParaRPr lang="en-US" altLang="zh-CN" dirty="0"/>
          </a:p>
          <a:p>
            <a:r>
              <a:rPr lang="en-US" altLang="zh-CN" dirty="0"/>
              <a:t>Bellman-Ford</a:t>
            </a:r>
            <a:r>
              <a:rPr lang="zh-CN" altLang="en-US" dirty="0"/>
              <a:t>算法流程：</a:t>
            </a:r>
            <a:endParaRPr lang="en-US" altLang="zh-CN" dirty="0"/>
          </a:p>
          <a:p>
            <a:r>
              <a:rPr lang="zh-CN" altLang="en-US" dirty="0"/>
              <a:t>首先将</a:t>
            </a:r>
            <a:r>
              <a:rPr lang="en-US" altLang="zh-CN" dirty="0"/>
              <a:t>dis[t]</a:t>
            </a:r>
            <a:r>
              <a:rPr lang="zh-CN" altLang="en-US" dirty="0"/>
              <a:t>初始为∞，显然</a:t>
            </a:r>
            <a:r>
              <a:rPr lang="en-US" altLang="zh-CN" dirty="0"/>
              <a:t>dis[s]=0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然后做</a:t>
            </a:r>
            <a:r>
              <a:rPr lang="en-US" altLang="zh-CN" dirty="0"/>
              <a:t>V-1</a:t>
            </a:r>
            <a:r>
              <a:rPr lang="zh-CN" altLang="en-US" dirty="0"/>
              <a:t>次如下操作：</a:t>
            </a:r>
            <a:endParaRPr lang="en-US" altLang="zh-CN" dirty="0"/>
          </a:p>
          <a:p>
            <a:r>
              <a:rPr lang="zh-CN" altLang="en-US" dirty="0"/>
              <a:t>对每一条边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relax(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最后做一次判断：</a:t>
            </a:r>
            <a:endParaRPr lang="en-US" altLang="zh-CN" dirty="0"/>
          </a:p>
          <a:p>
            <a:r>
              <a:rPr lang="zh-CN" altLang="en-US" dirty="0"/>
              <a:t>对每条边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zh-CN" altLang="en-US" dirty="0"/>
              <a:t>，若还能</a:t>
            </a:r>
            <a:r>
              <a:rPr lang="en-US" altLang="zh-CN" dirty="0"/>
              <a:t>relax(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，则出现负权环，无最短路。</a:t>
            </a:r>
            <a:endParaRPr lang="en-US" altLang="zh-CN" dirty="0"/>
          </a:p>
          <a:p>
            <a:r>
              <a:rPr lang="zh-CN" altLang="en-US" dirty="0"/>
              <a:t>若没有负权环，则算法结束。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O(VE)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算法虽然可以在有负权边的图上找单源最短路，但是</a:t>
            </a:r>
            <a:r>
              <a:rPr lang="en-US" altLang="zh-CN" dirty="0"/>
              <a:t>O(VE)</a:t>
            </a:r>
            <a:r>
              <a:rPr lang="zh-CN" altLang="en-US" dirty="0"/>
              <a:t>的复杂度实在是太慢了。</a:t>
            </a:r>
            <a:endParaRPr lang="en-US" altLang="zh-CN" dirty="0"/>
          </a:p>
          <a:p>
            <a:r>
              <a:rPr lang="zh-CN" altLang="en-US" dirty="0"/>
              <a:t>于是，我们对</a:t>
            </a:r>
            <a:r>
              <a:rPr lang="en-US" altLang="zh-CN" dirty="0"/>
              <a:t>Bellman-Ford</a:t>
            </a:r>
            <a:r>
              <a:rPr lang="zh-CN" altLang="en-US" dirty="0"/>
              <a:t>算法进行队列优化，成为了</a:t>
            </a:r>
            <a:r>
              <a:rPr lang="en-US" altLang="zh-CN" dirty="0"/>
              <a:t>SPFA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en-US" altLang="zh-CN" dirty="0"/>
              <a:t>SPFA</a:t>
            </a:r>
            <a:r>
              <a:rPr lang="zh-CN" altLang="en-US" dirty="0"/>
              <a:t>全称</a:t>
            </a:r>
            <a:r>
              <a:rPr lang="en-US" altLang="zh-CN" b="1" dirty="0"/>
              <a:t>Shortest Path Faster Algorithm</a:t>
            </a:r>
            <a:endParaRPr lang="en-US" altLang="zh-CN" dirty="0"/>
          </a:p>
          <a:p>
            <a:r>
              <a:rPr lang="zh-CN" altLang="en-US" dirty="0"/>
              <a:t>算法流程：</a:t>
            </a:r>
            <a:endParaRPr lang="en-US" altLang="zh-CN" dirty="0"/>
          </a:p>
          <a:p>
            <a:r>
              <a:rPr lang="zh-CN" altLang="en-US" dirty="0"/>
              <a:t>首先将</a:t>
            </a:r>
            <a:r>
              <a:rPr lang="en-US" altLang="zh-CN" dirty="0"/>
              <a:t>dis[t]</a:t>
            </a:r>
            <a:r>
              <a:rPr lang="zh-CN" altLang="en-US" dirty="0"/>
              <a:t>初始为∞，显然</a:t>
            </a:r>
            <a:r>
              <a:rPr lang="en-US" altLang="zh-CN" dirty="0"/>
              <a:t>dis[s]=0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并且将</a:t>
            </a:r>
            <a:r>
              <a:rPr lang="en-US" altLang="zh-CN" dirty="0"/>
              <a:t>s</a:t>
            </a:r>
            <a:r>
              <a:rPr lang="zh-CN" altLang="en-US" dirty="0"/>
              <a:t>扔入队列。</a:t>
            </a:r>
            <a:endParaRPr lang="en-US" altLang="zh-CN" dirty="0"/>
          </a:p>
          <a:p>
            <a:r>
              <a:rPr lang="zh-CN" altLang="en-US" dirty="0"/>
              <a:t>接着做如下操作：</a:t>
            </a:r>
            <a:endParaRPr lang="en-US" altLang="zh-CN" dirty="0"/>
          </a:p>
          <a:p>
            <a:r>
              <a:rPr lang="zh-CN" altLang="en-US" dirty="0"/>
              <a:t>每次取出队首</a:t>
            </a:r>
            <a:r>
              <a:rPr lang="en-US" altLang="zh-CN" dirty="0"/>
              <a:t>u</a:t>
            </a:r>
            <a:r>
              <a:rPr lang="zh-CN" altLang="en-US" dirty="0"/>
              <a:t>，并对</a:t>
            </a:r>
            <a:r>
              <a:rPr lang="en-US" altLang="zh-CN" dirty="0"/>
              <a:t>u</a:t>
            </a:r>
            <a:r>
              <a:rPr lang="zh-CN" altLang="en-US" dirty="0"/>
              <a:t>能到达的所有</a:t>
            </a:r>
            <a:r>
              <a:rPr lang="en-US" altLang="zh-CN" dirty="0"/>
              <a:t>v</a:t>
            </a:r>
            <a:r>
              <a:rPr lang="zh-CN" altLang="en-US" dirty="0"/>
              <a:t>进行松弛操作。</a:t>
            </a:r>
            <a:endParaRPr lang="en-US" altLang="zh-CN" dirty="0"/>
          </a:p>
          <a:p>
            <a:r>
              <a:rPr lang="zh-CN" altLang="en-US" dirty="0"/>
              <a:t>对于每个能松弛的</a:t>
            </a:r>
            <a:r>
              <a:rPr lang="en-US" altLang="zh-CN" dirty="0"/>
              <a:t>v</a:t>
            </a:r>
            <a:r>
              <a:rPr lang="zh-CN" altLang="en-US" dirty="0"/>
              <a:t>，若</a:t>
            </a:r>
            <a:r>
              <a:rPr lang="en-US" altLang="zh-CN" dirty="0"/>
              <a:t>v</a:t>
            </a:r>
            <a:r>
              <a:rPr lang="zh-CN" altLang="en-US" dirty="0"/>
              <a:t>不在队列里，则把</a:t>
            </a:r>
            <a:r>
              <a:rPr lang="en-US" altLang="zh-CN" dirty="0"/>
              <a:t>v</a:t>
            </a:r>
            <a:r>
              <a:rPr lang="zh-CN" altLang="en-US" dirty="0"/>
              <a:t>扔进队列。</a:t>
            </a:r>
            <a:endParaRPr lang="en-US" altLang="zh-CN" dirty="0"/>
          </a:p>
          <a:p>
            <a:r>
              <a:rPr lang="zh-CN" altLang="en-US" dirty="0"/>
              <a:t>直到队列为空或者有点</a:t>
            </a:r>
            <a:r>
              <a:rPr lang="en-US" altLang="zh-CN" dirty="0"/>
              <a:t>v</a:t>
            </a:r>
            <a:r>
              <a:rPr lang="zh-CN" altLang="en-US" dirty="0"/>
              <a:t>进入队列</a:t>
            </a:r>
            <a:r>
              <a:rPr lang="en-US" altLang="zh-CN" dirty="0"/>
              <a:t>V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如果队列为空，则</a:t>
            </a:r>
            <a:r>
              <a:rPr lang="en-US" altLang="zh-CN" dirty="0"/>
              <a:t>SPFA</a:t>
            </a:r>
            <a:r>
              <a:rPr lang="zh-CN" altLang="en-US" dirty="0"/>
              <a:t>算法正常结束，否则有负权环。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O(KE)</a:t>
            </a:r>
            <a:r>
              <a:rPr lang="zh-CN" altLang="en-US" dirty="0"/>
              <a:t>，其中</a:t>
            </a:r>
            <a:r>
              <a:rPr lang="en-US" altLang="zh-CN" dirty="0"/>
              <a:t>K</a:t>
            </a:r>
            <a:r>
              <a:rPr lang="zh-CN" altLang="en-US" dirty="0"/>
              <a:t>是所有点进队的平均次数，可以证明一般</a:t>
            </a:r>
            <a:r>
              <a:rPr lang="en-US" altLang="zh-CN" dirty="0"/>
              <a:t>K</a:t>
            </a:r>
            <a:r>
              <a:rPr lang="zh-CN" altLang="en-US" dirty="0"/>
              <a:t>≤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最坏复杂度</a:t>
            </a:r>
            <a:r>
              <a:rPr lang="en-US" altLang="zh-CN" dirty="0"/>
              <a:t>O(VE)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POJ 1511 Invitation Cards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题目大意：给出一个有向图，点和边都不超过</a:t>
            </a:r>
            <a:r>
              <a:rPr lang="en-US" altLang="zh-CN" dirty="0"/>
              <a:t>1000000</a:t>
            </a:r>
            <a:r>
              <a:rPr lang="zh-CN" altLang="en-US" dirty="0"/>
              <a:t>，求</a:t>
            </a:r>
            <a:r>
              <a:rPr lang="en-US" altLang="zh-CN" dirty="0"/>
              <a:t>1</a:t>
            </a:r>
            <a:r>
              <a:rPr lang="zh-CN" altLang="en-US" dirty="0"/>
              <a:t>号点到所有点的距离和</a:t>
            </a:r>
            <a:r>
              <a:rPr lang="en-US" altLang="zh-CN" dirty="0"/>
              <a:t>+</a:t>
            </a:r>
            <a:r>
              <a:rPr lang="zh-CN" altLang="en-US" dirty="0"/>
              <a:t>所有点到</a:t>
            </a:r>
            <a:r>
              <a:rPr lang="en-US" altLang="zh-CN" dirty="0"/>
              <a:t>1</a:t>
            </a:r>
            <a:r>
              <a:rPr lang="zh-CN" altLang="en-US" dirty="0"/>
              <a:t>号点的距离和。</a:t>
            </a:r>
          </a:p>
          <a:p>
            <a:endParaRPr lang="zh-CN" altLang="en-US" dirty="0"/>
          </a:p>
          <a:p>
            <a:r>
              <a:rPr lang="zh-CN" altLang="en-US" dirty="0"/>
              <a:t>题解：</a:t>
            </a:r>
            <a:r>
              <a:rPr lang="en-US" altLang="zh-CN" dirty="0"/>
              <a:t>1</a:t>
            </a:r>
            <a:r>
              <a:rPr lang="zh-CN" altLang="en-US" dirty="0"/>
              <a:t>号点到其他点的距离和直接用</a:t>
            </a:r>
            <a:r>
              <a:rPr lang="en-US" altLang="zh-CN" dirty="0"/>
              <a:t>SPFA</a:t>
            </a:r>
            <a:r>
              <a:rPr lang="zh-CN" altLang="en-US" dirty="0"/>
              <a:t>求，再将所有边反向，求出</a:t>
            </a:r>
            <a:r>
              <a:rPr lang="en-US" altLang="zh-CN" dirty="0"/>
              <a:t>1</a:t>
            </a:r>
            <a:r>
              <a:rPr lang="zh-CN" altLang="en-US" dirty="0"/>
              <a:t>号点到所有点的距离和，就是所有点到</a:t>
            </a:r>
            <a:r>
              <a:rPr lang="en-US" altLang="zh-CN" dirty="0"/>
              <a:t>1</a:t>
            </a:r>
            <a:r>
              <a:rPr lang="zh-CN" altLang="en-US" dirty="0"/>
              <a:t>号点的距离和，因为点非常多，故采用链式前向星存储，因这个和可能很大，注意答案要用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存储。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POJ 3259 Wormholes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题目大意：给出一个无向图，再给出</a:t>
            </a:r>
            <a:r>
              <a:rPr lang="en-US" altLang="zh-CN" dirty="0"/>
              <a:t>W</a:t>
            </a:r>
            <a:r>
              <a:rPr lang="zh-CN" altLang="en-US" dirty="0"/>
              <a:t>个虫洞，虫洞的意思就是权值为负的边，问你可否找到负权环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题解：直接</a:t>
            </a:r>
            <a:r>
              <a:rPr lang="en-US" altLang="zh-CN" dirty="0"/>
              <a:t>SPFA</a:t>
            </a:r>
            <a:r>
              <a:rPr lang="zh-CN" altLang="en-US" dirty="0"/>
              <a:t>。若一个点进队列超过</a:t>
            </a:r>
            <a:r>
              <a:rPr lang="en-US" altLang="zh-CN" dirty="0"/>
              <a:t>n</a:t>
            </a:r>
            <a:r>
              <a:rPr lang="zh-CN" altLang="en-US" dirty="0"/>
              <a:t>次，则有负权环。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最短路算法的应用</a:t>
            </a:r>
            <a:r>
              <a:rPr lang="en-US" altLang="zh-CN" dirty="0"/>
              <a:t>1</a:t>
            </a:r>
            <a:r>
              <a:rPr lang="zh-CN" altLang="en-US" dirty="0"/>
              <a:t>：传递闭包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传递闭包就是求有向图中两点的可达性。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传递闭包时，一开始若从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ok[x][y]=1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，然后利用修改后的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k=1;k&lt;=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V;k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在前面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V;i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j=1;j&lt;=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V;j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][j]=ok[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][k]&amp;ok[k][j];</a:t>
            </a:r>
          </a:p>
          <a:p>
            <a:pPr marL="0" indent="0">
              <a:buNone/>
            </a:pPr>
            <a:r>
              <a:rPr lang="zh-CN" altLang="en-US" dirty="0"/>
              <a:t>最后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ok[x][y]=1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可到达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. POJ3660 Cow Contest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头牛</a:t>
            </a:r>
            <a:r>
              <a:rPr lang="en-US" altLang="zh-CN" dirty="0"/>
              <a:t>,</a:t>
            </a:r>
            <a:r>
              <a:rPr lang="zh-CN" altLang="en-US" dirty="0"/>
              <a:t>每个牛有一个唯一且不同的能力等级值</a:t>
            </a:r>
            <a:r>
              <a:rPr lang="en-US" altLang="zh-CN" dirty="0"/>
              <a:t>.</a:t>
            </a:r>
            <a:r>
              <a:rPr lang="zh-CN" altLang="en-US" dirty="0"/>
              <a:t>然后他们中的两头牛进行</a:t>
            </a:r>
            <a:r>
              <a:rPr lang="en-US" altLang="zh-CN" dirty="0"/>
              <a:t>M</a:t>
            </a:r>
            <a:r>
              <a:rPr lang="zh-CN" altLang="en-US" dirty="0"/>
              <a:t>场比赛</a:t>
            </a:r>
            <a:r>
              <a:rPr lang="en-US" altLang="zh-CN" dirty="0"/>
              <a:t>,</a:t>
            </a:r>
            <a:r>
              <a:rPr lang="zh-CN" altLang="en-US" dirty="0"/>
              <a:t>并给你这</a:t>
            </a:r>
            <a:r>
              <a:rPr lang="en-US" altLang="zh-CN" dirty="0"/>
              <a:t>M</a:t>
            </a:r>
            <a:r>
              <a:rPr lang="zh-CN" altLang="en-US" dirty="0"/>
              <a:t>场的比赛结果</a:t>
            </a:r>
            <a:r>
              <a:rPr lang="en-US" altLang="zh-CN" dirty="0"/>
              <a:t>.</a:t>
            </a:r>
            <a:r>
              <a:rPr lang="zh-CN" altLang="en-US" dirty="0"/>
              <a:t>现在的问题是问你有多少头牛可以确定自己的排名了</a:t>
            </a:r>
            <a:r>
              <a:rPr lang="en-US" altLang="zh-CN" dirty="0"/>
              <a:t>? </a:t>
            </a:r>
            <a:r>
              <a:rPr lang="zh-CN" altLang="en-US" dirty="0"/>
              <a:t>如果对于</a:t>
            </a:r>
            <a:r>
              <a:rPr lang="en-US" altLang="zh-CN" dirty="0"/>
              <a:t>a</a:t>
            </a:r>
            <a:r>
              <a:rPr lang="zh-CN" altLang="en-US" dirty="0"/>
              <a:t>胜</a:t>
            </a:r>
            <a:r>
              <a:rPr lang="en-US" altLang="zh-CN" dirty="0"/>
              <a:t>b</a:t>
            </a:r>
            <a:r>
              <a:rPr lang="zh-CN" altLang="en-US" dirty="0"/>
              <a:t>且</a:t>
            </a:r>
            <a:r>
              <a:rPr lang="en-US" altLang="zh-CN" dirty="0"/>
              <a:t>b</a:t>
            </a:r>
            <a:r>
              <a:rPr lang="zh-CN" altLang="en-US" dirty="0"/>
              <a:t>胜</a:t>
            </a:r>
            <a:r>
              <a:rPr lang="en-US" altLang="zh-CN" dirty="0"/>
              <a:t>c,</a:t>
            </a:r>
            <a:r>
              <a:rPr lang="zh-CN" altLang="en-US" dirty="0"/>
              <a:t>那么肯定</a:t>
            </a:r>
            <a:r>
              <a:rPr lang="en-US" altLang="zh-CN" dirty="0"/>
              <a:t>a</a:t>
            </a:r>
            <a:r>
              <a:rPr lang="zh-CN" altLang="en-US" dirty="0"/>
              <a:t>胜</a:t>
            </a:r>
            <a:r>
              <a:rPr lang="en-US" altLang="zh-CN" dirty="0"/>
              <a:t>c. </a:t>
            </a:r>
            <a:r>
              <a:rPr lang="zh-CN" altLang="en-US" dirty="0"/>
              <a:t>且如果已经知道了</a:t>
            </a:r>
            <a:r>
              <a:rPr lang="en-US" altLang="zh-CN" dirty="0"/>
              <a:t>a</a:t>
            </a:r>
            <a:r>
              <a:rPr lang="zh-CN" altLang="en-US" dirty="0"/>
              <a:t>胜的牛数目</a:t>
            </a:r>
            <a:r>
              <a:rPr lang="en-US" altLang="zh-CN" dirty="0"/>
              <a:t>+</a:t>
            </a:r>
            <a:r>
              <a:rPr lang="zh-CN" altLang="en-US" dirty="0"/>
              <a:t>比</a:t>
            </a:r>
            <a:r>
              <a:rPr lang="en-US" altLang="zh-CN" dirty="0"/>
              <a:t>a</a:t>
            </a:r>
            <a:r>
              <a:rPr lang="zh-CN" altLang="en-US" dirty="0"/>
              <a:t>厉害的牛数目正好</a:t>
            </a:r>
            <a:r>
              <a:rPr lang="en-US" altLang="zh-CN" dirty="0"/>
              <a:t>==N-1,</a:t>
            </a:r>
            <a:r>
              <a:rPr lang="zh-CN" altLang="en-US" dirty="0"/>
              <a:t>那么</a:t>
            </a:r>
            <a:r>
              <a:rPr lang="en-US" altLang="zh-CN" dirty="0"/>
              <a:t>a</a:t>
            </a:r>
            <a:r>
              <a:rPr lang="zh-CN" altLang="en-US" dirty="0"/>
              <a:t>的排名也肯定可以推出来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此题我们要求的就是从</a:t>
            </a:r>
            <a:r>
              <a:rPr lang="en-US" altLang="zh-CN" dirty="0"/>
              <a:t>a</a:t>
            </a:r>
            <a:r>
              <a:rPr lang="zh-CN" altLang="en-US" dirty="0"/>
              <a:t>点能到达的点数目与能到达</a:t>
            </a:r>
            <a:r>
              <a:rPr lang="en-US" altLang="zh-CN" dirty="0"/>
              <a:t>a</a:t>
            </a:r>
            <a:r>
              <a:rPr lang="zh-CN" altLang="en-US" dirty="0"/>
              <a:t>点的点数目</a:t>
            </a:r>
            <a:r>
              <a:rPr lang="en-US" altLang="zh-CN" dirty="0"/>
              <a:t>.</a:t>
            </a:r>
            <a:r>
              <a:rPr lang="zh-CN" altLang="en-US" dirty="0"/>
              <a:t>这两个值</a:t>
            </a:r>
            <a:r>
              <a:rPr lang="en-US" altLang="zh-CN" dirty="0"/>
              <a:t>,</a:t>
            </a:r>
            <a:r>
              <a:rPr lang="zh-CN" altLang="en-US" dirty="0"/>
              <a:t>且看这两个值的和是不是</a:t>
            </a:r>
            <a:r>
              <a:rPr lang="en-US" altLang="zh-CN" dirty="0"/>
              <a:t>==N-1.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胜</a:t>
            </a:r>
            <a:r>
              <a:rPr lang="en-US" altLang="zh-CN" dirty="0"/>
              <a:t>b</a:t>
            </a:r>
            <a:r>
              <a:rPr lang="zh-CN" altLang="en-US" dirty="0"/>
              <a:t>相当于有一条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的边。</a:t>
            </a:r>
            <a:endParaRPr lang="en-US" altLang="zh-CN" dirty="0"/>
          </a:p>
          <a:p>
            <a:r>
              <a:rPr lang="zh-CN" altLang="en-US" dirty="0"/>
              <a:t>然后传递闭包，按题意计算。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最短路算法的应用</a:t>
            </a:r>
            <a:r>
              <a:rPr lang="en-US" altLang="zh-CN" dirty="0"/>
              <a:t>2</a:t>
            </a:r>
            <a:r>
              <a:rPr lang="zh-CN" altLang="en-US" dirty="0"/>
              <a:t>：最小环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zh-CN" altLang="en-US"/>
              <a:t>一、 定义:通常来说最小环是针对有向图而言</a:t>
            </a:r>
          </a:p>
          <a:p>
            <a:r>
              <a:rPr lang="zh-CN" altLang="en-US"/>
              <a:t>从一个点出发,经过一条简单路径回到起点成为环.图的最小环就是所有环中长度最小的.</a:t>
            </a:r>
          </a:p>
          <a:p>
            <a:r>
              <a:rPr lang="zh-CN" altLang="en-US"/>
              <a:t>二、怎样求最小环呢?</a:t>
            </a:r>
          </a:p>
          <a:p>
            <a:r>
              <a:rPr lang="zh-CN" altLang="en-US"/>
              <a:t>传统的解决方法(dijkstra):</a:t>
            </a:r>
          </a:p>
          <a:p>
            <a:r>
              <a:rPr lang="zh-CN" altLang="en-US"/>
              <a:t>   任意一个环的权值，我们都可以看成两个有边相连的结点i、j的直接距离加上i、j间不包含边(边i-&gt;j)的最短路径。求最短路径我们第一个想到的就是Dijkstra算法。而Dijkstra所求的是一个点到所有点的最短距离。用Dijkstra所求的i、j的最短距离一定是i、j的直接距离(如果i，j连通)，所以我们需要先将i、j的边从图中删除(若i，j不连通，则不用删除)，再用Dijkstra求新图中i、j的最短距离即可。所以我们每次在图中选取一条边，把它从图中删掉．然后对删掉的那条边所对应的2点进行Dijkstra，也就是m次Dijkstra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</a:t>
            </a:r>
            <a:r>
              <a:rPr lang="en-US" altLang="zh-CN" err="1">
                <a:sym typeface="+mn-ea"/>
              </a:rPr>
              <a:t>floyd</a:t>
            </a:r>
            <a:r>
              <a:rPr lang="zh-CN" altLang="en-US" dirty="0">
                <a:sym typeface="+mn-ea"/>
              </a:rPr>
              <a:t>的同时，顺便算出最小环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altLang="zh-CN" sz="2800" err="1">
                <a:latin typeface="Consolas" panose="020B0609020204030204" pitchFamily="49" charset="0"/>
                <a:sym typeface="+mn-ea"/>
              </a:rPr>
              <a:t>g[i][j]=i,j</a:t>
            </a:r>
            <a:r>
              <a:rPr sz="2800">
                <a:latin typeface="Consolas" panose="020B0609020204030204" pitchFamily="49" charset="0"/>
                <a:sym typeface="+mn-ea"/>
              </a:rPr>
              <a:t>之间的边长</a:t>
            </a:r>
            <a:endParaRPr lang="zh-CN" altLang="en-US" sz="28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dist=g;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for (k=1;k&lt;=n;k++){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    for (i=1;i&lt;k;i++)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        for (j=i+1;j&lt;k;j++)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 err="1">
                <a:latin typeface="Consolas" panose="020B0609020204030204" pitchFamily="49" charset="0"/>
                <a:sym typeface="+mn-ea"/>
              </a:rPr>
              <a:t>            answer=min(answer,dist[i][j]+g[i][k]+g[k][j</a:t>
            </a:r>
            <a:r>
              <a:rPr lang="en-US" altLang="zh-CN" sz="2800">
                <a:latin typeface="Consolas" panose="020B0609020204030204" pitchFamily="49" charset="0"/>
                <a:sym typeface="+mn-ea"/>
              </a:rPr>
              <a:t>]);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    for (i=1;i&lt;=n;i++)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        for (j=1;j&lt;=n;j++)</a:t>
            </a:r>
          </a:p>
          <a:p>
            <a:pPr lvl="1">
              <a:lnSpc>
                <a:spcPct val="80000"/>
              </a:lnSpc>
            </a:pPr>
            <a:r>
              <a:rPr lang="en-US" altLang="zh-CN" sz="2800" err="1">
                <a:latin typeface="Consolas" panose="020B0609020204030204" pitchFamily="49" charset="0"/>
                <a:sym typeface="+mn-ea"/>
              </a:rPr>
              <a:t>            				dist[i][j]=min(dist[i][j],dist[i][k]+dist[k][j</a:t>
            </a:r>
            <a:r>
              <a:rPr lang="en-US" altLang="zh-CN" sz="2800">
                <a:latin typeface="Consolas" panose="020B0609020204030204" pitchFamily="49" charset="0"/>
                <a:sym typeface="+mn-ea"/>
              </a:rPr>
              <a:t>]);</a:t>
            </a:r>
            <a:endParaRPr lang="en-US" altLang="zh-CN" sz="280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>
                <a:latin typeface="Consolas" panose="020B0609020204030204" pitchFamily="49" charset="0"/>
                <a:sym typeface="+mn-ea"/>
              </a:rPr>
              <a:t>end;</a:t>
            </a:r>
            <a:endParaRPr lang="en-US" altLang="zh-CN" sz="28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最短路算法的应用</a:t>
            </a:r>
            <a:r>
              <a:rPr lang="en-US" altLang="zh-CN" dirty="0"/>
              <a:t>3</a:t>
            </a:r>
            <a:r>
              <a:rPr lang="zh-CN" altLang="en-US" dirty="0"/>
              <a:t>：差分约束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1133475"/>
            <a:ext cx="10852785" cy="4392930"/>
          </a:xfrm>
        </p:spPr>
        <p:txBody>
          <a:bodyPr/>
          <a:lstStyle/>
          <a:p>
            <a:r>
              <a:rPr lang="zh-CN" altLang="en-US" dirty="0"/>
              <a:t>简要地说：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个整数变量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..A</a:t>
            </a:r>
            <a:r>
              <a:rPr lang="en-US" altLang="zh-CN" baseline="-25000" dirty="0"/>
              <a:t>n</a:t>
            </a:r>
            <a:r>
              <a:rPr lang="en-US" altLang="zh-CN" dirty="0"/>
              <a:t>,</a:t>
            </a:r>
            <a:r>
              <a:rPr lang="zh-CN" altLang="en-US" dirty="0"/>
              <a:t>给定</a:t>
            </a:r>
            <a:r>
              <a:rPr lang="en-US" altLang="zh-CN" dirty="0"/>
              <a:t>m</a:t>
            </a:r>
            <a:r>
              <a:rPr lang="zh-CN" altLang="en-US" dirty="0"/>
              <a:t>个约束，约束形如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A</a:t>
            </a:r>
            <a:r>
              <a:rPr lang="en-US" altLang="zh-CN" baseline="-25000" dirty="0"/>
              <a:t>x</a:t>
            </a:r>
            <a:r>
              <a:rPr lang="en-US" altLang="zh-CN" dirty="0"/>
              <a:t>-A</a:t>
            </a:r>
            <a:r>
              <a:rPr lang="en-US" altLang="zh-CN" baseline="-25000" dirty="0"/>
              <a:t>y</a:t>
            </a:r>
            <a:r>
              <a:rPr lang="zh-CN" altLang="en-US" dirty="0"/>
              <a:t>≥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    A</a:t>
            </a:r>
            <a:r>
              <a:rPr lang="en-US" altLang="zh-CN" baseline="-25000" dirty="0"/>
              <a:t>x</a:t>
            </a:r>
            <a:r>
              <a:rPr lang="en-US" altLang="zh-CN" dirty="0"/>
              <a:t>-A</a:t>
            </a:r>
            <a:r>
              <a:rPr lang="en-US" altLang="zh-CN" baseline="-25000" dirty="0"/>
              <a:t>y</a:t>
            </a:r>
            <a:r>
              <a:rPr lang="zh-CN" altLang="en-US" dirty="0"/>
              <a:t>≤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    A</a:t>
            </a:r>
            <a:r>
              <a:rPr lang="en-US" altLang="zh-CN" baseline="-25000" dirty="0"/>
              <a:t>x</a:t>
            </a:r>
            <a:r>
              <a:rPr lang="en-US" altLang="zh-CN" dirty="0"/>
              <a:t>=A</a:t>
            </a:r>
            <a:r>
              <a:rPr lang="en-US" altLang="zh-CN" baseline="-25000" dirty="0"/>
              <a:t>y</a:t>
            </a:r>
          </a:p>
          <a:p>
            <a:r>
              <a:rPr lang="zh-CN" altLang="en-US" dirty="0"/>
              <a:t>求一些东西，比如</a:t>
            </a:r>
            <a:r>
              <a:rPr lang="en-US" altLang="zh-CN" dirty="0"/>
              <a:t>Ax-Ay</a:t>
            </a:r>
            <a:r>
              <a:rPr lang="zh-CN" altLang="en-US" dirty="0"/>
              <a:t>的最大值，不等式能否全部满足等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5"/>
          <p:cNvSpPr txBox="1"/>
          <p:nvPr/>
        </p:nvSpPr>
        <p:spPr>
          <a:xfrm>
            <a:off x="2566988" y="1125538"/>
            <a:ext cx="727233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    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解：用四维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0-1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向量表示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(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人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狼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羊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菜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)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在河西岸的状态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(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在河西岸则分量取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1,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否则取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0),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共有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2</a:t>
            </a:r>
            <a:r>
              <a:rPr lang="en-US" altLang="x-none" sz="2400" baseline="30000" dirty="0">
                <a:latin typeface="浪漫雅圆" pitchFamily="2" charset="-122"/>
                <a:ea typeface="浪漫雅圆" pitchFamily="2" charset="-122"/>
              </a:rPr>
              <a:t>4 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=16 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种状态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.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在河东岸的状态类似记作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.</a:t>
            </a:r>
          </a:p>
        </p:txBody>
      </p:sp>
      <p:sp>
        <p:nvSpPr>
          <p:cNvPr id="25603" name="Rectangle 6"/>
          <p:cNvSpPr/>
          <p:nvPr/>
        </p:nvSpPr>
        <p:spPr>
          <a:xfrm>
            <a:off x="2566988" y="2708275"/>
            <a:ext cx="7345362" cy="24549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    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由题设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状态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(0,1,1,0),(0,0,1,1),(0,1,1,1)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是不允许的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从而对应状态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(1,0,0,1), (1,1,0,0), (1,0,0,0)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也是不允许的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    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以可允许的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10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个状态向量作为顶点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将可能互相转移的状态用线段连接起来构成一个图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    </a:t>
            </a:r>
            <a:r>
              <a:rPr lang="zh-CN" altLang="en-US" sz="2400" dirty="0">
                <a:latin typeface="浪漫雅圆" pitchFamily="2" charset="-122"/>
                <a:ea typeface="浪漫雅圆" pitchFamily="2" charset="-122"/>
              </a:rPr>
              <a:t>根据此图便可找到渡河方法</a:t>
            </a:r>
            <a:r>
              <a:rPr lang="en-US" altLang="x-none" sz="2400" dirty="0">
                <a:latin typeface="浪漫雅圆" pitchFamily="2" charset="-122"/>
                <a:ea typeface="浪漫雅圆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最短路算法的应用</a:t>
            </a:r>
            <a:r>
              <a:rPr lang="en-US" altLang="zh-CN" dirty="0"/>
              <a:t>3</a:t>
            </a:r>
            <a:r>
              <a:rPr lang="zh-CN" altLang="en-US" dirty="0"/>
              <a:t>：差分约束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A</a:t>
            </a:r>
            <a:r>
              <a:rPr lang="en-US" altLang="zh-CN" baseline="-25000" dirty="0"/>
              <a:t>x</a:t>
            </a:r>
            <a:r>
              <a:rPr lang="en-US" altLang="zh-CN" dirty="0"/>
              <a:t>-A</a:t>
            </a:r>
            <a:r>
              <a:rPr lang="en-US" altLang="zh-CN" baseline="-25000" dirty="0"/>
              <a:t>y</a:t>
            </a:r>
            <a:r>
              <a:rPr lang="zh-CN" altLang="en-US" dirty="0"/>
              <a:t>≤</a:t>
            </a:r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zh-CN" altLang="en-US" dirty="0"/>
              <a:t>≤</a:t>
            </a:r>
            <a:r>
              <a:rPr lang="en-US" altLang="zh-CN" dirty="0" err="1"/>
              <a:t>t+A</a:t>
            </a:r>
            <a:r>
              <a:rPr lang="en-US" altLang="zh-CN" baseline="-25000" dirty="0" err="1"/>
              <a:t>y</a:t>
            </a:r>
            <a:endParaRPr lang="en-US" altLang="zh-CN" baseline="-25000" dirty="0"/>
          </a:p>
          <a:p>
            <a:r>
              <a:rPr lang="en-US" altLang="zh-CN" dirty="0"/>
              <a:t>    dis[x]</a:t>
            </a:r>
            <a:r>
              <a:rPr lang="zh-CN" altLang="en-US" dirty="0"/>
              <a:t>≤</a:t>
            </a:r>
            <a:r>
              <a:rPr lang="en-US" altLang="zh-CN" dirty="0"/>
              <a:t>dis[y]+a[y][x]</a:t>
            </a:r>
          </a:p>
          <a:p>
            <a:r>
              <a:rPr lang="zh-CN" altLang="en-US" b="1" dirty="0"/>
              <a:t>最短路的边就是一个约束！！！</a:t>
            </a:r>
            <a:endParaRPr lang="en-US" altLang="zh-CN" b="1" dirty="0"/>
          </a:p>
          <a:p>
            <a:r>
              <a:rPr lang="zh-CN" altLang="en-US" dirty="0"/>
              <a:t>所以我们可以直接将约束转成一条边，直接求最短路就好。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en-US" altLang="zh-CN" dirty="0"/>
              <a:t>-A</a:t>
            </a:r>
            <a:r>
              <a:rPr lang="en-US" altLang="zh-CN" baseline="-25000" dirty="0"/>
              <a:t>y</a:t>
            </a:r>
            <a:r>
              <a:rPr lang="zh-CN" altLang="en-US" dirty="0"/>
              <a:t>≤</a:t>
            </a:r>
            <a:r>
              <a:rPr lang="en-US" altLang="zh-CN" dirty="0"/>
              <a:t>t </a:t>
            </a:r>
            <a:r>
              <a:rPr lang="zh-CN" altLang="en-US" dirty="0"/>
              <a:t>→有向边</a:t>
            </a:r>
            <a:r>
              <a:rPr lang="en-US" altLang="zh-CN" dirty="0"/>
              <a:t>&lt;</a:t>
            </a:r>
            <a:r>
              <a:rPr lang="en-US" altLang="zh-CN" dirty="0" err="1"/>
              <a:t>y,x</a:t>
            </a:r>
            <a:r>
              <a:rPr lang="en-US" altLang="zh-CN" dirty="0"/>
              <a:t>&gt;</a:t>
            </a:r>
            <a:r>
              <a:rPr lang="zh-CN" altLang="en-US" dirty="0"/>
              <a:t>，权值为</a:t>
            </a:r>
            <a:r>
              <a:rPr lang="en-US" altLang="zh-CN" dirty="0"/>
              <a:t>t</a:t>
            </a:r>
          </a:p>
          <a:p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en-US" altLang="zh-CN" dirty="0"/>
              <a:t>-A</a:t>
            </a:r>
            <a:r>
              <a:rPr lang="en-US" altLang="zh-CN" baseline="-25000" dirty="0"/>
              <a:t>y</a:t>
            </a:r>
            <a:r>
              <a:rPr lang="zh-CN" altLang="en-US" dirty="0"/>
              <a:t>≥</a:t>
            </a:r>
            <a:r>
              <a:rPr lang="en-US" altLang="zh-CN" dirty="0"/>
              <a:t>t </a:t>
            </a:r>
            <a:r>
              <a:rPr lang="zh-CN" altLang="en-US" dirty="0"/>
              <a:t>→</a:t>
            </a:r>
            <a:r>
              <a:rPr lang="en-US" altLang="zh-CN" dirty="0"/>
              <a:t>A</a:t>
            </a:r>
            <a:r>
              <a:rPr lang="en-US" altLang="zh-CN" baseline="-25000" dirty="0"/>
              <a:t>y</a:t>
            </a:r>
            <a:r>
              <a:rPr lang="en-US" altLang="zh-CN" dirty="0"/>
              <a:t>-A</a:t>
            </a:r>
            <a:r>
              <a:rPr lang="en-US" altLang="zh-CN" baseline="-25000" dirty="0"/>
              <a:t>x</a:t>
            </a:r>
            <a:r>
              <a:rPr lang="zh-CN" altLang="en-US" dirty="0"/>
              <a:t>≤</a:t>
            </a:r>
            <a:r>
              <a:rPr lang="en-US" altLang="zh-CN" dirty="0"/>
              <a:t>-t </a:t>
            </a:r>
            <a:r>
              <a:rPr lang="zh-CN" altLang="en-US" dirty="0"/>
              <a:t>→有向边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zh-CN" altLang="en-US" dirty="0"/>
              <a:t>，权值为</a:t>
            </a:r>
            <a:r>
              <a:rPr lang="en-US" altLang="zh-CN" dirty="0"/>
              <a:t>-t</a:t>
            </a:r>
            <a:endParaRPr lang="en-US" altLang="zh-CN" b="1" dirty="0"/>
          </a:p>
          <a:p>
            <a:r>
              <a:rPr lang="en-US" altLang="zh-CN" dirty="0"/>
              <a:t>A</a:t>
            </a:r>
            <a:r>
              <a:rPr lang="en-US" altLang="zh-CN" baseline="-25000" dirty="0"/>
              <a:t>x</a:t>
            </a:r>
            <a:r>
              <a:rPr lang="en-US" altLang="zh-CN" dirty="0"/>
              <a:t>-A</a:t>
            </a:r>
            <a:r>
              <a:rPr lang="en-US" altLang="zh-CN" baseline="-25000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=t</a:t>
            </a:r>
            <a:r>
              <a:rPr lang="zh-CN" altLang="en-US" dirty="0"/>
              <a:t>→ 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x</a:t>
            </a:r>
            <a:r>
              <a:rPr lang="en-US" altLang="zh-CN">
                <a:sym typeface="+mn-ea"/>
              </a:rPr>
              <a:t>-A</a:t>
            </a:r>
            <a:r>
              <a:rPr lang="en-US" altLang="zh-CN" baseline="-25000">
                <a:sym typeface="+mn-ea"/>
              </a:rPr>
              <a:t>y</a:t>
            </a:r>
            <a:r>
              <a:rPr>
                <a:sym typeface="+mn-ea"/>
              </a:rPr>
              <a:t>≤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x</a:t>
            </a:r>
            <a:r>
              <a:rPr lang="en-US" altLang="zh-CN">
                <a:sym typeface="+mn-ea"/>
              </a:rPr>
              <a:t>-A</a:t>
            </a:r>
            <a:r>
              <a:rPr lang="en-US" altLang="zh-CN" baseline="-25000">
                <a:sym typeface="+mn-ea"/>
              </a:rPr>
              <a:t>y</a:t>
            </a:r>
            <a:r>
              <a:rPr>
                <a:sym typeface="+mn-ea"/>
              </a:rPr>
              <a:t>≥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两个等式</a:t>
            </a:r>
            <a:endParaRPr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例题：小</a:t>
            </a:r>
            <a:r>
              <a:rPr lang="en-US" altLang="zh-CN" dirty="0"/>
              <a:t>K</a:t>
            </a:r>
            <a:r>
              <a:rPr lang="zh-CN" altLang="en-US" dirty="0"/>
              <a:t>的农场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K </a:t>
            </a:r>
            <a:r>
              <a:rPr lang="zh-CN" altLang="en-US" dirty="0"/>
              <a:t>在 </a:t>
            </a:r>
            <a:r>
              <a:rPr lang="en-US" altLang="zh-CN" dirty="0"/>
              <a:t>Minecraft </a:t>
            </a:r>
            <a:r>
              <a:rPr lang="zh-CN" altLang="en-US" dirty="0"/>
              <a:t>里面建立很多很多的农场，总共 </a:t>
            </a:r>
            <a:r>
              <a:rPr lang="en-US" altLang="zh-CN" dirty="0"/>
              <a:t>n </a:t>
            </a:r>
            <a:r>
              <a:rPr lang="zh-CN" altLang="en-US" dirty="0"/>
              <a:t>个，以至于他自己都忘记了每个农场中种植作物的具体数量了，他只记得一些含糊的信息（共 </a:t>
            </a:r>
            <a:r>
              <a:rPr lang="en-US" altLang="zh-CN" dirty="0"/>
              <a:t>m </a:t>
            </a:r>
            <a:r>
              <a:rPr lang="zh-CN" altLang="en-US" dirty="0"/>
              <a:t>个），以下列三种形式描述：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、农场 </a:t>
            </a:r>
            <a:r>
              <a:rPr lang="en-US" altLang="zh-CN" dirty="0"/>
              <a:t>a </a:t>
            </a:r>
            <a:r>
              <a:rPr lang="zh-CN" altLang="en-US" dirty="0"/>
              <a:t>比农场 </a:t>
            </a:r>
            <a:r>
              <a:rPr lang="en-US" altLang="zh-CN" dirty="0"/>
              <a:t>b </a:t>
            </a:r>
            <a:r>
              <a:rPr lang="zh-CN" altLang="en-US" dirty="0"/>
              <a:t>至少多种植了 </a:t>
            </a:r>
            <a:r>
              <a:rPr lang="en-US" altLang="zh-CN" dirty="0"/>
              <a:t>c </a:t>
            </a:r>
            <a:r>
              <a:rPr lang="zh-CN" altLang="en-US" dirty="0"/>
              <a:t>个单位的作物。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、农场 </a:t>
            </a:r>
            <a:r>
              <a:rPr lang="en-US" altLang="zh-CN" dirty="0"/>
              <a:t>a </a:t>
            </a:r>
            <a:r>
              <a:rPr lang="zh-CN" altLang="en-US" dirty="0"/>
              <a:t>比农场 </a:t>
            </a:r>
            <a:r>
              <a:rPr lang="en-US" altLang="zh-CN" dirty="0"/>
              <a:t>b </a:t>
            </a:r>
            <a:r>
              <a:rPr lang="zh-CN" altLang="en-US" dirty="0"/>
              <a:t>至多多种植了 </a:t>
            </a:r>
            <a:r>
              <a:rPr lang="en-US" altLang="zh-CN" dirty="0"/>
              <a:t>c </a:t>
            </a:r>
            <a:r>
              <a:rPr lang="zh-CN" altLang="en-US" dirty="0"/>
              <a:t>个单位的作物。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、农场 </a:t>
            </a:r>
            <a:r>
              <a:rPr lang="en-US" altLang="zh-CN" dirty="0"/>
              <a:t>a </a:t>
            </a:r>
            <a:r>
              <a:rPr lang="zh-CN" altLang="en-US" dirty="0"/>
              <a:t>与农场 </a:t>
            </a:r>
            <a:r>
              <a:rPr lang="en-US" altLang="zh-CN" dirty="0"/>
              <a:t>b </a:t>
            </a:r>
            <a:r>
              <a:rPr lang="zh-CN" altLang="en-US" dirty="0"/>
              <a:t>种植的作物数一样多。</a:t>
            </a:r>
          </a:p>
          <a:p>
            <a:r>
              <a:rPr lang="zh-CN" altLang="en-US" dirty="0"/>
              <a:t>但是，由于小 </a:t>
            </a:r>
            <a:r>
              <a:rPr lang="en-US" altLang="zh-CN" dirty="0"/>
              <a:t>K </a:t>
            </a:r>
            <a:r>
              <a:rPr lang="zh-CN" altLang="en-US" dirty="0"/>
              <a:t>的记忆有些偏差，所以他想要知道存不存在一种情况，使得农场的种植作物数量与他记忆中的所有信息吻合。</a:t>
            </a:r>
            <a:endParaRPr lang="en-US" altLang="zh-CN" dirty="0"/>
          </a:p>
          <a:p>
            <a:r>
              <a:rPr lang="zh-CN" altLang="en-US" dirty="0"/>
              <a:t>存在输出</a:t>
            </a:r>
            <a:r>
              <a:rPr lang="en-US" altLang="zh-CN" dirty="0"/>
              <a:t>Yes</a:t>
            </a:r>
            <a:r>
              <a:rPr lang="zh-CN" altLang="en-US" dirty="0"/>
              <a:t>，否则输出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根据题意建图，然后从</a:t>
            </a:r>
            <a:r>
              <a:rPr lang="en-US" altLang="zh-CN" dirty="0"/>
              <a:t>0</a:t>
            </a:r>
            <a:r>
              <a:rPr lang="zh-CN" altLang="en-US" dirty="0"/>
              <a:t>向每个点连权为</a:t>
            </a:r>
            <a:r>
              <a:rPr lang="en-US" altLang="zh-CN" dirty="0"/>
              <a:t>0</a:t>
            </a:r>
            <a:r>
              <a:rPr lang="zh-CN" altLang="en-US" dirty="0"/>
              <a:t>的边，跑一遍</a:t>
            </a:r>
            <a:r>
              <a:rPr lang="en-US" altLang="zh-CN" dirty="0"/>
              <a:t>SPFA</a:t>
            </a:r>
            <a:r>
              <a:rPr lang="zh-CN" altLang="en-US" dirty="0"/>
              <a:t>，判断有无负权环，有则为</a:t>
            </a:r>
            <a:r>
              <a:rPr lang="en-US" altLang="zh-CN" dirty="0"/>
              <a:t>No</a:t>
            </a:r>
            <a:r>
              <a:rPr lang="zh-CN" altLang="en-US" dirty="0"/>
              <a:t>，否则为</a:t>
            </a:r>
            <a:r>
              <a:rPr lang="en-US" altLang="zh-CN" dirty="0"/>
              <a:t>Yes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[HNOI2005]狡猾的商人</a:t>
            </a:r>
          </a:p>
        </p:txBody>
      </p:sp>
      <p:pic>
        <p:nvPicPr>
          <p:cNvPr id="4" name="图片 3" descr="1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1442720"/>
            <a:ext cx="9970770" cy="30664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1133475"/>
            <a:ext cx="10852785" cy="3795395"/>
          </a:xfrm>
        </p:spPr>
        <p:txBody>
          <a:bodyPr>
            <a:normAutofit/>
          </a:bodyPr>
          <a:lstStyle/>
          <a:p>
            <a:r>
              <a:rPr lang="zh-CN" altLang="en-US"/>
              <a:t>分析：要满足m个等式a[y]-a[x-1]=z</a:t>
            </a:r>
          </a:p>
          <a:p>
            <a:r>
              <a:rPr lang="zh-CN" altLang="en-US"/>
              <a:t>因为查分约束系统只能处理不等式，所以就把等式转变成两个不等式</a:t>
            </a:r>
          </a:p>
          <a:p>
            <a:r>
              <a:rPr lang="zh-CN" altLang="en-US"/>
              <a:t>a[y]-a[x-1]&gt;=z</a:t>
            </a:r>
          </a:p>
          <a:p>
            <a:r>
              <a:rPr lang="zh-CN" altLang="en-US"/>
              <a:t>a[y]-a[x-1]&lt;=z</a:t>
            </a:r>
          </a:p>
          <a:p>
            <a:r>
              <a:rPr lang="zh-CN" altLang="en-US"/>
              <a:t>然后就是裸的查分约束系统了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/>
          <p:nvPr/>
        </p:nvSpPr>
        <p:spPr>
          <a:xfrm>
            <a:off x="1893570" y="779463"/>
            <a:ext cx="8632916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(1,1,1,1)  (1,1,1,0)  (1,1,0,1)  (1,0,1,1)  (1,0,1,0)</a:t>
            </a:r>
          </a:p>
          <a:p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(0,0,0,0)  (0,0,0,1)  (0,0,1,0)  (0,1,0,0)  (0,1,0,1)</a:t>
            </a:r>
          </a:p>
        </p:txBody>
      </p:sp>
      <p:sp>
        <p:nvSpPr>
          <p:cNvPr id="26627" name="Rectangle 6"/>
          <p:cNvSpPr/>
          <p:nvPr/>
        </p:nvSpPr>
        <p:spPr>
          <a:xfrm>
            <a:off x="1738313" y="2749550"/>
            <a:ext cx="849471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(0,1,0,1)  (0,1,0,0)  (0,0,1,0)  (0,0,0,1)  (0,0,0,0)</a:t>
            </a:r>
          </a:p>
          <a:p>
            <a:pPr algn="ctr"/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(1,0,1,0)  (1,0,1,1)  (1,1,0,1)  (1,1,1,0)  (1,1,1,1)</a:t>
            </a:r>
          </a:p>
          <a:p>
            <a:pPr algn="ctr"/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河西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=(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人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狼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羊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菜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)  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河东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=(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人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狼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羊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菜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)</a:t>
            </a:r>
          </a:p>
        </p:txBody>
      </p:sp>
      <p:grpSp>
        <p:nvGrpSpPr>
          <p:cNvPr id="26628" name="组合 14"/>
          <p:cNvGrpSpPr/>
          <p:nvPr/>
        </p:nvGrpSpPr>
        <p:grpSpPr>
          <a:xfrm>
            <a:off x="2502535" y="1821180"/>
            <a:ext cx="7003415" cy="927100"/>
            <a:chOff x="0" y="0"/>
            <a:chExt cx="7313670" cy="848769"/>
          </a:xfrm>
        </p:grpSpPr>
        <p:sp>
          <p:nvSpPr>
            <p:cNvPr id="26629" name="Line 18"/>
            <p:cNvSpPr/>
            <p:nvPr/>
          </p:nvSpPr>
          <p:spPr>
            <a:xfrm>
              <a:off x="0" y="76200"/>
              <a:ext cx="45719" cy="7725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0" name="Line 19"/>
            <p:cNvSpPr/>
            <p:nvPr/>
          </p:nvSpPr>
          <p:spPr>
            <a:xfrm flipV="1">
              <a:off x="220725" y="76200"/>
              <a:ext cx="3200181" cy="7725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1" name="Line 21"/>
            <p:cNvSpPr/>
            <p:nvPr/>
          </p:nvSpPr>
          <p:spPr>
            <a:xfrm flipH="1">
              <a:off x="2015363" y="76201"/>
              <a:ext cx="1600090" cy="6912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2" name="Line 22"/>
            <p:cNvSpPr/>
            <p:nvPr/>
          </p:nvSpPr>
          <p:spPr>
            <a:xfrm>
              <a:off x="3911535" y="76200"/>
              <a:ext cx="1472083" cy="7319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3" name="Line 23"/>
            <p:cNvSpPr/>
            <p:nvPr/>
          </p:nvSpPr>
          <p:spPr>
            <a:xfrm>
              <a:off x="1905000" y="76201"/>
              <a:ext cx="45719" cy="6912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4" name="Line 24"/>
            <p:cNvSpPr/>
            <p:nvPr/>
          </p:nvSpPr>
          <p:spPr>
            <a:xfrm>
              <a:off x="2006535" y="76200"/>
              <a:ext cx="1472083" cy="7725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5" name="Line 25"/>
            <p:cNvSpPr/>
            <p:nvPr/>
          </p:nvSpPr>
          <p:spPr>
            <a:xfrm flipV="1">
              <a:off x="3767964" y="0"/>
              <a:ext cx="1600090" cy="81323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6" name="Line 26"/>
            <p:cNvSpPr/>
            <p:nvPr/>
          </p:nvSpPr>
          <p:spPr>
            <a:xfrm flipV="1">
              <a:off x="3865083" y="0"/>
              <a:ext cx="3008170" cy="81323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7" name="Line 27"/>
            <p:cNvSpPr/>
            <p:nvPr/>
          </p:nvSpPr>
          <p:spPr>
            <a:xfrm flipV="1">
              <a:off x="5562600" y="0"/>
              <a:ext cx="45719" cy="7725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8" name="Line 29"/>
            <p:cNvSpPr/>
            <p:nvPr/>
          </p:nvSpPr>
          <p:spPr>
            <a:xfrm>
              <a:off x="7239000" y="0"/>
              <a:ext cx="74670" cy="7842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9" name="Rectangle 30"/>
          <p:cNvSpPr/>
          <p:nvPr/>
        </p:nvSpPr>
        <p:spPr>
          <a:xfrm>
            <a:off x="2095500" y="4214813"/>
            <a:ext cx="8001000" cy="2174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将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10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个顶点分别记为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2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 …,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10 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,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则渡河问题化为在该图中求一条从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到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10</a:t>
            </a: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的路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400" b="1" dirty="0">
                <a:latin typeface="浪漫雅圆" pitchFamily="2" charset="-122"/>
                <a:ea typeface="浪漫雅圆" pitchFamily="2" charset="-122"/>
              </a:rPr>
              <a:t>从图中易得到两条路：</a:t>
            </a:r>
          </a:p>
          <a:p>
            <a:pPr algn="ctr">
              <a:lnSpc>
                <a:spcPct val="110000"/>
              </a:lnSpc>
              <a:spcBef>
                <a:spcPct val="5000"/>
              </a:spcBef>
            </a:pP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6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3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7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2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8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5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10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;</a:t>
            </a:r>
          </a:p>
          <a:p>
            <a:pPr algn="ctr">
              <a:lnSpc>
                <a:spcPct val="110000"/>
              </a:lnSpc>
              <a:spcBef>
                <a:spcPct val="5000"/>
              </a:spcBef>
            </a:pP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6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3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9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4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8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5 </a:t>
            </a:r>
            <a:r>
              <a:rPr lang="en-US" altLang="x-none" sz="2400" b="1" i="1" dirty="0">
                <a:latin typeface="浪漫雅圆" pitchFamily="2" charset="-122"/>
                <a:ea typeface="浪漫雅圆" pitchFamily="2" charset="-122"/>
              </a:rPr>
              <a:t>A</a:t>
            </a:r>
            <a:r>
              <a:rPr lang="en-US" altLang="x-none" sz="2400" b="1" baseline="-30000" dirty="0">
                <a:latin typeface="浪漫雅圆" pitchFamily="2" charset="-122"/>
                <a:ea typeface="浪漫雅圆" pitchFamily="2" charset="-122"/>
              </a:rPr>
              <a:t>10</a:t>
            </a:r>
            <a:r>
              <a:rPr lang="en-US" altLang="x-none" sz="2400" b="1" dirty="0">
                <a:latin typeface="浪漫雅圆" pitchFamily="2" charset="-122"/>
                <a:ea typeface="浪漫雅圆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55" y="864235"/>
            <a:ext cx="9723120" cy="671195"/>
          </a:xfrm>
        </p:spPr>
        <p:txBody>
          <a:bodyPr/>
          <a:lstStyle/>
          <a:p>
            <a:r>
              <a:rPr lang="zh-CN" altLang="en-US"/>
              <a:t>给出下列不等式组，求</a:t>
            </a:r>
            <a:r>
              <a:rPr lang="en-US" altLang="zh-CN"/>
              <a:t>X3-X0</a:t>
            </a:r>
            <a:r>
              <a:rPr lang="zh-CN" altLang="en-US"/>
              <a:t>的最大值</a:t>
            </a:r>
          </a:p>
        </p:txBody>
      </p:sp>
      <p:pic>
        <p:nvPicPr>
          <p:cNvPr id="3" name="图片 2" descr="cfys_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0" y="1931670"/>
            <a:ext cx="4846320" cy="346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1. (3)               x3 - x0 &lt;= 8</a:t>
            </a:r>
          </a:p>
          <a:p>
            <a:r>
              <a:rPr lang="zh-CN" altLang="en-US"/>
              <a:t>2. (2) + (5)         x3 - x0 &lt;= 9</a:t>
            </a:r>
          </a:p>
          <a:p>
            <a:r>
              <a:rPr lang="zh-CN" altLang="en-US"/>
              <a:t>3. (1) + (4) + (5)   x3 - x0 &lt;= 7</a:t>
            </a:r>
          </a:p>
        </p:txBody>
      </p:sp>
      <p:pic>
        <p:nvPicPr>
          <p:cNvPr id="3" name="图片 2" descr="cfys_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75" y="3484245"/>
            <a:ext cx="38468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fys_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497330"/>
            <a:ext cx="5862320" cy="3678555"/>
          </a:xfrm>
          <a:prstGeom prst="rect">
            <a:avLst/>
          </a:prstGeom>
        </p:spPr>
      </p:pic>
      <p:pic>
        <p:nvPicPr>
          <p:cNvPr id="5" name="图片 4" descr="cfys_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05" y="1651635"/>
            <a:ext cx="4373880" cy="312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对于一个</a:t>
            </a:r>
            <a:r>
              <a:rPr lang="en-US" altLang="zh-CN" dirty="0"/>
              <a:t>V</a:t>
            </a:r>
            <a:r>
              <a:rPr lang="zh-CN" altLang="en-US" dirty="0"/>
              <a:t>点</a:t>
            </a:r>
            <a:r>
              <a:rPr lang="en-US" altLang="zh-CN" dirty="0"/>
              <a:t>E</a:t>
            </a:r>
            <a:r>
              <a:rPr lang="zh-CN" altLang="en-US" dirty="0"/>
              <a:t>边的带权图（不带权图认为边权为</a:t>
            </a:r>
            <a:r>
              <a:rPr lang="en-US" altLang="zh-CN" dirty="0"/>
              <a:t>1</a:t>
            </a:r>
            <a:r>
              <a:rPr lang="zh-CN" altLang="en-US" dirty="0"/>
              <a:t>），设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&lt;</a:t>
            </a:r>
            <a:r>
              <a:rPr lang="en-US" altLang="zh-CN" dirty="0" err="1"/>
              <a:t>i,j</a:t>
            </a:r>
            <a:r>
              <a:rPr lang="en-US" altLang="zh-CN" dirty="0"/>
              <a:t>&gt;</a:t>
            </a:r>
            <a:r>
              <a:rPr lang="zh-CN" altLang="en-US" dirty="0"/>
              <a:t>边的边权，从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的最短路定义为从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的路径里面经过的边的权值和最小的路径经过的边的权值和，记作</a:t>
            </a:r>
            <a:r>
              <a:rPr lang="en-US" altLang="zh-CN" dirty="0"/>
              <a:t>dis[s][t]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若没有从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的路径，则</a:t>
            </a:r>
            <a:r>
              <a:rPr lang="en-US" altLang="zh-CN" dirty="0"/>
              <a:t>dis[s][t]=</a:t>
            </a:r>
            <a:r>
              <a:rPr lang="zh-CN" altLang="en-US" dirty="0"/>
              <a:t>∞</a:t>
            </a:r>
            <a:endParaRPr lang="en-US" altLang="zh-CN" dirty="0"/>
          </a:p>
          <a:p>
            <a:r>
              <a:rPr lang="zh-CN" altLang="en-US" dirty="0"/>
              <a:t>若没有从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的边，则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zh-CN" altLang="en-US" dirty="0"/>
              <a:t>∞</a:t>
            </a:r>
            <a:endParaRPr lang="en-US" altLang="zh-CN" dirty="0"/>
          </a:p>
          <a:p>
            <a:r>
              <a:rPr lang="zh-CN" altLang="en-US" dirty="0"/>
              <a:t>一道题往往会询问很多个</a:t>
            </a:r>
            <a:r>
              <a:rPr lang="en-US" altLang="zh-CN" dirty="0"/>
              <a:t>dis[s][t]</a:t>
            </a:r>
            <a:r>
              <a:rPr lang="zh-CN" altLang="en-US" dirty="0"/>
              <a:t>，询问的类型可以分为</a:t>
            </a:r>
            <a:r>
              <a:rPr lang="en-US" altLang="zh-CN" dirty="0"/>
              <a:t>3</a:t>
            </a:r>
            <a:r>
              <a:rPr lang="zh-CN" altLang="en-US" dirty="0"/>
              <a:t>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、单源最短路径（</a:t>
            </a:r>
            <a:r>
              <a:rPr lang="en-US" altLang="zh-CN" dirty="0"/>
              <a:t>s</a:t>
            </a:r>
            <a:r>
              <a:rPr lang="zh-CN" altLang="en-US" dirty="0"/>
              <a:t>为定值）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、多源单汇最短路径（</a:t>
            </a:r>
            <a:r>
              <a:rPr lang="en-US" altLang="zh-CN" dirty="0"/>
              <a:t>t</a:t>
            </a:r>
            <a:r>
              <a:rPr lang="zh-CN" altLang="en-US" dirty="0"/>
              <a:t>为定值）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、多源多汇最短路径（</a:t>
            </a:r>
            <a:r>
              <a:rPr lang="en-US" altLang="zh-CN" dirty="0" err="1"/>
              <a:t>st</a:t>
            </a:r>
            <a:r>
              <a:rPr lang="zh-CN" altLang="en-US" dirty="0"/>
              <a:t>都不为定值）（简称多源最短路径）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对于单汇最短路径，可以把所有边反转，询问反转，转化为单源最短路径问题。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原图中有向边</a:t>
            </a:r>
            <a:r>
              <a:rPr lang="en-US" altLang="zh-CN" dirty="0"/>
              <a:t>&lt;1,2&gt;</a:t>
            </a:r>
            <a:r>
              <a:rPr lang="zh-CN" altLang="en-US" dirty="0"/>
              <a:t>要存为</a:t>
            </a:r>
            <a:r>
              <a:rPr lang="en-US" altLang="zh-CN" dirty="0"/>
              <a:t>&lt;2,1&gt;</a:t>
            </a:r>
            <a:r>
              <a:rPr lang="zh-CN" altLang="en-US" dirty="0"/>
              <a:t>，询问</a:t>
            </a:r>
            <a:r>
              <a:rPr lang="en-US" altLang="zh-CN" dirty="0"/>
              <a:t>dis[2][3]</a:t>
            </a:r>
            <a:r>
              <a:rPr lang="zh-CN" altLang="en-US" dirty="0"/>
              <a:t>要变为询问</a:t>
            </a:r>
            <a:r>
              <a:rPr lang="en-US" altLang="zh-CN" dirty="0"/>
              <a:t>dis[3][2].</a:t>
            </a:r>
          </a:p>
          <a:p>
            <a:r>
              <a:rPr lang="zh-CN" altLang="en-US" dirty="0"/>
              <a:t>对于无向图，可以将无向边分成两条有向边。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000120140530A99PPBG">
  <a:themeElements>
    <a:clrScheme name="自定义 774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82B3C1"/>
      </a:accent1>
      <a:accent2>
        <a:srgbClr val="92A181"/>
      </a:accent2>
      <a:accent3>
        <a:srgbClr val="888696"/>
      </a:accent3>
      <a:accent4>
        <a:srgbClr val="6D8A8C"/>
      </a:accent4>
      <a:accent5>
        <a:srgbClr val="92D050"/>
      </a:accent5>
      <a:accent6>
        <a:srgbClr val="DF9C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A000120151104A08KPBG</Template>
  <TotalTime>117</TotalTime>
  <Words>2850</Words>
  <Application>WPS 演示</Application>
  <PresentationFormat>自定义</PresentationFormat>
  <Paragraphs>195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A000120140530A99PPBG</vt:lpstr>
      <vt:lpstr>最短路问题研究</vt:lpstr>
      <vt:lpstr>过河</vt:lpstr>
      <vt:lpstr>幻灯片 3</vt:lpstr>
      <vt:lpstr>幻灯片 4</vt:lpstr>
      <vt:lpstr>给出下列不等式组，求X3-X0的最大值</vt:lpstr>
      <vt:lpstr>幻灯片 6</vt:lpstr>
      <vt:lpstr>幻灯片 7</vt:lpstr>
      <vt:lpstr>概念</vt:lpstr>
      <vt:lpstr>建图</vt:lpstr>
      <vt:lpstr>算法1：BFS算法 </vt:lpstr>
      <vt:lpstr>最短路的性质</vt:lpstr>
      <vt:lpstr>算法2：Floyd算法</vt:lpstr>
      <vt:lpstr>代码</vt:lpstr>
      <vt:lpstr>POJ1125 Stockbroker Grapevine</vt:lpstr>
      <vt:lpstr>POJ2253 Frogger</vt:lpstr>
      <vt:lpstr>POJ 3259 Wormholes</vt:lpstr>
      <vt:lpstr>算法3：Dijkstra算法</vt:lpstr>
      <vt:lpstr>POJ1502 MPI Maelstrom</vt:lpstr>
      <vt:lpstr>POJ2502 Subway</vt:lpstr>
      <vt:lpstr>算法4：Bellman-ford算法</vt:lpstr>
      <vt:lpstr>算法5：SPFA算法</vt:lpstr>
      <vt:lpstr>POJ 1511 Invitation Cards</vt:lpstr>
      <vt:lpstr>POJ 3259 Wormholes</vt:lpstr>
      <vt:lpstr>最短路算法的应用1：传递闭包</vt:lpstr>
      <vt:lpstr>例题. POJ3660 Cow Contest</vt:lpstr>
      <vt:lpstr>题解</vt:lpstr>
      <vt:lpstr>最短路算法的应用2：最小环</vt:lpstr>
      <vt:lpstr>在floyd的同时，顺便算出最小环</vt:lpstr>
      <vt:lpstr>最短路算法的应用3：差分约束</vt:lpstr>
      <vt:lpstr>最短路算法的应用3：差分约束</vt:lpstr>
      <vt:lpstr>例题：小K的农场</vt:lpstr>
      <vt:lpstr>题解</vt:lpstr>
      <vt:lpstr>[HNOI2005]狡猾的商人</vt:lpstr>
      <vt:lpstr>题解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图的连通性问题和最短路问题</dc:title>
  <dc:creator>恺 罗</dc:creator>
  <cp:lastModifiedBy>xs</cp:lastModifiedBy>
  <cp:revision>62</cp:revision>
  <dcterms:created xsi:type="dcterms:W3CDTF">2017-06-30T11:26:00Z</dcterms:created>
  <dcterms:modified xsi:type="dcterms:W3CDTF">2017-07-11T08:03:12Z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