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80" r:id="rId2"/>
    <p:sldId id="508" r:id="rId3"/>
    <p:sldId id="597" r:id="rId4"/>
    <p:sldId id="548" r:id="rId5"/>
    <p:sldId id="550" r:id="rId6"/>
    <p:sldId id="551" r:id="rId7"/>
    <p:sldId id="552" r:id="rId8"/>
    <p:sldId id="561" r:id="rId9"/>
    <p:sldId id="562" r:id="rId10"/>
    <p:sldId id="563" r:id="rId11"/>
    <p:sldId id="598" r:id="rId12"/>
    <p:sldId id="553" r:id="rId13"/>
    <p:sldId id="557" r:id="rId14"/>
    <p:sldId id="558" r:id="rId15"/>
    <p:sldId id="559" r:id="rId16"/>
    <p:sldId id="588" r:id="rId17"/>
    <p:sldId id="590" r:id="rId18"/>
    <p:sldId id="591" r:id="rId19"/>
    <p:sldId id="560" r:id="rId20"/>
    <p:sldId id="599" r:id="rId21"/>
    <p:sldId id="569" r:id="rId22"/>
    <p:sldId id="573" r:id="rId23"/>
    <p:sldId id="574" r:id="rId24"/>
    <p:sldId id="575" r:id="rId25"/>
    <p:sldId id="577" r:id="rId26"/>
    <p:sldId id="578" r:id="rId27"/>
    <p:sldId id="579" r:id="rId28"/>
    <p:sldId id="580" r:id="rId29"/>
    <p:sldId id="594" r:id="rId30"/>
    <p:sldId id="582" r:id="rId31"/>
    <p:sldId id="593" r:id="rId32"/>
    <p:sldId id="595" r:id="rId33"/>
    <p:sldId id="596" r:id="rId34"/>
    <p:sldId id="35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FF"/>
    <a:srgbClr val="33CC33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31FCD0-1241-43D7-B027-7887C0192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0BFEB-E0A3-46DF-9D4B-3C399674622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0BFEB-E0A3-46DF-9D4B-3C3996746227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676EAB80-E8B5-420B-A50F-FAFD60191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8638D-D413-4518-8BCE-0FACEE78B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EA68B-6C39-444D-996B-25E3E5B3BD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34919-356B-4D8A-ABE8-750BF9BD15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5B67-C0A2-40C3-8786-0F225F5DBC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C56D5-EEE9-4A79-86CF-E1F71B819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20E3-32EB-4A23-97CC-7EBDA392E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CCC0D-51D5-402B-A4EB-6145BA8D2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D2B0-A50E-49D6-8E97-A010DD461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2C34-B220-4D35-9B78-FDBF79D77F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0570-95B5-4403-97EF-842FC18B9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F2972-C46D-47D7-AE10-5060699DAA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1BEEE16-89BE-4EF6-9973-796295A5D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785813" y="2357438"/>
            <a:ext cx="6929437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数据结构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4313" y="4929188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4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长沙市一中  周祖松</a:t>
            </a:r>
            <a:endParaRPr lang="en-US" altLang="zh-CN" sz="4400" b="1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857250" y="785813"/>
            <a:ext cx="7143774" cy="6429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2017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湖南省</a:t>
            </a: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NOIP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集训</a:t>
            </a:r>
          </a:p>
        </p:txBody>
      </p:sp>
      <p:pic>
        <p:nvPicPr>
          <p:cNvPr id="4101" name="图片 32" descr="校名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4300" y="-71438"/>
            <a:ext cx="2679700" cy="72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例题：用栈来实现非递归的搜索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非递归写法：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458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1785918" y="1571612"/>
            <a:ext cx="4929195" cy="34290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队列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楷体"/>
              <a:ea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gray">
          <a:xfrm>
            <a:off x="1257300" y="1708150"/>
            <a:ext cx="67945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white">
          <a:xfrm>
            <a:off x="1600200" y="1184275"/>
            <a:ext cx="37607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队列</a:t>
            </a:r>
            <a:r>
              <a:rPr lang="en-US" altLang="zh-CN" b="1" dirty="0">
                <a:latin typeface="Verdana" pitchFamily="34" charset="0"/>
                <a:ea typeface="Gulim" pitchFamily="34" charset="-127"/>
              </a:rPr>
              <a:t>(queue)</a:t>
            </a:r>
            <a:r>
              <a:rPr lang="zh-CN" altLang="en-US" b="1" dirty="0">
                <a:latin typeface="Verdana" pitchFamily="34" charset="0"/>
                <a:ea typeface="Gulim" pitchFamily="34" charset="-127"/>
              </a:rPr>
              <a:t>的图示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gray">
          <a:xfrm>
            <a:off x="863600" y="21590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队列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pic>
        <p:nvPicPr>
          <p:cNvPr id="14341" name="图片 13" descr="queue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2682875"/>
            <a:ext cx="6570662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gray">
          <a:xfrm>
            <a:off x="1214438" y="1708150"/>
            <a:ext cx="67945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const 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maxn=1000;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queue[maxn],counter=0,</a:t>
            </a:r>
          </a:p>
          <a:p>
            <a:r>
              <a:rPr lang="en-US" altLang="zh-CN">
                <a:solidFill>
                  <a:srgbClr val="000000"/>
                </a:solidFill>
              </a:rPr>
              <a:t>    front=0,back= 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en-US" altLang="zh-CN">
                <a:solidFill>
                  <a:srgbClr val="000000"/>
                </a:solidFill>
              </a:rPr>
              <a:t> ;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void</a:t>
            </a:r>
            <a:r>
              <a:rPr lang="en-US" altLang="zh-CN">
                <a:solidFill>
                  <a:srgbClr val="000000"/>
                </a:solidFill>
              </a:rPr>
              <a:t> push(</a:t>
            </a:r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x){</a:t>
            </a:r>
          </a:p>
          <a:p>
            <a:r>
              <a:rPr lang="en-US" altLang="zh-CN">
                <a:solidFill>
                  <a:srgbClr val="000000"/>
                </a:solidFill>
              </a:rPr>
              <a:t>   queue[++back]=x;++counter;</a:t>
            </a:r>
          </a:p>
          <a:p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pop(){</a:t>
            </a:r>
          </a:p>
          <a:p>
            <a:r>
              <a:rPr lang="en-US" altLang="zh-CN">
                <a:solidFill>
                  <a:srgbClr val="000000"/>
                </a:solidFill>
              </a:rPr>
              <a:t>  --counter;</a:t>
            </a:r>
          </a:p>
          <a:p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b="1">
                <a:solidFill>
                  <a:schemeClr val="accent2"/>
                </a:solidFill>
              </a:rPr>
              <a:t>return</a:t>
            </a:r>
            <a:r>
              <a:rPr lang="en-US" altLang="zh-CN">
                <a:solidFill>
                  <a:srgbClr val="000000"/>
                </a:solidFill>
              </a:rPr>
              <a:t> queue[front++];</a:t>
            </a:r>
          </a:p>
          <a:p>
            <a:r>
              <a:rPr lang="en-US" altLang="zh-CN">
                <a:solidFill>
                  <a:srgbClr val="000000"/>
                </a:solidFill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white">
          <a:xfrm>
            <a:off x="1687513" y="1123950"/>
            <a:ext cx="376078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队列的实现样例</a:t>
            </a:r>
            <a:r>
              <a:rPr lang="en-US" altLang="zh-CN" b="1" dirty="0">
                <a:latin typeface="Verdana" pitchFamily="34" charset="0"/>
                <a:ea typeface="Gulim" pitchFamily="34" charset="-127"/>
              </a:rPr>
              <a:t>C++</a:t>
            </a:r>
            <a:r>
              <a:rPr lang="zh-CN" altLang="en-US" b="1" dirty="0">
                <a:latin typeface="Verdana" pitchFamily="34" charset="0"/>
                <a:ea typeface="Gulim" pitchFamily="34" charset="-127"/>
              </a:rPr>
              <a:t>代码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gray">
          <a:xfrm>
            <a:off x="1733550" y="163513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队列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gray">
          <a:xfrm>
            <a:off x="1257300" y="3549650"/>
            <a:ext cx="6794500" cy="23304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800">
                <a:solidFill>
                  <a:srgbClr val="000000"/>
                </a:solidFill>
              </a:rPr>
              <a:t>由于</a:t>
            </a:r>
            <a:r>
              <a:rPr lang="en-US" altLang="zh-CN" sz="2800">
                <a:solidFill>
                  <a:srgbClr val="000000"/>
                </a:solidFill>
              </a:rPr>
              <a:t>front</a:t>
            </a:r>
            <a:r>
              <a:rPr lang="zh-CN" altLang="en-US" sz="2800">
                <a:solidFill>
                  <a:srgbClr val="000000"/>
                </a:solidFill>
              </a:rPr>
              <a:t>和</a:t>
            </a:r>
            <a:r>
              <a:rPr lang="en-US" altLang="zh-CN" sz="2800">
                <a:solidFill>
                  <a:srgbClr val="000000"/>
                </a:solidFill>
              </a:rPr>
              <a:t>back</a:t>
            </a:r>
            <a:r>
              <a:rPr lang="zh-CN" altLang="en-US" sz="2800">
                <a:solidFill>
                  <a:srgbClr val="000000"/>
                </a:solidFill>
              </a:rPr>
              <a:t>一直向后移动，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有可能</a:t>
            </a:r>
            <a:r>
              <a:rPr lang="en-US" altLang="zh-CN" sz="2800">
                <a:solidFill>
                  <a:srgbClr val="000000"/>
                </a:solidFill>
              </a:rPr>
              <a:t>counter</a:t>
            </a:r>
            <a:r>
              <a:rPr lang="zh-CN" altLang="en-US" sz="2800">
                <a:solidFill>
                  <a:srgbClr val="000000"/>
                </a:solidFill>
              </a:rPr>
              <a:t>不大，但</a:t>
            </a:r>
            <a:r>
              <a:rPr lang="en-US" altLang="zh-CN" sz="2800">
                <a:solidFill>
                  <a:srgbClr val="000000"/>
                </a:solidFill>
              </a:rPr>
              <a:t>back</a:t>
            </a:r>
            <a:r>
              <a:rPr lang="zh-CN" altLang="en-US" sz="2800">
                <a:solidFill>
                  <a:srgbClr val="000000"/>
                </a:solidFill>
              </a:rPr>
              <a:t>却超过</a:t>
            </a:r>
            <a:r>
              <a:rPr lang="en-US" altLang="zh-CN" sz="2800">
                <a:solidFill>
                  <a:srgbClr val="000000"/>
                </a:solidFill>
              </a:rPr>
              <a:t>maxn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而引起数组越界。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white">
          <a:xfrm>
            <a:off x="1704975" y="1035050"/>
            <a:ext cx="37607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数组实现队列的可能缺点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gray">
          <a:xfrm>
            <a:off x="863600" y="21590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队列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1651000" y="2387600"/>
            <a:ext cx="57023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2679700" y="2413000"/>
            <a:ext cx="5969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rgbClr val="808000"/>
              </a:solidFill>
            </a:endParaRP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5486400" y="2413000"/>
            <a:ext cx="5969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>
              <a:solidFill>
                <a:srgbClr val="808000"/>
              </a:solidFill>
            </a:endParaRP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3721100" y="2413000"/>
            <a:ext cx="13208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808000"/>
                </a:solidFill>
              </a:rPr>
              <a:t>………</a:t>
            </a:r>
          </a:p>
        </p:txBody>
      </p:sp>
      <p:sp>
        <p:nvSpPr>
          <p:cNvPr id="17417" name="Rectangle 16"/>
          <p:cNvSpPr>
            <a:spLocks noChangeArrowheads="1"/>
          </p:cNvSpPr>
          <p:nvPr/>
        </p:nvSpPr>
        <p:spPr bwMode="auto">
          <a:xfrm>
            <a:off x="2438400" y="3022600"/>
            <a:ext cx="10287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17418" name="Line 17"/>
          <p:cNvSpPr>
            <a:spLocks noChangeShapeType="1"/>
          </p:cNvSpPr>
          <p:nvPr/>
        </p:nvSpPr>
        <p:spPr bwMode="auto">
          <a:xfrm flipV="1">
            <a:off x="2946400" y="2755900"/>
            <a:ext cx="127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Rectangle 18"/>
          <p:cNvSpPr>
            <a:spLocks noChangeArrowheads="1"/>
          </p:cNvSpPr>
          <p:nvPr/>
        </p:nvSpPr>
        <p:spPr bwMode="auto">
          <a:xfrm>
            <a:off x="5207000" y="3022600"/>
            <a:ext cx="10287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5715000" y="2755900"/>
            <a:ext cx="127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20"/>
          <p:cNvSpPr>
            <a:spLocks noChangeShapeType="1"/>
          </p:cNvSpPr>
          <p:nvPr/>
        </p:nvSpPr>
        <p:spPr bwMode="auto">
          <a:xfrm>
            <a:off x="5626100" y="25781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21"/>
          <p:cNvSpPr>
            <a:spLocks noChangeShapeType="1"/>
          </p:cNvSpPr>
          <p:nvPr/>
        </p:nvSpPr>
        <p:spPr bwMode="auto">
          <a:xfrm>
            <a:off x="2806700" y="2565400"/>
            <a:ext cx="368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gray">
          <a:xfrm>
            <a:off x="765175" y="1778000"/>
            <a:ext cx="75438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800">
                <a:solidFill>
                  <a:srgbClr val="000000"/>
                </a:solidFill>
              </a:rPr>
              <a:t>在保证</a:t>
            </a:r>
            <a:r>
              <a:rPr lang="en-US" altLang="zh-CN" sz="2800">
                <a:solidFill>
                  <a:srgbClr val="000000"/>
                </a:solidFill>
              </a:rPr>
              <a:t>counter&lt;maxn</a:t>
            </a:r>
            <a:r>
              <a:rPr lang="zh-CN" altLang="en-US" sz="2800">
                <a:solidFill>
                  <a:srgbClr val="000000"/>
                </a:solidFill>
              </a:rPr>
              <a:t>情况下，可以用循环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数组利用的策略来充分利用数组空间。</a:t>
            </a:r>
          </a:p>
          <a:p>
            <a:endParaRPr lang="zh-CN" altLang="en-US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通常方法为每次</a:t>
            </a:r>
            <a:r>
              <a:rPr lang="en-US" altLang="zh-CN" sz="2800">
                <a:solidFill>
                  <a:srgbClr val="000000"/>
                </a:solidFill>
              </a:rPr>
              <a:t>front:=front+1;</a:t>
            </a:r>
            <a:r>
              <a:rPr lang="zh-CN" altLang="en-US" sz="2800">
                <a:solidFill>
                  <a:srgbClr val="000000"/>
                </a:solidFill>
              </a:rPr>
              <a:t>后加上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if front&gt;maxn then front:=1;</a:t>
            </a:r>
          </a:p>
          <a:p>
            <a:endParaRPr lang="zh-CN" altLang="en-US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同样的，每次</a:t>
            </a:r>
            <a:r>
              <a:rPr lang="en-US" altLang="zh-CN" sz="2800">
                <a:solidFill>
                  <a:srgbClr val="000000"/>
                </a:solidFill>
              </a:rPr>
              <a:t>back:=back+1; </a:t>
            </a:r>
            <a:r>
              <a:rPr lang="zh-CN" altLang="en-US" sz="2800">
                <a:solidFill>
                  <a:srgbClr val="000000"/>
                </a:solidFill>
              </a:rPr>
              <a:t>后加上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if back&gt;maxn then back:=1;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white">
          <a:xfrm>
            <a:off x="1600200" y="1062038"/>
            <a:ext cx="37607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队列的</a:t>
            </a:r>
            <a:r>
              <a:rPr lang="en-US" altLang="zh-CN" b="1" dirty="0">
                <a:latin typeface="Verdana" pitchFamily="34" charset="0"/>
                <a:ea typeface="Gulim" pitchFamily="34" charset="-127"/>
              </a:rPr>
              <a:t>”</a:t>
            </a:r>
            <a:r>
              <a:rPr lang="zh-CN" altLang="en-US" b="1" dirty="0">
                <a:latin typeface="Verdana" pitchFamily="34" charset="0"/>
                <a:ea typeface="Gulim" pitchFamily="34" charset="-127"/>
              </a:rPr>
              <a:t>循环数组</a:t>
            </a:r>
            <a:r>
              <a:rPr lang="en-US" altLang="zh-CN" b="1" dirty="0">
                <a:latin typeface="Verdana" pitchFamily="34" charset="0"/>
                <a:ea typeface="Gulim" pitchFamily="34" charset="-127"/>
              </a:rPr>
              <a:t>”</a:t>
            </a:r>
            <a:r>
              <a:rPr lang="zh-CN" altLang="en-US" b="1" dirty="0">
                <a:latin typeface="Verdana" pitchFamily="34" charset="0"/>
                <a:ea typeface="Gulim" pitchFamily="34" charset="-127"/>
              </a:rPr>
              <a:t>方案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8436" name="Rectangle 11"/>
          <p:cNvSpPr>
            <a:spLocks noChangeArrowheads="1"/>
          </p:cNvSpPr>
          <p:nvPr/>
        </p:nvSpPr>
        <p:spPr bwMode="gray">
          <a:xfrm>
            <a:off x="1847850" y="5715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队列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0CC32-13DD-4399-93A9-6F36EA089BCB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7475"/>
            <a:ext cx="7848600" cy="703263"/>
          </a:xfrm>
          <a:noFill/>
        </p:spPr>
        <p:txBody>
          <a:bodyPr anchor="t"/>
          <a:lstStyle/>
          <a:p>
            <a:pPr algn="l" eaLnBrk="1" hangingPunct="1"/>
            <a:r>
              <a:rPr lang="zh-CN" altLang="en-US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【 合并果子】</a:t>
            </a:r>
            <a:r>
              <a:rPr lang="en-US" altLang="zh-CN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NOIP2004</a:t>
            </a:r>
            <a:r>
              <a:rPr lang="en-US" altLang="zh-CN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52413" y="620713"/>
            <a:ext cx="8712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</a:t>
            </a:r>
            <a:r>
              <a:rPr lang="zh-CN" altLang="en-US" sz="3200"/>
              <a:t>题目大意</a:t>
            </a:r>
            <a:r>
              <a:rPr lang="en-US" altLang="zh-CN" sz="3200"/>
              <a:t>:</a:t>
            </a:r>
          </a:p>
          <a:p>
            <a:r>
              <a:rPr lang="zh-CN" sz="360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zh-CN" sz="36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(n&lt;=100000)</a:t>
            </a:r>
            <a:r>
              <a:rPr lang="zh-CN" sz="3600">
                <a:latin typeface="微软雅黑" pitchFamily="34" charset="-122"/>
                <a:ea typeface="微软雅黑" pitchFamily="34" charset="-122"/>
              </a:rPr>
              <a:t>堆果子，每堆果子的数量若干，每次将两堆果子合并，合并的代价就是这两堆果子的数量之和，求解将所有果子合成一堆的总的最小代价。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7F6641-C46C-45DB-9C93-B6FBD4280023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44450"/>
            <a:ext cx="7991475" cy="600075"/>
          </a:xfrm>
        </p:spPr>
        <p:txBody>
          <a:bodyPr anchor="t"/>
          <a:lstStyle/>
          <a:p>
            <a:pPr algn="l" eaLnBrk="1" hangingPunct="1"/>
            <a:r>
              <a:rPr lang="zh-CN" altLang="zh-CN" sz="2400" smtClean="0">
                <a:latin typeface="楷体_GB2312"/>
                <a:ea typeface="微软雅黑" pitchFamily="34" charset="-122"/>
              </a:rPr>
              <a:t>【</a:t>
            </a:r>
            <a:r>
              <a:rPr lang="zh-CN" sz="2400" smtClean="0">
                <a:latin typeface="楷体_GB2312"/>
                <a:ea typeface="微软雅黑" pitchFamily="34" charset="-122"/>
              </a:rPr>
              <a:t>问题分析</a:t>
            </a:r>
            <a:r>
              <a:rPr lang="zh-CN" altLang="zh-CN" sz="2400" smtClean="0">
                <a:latin typeface="楷体_GB2312"/>
                <a:ea typeface="微软雅黑" pitchFamily="34" charset="-122"/>
              </a:rPr>
              <a:t>】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642938"/>
            <a:ext cx="87884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334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>
                <a:latin typeface="微软雅黑" pitchFamily="34" charset="-122"/>
              </a:rPr>
              <a:t>用堆实现的算法的时间效率是</a:t>
            </a:r>
            <a:r>
              <a:rPr lang="zh-CN" altLang="zh-CN">
                <a:latin typeface="微软雅黑" pitchFamily="34" charset="-122"/>
              </a:rPr>
              <a:t>O(N*logN),</a:t>
            </a:r>
            <a:r>
              <a:rPr lang="zh-CN">
                <a:latin typeface="微软雅黑" pitchFamily="34" charset="-122"/>
              </a:rPr>
              <a:t>虽然可以在给定时间内得到问题的解</a:t>
            </a:r>
            <a:r>
              <a:rPr lang="zh-CN" altLang="zh-CN">
                <a:latin typeface="微软雅黑" pitchFamily="34" charset="-122"/>
              </a:rPr>
              <a:t>,</a:t>
            </a:r>
            <a:r>
              <a:rPr lang="zh-CN">
                <a:latin typeface="微软雅黑" pitchFamily="34" charset="-122"/>
              </a:rPr>
              <a:t>但有没有更好的方法呢</a:t>
            </a:r>
            <a:r>
              <a:rPr lang="zh-CN" altLang="zh-CN">
                <a:latin typeface="微软雅黑" pitchFamily="34" charset="-122"/>
              </a:rPr>
              <a:t>?</a:t>
            </a:r>
          </a:p>
          <a:p>
            <a:pPr indent="6334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>
                <a:latin typeface="微软雅黑" pitchFamily="34" charset="-122"/>
              </a:rPr>
              <a:t>如果初始的时候按照每堆果子的重量按照不降序排列，那么每次合并后的结果也呈现不降序的单调性，考虑可以用单调队列解决</a:t>
            </a:r>
            <a:r>
              <a:rPr lang="zh-CN" sz="2000">
                <a:latin typeface="微软雅黑" pitchFamily="34" charset="-122"/>
              </a:rPr>
              <a:t>。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14313" y="2643188"/>
            <a:ext cx="8569325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</a:rPr>
              <a:t>两个数组A、B；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</a:rPr>
              <a:t>用A记录每堆果子的初始数量，并按不降序排序。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</a:rPr>
              <a:t>用B记录每次合并后得到的堆的数量，初始数组元素的内容为0</a:t>
            </a:r>
            <a:r>
              <a:rPr lang="zh-CN" altLang="en-US">
                <a:latin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60700" y="4149725"/>
            <a:ext cx="6159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7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446338" y="4149725"/>
            <a:ext cx="61436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5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830388" y="4149725"/>
            <a:ext cx="6159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3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216025" y="4149725"/>
            <a:ext cx="6143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1</a:t>
            </a: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216025" y="4149725"/>
            <a:ext cx="4919663" cy="455613"/>
            <a:chOff x="0" y="0"/>
            <a:chExt cx="3099" cy="287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21554" name="Line 11"/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Line 12"/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6" name="Line 13"/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7" name="Line 14"/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8" name="Line 15"/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16"/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Line 17"/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1" name="Line 18"/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2" name="Line 19"/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3" name="Line 20"/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4" name="Line 21"/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11" name="Group 22"/>
          <p:cNvGrpSpPr>
            <a:grpSpLocks/>
          </p:cNvGrpSpPr>
          <p:nvPr/>
        </p:nvGrpSpPr>
        <p:grpSpPr bwMode="auto">
          <a:xfrm>
            <a:off x="1250950" y="5661025"/>
            <a:ext cx="4919663" cy="455613"/>
            <a:chOff x="0" y="0"/>
            <a:chExt cx="3099" cy="287"/>
          </a:xfrm>
        </p:grpSpPr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endParaRPr>
            </a:p>
          </p:txBody>
        </p:sp>
        <p:sp>
          <p:nvSpPr>
            <p:cNvPr id="21539" name="Line 27"/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28"/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Line 29"/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Line 30"/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31"/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Line 32"/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Line 33"/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6" name="Line 34"/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7" name="Line 35"/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8" name="Line 36"/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9" name="Line 37"/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12" name="Text Box 38"/>
          <p:cNvSpPr txBox="1">
            <a:spLocks noChangeArrowheads="1"/>
          </p:cNvSpPr>
          <p:nvPr/>
        </p:nvSpPr>
        <p:spPr bwMode="auto">
          <a:xfrm>
            <a:off x="279400" y="4222750"/>
            <a:ext cx="6477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A</a:t>
            </a:r>
          </a:p>
        </p:txBody>
      </p:sp>
      <p:sp>
        <p:nvSpPr>
          <p:cNvPr id="21513" name="Text Box 39"/>
          <p:cNvSpPr txBox="1">
            <a:spLocks noChangeArrowheads="1"/>
          </p:cNvSpPr>
          <p:nvPr/>
        </p:nvSpPr>
        <p:spPr bwMode="auto">
          <a:xfrm>
            <a:off x="387350" y="573405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B</a:t>
            </a:r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1503363" y="4725988"/>
            <a:ext cx="144462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1395413" y="6237288"/>
            <a:ext cx="144462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0" name="AutoShape 42"/>
          <p:cNvSpPr>
            <a:spLocks noChangeArrowheads="1"/>
          </p:cNvSpPr>
          <p:nvPr/>
        </p:nvSpPr>
        <p:spPr bwMode="auto">
          <a:xfrm>
            <a:off x="5148263" y="4652963"/>
            <a:ext cx="144462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1" name="AutoShape 43"/>
          <p:cNvSpPr>
            <a:spLocks noChangeArrowheads="1"/>
          </p:cNvSpPr>
          <p:nvPr/>
        </p:nvSpPr>
        <p:spPr bwMode="auto">
          <a:xfrm>
            <a:off x="1611313" y="6237288"/>
            <a:ext cx="144462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3708400" y="4149725"/>
            <a:ext cx="6159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8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</a:endParaRPr>
          </a:p>
        </p:txBody>
      </p:sp>
      <p:sp>
        <p:nvSpPr>
          <p:cNvPr id="17453" name="AutoShape 45"/>
          <p:cNvSpPr>
            <a:spLocks noChangeArrowheads="1"/>
          </p:cNvSpPr>
          <p:nvPr/>
        </p:nvSpPr>
        <p:spPr bwMode="auto">
          <a:xfrm>
            <a:off x="2609850" y="4686300"/>
            <a:ext cx="142875" cy="287338"/>
          </a:xfrm>
          <a:prstGeom prst="up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1331913" y="5661025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4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</a:endParaRPr>
          </a:p>
        </p:txBody>
      </p:sp>
      <p:sp>
        <p:nvSpPr>
          <p:cNvPr id="17455" name="AutoShape 47"/>
          <p:cNvSpPr>
            <a:spLocks noChangeArrowheads="1"/>
          </p:cNvSpPr>
          <p:nvPr/>
        </p:nvSpPr>
        <p:spPr bwMode="auto">
          <a:xfrm>
            <a:off x="2008188" y="6227763"/>
            <a:ext cx="144462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1874838" y="5681663"/>
            <a:ext cx="6159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9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</a:endParaRPr>
          </a:p>
        </p:txBody>
      </p:sp>
      <p:sp>
        <p:nvSpPr>
          <p:cNvPr id="17457" name="AutoShape 49"/>
          <p:cNvSpPr>
            <a:spLocks noChangeArrowheads="1"/>
          </p:cNvSpPr>
          <p:nvPr/>
        </p:nvSpPr>
        <p:spPr bwMode="auto">
          <a:xfrm>
            <a:off x="3230563" y="4705350"/>
            <a:ext cx="144462" cy="287338"/>
          </a:xfrm>
          <a:prstGeom prst="upArrow">
            <a:avLst>
              <a:gd name="adj1" fmla="val 50000"/>
              <a:gd name="adj2" fmla="val 4972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8" name="AutoShape 50"/>
          <p:cNvSpPr>
            <a:spLocks noChangeArrowheads="1"/>
          </p:cNvSpPr>
          <p:nvPr/>
        </p:nvSpPr>
        <p:spPr bwMode="auto">
          <a:xfrm>
            <a:off x="2035175" y="6248400"/>
            <a:ext cx="144463" cy="287338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2647950" y="6238875"/>
            <a:ext cx="144463" cy="287338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4356100" y="4149725"/>
            <a:ext cx="6159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20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</a:endParaRP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2476500" y="56515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15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</a:endParaRPr>
          </a:p>
        </p:txBody>
      </p:sp>
      <p:sp>
        <p:nvSpPr>
          <p:cNvPr id="17462" name="AutoShape 54"/>
          <p:cNvSpPr>
            <a:spLocks noChangeArrowheads="1"/>
          </p:cNvSpPr>
          <p:nvPr/>
        </p:nvSpPr>
        <p:spPr bwMode="auto">
          <a:xfrm>
            <a:off x="3259138" y="6219825"/>
            <a:ext cx="144462" cy="287338"/>
          </a:xfrm>
          <a:prstGeom prst="upArrow">
            <a:avLst>
              <a:gd name="adj1" fmla="val 50000"/>
              <a:gd name="adj2" fmla="val 497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63" name="AutoShape 55"/>
          <p:cNvSpPr>
            <a:spLocks noChangeArrowheads="1"/>
          </p:cNvSpPr>
          <p:nvPr/>
        </p:nvSpPr>
        <p:spPr bwMode="auto">
          <a:xfrm>
            <a:off x="4510088" y="4657725"/>
            <a:ext cx="144462" cy="285750"/>
          </a:xfrm>
          <a:prstGeom prst="upArrow">
            <a:avLst>
              <a:gd name="adj1" fmla="val 50000"/>
              <a:gd name="adj2" fmla="val 4945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3106738" y="5681663"/>
            <a:ext cx="6159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楷体_GB2312"/>
                <a:cs typeface="楷体_GB2312"/>
              </a:rPr>
              <a:t>23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</a:endParaRPr>
          </a:p>
        </p:txBody>
      </p:sp>
      <p:sp>
        <p:nvSpPr>
          <p:cNvPr id="17465" name="AutoShape 57"/>
          <p:cNvSpPr>
            <a:spLocks noChangeArrowheads="1"/>
          </p:cNvSpPr>
          <p:nvPr/>
        </p:nvSpPr>
        <p:spPr bwMode="auto">
          <a:xfrm>
            <a:off x="3878263" y="6218238"/>
            <a:ext cx="144462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7466" name="AutoShape 58"/>
          <p:cNvSpPr>
            <a:spLocks noChangeArrowheads="1"/>
          </p:cNvSpPr>
          <p:nvPr/>
        </p:nvSpPr>
        <p:spPr bwMode="auto">
          <a:xfrm>
            <a:off x="4084638" y="6219825"/>
            <a:ext cx="144462" cy="287338"/>
          </a:xfrm>
          <a:prstGeom prst="upArrow">
            <a:avLst>
              <a:gd name="adj1" fmla="val 50000"/>
              <a:gd name="adj2" fmla="val 497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1533" name="Rectangle 59"/>
          <p:cNvSpPr>
            <a:spLocks noGrp="1" noChangeArrowheads="1"/>
          </p:cNvSpPr>
          <p:nvPr>
            <p:ph type="title"/>
          </p:nvPr>
        </p:nvSpPr>
        <p:spPr>
          <a:xfrm>
            <a:off x="107950" y="187325"/>
            <a:ext cx="6911975" cy="600075"/>
          </a:xfrm>
        </p:spPr>
        <p:txBody>
          <a:bodyPr anchor="t"/>
          <a:lstStyle/>
          <a:p>
            <a:pPr algn="l" eaLnBrk="1" hangingPunct="1"/>
            <a:r>
              <a:rPr lang="zh-CN" altLang="zh-CN" sz="2400" smtClean="0">
                <a:latin typeface="楷体_GB2312"/>
                <a:ea typeface="微软雅黑" pitchFamily="34" charset="-122"/>
              </a:rPr>
              <a:t>【</a:t>
            </a:r>
            <a:r>
              <a:rPr lang="zh-CN" sz="2400" smtClean="0">
                <a:latin typeface="楷体_GB2312"/>
                <a:ea typeface="微软雅黑" pitchFamily="34" charset="-122"/>
              </a:rPr>
              <a:t>问题分析</a:t>
            </a:r>
            <a:r>
              <a:rPr lang="zh-CN" altLang="zh-CN" sz="2400" smtClean="0">
                <a:latin typeface="楷体_GB2312"/>
                <a:ea typeface="微软雅黑" pitchFamily="34" charset="-122"/>
              </a:rPr>
              <a:t>】</a:t>
            </a:r>
          </a:p>
        </p:txBody>
      </p:sp>
      <p:sp>
        <p:nvSpPr>
          <p:cNvPr id="21534" name="Rectangle 60"/>
          <p:cNvSpPr>
            <a:spLocks noChangeArrowheads="1"/>
          </p:cNvSpPr>
          <p:nvPr/>
        </p:nvSpPr>
        <p:spPr bwMode="auto">
          <a:xfrm>
            <a:off x="500063" y="1143000"/>
            <a:ext cx="792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334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>
                <a:latin typeface="微软雅黑" pitchFamily="34" charset="-122"/>
              </a:rPr>
              <a:t>每次合并将和累计，并入</a:t>
            </a:r>
            <a:r>
              <a:rPr lang="zh-CN" altLang="zh-CN">
                <a:latin typeface="微软雅黑" pitchFamily="34" charset="-122"/>
              </a:rPr>
              <a:t>b</a:t>
            </a:r>
            <a:r>
              <a:rPr lang="zh-CN">
                <a:latin typeface="微软雅黑" pitchFamily="34" charset="-122"/>
              </a:rPr>
              <a:t>队列，由于两个队列都是递增的，所以入队列后仍然保证递增性。重复</a:t>
            </a:r>
            <a:r>
              <a:rPr lang="zh-CN" altLang="zh-CN">
                <a:latin typeface="微软雅黑" pitchFamily="34" charset="-122"/>
              </a:rPr>
              <a:t>n-1</a:t>
            </a:r>
            <a:r>
              <a:rPr lang="zh-CN">
                <a:latin typeface="微软雅黑" pitchFamily="34" charset="-122"/>
              </a:rPr>
              <a:t>轮合并必然将所有堆合并为一堆。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1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1" dur="2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utoUpdateAnimBg="0"/>
      <p:bldP spid="17410" grpId="1" bldLvl="0" autoUpdateAnimBg="0"/>
      <p:bldP spid="17411" grpId="0" bldLvl="0" autoUpdateAnimBg="0"/>
      <p:bldP spid="17411" grpId="1" bldLvl="0" autoUpdateAnimBg="0"/>
      <p:bldP spid="17412" grpId="0" bldLvl="0" autoUpdateAnimBg="0"/>
      <p:bldP spid="17412" grpId="1" bldLvl="0" autoUpdateAnimBg="0"/>
      <p:bldP spid="17413" grpId="0" bldLvl="0" autoUpdateAnimBg="0"/>
      <p:bldP spid="17413" grpId="1" bldLvl="0" autoUpdateAnimBg="0"/>
      <p:bldP spid="17448" grpId="0" bldLvl="0" animBg="1" autoUpdateAnimBg="0"/>
      <p:bldP spid="17448" grpId="1" bldLvl="0" animBg="1" autoUpdateAnimBg="0"/>
      <p:bldP spid="17449" grpId="0" bldLvl="0" animBg="1" autoUpdateAnimBg="0"/>
      <p:bldP spid="17449" grpId="1" bldLvl="0" animBg="1" autoUpdateAnimBg="0"/>
      <p:bldP spid="17450" grpId="0" bldLvl="0" animBg="1" autoUpdateAnimBg="0"/>
      <p:bldP spid="17451" grpId="0" bldLvl="0" animBg="1" autoUpdateAnimBg="0"/>
      <p:bldP spid="17451" grpId="1" bldLvl="0" animBg="1" autoUpdateAnimBg="0"/>
      <p:bldP spid="17452" grpId="0" bldLvl="0" autoUpdateAnimBg="0"/>
      <p:bldP spid="17452" grpId="1" bldLvl="0" autoUpdateAnimBg="0"/>
      <p:bldP spid="17453" grpId="0" bldLvl="0" animBg="1" autoUpdateAnimBg="0"/>
      <p:bldP spid="17453" grpId="1" bldLvl="0" animBg="1" autoUpdateAnimBg="0"/>
      <p:bldP spid="17454" grpId="0" bldLvl="0" autoUpdateAnimBg="0"/>
      <p:bldP spid="17454" grpId="1" bldLvl="0" autoUpdateAnimBg="0"/>
      <p:bldP spid="17454" grpId="2" bldLvl="0" autoUpdateAnimBg="0"/>
      <p:bldP spid="17455" grpId="0" bldLvl="0" animBg="1" autoUpdateAnimBg="0"/>
      <p:bldP spid="17455" grpId="1" bldLvl="0" animBg="1" autoUpdateAnimBg="0"/>
      <p:bldP spid="17456" grpId="0" bldLvl="0" autoUpdateAnimBg="0"/>
      <p:bldP spid="17456" grpId="1" bldLvl="0" autoUpdateAnimBg="0"/>
      <p:bldP spid="17456" grpId="2" bldLvl="0" autoUpdateAnimBg="0"/>
      <p:bldP spid="17457" grpId="0" bldLvl="0" animBg="1" autoUpdateAnimBg="0"/>
      <p:bldP spid="17457" grpId="1" bldLvl="0" animBg="1" autoUpdateAnimBg="0"/>
      <p:bldP spid="17458" grpId="0" bldLvl="0" animBg="1" autoUpdateAnimBg="0"/>
      <p:bldP spid="17458" grpId="1" bldLvl="0" animBg="1" autoUpdateAnimBg="0"/>
      <p:bldP spid="17459" grpId="0" bldLvl="0" animBg="1" autoUpdateAnimBg="0"/>
      <p:bldP spid="17459" grpId="1" bldLvl="0" animBg="1" autoUpdateAnimBg="0"/>
      <p:bldP spid="17461" grpId="0" bldLvl="0" autoUpdateAnimBg="0"/>
      <p:bldP spid="17461" grpId="1" bldLvl="0" autoUpdateAnimBg="0"/>
      <p:bldP spid="17461" grpId="2" bldLvl="0" autoUpdateAnimBg="0"/>
      <p:bldP spid="17462" grpId="0" bldLvl="0" animBg="1" autoUpdateAnimBg="0"/>
      <p:bldP spid="17462" grpId="1" bldLvl="0" animBg="1" autoUpdateAnimBg="0"/>
      <p:bldP spid="17463" grpId="0" bldLvl="0" animBg="1" autoUpdateAnimBg="0"/>
      <p:bldP spid="17464" grpId="0" bldLvl="0" autoUpdateAnimBg="0"/>
      <p:bldP spid="17465" grpId="0" bldLvl="0" animBg="1" autoUpdateAnimBg="0"/>
      <p:bldP spid="1746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gray">
          <a:xfrm>
            <a:off x="1287463" y="1603375"/>
            <a:ext cx="67945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white">
          <a:xfrm>
            <a:off x="1724025" y="1044575"/>
            <a:ext cx="37607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队列的常见应用举例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gray">
          <a:xfrm>
            <a:off x="863600" y="21590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队列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1362075" y="1757363"/>
            <a:ext cx="68072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、宽度优先搜索（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BFS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）。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、单调队列：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SPFA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算法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（循环数组队列）。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785813" y="214313"/>
            <a:ext cx="7543800" cy="1143000"/>
          </a:xfrm>
        </p:spPr>
        <p:txBody>
          <a:bodyPr/>
          <a:lstStyle/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主要内容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357313" y="1428750"/>
            <a:ext cx="7429500" cy="5214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4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栈、</a:t>
            </a: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队列和堆</a:t>
            </a:r>
            <a:endParaRPr lang="en-US" altLang="zh-CN" sz="4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二、并查集</a:t>
            </a:r>
            <a:endParaRPr lang="en-US" altLang="zh-CN" sz="4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4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树状数组</a:t>
            </a:r>
            <a:endParaRPr lang="en-US" altLang="zh-CN" sz="4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四、线段</a:t>
            </a:r>
            <a:r>
              <a:rPr lang="zh-CN" altLang="en-US" sz="4000" b="1" dirty="0" smtClean="0">
                <a:latin typeface="楷体" pitchFamily="49" charset="-122"/>
                <a:ea typeface="楷体" pitchFamily="49" charset="-122"/>
              </a:rPr>
              <a:t>树</a:t>
            </a:r>
            <a:endParaRPr lang="en-US" altLang="zh-CN" sz="4000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2500298" y="1428736"/>
            <a:ext cx="3714776" cy="3571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堆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楷体"/>
              <a:ea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57188" y="1571625"/>
            <a:ext cx="7620000" cy="4114800"/>
          </a:xfrm>
        </p:spPr>
        <p:txBody>
          <a:bodyPr/>
          <a:lstStyle/>
          <a:p>
            <a:r>
              <a:rPr lang="zh-CN" altLang="en-US" sz="2800" b="1" smtClean="0"/>
              <a:t>堆是一棵完全二叉树</a:t>
            </a:r>
          </a:p>
          <a:p>
            <a:r>
              <a:rPr lang="zh-CN" altLang="en-US" sz="2400" b="1" smtClean="0"/>
              <a:t>令</a:t>
            </a:r>
            <a:r>
              <a:rPr lang="en-US" altLang="zh-CN" sz="2400" b="1" smtClean="0"/>
              <a:t>heap[1]</a:t>
            </a:r>
            <a:r>
              <a:rPr lang="zh-CN" altLang="en-US" sz="2400" b="1" smtClean="0"/>
              <a:t>存储根节点。</a:t>
            </a:r>
          </a:p>
          <a:p>
            <a:r>
              <a:rPr lang="zh-CN" altLang="en-US" sz="2400" b="1" smtClean="0"/>
              <a:t>对于每个点</a:t>
            </a:r>
            <a:r>
              <a:rPr lang="en-US" altLang="zh-CN" sz="2400" b="1" smtClean="0"/>
              <a:t>i</a:t>
            </a:r>
            <a:r>
              <a:rPr lang="zh-CN" altLang="en-US" sz="2400" b="1" smtClean="0"/>
              <a:t>来说，</a:t>
            </a:r>
            <a:endParaRPr lang="en-US" altLang="zh-CN" sz="2400" b="1" smtClean="0"/>
          </a:p>
          <a:p>
            <a:r>
              <a:rPr lang="en-US" altLang="zh-CN" sz="2400" b="1" smtClean="0"/>
              <a:t>heap[i</a:t>
            </a:r>
            <a:r>
              <a:rPr lang="zh-CN" altLang="en-US" sz="2400" b="1" smtClean="0"/>
              <a:t> * </a:t>
            </a:r>
            <a:r>
              <a:rPr lang="en-US" altLang="zh-CN" sz="2400" b="1" smtClean="0"/>
              <a:t>2]</a:t>
            </a:r>
            <a:r>
              <a:rPr lang="zh-CN" altLang="en-US" sz="2400" b="1" smtClean="0"/>
              <a:t>存储左儿子，</a:t>
            </a:r>
            <a:endParaRPr lang="en-US" altLang="zh-CN" sz="2400" b="1" smtClean="0"/>
          </a:p>
          <a:p>
            <a:r>
              <a:rPr lang="en-US" altLang="zh-CN" sz="2400" b="1" smtClean="0"/>
              <a:t>heap[i</a:t>
            </a:r>
            <a:r>
              <a:rPr lang="zh-CN" altLang="en-US" sz="2400" b="1" smtClean="0"/>
              <a:t> * 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+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1]</a:t>
            </a:r>
            <a:r>
              <a:rPr lang="zh-CN" altLang="en-US" sz="2400" b="1" smtClean="0"/>
              <a:t>存储右儿子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grpSp>
        <p:nvGrpSpPr>
          <p:cNvPr id="2" name="组 18"/>
          <p:cNvGrpSpPr>
            <a:grpSpLocks/>
          </p:cNvGrpSpPr>
          <p:nvPr/>
        </p:nvGrpSpPr>
        <p:grpSpPr bwMode="auto">
          <a:xfrm>
            <a:off x="3427413" y="2390775"/>
            <a:ext cx="5140325" cy="4175125"/>
            <a:chOff x="3173413" y="3611563"/>
            <a:chExt cx="2097087" cy="1822450"/>
          </a:xfrm>
        </p:grpSpPr>
        <p:sp>
          <p:nvSpPr>
            <p:cNvPr id="23557" name="Oval 26"/>
            <p:cNvSpPr>
              <a:spLocks noChangeArrowheads="1"/>
            </p:cNvSpPr>
            <p:nvPr/>
          </p:nvSpPr>
          <p:spPr bwMode="auto">
            <a:xfrm>
              <a:off x="3714597" y="41322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47</a:t>
              </a:r>
            </a:p>
          </p:txBody>
        </p:sp>
        <p:sp>
          <p:nvSpPr>
            <p:cNvPr id="23558" name="Line 28"/>
            <p:cNvSpPr>
              <a:spLocks noChangeShapeType="1"/>
            </p:cNvSpPr>
            <p:nvPr/>
          </p:nvSpPr>
          <p:spPr bwMode="auto">
            <a:xfrm flipH="1">
              <a:off x="3985189" y="3819843"/>
              <a:ext cx="202944" cy="31242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Line 29"/>
            <p:cNvSpPr>
              <a:spLocks noChangeShapeType="1"/>
            </p:cNvSpPr>
            <p:nvPr/>
          </p:nvSpPr>
          <p:spPr bwMode="auto">
            <a:xfrm flipH="1">
              <a:off x="3579301" y="4392613"/>
              <a:ext cx="202944" cy="36449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Line 30"/>
            <p:cNvSpPr>
              <a:spLocks noChangeShapeType="1"/>
            </p:cNvSpPr>
            <p:nvPr/>
          </p:nvSpPr>
          <p:spPr bwMode="auto">
            <a:xfrm>
              <a:off x="4458724" y="3819843"/>
              <a:ext cx="338240" cy="36449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Line 31"/>
            <p:cNvSpPr>
              <a:spLocks noChangeShapeType="1"/>
            </p:cNvSpPr>
            <p:nvPr/>
          </p:nvSpPr>
          <p:spPr bwMode="auto">
            <a:xfrm>
              <a:off x="3985189" y="4392613"/>
              <a:ext cx="135296" cy="26035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32"/>
            <p:cNvSpPr>
              <a:spLocks noChangeShapeType="1"/>
            </p:cNvSpPr>
            <p:nvPr/>
          </p:nvSpPr>
          <p:spPr bwMode="auto">
            <a:xfrm flipH="1">
              <a:off x="4661668" y="4392613"/>
              <a:ext cx="67648" cy="26035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Line 33"/>
            <p:cNvSpPr>
              <a:spLocks noChangeShapeType="1"/>
            </p:cNvSpPr>
            <p:nvPr/>
          </p:nvSpPr>
          <p:spPr bwMode="auto">
            <a:xfrm>
              <a:off x="4932260" y="4392613"/>
              <a:ext cx="135296" cy="26035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4188279" y="3611563"/>
              <a:ext cx="338073" cy="26054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</a:rPr>
                <a:t>91</a:t>
              </a:r>
            </a:p>
          </p:txBody>
        </p:sp>
        <p:sp>
          <p:nvSpPr>
            <p:cNvPr id="23565" name="Oval 35"/>
            <p:cNvSpPr>
              <a:spLocks noChangeArrowheads="1"/>
            </p:cNvSpPr>
            <p:nvPr/>
          </p:nvSpPr>
          <p:spPr bwMode="auto">
            <a:xfrm>
              <a:off x="3444005" y="46529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24</a:t>
              </a:r>
            </a:p>
          </p:txBody>
        </p:sp>
        <p:sp>
          <p:nvSpPr>
            <p:cNvPr id="23566" name="Oval 36"/>
            <p:cNvSpPr>
              <a:spLocks noChangeArrowheads="1"/>
            </p:cNvSpPr>
            <p:nvPr/>
          </p:nvSpPr>
          <p:spPr bwMode="auto">
            <a:xfrm>
              <a:off x="3985189" y="46529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36</a:t>
              </a:r>
            </a:p>
          </p:txBody>
        </p:sp>
        <p:sp>
          <p:nvSpPr>
            <p:cNvPr id="23567" name="Oval 37"/>
            <p:cNvSpPr>
              <a:spLocks noChangeArrowheads="1"/>
            </p:cNvSpPr>
            <p:nvPr/>
          </p:nvSpPr>
          <p:spPr bwMode="auto">
            <a:xfrm>
              <a:off x="4458724" y="46529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53</a:t>
              </a:r>
            </a:p>
          </p:txBody>
        </p:sp>
        <p:sp>
          <p:nvSpPr>
            <p:cNvPr id="23568" name="Oval 38"/>
            <p:cNvSpPr>
              <a:spLocks noChangeArrowheads="1"/>
            </p:cNvSpPr>
            <p:nvPr/>
          </p:nvSpPr>
          <p:spPr bwMode="auto">
            <a:xfrm>
              <a:off x="4932260" y="46529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23569" name="Oval 39"/>
            <p:cNvSpPr>
              <a:spLocks noChangeArrowheads="1"/>
            </p:cNvSpPr>
            <p:nvPr/>
          </p:nvSpPr>
          <p:spPr bwMode="auto">
            <a:xfrm>
              <a:off x="4661668" y="41322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85</a:t>
              </a:r>
            </a:p>
          </p:txBody>
        </p:sp>
        <p:sp>
          <p:nvSpPr>
            <p:cNvPr id="23570" name="Line 40"/>
            <p:cNvSpPr>
              <a:spLocks noChangeShapeType="1"/>
            </p:cNvSpPr>
            <p:nvPr/>
          </p:nvSpPr>
          <p:spPr bwMode="auto">
            <a:xfrm flipH="1">
              <a:off x="3376357" y="4913313"/>
              <a:ext cx="135296" cy="31242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Oval 41"/>
            <p:cNvSpPr>
              <a:spLocks noChangeArrowheads="1"/>
            </p:cNvSpPr>
            <p:nvPr/>
          </p:nvSpPr>
          <p:spPr bwMode="auto">
            <a:xfrm>
              <a:off x="3173413" y="5173663"/>
              <a:ext cx="338240" cy="260350"/>
            </a:xfrm>
            <a:prstGeom prst="ellipse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99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筛选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假设有一个堆</a:t>
            </a:r>
            <a:r>
              <a:rPr lang="en-US" altLang="zh-CN" smtClean="0"/>
              <a:t>heap[1..n]</a:t>
            </a:r>
            <a:r>
              <a:rPr lang="zh-CN" altLang="en-US" smtClean="0"/>
              <a:t>，我现在要删除第一个元素（最大的元素），如何维护堆的性质不变？</a:t>
            </a:r>
          </a:p>
          <a:p>
            <a:r>
              <a:rPr lang="zh-CN" altLang="en-US" smtClean="0"/>
              <a:t>将根节点删除，把最后一个点移动到根节点上来。如果当前点比某一个儿子小，就与儿子交换（如果比两个儿子都小，与最大的儿子交换），以此类推，直到没有儿子或者比儿子大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6"/>
          <p:cNvSpPr>
            <a:spLocks noChangeArrowheads="1"/>
          </p:cNvSpPr>
          <p:nvPr/>
        </p:nvSpPr>
        <p:spPr bwMode="auto">
          <a:xfrm>
            <a:off x="3171825" y="2119313"/>
            <a:ext cx="1190625" cy="855662"/>
          </a:xfrm>
          <a:prstGeom prst="ellipse">
            <a:avLst/>
          </a:prstGeom>
          <a:solidFill>
            <a:schemeClr val="bg1"/>
          </a:solidFill>
          <a:ln w="19050" cap="sq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47</a:t>
            </a:r>
          </a:p>
        </p:txBody>
      </p:sp>
      <p:sp>
        <p:nvSpPr>
          <p:cNvPr id="25603" name="Line 28"/>
          <p:cNvSpPr>
            <a:spLocks noChangeShapeType="1"/>
          </p:cNvSpPr>
          <p:nvPr/>
        </p:nvSpPr>
        <p:spPr bwMode="auto">
          <a:xfrm flipH="1">
            <a:off x="4124325" y="1092200"/>
            <a:ext cx="714375" cy="102711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Line 29"/>
          <p:cNvSpPr>
            <a:spLocks noChangeShapeType="1"/>
          </p:cNvSpPr>
          <p:nvPr/>
        </p:nvSpPr>
        <p:spPr bwMode="auto">
          <a:xfrm flipH="1">
            <a:off x="2695575" y="2974975"/>
            <a:ext cx="714375" cy="11985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Line 30"/>
          <p:cNvSpPr>
            <a:spLocks noChangeShapeType="1"/>
          </p:cNvSpPr>
          <p:nvPr/>
        </p:nvSpPr>
        <p:spPr bwMode="auto">
          <a:xfrm>
            <a:off x="5789613" y="1092200"/>
            <a:ext cx="1190625" cy="11985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31"/>
          <p:cNvSpPr>
            <a:spLocks noChangeShapeType="1"/>
          </p:cNvSpPr>
          <p:nvPr/>
        </p:nvSpPr>
        <p:spPr bwMode="auto">
          <a:xfrm>
            <a:off x="4124325" y="2974975"/>
            <a:ext cx="476250" cy="8572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32"/>
          <p:cNvSpPr>
            <a:spLocks noChangeShapeType="1"/>
          </p:cNvSpPr>
          <p:nvPr/>
        </p:nvSpPr>
        <p:spPr bwMode="auto">
          <a:xfrm flipH="1">
            <a:off x="6503988" y="2974975"/>
            <a:ext cx="238125" cy="8572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33"/>
          <p:cNvSpPr>
            <a:spLocks noChangeShapeType="1"/>
          </p:cNvSpPr>
          <p:nvPr/>
        </p:nvSpPr>
        <p:spPr bwMode="auto">
          <a:xfrm>
            <a:off x="7456488" y="2974975"/>
            <a:ext cx="476250" cy="8572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4838700" y="406400"/>
            <a:ext cx="1189038" cy="8556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7200" b="1" dirty="0">
                <a:solidFill>
                  <a:srgbClr val="000099"/>
                </a:solidFill>
                <a:latin typeface="Times New Roman" charset="0"/>
              </a:rPr>
              <a:t>91</a:t>
            </a:r>
          </a:p>
        </p:txBody>
      </p:sp>
      <p:sp>
        <p:nvSpPr>
          <p:cNvPr id="25610" name="Oval 35"/>
          <p:cNvSpPr>
            <a:spLocks noChangeArrowheads="1"/>
          </p:cNvSpPr>
          <p:nvPr/>
        </p:nvSpPr>
        <p:spPr bwMode="auto">
          <a:xfrm>
            <a:off x="2219325" y="3832225"/>
            <a:ext cx="1190625" cy="85566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24</a:t>
            </a:r>
          </a:p>
        </p:txBody>
      </p:sp>
      <p:sp>
        <p:nvSpPr>
          <p:cNvPr id="25611" name="Oval 36"/>
          <p:cNvSpPr>
            <a:spLocks noChangeArrowheads="1"/>
          </p:cNvSpPr>
          <p:nvPr/>
        </p:nvSpPr>
        <p:spPr bwMode="auto">
          <a:xfrm>
            <a:off x="4124325" y="3832225"/>
            <a:ext cx="1189038" cy="85566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36</a:t>
            </a: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5789613" y="3832225"/>
            <a:ext cx="1190625" cy="85566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53</a:t>
            </a:r>
          </a:p>
        </p:txBody>
      </p:sp>
      <p:sp>
        <p:nvSpPr>
          <p:cNvPr id="25613" name="Oval 38"/>
          <p:cNvSpPr>
            <a:spLocks noChangeArrowheads="1"/>
          </p:cNvSpPr>
          <p:nvPr/>
        </p:nvSpPr>
        <p:spPr bwMode="auto">
          <a:xfrm>
            <a:off x="7456488" y="3832225"/>
            <a:ext cx="1190625" cy="85566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30</a:t>
            </a:r>
          </a:p>
        </p:txBody>
      </p:sp>
      <p:sp>
        <p:nvSpPr>
          <p:cNvPr id="17" name="Oval 39"/>
          <p:cNvSpPr>
            <a:spLocks noChangeArrowheads="1"/>
          </p:cNvSpPr>
          <p:nvPr/>
        </p:nvSpPr>
        <p:spPr bwMode="auto">
          <a:xfrm>
            <a:off x="6503988" y="2119313"/>
            <a:ext cx="1190625" cy="855662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85</a:t>
            </a:r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 flipH="1">
            <a:off x="1981200" y="4687888"/>
            <a:ext cx="476250" cy="102711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1"/>
          <p:cNvSpPr>
            <a:spLocks noChangeArrowheads="1"/>
          </p:cNvSpPr>
          <p:nvPr/>
        </p:nvSpPr>
        <p:spPr bwMode="auto">
          <a:xfrm>
            <a:off x="1266825" y="5545138"/>
            <a:ext cx="1190625" cy="855662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4846638" y="427038"/>
            <a:ext cx="1190625" cy="857250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37" name="Oval 41"/>
          <p:cNvSpPr>
            <a:spLocks noChangeArrowheads="1"/>
          </p:cNvSpPr>
          <p:nvPr/>
        </p:nvSpPr>
        <p:spPr bwMode="auto">
          <a:xfrm>
            <a:off x="6503988" y="2130425"/>
            <a:ext cx="1190625" cy="85566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7200" b="1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25619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07 -0.75417 " pathEditMode="relative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198 0.24977 " pathEditMode="relative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1273 L -0.18125 -0.24954 " pathEditMode="relative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115 0.26064 " pathEditMode="relative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7813 -0.24814 " pathEditMode="relative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8" grpId="0" animBg="1"/>
      <p:bldP spid="19" grpId="0" animBg="1"/>
      <p:bldP spid="19" grpId="1" animBg="1"/>
      <p:bldP spid="36" grpId="0" animBg="1"/>
      <p:bldP spid="36" grpId="1" animBg="1"/>
      <p:bldP spid="36" grpId="2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714375" y="714375"/>
            <a:ext cx="82867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void</a:t>
            </a:r>
            <a:r>
              <a:rPr lang="zh-CN" altLang="en-US" sz="2800"/>
              <a:t> </a:t>
            </a:r>
            <a:r>
              <a:rPr lang="en-US" altLang="zh-CN" sz="2800"/>
              <a:t>heap_adjust(int</a:t>
            </a:r>
            <a:r>
              <a:rPr lang="zh-CN" altLang="en-US" sz="2800"/>
              <a:t> </a:t>
            </a:r>
            <a:r>
              <a:rPr lang="en-US" altLang="zh-CN" sz="2800"/>
              <a:t>x)</a:t>
            </a:r>
            <a:r>
              <a:rPr lang="zh-CN" altLang="en-US" sz="2800"/>
              <a:t> </a:t>
            </a:r>
            <a:r>
              <a:rPr lang="en-US" altLang="zh-CN" sz="2800"/>
              <a:t>{</a:t>
            </a:r>
            <a:endParaRPr lang="zh-CN" altLang="en-US" sz="2800"/>
          </a:p>
          <a:p>
            <a:pPr lvl="1"/>
            <a:r>
              <a:rPr lang="en-US" altLang="zh-CN" sz="2800"/>
              <a:t>while (x*2&lt;=tot) {</a:t>
            </a:r>
          </a:p>
          <a:p>
            <a:pPr lvl="2"/>
            <a:r>
              <a:rPr lang="en-US" altLang="zh-CN" sz="2800"/>
              <a:t>int j=x*2;</a:t>
            </a:r>
          </a:p>
          <a:p>
            <a:pPr lvl="2"/>
            <a:r>
              <a:rPr lang="en-US" altLang="zh-CN" sz="2800"/>
              <a:t>if (x*2+1&lt;=tot&amp;&amp;heap[x*2+1]&gt;heap[x*2])</a:t>
            </a:r>
          </a:p>
          <a:p>
            <a:pPr lvl="3"/>
            <a:r>
              <a:rPr lang="en-US" altLang="zh-CN" sz="2800"/>
              <a:t>j++;</a:t>
            </a:r>
          </a:p>
          <a:p>
            <a:pPr lvl="2"/>
            <a:r>
              <a:rPr lang="en-US" altLang="zh-CN" sz="2800"/>
              <a:t>if (heap[j]&gt;heap[x])</a:t>
            </a:r>
          </a:p>
          <a:p>
            <a:pPr lvl="3"/>
            <a:r>
              <a:rPr lang="en-US" altLang="zh-CN" sz="2800"/>
              <a:t>swap(heap[x],heap[j]),x=j;</a:t>
            </a:r>
          </a:p>
          <a:p>
            <a:pPr lvl="2"/>
            <a:r>
              <a:rPr lang="en-US" altLang="zh-CN" sz="2800"/>
              <a:t>else</a:t>
            </a:r>
          </a:p>
          <a:p>
            <a:pPr lvl="3"/>
            <a:r>
              <a:rPr lang="en-US" altLang="zh-CN" sz="2800"/>
              <a:t>break;</a:t>
            </a:r>
          </a:p>
          <a:p>
            <a:pPr lvl="1"/>
            <a:r>
              <a:rPr lang="en-US" altLang="zh-CN" sz="2800"/>
              <a:t>}</a:t>
            </a:r>
            <a:endParaRPr lang="zh-CN" altLang="en-US" sz="2800"/>
          </a:p>
          <a:p>
            <a:r>
              <a:rPr lang="en-US" altLang="zh-CN" sz="2800"/>
              <a:t>}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堆的初始化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3600" smtClean="0"/>
              <a:t>现在我们有一个数组</a:t>
            </a:r>
            <a:r>
              <a:rPr lang="en-US" altLang="zh-CN" sz="3600" smtClean="0"/>
              <a:t>a[1..n]</a:t>
            </a:r>
            <a:r>
              <a:rPr lang="zh-CN" altLang="en-US" sz="3600" smtClean="0"/>
              <a:t>，如何把它初始化成一个堆？</a:t>
            </a:r>
          </a:p>
          <a:p>
            <a:pPr lvl="1"/>
            <a:r>
              <a:rPr lang="zh-CN" altLang="en-US" sz="3600" smtClean="0"/>
              <a:t>从编号大的点，到编号小的点，依次进行“筛选”操作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堆的初始化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200275" y="2438400"/>
            <a:ext cx="6397625" cy="4140200"/>
          </a:xfrm>
        </p:spPr>
        <p:txBody>
          <a:bodyPr/>
          <a:lstStyle/>
          <a:p>
            <a:r>
              <a:rPr lang="en-US" altLang="zh-CN" sz="2800" smtClean="0"/>
              <a:t>for</a:t>
            </a:r>
            <a:r>
              <a:rPr lang="zh-CN" altLang="en-US" sz="2800" smtClean="0"/>
              <a:t> </a:t>
            </a:r>
            <a:r>
              <a:rPr lang="en-US" altLang="zh-CN" sz="2800" smtClean="0"/>
              <a:t>(int</a:t>
            </a:r>
            <a:r>
              <a:rPr lang="zh-CN" altLang="en-US" sz="2800" smtClean="0"/>
              <a:t> </a:t>
            </a:r>
            <a:r>
              <a:rPr lang="en-US" altLang="zh-CN" sz="2800" smtClean="0"/>
              <a:t>i</a:t>
            </a:r>
            <a:r>
              <a:rPr lang="zh-CN" altLang="en-US" sz="2800" smtClean="0"/>
              <a:t> </a:t>
            </a:r>
            <a:r>
              <a:rPr lang="en-US" altLang="zh-CN" sz="2800" smtClean="0"/>
              <a:t>=</a:t>
            </a:r>
            <a:r>
              <a:rPr lang="zh-CN" altLang="en-US" sz="2800" smtClean="0"/>
              <a:t> </a:t>
            </a:r>
            <a:r>
              <a:rPr lang="en-US" altLang="zh-CN" sz="2800" smtClean="0"/>
              <a:t>tot</a:t>
            </a:r>
            <a:r>
              <a:rPr lang="zh-CN" altLang="en-US" sz="2800" smtClean="0"/>
              <a:t> </a:t>
            </a:r>
            <a:r>
              <a:rPr lang="en-US" altLang="zh-CN" sz="2800" smtClean="0"/>
              <a:t>/</a:t>
            </a:r>
            <a:r>
              <a:rPr lang="zh-CN" altLang="en-US" sz="2800" smtClean="0"/>
              <a:t> </a:t>
            </a:r>
            <a:r>
              <a:rPr lang="en-US" altLang="zh-CN" sz="2800" smtClean="0"/>
              <a:t>2;</a:t>
            </a:r>
            <a:r>
              <a:rPr lang="zh-CN" altLang="en-US" sz="2800" smtClean="0"/>
              <a:t> </a:t>
            </a:r>
            <a:r>
              <a:rPr lang="en-US" altLang="zh-CN" sz="2800" smtClean="0"/>
              <a:t>i</a:t>
            </a:r>
            <a:r>
              <a:rPr lang="zh-CN" altLang="en-US" sz="2800" smtClean="0"/>
              <a:t> </a:t>
            </a:r>
            <a:r>
              <a:rPr lang="en-US" altLang="zh-CN" sz="2800" smtClean="0"/>
              <a:t>&gt;=</a:t>
            </a:r>
            <a:r>
              <a:rPr lang="zh-CN" altLang="en-US" sz="2800" smtClean="0"/>
              <a:t> </a:t>
            </a:r>
            <a:r>
              <a:rPr lang="en-US" altLang="zh-CN" sz="2800" smtClean="0"/>
              <a:t>1;</a:t>
            </a:r>
            <a:r>
              <a:rPr lang="zh-CN" altLang="en-US" sz="2800" smtClean="0"/>
              <a:t> </a:t>
            </a:r>
            <a:r>
              <a:rPr lang="en-US" altLang="zh-CN" sz="2800" smtClean="0"/>
              <a:t>i--)</a:t>
            </a:r>
            <a:endParaRPr lang="zh-CN" altLang="en-US" sz="2800" smtClean="0"/>
          </a:p>
          <a:p>
            <a:pPr lvl="1">
              <a:buFontTx/>
              <a:buNone/>
            </a:pPr>
            <a:r>
              <a:rPr lang="en-US" altLang="zh-CN" smtClean="0"/>
              <a:t>    heap_adjust(i);</a:t>
            </a:r>
            <a:endParaRPr lang="zh-CN" altLang="en-US" smtClean="0"/>
          </a:p>
          <a:p>
            <a:r>
              <a:rPr lang="zh-CN" altLang="en-US" sz="2800" smtClean="0"/>
              <a:t>为什么是对的？</a:t>
            </a:r>
          </a:p>
          <a:p>
            <a:pPr lvl="1"/>
            <a:r>
              <a:rPr lang="zh-CN" altLang="en-US" smtClean="0"/>
              <a:t>每次对一个点做调整的时候，它的子树一定都已经是合法的了</a:t>
            </a:r>
          </a:p>
          <a:p>
            <a:pPr lvl="1"/>
            <a:r>
              <a:rPr lang="zh-CN" altLang="en-US" smtClean="0"/>
              <a:t>对</a:t>
            </a:r>
            <a:r>
              <a:rPr lang="en-US" altLang="zh-CN" smtClean="0"/>
              <a:t>1</a:t>
            </a:r>
            <a:r>
              <a:rPr lang="zh-CN" altLang="en-US" smtClean="0"/>
              <a:t>节点进行调整后，整个堆就是合法的了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加入新的点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如何在堆中加入新的节点？</a:t>
            </a:r>
          </a:p>
          <a:p>
            <a:r>
              <a:rPr lang="zh-CN" altLang="en-US" smtClean="0"/>
              <a:t>如果现在堆中共有</a:t>
            </a:r>
            <a:r>
              <a:rPr lang="en-US" altLang="zh-CN" smtClean="0"/>
              <a:t>tot</a:t>
            </a:r>
            <a:r>
              <a:rPr lang="zh-CN" altLang="en-US" smtClean="0"/>
              <a:t>个节点，我们把新的节点放在位置</a:t>
            </a:r>
            <a:r>
              <a:rPr lang="en-US" altLang="zh-CN" smtClean="0"/>
              <a:t>tot+1</a:t>
            </a:r>
            <a:r>
              <a:rPr lang="zh-CN" altLang="en-US" smtClean="0"/>
              <a:t>上。</a:t>
            </a:r>
          </a:p>
          <a:p>
            <a:r>
              <a:rPr lang="zh-CN" altLang="en-US" smtClean="0"/>
              <a:t>运用和“筛选”类似的方法，我们不停地比较当前点和</a:t>
            </a:r>
            <a:r>
              <a:rPr lang="zh-CN" altLang="en-US" b="1" smtClean="0"/>
              <a:t>父亲</a:t>
            </a:r>
            <a:r>
              <a:rPr lang="zh-CN" altLang="en-US" smtClean="0"/>
              <a:t>，如果当前点比父亲大，则交换，直到交换到根或者不再比父亲大为止。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加入新的点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3722688" y="2624138"/>
            <a:ext cx="1011237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47</a:t>
            </a:r>
          </a:p>
        </p:txBody>
      </p:sp>
      <p:sp>
        <p:nvSpPr>
          <p:cNvPr id="30724" name="Line 28"/>
          <p:cNvSpPr>
            <a:spLocks noChangeShapeType="1"/>
          </p:cNvSpPr>
          <p:nvPr/>
        </p:nvSpPr>
        <p:spPr bwMode="auto">
          <a:xfrm flipH="1">
            <a:off x="4532313" y="1751013"/>
            <a:ext cx="606425" cy="8731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Line 29"/>
          <p:cNvSpPr>
            <a:spLocks noChangeShapeType="1"/>
          </p:cNvSpPr>
          <p:nvPr/>
        </p:nvSpPr>
        <p:spPr bwMode="auto">
          <a:xfrm flipH="1">
            <a:off x="3317875" y="3351213"/>
            <a:ext cx="608013" cy="10175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30"/>
          <p:cNvSpPr>
            <a:spLocks noChangeShapeType="1"/>
          </p:cNvSpPr>
          <p:nvPr/>
        </p:nvSpPr>
        <p:spPr bwMode="auto">
          <a:xfrm>
            <a:off x="5948363" y="1751013"/>
            <a:ext cx="1011237" cy="10175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31"/>
          <p:cNvSpPr>
            <a:spLocks noChangeShapeType="1"/>
          </p:cNvSpPr>
          <p:nvPr/>
        </p:nvSpPr>
        <p:spPr bwMode="auto">
          <a:xfrm>
            <a:off x="4532313" y="3351213"/>
            <a:ext cx="404812" cy="7270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Line 32"/>
          <p:cNvSpPr>
            <a:spLocks noChangeShapeType="1"/>
          </p:cNvSpPr>
          <p:nvPr/>
        </p:nvSpPr>
        <p:spPr bwMode="auto">
          <a:xfrm flipH="1">
            <a:off x="6554788" y="3351213"/>
            <a:ext cx="201612" cy="7270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Line 33"/>
          <p:cNvSpPr>
            <a:spLocks noChangeShapeType="1"/>
          </p:cNvSpPr>
          <p:nvPr/>
        </p:nvSpPr>
        <p:spPr bwMode="auto">
          <a:xfrm>
            <a:off x="7364413" y="3351213"/>
            <a:ext cx="403225" cy="7270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5138738" y="1168400"/>
            <a:ext cx="1011237" cy="727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6000" b="1" dirty="0">
                <a:solidFill>
                  <a:srgbClr val="000099"/>
                </a:solidFill>
                <a:latin typeface="Times New Roman" charset="0"/>
              </a:rPr>
              <a:t>91</a:t>
            </a: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2914650" y="4078288"/>
            <a:ext cx="1011238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24</a:t>
            </a:r>
          </a:p>
        </p:txBody>
      </p:sp>
      <p:sp>
        <p:nvSpPr>
          <p:cNvPr id="30732" name="Oval 36"/>
          <p:cNvSpPr>
            <a:spLocks noChangeArrowheads="1"/>
          </p:cNvSpPr>
          <p:nvPr/>
        </p:nvSpPr>
        <p:spPr bwMode="auto">
          <a:xfrm>
            <a:off x="4532313" y="4078288"/>
            <a:ext cx="1011237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36</a:t>
            </a:r>
          </a:p>
        </p:txBody>
      </p:sp>
      <p:sp>
        <p:nvSpPr>
          <p:cNvPr id="30733" name="Oval 37"/>
          <p:cNvSpPr>
            <a:spLocks noChangeArrowheads="1"/>
          </p:cNvSpPr>
          <p:nvPr/>
        </p:nvSpPr>
        <p:spPr bwMode="auto">
          <a:xfrm>
            <a:off x="5948363" y="4078288"/>
            <a:ext cx="1011237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53</a:t>
            </a:r>
          </a:p>
        </p:txBody>
      </p:sp>
      <p:sp>
        <p:nvSpPr>
          <p:cNvPr id="30734" name="Oval 38"/>
          <p:cNvSpPr>
            <a:spLocks noChangeArrowheads="1"/>
          </p:cNvSpPr>
          <p:nvPr/>
        </p:nvSpPr>
        <p:spPr bwMode="auto">
          <a:xfrm>
            <a:off x="7364413" y="4078288"/>
            <a:ext cx="1011237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30</a:t>
            </a:r>
          </a:p>
        </p:txBody>
      </p:sp>
      <p:sp>
        <p:nvSpPr>
          <p:cNvPr id="30735" name="Oval 39"/>
          <p:cNvSpPr>
            <a:spLocks noChangeArrowheads="1"/>
          </p:cNvSpPr>
          <p:nvPr/>
        </p:nvSpPr>
        <p:spPr bwMode="auto">
          <a:xfrm>
            <a:off x="6554788" y="2624138"/>
            <a:ext cx="1011237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85</a:t>
            </a:r>
          </a:p>
        </p:txBody>
      </p:sp>
      <p:sp>
        <p:nvSpPr>
          <p:cNvPr id="30736" name="Line 40"/>
          <p:cNvSpPr>
            <a:spLocks noChangeShapeType="1"/>
          </p:cNvSpPr>
          <p:nvPr/>
        </p:nvSpPr>
        <p:spPr bwMode="auto">
          <a:xfrm flipH="1">
            <a:off x="2711450" y="4805363"/>
            <a:ext cx="404813" cy="8731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7" name="Oval 41"/>
          <p:cNvSpPr>
            <a:spLocks noChangeArrowheads="1"/>
          </p:cNvSpPr>
          <p:nvPr/>
        </p:nvSpPr>
        <p:spPr bwMode="auto">
          <a:xfrm>
            <a:off x="2105025" y="5534025"/>
            <a:ext cx="1011238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3925888" y="5534025"/>
            <a:ext cx="1011237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67</a:t>
            </a:r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3722688" y="4805363"/>
            <a:ext cx="606425" cy="72866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5"/>
          <p:cNvSpPr>
            <a:spLocks noChangeArrowheads="1"/>
          </p:cNvSpPr>
          <p:nvPr/>
        </p:nvSpPr>
        <p:spPr bwMode="auto">
          <a:xfrm>
            <a:off x="2914650" y="4097338"/>
            <a:ext cx="1011238" cy="727075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b="1">
                <a:solidFill>
                  <a:srgbClr val="000099"/>
                </a:solidFill>
              </a:rPr>
              <a:t>67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17 -0.21226 " pathEditMode="relative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217 0.21226 " pathEditMode="relative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59 -0.21204 " pathEditMode="relative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1.85185E-6 L -0.08993 0.21481 " pathEditMode="relative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gray">
          <a:xfrm>
            <a:off x="1270000" y="1682750"/>
            <a:ext cx="67945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96950" y="1473200"/>
            <a:ext cx="5294313" cy="620713"/>
            <a:chOff x="628" y="928"/>
            <a:chExt cx="3335" cy="391"/>
          </a:xfrm>
        </p:grpSpPr>
        <p:sp>
          <p:nvSpPr>
            <p:cNvPr id="126980" name="AutoShape 4"/>
            <p:cNvSpPr>
              <a:spLocks noChangeArrowheads="1"/>
            </p:cNvSpPr>
            <p:nvPr/>
          </p:nvSpPr>
          <p:spPr bwMode="gray">
            <a:xfrm>
              <a:off x="712" y="939"/>
              <a:ext cx="3251" cy="26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752" name="Group 5"/>
            <p:cNvGrpSpPr>
              <a:grpSpLocks/>
            </p:cNvGrpSpPr>
            <p:nvPr/>
          </p:nvGrpSpPr>
          <p:grpSpPr bwMode="auto">
            <a:xfrm>
              <a:off x="628" y="928"/>
              <a:ext cx="376" cy="391"/>
              <a:chOff x="628" y="928"/>
              <a:chExt cx="376" cy="391"/>
            </a:xfrm>
          </p:grpSpPr>
          <p:sp>
            <p:nvSpPr>
              <p:cNvPr id="31753" name="Oval 6"/>
              <p:cNvSpPr>
                <a:spLocks noChangeArrowheads="1"/>
              </p:cNvSpPr>
              <p:nvPr/>
            </p:nvSpPr>
            <p:spPr bwMode="gray">
              <a:xfrm>
                <a:off x="633" y="948"/>
                <a:ext cx="371" cy="371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54" name="Group 7"/>
              <p:cNvGrpSpPr>
                <a:grpSpLocks/>
              </p:cNvGrpSpPr>
              <p:nvPr/>
            </p:nvGrpSpPr>
            <p:grpSpPr bwMode="auto">
              <a:xfrm>
                <a:off x="628" y="928"/>
                <a:ext cx="376" cy="376"/>
                <a:chOff x="632" y="936"/>
                <a:chExt cx="376" cy="376"/>
              </a:xfrm>
            </p:grpSpPr>
            <p:sp>
              <p:nvSpPr>
                <p:cNvPr id="126984" name="AutoShape 8"/>
                <p:cNvSpPr>
                  <a:spLocks noChangeArrowheads="1"/>
                </p:cNvSpPr>
                <p:nvPr/>
              </p:nvSpPr>
              <p:spPr bwMode="gray">
                <a:xfrm>
                  <a:off x="632" y="936"/>
                  <a:ext cx="376" cy="376"/>
                </a:xfrm>
                <a:custGeom>
                  <a:avLst/>
                  <a:gdLst>
                    <a:gd name="G0" fmla="+- 5400 0 0"/>
                    <a:gd name="G1" fmla="+- 21600 0 5400"/>
                    <a:gd name="G2" fmla="+- 21600 0 5400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tx2"/>
                    </a:gs>
                    <a:gs pos="100000">
                      <a:schemeClr val="tx1"/>
                    </a:gs>
                  </a:gsLst>
                  <a:path path="rect">
                    <a:fillToRect l="100000" t="100000"/>
                  </a:path>
                </a:gradFill>
                <a:ln w="9525">
                  <a:noFill/>
                  <a:round/>
                  <a:headEnd/>
                  <a:tailEnd/>
                </a:ln>
                <a:effectLst>
                  <a:outerShdw dist="254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6985" name="Oval 9"/>
                <p:cNvSpPr>
                  <a:spLocks noChangeArrowheads="1"/>
                </p:cNvSpPr>
                <p:nvPr/>
              </p:nvSpPr>
              <p:spPr bwMode="gray">
                <a:xfrm>
                  <a:off x="719" y="1017"/>
                  <a:ext cx="212" cy="21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26986" name="Rectangle 10"/>
          <p:cNvSpPr>
            <a:spLocks noChangeArrowheads="1"/>
          </p:cNvSpPr>
          <p:nvPr/>
        </p:nvSpPr>
        <p:spPr bwMode="white">
          <a:xfrm>
            <a:off x="1600200" y="1536700"/>
            <a:ext cx="37607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>
                <a:latin typeface="Verdana" pitchFamily="34" charset="0"/>
                <a:ea typeface="Gulim" pitchFamily="34" charset="-127"/>
              </a:rPr>
              <a:t>堆的常见应用举例</a:t>
            </a:r>
            <a:endParaRPr lang="ko-KR" altLang="en-US" b="1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31749" name="Rectangle 11"/>
          <p:cNvSpPr>
            <a:spLocks noChangeArrowheads="1"/>
          </p:cNvSpPr>
          <p:nvPr/>
        </p:nvSpPr>
        <p:spPr bwMode="gray">
          <a:xfrm>
            <a:off x="863600" y="21590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堆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31750" name="Text Box 12"/>
          <p:cNvSpPr txBox="1">
            <a:spLocks noChangeArrowheads="1"/>
          </p:cNvSpPr>
          <p:nvPr/>
        </p:nvSpPr>
        <p:spPr bwMode="auto">
          <a:xfrm>
            <a:off x="1257300" y="2082800"/>
            <a:ext cx="680720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1</a:t>
            </a:r>
            <a:r>
              <a:rPr lang="zh-CN" altLang="en-US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、堆排序。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2</a:t>
            </a:r>
            <a:r>
              <a:rPr lang="zh-CN" altLang="en-US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、动态求最小</a:t>
            </a:r>
            <a:r>
              <a:rPr lang="en-US" altLang="zh-CN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(</a:t>
            </a:r>
            <a:r>
              <a:rPr lang="zh-CN" altLang="en-US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大</a:t>
            </a:r>
            <a:r>
              <a:rPr lang="en-US" altLang="zh-CN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)</a:t>
            </a:r>
            <a:r>
              <a:rPr lang="zh-CN" altLang="en-US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值：</a:t>
            </a:r>
            <a:endParaRPr lang="en-US" altLang="zh-CN" sz="3200">
              <a:solidFill>
                <a:schemeClr val="bg2"/>
              </a:solidFill>
              <a:latin typeface="隶书"/>
              <a:ea typeface="隶书"/>
              <a:cs typeface="隶书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  a)</a:t>
            </a:r>
            <a:r>
              <a:rPr lang="zh-CN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合并果子（</a:t>
            </a:r>
            <a:r>
              <a:rPr lang="en-US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NOIP2004</a:t>
            </a:r>
            <a:r>
              <a:rPr lang="zh-CN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提高组）</a:t>
            </a:r>
            <a:endParaRPr lang="en-US" altLang="zh-CN">
              <a:solidFill>
                <a:schemeClr val="bg2"/>
              </a:solidFill>
              <a:latin typeface="隶书"/>
              <a:ea typeface="隶书"/>
              <a:cs typeface="隶书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3</a:t>
            </a:r>
            <a:r>
              <a:rPr lang="zh-CN" altLang="en-US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、</a:t>
            </a:r>
            <a:r>
              <a:rPr lang="en-US" altLang="zh-CN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Dijkstra</a:t>
            </a:r>
            <a:r>
              <a:rPr lang="zh-CN" altLang="en-US" sz="3200">
                <a:solidFill>
                  <a:schemeClr val="bg2"/>
                </a:solidFill>
                <a:latin typeface="隶书"/>
                <a:ea typeface="隶书"/>
                <a:cs typeface="隶书"/>
              </a:rPr>
              <a:t>算法的优化</a:t>
            </a:r>
            <a:r>
              <a:rPr lang="en-US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隶书"/>
                <a:ea typeface="隶书"/>
                <a:cs typeface="隶书"/>
              </a:rPr>
              <a:t>类似的还有</a:t>
            </a:r>
            <a:r>
              <a:rPr lang="en-US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Prim</a:t>
            </a:r>
            <a:r>
              <a:rPr lang="zh-CN" altLang="en-US">
                <a:solidFill>
                  <a:schemeClr val="bg2"/>
                </a:solidFill>
                <a:latin typeface="隶书"/>
                <a:ea typeface="隶书"/>
                <a:cs typeface="隶书"/>
              </a:rPr>
              <a:t>算法</a:t>
            </a:r>
            <a:r>
              <a:rPr lang="en-US" altLang="zh-CN">
                <a:solidFill>
                  <a:schemeClr val="bg2"/>
                </a:solidFill>
                <a:latin typeface="隶书"/>
                <a:ea typeface="隶书"/>
                <a:cs typeface="隶书"/>
              </a:rPr>
              <a:t>)</a:t>
            </a:r>
            <a:r>
              <a:rPr lang="zh-CN" altLang="en-US">
                <a:solidFill>
                  <a:schemeClr val="bg2"/>
                </a:solidFill>
                <a:latin typeface="隶书"/>
                <a:ea typeface="隶书"/>
                <a:cs typeface="隶书"/>
              </a:rPr>
              <a:t>。</a:t>
            </a:r>
            <a:endParaRPr lang="en-US" altLang="zh-CN">
              <a:solidFill>
                <a:schemeClr val="bg2"/>
              </a:solidFill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2000232" y="1357298"/>
            <a:ext cx="5143509" cy="37147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栈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楷体"/>
              <a:ea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将整个序列调整为堆</a:t>
            </a:r>
          </a:p>
          <a:p>
            <a:r>
              <a:rPr lang="zh-CN" altLang="en-US" smtClean="0"/>
              <a:t>提取出根节点，输出，并删除。将最后一个点放到根节点的位置，进行“调整”。“调整”后，仍然满足堆的性质。</a:t>
            </a:r>
          </a:p>
          <a:p>
            <a:r>
              <a:rPr lang="zh-CN" altLang="en-US" smtClean="0"/>
              <a:t>重复第二步，直到所有的元素都被删除。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1BCF5-71E7-4BD5-A452-DDB70C1BEF27}" type="slidenum">
              <a:rPr lang="zh-CN" altLang="zh-CN" smtClean="0"/>
              <a:pPr/>
              <a:t>31</a:t>
            </a:fld>
            <a:endParaRPr lang="zh-CN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911225"/>
            <a:ext cx="7848600" cy="703263"/>
          </a:xfrm>
          <a:noFill/>
        </p:spPr>
        <p:txBody>
          <a:bodyPr anchor="t"/>
          <a:lstStyle/>
          <a:p>
            <a:pPr algn="l" eaLnBrk="1" hangingPunct="1"/>
            <a:r>
              <a:rPr lang="zh-CN" altLang="en-US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【 合并果子】</a:t>
            </a:r>
            <a:r>
              <a:rPr lang="en-US" altLang="zh-CN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NOIP2004</a:t>
            </a:r>
            <a:r>
              <a:rPr lang="en-US" altLang="zh-CN" sz="24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85750" y="1414463"/>
            <a:ext cx="8712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</a:t>
            </a:r>
            <a:r>
              <a:rPr lang="zh-CN" altLang="en-US" sz="3200"/>
              <a:t>题目大意</a:t>
            </a:r>
            <a:r>
              <a:rPr lang="en-US" altLang="zh-CN" sz="3200"/>
              <a:t>:</a:t>
            </a:r>
          </a:p>
          <a:p>
            <a:r>
              <a:rPr lang="zh-CN" sz="360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zh-CN" sz="36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(n&lt;=100000)</a:t>
            </a:r>
            <a:r>
              <a:rPr lang="zh-CN" sz="3600">
                <a:latin typeface="微软雅黑" pitchFamily="34" charset="-122"/>
                <a:ea typeface="微软雅黑" pitchFamily="34" charset="-122"/>
              </a:rPr>
              <a:t>堆果子，每堆果子的数量若干，每次将两堆果子合并，合并的代价就是这两堆果子的数量之和，求解将所有果子合成一堆的总的最小代价。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gray">
          <a:xfrm>
            <a:off x="428596" y="928670"/>
            <a:ext cx="8358246" cy="5643602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gray">
          <a:xfrm>
            <a:off x="863600" y="21590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 smtClean="0">
                <a:solidFill>
                  <a:schemeClr val="bg2"/>
                </a:solidFill>
                <a:ea typeface="宋体" charset="-122"/>
              </a:rPr>
              <a:t>家庭作业</a:t>
            </a:r>
            <a:r>
              <a:rPr lang="en-US" altLang="zh-CN" sz="3200" b="1" dirty="0" smtClean="0">
                <a:solidFill>
                  <a:schemeClr val="bg2"/>
                </a:solidFill>
                <a:ea typeface="宋体" charset="-122"/>
              </a:rPr>
              <a:t>( homework </a:t>
            </a:r>
            <a:r>
              <a:rPr lang="en-US" altLang="zh-CN" sz="3200" b="1" dirty="0">
                <a:solidFill>
                  <a:schemeClr val="bg2"/>
                </a:solidFill>
                <a:ea typeface="宋体" charset="-122"/>
              </a:rPr>
              <a:t>)</a:t>
            </a:r>
            <a:endParaRPr lang="en-US" altLang="ko-KR" sz="3200" b="1" dirty="0">
              <a:solidFill>
                <a:schemeClr val="bg2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7652" name="Text Box 12"/>
          <p:cNvSpPr txBox="1">
            <a:spLocks noChangeArrowheads="1"/>
          </p:cNvSpPr>
          <p:nvPr/>
        </p:nvSpPr>
        <p:spPr bwMode="auto">
          <a:xfrm>
            <a:off x="1257300" y="1066800"/>
            <a:ext cx="680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071538" y="1219200"/>
            <a:ext cx="691676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有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N(1 &lt;= N &lt;= 100000)</a:t>
            </a:r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项作业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,</a:t>
            </a:r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i</a:t>
            </a:r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个作业，</a:t>
            </a:r>
            <a:r>
              <a:rPr lang="zh-CN" altLang="en-US" dirty="0">
                <a:solidFill>
                  <a:schemeClr val="bg2"/>
                </a:solidFill>
                <a:ea typeface="宋体" charset="-122"/>
              </a:rPr>
              <a:t>有一个截止时间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D_i(1 &lt;= D_i &lt;= 1000000000)</a:t>
            </a:r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，和得分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P_i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( 1&lt;=P_i&lt;=1000000000 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).</a:t>
            </a:r>
          </a:p>
          <a:p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求能够获得最大分数是多少？</a:t>
            </a:r>
            <a:endParaRPr lang="en-US" altLang="zh-CN" dirty="0" smtClean="0">
              <a:solidFill>
                <a:schemeClr val="bg2"/>
              </a:solidFill>
              <a:ea typeface="宋体" charset="-122"/>
            </a:endParaRPr>
          </a:p>
          <a:p>
            <a:endParaRPr lang="en-US" altLang="zh-CN" dirty="0" smtClean="0">
              <a:solidFill>
                <a:schemeClr val="bg2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chemeClr val="bg2"/>
                </a:solidFill>
                <a:ea typeface="宋体" charset="-122"/>
              </a:rPr>
              <a:t>样例输入 </a:t>
            </a:r>
            <a:r>
              <a:rPr lang="en-US" altLang="zh-CN" b="1" dirty="0" smtClean="0">
                <a:solidFill>
                  <a:schemeClr val="bg2"/>
                </a:solidFill>
                <a:ea typeface="宋体" charset="-122"/>
              </a:rPr>
              <a:t>: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3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2 10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1 5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1 7</a:t>
            </a:r>
          </a:p>
          <a:p>
            <a:endParaRPr lang="zh-CN" altLang="en-US" dirty="0" smtClean="0">
              <a:solidFill>
                <a:schemeClr val="bg2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chemeClr val="bg2"/>
                </a:solidFill>
                <a:ea typeface="宋体" charset="-122"/>
              </a:rPr>
              <a:t>样例输出 </a:t>
            </a:r>
            <a:r>
              <a:rPr lang="en-US" altLang="zh-CN" b="1" dirty="0" smtClean="0">
                <a:solidFill>
                  <a:schemeClr val="bg2"/>
                </a:solidFill>
                <a:ea typeface="宋体" charset="-122"/>
              </a:rPr>
              <a:t>: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17</a:t>
            </a:r>
          </a:p>
          <a:p>
            <a:endParaRPr lang="en-US" altLang="zh-CN" dirty="0" smtClean="0">
              <a:solidFill>
                <a:schemeClr val="bg2"/>
              </a:solidFill>
              <a:ea typeface="宋体" charset="-122"/>
            </a:endParaRPr>
          </a:p>
          <a:p>
            <a:endParaRPr lang="en-US" altLang="zh-CN" dirty="0">
              <a:solidFill>
                <a:schemeClr val="bg2"/>
              </a:solidFill>
              <a:ea typeface="宋体" charset="-122"/>
            </a:endParaRPr>
          </a:p>
          <a:p>
            <a:endParaRPr lang="en-US" altLang="zh-CN" dirty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gray">
          <a:xfrm>
            <a:off x="642910" y="428604"/>
            <a:ext cx="8072494" cy="6215106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1000100" y="785794"/>
            <a:ext cx="750099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 smtClean="0"/>
              <a:t>首先将作业按期限从大到小排序。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从最后一天开始安排作业。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安排到第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天时，加入期限截止至第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天的所有作业，之后取出未做过的学分最大的作业安排在第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天做。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利用堆实现。</a:t>
            </a:r>
            <a:endParaRPr lang="en-US" altLang="zh-CN" sz="3200" dirty="0" smtClean="0"/>
          </a:p>
          <a:p>
            <a:pPr eaLnBrk="1" hangingPunct="1"/>
            <a:r>
              <a:rPr lang="en-US" altLang="zh-CN" sz="3200" dirty="0" smtClean="0"/>
              <a:t>for i := max</a:t>
            </a:r>
            <a:r>
              <a:rPr lang="zh-CN" altLang="en-US" sz="3200" dirty="0" smtClean="0"/>
              <a:t>期限 </a:t>
            </a:r>
            <a:r>
              <a:rPr lang="en-US" altLang="zh-CN" sz="3200" dirty="0" smtClean="0"/>
              <a:t>downto 1 do</a:t>
            </a:r>
          </a:p>
          <a:p>
            <a:pPr lvl="1" eaLnBrk="1" hangingPunct="1"/>
            <a:r>
              <a:rPr lang="zh-CN" altLang="en-US" sz="3200" dirty="0" smtClean="0"/>
              <a:t>向堆中加入第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天截止的作业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取出堆中学分最大的作业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785918" y="2924944"/>
            <a:ext cx="621510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ea typeface="宋体" charset="-122"/>
              </a:rPr>
              <a:t>Thanks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ea typeface="宋体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gray">
          <a:xfrm>
            <a:off x="1257300" y="1708150"/>
            <a:ext cx="67945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white">
          <a:xfrm>
            <a:off x="1357313" y="1214438"/>
            <a:ext cx="41179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FFFFF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栈</a:t>
            </a:r>
            <a:r>
              <a:rPr lang="en-US" altLang="zh-CN" b="1" dirty="0">
                <a:latin typeface="Verdana" pitchFamily="34" charset="0"/>
                <a:ea typeface="Gulim" pitchFamily="34" charset="-127"/>
              </a:rPr>
              <a:t>(stack)</a:t>
            </a:r>
            <a:r>
              <a:rPr lang="zh-CN" altLang="en-US" b="1" dirty="0">
                <a:latin typeface="Verdana" pitchFamily="34" charset="0"/>
                <a:ea typeface="Gulim" pitchFamily="34" charset="-127"/>
              </a:rPr>
              <a:t>的图示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gray">
          <a:xfrm>
            <a:off x="2146300" y="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栈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pic>
        <p:nvPicPr>
          <p:cNvPr id="6149" name="图片 12" descr="stack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88" y="2155825"/>
            <a:ext cx="62960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gray">
          <a:xfrm>
            <a:off x="755650" y="1795463"/>
            <a:ext cx="6794500" cy="4776787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white">
          <a:xfrm>
            <a:off x="1582738" y="1089025"/>
            <a:ext cx="376078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栈的实现样例</a:t>
            </a:r>
            <a:r>
              <a:rPr lang="en-US" altLang="zh-CN" b="1" dirty="0">
                <a:latin typeface="Verdana" pitchFamily="34" charset="0"/>
                <a:ea typeface="Gulim" pitchFamily="34" charset="-127"/>
              </a:rPr>
              <a:t>C++</a:t>
            </a:r>
            <a:r>
              <a:rPr lang="zh-CN" altLang="en-US" b="1" dirty="0">
                <a:latin typeface="Verdana" pitchFamily="34" charset="0"/>
                <a:ea typeface="Gulim" pitchFamily="34" charset="-127"/>
              </a:rPr>
              <a:t>代码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gray">
          <a:xfrm>
            <a:off x="1785938" y="214313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栈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8197" name="Text Box 12"/>
          <p:cNvSpPr txBox="1">
            <a:spLocks noChangeArrowheads="1"/>
          </p:cNvSpPr>
          <p:nvPr/>
        </p:nvSpPr>
        <p:spPr bwMode="auto">
          <a:xfrm>
            <a:off x="1257300" y="2082800"/>
            <a:ext cx="6807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const int</a:t>
            </a:r>
            <a:r>
              <a:rPr lang="en-US" altLang="zh-CN">
                <a:solidFill>
                  <a:srgbClr val="000000"/>
                </a:solidFill>
              </a:rPr>
              <a:t> maxn=1000;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stack[maxn], </a:t>
            </a:r>
          </a:p>
          <a:p>
            <a:r>
              <a:rPr lang="en-US" altLang="zh-CN">
                <a:solidFill>
                  <a:srgbClr val="000000"/>
                </a:solidFill>
              </a:rPr>
              <a:t>     top=0;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void</a:t>
            </a:r>
            <a:r>
              <a:rPr lang="en-US" altLang="zh-CN">
                <a:solidFill>
                  <a:srgbClr val="000000"/>
                </a:solidFill>
              </a:rPr>
              <a:t> push(</a:t>
            </a:r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x)            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入栈</a:t>
            </a:r>
          </a:p>
          <a:p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r>
              <a:rPr lang="en-US" altLang="zh-CN">
                <a:solidFill>
                  <a:srgbClr val="000000"/>
                </a:solidFill>
              </a:rPr>
              <a:t>   stack[++top]=x;</a:t>
            </a:r>
          </a:p>
          <a:p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r>
              <a:rPr lang="en-US" altLang="zh-CN" b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pop()                      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出栈</a:t>
            </a:r>
          </a:p>
          <a:p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b="1">
                <a:solidFill>
                  <a:schemeClr val="accent2"/>
                </a:solidFill>
              </a:rPr>
              <a:t>return</a:t>
            </a:r>
            <a:r>
              <a:rPr lang="en-US" altLang="zh-CN">
                <a:solidFill>
                  <a:srgbClr val="000000"/>
                </a:solidFill>
              </a:rPr>
              <a:t> stack[top--];</a:t>
            </a:r>
          </a:p>
          <a:p>
            <a:r>
              <a:rPr lang="en-US" altLang="zh-CN">
                <a:solidFill>
                  <a:srgbClr val="000000"/>
                </a:solidFill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gray">
          <a:xfrm>
            <a:off x="1257300" y="1708150"/>
            <a:ext cx="6794500" cy="4210050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white">
          <a:xfrm>
            <a:off x="1590675" y="1079500"/>
            <a:ext cx="37607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sx="1000" sy="1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Verdana" pitchFamily="34" charset="0"/>
                <a:ea typeface="Gulim" pitchFamily="34" charset="-127"/>
              </a:rPr>
              <a:t>栈的常见应用举例</a:t>
            </a:r>
            <a:endParaRPr lang="ko-KR" altLang="en-US" b="1" dirty="0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gray">
          <a:xfrm>
            <a:off x="2146300" y="142875"/>
            <a:ext cx="4425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folHlink"/>
                </a:solidFill>
                <a:latin typeface="Verdana" pitchFamily="34" charset="0"/>
                <a:ea typeface="Gulim" pitchFamily="34" charset="-127"/>
              </a:rPr>
              <a:t>栈</a:t>
            </a:r>
            <a:endParaRPr lang="ko-KR" altLang="en-US" sz="3200" b="1">
              <a:solidFill>
                <a:schemeClr val="fol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1257300" y="2082800"/>
            <a:ext cx="6807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括号匹配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---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判断字符串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({[]}(){({{[()]}})}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是否括号匹配</a:t>
            </a:r>
            <a:endParaRPr lang="en-US" altLang="zh-CN" sz="3600" dirty="0">
              <a:solidFill>
                <a:schemeClr val="bg2">
                  <a:lumMod val="1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运算表达式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---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计算表达式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*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(5-(2-3)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*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(6+5))+8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*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5 </a:t>
            </a:r>
            <a:endParaRPr lang="en-US" altLang="zh-CN" sz="3600" dirty="0">
              <a:solidFill>
                <a:schemeClr val="bg2">
                  <a:lumMod val="1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隶书" pitchFamily="49" charset="-122"/>
                <a:ea typeface="隶书" pitchFamily="49" charset="-122"/>
              </a:rPr>
              <a:t>回溯的非递归写法</a:t>
            </a:r>
            <a:endParaRPr lang="en-US" altLang="zh-CN" sz="3600" dirty="0">
              <a:solidFill>
                <a:schemeClr val="bg2">
                  <a:lumMod val="1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642938" y="377825"/>
            <a:ext cx="8501062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6699FF"/>
              </a:buClr>
              <a:buFont typeface="Wingdings" pitchFamily="2" charset="2"/>
              <a:buChar char="«"/>
            </a:pPr>
            <a:r>
              <a:rPr lang="zh-CN" altLang="en-US" sz="2800"/>
              <a:t>栈的应用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/>
              <a:t>过程的嵌套调用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2743200"/>
            <a:ext cx="1905000" cy="762000"/>
            <a:chOff x="912" y="1632"/>
            <a:chExt cx="1200" cy="480"/>
          </a:xfrm>
        </p:grpSpPr>
        <p:sp>
          <p:nvSpPr>
            <p:cNvPr id="10297" name="Line 4"/>
            <p:cNvSpPr>
              <a:spLocks noChangeShapeType="1"/>
            </p:cNvSpPr>
            <p:nvPr/>
          </p:nvSpPr>
          <p:spPr bwMode="auto">
            <a:xfrm>
              <a:off x="211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98" name="AutoShape 5"/>
            <p:cNvCxnSpPr>
              <a:cxnSpLocks noChangeShapeType="1"/>
              <a:stCxn id="138259" idx="1"/>
              <a:endCxn id="10297" idx="0"/>
            </p:cNvCxnSpPr>
            <p:nvPr/>
          </p:nvCxnSpPr>
          <p:spPr bwMode="auto">
            <a:xfrm flipV="1">
              <a:off x="912" y="1632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14800" y="2743200"/>
            <a:ext cx="1981200" cy="762000"/>
            <a:chOff x="2112" y="1632"/>
            <a:chExt cx="1248" cy="480"/>
          </a:xfrm>
        </p:grpSpPr>
        <p:sp>
          <p:nvSpPr>
            <p:cNvPr id="10295" name="Line 7"/>
            <p:cNvSpPr>
              <a:spLocks noChangeShapeType="1"/>
            </p:cNvSpPr>
            <p:nvPr/>
          </p:nvSpPr>
          <p:spPr bwMode="auto">
            <a:xfrm>
              <a:off x="3360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96" name="AutoShape 8"/>
            <p:cNvCxnSpPr>
              <a:cxnSpLocks noChangeShapeType="1"/>
              <a:stCxn id="10297" idx="1"/>
              <a:endCxn id="10295" idx="0"/>
            </p:cNvCxnSpPr>
            <p:nvPr/>
          </p:nvCxnSpPr>
          <p:spPr bwMode="auto">
            <a:xfrm flipV="1">
              <a:off x="2112" y="1632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0" y="2971800"/>
            <a:ext cx="2057400" cy="1752600"/>
            <a:chOff x="3360" y="1776"/>
            <a:chExt cx="1296" cy="1104"/>
          </a:xfrm>
        </p:grpSpPr>
        <p:sp>
          <p:nvSpPr>
            <p:cNvPr id="10292" name="Line 10"/>
            <p:cNvSpPr>
              <a:spLocks noChangeShapeType="1"/>
            </p:cNvSpPr>
            <p:nvPr/>
          </p:nvSpPr>
          <p:spPr bwMode="auto">
            <a:xfrm>
              <a:off x="4656" y="17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93" name="AutoShape 11"/>
            <p:cNvCxnSpPr>
              <a:cxnSpLocks noChangeShapeType="1"/>
              <a:stCxn id="10295" idx="1"/>
              <a:endCxn id="10292" idx="0"/>
            </p:cNvCxnSpPr>
            <p:nvPr/>
          </p:nvCxnSpPr>
          <p:spPr bwMode="auto">
            <a:xfrm flipV="1">
              <a:off x="3360" y="1776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94" name="AutoShape 12"/>
            <p:cNvCxnSpPr>
              <a:cxnSpLocks noChangeShapeType="1"/>
              <a:stCxn id="10292" idx="1"/>
              <a:endCxn id="10290" idx="0"/>
            </p:cNvCxnSpPr>
            <p:nvPr/>
          </p:nvCxnSpPr>
          <p:spPr bwMode="auto">
            <a:xfrm flipH="1" flipV="1">
              <a:off x="3360" y="2544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114800" y="4191000"/>
            <a:ext cx="1981200" cy="762000"/>
            <a:chOff x="2112" y="2544"/>
            <a:chExt cx="1248" cy="480"/>
          </a:xfrm>
        </p:grpSpPr>
        <p:sp>
          <p:nvSpPr>
            <p:cNvPr id="10290" name="Line 14"/>
            <p:cNvSpPr>
              <a:spLocks noChangeShapeType="1"/>
            </p:cNvSpPr>
            <p:nvPr/>
          </p:nvSpPr>
          <p:spPr bwMode="auto">
            <a:xfrm>
              <a:off x="33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91" name="AutoShape 15"/>
            <p:cNvCxnSpPr>
              <a:cxnSpLocks noChangeShapeType="1"/>
              <a:stCxn id="10290" idx="1"/>
              <a:endCxn id="10288" idx="0"/>
            </p:cNvCxnSpPr>
            <p:nvPr/>
          </p:nvCxnSpPr>
          <p:spPr bwMode="auto">
            <a:xfrm flipH="1" flipV="1">
              <a:off x="2112" y="2544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09800" y="4191000"/>
            <a:ext cx="1905000" cy="762000"/>
            <a:chOff x="912" y="2544"/>
            <a:chExt cx="1200" cy="480"/>
          </a:xfrm>
        </p:grpSpPr>
        <p:sp>
          <p:nvSpPr>
            <p:cNvPr id="10288" name="Line 17"/>
            <p:cNvSpPr>
              <a:spLocks noChangeShapeType="1"/>
            </p:cNvSpPr>
            <p:nvPr/>
          </p:nvSpPr>
          <p:spPr bwMode="auto">
            <a:xfrm>
              <a:off x="2112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89" name="AutoShape 18"/>
            <p:cNvCxnSpPr>
              <a:cxnSpLocks noChangeShapeType="1"/>
              <a:stCxn id="10288" idx="1"/>
              <a:endCxn id="10274" idx="0"/>
            </p:cNvCxnSpPr>
            <p:nvPr/>
          </p:nvCxnSpPr>
          <p:spPr bwMode="auto">
            <a:xfrm flipH="1" flipV="1">
              <a:off x="912" y="2544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38259" name="Line 19"/>
          <p:cNvSpPr>
            <a:spLocks noChangeShapeType="1"/>
          </p:cNvSpPr>
          <p:nvPr/>
        </p:nvSpPr>
        <p:spPr bwMode="auto">
          <a:xfrm>
            <a:off x="2209800" y="2743200"/>
            <a:ext cx="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828800" y="2362200"/>
            <a:ext cx="930275" cy="1219200"/>
            <a:chOff x="1152" y="1488"/>
            <a:chExt cx="586" cy="768"/>
          </a:xfrm>
        </p:grpSpPr>
        <p:sp>
          <p:nvSpPr>
            <p:cNvPr id="10286" name="Text Box 21"/>
            <p:cNvSpPr txBox="1">
              <a:spLocks noChangeArrowheads="1"/>
            </p:cNvSpPr>
            <p:nvPr/>
          </p:nvSpPr>
          <p:spPr bwMode="auto">
            <a:xfrm>
              <a:off x="1152" y="196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r</a:t>
              </a:r>
            </a:p>
          </p:txBody>
        </p:sp>
        <p:sp>
          <p:nvSpPr>
            <p:cNvPr id="10287" name="Text Box 22"/>
            <p:cNvSpPr txBox="1">
              <a:spLocks noChangeArrowheads="1"/>
            </p:cNvSpPr>
            <p:nvPr/>
          </p:nvSpPr>
          <p:spPr bwMode="auto">
            <a:xfrm>
              <a:off x="1392" y="1488"/>
              <a:ext cx="34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/>
                <a:t>主程序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562600" y="5105400"/>
            <a:ext cx="457200" cy="1143000"/>
            <a:chOff x="3504" y="3216"/>
            <a:chExt cx="288" cy="720"/>
          </a:xfrm>
        </p:grpSpPr>
        <p:sp>
          <p:nvSpPr>
            <p:cNvPr id="10282" name="Rectangle 24"/>
            <p:cNvSpPr>
              <a:spLocks noChangeArrowheads="1"/>
            </p:cNvSpPr>
            <p:nvPr/>
          </p:nvSpPr>
          <p:spPr bwMode="auto">
            <a:xfrm>
              <a:off x="3504" y="3552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/>
                <a:t>s</a:t>
              </a:r>
            </a:p>
          </p:txBody>
        </p:sp>
        <p:sp>
          <p:nvSpPr>
            <p:cNvPr id="10283" name="Line 25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 flipV="1">
              <a:off x="3504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Rectangle 27"/>
            <p:cNvSpPr>
              <a:spLocks noChangeArrowheads="1"/>
            </p:cNvSpPr>
            <p:nvPr/>
          </p:nvSpPr>
          <p:spPr bwMode="auto">
            <a:xfrm>
              <a:off x="3504" y="3744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/>
                <a:t>r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505200" y="5029200"/>
            <a:ext cx="457200" cy="1143000"/>
            <a:chOff x="3744" y="2544"/>
            <a:chExt cx="288" cy="720"/>
          </a:xfrm>
        </p:grpSpPr>
        <p:sp>
          <p:nvSpPr>
            <p:cNvPr id="10279" name="Line 29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30"/>
            <p:cNvSpPr>
              <a:spLocks noChangeShapeType="1"/>
            </p:cNvSpPr>
            <p:nvPr/>
          </p:nvSpPr>
          <p:spPr bwMode="auto">
            <a:xfrm flipV="1">
              <a:off x="4032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Rectangle 31"/>
            <p:cNvSpPr>
              <a:spLocks noChangeArrowheads="1"/>
            </p:cNvSpPr>
            <p:nvPr/>
          </p:nvSpPr>
          <p:spPr bwMode="auto">
            <a:xfrm>
              <a:off x="3744" y="307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/>
                <a:t>r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524000" y="4191000"/>
            <a:ext cx="685800" cy="1143000"/>
            <a:chOff x="960" y="2640"/>
            <a:chExt cx="432" cy="720"/>
          </a:xfrm>
        </p:grpSpPr>
        <p:sp>
          <p:nvSpPr>
            <p:cNvPr id="10274" name="Line 33"/>
            <p:cNvSpPr>
              <a:spLocks noChangeShapeType="1"/>
            </p:cNvSpPr>
            <p:nvPr/>
          </p:nvSpPr>
          <p:spPr bwMode="auto">
            <a:xfrm>
              <a:off x="139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5" name="Group 34"/>
            <p:cNvGrpSpPr>
              <a:grpSpLocks/>
            </p:cNvGrpSpPr>
            <p:nvPr/>
          </p:nvGrpSpPr>
          <p:grpSpPr bwMode="auto">
            <a:xfrm>
              <a:off x="960" y="2640"/>
              <a:ext cx="288" cy="720"/>
              <a:chOff x="2784" y="3408"/>
              <a:chExt cx="288" cy="720"/>
            </a:xfrm>
          </p:grpSpPr>
          <p:sp>
            <p:nvSpPr>
              <p:cNvPr id="10276" name="Line 35"/>
              <p:cNvSpPr>
                <a:spLocks noChangeShapeType="1"/>
              </p:cNvSpPr>
              <p:nvPr/>
            </p:nvSpPr>
            <p:spPr bwMode="auto">
              <a:xfrm flipV="1">
                <a:off x="2784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36"/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278" name="AutoShape 37"/>
              <p:cNvCxnSpPr>
                <a:cxnSpLocks noChangeShapeType="1"/>
                <a:stCxn id="10276" idx="0"/>
                <a:endCxn id="10277" idx="0"/>
              </p:cNvCxnSpPr>
              <p:nvPr/>
            </p:nvCxnSpPr>
            <p:spPr bwMode="auto">
              <a:xfrm>
                <a:off x="2784" y="4128"/>
                <a:ext cx="288" cy="0"/>
              </a:xfrm>
              <a:prstGeom prst="straightConnector1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505200" y="1524000"/>
            <a:ext cx="1098550" cy="2133600"/>
            <a:chOff x="2208" y="960"/>
            <a:chExt cx="692" cy="1344"/>
          </a:xfrm>
        </p:grpSpPr>
        <p:grpSp>
          <p:nvGrpSpPr>
            <p:cNvPr id="10268" name="Group 39"/>
            <p:cNvGrpSpPr>
              <a:grpSpLocks/>
            </p:cNvGrpSpPr>
            <p:nvPr/>
          </p:nvGrpSpPr>
          <p:grpSpPr bwMode="auto">
            <a:xfrm>
              <a:off x="2256" y="960"/>
              <a:ext cx="288" cy="720"/>
              <a:chOff x="912" y="2976"/>
              <a:chExt cx="288" cy="720"/>
            </a:xfrm>
          </p:grpSpPr>
          <p:sp>
            <p:nvSpPr>
              <p:cNvPr id="10271" name="Rectangle 40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/>
                  <a:t>r</a:t>
                </a:r>
              </a:p>
            </p:txBody>
          </p:sp>
          <p:sp>
            <p:nvSpPr>
              <p:cNvPr id="10272" name="Line 41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Line 42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9" name="Text Box 43" descr="花岗岩"/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s</a:t>
              </a:r>
            </a:p>
          </p:txBody>
        </p:sp>
        <p:sp>
          <p:nvSpPr>
            <p:cNvPr id="10270" name="Text Box 44" descr="花岗岩"/>
            <p:cNvSpPr txBox="1">
              <a:spLocks noChangeArrowheads="1"/>
            </p:cNvSpPr>
            <p:nvPr/>
          </p:nvSpPr>
          <p:spPr bwMode="auto">
            <a:xfrm>
              <a:off x="2554" y="960"/>
              <a:ext cx="34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/>
                <a:t>子过程</a:t>
              </a:r>
              <a:r>
                <a:rPr lang="en-US" altLang="zh-CN" b="1"/>
                <a:t>1</a:t>
              </a:r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62600" y="1447800"/>
            <a:ext cx="1098550" cy="2209800"/>
            <a:chOff x="3504" y="912"/>
            <a:chExt cx="692" cy="1392"/>
          </a:xfrm>
        </p:grpSpPr>
        <p:sp>
          <p:nvSpPr>
            <p:cNvPr id="10262" name="Rectangle 46"/>
            <p:cNvSpPr>
              <a:spLocks noChangeArrowheads="1"/>
            </p:cNvSpPr>
            <p:nvPr/>
          </p:nvSpPr>
          <p:spPr bwMode="auto">
            <a:xfrm>
              <a:off x="3504" y="1488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/>
                <a:t>r</a:t>
              </a:r>
            </a:p>
          </p:txBody>
        </p:sp>
        <p:sp>
          <p:nvSpPr>
            <p:cNvPr id="10263" name="Rectangle 47"/>
            <p:cNvSpPr>
              <a:spLocks noChangeArrowheads="1"/>
            </p:cNvSpPr>
            <p:nvPr/>
          </p:nvSpPr>
          <p:spPr bwMode="auto">
            <a:xfrm>
              <a:off x="3504" y="1296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/>
                <a:t>s</a:t>
              </a:r>
            </a:p>
          </p:txBody>
        </p:sp>
        <p:sp>
          <p:nvSpPr>
            <p:cNvPr id="10264" name="Line 48"/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49"/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Text Box 50" descr="花岗岩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t</a:t>
              </a:r>
            </a:p>
          </p:txBody>
        </p:sp>
        <p:sp>
          <p:nvSpPr>
            <p:cNvPr id="10267" name="Text Box 51" descr="花岗岩"/>
            <p:cNvSpPr txBox="1">
              <a:spLocks noChangeArrowheads="1"/>
            </p:cNvSpPr>
            <p:nvPr/>
          </p:nvSpPr>
          <p:spPr bwMode="auto">
            <a:xfrm>
              <a:off x="3850" y="912"/>
              <a:ext cx="34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/>
                <a:t>子过程</a:t>
              </a:r>
              <a:r>
                <a:rPr lang="en-US" altLang="zh-CN" b="1"/>
                <a:t>2</a:t>
              </a: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7620000" y="1676400"/>
            <a:ext cx="1098550" cy="1371600"/>
            <a:chOff x="4800" y="1056"/>
            <a:chExt cx="692" cy="864"/>
          </a:xfrm>
        </p:grpSpPr>
        <p:sp>
          <p:nvSpPr>
            <p:cNvPr id="10256" name="Line 53"/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54"/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Rectangle 55"/>
            <p:cNvSpPr>
              <a:spLocks noChangeArrowheads="1"/>
            </p:cNvSpPr>
            <p:nvPr/>
          </p:nvSpPr>
          <p:spPr bwMode="auto">
            <a:xfrm>
              <a:off x="4800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/>
                <a:t>r</a:t>
              </a:r>
            </a:p>
          </p:txBody>
        </p:sp>
        <p:sp>
          <p:nvSpPr>
            <p:cNvPr id="10259" name="Rectangle 56"/>
            <p:cNvSpPr>
              <a:spLocks noChangeArrowheads="1"/>
            </p:cNvSpPr>
            <p:nvPr/>
          </p:nvSpPr>
          <p:spPr bwMode="auto">
            <a:xfrm>
              <a:off x="4800" y="1440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/>
                <a:t>s</a:t>
              </a:r>
            </a:p>
          </p:txBody>
        </p:sp>
        <p:sp>
          <p:nvSpPr>
            <p:cNvPr id="10260" name="Rectangle 57"/>
            <p:cNvSpPr>
              <a:spLocks noChangeArrowheads="1"/>
            </p:cNvSpPr>
            <p:nvPr/>
          </p:nvSpPr>
          <p:spPr bwMode="auto">
            <a:xfrm>
              <a:off x="4800" y="1248"/>
              <a:ext cx="288" cy="192"/>
            </a:xfrm>
            <a:prstGeom prst="rect">
              <a:avLst/>
            </a:prstGeom>
            <a:solidFill>
              <a:srgbClr val="FF6699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/>
                <a:t>t</a:t>
              </a:r>
            </a:p>
          </p:txBody>
        </p:sp>
        <p:sp>
          <p:nvSpPr>
            <p:cNvPr id="10261" name="Text Box 58" descr="花岗岩"/>
            <p:cNvSpPr txBox="1">
              <a:spLocks noChangeArrowheads="1"/>
            </p:cNvSpPr>
            <p:nvPr/>
          </p:nvSpPr>
          <p:spPr bwMode="auto">
            <a:xfrm>
              <a:off x="5146" y="1056"/>
              <a:ext cx="34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/>
                <a:t>子过程</a:t>
              </a:r>
              <a:r>
                <a:rPr lang="en-US" altLang="zh-CN" b="1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71500" y="533400"/>
            <a:ext cx="8572500" cy="1143000"/>
          </a:xfrm>
        </p:spPr>
        <p:txBody>
          <a:bodyPr/>
          <a:lstStyle/>
          <a:p>
            <a:r>
              <a:rPr lang="zh-CN" altLang="en-US" smtClean="0"/>
              <a:t>例题：用栈来实现非递归的搜索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写一个程序，输出</a:t>
            </a:r>
            <a:r>
              <a:rPr lang="en-US" altLang="zh-CN" smtClean="0"/>
              <a:t>n</a:t>
            </a:r>
            <a:r>
              <a:rPr lang="zh-CN" altLang="en-US" smtClean="0"/>
              <a:t>的全排列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例题：用栈来实现非递归的搜索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200275" y="2438400"/>
            <a:ext cx="6578600" cy="4737100"/>
          </a:xfrm>
        </p:spPr>
        <p:txBody>
          <a:bodyPr/>
          <a:lstStyle/>
          <a:p>
            <a:r>
              <a:rPr lang="zh-CN" altLang="en-US" smtClean="0"/>
              <a:t>递归写法：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57163"/>
            <a:ext cx="6731000" cy="670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9967</TotalTime>
  <Words>1736</Words>
  <Application>Microsoft PowerPoint</Application>
  <PresentationFormat>全屏显示(4:3)</PresentationFormat>
  <Paragraphs>219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Strategic</vt:lpstr>
      <vt:lpstr>幻灯片 1</vt:lpstr>
      <vt:lpstr>主要内容</vt:lpstr>
      <vt:lpstr>幻灯片 3</vt:lpstr>
      <vt:lpstr>幻灯片 4</vt:lpstr>
      <vt:lpstr>幻灯片 5</vt:lpstr>
      <vt:lpstr>幻灯片 6</vt:lpstr>
      <vt:lpstr>幻灯片 7</vt:lpstr>
      <vt:lpstr>例题：用栈来实现非递归的搜索</vt:lpstr>
      <vt:lpstr>例题：用栈来实现非递归的搜索</vt:lpstr>
      <vt:lpstr>例题：用栈来实现非递归的搜索</vt:lpstr>
      <vt:lpstr>幻灯片 11</vt:lpstr>
      <vt:lpstr>幻灯片 12</vt:lpstr>
      <vt:lpstr>幻灯片 13</vt:lpstr>
      <vt:lpstr>幻灯片 14</vt:lpstr>
      <vt:lpstr>幻灯片 15</vt:lpstr>
      <vt:lpstr>【 合并果子】(NOIP2004)</vt:lpstr>
      <vt:lpstr>【问题分析】</vt:lpstr>
      <vt:lpstr>【问题分析】</vt:lpstr>
      <vt:lpstr>幻灯片 19</vt:lpstr>
      <vt:lpstr>幻灯片 20</vt:lpstr>
      <vt:lpstr>堆</vt:lpstr>
      <vt:lpstr>筛选</vt:lpstr>
      <vt:lpstr>幻灯片 23</vt:lpstr>
      <vt:lpstr>幻灯片 24</vt:lpstr>
      <vt:lpstr>堆的初始化</vt:lpstr>
      <vt:lpstr>堆的初始化</vt:lpstr>
      <vt:lpstr>加入新的点</vt:lpstr>
      <vt:lpstr>加入新的点</vt:lpstr>
      <vt:lpstr>幻灯片 29</vt:lpstr>
      <vt:lpstr>堆排序</vt:lpstr>
      <vt:lpstr>【 合并果子】(NOIP2004)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zhouzusong</dc:creator>
  <cp:lastModifiedBy>Windows 用户</cp:lastModifiedBy>
  <cp:revision>677</cp:revision>
  <dcterms:created xsi:type="dcterms:W3CDTF">1601-01-01T00:00:00Z</dcterms:created>
  <dcterms:modified xsi:type="dcterms:W3CDTF">2017-07-12T03:47:41Z</dcterms:modified>
</cp:coreProperties>
</file>