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80" r:id="rId2"/>
    <p:sldId id="610" r:id="rId3"/>
    <p:sldId id="611" r:id="rId4"/>
    <p:sldId id="612" r:id="rId5"/>
    <p:sldId id="613" r:id="rId6"/>
    <p:sldId id="614" r:id="rId7"/>
    <p:sldId id="615" r:id="rId8"/>
    <p:sldId id="622" r:id="rId9"/>
    <p:sldId id="623" r:id="rId10"/>
    <p:sldId id="626" r:id="rId11"/>
    <p:sldId id="628" r:id="rId12"/>
    <p:sldId id="629" r:id="rId13"/>
    <p:sldId id="631" r:id="rId14"/>
    <p:sldId id="633" r:id="rId15"/>
    <p:sldId id="637" r:id="rId16"/>
    <p:sldId id="595" r:id="rId17"/>
    <p:sldId id="596" r:id="rId18"/>
    <p:sldId id="642" r:id="rId19"/>
    <p:sldId id="638" r:id="rId20"/>
    <p:sldId id="641" r:id="rId21"/>
    <p:sldId id="647" r:id="rId22"/>
    <p:sldId id="644" r:id="rId23"/>
    <p:sldId id="646" r:id="rId24"/>
    <p:sldId id="648" r:id="rId25"/>
    <p:sldId id="649" r:id="rId26"/>
    <p:sldId id="650" r:id="rId27"/>
    <p:sldId id="651" r:id="rId28"/>
    <p:sldId id="655" r:id="rId29"/>
    <p:sldId id="663" r:id="rId30"/>
    <p:sldId id="664" r:id="rId31"/>
    <p:sldId id="665" r:id="rId32"/>
    <p:sldId id="674" r:id="rId33"/>
    <p:sldId id="675" r:id="rId34"/>
    <p:sldId id="35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FF"/>
    <a:srgbClr val="33CC33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83" autoAdjust="0"/>
  </p:normalViewPr>
  <p:slideViewPr>
    <p:cSldViewPr>
      <p:cViewPr varScale="1">
        <p:scale>
          <a:sx n="95" d="100"/>
          <a:sy n="95" d="100"/>
        </p:scale>
        <p:origin x="-11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31FCD0-1241-43D7-B027-7887C0192A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0BFEB-E0A3-46DF-9D4B-3C399674622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0BE38-13D9-4C97-9985-51088F3185B1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BD90EC6-548C-4DEB-BC3A-3916FD538ED7}" type="slidenum">
              <a:rPr kumimoji="0" lang="zh-CN" altLang="en-US" sz="1200">
                <a:latin typeface="Calibri" pitchFamily="34" charset="0"/>
              </a:rPr>
              <a:pPr algn="r" eaLnBrk="1" hangingPunct="1"/>
              <a:t>27</a:t>
            </a:fld>
            <a:endParaRPr kumimoji="0"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95A46-58EB-4618-AE80-4C1F5E81ECEE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37404-5792-43C8-89C0-1678FF20A747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2921DD-0517-4B41-87E7-B7FCB607B60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3A312-3873-4732-903F-7EED0017E65F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C3111-9A4E-4BEB-9CA9-1794B12122FD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0BFEB-E0A3-46DF-9D4B-3C3996746227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E451CB5-440C-4CAD-BD2C-2DEC74082298}" type="slidenum">
              <a:rPr lang="en-US" altLang="zh-CN" sz="1200"/>
              <a:pPr algn="r" eaLnBrk="0" hangingPunct="0"/>
              <a:t>15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0BFEB-E0A3-46DF-9D4B-3C3996746227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2C42CF-FABF-4631-8157-3744C13031F1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A504D0-C716-410B-A0EA-6192E604B947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D76DF8-865C-47C4-B0C6-3F6DA7AA46E0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F6F8F6-5B41-42E8-83CE-0F10FDA039F0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0BFEB-E0A3-46DF-9D4B-3C3996746227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ln w="9525">
            <a:headEnd/>
            <a:tailEnd/>
          </a:ln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676EAB80-E8B5-420B-A50F-FAFD60191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8638D-D413-4518-8BCE-0FACEE78B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6600" y="533400"/>
            <a:ext cx="19050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533400"/>
            <a:ext cx="556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EA68B-6C39-444D-996B-25E3E5B3BD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3E65FFB-157A-47E4-A987-9EE5BFFE5B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75B67-C0A2-40C3-8786-0F225F5DBC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C56D5-EEE9-4A79-86CF-E1F71B819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20E3-32EB-4A23-97CC-7EBDA392E0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CCC0D-51D5-402B-A4EB-6145BA8D2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FD2B0-A50E-49D6-8E97-A010DD4616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2C34-B220-4D35-9B78-FDBF79D77F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0570-95B5-4403-97EF-842FC18B95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F2972-C46D-47D7-AE10-5060699DAA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33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1BEEE16-89BE-4EF6-9973-796295A5DE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.baidu.com/i?ct=503316480&amp;z=0&amp;tn=baiduimagedetail&amp;word=%CB%BC%BF%BC+%BF%A8%CD%A8&amp;in=2259&amp;cl=2&amp;cm=1&amp;sc=0&amp;lm=-1&amp;pn=56&amp;rn=1&amp;di=1712173560&amp;ln=17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785813" y="2357438"/>
            <a:ext cx="6929437" cy="1714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楷体"/>
                <a:ea typeface="楷体"/>
              </a:rPr>
              <a:t>数据结构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4313" y="4929188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4400" b="1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长沙市一中  周祖松</a:t>
            </a:r>
            <a:endParaRPr lang="en-US" altLang="zh-CN" sz="4400" b="1">
              <a:solidFill>
                <a:schemeClr val="accent2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857250" y="785813"/>
            <a:ext cx="7143774" cy="6429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/>
                <a:ea typeface="宋体"/>
              </a:rPr>
              <a:t>2017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/>
                <a:ea typeface="宋体"/>
              </a:rPr>
              <a:t>湖南省</a:t>
            </a:r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/>
                <a:ea typeface="宋体"/>
              </a:rPr>
              <a:t>NOIP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/>
                <a:ea typeface="宋体"/>
              </a:rPr>
              <a:t>集训</a:t>
            </a:r>
          </a:p>
        </p:txBody>
      </p:sp>
      <p:pic>
        <p:nvPicPr>
          <p:cNvPr id="4101" name="图片 32" descr="校名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4300" y="-71438"/>
            <a:ext cx="2679700" cy="72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0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查找根结点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000108"/>
            <a:ext cx="762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int find(int x)    </a:t>
            </a:r>
            <a:r>
              <a:rPr lang="en-US" altLang="zh-CN" sz="2800" dirty="0" smtClean="0">
                <a:solidFill>
                  <a:srgbClr val="0000FF"/>
                </a:solidFill>
              </a:rPr>
              <a:t>{</a:t>
            </a:r>
            <a:r>
              <a:rPr lang="zh-CN" altLang="en-US" sz="2800" dirty="0" smtClean="0">
                <a:solidFill>
                  <a:srgbClr val="0000FF"/>
                </a:solidFill>
              </a:rPr>
              <a:t>递归</a:t>
            </a:r>
            <a:r>
              <a:rPr lang="en-US" altLang="zh-CN" sz="2800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    if (fa[x]==x)       return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    return  find(fa[x]);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57224" y="3929066"/>
            <a:ext cx="6143668" cy="27146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find(int x)  </a:t>
            </a: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非递归</a:t>
            </a: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while (fa[x]!=x)        x=fa[x];</a:t>
            </a:r>
            <a:b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return(x);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419100"/>
            <a:ext cx="4765675" cy="8255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困惑</a:t>
            </a:r>
            <a:r>
              <a:rPr lang="en-US" altLang="zh-CN" smtClean="0">
                <a:ea typeface="黑体" pitchFamily="49" charset="-122"/>
              </a:rPr>
              <a:t>~~~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17650" y="2516188"/>
            <a:ext cx="47752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Tahoma" pitchFamily="34" charset="0"/>
              </a:rPr>
              <a:t>如何避免最坏情况</a:t>
            </a:r>
            <a:r>
              <a:rPr lang="en-US" altLang="zh-CN">
                <a:solidFill>
                  <a:srgbClr val="0000FF"/>
                </a:solidFill>
                <a:latin typeface="Tahoma" pitchFamily="34" charset="0"/>
              </a:rPr>
              <a:t>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2938" y="1298575"/>
            <a:ext cx="850106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§"/>
              <a:defRPr/>
            </a:pPr>
            <a:r>
              <a:rPr lang="zh-CN" altLang="en-US" kern="0" dirty="0">
                <a:latin typeface="+mn-lt"/>
                <a:ea typeface="+mn-ea"/>
              </a:rPr>
              <a:t>当树退化成链时，判断两个元素是否同属一集合所需时间为</a:t>
            </a:r>
            <a:r>
              <a:rPr lang="en-US" altLang="zh-CN" kern="0" dirty="0">
                <a:latin typeface="+mn-lt"/>
                <a:ea typeface="+mn-ea"/>
              </a:rPr>
              <a:t>O(N)</a:t>
            </a:r>
            <a:r>
              <a:rPr lang="zh-CN" altLang="en-US" kern="0" dirty="0">
                <a:latin typeface="+mn-lt"/>
                <a:ea typeface="+mn-ea"/>
              </a:rPr>
              <a:t>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01850" y="3375025"/>
            <a:ext cx="37195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优化合并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6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4213225" cy="88423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避免最坏情况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12913"/>
            <a:ext cx="9144000" cy="41148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C00000"/>
                </a:solidFill>
              </a:rPr>
              <a:t>方法</a:t>
            </a:r>
            <a:r>
              <a:rPr lang="zh-CN" altLang="en-US" sz="2800" smtClean="0"/>
              <a:t>：将深度小的树合并到深度大的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/>
            <a:r>
              <a:rPr lang="zh-CN" altLang="en-US" sz="2800" smtClean="0">
                <a:solidFill>
                  <a:srgbClr val="C00000"/>
                </a:solidFill>
              </a:rPr>
              <a:t>效果</a:t>
            </a:r>
            <a:r>
              <a:rPr lang="zh-CN" altLang="en-US" sz="2800" smtClean="0"/>
              <a:t>：任意顺序的合并操作以后，包含</a:t>
            </a:r>
            <a:r>
              <a:rPr lang="en-US" altLang="zh-CN" sz="2800" smtClean="0"/>
              <a:t>k</a:t>
            </a:r>
            <a:r>
              <a:rPr lang="zh-CN" altLang="en-US" sz="2800" smtClean="0"/>
              <a:t>个节点的树的     </a:t>
            </a: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               </a:t>
            </a:r>
            <a:r>
              <a:rPr lang="zh-CN" altLang="en-US" sz="2800" smtClean="0"/>
              <a:t>最大高度不超过</a:t>
            </a:r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4524375" y="3294063"/>
          <a:ext cx="1397000" cy="795337"/>
        </p:xfrm>
        <a:graphic>
          <a:graphicData uri="http://schemas.openxmlformats.org/presentationml/2006/ole">
            <p:oleObj spid="_x0000_s1026" name="公式" r:id="rId3" imgW="3808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Line 2"/>
          <p:cNvSpPr>
            <a:spLocks noChangeShapeType="1"/>
          </p:cNvSpPr>
          <p:nvPr/>
        </p:nvSpPr>
        <p:spPr bwMode="auto">
          <a:xfrm flipH="1" flipV="1">
            <a:off x="3348038" y="2060575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路径压缩示意图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916238" y="1557338"/>
            <a:ext cx="503237" cy="503237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1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5148263" y="1557338"/>
            <a:ext cx="504825" cy="504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4067175" y="1557338"/>
            <a:ext cx="504825" cy="504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</a:t>
            </a: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 flipV="1">
            <a:off x="2771775" y="206057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6227763" y="1557338"/>
            <a:ext cx="504825" cy="504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7380288" y="1557338"/>
            <a:ext cx="504825" cy="504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7667625" y="2133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3924300" y="2997200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 flipH="1" flipV="1">
            <a:off x="3563938" y="1989138"/>
            <a:ext cx="7207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 flipH="1" flipV="1">
            <a:off x="3779838" y="1989138"/>
            <a:ext cx="12969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81503E-6 L -0.09254 -3.81503E-6 C -0.13421 -3.81503E-6 -0.18507 0.03885 -0.18507 0.07076 L -0.18507 0.14151 " pathEditMode="relative" rAng="0" ptsTypes="FfFF">
                                      <p:cBhvr>
                                        <p:cTn id="6" dur="10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3.81503E-6 L -0.08889 -3.81503E-6 C -0.12882 -3.81503E-6 -0.17726 0.03862 -0.17726 0.07076 L -0.17726 0.14151 " pathEditMode="relative" rAng="0" ptsTypes="FfFF">
                                      <p:cBhvr>
                                        <p:cTn id="13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81503E-6 L 0.06476 -3.81503E-6 C 0.09375 -3.81503E-6 0.12986 0.03862 0.12986 0.07076 L 0.12986 0.14151 " pathEditMode="relative" rAng="0" ptsTypes="FfFF">
                                      <p:cBhvr>
                                        <p:cTn id="20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81503E-6 L -0.17934 -3.81503E-6 C -0.25989 -3.81503E-6 -0.35833 0.07908 -0.35833 0.14359 L -0.35833 0.28833 " pathEditMode="relative" rAng="0" ptsTypes="FfFF">
                                      <p:cBhvr>
                                        <p:cTn id="27" dur="10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1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0.14151 L -0.05156 0.14151 C -0.13299 0.14151 -0.23229 0.21919 -0.23229 0.28278 L -0.23229 0.42474 " pathEditMode="relative" rAng="0" ptsTypes="FfFF">
                                      <p:cBhvr>
                                        <p:cTn id="29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4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38728E-6 L -0.18107 1.38728E-6 C -0.26232 1.38728E-6 -0.36215 0.0763 -0.36215 0.13873 L -0.36215 0.27792 " pathEditMode="relative" rAng="0" ptsTypes="FfFF">
                                      <p:cBhvr>
                                        <p:cTn id="31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8" dur="10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1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33 0.28833 L -0.35833 0.1415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29 0.41411 L -0.18924 0.41411 C -0.16979 0.41411 -0.14566 0.33873 -0.14566 0.27769 L -0.14566 0.14151 " pathEditMode="relative" rAng="0" ptsTypes="FfFF">
                                      <p:cBhvr>
                                        <p:cTn id="52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10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9" grpId="0" animBg="1"/>
      <p:bldP spid="185350" grpId="0" animBg="1"/>
      <p:bldP spid="185351" grpId="0" animBg="1"/>
      <p:bldP spid="185352" grpId="0" animBg="1"/>
      <p:bldP spid="185352" grpId="1" animBg="1"/>
      <p:bldP spid="185352" grpId="2" animBg="1"/>
      <p:bldP spid="185353" grpId="0" animBg="1"/>
      <p:bldP spid="185353" grpId="1" animBg="1"/>
      <p:bldP spid="185354" grpId="0" animBg="1"/>
      <p:bldP spid="185354" grpId="1" animBg="1"/>
      <p:bldP spid="185354" grpId="2" animBg="1"/>
      <p:bldP spid="185355" grpId="0" animBg="1"/>
      <p:bldP spid="185355" grpId="1" animBg="1"/>
      <p:bldP spid="185356" grpId="0" animBg="1"/>
      <p:bldP spid="1853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775" y="0"/>
            <a:ext cx="7772400" cy="57148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在查找过程中压缩路径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642918"/>
            <a:ext cx="7905750" cy="228601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int find(int x)    </a:t>
            </a:r>
            <a:r>
              <a:rPr lang="en-US" altLang="zh-CN" sz="2800" dirty="0" smtClean="0">
                <a:solidFill>
                  <a:srgbClr val="0000FF"/>
                </a:solidFill>
              </a:rPr>
              <a:t>{</a:t>
            </a:r>
            <a:r>
              <a:rPr lang="zh-CN" altLang="en-US" sz="2800" dirty="0" smtClean="0">
                <a:solidFill>
                  <a:srgbClr val="0000FF"/>
                </a:solidFill>
              </a:rPr>
              <a:t>递归</a:t>
            </a:r>
            <a:r>
              <a:rPr lang="en-US" altLang="zh-CN" sz="2800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    if (fa[x]==x)       return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    return  </a:t>
            </a:r>
            <a:r>
              <a:rPr lang="en-US" altLang="zh-CN" sz="2800" dirty="0" smtClean="0">
                <a:solidFill>
                  <a:srgbClr val="FF0000"/>
                </a:solidFill>
              </a:rPr>
              <a:t>fa[x]=find(fa[x]);  </a:t>
            </a:r>
            <a:r>
              <a:rPr lang="en-US" altLang="zh-CN" sz="2800" dirty="0" smtClean="0">
                <a:solidFill>
                  <a:srgbClr val="0000FF"/>
                </a:solidFill>
              </a:rPr>
              <a:t>//</a:t>
            </a:r>
            <a:r>
              <a:rPr lang="zh-CN" altLang="en-US" sz="2800" dirty="0" smtClean="0">
                <a:solidFill>
                  <a:srgbClr val="0000FF"/>
                </a:solidFill>
              </a:rPr>
              <a:t>压缩路径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5786" y="3357562"/>
            <a:ext cx="5643602" cy="328614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find(int x);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int f=x;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while (fa[f]!=f)         f=fa[f]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  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(fa[x]!=f)  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压缩路径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    y=x;       x=fa[x];       fa[y]:=f  }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return(f);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642918"/>
            <a:ext cx="8345488" cy="6002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int find(int x)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{    if(fa[x]==x)return x;    return fa[x]=find(fa[x]);}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int main()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{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for(int i=1;i&lt;=N;i++)fa[i]=i;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int x,y;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for(int i=1;i&lt;=M;i++)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{      scanf("%d%d",&amp;x,&amp;y);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        fa[find(x)]=find(y);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}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for(int i=1;i&lt;=P;i++)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{       scanf("%d%d",&amp;x,&amp;y);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   if(get(x)==get(y))printf("Yes\n");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   else printf("No\n");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}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 return 0;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}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gray">
          <a:xfrm>
            <a:off x="428596" y="928670"/>
            <a:ext cx="8358246" cy="5643602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7651" name="Rectangle 11"/>
          <p:cNvSpPr>
            <a:spLocks noChangeArrowheads="1"/>
          </p:cNvSpPr>
          <p:nvPr/>
        </p:nvSpPr>
        <p:spPr bwMode="gray">
          <a:xfrm>
            <a:off x="863600" y="215900"/>
            <a:ext cx="699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3200" b="1" dirty="0" smtClean="0">
                <a:solidFill>
                  <a:schemeClr val="bg2"/>
                </a:solidFill>
                <a:ea typeface="宋体" charset="-122"/>
              </a:rPr>
              <a:t>家庭作业</a:t>
            </a:r>
            <a:r>
              <a:rPr lang="en-US" altLang="zh-CN" sz="3200" b="1" dirty="0" smtClean="0">
                <a:solidFill>
                  <a:schemeClr val="bg2"/>
                </a:solidFill>
                <a:ea typeface="宋体" charset="-122"/>
              </a:rPr>
              <a:t>( homework </a:t>
            </a:r>
            <a:r>
              <a:rPr lang="en-US" altLang="zh-CN" sz="3200" b="1" dirty="0">
                <a:solidFill>
                  <a:schemeClr val="bg2"/>
                </a:solidFill>
                <a:ea typeface="宋体" charset="-122"/>
              </a:rPr>
              <a:t>)</a:t>
            </a:r>
            <a:endParaRPr lang="en-US" altLang="ko-KR" sz="3200" b="1" dirty="0">
              <a:solidFill>
                <a:schemeClr val="bg2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7652" name="Text Box 12"/>
          <p:cNvSpPr txBox="1">
            <a:spLocks noChangeArrowheads="1"/>
          </p:cNvSpPr>
          <p:nvPr/>
        </p:nvSpPr>
        <p:spPr bwMode="auto">
          <a:xfrm>
            <a:off x="1257300" y="1066800"/>
            <a:ext cx="680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071538" y="1219200"/>
            <a:ext cx="691676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N(1 &lt;= N &lt;= 100000)</a:t>
            </a:r>
            <a:r>
              <a:rPr lang="zh-CN" altLang="en-US" dirty="0" smtClean="0">
                <a:ea typeface="宋体" charset="-122"/>
              </a:rPr>
              <a:t>项作业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>
                <a:ea typeface="宋体" charset="-122"/>
              </a:rPr>
              <a:t>i</a:t>
            </a:r>
            <a:r>
              <a:rPr lang="zh-CN" altLang="en-US" dirty="0" smtClean="0">
                <a:ea typeface="宋体" charset="-122"/>
              </a:rPr>
              <a:t>个作业，</a:t>
            </a:r>
            <a:r>
              <a:rPr lang="zh-CN" altLang="en-US" dirty="0">
                <a:ea typeface="宋体" charset="-122"/>
              </a:rPr>
              <a:t>有一个截止时间</a:t>
            </a:r>
            <a:r>
              <a:rPr lang="en-US" altLang="zh-CN" dirty="0">
                <a:ea typeface="宋体" charset="-122"/>
              </a:rPr>
              <a:t>D_i(1 &lt;= D_i &lt;= 1000000000)</a:t>
            </a:r>
            <a:r>
              <a:rPr lang="zh-CN" altLang="en-US" dirty="0" smtClean="0">
                <a:ea typeface="宋体" charset="-122"/>
              </a:rPr>
              <a:t>，和得分</a:t>
            </a:r>
            <a:r>
              <a:rPr lang="en-US" altLang="zh-CN" dirty="0" smtClean="0">
                <a:ea typeface="宋体" charset="-122"/>
              </a:rPr>
              <a:t>P_i</a:t>
            </a:r>
            <a:r>
              <a:rPr lang="en-US" altLang="zh-CN" dirty="0">
                <a:ea typeface="宋体" charset="-122"/>
              </a:rPr>
              <a:t>( 1&lt;=P_i&lt;=1000000000 </a:t>
            </a:r>
            <a:r>
              <a:rPr lang="en-US" altLang="zh-CN" dirty="0" smtClean="0">
                <a:ea typeface="宋体" charset="-122"/>
              </a:rPr>
              <a:t>).</a:t>
            </a:r>
          </a:p>
          <a:p>
            <a:r>
              <a:rPr lang="zh-CN" altLang="en-US" dirty="0" smtClean="0">
                <a:ea typeface="宋体" charset="-122"/>
              </a:rPr>
              <a:t>求能够获得最大分数是多少？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样例输入 </a:t>
            </a:r>
            <a:r>
              <a:rPr lang="en-US" altLang="zh-CN" b="1" dirty="0" smtClean="0">
                <a:ea typeface="宋体" charset="-122"/>
              </a:rPr>
              <a:t>:</a:t>
            </a:r>
          </a:p>
          <a:p>
            <a:r>
              <a:rPr lang="en-US" altLang="zh-CN" dirty="0" smtClean="0">
                <a:ea typeface="宋体" charset="-122"/>
              </a:rPr>
              <a:t>3</a:t>
            </a:r>
          </a:p>
          <a:p>
            <a:r>
              <a:rPr lang="en-US" altLang="zh-CN" dirty="0" smtClean="0">
                <a:ea typeface="宋体" charset="-122"/>
              </a:rPr>
              <a:t>2 10</a:t>
            </a:r>
          </a:p>
          <a:p>
            <a:r>
              <a:rPr lang="en-US" altLang="zh-CN" dirty="0" smtClean="0">
                <a:ea typeface="宋体" charset="-122"/>
              </a:rPr>
              <a:t>1 5</a:t>
            </a:r>
          </a:p>
          <a:p>
            <a:r>
              <a:rPr lang="en-US" altLang="zh-CN" dirty="0" smtClean="0">
                <a:ea typeface="宋体" charset="-122"/>
              </a:rPr>
              <a:t>1 7</a:t>
            </a:r>
          </a:p>
          <a:p>
            <a:endParaRPr lang="zh-CN" altLang="en-US" dirty="0" smtClean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样例输出 </a:t>
            </a:r>
            <a:r>
              <a:rPr lang="en-US" altLang="zh-CN" b="1" dirty="0" smtClean="0">
                <a:ea typeface="宋体" charset="-122"/>
              </a:rPr>
              <a:t>:</a:t>
            </a:r>
          </a:p>
          <a:p>
            <a:r>
              <a:rPr lang="en-US" altLang="zh-CN" dirty="0" smtClean="0">
                <a:ea typeface="宋体" charset="-122"/>
              </a:rPr>
              <a:t>17</a:t>
            </a:r>
          </a:p>
          <a:p>
            <a:endParaRPr lang="en-US" altLang="zh-CN" dirty="0" smtClean="0">
              <a:solidFill>
                <a:schemeClr val="bg2"/>
              </a:solidFill>
              <a:ea typeface="宋体" charset="-122"/>
            </a:endParaRPr>
          </a:p>
          <a:p>
            <a:endParaRPr lang="en-US" altLang="zh-CN" dirty="0">
              <a:solidFill>
                <a:schemeClr val="bg2"/>
              </a:solidFill>
              <a:ea typeface="宋体" charset="-122"/>
            </a:endParaRPr>
          </a:p>
          <a:p>
            <a:endParaRPr lang="en-US" altLang="zh-CN" dirty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gray">
          <a:xfrm>
            <a:off x="642910" y="428604"/>
            <a:ext cx="8072494" cy="6215106"/>
          </a:xfrm>
          <a:prstGeom prst="roundRect">
            <a:avLst>
              <a:gd name="adj" fmla="val 8856"/>
            </a:avLst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1000100" y="785794"/>
            <a:ext cx="750099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 smtClean="0"/>
              <a:t>将作业按学分从大到小排序。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 eaLnBrk="1" hangingPunct="1"/>
            <a:r>
              <a:rPr lang="zh-CN" altLang="en-US" sz="3200" dirty="0" smtClean="0"/>
              <a:t>学分最多的作业肯定要做。</a:t>
            </a:r>
            <a:endParaRPr lang="en-US" altLang="zh-CN" sz="3200" dirty="0" smtClean="0"/>
          </a:p>
          <a:p>
            <a:pPr eaLnBrk="1" hangingPunct="1"/>
            <a:r>
              <a:rPr lang="zh-CN" altLang="en-US" sz="3200" dirty="0" smtClean="0"/>
              <a:t>按学分大小安排，只要它之前没被填满就将其放在最靠近期限的那一天。</a:t>
            </a:r>
            <a:endParaRPr lang="en-US" altLang="zh-CN" sz="3200" dirty="0" smtClean="0"/>
          </a:p>
          <a:p>
            <a:pPr eaLnBrk="1" hangingPunct="1"/>
            <a:r>
              <a:rPr lang="zh-CN" altLang="en-US" sz="3200" dirty="0" smtClean="0"/>
              <a:t>如何找到那一天？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785813" y="2357438"/>
            <a:ext cx="6929437" cy="1714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楷体"/>
                <a:ea typeface="楷体"/>
              </a:rPr>
              <a:t>树状数组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楷体"/>
              <a:ea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3311525" cy="8255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华文新魏" pitchFamily="2" charset="-122"/>
              </a:rPr>
              <a:t>问题引入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9144000" cy="58054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  <a:ea typeface="华文行楷" pitchFamily="2" charset="-122"/>
              </a:rPr>
              <a:t>子序列动态求和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dirty="0" smtClean="0">
                <a:latin typeface="宋体" charset="-122"/>
              </a:rPr>
              <a:t>设该序列为</a:t>
            </a:r>
            <a:r>
              <a:rPr lang="en-US" altLang="zh-CN" sz="2400" dirty="0" smtClean="0">
                <a:latin typeface="宋体" charset="-122"/>
              </a:rPr>
              <a:t>a[1]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a[2]……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a[n]</a:t>
            </a:r>
            <a:r>
              <a:rPr lang="zh-CN" altLang="en-US" sz="2400" dirty="0" smtClean="0">
                <a:latin typeface="宋体" charset="-122"/>
              </a:rPr>
              <a:t>，要求提供两种操作：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latin typeface="宋体" charset="-122"/>
              </a:rPr>
              <a:t>1</a:t>
            </a:r>
            <a:r>
              <a:rPr lang="zh-CN" altLang="en-US" sz="2400" dirty="0" smtClean="0">
                <a:latin typeface="宋体" charset="-122"/>
              </a:rPr>
              <a:t>、更新元素的值：将</a:t>
            </a:r>
            <a:r>
              <a:rPr lang="en-US" altLang="zh-CN" sz="2400" dirty="0" smtClean="0">
                <a:latin typeface="宋体" charset="-122"/>
              </a:rPr>
              <a:t>a[x]</a:t>
            </a:r>
            <a:r>
              <a:rPr lang="zh-CN" altLang="en-US" sz="2400" dirty="0" smtClean="0">
                <a:latin typeface="宋体" charset="-122"/>
              </a:rPr>
              <a:t>加上</a:t>
            </a:r>
            <a:r>
              <a:rPr lang="en-US" altLang="zh-CN" sz="2400" dirty="0" smtClean="0">
                <a:latin typeface="宋体" charset="-122"/>
              </a:rPr>
              <a:t>y</a:t>
            </a:r>
            <a:r>
              <a:rPr lang="zh-CN" altLang="en-US" sz="2400" dirty="0" smtClean="0">
                <a:latin typeface="宋体" charset="-122"/>
              </a:rPr>
              <a:t>；</a:t>
            </a:r>
          </a:p>
          <a:p>
            <a:pPr marL="609600" indent="-609600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latin typeface="宋体" charset="-122"/>
              </a:rPr>
              <a:t>2</a:t>
            </a:r>
            <a:r>
              <a:rPr lang="zh-CN" altLang="en-US" sz="2400" dirty="0" smtClean="0">
                <a:latin typeface="宋体" charset="-122"/>
              </a:rPr>
              <a:t>、子序列求和：统计</a:t>
            </a:r>
            <a:r>
              <a:rPr lang="en-US" altLang="zh-CN" sz="2400" dirty="0" smtClean="0">
                <a:latin typeface="宋体" charset="-122"/>
              </a:rPr>
              <a:t>a[1]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a[2]……</a:t>
            </a:r>
            <a:r>
              <a:rPr lang="zh-CN" altLang="en-US" sz="2400" dirty="0" smtClean="0">
                <a:latin typeface="宋体" charset="-122"/>
              </a:rPr>
              <a:t>，</a:t>
            </a:r>
            <a:r>
              <a:rPr lang="en-US" altLang="zh-CN" sz="2400" dirty="0" smtClean="0">
                <a:latin typeface="宋体" charset="-122"/>
              </a:rPr>
              <a:t>a[x]</a:t>
            </a:r>
            <a:r>
              <a:rPr lang="zh-CN" altLang="en-US" sz="2400" dirty="0" smtClean="0">
                <a:latin typeface="宋体" charset="-122"/>
              </a:rPr>
              <a:t>的和。</a:t>
            </a:r>
          </a:p>
          <a:p>
            <a:pPr marL="609600" indent="-60960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华文行楷" pitchFamily="2" charset="-122"/>
                <a:ea typeface="华文行楷" pitchFamily="2" charset="-122"/>
              </a:rPr>
              <a:t>算法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400" dirty="0" smtClean="0">
                <a:latin typeface="宋体" charset="-122"/>
              </a:rPr>
              <a:t>：直接在原序列中计算。显然更新元素值的时间复杂度为</a:t>
            </a:r>
            <a:r>
              <a:rPr lang="en-US" altLang="zh-CN" sz="2400" dirty="0" smtClean="0">
                <a:latin typeface="宋体" charset="-122"/>
              </a:rPr>
              <a:t>O(1)</a:t>
            </a:r>
            <a:r>
              <a:rPr lang="zh-CN" altLang="en-US" sz="2400" dirty="0" smtClean="0">
                <a:latin typeface="宋体" charset="-122"/>
              </a:rPr>
              <a:t>；在最坏情况下，子序列求和的时间复杂度为Ｏ</a:t>
            </a:r>
            <a:r>
              <a:rPr lang="en-US" altLang="zh-CN" sz="2400" dirty="0" smtClean="0">
                <a:latin typeface="宋体" charset="-122"/>
              </a:rPr>
              <a:t>(n)</a:t>
            </a:r>
            <a:r>
              <a:rPr lang="zh-CN" altLang="en-US" sz="2400" dirty="0" smtClean="0">
                <a:latin typeface="宋体" charset="-122"/>
              </a:rPr>
              <a:t>。</a:t>
            </a:r>
          </a:p>
          <a:p>
            <a:pPr marL="609600" indent="-60960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000099"/>
                </a:solidFill>
                <a:latin typeface="华文行楷" pitchFamily="2" charset="-122"/>
                <a:ea typeface="华文行楷" pitchFamily="2" charset="-122"/>
              </a:rPr>
              <a:t>算法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kumimoji="1" lang="zh-CN" altLang="en-US" sz="2400" dirty="0" smtClean="0"/>
              <a:t>：增加数组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，其中</a:t>
            </a:r>
            <a:r>
              <a:rPr kumimoji="1" lang="en-US" altLang="zh-CN" sz="2400" dirty="0" smtClean="0"/>
              <a:t>C[i]</a:t>
            </a:r>
            <a:r>
              <a:rPr kumimoji="1" lang="zh-CN" altLang="en-US" sz="2400" dirty="0" smtClean="0"/>
              <a:t>＝</a:t>
            </a:r>
            <a:r>
              <a:rPr kumimoji="1" lang="en-US" altLang="zh-CN" sz="2400" dirty="0" smtClean="0"/>
              <a:t>a[1]+a[2]+……+a[i]</a:t>
            </a:r>
            <a:r>
              <a:rPr kumimoji="1" lang="zh-CN" altLang="en-US" sz="2400" dirty="0" smtClean="0"/>
              <a:t>。由于</a:t>
            </a:r>
            <a:r>
              <a:rPr kumimoji="1" lang="en-US" altLang="zh-CN" sz="2400" dirty="0" smtClean="0"/>
              <a:t>a[i]</a:t>
            </a:r>
            <a:r>
              <a:rPr kumimoji="1" lang="zh-CN" altLang="en-US" sz="2400" dirty="0" smtClean="0"/>
              <a:t>的更改影响</a:t>
            </a:r>
            <a:r>
              <a:rPr kumimoji="1" lang="en-US" altLang="zh-CN" sz="2400" dirty="0" smtClean="0"/>
              <a:t>C[i]┅C[n]</a:t>
            </a:r>
            <a:r>
              <a:rPr kumimoji="1" lang="zh-CN" altLang="en-US" sz="2400" dirty="0" smtClean="0"/>
              <a:t>，因此在最坏情况下更新元素值的算法复杂度为</a:t>
            </a:r>
            <a:r>
              <a:rPr kumimoji="1" lang="en-US" altLang="zh-CN" sz="2400" dirty="0" smtClean="0"/>
              <a:t>O(n)</a:t>
            </a:r>
            <a:r>
              <a:rPr kumimoji="1" lang="zh-CN" altLang="en-US" sz="2400" dirty="0" smtClean="0"/>
              <a:t>；而子序列求和的算法复杂度仅为</a:t>
            </a:r>
            <a:r>
              <a:rPr kumimoji="1" lang="en-US" altLang="zh-CN" sz="2400" dirty="0" smtClean="0"/>
              <a:t>O(1)</a:t>
            </a:r>
            <a:r>
              <a:rPr kumimoji="1" lang="zh-CN" altLang="en-US" sz="2400" dirty="0" smtClean="0"/>
              <a:t>。</a:t>
            </a:r>
          </a:p>
          <a:p>
            <a:pPr marL="609600" indent="-609600" algn="just" eaLnBrk="1" hangingPunct="1">
              <a:lnSpc>
                <a:spcPct val="130000"/>
              </a:lnSpc>
              <a:buFontTx/>
              <a:buNone/>
            </a:pPr>
            <a:endParaRPr lang="zh-CN" altLang="en-US" sz="2000" dirty="0" smtClean="0">
              <a:latin typeface="仿宋_GB2312" pitchFamily="49" charset="-122"/>
              <a:ea typeface="仿宋_GB2312" pitchFamily="49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1800" b="1" dirty="0" smtClean="0">
              <a:latin typeface="Times New Roman" pitchFamily="18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785813" y="2357438"/>
            <a:ext cx="6929437" cy="1714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楷体"/>
                <a:ea typeface="楷体"/>
              </a:rPr>
              <a:t>并查集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楷体"/>
              <a:ea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143000"/>
            <a:ext cx="46799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0"/>
            <a:ext cx="4056063" cy="8255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华文行楷" pitchFamily="2" charset="-122"/>
              </a:rPr>
              <a:t>建树状数组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14563" y="4714875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宋体" charset="-122"/>
              </a:rPr>
              <a:t>C[x]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14438" y="6027738"/>
            <a:ext cx="65008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宋体" charset="-122"/>
              </a:rPr>
              <a:t>Lowbit</a:t>
            </a:r>
            <a:r>
              <a:rPr lang="zh-CN" altLang="en-US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宋体" charset="-122"/>
              </a:rPr>
              <a:t>x</a:t>
            </a:r>
            <a:r>
              <a:rPr lang="zh-CN" altLang="en-US">
                <a:solidFill>
                  <a:srgbClr val="FF0000"/>
                </a:solidFill>
                <a:latin typeface="宋体" charset="-122"/>
              </a:rPr>
              <a:t>）</a:t>
            </a:r>
            <a:r>
              <a:rPr lang="en-US" altLang="zh-CN">
                <a:solidFill>
                  <a:srgbClr val="FF0000"/>
                </a:solidFill>
                <a:latin typeface="宋体" charset="-122"/>
              </a:rPr>
              <a:t>:X</a:t>
            </a:r>
            <a:r>
              <a:rPr lang="zh-CN" altLang="en-US">
                <a:solidFill>
                  <a:srgbClr val="FF0000"/>
                </a:solidFill>
                <a:latin typeface="宋体" charset="-122"/>
              </a:rPr>
              <a:t>的二进制最低位</a:t>
            </a:r>
            <a:r>
              <a:rPr lang="en-US" altLang="zh-CN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宋体" charset="-122"/>
              </a:rPr>
              <a:t>的权值</a:t>
            </a:r>
            <a:endParaRPr lang="zh-CN" altLang="en-US"/>
          </a:p>
        </p:txBody>
      </p:sp>
      <p:pic>
        <p:nvPicPr>
          <p:cNvPr id="7" name="图片 6" descr="图片1.png"/>
          <p:cNvPicPr>
            <a:picLocks noChangeAspect="1"/>
          </p:cNvPicPr>
          <p:nvPr/>
        </p:nvPicPr>
        <p:blipFill>
          <a:blip r:embed="rId3"/>
          <a:srcRect l="32239"/>
          <a:stretch>
            <a:fillRect/>
          </a:stretch>
        </p:blipFill>
        <p:spPr bwMode="auto">
          <a:xfrm>
            <a:off x="2928938" y="4357688"/>
            <a:ext cx="25527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0"/>
            <a:ext cx="4056063" cy="8255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99"/>
                </a:solidFill>
              </a:rPr>
              <a:t>lowbit</a:t>
            </a:r>
            <a:r>
              <a:rPr lang="zh-CN" altLang="en-US" smtClean="0">
                <a:solidFill>
                  <a:srgbClr val="000099"/>
                </a:solidFill>
              </a:rPr>
              <a:t>的计算</a:t>
            </a:r>
            <a:endParaRPr lang="zh-CN" altLang="en-US" smtClean="0">
              <a:ea typeface="华文行楷" pitchFamily="2" charset="-122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04" y="1357298"/>
            <a:ext cx="4572000" cy="19478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</a:rPr>
              <a:t>Lowbit=k&amp;-k </a:t>
            </a:r>
            <a:r>
              <a:rPr lang="en-US" altLang="zh-CN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   </a:t>
            </a:r>
            <a:endParaRPr lang="en-US" altLang="zh-CN" sz="28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714480" y="3929066"/>
            <a:ext cx="4984750" cy="9540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Georgia" pitchFamily="18" charset="0"/>
              <a:buNone/>
            </a:pPr>
            <a:r>
              <a:rPr lang="zh-CN" altLang="en-US" sz="2800" dirty="0"/>
              <a:t>int lowbit(int </a:t>
            </a:r>
            <a:r>
              <a:rPr lang="en-US" altLang="zh-CN" sz="2800" dirty="0"/>
              <a:t>k</a:t>
            </a:r>
            <a:r>
              <a:rPr lang="zh-CN" altLang="en-US" sz="2800" dirty="0"/>
              <a:t>)</a:t>
            </a:r>
          </a:p>
          <a:p>
            <a:pPr lvl="1">
              <a:buFont typeface="Georgia" pitchFamily="18" charset="0"/>
              <a:buNone/>
            </a:pPr>
            <a:r>
              <a:rPr lang="zh-CN" altLang="en-US" sz="2800" dirty="0"/>
              <a:t>{    return </a:t>
            </a:r>
            <a:r>
              <a:rPr lang="en-US" altLang="zh-CN" sz="2800" dirty="0"/>
              <a:t>k</a:t>
            </a:r>
            <a:r>
              <a:rPr lang="zh-CN" altLang="en-US" sz="2800" dirty="0"/>
              <a:t>&amp;(-</a:t>
            </a:r>
            <a:r>
              <a:rPr lang="en-US" altLang="zh-CN" sz="2800" dirty="0"/>
              <a:t>k</a:t>
            </a:r>
            <a:r>
              <a:rPr lang="zh-CN" altLang="en-US" sz="2800" dirty="0"/>
              <a:t>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5940425" cy="3671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Void change(int x,int  d);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{     while (x&lt;=n)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        {c[X]=c[X]+d;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        x +=lowbit(x);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     }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}</a:t>
            </a:r>
          </a:p>
          <a:p>
            <a:pPr eaLnBrk="1" hangingPunct="1"/>
            <a:endParaRPr lang="en-US" altLang="zh-CN" sz="2800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0"/>
            <a:ext cx="4056063" cy="8255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华文行楷" pitchFamily="2" charset="-122"/>
              </a:rPr>
              <a:t>修改操作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2786063"/>
            <a:ext cx="4138613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0"/>
            <a:ext cx="4056063" cy="8255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华文行楷" pitchFamily="2" charset="-122"/>
              </a:rPr>
              <a:t>求和操作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2" y="1142984"/>
            <a:ext cx="8929688" cy="5405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子序列求和</a:t>
            </a:r>
            <a:r>
              <a:rPr lang="zh-CN" altLang="en-US" b="1" dirty="0" smtClean="0">
                <a:latin typeface="宋体" charset="-122"/>
                <a:ea typeface="华文新魏" pitchFamily="2" charset="-122"/>
              </a:rPr>
              <a:t>：</a:t>
            </a:r>
            <a:r>
              <a:rPr lang="en-US" altLang="zh-CN" sz="2800" b="1" dirty="0" smtClean="0"/>
              <a:t>S[i]=a[1]+a[2]+..+a[i]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int Query(int k)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{ int ret=0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   while (k&gt;0)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    {    ret=+c[k];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         k-=lowbit(k);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    return ret;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}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2071688"/>
            <a:ext cx="46799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543800" cy="1143000"/>
          </a:xfrm>
        </p:spPr>
        <p:txBody>
          <a:bodyPr/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1714488"/>
            <a:ext cx="7620000" cy="4114800"/>
          </a:xfrm>
        </p:spPr>
        <p:txBody>
          <a:bodyPr/>
          <a:lstStyle/>
          <a:p>
            <a:r>
              <a:rPr lang="zh-CN" altLang="en-US" dirty="0" smtClean="0"/>
              <a:t>给出一个长度为</a:t>
            </a:r>
            <a:r>
              <a:rPr lang="en-US" dirty="0" smtClean="0"/>
              <a:t>n</a:t>
            </a:r>
            <a:r>
              <a:rPr lang="zh-CN" altLang="en-US" dirty="0" smtClean="0"/>
              <a:t>的数组</a:t>
            </a:r>
            <a:r>
              <a:rPr lang="en-US" dirty="0" smtClean="0"/>
              <a:t>A</a:t>
            </a:r>
            <a:r>
              <a:rPr lang="zh-CN" altLang="en-US" dirty="0" smtClean="0"/>
              <a:t>，然后给这个数组排序，排序的过程是每次加入一个数，然后把当前位置的数向左移动，直到他移动到正确的排好序的位置。</a:t>
            </a:r>
            <a:endParaRPr lang="en-US" altLang="zh-CN" dirty="0" smtClean="0"/>
          </a:p>
          <a:p>
            <a:r>
              <a:rPr lang="zh-CN" altLang="en-US" dirty="0" smtClean="0"/>
              <a:t>求移动次数？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785813" y="2357438"/>
            <a:ext cx="6929437" cy="1714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楷体"/>
                <a:ea typeface="楷体"/>
              </a:rPr>
              <a:t>线段树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楷体"/>
              <a:ea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496888"/>
            <a:ext cx="7772400" cy="825500"/>
          </a:xfrm>
        </p:spPr>
        <p:txBody>
          <a:bodyPr/>
          <a:lstStyle/>
          <a:p>
            <a:pPr eaLnBrk="1" hangingPunct="1"/>
            <a:r>
              <a:rPr lang="zh-CN" altLang="en-US" smtClean="0"/>
              <a:t>引例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52563"/>
            <a:ext cx="8501062" cy="1997075"/>
          </a:xfrm>
        </p:spPr>
        <p:txBody>
          <a:bodyPr/>
          <a:lstStyle/>
          <a:p>
            <a:pPr eaLnBrk="1" hangingPunct="1"/>
            <a:r>
              <a:rPr lang="zh-CN" altLang="en-US" smtClean="0"/>
              <a:t>有</a:t>
            </a:r>
            <a:r>
              <a:rPr lang="en-US" altLang="zh-CN" smtClean="0"/>
              <a:t>N</a:t>
            </a:r>
            <a:r>
              <a:rPr lang="zh-CN" altLang="en-US" smtClean="0"/>
              <a:t>个数排成一排，每次操作询问某一段中的最小数，或把某个数</a:t>
            </a:r>
            <a:r>
              <a:rPr lang="en-US" altLang="zh-CN" smtClean="0"/>
              <a:t>a[i]</a:t>
            </a:r>
            <a:r>
              <a:rPr lang="zh-CN" altLang="en-US" smtClean="0"/>
              <a:t>的值改为</a:t>
            </a:r>
            <a:r>
              <a:rPr lang="en-US" altLang="zh-CN" smtClean="0"/>
              <a:t>K,</a:t>
            </a:r>
            <a:r>
              <a:rPr lang="zh-CN" altLang="en-US" smtClean="0"/>
              <a:t>操作次数为</a:t>
            </a:r>
            <a:r>
              <a:rPr lang="en-US" altLang="zh-CN" smtClean="0"/>
              <a:t>M</a:t>
            </a:r>
            <a:r>
              <a:rPr lang="zh-CN" altLang="en-US" smtClean="0"/>
              <a:t>。</a:t>
            </a:r>
            <a:r>
              <a:rPr lang="en-US" altLang="zh-CN" smtClean="0"/>
              <a:t>N&lt;50000,M&lt;50000。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857232"/>
            <a:ext cx="9144000" cy="504826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朴素的数组模拟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修改元素</a:t>
            </a:r>
            <a:r>
              <a:rPr lang="en-US" altLang="zh-CN" dirty="0" smtClean="0"/>
              <a:t>: O(1)</a:t>
            </a:r>
          </a:p>
          <a:p>
            <a:pPr lvl="1" eaLnBrk="1" hangingPunct="1"/>
            <a:r>
              <a:rPr lang="zh-CN" altLang="en-US" dirty="0" smtClean="0"/>
              <a:t>区间查询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依次访问</a:t>
            </a:r>
            <a:r>
              <a:rPr lang="en-US" altLang="zh-CN" dirty="0" smtClean="0"/>
              <a:t>A[</a:t>
            </a:r>
            <a:r>
              <a:rPr lang="en-US" altLang="zh-CN" i="1" dirty="0" smtClean="0"/>
              <a:t>l..r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的每一个元素求最小值</a:t>
            </a:r>
            <a:endParaRPr lang="en-US" altLang="zh-CN" dirty="0" smtClean="0"/>
          </a:p>
          <a:p>
            <a:pPr lvl="2" eaLnBrk="1" hangingPunct="1"/>
            <a:r>
              <a:rPr lang="en-US" altLang="zh-CN" i="1" dirty="0" smtClean="0"/>
              <a:t>O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如何提高</a:t>
            </a:r>
            <a:r>
              <a:rPr lang="zh-CN" altLang="en-US" dirty="0" smtClean="0">
                <a:solidFill>
                  <a:srgbClr val="C00000"/>
                </a:solidFill>
              </a:rPr>
              <a:t>查询</a:t>
            </a:r>
            <a:r>
              <a:rPr lang="zh-CN" altLang="en-US" dirty="0" smtClean="0"/>
              <a:t>的效率</a:t>
            </a:r>
            <a:r>
              <a:rPr lang="en-US" altLang="zh-CN" dirty="0" smtClean="0"/>
              <a:t>?</a:t>
            </a:r>
          </a:p>
          <a:p>
            <a:pPr eaLnBrk="1" hangingPunct="1"/>
            <a:r>
              <a:rPr lang="zh-CN" altLang="en-US" dirty="0" smtClean="0"/>
              <a:t>优化思想</a:t>
            </a:r>
            <a:r>
              <a:rPr lang="en-US" altLang="zh-CN" dirty="0" smtClean="0"/>
              <a:t>:	</a:t>
            </a:r>
            <a:r>
              <a:rPr lang="zh-CN" altLang="en-US" dirty="0" smtClean="0"/>
              <a:t>二分</a:t>
            </a:r>
            <a:r>
              <a:rPr lang="zh-CN" altLang="en-US" dirty="0" smtClean="0">
                <a:solidFill>
                  <a:srgbClr val="C00000"/>
                </a:solidFill>
              </a:rPr>
              <a:t>区间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例如 </a:t>
            </a:r>
            <a:r>
              <a:rPr lang="en-US" altLang="zh-CN" sz="2000" dirty="0" smtClean="0">
                <a:solidFill>
                  <a:srgbClr val="FF3300"/>
                </a:solidFill>
              </a:rPr>
              <a:t>min(A[1..100]) =min(min( A[1..50]) ,min( A[51,100]))</a:t>
            </a:r>
          </a:p>
          <a:p>
            <a:pPr lvl="1" eaLnBrk="1" hangingPunct="1"/>
            <a:r>
              <a:rPr lang="zh-CN" altLang="en-US" dirty="0" smtClean="0"/>
              <a:t>若已知</a:t>
            </a:r>
            <a:r>
              <a:rPr lang="en-US" altLang="zh-CN" dirty="0" smtClean="0"/>
              <a:t>A[1..50]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A[51..100]</a:t>
            </a:r>
            <a:r>
              <a:rPr lang="zh-CN" altLang="en-US" dirty="0" smtClean="0"/>
              <a:t>则只需一次运算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-785850" y="0"/>
            <a:ext cx="7543800" cy="1143000"/>
          </a:xfrm>
        </p:spPr>
        <p:txBody>
          <a:bodyPr/>
          <a:lstStyle/>
          <a:p>
            <a:r>
              <a:rPr lang="zh-CN" altLang="en-US" dirty="0" smtClean="0"/>
              <a:t>二、线段树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14953" y="571480"/>
            <a:ext cx="3457575" cy="2787650"/>
            <a:chOff x="521" y="1752"/>
            <a:chExt cx="2722" cy="1756"/>
          </a:xfrm>
        </p:grpSpPr>
        <p:sp>
          <p:nvSpPr>
            <p:cNvPr id="13337" name="Text Box 5"/>
            <p:cNvSpPr txBox="1">
              <a:spLocks noChangeArrowheads="1"/>
            </p:cNvSpPr>
            <p:nvPr/>
          </p:nvSpPr>
          <p:spPr bwMode="auto">
            <a:xfrm>
              <a:off x="1701" y="1752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 dirty="0">
                  <a:latin typeface="宋体" charset="-122"/>
                </a:rPr>
                <a:t>[1,6]</a:t>
              </a:r>
            </a:p>
          </p:txBody>
        </p:sp>
        <p:sp>
          <p:nvSpPr>
            <p:cNvPr id="13338" name="Line 6"/>
            <p:cNvSpPr>
              <a:spLocks noChangeShapeType="1"/>
            </p:cNvSpPr>
            <p:nvPr/>
          </p:nvSpPr>
          <p:spPr bwMode="auto">
            <a:xfrm flipH="1">
              <a:off x="1610" y="202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7"/>
            <p:cNvSpPr>
              <a:spLocks noChangeShapeType="1"/>
            </p:cNvSpPr>
            <p:nvPr/>
          </p:nvSpPr>
          <p:spPr bwMode="auto">
            <a:xfrm>
              <a:off x="2018" y="202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Text Box 8"/>
            <p:cNvSpPr txBox="1">
              <a:spLocks noChangeArrowheads="1"/>
            </p:cNvSpPr>
            <p:nvPr/>
          </p:nvSpPr>
          <p:spPr bwMode="auto">
            <a:xfrm>
              <a:off x="1338" y="2273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[1,3]</a:t>
              </a:r>
            </a:p>
          </p:txBody>
        </p:sp>
        <p:sp>
          <p:nvSpPr>
            <p:cNvPr id="13341" name="Text Box 9"/>
            <p:cNvSpPr txBox="1">
              <a:spLocks noChangeArrowheads="1"/>
            </p:cNvSpPr>
            <p:nvPr/>
          </p:nvSpPr>
          <p:spPr bwMode="auto">
            <a:xfrm>
              <a:off x="2108" y="2273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[4,6]</a:t>
              </a:r>
            </a:p>
          </p:txBody>
        </p:sp>
        <p:sp>
          <p:nvSpPr>
            <p:cNvPr id="13342" name="Line 10"/>
            <p:cNvSpPr>
              <a:spLocks noChangeShapeType="1"/>
            </p:cNvSpPr>
            <p:nvPr/>
          </p:nvSpPr>
          <p:spPr bwMode="auto">
            <a:xfrm flipH="1">
              <a:off x="1111" y="2523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Text Box 11"/>
            <p:cNvSpPr txBox="1">
              <a:spLocks noChangeArrowheads="1"/>
            </p:cNvSpPr>
            <p:nvPr/>
          </p:nvSpPr>
          <p:spPr bwMode="auto">
            <a:xfrm>
              <a:off x="839" y="2772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[1,2]</a:t>
              </a:r>
            </a:p>
          </p:txBody>
        </p:sp>
        <p:sp>
          <p:nvSpPr>
            <p:cNvPr id="13344" name="Line 12"/>
            <p:cNvSpPr>
              <a:spLocks noChangeShapeType="1"/>
            </p:cNvSpPr>
            <p:nvPr/>
          </p:nvSpPr>
          <p:spPr bwMode="auto">
            <a:xfrm>
              <a:off x="1519" y="2523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Text Box 13"/>
            <p:cNvSpPr txBox="1">
              <a:spLocks noChangeArrowheads="1"/>
            </p:cNvSpPr>
            <p:nvPr/>
          </p:nvSpPr>
          <p:spPr bwMode="auto">
            <a:xfrm>
              <a:off x="1519" y="2772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[3,3]</a:t>
              </a:r>
            </a:p>
          </p:txBody>
        </p:sp>
        <p:sp>
          <p:nvSpPr>
            <p:cNvPr id="13346" name="Line 14"/>
            <p:cNvSpPr>
              <a:spLocks noChangeShapeType="1"/>
            </p:cNvSpPr>
            <p:nvPr/>
          </p:nvSpPr>
          <p:spPr bwMode="auto">
            <a:xfrm flipH="1">
              <a:off x="2200" y="2523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Text Box 15"/>
            <p:cNvSpPr txBox="1">
              <a:spLocks noChangeArrowheads="1"/>
            </p:cNvSpPr>
            <p:nvPr/>
          </p:nvSpPr>
          <p:spPr bwMode="auto">
            <a:xfrm>
              <a:off x="1928" y="2772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[4,5]</a:t>
              </a:r>
            </a:p>
          </p:txBody>
        </p:sp>
        <p:sp>
          <p:nvSpPr>
            <p:cNvPr id="13348" name="Line 16"/>
            <p:cNvSpPr>
              <a:spLocks noChangeShapeType="1"/>
            </p:cNvSpPr>
            <p:nvPr/>
          </p:nvSpPr>
          <p:spPr bwMode="auto">
            <a:xfrm>
              <a:off x="2608" y="2523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Text Box 17"/>
            <p:cNvSpPr txBox="1">
              <a:spLocks noChangeArrowheads="1"/>
            </p:cNvSpPr>
            <p:nvPr/>
          </p:nvSpPr>
          <p:spPr bwMode="auto">
            <a:xfrm>
              <a:off x="2698" y="2772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[6,6]</a:t>
              </a:r>
            </a:p>
          </p:txBody>
        </p:sp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 flipH="1">
              <a:off x="793" y="3067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Text Box 19"/>
            <p:cNvSpPr txBox="1">
              <a:spLocks noChangeArrowheads="1"/>
            </p:cNvSpPr>
            <p:nvPr/>
          </p:nvSpPr>
          <p:spPr bwMode="auto">
            <a:xfrm>
              <a:off x="521" y="3316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[1,1]</a:t>
              </a:r>
            </a:p>
          </p:txBody>
        </p:sp>
        <p:sp>
          <p:nvSpPr>
            <p:cNvPr id="13352" name="Line 20"/>
            <p:cNvSpPr>
              <a:spLocks noChangeShapeType="1"/>
            </p:cNvSpPr>
            <p:nvPr/>
          </p:nvSpPr>
          <p:spPr bwMode="auto">
            <a:xfrm>
              <a:off x="1201" y="3067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Text Box 21"/>
            <p:cNvSpPr txBox="1">
              <a:spLocks noChangeArrowheads="1"/>
            </p:cNvSpPr>
            <p:nvPr/>
          </p:nvSpPr>
          <p:spPr bwMode="auto">
            <a:xfrm>
              <a:off x="1201" y="3316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[2,2]</a:t>
              </a:r>
            </a:p>
          </p:txBody>
        </p:sp>
        <p:sp>
          <p:nvSpPr>
            <p:cNvPr id="13354" name="Line 22"/>
            <p:cNvSpPr>
              <a:spLocks noChangeShapeType="1"/>
            </p:cNvSpPr>
            <p:nvPr/>
          </p:nvSpPr>
          <p:spPr bwMode="auto">
            <a:xfrm flipH="1">
              <a:off x="1882" y="3067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Text Box 23"/>
            <p:cNvSpPr txBox="1">
              <a:spLocks noChangeArrowheads="1"/>
            </p:cNvSpPr>
            <p:nvPr/>
          </p:nvSpPr>
          <p:spPr bwMode="auto">
            <a:xfrm>
              <a:off x="1610" y="3316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[4,4]</a:t>
              </a:r>
            </a:p>
          </p:txBody>
        </p:sp>
        <p:sp>
          <p:nvSpPr>
            <p:cNvPr id="13356" name="Line 24"/>
            <p:cNvSpPr>
              <a:spLocks noChangeShapeType="1"/>
            </p:cNvSpPr>
            <p:nvPr/>
          </p:nvSpPr>
          <p:spPr bwMode="auto">
            <a:xfrm>
              <a:off x="2290" y="3067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Text Box 25"/>
            <p:cNvSpPr txBox="1">
              <a:spLocks noChangeArrowheads="1"/>
            </p:cNvSpPr>
            <p:nvPr/>
          </p:nvSpPr>
          <p:spPr bwMode="auto">
            <a:xfrm>
              <a:off x="2290" y="3316"/>
              <a:ext cx="5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en-US" altLang="zh-CN" sz="1400">
                  <a:latin typeface="宋体" charset="-122"/>
                </a:rPr>
                <a:t>[5,5]</a:t>
              </a:r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42844" y="3071810"/>
            <a:ext cx="9001156" cy="3500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根节点为：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tree[1]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总层数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O(logn)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tree[k]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的左右儿子：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tree[2k]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tree[2k+1]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tree[k]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的父节点：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tree[k/2]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w"/>
              <a:tabLst/>
              <a:defRPr/>
            </a:pP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a[k]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对应的叶子节点：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tree[k+2</a:t>
            </a:r>
            <a:r>
              <a:rPr kumimoji="1" lang="en-US" altLang="zh-CN" sz="200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h-1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]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000" dirty="0" smtClean="0">
                <a:latin typeface="+mn-ea"/>
                <a:ea typeface="+mn-ea"/>
              </a:rPr>
              <a:t>线段树把区间上的任意一条线段</a:t>
            </a:r>
            <a:r>
              <a:rPr lang="en-US" altLang="zh-CN" sz="2000" dirty="0" smtClean="0">
                <a:latin typeface="+mn-ea"/>
                <a:ea typeface="+mn-ea"/>
              </a:rPr>
              <a:t>L</a:t>
            </a:r>
            <a:r>
              <a:rPr lang="zh-CN" altLang="en-US" sz="2000" dirty="0" smtClean="0">
                <a:latin typeface="+mn-ea"/>
                <a:ea typeface="+mn-ea"/>
              </a:rPr>
              <a:t>都分成不超过</a:t>
            </a:r>
            <a:r>
              <a:rPr lang="en-US" altLang="zh-CN" sz="2000" dirty="0" smtClean="0">
                <a:latin typeface="+mn-ea"/>
                <a:ea typeface="+mn-ea"/>
              </a:rPr>
              <a:t>2log</a:t>
            </a:r>
            <a:r>
              <a:rPr lang="en-US" altLang="zh-CN" sz="2000" i="1" dirty="0" smtClean="0">
                <a:latin typeface="+mn-ea"/>
                <a:ea typeface="+mn-ea"/>
              </a:rPr>
              <a:t>L</a:t>
            </a:r>
            <a:r>
              <a:rPr lang="zh-CN" altLang="en-US" sz="2000" dirty="0" smtClean="0">
                <a:latin typeface="+mn-ea"/>
                <a:ea typeface="+mn-ea"/>
              </a:rPr>
              <a:t>条线段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000" dirty="0" smtClean="0">
                <a:latin typeface="+mn-ea"/>
                <a:ea typeface="+mn-ea"/>
              </a:rPr>
              <a:t>任两个结点要么是包含关系要么没有公共部分</a:t>
            </a:r>
            <a:r>
              <a:rPr lang="en-US" altLang="zh-CN" sz="2000" dirty="0" smtClean="0">
                <a:latin typeface="+mn-ea"/>
                <a:ea typeface="+mn-ea"/>
              </a:rPr>
              <a:t>, </a:t>
            </a:r>
            <a:r>
              <a:rPr lang="zh-CN" altLang="en-US" sz="2000" dirty="0" smtClean="0">
                <a:latin typeface="+mn-ea"/>
                <a:ea typeface="+mn-ea"/>
              </a:rPr>
              <a:t>不可能部分重</a:t>
            </a:r>
            <a:r>
              <a:rPr lang="zh-CN" altLang="en-US" sz="2000" dirty="0" smtClean="0">
                <a:latin typeface="+mn-ea"/>
                <a:ea typeface="+mn-ea"/>
              </a:rPr>
              <a:t>叠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000" dirty="0" smtClean="0">
                <a:latin typeface="+mn-ea"/>
                <a:ea typeface="+mn-ea"/>
              </a:rPr>
              <a:t>给定一个叶子</a:t>
            </a:r>
            <a:r>
              <a:rPr lang="en-US" altLang="zh-CN" sz="2000" dirty="0" smtClean="0">
                <a:latin typeface="+mn-ea"/>
                <a:ea typeface="+mn-ea"/>
              </a:rPr>
              <a:t>p, </a:t>
            </a:r>
            <a:r>
              <a:rPr lang="zh-CN" altLang="en-US" sz="2000" dirty="0" smtClean="0">
                <a:latin typeface="+mn-ea"/>
                <a:ea typeface="+mn-ea"/>
              </a:rPr>
              <a:t>从根到</a:t>
            </a:r>
            <a:r>
              <a:rPr lang="en-US" altLang="zh-CN" sz="2000" dirty="0" smtClean="0">
                <a:latin typeface="+mn-ea"/>
                <a:ea typeface="+mn-ea"/>
              </a:rPr>
              <a:t>p</a:t>
            </a:r>
            <a:r>
              <a:rPr lang="zh-CN" altLang="en-US" sz="2000" dirty="0" smtClean="0">
                <a:latin typeface="+mn-ea"/>
                <a:ea typeface="+mn-ea"/>
              </a:rPr>
              <a:t>路径上所有结点代表的区间都包含点</a:t>
            </a:r>
            <a:r>
              <a:rPr lang="en-US" altLang="zh-CN" sz="2000" dirty="0" smtClean="0">
                <a:latin typeface="+mn-ea"/>
                <a:ea typeface="+mn-ea"/>
              </a:rPr>
              <a:t>p. </a:t>
            </a:r>
            <a:endParaRPr kumimoji="1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2488" y="0"/>
            <a:ext cx="3397250" cy="56991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线段树的建立操作 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68275" y="1285860"/>
            <a:ext cx="8826500" cy="314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 dirty="0"/>
              <a:t>void make(int node, int left, int right)</a:t>
            </a:r>
            <a:br>
              <a:rPr lang="en-US" altLang="zh-CN" sz="1800" b="1" dirty="0"/>
            </a:br>
            <a:r>
              <a:rPr lang="en-US" altLang="zh-CN" sz="1800" b="1" dirty="0"/>
              <a:t>{if (left == right)</a:t>
            </a:r>
            <a:br>
              <a:rPr lang="en-US" altLang="zh-CN" sz="1800" b="1" dirty="0"/>
            </a:br>
            <a:r>
              <a:rPr lang="en-US" altLang="zh-CN" sz="1800" b="1" dirty="0"/>
              <a:t>       tree[node] = A[left];</a:t>
            </a:r>
            <a:br>
              <a:rPr lang="en-US" altLang="zh-CN" sz="1800" b="1" dirty="0"/>
            </a:br>
            <a:r>
              <a:rPr lang="en-US" altLang="zh-CN" sz="1800" b="1" dirty="0"/>
              <a:t> else{ </a:t>
            </a:r>
          </a:p>
          <a:p>
            <a:r>
              <a:rPr lang="en-US" altLang="zh-CN" sz="1800" b="1" dirty="0"/>
              <a:t>         make(2 * node, left, (left + right) / 2);</a:t>
            </a:r>
            <a:br>
              <a:rPr lang="en-US" altLang="zh-CN" sz="1800" b="1" dirty="0"/>
            </a:br>
            <a:r>
              <a:rPr lang="en-US" altLang="zh-CN" sz="1800" b="1" dirty="0"/>
              <a:t>         make(2 * node + 1, (left + right) / 2 + 1, right);</a:t>
            </a:r>
            <a:br>
              <a:rPr lang="en-US" altLang="zh-CN" sz="1800" b="1" dirty="0"/>
            </a:br>
            <a:r>
              <a:rPr lang="en-US" altLang="zh-CN" sz="1800" b="1" dirty="0"/>
              <a:t>         if([tree[2 * node] &lt;=tree[2 * node + 1])</a:t>
            </a:r>
          </a:p>
          <a:p>
            <a:r>
              <a:rPr lang="en-US" altLang="zh-CN" sz="1800" b="1" dirty="0"/>
              <a:t>                   tree[node] = tree[2 * node]</a:t>
            </a:r>
          </a:p>
          <a:p>
            <a:r>
              <a:rPr lang="en-US" altLang="zh-CN" sz="1800" b="1" dirty="0"/>
              <a:t>         else    tree[node] = tree[2 * node+1]</a:t>
            </a:r>
          </a:p>
          <a:p>
            <a:r>
              <a:rPr lang="en-US" altLang="zh-CN" sz="1800" b="1" dirty="0"/>
              <a:t>        }</a:t>
            </a:r>
            <a:br>
              <a:rPr lang="en-US" altLang="zh-CN" sz="1800" b="1" dirty="0"/>
            </a:br>
            <a:r>
              <a:rPr lang="en-US" altLang="zh-CN" sz="1800" b="1" dirty="0"/>
              <a:t>}</a:t>
            </a:r>
            <a:endParaRPr lang="pt-BR" altLang="zh-CN" sz="1800" dirty="0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88900" y="4570413"/>
            <a:ext cx="7678738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调用函数</a:t>
            </a:r>
            <a:r>
              <a:rPr lang="en-US" altLang="zh-CN" sz="2800" b="1" dirty="0"/>
              <a:t>node = 1</a:t>
            </a:r>
            <a:r>
              <a:rPr lang="en-US" altLang="zh-CN" sz="2800" dirty="0"/>
              <a:t>,left</a:t>
            </a:r>
            <a:r>
              <a:rPr lang="en-US" altLang="zh-CN" sz="2800" b="1" dirty="0"/>
              <a:t> = 0</a:t>
            </a:r>
            <a:r>
              <a:rPr lang="zh-CN" altLang="en-US" sz="2800" dirty="0"/>
              <a:t>和</a:t>
            </a:r>
            <a:r>
              <a:rPr lang="en-US" altLang="zh-CN" sz="2800" dirty="0"/>
              <a:t>right</a:t>
            </a:r>
            <a:r>
              <a:rPr lang="en-US" altLang="zh-CN" sz="2800" b="1" dirty="0"/>
              <a:t> = N-1</a:t>
            </a:r>
            <a:r>
              <a:rPr lang="zh-CN" altLang="en-US" sz="2800" dirty="0"/>
              <a:t>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构造线段树时间复杂度为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O(n)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线段树的高度是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O(log n)，</a:t>
            </a:r>
          </a:p>
          <a:p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7627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黑体" pitchFamily="49" charset="-122"/>
              </a:rPr>
              <a:t>问题</a:t>
            </a:r>
            <a:r>
              <a:rPr lang="en-US" altLang="zh-CN" sz="3200" dirty="0" smtClean="0">
                <a:ea typeface="黑体" pitchFamily="49" charset="-122"/>
              </a:rPr>
              <a:t>(</a:t>
            </a:r>
            <a:r>
              <a:rPr lang="zh-CN" altLang="en-US" sz="3200" dirty="0" smtClean="0"/>
              <a:t>亲戚</a:t>
            </a:r>
            <a:r>
              <a:rPr lang="en-US" altLang="zh-CN" sz="3200" dirty="0" smtClean="0"/>
              <a:t>)</a:t>
            </a:r>
            <a:endParaRPr lang="zh-CN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988"/>
            <a:ext cx="9144000" cy="5405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若某个家族人员过于庞大，要判断两个是否是亲戚，确实还很不容易，现在给出某个亲戚关系图，求任意给出的两个人是否具有亲戚关系。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规定：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是亲戚，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是亲戚，那么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也是亲戚。如果</a:t>
            </a:r>
            <a:r>
              <a:rPr lang="en-US" altLang="zh-CN" sz="2000" dirty="0" smtClean="0"/>
              <a:t>x,y</a:t>
            </a:r>
            <a:r>
              <a:rPr lang="zh-CN" altLang="en-US" sz="2000" dirty="0" smtClean="0"/>
              <a:t>是亲戚，那么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的亲戚都是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的亲戚，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的亲戚也都是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的亲戚。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数据输入：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第一行：三个整数</a:t>
            </a:r>
            <a:r>
              <a:rPr lang="en-US" altLang="zh-CN" sz="2000" dirty="0" smtClean="0"/>
              <a:t>n,m,p(n&lt;=50000,m&lt;=50000,p&lt;=50000)</a:t>
            </a:r>
            <a:r>
              <a:rPr lang="zh-CN" altLang="en-US" sz="2000" dirty="0" smtClean="0"/>
              <a:t>，分别表示有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个人，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个亲戚关系，询问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对亲戚关系。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以下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行：每行两个数</a:t>
            </a:r>
            <a:r>
              <a:rPr lang="en-US" altLang="zh-CN" sz="2000" dirty="0" smtClean="0"/>
              <a:t>Mi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Mj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1&lt;=Mi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Mj&lt;=N</a:t>
            </a:r>
            <a:r>
              <a:rPr lang="zh-CN" altLang="en-US" sz="2000" dirty="0" smtClean="0"/>
              <a:t>，表示</a:t>
            </a:r>
            <a:r>
              <a:rPr lang="en-US" altLang="zh-CN" sz="2000" dirty="0" smtClean="0"/>
              <a:t>Ai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Bi</a:t>
            </a:r>
            <a:r>
              <a:rPr lang="zh-CN" altLang="en-US" sz="2000" dirty="0" smtClean="0"/>
              <a:t>具有亲戚关系。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接下来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行：每行两个数</a:t>
            </a:r>
            <a:r>
              <a:rPr lang="en-US" altLang="zh-CN" sz="2000" dirty="0" smtClean="0"/>
              <a:t>Pi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Pj</a:t>
            </a:r>
            <a:r>
              <a:rPr lang="zh-CN" altLang="en-US" sz="2000" dirty="0" smtClean="0"/>
              <a:t>，询问</a:t>
            </a:r>
            <a:r>
              <a:rPr lang="en-US" altLang="zh-CN" sz="2000" dirty="0" smtClean="0"/>
              <a:t>Pi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Pj</a:t>
            </a:r>
            <a:r>
              <a:rPr lang="zh-CN" altLang="en-US" sz="2000" dirty="0" smtClean="0"/>
              <a:t>是否具有亲戚关系。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/>
              <a:t>数据输出：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P</a:t>
            </a:r>
            <a:r>
              <a:rPr lang="zh-CN" altLang="en-US" sz="2000" dirty="0" smtClean="0"/>
              <a:t>行，每行一个’</a:t>
            </a:r>
            <a:r>
              <a:rPr lang="en-US" altLang="zh-CN" sz="2000" dirty="0" smtClean="0"/>
              <a:t>Yes’</a:t>
            </a:r>
            <a:r>
              <a:rPr lang="zh-CN" altLang="en-US" sz="2000" dirty="0" smtClean="0"/>
              <a:t>或’</a:t>
            </a:r>
            <a:r>
              <a:rPr lang="en-US" altLang="zh-CN" sz="2000" dirty="0" smtClean="0"/>
              <a:t>No’</a:t>
            </a:r>
            <a:r>
              <a:rPr lang="zh-CN" altLang="en-US" sz="2000" dirty="0" smtClean="0"/>
              <a:t>。表示第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个询问的答案为“具有”或“不具有”亲戚关系。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0"/>
            <a:ext cx="4875213" cy="825500"/>
          </a:xfrm>
        </p:spPr>
        <p:txBody>
          <a:bodyPr/>
          <a:lstStyle/>
          <a:p>
            <a:pPr eaLnBrk="1" hangingPunct="1"/>
            <a:r>
              <a:rPr lang="zh-CN" altLang="en-US" smtClean="0"/>
              <a:t>线段树的基本操作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31863"/>
            <a:ext cx="4262437" cy="56991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修改单个元素的操作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17500" y="1946275"/>
            <a:ext cx="8826500" cy="341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 dirty="0"/>
              <a:t>void modify(int node , int i, int v ,int left, int right)</a:t>
            </a:r>
            <a:r>
              <a:rPr lang="en-US" altLang="zh-CN" sz="1800" dirty="0">
                <a:solidFill>
                  <a:srgbClr val="0000FF"/>
                </a:solidFill>
              </a:rPr>
              <a:t> // </a:t>
            </a:r>
            <a:r>
              <a:rPr lang="zh-CN" altLang="en-US" sz="1800" dirty="0">
                <a:solidFill>
                  <a:srgbClr val="0000FF"/>
                </a:solidFill>
              </a:rPr>
              <a:t>把</a:t>
            </a:r>
            <a:r>
              <a:rPr lang="en-US" altLang="zh-CN" sz="1800" dirty="0">
                <a:solidFill>
                  <a:srgbClr val="0000FF"/>
                </a:solidFill>
              </a:rPr>
              <a:t>i</a:t>
            </a:r>
            <a:r>
              <a:rPr lang="zh-CN" altLang="en-US" sz="1800" dirty="0">
                <a:solidFill>
                  <a:srgbClr val="0000FF"/>
                </a:solidFill>
              </a:rPr>
              <a:t>位置所在区间的值修改为</a:t>
            </a:r>
            <a:r>
              <a:rPr lang="en-US" altLang="zh-CN" sz="1800" dirty="0">
                <a:solidFill>
                  <a:srgbClr val="0000FF"/>
                </a:solidFill>
              </a:rPr>
              <a:t>v</a:t>
            </a:r>
            <a:r>
              <a:rPr lang="en-US" altLang="zh-CN" sz="1800" b="1" dirty="0"/>
              <a:t/>
            </a:r>
            <a:br>
              <a:rPr lang="en-US" altLang="zh-CN" sz="1800" b="1" dirty="0"/>
            </a:br>
            <a:r>
              <a:rPr lang="en-US" altLang="zh-CN" sz="1800" b="1" dirty="0"/>
              <a:t>{int mid=(left+right)/2</a:t>
            </a:r>
          </a:p>
          <a:p>
            <a:r>
              <a:rPr lang="en-US" altLang="zh-CN" sz="1800" b="1" dirty="0"/>
              <a:t>  if (left == right)</a:t>
            </a:r>
            <a:br>
              <a:rPr lang="en-US" altLang="zh-CN" sz="1800" b="1" dirty="0"/>
            </a:br>
            <a:r>
              <a:rPr lang="en-US" altLang="zh-CN" sz="1800" b="1" dirty="0"/>
              <a:t>           tree[node] =v;</a:t>
            </a:r>
            <a:br>
              <a:rPr lang="en-US" altLang="zh-CN" sz="1800" b="1" dirty="0"/>
            </a:br>
            <a:r>
              <a:rPr lang="en-US" altLang="zh-CN" sz="1800" b="1" dirty="0"/>
              <a:t>  else{ </a:t>
            </a:r>
          </a:p>
          <a:p>
            <a:r>
              <a:rPr lang="en-US" altLang="zh-CN" sz="1800" b="1" dirty="0"/>
              <a:t>          if(i&lt;=mid)  modify(2 * node, left, mid);</a:t>
            </a:r>
            <a:br>
              <a:rPr lang="en-US" altLang="zh-CN" sz="1800" b="1" dirty="0"/>
            </a:br>
            <a:r>
              <a:rPr lang="en-US" altLang="zh-CN" sz="1800" b="1" dirty="0"/>
              <a:t>          else              modify(2 * node + 1, mid+ 1,right);</a:t>
            </a:r>
            <a:br>
              <a:rPr lang="en-US" altLang="zh-CN" sz="1800" b="1" dirty="0"/>
            </a:br>
            <a:r>
              <a:rPr lang="en-US" altLang="zh-CN" sz="1800" b="1" dirty="0"/>
              <a:t>          if([tree[2 * node] &lt;=tree[2 * node + 1])</a:t>
            </a:r>
          </a:p>
          <a:p>
            <a:r>
              <a:rPr lang="en-US" altLang="zh-CN" sz="1800" b="1" dirty="0"/>
              <a:t>                     tree[node] = tree[2 * node]</a:t>
            </a:r>
          </a:p>
          <a:p>
            <a:r>
              <a:rPr lang="en-US" altLang="zh-CN" sz="1800" b="1" dirty="0"/>
              <a:t>           else    tree[node] = tree[2 * node+1]</a:t>
            </a:r>
          </a:p>
          <a:p>
            <a:r>
              <a:rPr lang="en-US" altLang="zh-CN" sz="1800" b="1" dirty="0"/>
              <a:t>         }       </a:t>
            </a:r>
          </a:p>
          <a:p>
            <a:r>
              <a:rPr lang="en-US" altLang="zh-CN" sz="1800" b="1" dirty="0"/>
              <a:t>}</a:t>
            </a:r>
            <a:endParaRPr lang="pt-BR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0"/>
            <a:ext cx="4875213" cy="825500"/>
          </a:xfrm>
        </p:spPr>
        <p:txBody>
          <a:bodyPr/>
          <a:lstStyle/>
          <a:p>
            <a:pPr eaLnBrk="1" hangingPunct="1"/>
            <a:r>
              <a:rPr lang="zh-CN" altLang="en-US" smtClean="0"/>
              <a:t>线段树的基本操作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31863"/>
            <a:ext cx="4262437" cy="56991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区间查询操作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17500" y="1455738"/>
            <a:ext cx="8826500" cy="2586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 dirty="0"/>
              <a:t>int query(int node , int left, int right,int L,int R)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//</a:t>
            </a:r>
            <a:r>
              <a:rPr lang="zh-CN" altLang="en-US" sz="1800" b="1" dirty="0">
                <a:solidFill>
                  <a:srgbClr val="0000FF"/>
                </a:solidFill>
              </a:rPr>
              <a:t>在节点</a:t>
            </a:r>
            <a:r>
              <a:rPr lang="en-US" altLang="zh-CN" sz="1800" b="1" dirty="0">
                <a:solidFill>
                  <a:srgbClr val="0000FF"/>
                </a:solidFill>
              </a:rPr>
              <a:t>node</a:t>
            </a:r>
            <a:r>
              <a:rPr lang="zh-CN" altLang="en-US" sz="1800" b="1" dirty="0">
                <a:solidFill>
                  <a:srgbClr val="0000FF"/>
                </a:solidFill>
              </a:rPr>
              <a:t>中查询区间</a:t>
            </a:r>
            <a:r>
              <a:rPr lang="en-US" altLang="zh-CN" sz="1800" b="1" dirty="0">
                <a:solidFill>
                  <a:srgbClr val="0000FF"/>
                </a:solidFill>
              </a:rPr>
              <a:t>[L,R]</a:t>
            </a:r>
          </a:p>
          <a:p>
            <a:r>
              <a:rPr lang="en-US" altLang="zh-CN" sz="1800" b="1" dirty="0"/>
              <a:t>{  int mid=(left+right)/2</a:t>
            </a:r>
          </a:p>
          <a:p>
            <a:r>
              <a:rPr lang="en-US" altLang="zh-CN" sz="1800" b="1" dirty="0"/>
              <a:t>    if (left&gt;=L)&amp;&amp;(right&lt;=R)</a:t>
            </a:r>
            <a:r>
              <a:rPr lang="en-US" altLang="zh-CN" sz="1800" b="1" dirty="0">
                <a:solidFill>
                  <a:srgbClr val="0000FF"/>
                </a:solidFill>
              </a:rPr>
              <a:t> //node</a:t>
            </a:r>
            <a:r>
              <a:rPr lang="zh-CN" altLang="en-US" sz="1800" b="1" dirty="0">
                <a:solidFill>
                  <a:srgbClr val="0000FF"/>
                </a:solidFill>
              </a:rPr>
              <a:t>所表示的区间完全属于</a:t>
            </a:r>
            <a:r>
              <a:rPr lang="en-US" altLang="zh-CN" sz="1800" b="1" dirty="0">
                <a:solidFill>
                  <a:srgbClr val="0000FF"/>
                </a:solidFill>
              </a:rPr>
              <a:t>[L,R]</a:t>
            </a:r>
            <a:endParaRPr lang="zh-CN" altLang="zh-CN" sz="1800" dirty="0"/>
          </a:p>
          <a:p>
            <a:r>
              <a:rPr lang="en-US" altLang="zh-CN" sz="1800" b="1" dirty="0"/>
              <a:t>                  return  tree[node]</a:t>
            </a:r>
            <a:br>
              <a:rPr lang="en-US" altLang="zh-CN" sz="1800" b="1" dirty="0"/>
            </a:br>
            <a:r>
              <a:rPr lang="en-US" altLang="zh-CN" sz="1800" b="1" dirty="0"/>
              <a:t>     int ret=maxlongint;</a:t>
            </a:r>
          </a:p>
          <a:p>
            <a:r>
              <a:rPr lang="en-US" altLang="zh-CN" sz="1800" b="1" dirty="0"/>
              <a:t>     if(L&lt;=m)     ret=min(ret,query(2 * node, left, mid,L,R),</a:t>
            </a:r>
          </a:p>
          <a:p>
            <a:r>
              <a:rPr lang="en-US" altLang="zh-CN" sz="1800" b="1" dirty="0"/>
              <a:t>     if(R&gt;m)       ret=min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(ret,query(2 * node + 1, mid+ 1,right,L,R))</a:t>
            </a:r>
            <a:br>
              <a:rPr lang="en-US" altLang="zh-CN" sz="1800" b="1" dirty="0"/>
            </a:br>
            <a:r>
              <a:rPr lang="en-US" altLang="zh-CN" sz="1800" b="1" dirty="0"/>
              <a:t>     return ret;  </a:t>
            </a:r>
            <a:br>
              <a:rPr lang="en-US" altLang="zh-CN" sz="1800" b="1" dirty="0"/>
            </a:br>
            <a:r>
              <a:rPr lang="en-US" altLang="zh-CN" sz="1800" b="1" dirty="0"/>
              <a:t>}</a:t>
            </a:r>
            <a:endParaRPr lang="pt-BR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线段树的运用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线段树的每个节点上往往都增加了一些其他的域。在这些域中保存了某种动态维护的信息，视不同情况而定。这些域使得线段树具有极大的灵活性，可以适应不同的需求。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543800" cy="1143000"/>
          </a:xfrm>
        </p:spPr>
        <p:txBody>
          <a:bodyPr/>
          <a:lstStyle/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1714488"/>
            <a:ext cx="7620000" cy="4114800"/>
          </a:xfrm>
        </p:spPr>
        <p:txBody>
          <a:bodyPr/>
          <a:lstStyle/>
          <a:p>
            <a:r>
              <a:rPr lang="zh-CN" altLang="en-US" dirty="0" smtClean="0"/>
              <a:t>给出一个长度为</a:t>
            </a:r>
            <a:r>
              <a:rPr lang="en-US" dirty="0" smtClean="0"/>
              <a:t>n</a:t>
            </a:r>
            <a:r>
              <a:rPr lang="zh-CN" altLang="en-US" dirty="0" smtClean="0"/>
              <a:t>的数组</a:t>
            </a:r>
            <a:r>
              <a:rPr lang="en-US" dirty="0" smtClean="0"/>
              <a:t>A</a:t>
            </a:r>
            <a:r>
              <a:rPr lang="zh-CN" altLang="en-US" dirty="0" smtClean="0"/>
              <a:t>，然后给这个数组排序，排序的过程是每次加入一个数，然后把当前位置的数向左移动，直到他移动到正确的排好序的位置。</a:t>
            </a:r>
            <a:endParaRPr lang="en-US" altLang="zh-CN" dirty="0" smtClean="0"/>
          </a:p>
          <a:p>
            <a:r>
              <a:rPr lang="zh-CN" altLang="en-US" dirty="0" smtClean="0"/>
              <a:t>求移动次数？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1785918" y="2924944"/>
            <a:ext cx="621510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ea typeface="宋体" charset="-122"/>
              </a:rPr>
              <a:t>Thanks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ea typeface="宋体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035050"/>
            <a:ext cx="3532187" cy="54054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smtClean="0"/>
              <a:t>样例：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input.txt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6 5 3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1 2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1 5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3 4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5 2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1 3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1 4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2 3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5 6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output.txt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Yes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Yes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如何实现？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8196" name="Picture 7" descr="u=3320765318,1068939472&amp;fm=0&amp;gp=10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362200"/>
            <a:ext cx="29225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什么是并查集？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97038"/>
            <a:ext cx="8193088" cy="3087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即“不相交集合”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将编号分别为</a:t>
            </a:r>
            <a:r>
              <a:rPr lang="en-US" altLang="zh-CN" sz="2800" smtClean="0"/>
              <a:t>1…N</a:t>
            </a:r>
            <a:r>
              <a:rPr lang="zh-CN" altLang="en-US" sz="2800" smtClean="0"/>
              <a:t>的</a:t>
            </a:r>
            <a:r>
              <a:rPr lang="en-US" altLang="zh-CN" sz="2800" smtClean="0"/>
              <a:t>N</a:t>
            </a:r>
            <a:r>
              <a:rPr lang="zh-CN" altLang="en-US" sz="2800" smtClean="0"/>
              <a:t>个对象划分为不相交集合，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在每个集合中，选择其中某个元素代表所在集合。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9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/>
              <a:t>常见两种操作：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合</a:t>
            </a:r>
            <a:r>
              <a:rPr lang="zh-CN" altLang="en-US" sz="2800" b="1" smtClean="0">
                <a:solidFill>
                  <a:srgbClr val="FF0000"/>
                </a:solidFill>
                <a:ea typeface="黑体" pitchFamily="49" charset="-122"/>
              </a:rPr>
              <a:t>并</a:t>
            </a:r>
            <a:r>
              <a:rPr lang="zh-CN" altLang="en-US" sz="2800" smtClean="0"/>
              <a:t>两个集合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solidFill>
                  <a:srgbClr val="FF0000"/>
                </a:solidFill>
                <a:ea typeface="黑体" pitchFamily="49" charset="-122"/>
              </a:rPr>
              <a:t>查</a:t>
            </a:r>
            <a:r>
              <a:rPr lang="zh-CN" altLang="en-US" sz="2800" smtClean="0"/>
              <a:t>找某元素属于哪个集合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38200" y="51816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>
                <a:latin typeface="Tahoma" pitchFamily="34" charset="0"/>
              </a:rPr>
              <a:t>所以，也称为</a:t>
            </a:r>
            <a:r>
              <a:rPr lang="zh-CN" altLang="en-US">
                <a:latin typeface="Arial" charset="0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</a:rPr>
              <a:t>并查集</a:t>
            </a:r>
            <a:r>
              <a:rPr lang="zh-CN" altLang="en-US">
                <a:latin typeface="Arial" charset="0"/>
              </a:rPr>
              <a:t>”</a:t>
            </a:r>
            <a:endParaRPr lang="zh-CN" alt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575" y="0"/>
            <a:ext cx="5149850" cy="914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实现方法（</a:t>
            </a:r>
            <a:r>
              <a:rPr lang="en-US" altLang="zh-CN" dirty="0" smtClean="0">
                <a:ea typeface="黑体" pitchFamily="49" charset="-122"/>
              </a:rPr>
              <a:t>1</a:t>
            </a:r>
            <a:r>
              <a:rPr lang="zh-CN" altLang="en-US" dirty="0" smtClean="0">
                <a:ea typeface="黑体" pitchFamily="49" charset="-122"/>
              </a:rPr>
              <a:t>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20788" y="1046163"/>
            <a:ext cx="6991350" cy="162401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用编号最小的元素标记所在集合；</a:t>
            </a:r>
          </a:p>
          <a:p>
            <a:pPr eaLnBrk="1" hangingPunct="1"/>
            <a:r>
              <a:rPr lang="zh-CN" altLang="en-US" sz="2800" smtClean="0"/>
              <a:t>定义一个数组 </a:t>
            </a:r>
            <a:r>
              <a:rPr lang="en-US" altLang="zh-CN" sz="2800" smtClean="0"/>
              <a:t>set[1..n] </a:t>
            </a:r>
            <a:r>
              <a:rPr lang="zh-CN" altLang="en-US" sz="2800" smtClean="0"/>
              <a:t>，其中</a:t>
            </a:r>
            <a:r>
              <a:rPr lang="en-US" altLang="zh-CN" sz="2800" smtClean="0"/>
              <a:t>set[i] </a:t>
            </a:r>
            <a:r>
              <a:rPr lang="zh-CN" altLang="en-US" sz="2800" smtClean="0"/>
              <a:t>表示元素</a:t>
            </a:r>
            <a:r>
              <a:rPr lang="en-US" altLang="zh-CN" sz="2800" smtClean="0"/>
              <a:t>i </a:t>
            </a:r>
            <a:r>
              <a:rPr lang="zh-CN" altLang="en-US" sz="2800" smtClean="0"/>
              <a:t>所在的集合；</a:t>
            </a:r>
          </a:p>
        </p:txBody>
      </p:sp>
      <p:graphicFrame>
        <p:nvGraphicFramePr>
          <p:cNvPr id="8271" name="Group 79"/>
          <p:cNvGraphicFramePr>
            <a:graphicFrameLocks noGrp="1"/>
          </p:cNvGraphicFramePr>
          <p:nvPr>
            <p:ph sz="half" idx="2"/>
          </p:nvPr>
        </p:nvGraphicFramePr>
        <p:xfrm>
          <a:off x="2286000" y="2943225"/>
          <a:ext cx="5486400" cy="947738"/>
        </p:xfrm>
        <a:graphic>
          <a:graphicData uri="http://schemas.openxmlformats.org/drawingml/2006/table">
            <a:tbl>
              <a:tblPr/>
              <a:tblGrid>
                <a:gridCol w="547688"/>
                <a:gridCol w="550862"/>
                <a:gridCol w="546100"/>
                <a:gridCol w="550863"/>
                <a:gridCol w="547687"/>
                <a:gridCol w="547688"/>
                <a:gridCol w="550862"/>
                <a:gridCol w="546100"/>
                <a:gridCol w="550863"/>
                <a:gridCol w="547687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2" name="Text Box 80"/>
          <p:cNvSpPr txBox="1">
            <a:spLocks noChangeArrowheads="1"/>
          </p:cNvSpPr>
          <p:nvPr/>
        </p:nvSpPr>
        <p:spPr bwMode="auto">
          <a:xfrm>
            <a:off x="1752600" y="294322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/>
              <a:t>i</a:t>
            </a:r>
          </a:p>
        </p:txBody>
      </p:sp>
      <p:sp>
        <p:nvSpPr>
          <p:cNvPr id="8273" name="Text Box 81"/>
          <p:cNvSpPr txBox="1">
            <a:spLocks noChangeArrowheads="1"/>
          </p:cNvSpPr>
          <p:nvPr/>
        </p:nvSpPr>
        <p:spPr bwMode="auto">
          <a:xfrm>
            <a:off x="1371600" y="34766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/>
              <a:t>Set(i)</a:t>
            </a:r>
          </a:p>
        </p:txBody>
      </p:sp>
      <p:sp>
        <p:nvSpPr>
          <p:cNvPr id="8274" name="Text Box 82"/>
          <p:cNvSpPr txBox="1">
            <a:spLocks noChangeArrowheads="1"/>
          </p:cNvSpPr>
          <p:nvPr/>
        </p:nvSpPr>
        <p:spPr bwMode="auto">
          <a:xfrm>
            <a:off x="1295400" y="4238625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不相交集合： </a:t>
            </a:r>
            <a:r>
              <a:rPr lang="en-US" altLang="zh-CN"/>
              <a:t>{</a:t>
            </a:r>
            <a:r>
              <a:rPr lang="en-US" altLang="zh-CN">
                <a:solidFill>
                  <a:srgbClr val="FF0066"/>
                </a:solidFill>
              </a:rPr>
              <a:t>1</a:t>
            </a:r>
            <a:r>
              <a:rPr lang="en-US" altLang="zh-CN"/>
              <a:t>,3,7}, {</a:t>
            </a:r>
            <a:r>
              <a:rPr lang="en-US" altLang="zh-CN">
                <a:solidFill>
                  <a:srgbClr val="FF0066"/>
                </a:solidFill>
              </a:rPr>
              <a:t>4</a:t>
            </a:r>
            <a:r>
              <a:rPr lang="en-US" altLang="zh-CN"/>
              <a:t>}, {</a:t>
            </a:r>
            <a:r>
              <a:rPr lang="en-US" altLang="zh-CN">
                <a:solidFill>
                  <a:srgbClr val="FF0066"/>
                </a:solidFill>
              </a:rPr>
              <a:t>2</a:t>
            </a:r>
            <a:r>
              <a:rPr lang="en-US" altLang="zh-CN"/>
              <a:t>,5,9,10}, {</a:t>
            </a:r>
            <a:r>
              <a:rPr lang="en-US" altLang="zh-CN">
                <a:solidFill>
                  <a:srgbClr val="FF0066"/>
                </a:solidFill>
              </a:rPr>
              <a:t>6</a:t>
            </a:r>
            <a:r>
              <a:rPr lang="en-US" altLang="zh-CN"/>
              <a:t>,8}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272" grpId="0"/>
      <p:bldP spid="8273" grpId="0"/>
      <p:bldP spid="82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Line 2"/>
          <p:cNvSpPr>
            <a:spLocks noChangeShapeType="1"/>
          </p:cNvSpPr>
          <p:nvPr/>
        </p:nvSpPr>
        <p:spPr bwMode="auto">
          <a:xfrm flipH="1" flipV="1">
            <a:off x="3348038" y="2060575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元素的合并图示</a:t>
            </a:r>
          </a:p>
        </p:txBody>
      </p:sp>
      <p:sp>
        <p:nvSpPr>
          <p:cNvPr id="181252" name="Oval 4"/>
          <p:cNvSpPr>
            <a:spLocks noChangeArrowheads="1"/>
          </p:cNvSpPr>
          <p:nvPr/>
        </p:nvSpPr>
        <p:spPr bwMode="auto">
          <a:xfrm>
            <a:off x="2916238" y="1557338"/>
            <a:ext cx="503237" cy="503237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1</a:t>
            </a:r>
          </a:p>
        </p:txBody>
      </p:sp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5148263" y="1557338"/>
            <a:ext cx="504825" cy="504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3</a:t>
            </a:r>
          </a:p>
        </p:txBody>
      </p:sp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4067175" y="1557338"/>
            <a:ext cx="504825" cy="504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2</a:t>
            </a:r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 flipV="1">
            <a:off x="2771775" y="206057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256" name="Oval 8"/>
          <p:cNvSpPr>
            <a:spLocks noChangeArrowheads="1"/>
          </p:cNvSpPr>
          <p:nvPr/>
        </p:nvSpPr>
        <p:spPr bwMode="auto">
          <a:xfrm>
            <a:off x="6227763" y="1557338"/>
            <a:ext cx="504825" cy="504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4</a:t>
            </a:r>
          </a:p>
        </p:txBody>
      </p: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7380288" y="1557338"/>
            <a:ext cx="504825" cy="504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0" y="3357562"/>
            <a:ext cx="2449513" cy="277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合并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</a:t>
            </a: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和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合并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</a:t>
            </a: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和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合并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</a:t>
            </a: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和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4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合并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5</a:t>
            </a:r>
            <a:r>
              <a:rPr kumimoji="0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和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</a:t>
            </a:r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 flipV="1">
            <a:off x="7667625" y="2133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 flipH="1" flipV="1">
            <a:off x="3924300" y="2997200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81503E-6 L -0.09254 -3.81503E-6 C -0.13421 -3.81503E-6 -0.18507 0.03885 -0.18507 0.07076 L -0.18507 0.14151 " pathEditMode="relative" rAng="0" ptsTypes="FfFF">
                                      <p:cBhvr>
                                        <p:cTn id="11" dur="10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3.81503E-6 L -0.08889 -3.81503E-6 C -0.12882 -3.81503E-6 -0.17726 0.03862 -0.17726 0.07076 L -0.17726 0.14151 " pathEditMode="relative" rAng="0" ptsTypes="FfFF">
                                      <p:cBhvr>
                                        <p:cTn id="23" dur="10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81503E-6 L 0.06476 -3.81503E-6 C 0.09375 -3.81503E-6 0.12986 0.03862 0.12986 0.07076 L 0.12986 0.14151 " pathEditMode="relative" rAng="0" ptsTypes="FfFF">
                                      <p:cBhvr>
                                        <p:cTn id="35" dur="10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81503E-6 L -0.17934 -3.81503E-6 C -0.25989 -3.81503E-6 -0.35833 0.07908 -0.35833 0.14359 L -0.35833 0.28833 " pathEditMode="relative" rAng="0" ptsTypes="FfFF">
                                      <p:cBhvr>
                                        <p:cTn id="47" dur="1000" fill="hold"/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14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0.14151 L -0.05139 0.14151 C -0.13316 0.14151 -0.23229 0.22174 -0.23229 0.28787 L -0.23229 0.43515 " pathEditMode="relative" rAng="0" ptsTypes="FfFF">
                                      <p:cBhvr>
                                        <p:cTn id="49" dur="10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4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38728E-6 L -0.18107 1.38728E-6 C -0.26232 1.38728E-6 -0.36215 0.0793 -0.36215 0.14404 L -0.36215 0.28832 " pathEditMode="relative" rAng="0" ptsTypes="FfFF">
                                      <p:cBhvr>
                                        <p:cTn id="51" dur="10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10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nimBg="1"/>
      <p:bldP spid="181253" grpId="0" animBg="1"/>
      <p:bldP spid="181254" grpId="0" animBg="1"/>
      <p:bldP spid="181255" grpId="0" animBg="1"/>
      <p:bldP spid="181256" grpId="0" animBg="1"/>
      <p:bldP spid="181256" grpId="1" animBg="1"/>
      <p:bldP spid="181257" grpId="0" animBg="1"/>
      <p:bldP spid="181259" grpId="0" animBg="1"/>
      <p:bldP spid="181259" grpId="1" animBg="1"/>
      <p:bldP spid="1812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388" y="0"/>
            <a:ext cx="7772400" cy="825500"/>
          </a:xfrm>
        </p:spPr>
        <p:txBody>
          <a:bodyPr/>
          <a:lstStyle/>
          <a:p>
            <a:pPr eaLnBrk="1" hangingPunct="1"/>
            <a:r>
              <a:rPr lang="zh-CN" altLang="en-US" smtClean="0"/>
              <a:t>合并两个集合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187450"/>
            <a:ext cx="8901112" cy="4768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int hebin(int x,int 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{   int fx,fy;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fx=find(x);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fy=find(y);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if(fx==fy) return 0;/</a:t>
            </a:r>
            <a:r>
              <a:rPr lang="en-US" altLang="zh-CN" smtClean="0">
                <a:solidFill>
                  <a:srgbClr val="0000FF"/>
                </a:solidFill>
              </a:rPr>
              <a:t>/</a:t>
            </a:r>
            <a:r>
              <a:rPr lang="zh-CN" altLang="en-US" smtClean="0">
                <a:solidFill>
                  <a:srgbClr val="0000FF"/>
                </a:solidFill>
              </a:rPr>
              <a:t>根相同，是同一“集合”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fa[fx]=fy;            </a:t>
            </a:r>
            <a:r>
              <a:rPr lang="en-US" altLang="zh-CN" smtClean="0">
                <a:solidFill>
                  <a:srgbClr val="0000FF"/>
                </a:solidFill>
              </a:rPr>
              <a:t>//</a:t>
            </a:r>
            <a:r>
              <a:rPr lang="zh-CN" altLang="en-US" smtClean="0">
                <a:solidFill>
                  <a:srgbClr val="0000FF"/>
                </a:solidFill>
              </a:rPr>
              <a:t>合并根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10391</TotalTime>
  <Words>2104</Words>
  <Application>Microsoft PowerPoint</Application>
  <PresentationFormat>全屏显示(4:3)</PresentationFormat>
  <Paragraphs>267</Paragraphs>
  <Slides>34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Strategic</vt:lpstr>
      <vt:lpstr>公式</vt:lpstr>
      <vt:lpstr>幻灯片 1</vt:lpstr>
      <vt:lpstr>幻灯片 2</vt:lpstr>
      <vt:lpstr>问题(亲戚)</vt:lpstr>
      <vt:lpstr>幻灯片 4</vt:lpstr>
      <vt:lpstr>如何实现？</vt:lpstr>
      <vt:lpstr>什么是并查集？</vt:lpstr>
      <vt:lpstr>实现方法（1）</vt:lpstr>
      <vt:lpstr>元素的合并图示</vt:lpstr>
      <vt:lpstr>合并两个集合</vt:lpstr>
      <vt:lpstr>查找根结点</vt:lpstr>
      <vt:lpstr>困惑~~~</vt:lpstr>
      <vt:lpstr>避免最坏情况</vt:lpstr>
      <vt:lpstr>路径压缩示意图</vt:lpstr>
      <vt:lpstr>在查找过程中压缩路径</vt:lpstr>
      <vt:lpstr>幻灯片 15</vt:lpstr>
      <vt:lpstr>幻灯片 16</vt:lpstr>
      <vt:lpstr>幻灯片 17</vt:lpstr>
      <vt:lpstr>幻灯片 18</vt:lpstr>
      <vt:lpstr>问题引入</vt:lpstr>
      <vt:lpstr>建树状数组</vt:lpstr>
      <vt:lpstr>lowbit的计算</vt:lpstr>
      <vt:lpstr>修改操作</vt:lpstr>
      <vt:lpstr>求和操作</vt:lpstr>
      <vt:lpstr>排序</vt:lpstr>
      <vt:lpstr>幻灯片 25</vt:lpstr>
      <vt:lpstr>引例1</vt:lpstr>
      <vt:lpstr>幻灯片 27</vt:lpstr>
      <vt:lpstr>二、线段树</vt:lpstr>
      <vt:lpstr>幻灯片 29</vt:lpstr>
      <vt:lpstr>线段树的基本操作</vt:lpstr>
      <vt:lpstr>线段树的基本操作</vt:lpstr>
      <vt:lpstr>线段树的运用</vt:lpstr>
      <vt:lpstr>排序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zhouzusong</dc:creator>
  <cp:lastModifiedBy>Windows 用户</cp:lastModifiedBy>
  <cp:revision>711</cp:revision>
  <dcterms:created xsi:type="dcterms:W3CDTF">1601-01-01T00:00:00Z</dcterms:created>
  <dcterms:modified xsi:type="dcterms:W3CDTF">2017-07-12T02:59:52Z</dcterms:modified>
</cp:coreProperties>
</file>