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diagrams/layout1.xml" ContentType="application/vnd.openxmlformats-officedocument.drawingml.diagramLayout+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129.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174"/>
  </p:notesMasterIdLst>
  <p:sldIdLst>
    <p:sldId id="256" r:id="rId4"/>
    <p:sldId id="257" r:id="rId5"/>
    <p:sldId id="258" r:id="rId6"/>
    <p:sldId id="260" r:id="rId7"/>
    <p:sldId id="261" r:id="rId8"/>
    <p:sldId id="259"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310" r:id="rId39"/>
    <p:sldId id="295" r:id="rId40"/>
    <p:sldId id="296" r:id="rId41"/>
    <p:sldId id="297" r:id="rId42"/>
    <p:sldId id="298" r:id="rId43"/>
    <p:sldId id="299" r:id="rId44"/>
    <p:sldId id="288" r:id="rId45"/>
    <p:sldId id="264" r:id="rId46"/>
    <p:sldId id="300" r:id="rId47"/>
    <p:sldId id="301" r:id="rId48"/>
    <p:sldId id="302" r:id="rId49"/>
    <p:sldId id="303" r:id="rId50"/>
    <p:sldId id="304" r:id="rId51"/>
    <p:sldId id="305" r:id="rId52"/>
    <p:sldId id="306" r:id="rId53"/>
    <p:sldId id="307" r:id="rId54"/>
    <p:sldId id="308" r:id="rId55"/>
    <p:sldId id="309" r:id="rId56"/>
    <p:sldId id="312" r:id="rId57"/>
    <p:sldId id="313" r:id="rId58"/>
    <p:sldId id="326" r:id="rId59"/>
    <p:sldId id="327" r:id="rId60"/>
    <p:sldId id="328" r:id="rId61"/>
    <p:sldId id="329" r:id="rId62"/>
    <p:sldId id="318" r:id="rId63"/>
    <p:sldId id="319" r:id="rId64"/>
    <p:sldId id="330" r:id="rId65"/>
    <p:sldId id="331" r:id="rId66"/>
    <p:sldId id="332" r:id="rId67"/>
    <p:sldId id="333" r:id="rId68"/>
    <p:sldId id="334" r:id="rId69"/>
    <p:sldId id="430" r:id="rId70"/>
    <p:sldId id="431" r:id="rId71"/>
    <p:sldId id="432" r:id="rId72"/>
    <p:sldId id="433" r:id="rId73"/>
    <p:sldId id="335" r:id="rId74"/>
    <p:sldId id="321" r:id="rId75"/>
    <p:sldId id="322" r:id="rId76"/>
    <p:sldId id="323" r:id="rId77"/>
    <p:sldId id="324" r:id="rId78"/>
    <p:sldId id="325" r:id="rId79"/>
    <p:sldId id="336" r:id="rId80"/>
    <p:sldId id="337" r:id="rId81"/>
    <p:sldId id="338" r:id="rId82"/>
    <p:sldId id="339" r:id="rId83"/>
    <p:sldId id="361" r:id="rId84"/>
    <p:sldId id="340" r:id="rId85"/>
    <p:sldId id="341" r:id="rId86"/>
    <p:sldId id="352" r:id="rId87"/>
    <p:sldId id="343" r:id="rId88"/>
    <p:sldId id="344" r:id="rId89"/>
    <p:sldId id="345" r:id="rId90"/>
    <p:sldId id="346" r:id="rId91"/>
    <p:sldId id="347" r:id="rId92"/>
    <p:sldId id="348" r:id="rId93"/>
    <p:sldId id="349" r:id="rId94"/>
    <p:sldId id="350" r:id="rId95"/>
    <p:sldId id="434" r:id="rId96"/>
    <p:sldId id="351" r:id="rId97"/>
    <p:sldId id="358" r:id="rId98"/>
    <p:sldId id="353" r:id="rId99"/>
    <p:sldId id="359" r:id="rId100"/>
    <p:sldId id="354" r:id="rId101"/>
    <p:sldId id="355" r:id="rId102"/>
    <p:sldId id="356" r:id="rId103"/>
    <p:sldId id="357" r:id="rId104"/>
    <p:sldId id="31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4" r:id="rId134"/>
    <p:sldId id="395" r:id="rId135"/>
    <p:sldId id="396" r:id="rId136"/>
    <p:sldId id="397" r:id="rId137"/>
    <p:sldId id="391" r:id="rId138"/>
    <p:sldId id="392" r:id="rId139"/>
    <p:sldId id="435" r:id="rId140"/>
    <p:sldId id="393" r:id="rId141"/>
    <p:sldId id="360"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9" r:id="rId157"/>
    <p:sldId id="420" r:id="rId158"/>
    <p:sldId id="421" r:id="rId159"/>
    <p:sldId id="422" r:id="rId160"/>
    <p:sldId id="423" r:id="rId161"/>
    <p:sldId id="424" r:id="rId162"/>
    <p:sldId id="425" r:id="rId163"/>
    <p:sldId id="426" r:id="rId164"/>
    <p:sldId id="427" r:id="rId165"/>
    <p:sldId id="428" r:id="rId166"/>
    <p:sldId id="413" r:id="rId167"/>
    <p:sldId id="414" r:id="rId168"/>
    <p:sldId id="415" r:id="rId169"/>
    <p:sldId id="416" r:id="rId170"/>
    <p:sldId id="417" r:id="rId171"/>
    <p:sldId id="418" r:id="rId172"/>
    <p:sldId id="429" r:id="rId17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90" y="-114"/>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54" Type="http://schemas.openxmlformats.org/officeDocument/2006/relationships/slide" Target="slides/slide151.xml"/><Relationship Id="rId159" Type="http://schemas.openxmlformats.org/officeDocument/2006/relationships/slide" Target="slides/slide156.xml"/><Relationship Id="rId175" Type="http://schemas.openxmlformats.org/officeDocument/2006/relationships/presProps" Target="presProps.xml"/><Relationship Id="rId170" Type="http://schemas.openxmlformats.org/officeDocument/2006/relationships/slide" Target="slides/slide167.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60" Type="http://schemas.openxmlformats.org/officeDocument/2006/relationships/slide" Target="slides/slide157.xml"/><Relationship Id="rId165" Type="http://schemas.openxmlformats.org/officeDocument/2006/relationships/slide" Target="slides/slide16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slide" Target="slides/slide152.xml"/><Relationship Id="rId171" Type="http://schemas.openxmlformats.org/officeDocument/2006/relationships/slide" Target="slides/slide168.xml"/><Relationship Id="rId176" Type="http://schemas.openxmlformats.org/officeDocument/2006/relationships/viewProps" Target="viewProps.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slide" Target="slides/slide16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143" Type="http://schemas.openxmlformats.org/officeDocument/2006/relationships/slide" Target="slides/slide140.xml"/><Relationship Id="rId148" Type="http://schemas.openxmlformats.org/officeDocument/2006/relationships/slide" Target="slides/slide145.xml"/><Relationship Id="rId151" Type="http://schemas.openxmlformats.org/officeDocument/2006/relationships/slide" Target="slides/slide148.xml"/><Relationship Id="rId156" Type="http://schemas.openxmlformats.org/officeDocument/2006/relationships/slide" Target="slides/slide153.xml"/><Relationship Id="rId164" Type="http://schemas.openxmlformats.org/officeDocument/2006/relationships/slide" Target="slides/slide161.xml"/><Relationship Id="rId169" Type="http://schemas.openxmlformats.org/officeDocument/2006/relationships/slide" Target="slides/slide166.xml"/><Relationship Id="rId177"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72" Type="http://schemas.openxmlformats.org/officeDocument/2006/relationships/slide" Target="slides/slide169.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notesMaster" Target="notesMasters/notesMaster1.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08BBE1-A353-4332-AB71-BD40FF3D5676}" type="doc">
      <dgm:prSet loTypeId="urn:microsoft.com/office/officeart/2005/8/layout/hierarchy4" loCatId="hierarchy" qsTypeId="urn:microsoft.com/office/officeart/2005/8/quickstyle/simple5" qsCatId="simple" csTypeId="urn:microsoft.com/office/officeart/2005/8/colors/colorful2" csCatId="colorful" phldr="1"/>
      <dgm:spPr/>
      <dgm:t>
        <a:bodyPr/>
        <a:lstStyle/>
        <a:p>
          <a:endParaRPr lang="zh-CN" altLang="en-US"/>
        </a:p>
      </dgm:t>
    </dgm:pt>
    <dgm:pt modelId="{E1434334-8BF7-402C-AB9E-70EBD03E240C}">
      <dgm:prSet phldrT="[文本]"/>
      <dgm:spPr/>
      <dgm:t>
        <a:bodyPr/>
        <a:lstStyle/>
        <a:p>
          <a:r>
            <a:rPr lang="en-US" altLang="zh-CN" dirty="0" smtClean="0"/>
            <a:t>(0,0,0,0)</a:t>
          </a:r>
          <a:endParaRPr lang="zh-CN" altLang="en-US" dirty="0"/>
        </a:p>
      </dgm:t>
    </dgm:pt>
    <dgm:pt modelId="{E84425F4-7F8E-4AE0-920E-9067EFF1CB4C}" type="parTrans" cxnId="{28B3ABF4-3DA3-4675-AFEF-7A5396BD13A0}">
      <dgm:prSet/>
      <dgm:spPr/>
      <dgm:t>
        <a:bodyPr/>
        <a:lstStyle/>
        <a:p>
          <a:endParaRPr lang="zh-CN" altLang="en-US"/>
        </a:p>
      </dgm:t>
    </dgm:pt>
    <dgm:pt modelId="{E0C22C85-A296-4CDB-8771-68DFAA74B61D}" type="sibTrans" cxnId="{28B3ABF4-3DA3-4675-AFEF-7A5396BD13A0}">
      <dgm:prSet/>
      <dgm:spPr/>
      <dgm:t>
        <a:bodyPr/>
        <a:lstStyle/>
        <a:p>
          <a:endParaRPr lang="zh-CN" altLang="en-US"/>
        </a:p>
      </dgm:t>
    </dgm:pt>
    <dgm:pt modelId="{061EED4C-3799-4C78-A186-5AFF97726738}">
      <dgm:prSet phldrT="[文本]"/>
      <dgm:spPr/>
      <dgm:t>
        <a:bodyPr/>
        <a:lstStyle/>
        <a:p>
          <a:r>
            <a:rPr lang="en-US" altLang="zh-CN" dirty="0" smtClean="0"/>
            <a:t>(1,1,</a:t>
          </a:r>
          <a:r>
            <a:rPr lang="en-US" altLang="zh-CN" dirty="0" smtClean="0">
              <a:solidFill>
                <a:srgbClr val="FF0000"/>
              </a:solidFill>
            </a:rPr>
            <a:t>0,0</a:t>
          </a:r>
          <a:r>
            <a:rPr lang="en-US" altLang="zh-CN" dirty="0" smtClean="0"/>
            <a:t>)</a:t>
          </a:r>
          <a:endParaRPr lang="zh-CN" altLang="en-US" dirty="0"/>
        </a:p>
      </dgm:t>
    </dgm:pt>
    <dgm:pt modelId="{9645EC5C-D4E4-464C-9EFA-4A1A5C5CEAD0}" type="parTrans" cxnId="{B7A8B50B-5204-4B3F-815A-02432CC7ECF7}">
      <dgm:prSet/>
      <dgm:spPr/>
      <dgm:t>
        <a:bodyPr/>
        <a:lstStyle/>
        <a:p>
          <a:endParaRPr lang="zh-CN" altLang="en-US"/>
        </a:p>
      </dgm:t>
    </dgm:pt>
    <dgm:pt modelId="{4944947D-9972-4D8E-AC16-DD180EC5092A}" type="sibTrans" cxnId="{B7A8B50B-5204-4B3F-815A-02432CC7ECF7}">
      <dgm:prSet/>
      <dgm:spPr/>
      <dgm:t>
        <a:bodyPr/>
        <a:lstStyle/>
        <a:p>
          <a:endParaRPr lang="zh-CN" altLang="en-US"/>
        </a:p>
      </dgm:t>
    </dgm:pt>
    <dgm:pt modelId="{42FE834C-79D5-4F88-B7E7-BFC14757C44F}">
      <dgm:prSet phldrT="[文本]"/>
      <dgm:spPr/>
      <dgm:t>
        <a:bodyPr/>
        <a:lstStyle/>
        <a:p>
          <a:r>
            <a:rPr lang="en-US" altLang="zh-CN" dirty="0" smtClean="0"/>
            <a:t>(1,</a:t>
          </a:r>
          <a:r>
            <a:rPr lang="en-US" altLang="zh-CN" dirty="0" smtClean="0">
              <a:solidFill>
                <a:srgbClr val="FF0000"/>
              </a:solidFill>
            </a:rPr>
            <a:t>0,0</a:t>
          </a:r>
          <a:r>
            <a:rPr lang="en-US" altLang="zh-CN" dirty="0" smtClean="0"/>
            <a:t>,1)</a:t>
          </a:r>
          <a:endParaRPr lang="zh-CN" altLang="en-US" dirty="0"/>
        </a:p>
      </dgm:t>
    </dgm:pt>
    <dgm:pt modelId="{BF889F81-B24A-46EF-9A5B-0F7330E2ED88}" type="parTrans" cxnId="{9A44820D-D046-4A51-B666-8F1C1ADC4149}">
      <dgm:prSet/>
      <dgm:spPr/>
      <dgm:t>
        <a:bodyPr/>
        <a:lstStyle/>
        <a:p>
          <a:endParaRPr lang="zh-CN" altLang="en-US"/>
        </a:p>
      </dgm:t>
    </dgm:pt>
    <dgm:pt modelId="{C771C277-56DE-4420-8234-5ED37942B6FB}" type="sibTrans" cxnId="{9A44820D-D046-4A51-B666-8F1C1ADC4149}">
      <dgm:prSet/>
      <dgm:spPr/>
      <dgm:t>
        <a:bodyPr/>
        <a:lstStyle/>
        <a:p>
          <a:endParaRPr lang="zh-CN" altLang="en-US"/>
        </a:p>
      </dgm:t>
    </dgm:pt>
    <dgm:pt modelId="{E5478362-CFE7-4D21-B179-9F9B3A828E2A}">
      <dgm:prSet phldrT="[文本]"/>
      <dgm:spPr/>
      <dgm:t>
        <a:bodyPr/>
        <a:lstStyle/>
        <a:p>
          <a:r>
            <a:rPr lang="en-US" altLang="zh-CN" dirty="0" smtClean="0"/>
            <a:t>(1,</a:t>
          </a:r>
          <a:r>
            <a:rPr lang="en-US" altLang="zh-CN" dirty="0" smtClean="0">
              <a:solidFill>
                <a:srgbClr val="FF0000"/>
              </a:solidFill>
            </a:rPr>
            <a:t>0,0,0</a:t>
          </a:r>
          <a:r>
            <a:rPr lang="en-US" altLang="zh-CN" dirty="0" smtClean="0"/>
            <a:t>)</a:t>
          </a:r>
          <a:endParaRPr lang="zh-CN" altLang="en-US" dirty="0"/>
        </a:p>
      </dgm:t>
    </dgm:pt>
    <dgm:pt modelId="{00685717-72D2-4870-9CB6-3420B62D9D54}" type="parTrans" cxnId="{503715E5-0D3F-49BD-A56A-7DFC55DB7200}">
      <dgm:prSet/>
      <dgm:spPr/>
      <dgm:t>
        <a:bodyPr/>
        <a:lstStyle/>
        <a:p>
          <a:endParaRPr lang="zh-CN" altLang="en-US"/>
        </a:p>
      </dgm:t>
    </dgm:pt>
    <dgm:pt modelId="{676EE5F9-A1E5-4D92-A431-336146A6D9E0}" type="sibTrans" cxnId="{503715E5-0D3F-49BD-A56A-7DFC55DB7200}">
      <dgm:prSet/>
      <dgm:spPr/>
      <dgm:t>
        <a:bodyPr/>
        <a:lstStyle/>
        <a:p>
          <a:endParaRPr lang="zh-CN" altLang="en-US"/>
        </a:p>
      </dgm:t>
    </dgm:pt>
    <dgm:pt modelId="{1636477D-4D26-42BD-B59B-297FCBC3A95C}">
      <dgm:prSet phldrT="[文本]"/>
      <dgm:spPr/>
      <dgm:t>
        <a:bodyPr/>
        <a:lstStyle/>
        <a:p>
          <a:r>
            <a:rPr lang="en-US" altLang="zh-CN" dirty="0" smtClean="0"/>
            <a:t>(1,0,1,0)</a:t>
          </a:r>
          <a:endParaRPr lang="zh-CN" altLang="en-US" dirty="0"/>
        </a:p>
      </dgm:t>
    </dgm:pt>
    <dgm:pt modelId="{87F58B61-66B7-4CEE-AC94-627303CDAB25}" type="parTrans" cxnId="{BD491F00-64AF-4FE3-835B-793B9440D31E}">
      <dgm:prSet/>
      <dgm:spPr/>
      <dgm:t>
        <a:bodyPr/>
        <a:lstStyle/>
        <a:p>
          <a:endParaRPr lang="zh-CN" altLang="en-US"/>
        </a:p>
      </dgm:t>
    </dgm:pt>
    <dgm:pt modelId="{D3DAE0A6-959A-488C-8B68-CD650D2EF445}" type="sibTrans" cxnId="{BD491F00-64AF-4FE3-835B-793B9440D31E}">
      <dgm:prSet/>
      <dgm:spPr/>
      <dgm:t>
        <a:bodyPr/>
        <a:lstStyle/>
        <a:p>
          <a:endParaRPr lang="zh-CN" altLang="en-US"/>
        </a:p>
      </dgm:t>
    </dgm:pt>
    <dgm:pt modelId="{484EE8B1-0C44-4859-BA52-16C94D111F07}">
      <dgm:prSet phldrT="[文本]"/>
      <dgm:spPr/>
      <dgm:t>
        <a:bodyPr/>
        <a:lstStyle/>
        <a:p>
          <a:r>
            <a:rPr lang="en-US" altLang="zh-CN" dirty="0" smtClean="0"/>
            <a:t>(0,0,1,0)</a:t>
          </a:r>
          <a:endParaRPr lang="zh-CN" altLang="en-US" dirty="0"/>
        </a:p>
      </dgm:t>
    </dgm:pt>
    <dgm:pt modelId="{4E40D655-5108-45AE-A0A5-436AF000A653}" type="parTrans" cxnId="{D745677D-3759-4B03-ADE8-6290C652C7E1}">
      <dgm:prSet/>
      <dgm:spPr/>
      <dgm:t>
        <a:bodyPr/>
        <a:lstStyle/>
        <a:p>
          <a:endParaRPr lang="zh-CN" altLang="en-US"/>
        </a:p>
      </dgm:t>
    </dgm:pt>
    <dgm:pt modelId="{DC51608E-9BA0-40CF-AD3B-BA927F14ABEE}" type="sibTrans" cxnId="{D745677D-3759-4B03-ADE8-6290C652C7E1}">
      <dgm:prSet/>
      <dgm:spPr/>
      <dgm:t>
        <a:bodyPr/>
        <a:lstStyle/>
        <a:p>
          <a:endParaRPr lang="zh-CN" altLang="en-US"/>
        </a:p>
      </dgm:t>
    </dgm:pt>
    <dgm:pt modelId="{5509AA33-5601-409E-80A0-6C3BFBBFBDD8}">
      <dgm:prSet phldrT="[文本]"/>
      <dgm:spPr/>
      <dgm:t>
        <a:bodyPr/>
        <a:lstStyle/>
        <a:p>
          <a:r>
            <a:rPr lang="en-US" altLang="zh-CN" dirty="0" smtClean="0"/>
            <a:t>(1,0,1,1)</a:t>
          </a:r>
          <a:endParaRPr lang="zh-CN" altLang="en-US" dirty="0"/>
        </a:p>
      </dgm:t>
    </dgm:pt>
    <dgm:pt modelId="{7564A467-C470-4D6C-9C36-344C8DDD04D7}" type="parTrans" cxnId="{2128229C-EA61-499A-8221-A4349CF294C9}">
      <dgm:prSet/>
      <dgm:spPr/>
      <dgm:t>
        <a:bodyPr/>
        <a:lstStyle/>
        <a:p>
          <a:endParaRPr lang="zh-CN" altLang="en-US"/>
        </a:p>
      </dgm:t>
    </dgm:pt>
    <dgm:pt modelId="{DD0C8C93-8CD0-439A-BDB3-D7EB3C6E0C5C}" type="sibTrans" cxnId="{2128229C-EA61-499A-8221-A4349CF294C9}">
      <dgm:prSet/>
      <dgm:spPr/>
      <dgm:t>
        <a:bodyPr/>
        <a:lstStyle/>
        <a:p>
          <a:endParaRPr lang="zh-CN" altLang="en-US"/>
        </a:p>
      </dgm:t>
    </dgm:pt>
    <dgm:pt modelId="{370B154C-D68E-4EC2-996E-C4418C0EF91F}">
      <dgm:prSet phldrT="[文本]"/>
      <dgm:spPr/>
      <dgm:t>
        <a:bodyPr/>
        <a:lstStyle/>
        <a:p>
          <a:r>
            <a:rPr lang="en-US" altLang="zh-CN" dirty="0" smtClean="0"/>
            <a:t>(1,1,1,0)</a:t>
          </a:r>
          <a:endParaRPr lang="zh-CN" altLang="en-US" dirty="0"/>
        </a:p>
      </dgm:t>
    </dgm:pt>
    <dgm:pt modelId="{D3B3CE32-D27E-48CB-8464-B6110C8D6973}" type="parTrans" cxnId="{CB766A01-2D85-4CBC-BDA2-69236FCEB50A}">
      <dgm:prSet/>
      <dgm:spPr/>
      <dgm:t>
        <a:bodyPr/>
        <a:lstStyle/>
        <a:p>
          <a:endParaRPr lang="zh-CN" altLang="en-US"/>
        </a:p>
      </dgm:t>
    </dgm:pt>
    <dgm:pt modelId="{4028AFC3-6FF4-48BB-9784-5E3E70D1EE78}" type="sibTrans" cxnId="{CB766A01-2D85-4CBC-BDA2-69236FCEB50A}">
      <dgm:prSet/>
      <dgm:spPr/>
      <dgm:t>
        <a:bodyPr/>
        <a:lstStyle/>
        <a:p>
          <a:endParaRPr lang="zh-CN" altLang="en-US"/>
        </a:p>
      </dgm:t>
    </dgm:pt>
    <dgm:pt modelId="{6711DC5D-D018-44B7-BE68-5E90B48B1E74}">
      <dgm:prSet phldrT="[文本]"/>
      <dgm:spPr/>
      <dgm:t>
        <a:bodyPr/>
        <a:lstStyle/>
        <a:p>
          <a:r>
            <a:rPr lang="en-US" altLang="zh-CN" dirty="0" smtClean="0"/>
            <a:t>(0,0,1,0)</a:t>
          </a:r>
          <a:endParaRPr lang="zh-CN" altLang="en-US" dirty="0"/>
        </a:p>
      </dgm:t>
    </dgm:pt>
    <dgm:pt modelId="{26BE09D2-37A3-4965-A7AC-2DDEB3641EFA}" type="parTrans" cxnId="{A1E4B132-6A2F-44C0-BF79-395B33D89154}">
      <dgm:prSet/>
      <dgm:spPr/>
      <dgm:t>
        <a:bodyPr/>
        <a:lstStyle/>
        <a:p>
          <a:endParaRPr lang="zh-CN" altLang="en-US"/>
        </a:p>
      </dgm:t>
    </dgm:pt>
    <dgm:pt modelId="{5CC1777F-9F16-42A3-BC62-775846A21E3C}" type="sibTrans" cxnId="{A1E4B132-6A2F-44C0-BF79-395B33D89154}">
      <dgm:prSet/>
      <dgm:spPr/>
      <dgm:t>
        <a:bodyPr/>
        <a:lstStyle/>
        <a:p>
          <a:endParaRPr lang="zh-CN" altLang="en-US"/>
        </a:p>
      </dgm:t>
    </dgm:pt>
    <dgm:pt modelId="{C85C5283-EE31-4CB2-8682-AF9819B6AF0D}">
      <dgm:prSet phldrT="[文本]"/>
      <dgm:spPr/>
      <dgm:t>
        <a:bodyPr/>
        <a:lstStyle/>
        <a:p>
          <a:r>
            <a:rPr lang="en-US" altLang="zh-CN" dirty="0" smtClean="0"/>
            <a:t>(0,1,0,0)</a:t>
          </a:r>
          <a:endParaRPr lang="zh-CN" altLang="en-US" dirty="0"/>
        </a:p>
      </dgm:t>
    </dgm:pt>
    <dgm:pt modelId="{CF792F6D-1AA6-4E03-88FE-15270680C844}" type="parTrans" cxnId="{BB6A4E51-E77C-43D6-8D72-7A8E39AA5278}">
      <dgm:prSet/>
      <dgm:spPr/>
      <dgm:t>
        <a:bodyPr/>
        <a:lstStyle/>
        <a:p>
          <a:endParaRPr lang="zh-CN" altLang="en-US"/>
        </a:p>
      </dgm:t>
    </dgm:pt>
    <dgm:pt modelId="{CF1D7649-2BEB-4199-B942-39EDF6340B53}" type="sibTrans" cxnId="{BB6A4E51-E77C-43D6-8D72-7A8E39AA5278}">
      <dgm:prSet/>
      <dgm:spPr/>
      <dgm:t>
        <a:bodyPr/>
        <a:lstStyle/>
        <a:p>
          <a:endParaRPr lang="zh-CN" altLang="en-US"/>
        </a:p>
      </dgm:t>
    </dgm:pt>
    <dgm:pt modelId="{07F9D4C4-865D-443D-99AA-48EBC50EB8EF}">
      <dgm:prSet phldrT="[文本]"/>
      <dgm:spPr/>
      <dgm:t>
        <a:bodyPr/>
        <a:lstStyle/>
        <a:p>
          <a:r>
            <a:rPr lang="en-US" altLang="zh-CN" dirty="0" smtClean="0"/>
            <a:t>(0,</a:t>
          </a:r>
          <a:r>
            <a:rPr lang="en-US" altLang="zh-CN" dirty="0" smtClean="0">
              <a:solidFill>
                <a:srgbClr val="FF0000"/>
              </a:solidFill>
            </a:rPr>
            <a:t>1,1</a:t>
          </a:r>
          <a:r>
            <a:rPr lang="en-US" altLang="zh-CN" dirty="0" smtClean="0"/>
            <a:t>,0)</a:t>
          </a:r>
          <a:endParaRPr lang="zh-CN" altLang="en-US" dirty="0"/>
        </a:p>
      </dgm:t>
    </dgm:pt>
    <dgm:pt modelId="{421311BF-7A90-4369-B5A2-AF2150FFB38C}" type="parTrans" cxnId="{B5646D1F-092E-47E8-8948-A017C971DEE2}">
      <dgm:prSet/>
      <dgm:spPr/>
      <dgm:t>
        <a:bodyPr/>
        <a:lstStyle/>
        <a:p>
          <a:endParaRPr lang="zh-CN" altLang="en-US"/>
        </a:p>
      </dgm:t>
    </dgm:pt>
    <dgm:pt modelId="{9F135320-D0B5-414F-95D0-783B1596E5CC}" type="sibTrans" cxnId="{B5646D1F-092E-47E8-8948-A017C971DEE2}">
      <dgm:prSet/>
      <dgm:spPr/>
      <dgm:t>
        <a:bodyPr/>
        <a:lstStyle/>
        <a:p>
          <a:endParaRPr lang="zh-CN" altLang="en-US"/>
        </a:p>
      </dgm:t>
    </dgm:pt>
    <dgm:pt modelId="{2A7C01AB-D49E-4394-B18A-4F5E2FBD3168}">
      <dgm:prSet phldrT="[文本]"/>
      <dgm:spPr/>
      <dgm:t>
        <a:bodyPr/>
        <a:lstStyle/>
        <a:p>
          <a:r>
            <a:rPr lang="en-US" altLang="zh-CN" dirty="0" smtClean="0"/>
            <a:t>(0,0,0,1)</a:t>
          </a:r>
          <a:endParaRPr lang="zh-CN" altLang="en-US" dirty="0"/>
        </a:p>
      </dgm:t>
    </dgm:pt>
    <dgm:pt modelId="{CD30CBDB-77E7-4441-91A7-B270C8900606}" type="parTrans" cxnId="{6351B475-F731-4FCE-A386-EA5AEE84A923}">
      <dgm:prSet/>
      <dgm:spPr/>
      <dgm:t>
        <a:bodyPr/>
        <a:lstStyle/>
        <a:p>
          <a:endParaRPr lang="zh-CN" altLang="en-US"/>
        </a:p>
      </dgm:t>
    </dgm:pt>
    <dgm:pt modelId="{9047AD47-11C3-4DA6-9AD4-6D77CD45C8CB}" type="sibTrans" cxnId="{6351B475-F731-4FCE-A386-EA5AEE84A923}">
      <dgm:prSet/>
      <dgm:spPr/>
      <dgm:t>
        <a:bodyPr/>
        <a:lstStyle/>
        <a:p>
          <a:endParaRPr lang="zh-CN" altLang="en-US"/>
        </a:p>
      </dgm:t>
    </dgm:pt>
    <dgm:pt modelId="{CCB244B1-BF3D-4AB6-BE52-88E30ECFBEA9}">
      <dgm:prSet phldrT="[文本]"/>
      <dgm:spPr/>
      <dgm:t>
        <a:bodyPr/>
        <a:lstStyle/>
        <a:p>
          <a:r>
            <a:rPr lang="en-US" altLang="zh-CN" dirty="0" smtClean="0"/>
            <a:t>(0,0,1,0)</a:t>
          </a:r>
          <a:endParaRPr lang="zh-CN" altLang="en-US" dirty="0"/>
        </a:p>
      </dgm:t>
    </dgm:pt>
    <dgm:pt modelId="{80B9AF66-9C35-4665-A523-DC83C0A007A7}" type="parTrans" cxnId="{1E87C459-0D2A-4FD9-AA0A-5260CC9A172E}">
      <dgm:prSet/>
      <dgm:spPr/>
      <dgm:t>
        <a:bodyPr/>
        <a:lstStyle/>
        <a:p>
          <a:endParaRPr lang="zh-CN" altLang="en-US"/>
        </a:p>
      </dgm:t>
    </dgm:pt>
    <dgm:pt modelId="{6422F6DA-BD68-40FD-9BB5-F8A7BBF85DC1}" type="sibTrans" cxnId="{1E87C459-0D2A-4FD9-AA0A-5260CC9A172E}">
      <dgm:prSet/>
      <dgm:spPr/>
      <dgm:t>
        <a:bodyPr/>
        <a:lstStyle/>
        <a:p>
          <a:endParaRPr lang="zh-CN" altLang="en-US"/>
        </a:p>
      </dgm:t>
    </dgm:pt>
    <dgm:pt modelId="{B44B2F84-647C-4780-9C9A-EA63EBE8E83B}">
      <dgm:prSet phldrT="[文本]"/>
      <dgm:spPr/>
      <dgm:t>
        <a:bodyPr/>
        <a:lstStyle/>
        <a:p>
          <a:r>
            <a:rPr lang="en-US" altLang="zh-CN" dirty="0" smtClean="0"/>
            <a:t>(0,0,</a:t>
          </a:r>
          <a:r>
            <a:rPr lang="en-US" altLang="zh-CN" dirty="0" smtClean="0">
              <a:solidFill>
                <a:srgbClr val="FF0000"/>
              </a:solidFill>
            </a:rPr>
            <a:t>1,1</a:t>
          </a:r>
          <a:r>
            <a:rPr lang="en-US" altLang="zh-CN" dirty="0" smtClean="0"/>
            <a:t>)</a:t>
          </a:r>
          <a:endParaRPr lang="zh-CN" altLang="en-US" dirty="0"/>
        </a:p>
      </dgm:t>
    </dgm:pt>
    <dgm:pt modelId="{19675068-5D3B-487E-971B-6248DA044221}" type="parTrans" cxnId="{F03975E0-56BC-4978-85F8-CDC397174EAB}">
      <dgm:prSet/>
      <dgm:spPr/>
      <dgm:t>
        <a:bodyPr/>
        <a:lstStyle/>
        <a:p>
          <a:endParaRPr lang="zh-CN" altLang="en-US"/>
        </a:p>
      </dgm:t>
    </dgm:pt>
    <dgm:pt modelId="{2058E413-19F1-406C-B525-036919324953}" type="sibTrans" cxnId="{F03975E0-56BC-4978-85F8-CDC397174EAB}">
      <dgm:prSet/>
      <dgm:spPr/>
      <dgm:t>
        <a:bodyPr/>
        <a:lstStyle/>
        <a:p>
          <a:endParaRPr lang="zh-CN" altLang="en-US"/>
        </a:p>
      </dgm:t>
    </dgm:pt>
    <dgm:pt modelId="{5CD15294-5154-440E-B984-0C3D6D278028}">
      <dgm:prSet phldrT="[文本]"/>
      <dgm:spPr/>
      <dgm:t>
        <a:bodyPr/>
        <a:lstStyle/>
        <a:p>
          <a:r>
            <a:rPr lang="en-US" altLang="zh-CN" dirty="0" smtClean="0"/>
            <a:t>(1,0,1,1)</a:t>
          </a:r>
          <a:endParaRPr lang="zh-CN" altLang="en-US" dirty="0"/>
        </a:p>
      </dgm:t>
    </dgm:pt>
    <dgm:pt modelId="{4B6C0EF1-5F10-472B-8147-B64D831A923A}" type="parTrans" cxnId="{300F6970-F63D-43F7-A945-764E7EB03C8B}">
      <dgm:prSet/>
      <dgm:spPr/>
      <dgm:t>
        <a:bodyPr/>
        <a:lstStyle/>
        <a:p>
          <a:endParaRPr lang="zh-CN" altLang="en-US"/>
        </a:p>
      </dgm:t>
    </dgm:pt>
    <dgm:pt modelId="{89FE6C93-5BC0-42F6-8C1F-C0023D4732D5}" type="sibTrans" cxnId="{300F6970-F63D-43F7-A945-764E7EB03C8B}">
      <dgm:prSet/>
      <dgm:spPr/>
      <dgm:t>
        <a:bodyPr/>
        <a:lstStyle/>
        <a:p>
          <a:endParaRPr lang="zh-CN" altLang="en-US"/>
        </a:p>
      </dgm:t>
    </dgm:pt>
    <dgm:pt modelId="{628577AB-0A7C-4E56-A7E9-99A208A32C31}">
      <dgm:prSet phldrT="[文本]"/>
      <dgm:spPr/>
      <dgm:t>
        <a:bodyPr/>
        <a:lstStyle/>
        <a:p>
          <a:r>
            <a:rPr lang="en-US" altLang="zh-CN" dirty="0" smtClean="0"/>
            <a:t>(0,0,</a:t>
          </a:r>
          <a:r>
            <a:rPr lang="en-US" altLang="zh-CN" dirty="0" smtClean="0">
              <a:solidFill>
                <a:srgbClr val="FF0000"/>
              </a:solidFill>
            </a:rPr>
            <a:t>1,1</a:t>
          </a:r>
          <a:r>
            <a:rPr lang="en-US" altLang="zh-CN" dirty="0" smtClean="0"/>
            <a:t>)</a:t>
          </a:r>
          <a:endParaRPr lang="zh-CN" altLang="en-US" dirty="0"/>
        </a:p>
      </dgm:t>
    </dgm:pt>
    <dgm:pt modelId="{DA6638FC-0729-4FC2-984A-731F33B8CB8D}" type="parTrans" cxnId="{A4E32BB5-B657-4065-9BB3-B6B4E2F59015}">
      <dgm:prSet/>
      <dgm:spPr/>
      <dgm:t>
        <a:bodyPr/>
        <a:lstStyle/>
        <a:p>
          <a:endParaRPr lang="zh-CN" altLang="en-US"/>
        </a:p>
      </dgm:t>
    </dgm:pt>
    <dgm:pt modelId="{2A20A9CC-EF47-4074-911D-CC99899B867A}" type="sibTrans" cxnId="{A4E32BB5-B657-4065-9BB3-B6B4E2F59015}">
      <dgm:prSet/>
      <dgm:spPr/>
      <dgm:t>
        <a:bodyPr/>
        <a:lstStyle/>
        <a:p>
          <a:endParaRPr lang="zh-CN" altLang="en-US"/>
        </a:p>
      </dgm:t>
    </dgm:pt>
    <dgm:pt modelId="{29F5892D-3162-45C9-8056-C3D93F88CF0D}">
      <dgm:prSet phldrT="[文本]"/>
      <dgm:spPr/>
      <dgm:t>
        <a:bodyPr/>
        <a:lstStyle/>
        <a:p>
          <a:r>
            <a:rPr lang="en-US" altLang="zh-CN" dirty="0" smtClean="0"/>
            <a:t>(1,1,0,1)</a:t>
          </a:r>
          <a:endParaRPr lang="zh-CN" altLang="en-US" dirty="0"/>
        </a:p>
      </dgm:t>
    </dgm:pt>
    <dgm:pt modelId="{C9D227E8-4355-45FF-8535-1E0BBB60FE28}" type="parTrans" cxnId="{890FE339-E941-42EF-BBE9-59035421EF04}">
      <dgm:prSet/>
      <dgm:spPr/>
      <dgm:t>
        <a:bodyPr/>
        <a:lstStyle/>
        <a:p>
          <a:endParaRPr lang="zh-CN" altLang="en-US"/>
        </a:p>
      </dgm:t>
    </dgm:pt>
    <dgm:pt modelId="{BCC82133-0F19-4C91-89F9-951512DC12A2}" type="sibTrans" cxnId="{890FE339-E941-42EF-BBE9-59035421EF04}">
      <dgm:prSet/>
      <dgm:spPr/>
      <dgm:t>
        <a:bodyPr/>
        <a:lstStyle/>
        <a:p>
          <a:endParaRPr lang="zh-CN" altLang="en-US"/>
        </a:p>
      </dgm:t>
    </dgm:pt>
    <dgm:pt modelId="{78237AC0-EDA6-41F8-A636-BB135825DA8B}">
      <dgm:prSet phldrT="[文本]"/>
      <dgm:spPr/>
      <dgm:t>
        <a:bodyPr/>
        <a:lstStyle/>
        <a:p>
          <a:r>
            <a:rPr lang="en-US" altLang="zh-CN" dirty="0" smtClean="0"/>
            <a:t>(0,1,0,1)</a:t>
          </a:r>
          <a:endParaRPr lang="zh-CN" altLang="en-US" dirty="0"/>
        </a:p>
      </dgm:t>
    </dgm:pt>
    <dgm:pt modelId="{B1E5AAA1-1D44-4AD8-BEF5-22E2BCC03DCE}" type="parTrans" cxnId="{B63E74FD-860B-4154-8AAA-BB6F46D2ED83}">
      <dgm:prSet/>
      <dgm:spPr/>
      <dgm:t>
        <a:bodyPr/>
        <a:lstStyle/>
        <a:p>
          <a:endParaRPr lang="zh-CN" altLang="en-US"/>
        </a:p>
      </dgm:t>
    </dgm:pt>
    <dgm:pt modelId="{27EF0D57-770E-4E40-888A-3D8CA47403A8}" type="sibTrans" cxnId="{B63E74FD-860B-4154-8AAA-BB6F46D2ED83}">
      <dgm:prSet/>
      <dgm:spPr/>
      <dgm:t>
        <a:bodyPr/>
        <a:lstStyle/>
        <a:p>
          <a:endParaRPr lang="zh-CN" altLang="en-US"/>
        </a:p>
      </dgm:t>
    </dgm:pt>
    <dgm:pt modelId="{DFDEFEF1-D868-4BBA-B820-3A6FF26D47CC}">
      <dgm:prSet phldrT="[文本]"/>
      <dgm:spPr/>
      <dgm:t>
        <a:bodyPr/>
        <a:lstStyle/>
        <a:p>
          <a:r>
            <a:rPr lang="en-US" altLang="zh-CN" dirty="0" smtClean="0"/>
            <a:t>(1,1,1,1)</a:t>
          </a:r>
          <a:endParaRPr lang="zh-CN" altLang="en-US" dirty="0"/>
        </a:p>
      </dgm:t>
    </dgm:pt>
    <dgm:pt modelId="{094148AB-303F-4F33-BF6B-9DE45849AA2C}" type="parTrans" cxnId="{97CC1761-FFD9-4DE3-84FB-303F9C69C5F5}">
      <dgm:prSet/>
      <dgm:spPr/>
      <dgm:t>
        <a:bodyPr/>
        <a:lstStyle/>
        <a:p>
          <a:endParaRPr lang="zh-CN" altLang="en-US"/>
        </a:p>
      </dgm:t>
    </dgm:pt>
    <dgm:pt modelId="{E21C3C71-DECE-4E1A-92B4-80EB1AF2953E}" type="sibTrans" cxnId="{97CC1761-FFD9-4DE3-84FB-303F9C69C5F5}">
      <dgm:prSet/>
      <dgm:spPr/>
      <dgm:t>
        <a:bodyPr/>
        <a:lstStyle/>
        <a:p>
          <a:endParaRPr lang="zh-CN" altLang="en-US"/>
        </a:p>
      </dgm:t>
    </dgm:pt>
    <dgm:pt modelId="{C5C88C80-A8FA-4F01-8FFA-016EC6499D75}">
      <dgm:prSet phldrT="[文本]"/>
      <dgm:spPr/>
      <dgm:t>
        <a:bodyPr/>
        <a:lstStyle/>
        <a:p>
          <a:r>
            <a:rPr lang="en-US" altLang="zh-CN" dirty="0" smtClean="0"/>
            <a:t>(1,0,1,1)</a:t>
          </a:r>
          <a:endParaRPr lang="zh-CN" altLang="en-US" dirty="0"/>
        </a:p>
      </dgm:t>
    </dgm:pt>
    <dgm:pt modelId="{F11E58B8-AC16-472F-9257-D43D01FE9057}" type="parTrans" cxnId="{9224E111-E573-4A52-B20C-3F08A72A8022}">
      <dgm:prSet/>
      <dgm:spPr/>
      <dgm:t>
        <a:bodyPr/>
        <a:lstStyle/>
        <a:p>
          <a:endParaRPr lang="zh-CN" altLang="en-US"/>
        </a:p>
      </dgm:t>
    </dgm:pt>
    <dgm:pt modelId="{7F382976-FB63-4185-80DC-220A1053EBA2}" type="sibTrans" cxnId="{9224E111-E573-4A52-B20C-3F08A72A8022}">
      <dgm:prSet/>
      <dgm:spPr/>
      <dgm:t>
        <a:bodyPr/>
        <a:lstStyle/>
        <a:p>
          <a:endParaRPr lang="zh-CN" altLang="en-US"/>
        </a:p>
      </dgm:t>
    </dgm:pt>
    <dgm:pt modelId="{F65329BF-00BE-4B0C-B221-A323586D6253}">
      <dgm:prSet phldrT="[文本]"/>
      <dgm:spPr/>
      <dgm:t>
        <a:bodyPr/>
        <a:lstStyle/>
        <a:p>
          <a:r>
            <a:rPr lang="en-US" altLang="zh-CN" dirty="0" smtClean="0"/>
            <a:t>(0,0,</a:t>
          </a:r>
          <a:r>
            <a:rPr lang="en-US" altLang="zh-CN" dirty="0" smtClean="0">
              <a:solidFill>
                <a:srgbClr val="FF0000"/>
              </a:solidFill>
            </a:rPr>
            <a:t>1,1</a:t>
          </a:r>
          <a:r>
            <a:rPr lang="en-US" altLang="zh-CN" dirty="0" smtClean="0"/>
            <a:t>)</a:t>
          </a:r>
          <a:endParaRPr lang="zh-CN" altLang="en-US" dirty="0"/>
        </a:p>
      </dgm:t>
    </dgm:pt>
    <dgm:pt modelId="{4A53E57F-D2BB-44B8-A3B0-9086DF5CBC0D}" type="parTrans" cxnId="{AF63979C-9040-41D4-8D52-EEB8120242FC}">
      <dgm:prSet/>
      <dgm:spPr/>
      <dgm:t>
        <a:bodyPr/>
        <a:lstStyle/>
        <a:p>
          <a:endParaRPr lang="zh-CN" altLang="en-US"/>
        </a:p>
      </dgm:t>
    </dgm:pt>
    <dgm:pt modelId="{1005C61E-E544-44BE-8CE0-0D62025F3DD7}" type="sibTrans" cxnId="{AF63979C-9040-41D4-8D52-EEB8120242FC}">
      <dgm:prSet/>
      <dgm:spPr/>
      <dgm:t>
        <a:bodyPr/>
        <a:lstStyle/>
        <a:p>
          <a:endParaRPr lang="zh-CN" altLang="en-US"/>
        </a:p>
      </dgm:t>
    </dgm:pt>
    <dgm:pt modelId="{D566E8C2-20F4-4CA9-AC2B-B518BEFD4AB7}">
      <dgm:prSet phldrT="[文本]"/>
      <dgm:spPr/>
      <dgm:t>
        <a:bodyPr/>
        <a:lstStyle/>
        <a:p>
          <a:r>
            <a:rPr lang="en-US" altLang="zh-CN" dirty="0" smtClean="0"/>
            <a:t>(1,1,0,1)</a:t>
          </a:r>
          <a:endParaRPr lang="zh-CN" altLang="en-US" dirty="0"/>
        </a:p>
      </dgm:t>
    </dgm:pt>
    <dgm:pt modelId="{7E39E349-6B2F-443A-8202-821DDDC5D967}" type="parTrans" cxnId="{7AFBCFA7-C0D2-45D7-AF33-497B631DB77A}">
      <dgm:prSet/>
      <dgm:spPr/>
      <dgm:t>
        <a:bodyPr/>
        <a:lstStyle/>
        <a:p>
          <a:endParaRPr lang="zh-CN" altLang="en-US"/>
        </a:p>
      </dgm:t>
    </dgm:pt>
    <dgm:pt modelId="{25792031-7A99-412C-B27A-66AE56777E0A}" type="sibTrans" cxnId="{7AFBCFA7-C0D2-45D7-AF33-497B631DB77A}">
      <dgm:prSet/>
      <dgm:spPr/>
      <dgm:t>
        <a:bodyPr/>
        <a:lstStyle/>
        <a:p>
          <a:endParaRPr lang="zh-CN" altLang="en-US"/>
        </a:p>
      </dgm:t>
    </dgm:pt>
    <dgm:pt modelId="{99409D57-4E1A-47FF-93CD-6BC13508BD97}">
      <dgm:prSet phldrT="[文本]"/>
      <dgm:spPr/>
      <dgm:t>
        <a:bodyPr/>
        <a:lstStyle/>
        <a:p>
          <a:r>
            <a:rPr lang="en-US" altLang="zh-CN" dirty="0" smtClean="0"/>
            <a:t>(0,1,0,1)</a:t>
          </a:r>
          <a:endParaRPr lang="zh-CN" altLang="en-US" dirty="0"/>
        </a:p>
      </dgm:t>
    </dgm:pt>
    <dgm:pt modelId="{A0A7107C-C3C8-45C5-8BE4-7D0CB676E0A9}" type="parTrans" cxnId="{38EAA9D1-7A28-488F-B8CD-05F32E1ABB6D}">
      <dgm:prSet/>
      <dgm:spPr/>
      <dgm:t>
        <a:bodyPr/>
        <a:lstStyle/>
        <a:p>
          <a:endParaRPr lang="zh-CN" altLang="en-US"/>
        </a:p>
      </dgm:t>
    </dgm:pt>
    <dgm:pt modelId="{15B1621C-8CFE-4C12-BDF5-637561A3739C}" type="sibTrans" cxnId="{38EAA9D1-7A28-488F-B8CD-05F32E1ABB6D}">
      <dgm:prSet/>
      <dgm:spPr/>
      <dgm:t>
        <a:bodyPr/>
        <a:lstStyle/>
        <a:p>
          <a:endParaRPr lang="zh-CN" altLang="en-US"/>
        </a:p>
      </dgm:t>
    </dgm:pt>
    <dgm:pt modelId="{88E03DE7-6C7F-4726-8C04-6BD37220747D}">
      <dgm:prSet phldrT="[文本]"/>
      <dgm:spPr/>
      <dgm:t>
        <a:bodyPr/>
        <a:lstStyle/>
        <a:p>
          <a:r>
            <a:rPr lang="en-US" altLang="zh-CN" dirty="0" smtClean="0"/>
            <a:t>(1,1,1,1)</a:t>
          </a:r>
          <a:endParaRPr lang="zh-CN" altLang="en-US" dirty="0"/>
        </a:p>
      </dgm:t>
    </dgm:pt>
    <dgm:pt modelId="{1CDB643D-0FB9-4F12-8C53-12D36611A6C7}" type="parTrans" cxnId="{3FAECE15-6088-4A63-BB9A-12C801C54EED}">
      <dgm:prSet/>
      <dgm:spPr/>
      <dgm:t>
        <a:bodyPr/>
        <a:lstStyle/>
        <a:p>
          <a:endParaRPr lang="zh-CN" altLang="en-US"/>
        </a:p>
      </dgm:t>
    </dgm:pt>
    <dgm:pt modelId="{749B6900-6E9A-4D13-8A38-32A0D9C3E863}" type="sibTrans" cxnId="{3FAECE15-6088-4A63-BB9A-12C801C54EED}">
      <dgm:prSet/>
      <dgm:spPr/>
      <dgm:t>
        <a:bodyPr/>
        <a:lstStyle/>
        <a:p>
          <a:endParaRPr lang="zh-CN" altLang="en-US"/>
        </a:p>
      </dgm:t>
    </dgm:pt>
    <dgm:pt modelId="{3FDA59D8-150B-4B7B-B97C-A8298E30C9D4}" type="pres">
      <dgm:prSet presAssocID="{F608BBE1-A353-4332-AB71-BD40FF3D5676}" presName="Name0" presStyleCnt="0">
        <dgm:presLayoutVars>
          <dgm:chPref val="1"/>
          <dgm:dir/>
          <dgm:animOne val="branch"/>
          <dgm:animLvl val="lvl"/>
          <dgm:resizeHandles/>
        </dgm:presLayoutVars>
      </dgm:prSet>
      <dgm:spPr/>
      <dgm:t>
        <a:bodyPr/>
        <a:lstStyle/>
        <a:p>
          <a:endParaRPr lang="zh-CN" altLang="en-US"/>
        </a:p>
      </dgm:t>
    </dgm:pt>
    <dgm:pt modelId="{CA821F0C-EB03-4B73-8E0D-9235937F50C3}" type="pres">
      <dgm:prSet presAssocID="{E1434334-8BF7-402C-AB9E-70EBD03E240C}" presName="vertOne" presStyleCnt="0"/>
      <dgm:spPr/>
    </dgm:pt>
    <dgm:pt modelId="{CA24A156-D034-4D58-9EE3-D4D0A9D8DC8C}" type="pres">
      <dgm:prSet presAssocID="{E1434334-8BF7-402C-AB9E-70EBD03E240C}" presName="txOne" presStyleLbl="node0" presStyleIdx="0" presStyleCnt="1">
        <dgm:presLayoutVars>
          <dgm:chPref val="3"/>
        </dgm:presLayoutVars>
      </dgm:prSet>
      <dgm:spPr/>
      <dgm:t>
        <a:bodyPr/>
        <a:lstStyle/>
        <a:p>
          <a:endParaRPr lang="zh-CN" altLang="en-US"/>
        </a:p>
      </dgm:t>
    </dgm:pt>
    <dgm:pt modelId="{70027646-9980-4E43-8A08-23DEC5FE4E9F}" type="pres">
      <dgm:prSet presAssocID="{E1434334-8BF7-402C-AB9E-70EBD03E240C}" presName="parTransOne" presStyleCnt="0"/>
      <dgm:spPr/>
    </dgm:pt>
    <dgm:pt modelId="{684F247C-5163-47E1-BF75-CBAFF2C15AD4}" type="pres">
      <dgm:prSet presAssocID="{E1434334-8BF7-402C-AB9E-70EBD03E240C}" presName="horzOne" presStyleCnt="0"/>
      <dgm:spPr/>
    </dgm:pt>
    <dgm:pt modelId="{36FE96E9-1EDB-4C50-BF4B-91043978C73E}" type="pres">
      <dgm:prSet presAssocID="{061EED4C-3799-4C78-A186-5AFF97726738}" presName="vertTwo" presStyleCnt="0"/>
      <dgm:spPr/>
    </dgm:pt>
    <dgm:pt modelId="{F722F914-3429-4255-AD57-306AA2B94BDA}" type="pres">
      <dgm:prSet presAssocID="{061EED4C-3799-4C78-A186-5AFF97726738}" presName="txTwo" presStyleLbl="node2" presStyleIdx="0" presStyleCnt="4">
        <dgm:presLayoutVars>
          <dgm:chPref val="3"/>
        </dgm:presLayoutVars>
      </dgm:prSet>
      <dgm:spPr/>
      <dgm:t>
        <a:bodyPr/>
        <a:lstStyle/>
        <a:p>
          <a:endParaRPr lang="zh-CN" altLang="en-US"/>
        </a:p>
      </dgm:t>
    </dgm:pt>
    <dgm:pt modelId="{63E706BC-4FD8-4F20-B1BD-720722E54834}" type="pres">
      <dgm:prSet presAssocID="{061EED4C-3799-4C78-A186-5AFF97726738}" presName="horzTwo" presStyleCnt="0"/>
      <dgm:spPr/>
    </dgm:pt>
    <dgm:pt modelId="{0B999DEE-FC56-4E19-A304-9DAC04DC21BD}" type="pres">
      <dgm:prSet presAssocID="{4944947D-9972-4D8E-AC16-DD180EC5092A}" presName="sibSpaceTwo" presStyleCnt="0"/>
      <dgm:spPr/>
    </dgm:pt>
    <dgm:pt modelId="{056A2829-E4D0-47A1-A9E1-CC4375529101}" type="pres">
      <dgm:prSet presAssocID="{1636477D-4D26-42BD-B59B-297FCBC3A95C}" presName="vertTwo" presStyleCnt="0"/>
      <dgm:spPr/>
    </dgm:pt>
    <dgm:pt modelId="{608F8A3F-71FD-4CB9-B3A9-A9646ADEF45A}" type="pres">
      <dgm:prSet presAssocID="{1636477D-4D26-42BD-B59B-297FCBC3A95C}" presName="txTwo" presStyleLbl="node2" presStyleIdx="1" presStyleCnt="4">
        <dgm:presLayoutVars>
          <dgm:chPref val="3"/>
        </dgm:presLayoutVars>
      </dgm:prSet>
      <dgm:spPr/>
      <dgm:t>
        <a:bodyPr/>
        <a:lstStyle/>
        <a:p>
          <a:endParaRPr lang="zh-CN" altLang="en-US"/>
        </a:p>
      </dgm:t>
    </dgm:pt>
    <dgm:pt modelId="{747B199E-B2F5-4B3C-A7B2-22CAD251E195}" type="pres">
      <dgm:prSet presAssocID="{1636477D-4D26-42BD-B59B-297FCBC3A95C}" presName="parTransTwo" presStyleCnt="0"/>
      <dgm:spPr/>
    </dgm:pt>
    <dgm:pt modelId="{6A561773-66CC-4415-880D-9AB768312926}" type="pres">
      <dgm:prSet presAssocID="{1636477D-4D26-42BD-B59B-297FCBC3A95C}" presName="horzTwo" presStyleCnt="0"/>
      <dgm:spPr/>
    </dgm:pt>
    <dgm:pt modelId="{B1B01469-8D54-4EA0-828A-E61671E39BC5}" type="pres">
      <dgm:prSet presAssocID="{484EE8B1-0C44-4859-BA52-16C94D111F07}" presName="vertThree" presStyleCnt="0"/>
      <dgm:spPr/>
    </dgm:pt>
    <dgm:pt modelId="{776211A0-D739-4548-9210-AA7407DF9EC7}" type="pres">
      <dgm:prSet presAssocID="{484EE8B1-0C44-4859-BA52-16C94D111F07}" presName="txThree" presStyleLbl="node3" presStyleIdx="0" presStyleCnt="1">
        <dgm:presLayoutVars>
          <dgm:chPref val="3"/>
        </dgm:presLayoutVars>
      </dgm:prSet>
      <dgm:spPr/>
      <dgm:t>
        <a:bodyPr/>
        <a:lstStyle/>
        <a:p>
          <a:endParaRPr lang="zh-CN" altLang="en-US"/>
        </a:p>
      </dgm:t>
    </dgm:pt>
    <dgm:pt modelId="{549F2499-EE39-4BF9-B72E-83D062B1A4E9}" type="pres">
      <dgm:prSet presAssocID="{484EE8B1-0C44-4859-BA52-16C94D111F07}" presName="parTransThree" presStyleCnt="0"/>
      <dgm:spPr/>
    </dgm:pt>
    <dgm:pt modelId="{BCC29D6D-E9A1-426C-AC77-CCD61E35F519}" type="pres">
      <dgm:prSet presAssocID="{484EE8B1-0C44-4859-BA52-16C94D111F07}" presName="horzThree" presStyleCnt="0"/>
      <dgm:spPr/>
    </dgm:pt>
    <dgm:pt modelId="{C6D726DA-EBB4-4D63-8D3B-D610EFBDC14E}" type="pres">
      <dgm:prSet presAssocID="{5509AA33-5601-409E-80A0-6C3BFBBFBDD8}" presName="vertFour" presStyleCnt="0">
        <dgm:presLayoutVars>
          <dgm:chPref val="3"/>
        </dgm:presLayoutVars>
      </dgm:prSet>
      <dgm:spPr/>
    </dgm:pt>
    <dgm:pt modelId="{26F8508B-5226-460E-B2FA-8FB66F89E67B}" type="pres">
      <dgm:prSet presAssocID="{5509AA33-5601-409E-80A0-6C3BFBBFBDD8}" presName="txFour" presStyleLbl="node4" presStyleIdx="0" presStyleCnt="18">
        <dgm:presLayoutVars>
          <dgm:chPref val="3"/>
        </dgm:presLayoutVars>
      </dgm:prSet>
      <dgm:spPr/>
      <dgm:t>
        <a:bodyPr/>
        <a:lstStyle/>
        <a:p>
          <a:endParaRPr lang="zh-CN" altLang="en-US"/>
        </a:p>
      </dgm:t>
    </dgm:pt>
    <dgm:pt modelId="{D4E69CB0-E947-42BB-AC01-0EF1BD1C9F3A}" type="pres">
      <dgm:prSet presAssocID="{5509AA33-5601-409E-80A0-6C3BFBBFBDD8}" presName="parTransFour" presStyleCnt="0"/>
      <dgm:spPr/>
    </dgm:pt>
    <dgm:pt modelId="{814CDB33-988C-4250-9EBC-60F25EB7BA6F}" type="pres">
      <dgm:prSet presAssocID="{5509AA33-5601-409E-80A0-6C3BFBBFBDD8}" presName="horzFour" presStyleCnt="0"/>
      <dgm:spPr/>
    </dgm:pt>
    <dgm:pt modelId="{815931D6-2596-4220-8DA5-874971294CEC}" type="pres">
      <dgm:prSet presAssocID="{2A7C01AB-D49E-4394-B18A-4F5E2FBD3168}" presName="vertFour" presStyleCnt="0">
        <dgm:presLayoutVars>
          <dgm:chPref val="3"/>
        </dgm:presLayoutVars>
      </dgm:prSet>
      <dgm:spPr/>
    </dgm:pt>
    <dgm:pt modelId="{EEA2549E-DC1F-4D04-A24D-19B1C45E490E}" type="pres">
      <dgm:prSet presAssocID="{2A7C01AB-D49E-4394-B18A-4F5E2FBD3168}" presName="txFour" presStyleLbl="node4" presStyleIdx="1" presStyleCnt="18">
        <dgm:presLayoutVars>
          <dgm:chPref val="3"/>
        </dgm:presLayoutVars>
      </dgm:prSet>
      <dgm:spPr/>
      <dgm:t>
        <a:bodyPr/>
        <a:lstStyle/>
        <a:p>
          <a:endParaRPr lang="zh-CN" altLang="en-US"/>
        </a:p>
      </dgm:t>
    </dgm:pt>
    <dgm:pt modelId="{8C7F0374-BF98-4979-B846-CBF47B41FBF6}" type="pres">
      <dgm:prSet presAssocID="{2A7C01AB-D49E-4394-B18A-4F5E2FBD3168}" presName="parTransFour" presStyleCnt="0"/>
      <dgm:spPr/>
    </dgm:pt>
    <dgm:pt modelId="{DD3F1635-4541-4131-8EC9-7021F474F3E5}" type="pres">
      <dgm:prSet presAssocID="{2A7C01AB-D49E-4394-B18A-4F5E2FBD3168}" presName="horzFour" presStyleCnt="0"/>
      <dgm:spPr/>
    </dgm:pt>
    <dgm:pt modelId="{7BD30591-2CCB-4638-91E8-39E534A3DD06}" type="pres">
      <dgm:prSet presAssocID="{29F5892D-3162-45C9-8056-C3D93F88CF0D}" presName="vertFour" presStyleCnt="0">
        <dgm:presLayoutVars>
          <dgm:chPref val="3"/>
        </dgm:presLayoutVars>
      </dgm:prSet>
      <dgm:spPr/>
    </dgm:pt>
    <dgm:pt modelId="{DB6329C8-B539-47F9-BA39-ABC31226DEFA}" type="pres">
      <dgm:prSet presAssocID="{29F5892D-3162-45C9-8056-C3D93F88CF0D}" presName="txFour" presStyleLbl="node4" presStyleIdx="2" presStyleCnt="18">
        <dgm:presLayoutVars>
          <dgm:chPref val="3"/>
        </dgm:presLayoutVars>
      </dgm:prSet>
      <dgm:spPr/>
      <dgm:t>
        <a:bodyPr/>
        <a:lstStyle/>
        <a:p>
          <a:endParaRPr lang="zh-CN" altLang="en-US"/>
        </a:p>
      </dgm:t>
    </dgm:pt>
    <dgm:pt modelId="{317C99E2-367B-4841-AEC2-96BC9B9BCAD7}" type="pres">
      <dgm:prSet presAssocID="{29F5892D-3162-45C9-8056-C3D93F88CF0D}" presName="parTransFour" presStyleCnt="0"/>
      <dgm:spPr/>
    </dgm:pt>
    <dgm:pt modelId="{9B38BF3B-8781-4397-8567-D2DBEBA445AA}" type="pres">
      <dgm:prSet presAssocID="{29F5892D-3162-45C9-8056-C3D93F88CF0D}" presName="horzFour" presStyleCnt="0"/>
      <dgm:spPr/>
    </dgm:pt>
    <dgm:pt modelId="{0354F0BF-F94E-4594-9789-F520CF07ED49}" type="pres">
      <dgm:prSet presAssocID="{78237AC0-EDA6-41F8-A636-BB135825DA8B}" presName="vertFour" presStyleCnt="0">
        <dgm:presLayoutVars>
          <dgm:chPref val="3"/>
        </dgm:presLayoutVars>
      </dgm:prSet>
      <dgm:spPr/>
    </dgm:pt>
    <dgm:pt modelId="{0ACD8952-72CF-451A-9C84-72F3A5F03754}" type="pres">
      <dgm:prSet presAssocID="{78237AC0-EDA6-41F8-A636-BB135825DA8B}" presName="txFour" presStyleLbl="node4" presStyleIdx="3" presStyleCnt="18">
        <dgm:presLayoutVars>
          <dgm:chPref val="3"/>
        </dgm:presLayoutVars>
      </dgm:prSet>
      <dgm:spPr/>
      <dgm:t>
        <a:bodyPr/>
        <a:lstStyle/>
        <a:p>
          <a:endParaRPr lang="zh-CN" altLang="en-US"/>
        </a:p>
      </dgm:t>
    </dgm:pt>
    <dgm:pt modelId="{37B8AB38-E803-4D6C-B713-B1E4C6E240E8}" type="pres">
      <dgm:prSet presAssocID="{78237AC0-EDA6-41F8-A636-BB135825DA8B}" presName="parTransFour" presStyleCnt="0"/>
      <dgm:spPr/>
    </dgm:pt>
    <dgm:pt modelId="{D340BCCF-58E9-48FE-8D57-4BFD5FA1B864}" type="pres">
      <dgm:prSet presAssocID="{78237AC0-EDA6-41F8-A636-BB135825DA8B}" presName="horzFour" presStyleCnt="0"/>
      <dgm:spPr/>
    </dgm:pt>
    <dgm:pt modelId="{860D37A8-F53A-46DB-AECD-D4803FEA2673}" type="pres">
      <dgm:prSet presAssocID="{DFDEFEF1-D868-4BBA-B820-3A6FF26D47CC}" presName="vertFour" presStyleCnt="0">
        <dgm:presLayoutVars>
          <dgm:chPref val="3"/>
        </dgm:presLayoutVars>
      </dgm:prSet>
      <dgm:spPr/>
    </dgm:pt>
    <dgm:pt modelId="{A2852C5C-793E-4E92-B082-56F07791AF05}" type="pres">
      <dgm:prSet presAssocID="{DFDEFEF1-D868-4BBA-B820-3A6FF26D47CC}" presName="txFour" presStyleLbl="node4" presStyleIdx="4" presStyleCnt="18">
        <dgm:presLayoutVars>
          <dgm:chPref val="3"/>
        </dgm:presLayoutVars>
      </dgm:prSet>
      <dgm:spPr/>
      <dgm:t>
        <a:bodyPr/>
        <a:lstStyle/>
        <a:p>
          <a:endParaRPr lang="zh-CN" altLang="en-US"/>
        </a:p>
      </dgm:t>
    </dgm:pt>
    <dgm:pt modelId="{8E56CB6E-E63A-4271-94AE-4CD35ABAE373}" type="pres">
      <dgm:prSet presAssocID="{DFDEFEF1-D868-4BBA-B820-3A6FF26D47CC}" presName="horzFour" presStyleCnt="0"/>
      <dgm:spPr/>
    </dgm:pt>
    <dgm:pt modelId="{7004BDA6-4F89-406A-82B3-0B48B6E7954E}" type="pres">
      <dgm:prSet presAssocID="{9047AD47-11C3-4DA6-9AD4-6D77CD45C8CB}" presName="sibSpaceFour" presStyleCnt="0"/>
      <dgm:spPr/>
    </dgm:pt>
    <dgm:pt modelId="{FA94D853-CC43-4E6C-8449-040B8F4E51A9}" type="pres">
      <dgm:prSet presAssocID="{CCB244B1-BF3D-4AB6-BE52-88E30ECFBEA9}" presName="vertFour" presStyleCnt="0">
        <dgm:presLayoutVars>
          <dgm:chPref val="3"/>
        </dgm:presLayoutVars>
      </dgm:prSet>
      <dgm:spPr/>
    </dgm:pt>
    <dgm:pt modelId="{9951D0C3-D189-4312-B001-D62847BD6ACC}" type="pres">
      <dgm:prSet presAssocID="{CCB244B1-BF3D-4AB6-BE52-88E30ECFBEA9}" presName="txFour" presStyleLbl="node4" presStyleIdx="5" presStyleCnt="18">
        <dgm:presLayoutVars>
          <dgm:chPref val="3"/>
        </dgm:presLayoutVars>
      </dgm:prSet>
      <dgm:spPr/>
      <dgm:t>
        <a:bodyPr/>
        <a:lstStyle/>
        <a:p>
          <a:endParaRPr lang="zh-CN" altLang="en-US"/>
        </a:p>
      </dgm:t>
    </dgm:pt>
    <dgm:pt modelId="{99117C3B-CA9E-4D67-BD14-F89DC129AB64}" type="pres">
      <dgm:prSet presAssocID="{CCB244B1-BF3D-4AB6-BE52-88E30ECFBEA9}" presName="parTransFour" presStyleCnt="0"/>
      <dgm:spPr/>
    </dgm:pt>
    <dgm:pt modelId="{A34FC156-54A1-4860-BCD6-33353D9CAE52}" type="pres">
      <dgm:prSet presAssocID="{CCB244B1-BF3D-4AB6-BE52-88E30ECFBEA9}" presName="horzFour" presStyleCnt="0"/>
      <dgm:spPr/>
    </dgm:pt>
    <dgm:pt modelId="{4EF2283C-6A1D-45B7-AF97-6D10D6CD1485}" type="pres">
      <dgm:prSet presAssocID="{5CD15294-5154-440E-B984-0C3D6D278028}" presName="vertFour" presStyleCnt="0">
        <dgm:presLayoutVars>
          <dgm:chPref val="3"/>
        </dgm:presLayoutVars>
      </dgm:prSet>
      <dgm:spPr/>
    </dgm:pt>
    <dgm:pt modelId="{6038BFC7-9A23-42F3-8957-EDDB9D632D68}" type="pres">
      <dgm:prSet presAssocID="{5CD15294-5154-440E-B984-0C3D6D278028}" presName="txFour" presStyleLbl="node4" presStyleIdx="6" presStyleCnt="18">
        <dgm:presLayoutVars>
          <dgm:chPref val="3"/>
        </dgm:presLayoutVars>
      </dgm:prSet>
      <dgm:spPr/>
      <dgm:t>
        <a:bodyPr/>
        <a:lstStyle/>
        <a:p>
          <a:endParaRPr lang="zh-CN" altLang="en-US"/>
        </a:p>
      </dgm:t>
    </dgm:pt>
    <dgm:pt modelId="{213BBE6C-D6D8-4DB3-96D5-C0382B89568E}" type="pres">
      <dgm:prSet presAssocID="{5CD15294-5154-440E-B984-0C3D6D278028}" presName="parTransFour" presStyleCnt="0"/>
      <dgm:spPr/>
    </dgm:pt>
    <dgm:pt modelId="{76A8DBD2-89A1-4FE1-9294-DF38CEFFF0D4}" type="pres">
      <dgm:prSet presAssocID="{5CD15294-5154-440E-B984-0C3D6D278028}" presName="horzFour" presStyleCnt="0"/>
      <dgm:spPr/>
    </dgm:pt>
    <dgm:pt modelId="{FAC09A1F-325A-4CFE-958C-D619BB458A2D}" type="pres">
      <dgm:prSet presAssocID="{628577AB-0A7C-4E56-A7E9-99A208A32C31}" presName="vertFour" presStyleCnt="0">
        <dgm:presLayoutVars>
          <dgm:chPref val="3"/>
        </dgm:presLayoutVars>
      </dgm:prSet>
      <dgm:spPr/>
    </dgm:pt>
    <dgm:pt modelId="{59EBDCEA-14C2-4DE6-BDB1-E7F60FE7035C}" type="pres">
      <dgm:prSet presAssocID="{628577AB-0A7C-4E56-A7E9-99A208A32C31}" presName="txFour" presStyleLbl="node4" presStyleIdx="7" presStyleCnt="18">
        <dgm:presLayoutVars>
          <dgm:chPref val="3"/>
        </dgm:presLayoutVars>
      </dgm:prSet>
      <dgm:spPr/>
      <dgm:t>
        <a:bodyPr/>
        <a:lstStyle/>
        <a:p>
          <a:endParaRPr lang="zh-CN" altLang="en-US"/>
        </a:p>
      </dgm:t>
    </dgm:pt>
    <dgm:pt modelId="{D670FF29-9B87-4232-B012-74866DB99CE2}" type="pres">
      <dgm:prSet presAssocID="{628577AB-0A7C-4E56-A7E9-99A208A32C31}" presName="horzFour" presStyleCnt="0"/>
      <dgm:spPr/>
    </dgm:pt>
    <dgm:pt modelId="{8A38DE45-75E1-4A5B-AC8D-A3817C6DE801}" type="pres">
      <dgm:prSet presAssocID="{6422F6DA-BD68-40FD-9BB5-F8A7BBF85DC1}" presName="sibSpaceFour" presStyleCnt="0"/>
      <dgm:spPr/>
    </dgm:pt>
    <dgm:pt modelId="{A79FC208-5761-4D47-89DC-2EDF93987335}" type="pres">
      <dgm:prSet presAssocID="{B44B2F84-647C-4780-9C9A-EA63EBE8E83B}" presName="vertFour" presStyleCnt="0">
        <dgm:presLayoutVars>
          <dgm:chPref val="3"/>
        </dgm:presLayoutVars>
      </dgm:prSet>
      <dgm:spPr/>
    </dgm:pt>
    <dgm:pt modelId="{F2EEEDC2-E495-4211-9E48-33E624ECB6E1}" type="pres">
      <dgm:prSet presAssocID="{B44B2F84-647C-4780-9C9A-EA63EBE8E83B}" presName="txFour" presStyleLbl="node4" presStyleIdx="8" presStyleCnt="18">
        <dgm:presLayoutVars>
          <dgm:chPref val="3"/>
        </dgm:presLayoutVars>
      </dgm:prSet>
      <dgm:spPr/>
      <dgm:t>
        <a:bodyPr/>
        <a:lstStyle/>
        <a:p>
          <a:endParaRPr lang="zh-CN" altLang="en-US"/>
        </a:p>
      </dgm:t>
    </dgm:pt>
    <dgm:pt modelId="{499B5CCB-DB91-460B-B2B7-B37ACF3D4CED}" type="pres">
      <dgm:prSet presAssocID="{B44B2F84-647C-4780-9C9A-EA63EBE8E83B}" presName="horzFour" presStyleCnt="0"/>
      <dgm:spPr/>
    </dgm:pt>
    <dgm:pt modelId="{3FEF7BB5-7E8B-4544-AFB5-9E686E19A908}" type="pres">
      <dgm:prSet presAssocID="{DD0C8C93-8CD0-439A-BDB3-D7EB3C6E0C5C}" presName="sibSpaceFour" presStyleCnt="0"/>
      <dgm:spPr/>
    </dgm:pt>
    <dgm:pt modelId="{F51A6EA9-72FB-4C40-A817-2731E8698EE3}" type="pres">
      <dgm:prSet presAssocID="{370B154C-D68E-4EC2-996E-C4418C0EF91F}" presName="vertFour" presStyleCnt="0">
        <dgm:presLayoutVars>
          <dgm:chPref val="3"/>
        </dgm:presLayoutVars>
      </dgm:prSet>
      <dgm:spPr/>
    </dgm:pt>
    <dgm:pt modelId="{91C15CEB-2F17-4F76-A1F5-AA176CADD7CF}" type="pres">
      <dgm:prSet presAssocID="{370B154C-D68E-4EC2-996E-C4418C0EF91F}" presName="txFour" presStyleLbl="node4" presStyleIdx="9" presStyleCnt="18">
        <dgm:presLayoutVars>
          <dgm:chPref val="3"/>
        </dgm:presLayoutVars>
      </dgm:prSet>
      <dgm:spPr/>
      <dgm:t>
        <a:bodyPr/>
        <a:lstStyle/>
        <a:p>
          <a:endParaRPr lang="zh-CN" altLang="en-US"/>
        </a:p>
      </dgm:t>
    </dgm:pt>
    <dgm:pt modelId="{D9E9B657-70CF-4992-B230-884DE72988B3}" type="pres">
      <dgm:prSet presAssocID="{370B154C-D68E-4EC2-996E-C4418C0EF91F}" presName="parTransFour" presStyleCnt="0"/>
      <dgm:spPr/>
    </dgm:pt>
    <dgm:pt modelId="{DA3A0C5B-E40E-4F67-BECE-F43595DA50C4}" type="pres">
      <dgm:prSet presAssocID="{370B154C-D68E-4EC2-996E-C4418C0EF91F}" presName="horzFour" presStyleCnt="0"/>
      <dgm:spPr/>
    </dgm:pt>
    <dgm:pt modelId="{8CEF0BFF-E885-43CF-8C1F-5A0D3CB5D054}" type="pres">
      <dgm:prSet presAssocID="{6711DC5D-D018-44B7-BE68-5E90B48B1E74}" presName="vertFour" presStyleCnt="0">
        <dgm:presLayoutVars>
          <dgm:chPref val="3"/>
        </dgm:presLayoutVars>
      </dgm:prSet>
      <dgm:spPr/>
    </dgm:pt>
    <dgm:pt modelId="{8403377E-C5B7-4A6D-9C36-E6F591E57CE6}" type="pres">
      <dgm:prSet presAssocID="{6711DC5D-D018-44B7-BE68-5E90B48B1E74}" presName="txFour" presStyleLbl="node4" presStyleIdx="10" presStyleCnt="18">
        <dgm:presLayoutVars>
          <dgm:chPref val="3"/>
        </dgm:presLayoutVars>
      </dgm:prSet>
      <dgm:spPr/>
      <dgm:t>
        <a:bodyPr/>
        <a:lstStyle/>
        <a:p>
          <a:endParaRPr lang="zh-CN" altLang="en-US"/>
        </a:p>
      </dgm:t>
    </dgm:pt>
    <dgm:pt modelId="{A7CDB36C-B385-45C7-82CE-D21435773A55}" type="pres">
      <dgm:prSet presAssocID="{6711DC5D-D018-44B7-BE68-5E90B48B1E74}" presName="parTransFour" presStyleCnt="0"/>
      <dgm:spPr/>
    </dgm:pt>
    <dgm:pt modelId="{5BB3D070-3D47-46CB-BD2B-F9025FB17491}" type="pres">
      <dgm:prSet presAssocID="{6711DC5D-D018-44B7-BE68-5E90B48B1E74}" presName="horzFour" presStyleCnt="0"/>
      <dgm:spPr/>
    </dgm:pt>
    <dgm:pt modelId="{76428F79-CAFC-4EC6-A980-8BE0FD4FA475}" type="pres">
      <dgm:prSet presAssocID="{C5C88C80-A8FA-4F01-8FFA-016EC6499D75}" presName="vertFour" presStyleCnt="0">
        <dgm:presLayoutVars>
          <dgm:chPref val="3"/>
        </dgm:presLayoutVars>
      </dgm:prSet>
      <dgm:spPr/>
    </dgm:pt>
    <dgm:pt modelId="{C43294D0-E374-4C91-A82C-7D8D82422969}" type="pres">
      <dgm:prSet presAssocID="{C5C88C80-A8FA-4F01-8FFA-016EC6499D75}" presName="txFour" presStyleLbl="node4" presStyleIdx="11" presStyleCnt="18">
        <dgm:presLayoutVars>
          <dgm:chPref val="3"/>
        </dgm:presLayoutVars>
      </dgm:prSet>
      <dgm:spPr/>
      <dgm:t>
        <a:bodyPr/>
        <a:lstStyle/>
        <a:p>
          <a:endParaRPr lang="zh-CN" altLang="en-US"/>
        </a:p>
      </dgm:t>
    </dgm:pt>
    <dgm:pt modelId="{5C4C89C3-490C-421D-878E-8721FABCC35F}" type="pres">
      <dgm:prSet presAssocID="{C5C88C80-A8FA-4F01-8FFA-016EC6499D75}" presName="parTransFour" presStyleCnt="0"/>
      <dgm:spPr/>
    </dgm:pt>
    <dgm:pt modelId="{0CEC258E-AC1C-4BD4-A049-71156C474DAE}" type="pres">
      <dgm:prSet presAssocID="{C5C88C80-A8FA-4F01-8FFA-016EC6499D75}" presName="horzFour" presStyleCnt="0"/>
      <dgm:spPr/>
    </dgm:pt>
    <dgm:pt modelId="{0E6EEF98-49DF-4986-BB8C-575267177D7B}" type="pres">
      <dgm:prSet presAssocID="{F65329BF-00BE-4B0C-B221-A323586D6253}" presName="vertFour" presStyleCnt="0">
        <dgm:presLayoutVars>
          <dgm:chPref val="3"/>
        </dgm:presLayoutVars>
      </dgm:prSet>
      <dgm:spPr/>
    </dgm:pt>
    <dgm:pt modelId="{140B3936-FFAF-4946-AED8-892767F7D9D9}" type="pres">
      <dgm:prSet presAssocID="{F65329BF-00BE-4B0C-B221-A323586D6253}" presName="txFour" presStyleLbl="node4" presStyleIdx="12" presStyleCnt="18">
        <dgm:presLayoutVars>
          <dgm:chPref val="3"/>
        </dgm:presLayoutVars>
      </dgm:prSet>
      <dgm:spPr/>
      <dgm:t>
        <a:bodyPr/>
        <a:lstStyle/>
        <a:p>
          <a:endParaRPr lang="zh-CN" altLang="en-US"/>
        </a:p>
      </dgm:t>
    </dgm:pt>
    <dgm:pt modelId="{35C20307-ABFD-4F71-8577-68AED77FB1FA}" type="pres">
      <dgm:prSet presAssocID="{F65329BF-00BE-4B0C-B221-A323586D6253}" presName="horzFour" presStyleCnt="0"/>
      <dgm:spPr/>
    </dgm:pt>
    <dgm:pt modelId="{02FAF941-0D18-4D12-9434-15D7F24527ED}" type="pres">
      <dgm:prSet presAssocID="{5CC1777F-9F16-42A3-BC62-775846A21E3C}" presName="sibSpaceFour" presStyleCnt="0"/>
      <dgm:spPr/>
    </dgm:pt>
    <dgm:pt modelId="{73584E35-1D9E-487D-BF66-93DD0F6FC1B6}" type="pres">
      <dgm:prSet presAssocID="{C85C5283-EE31-4CB2-8682-AF9819B6AF0D}" presName="vertFour" presStyleCnt="0">
        <dgm:presLayoutVars>
          <dgm:chPref val="3"/>
        </dgm:presLayoutVars>
      </dgm:prSet>
      <dgm:spPr/>
    </dgm:pt>
    <dgm:pt modelId="{46BFEF2D-45BA-4579-9C19-550904F83E35}" type="pres">
      <dgm:prSet presAssocID="{C85C5283-EE31-4CB2-8682-AF9819B6AF0D}" presName="txFour" presStyleLbl="node4" presStyleIdx="13" presStyleCnt="18">
        <dgm:presLayoutVars>
          <dgm:chPref val="3"/>
        </dgm:presLayoutVars>
      </dgm:prSet>
      <dgm:spPr/>
      <dgm:t>
        <a:bodyPr/>
        <a:lstStyle/>
        <a:p>
          <a:endParaRPr lang="zh-CN" altLang="en-US"/>
        </a:p>
      </dgm:t>
    </dgm:pt>
    <dgm:pt modelId="{5865A276-A22C-42E0-ACD7-339CEB51D18E}" type="pres">
      <dgm:prSet presAssocID="{C85C5283-EE31-4CB2-8682-AF9819B6AF0D}" presName="parTransFour" presStyleCnt="0"/>
      <dgm:spPr/>
    </dgm:pt>
    <dgm:pt modelId="{1C8F6212-7EEE-4BD7-A530-3C1392736A2B}" type="pres">
      <dgm:prSet presAssocID="{C85C5283-EE31-4CB2-8682-AF9819B6AF0D}" presName="horzFour" presStyleCnt="0"/>
      <dgm:spPr/>
    </dgm:pt>
    <dgm:pt modelId="{47BE15F5-2A99-4644-8F27-4A1C4DF9BB03}" type="pres">
      <dgm:prSet presAssocID="{D566E8C2-20F4-4CA9-AC2B-B518BEFD4AB7}" presName="vertFour" presStyleCnt="0">
        <dgm:presLayoutVars>
          <dgm:chPref val="3"/>
        </dgm:presLayoutVars>
      </dgm:prSet>
      <dgm:spPr/>
    </dgm:pt>
    <dgm:pt modelId="{EB7D744B-AFEF-43B9-A82E-02F20DA780AD}" type="pres">
      <dgm:prSet presAssocID="{D566E8C2-20F4-4CA9-AC2B-B518BEFD4AB7}" presName="txFour" presStyleLbl="node4" presStyleIdx="14" presStyleCnt="18">
        <dgm:presLayoutVars>
          <dgm:chPref val="3"/>
        </dgm:presLayoutVars>
      </dgm:prSet>
      <dgm:spPr/>
      <dgm:t>
        <a:bodyPr/>
        <a:lstStyle/>
        <a:p>
          <a:endParaRPr lang="zh-CN" altLang="en-US"/>
        </a:p>
      </dgm:t>
    </dgm:pt>
    <dgm:pt modelId="{8EB2101E-A6E3-428B-BEC6-85AA86ABEA05}" type="pres">
      <dgm:prSet presAssocID="{D566E8C2-20F4-4CA9-AC2B-B518BEFD4AB7}" presName="parTransFour" presStyleCnt="0"/>
      <dgm:spPr/>
    </dgm:pt>
    <dgm:pt modelId="{3D7D9000-C2B1-4B11-88CC-CF011AB47442}" type="pres">
      <dgm:prSet presAssocID="{D566E8C2-20F4-4CA9-AC2B-B518BEFD4AB7}" presName="horzFour" presStyleCnt="0"/>
      <dgm:spPr/>
    </dgm:pt>
    <dgm:pt modelId="{C887A1A8-8A5D-4B22-80AB-355FA6E4CBCE}" type="pres">
      <dgm:prSet presAssocID="{99409D57-4E1A-47FF-93CD-6BC13508BD97}" presName="vertFour" presStyleCnt="0">
        <dgm:presLayoutVars>
          <dgm:chPref val="3"/>
        </dgm:presLayoutVars>
      </dgm:prSet>
      <dgm:spPr/>
    </dgm:pt>
    <dgm:pt modelId="{765F83BC-8705-4896-BD19-142B13EE783D}" type="pres">
      <dgm:prSet presAssocID="{99409D57-4E1A-47FF-93CD-6BC13508BD97}" presName="txFour" presStyleLbl="node4" presStyleIdx="15" presStyleCnt="18">
        <dgm:presLayoutVars>
          <dgm:chPref val="3"/>
        </dgm:presLayoutVars>
      </dgm:prSet>
      <dgm:spPr/>
      <dgm:t>
        <a:bodyPr/>
        <a:lstStyle/>
        <a:p>
          <a:endParaRPr lang="zh-CN" altLang="en-US"/>
        </a:p>
      </dgm:t>
    </dgm:pt>
    <dgm:pt modelId="{5C1ACDFE-E747-41D6-B3BE-963053FDB1CD}" type="pres">
      <dgm:prSet presAssocID="{99409D57-4E1A-47FF-93CD-6BC13508BD97}" presName="parTransFour" presStyleCnt="0"/>
      <dgm:spPr/>
    </dgm:pt>
    <dgm:pt modelId="{9C07074F-176F-4B69-BC2D-85F58F12FCB0}" type="pres">
      <dgm:prSet presAssocID="{99409D57-4E1A-47FF-93CD-6BC13508BD97}" presName="horzFour" presStyleCnt="0"/>
      <dgm:spPr/>
    </dgm:pt>
    <dgm:pt modelId="{31E30D85-79B0-42A2-82F1-2DABA6F5970D}" type="pres">
      <dgm:prSet presAssocID="{88E03DE7-6C7F-4726-8C04-6BD37220747D}" presName="vertFour" presStyleCnt="0">
        <dgm:presLayoutVars>
          <dgm:chPref val="3"/>
        </dgm:presLayoutVars>
      </dgm:prSet>
      <dgm:spPr/>
    </dgm:pt>
    <dgm:pt modelId="{24402353-4F2D-4322-8FDC-89C90F292551}" type="pres">
      <dgm:prSet presAssocID="{88E03DE7-6C7F-4726-8C04-6BD37220747D}" presName="txFour" presStyleLbl="node4" presStyleIdx="16" presStyleCnt="18">
        <dgm:presLayoutVars>
          <dgm:chPref val="3"/>
        </dgm:presLayoutVars>
      </dgm:prSet>
      <dgm:spPr/>
      <dgm:t>
        <a:bodyPr/>
        <a:lstStyle/>
        <a:p>
          <a:endParaRPr lang="zh-CN" altLang="en-US"/>
        </a:p>
      </dgm:t>
    </dgm:pt>
    <dgm:pt modelId="{B2651BD3-DC88-4DFD-935A-9985F2CD34D0}" type="pres">
      <dgm:prSet presAssocID="{88E03DE7-6C7F-4726-8C04-6BD37220747D}" presName="horzFour" presStyleCnt="0"/>
      <dgm:spPr/>
    </dgm:pt>
    <dgm:pt modelId="{32C6F631-8301-4FF5-A682-54D64C00C41B}" type="pres">
      <dgm:prSet presAssocID="{CF1D7649-2BEB-4199-B942-39EDF6340B53}" presName="sibSpaceFour" presStyleCnt="0"/>
      <dgm:spPr/>
    </dgm:pt>
    <dgm:pt modelId="{42F6B0D5-4396-43B9-8ABB-DCC3816A96DD}" type="pres">
      <dgm:prSet presAssocID="{07F9D4C4-865D-443D-99AA-48EBC50EB8EF}" presName="vertFour" presStyleCnt="0">
        <dgm:presLayoutVars>
          <dgm:chPref val="3"/>
        </dgm:presLayoutVars>
      </dgm:prSet>
      <dgm:spPr/>
    </dgm:pt>
    <dgm:pt modelId="{8EFCDBAD-BBA9-4AF4-B759-9E213F3815B2}" type="pres">
      <dgm:prSet presAssocID="{07F9D4C4-865D-443D-99AA-48EBC50EB8EF}" presName="txFour" presStyleLbl="node4" presStyleIdx="17" presStyleCnt="18">
        <dgm:presLayoutVars>
          <dgm:chPref val="3"/>
        </dgm:presLayoutVars>
      </dgm:prSet>
      <dgm:spPr/>
      <dgm:t>
        <a:bodyPr/>
        <a:lstStyle/>
        <a:p>
          <a:endParaRPr lang="zh-CN" altLang="en-US"/>
        </a:p>
      </dgm:t>
    </dgm:pt>
    <dgm:pt modelId="{98CD00D2-5541-466F-AD9D-F236F3758050}" type="pres">
      <dgm:prSet presAssocID="{07F9D4C4-865D-443D-99AA-48EBC50EB8EF}" presName="horzFour" presStyleCnt="0"/>
      <dgm:spPr/>
    </dgm:pt>
    <dgm:pt modelId="{FC28B786-4E16-47F9-BF8A-6C2E75D2E5B0}" type="pres">
      <dgm:prSet presAssocID="{D3DAE0A6-959A-488C-8B68-CD650D2EF445}" presName="sibSpaceTwo" presStyleCnt="0"/>
      <dgm:spPr/>
    </dgm:pt>
    <dgm:pt modelId="{A6B4E4BB-4212-498D-8A74-72EC6AB6AAA5}" type="pres">
      <dgm:prSet presAssocID="{42FE834C-79D5-4F88-B7E7-BFC14757C44F}" presName="vertTwo" presStyleCnt="0"/>
      <dgm:spPr/>
    </dgm:pt>
    <dgm:pt modelId="{449B3B19-1703-4D11-B28A-C94B7D568DCF}" type="pres">
      <dgm:prSet presAssocID="{42FE834C-79D5-4F88-B7E7-BFC14757C44F}" presName="txTwo" presStyleLbl="node2" presStyleIdx="2" presStyleCnt="4">
        <dgm:presLayoutVars>
          <dgm:chPref val="3"/>
        </dgm:presLayoutVars>
      </dgm:prSet>
      <dgm:spPr/>
      <dgm:t>
        <a:bodyPr/>
        <a:lstStyle/>
        <a:p>
          <a:endParaRPr lang="zh-CN" altLang="en-US"/>
        </a:p>
      </dgm:t>
    </dgm:pt>
    <dgm:pt modelId="{D064B45F-19B9-4869-BBE4-E76CEB9E82C0}" type="pres">
      <dgm:prSet presAssocID="{42FE834C-79D5-4F88-B7E7-BFC14757C44F}" presName="horzTwo" presStyleCnt="0"/>
      <dgm:spPr/>
    </dgm:pt>
    <dgm:pt modelId="{2A10FF40-2994-462D-98F4-E2E47DE04E22}" type="pres">
      <dgm:prSet presAssocID="{C771C277-56DE-4420-8234-5ED37942B6FB}" presName="sibSpaceTwo" presStyleCnt="0"/>
      <dgm:spPr/>
    </dgm:pt>
    <dgm:pt modelId="{70CB3C68-0C55-4ED7-B897-277009B05422}" type="pres">
      <dgm:prSet presAssocID="{E5478362-CFE7-4D21-B179-9F9B3A828E2A}" presName="vertTwo" presStyleCnt="0"/>
      <dgm:spPr/>
    </dgm:pt>
    <dgm:pt modelId="{80AB8CA4-4AAE-4566-9C2F-663517899584}" type="pres">
      <dgm:prSet presAssocID="{E5478362-CFE7-4D21-B179-9F9B3A828E2A}" presName="txTwo" presStyleLbl="node2" presStyleIdx="3" presStyleCnt="4">
        <dgm:presLayoutVars>
          <dgm:chPref val="3"/>
        </dgm:presLayoutVars>
      </dgm:prSet>
      <dgm:spPr/>
      <dgm:t>
        <a:bodyPr/>
        <a:lstStyle/>
        <a:p>
          <a:endParaRPr lang="zh-CN" altLang="en-US"/>
        </a:p>
      </dgm:t>
    </dgm:pt>
    <dgm:pt modelId="{57B8D419-F5D3-443B-9FEB-3695CE5311B7}" type="pres">
      <dgm:prSet presAssocID="{E5478362-CFE7-4D21-B179-9F9B3A828E2A}" presName="horzTwo" presStyleCnt="0"/>
      <dgm:spPr/>
    </dgm:pt>
  </dgm:ptLst>
  <dgm:cxnLst>
    <dgm:cxn modelId="{F3F078D3-428C-4FF9-B087-CB548A1AC460}" type="presOf" srcId="{370B154C-D68E-4EC2-996E-C4418C0EF91F}" destId="{91C15CEB-2F17-4F76-A1F5-AA176CADD7CF}" srcOrd="0" destOrd="0" presId="urn:microsoft.com/office/officeart/2005/8/layout/hierarchy4"/>
    <dgm:cxn modelId="{5DCA2627-CCCC-47FD-AA52-0E2CA9A29C55}" type="presOf" srcId="{C5C88C80-A8FA-4F01-8FFA-016EC6499D75}" destId="{C43294D0-E374-4C91-A82C-7D8D82422969}" srcOrd="0" destOrd="0" presId="urn:microsoft.com/office/officeart/2005/8/layout/hierarchy4"/>
    <dgm:cxn modelId="{890FE339-E941-42EF-BBE9-59035421EF04}" srcId="{2A7C01AB-D49E-4394-B18A-4F5E2FBD3168}" destId="{29F5892D-3162-45C9-8056-C3D93F88CF0D}" srcOrd="0" destOrd="0" parTransId="{C9D227E8-4355-45FF-8535-1E0BBB60FE28}" sibTransId="{BCC82133-0F19-4C91-89F9-951512DC12A2}"/>
    <dgm:cxn modelId="{5DA10E10-EFB1-4E55-AD74-075521850D53}" type="presOf" srcId="{2A7C01AB-D49E-4394-B18A-4F5E2FBD3168}" destId="{EEA2549E-DC1F-4D04-A24D-19B1C45E490E}" srcOrd="0" destOrd="0" presId="urn:microsoft.com/office/officeart/2005/8/layout/hierarchy4"/>
    <dgm:cxn modelId="{1E87C459-0D2A-4FD9-AA0A-5260CC9A172E}" srcId="{5509AA33-5601-409E-80A0-6C3BFBBFBDD8}" destId="{CCB244B1-BF3D-4AB6-BE52-88E30ECFBEA9}" srcOrd="1" destOrd="0" parTransId="{80B9AF66-9C35-4665-A523-DC83C0A007A7}" sibTransId="{6422F6DA-BD68-40FD-9BB5-F8A7BBF85DC1}"/>
    <dgm:cxn modelId="{968F45BD-1FC0-461E-989D-AAC11EB27561}" type="presOf" srcId="{F608BBE1-A353-4332-AB71-BD40FF3D5676}" destId="{3FDA59D8-150B-4B7B-B97C-A8298E30C9D4}" srcOrd="0" destOrd="0" presId="urn:microsoft.com/office/officeart/2005/8/layout/hierarchy4"/>
    <dgm:cxn modelId="{A4E32BB5-B657-4065-9BB3-B6B4E2F59015}" srcId="{5CD15294-5154-440E-B984-0C3D6D278028}" destId="{628577AB-0A7C-4E56-A7E9-99A208A32C31}" srcOrd="0" destOrd="0" parTransId="{DA6638FC-0729-4FC2-984A-731F33B8CB8D}" sibTransId="{2A20A9CC-EF47-4074-911D-CC99899B867A}"/>
    <dgm:cxn modelId="{D745677D-3759-4B03-ADE8-6290C652C7E1}" srcId="{1636477D-4D26-42BD-B59B-297FCBC3A95C}" destId="{484EE8B1-0C44-4859-BA52-16C94D111F07}" srcOrd="0" destOrd="0" parTransId="{4E40D655-5108-45AE-A0A5-436AF000A653}" sibTransId="{DC51608E-9BA0-40CF-AD3B-BA927F14ABEE}"/>
    <dgm:cxn modelId="{9A44820D-D046-4A51-B666-8F1C1ADC4149}" srcId="{E1434334-8BF7-402C-AB9E-70EBD03E240C}" destId="{42FE834C-79D5-4F88-B7E7-BFC14757C44F}" srcOrd="2" destOrd="0" parTransId="{BF889F81-B24A-46EF-9A5B-0F7330E2ED88}" sibTransId="{C771C277-56DE-4420-8234-5ED37942B6FB}"/>
    <dgm:cxn modelId="{A29EE5F9-9850-4914-A840-8D206D2BE37E}" type="presOf" srcId="{1636477D-4D26-42BD-B59B-297FCBC3A95C}" destId="{608F8A3F-71FD-4CB9-B3A9-A9646ADEF45A}" srcOrd="0" destOrd="0" presId="urn:microsoft.com/office/officeart/2005/8/layout/hierarchy4"/>
    <dgm:cxn modelId="{7AFBCFA7-C0D2-45D7-AF33-497B631DB77A}" srcId="{C85C5283-EE31-4CB2-8682-AF9819B6AF0D}" destId="{D566E8C2-20F4-4CA9-AC2B-B518BEFD4AB7}" srcOrd="0" destOrd="0" parTransId="{7E39E349-6B2F-443A-8202-821DDDC5D967}" sibTransId="{25792031-7A99-412C-B27A-66AE56777E0A}"/>
    <dgm:cxn modelId="{300F6970-F63D-43F7-A945-764E7EB03C8B}" srcId="{CCB244B1-BF3D-4AB6-BE52-88E30ECFBEA9}" destId="{5CD15294-5154-440E-B984-0C3D6D278028}" srcOrd="0" destOrd="0" parTransId="{4B6C0EF1-5F10-472B-8147-B64D831A923A}" sibTransId="{89FE6C93-5BC0-42F6-8C1F-C0023D4732D5}"/>
    <dgm:cxn modelId="{97CC1761-FFD9-4DE3-84FB-303F9C69C5F5}" srcId="{78237AC0-EDA6-41F8-A636-BB135825DA8B}" destId="{DFDEFEF1-D868-4BBA-B820-3A6FF26D47CC}" srcOrd="0" destOrd="0" parTransId="{094148AB-303F-4F33-BF6B-9DE45849AA2C}" sibTransId="{E21C3C71-DECE-4E1A-92B4-80EB1AF2953E}"/>
    <dgm:cxn modelId="{5B4EE77F-FF14-46BF-B99F-A74B21CFB81C}" type="presOf" srcId="{07F9D4C4-865D-443D-99AA-48EBC50EB8EF}" destId="{8EFCDBAD-BBA9-4AF4-B759-9E213F3815B2}" srcOrd="0" destOrd="0" presId="urn:microsoft.com/office/officeart/2005/8/layout/hierarchy4"/>
    <dgm:cxn modelId="{8800B6DB-D5D7-4D8C-844E-E478FCF968CD}" type="presOf" srcId="{99409D57-4E1A-47FF-93CD-6BC13508BD97}" destId="{765F83BC-8705-4896-BD19-142B13EE783D}" srcOrd="0" destOrd="0" presId="urn:microsoft.com/office/officeart/2005/8/layout/hierarchy4"/>
    <dgm:cxn modelId="{4CAF4341-73AB-4CA6-8C74-1AAB75509CF0}" type="presOf" srcId="{F65329BF-00BE-4B0C-B221-A323586D6253}" destId="{140B3936-FFAF-4946-AED8-892767F7D9D9}" srcOrd="0" destOrd="0" presId="urn:microsoft.com/office/officeart/2005/8/layout/hierarchy4"/>
    <dgm:cxn modelId="{5E36BB5F-A6DA-48AD-82DE-02D54F4BD135}" type="presOf" srcId="{42FE834C-79D5-4F88-B7E7-BFC14757C44F}" destId="{449B3B19-1703-4D11-B28A-C94B7D568DCF}" srcOrd="0" destOrd="0" presId="urn:microsoft.com/office/officeart/2005/8/layout/hierarchy4"/>
    <dgm:cxn modelId="{5BAC3F5A-C2EC-46E1-A9BD-53E4EE59CE5F}" type="presOf" srcId="{DFDEFEF1-D868-4BBA-B820-3A6FF26D47CC}" destId="{A2852C5C-793E-4E92-B082-56F07791AF05}" srcOrd="0" destOrd="0" presId="urn:microsoft.com/office/officeart/2005/8/layout/hierarchy4"/>
    <dgm:cxn modelId="{B5646D1F-092E-47E8-8948-A017C971DEE2}" srcId="{370B154C-D68E-4EC2-996E-C4418C0EF91F}" destId="{07F9D4C4-865D-443D-99AA-48EBC50EB8EF}" srcOrd="2" destOrd="0" parTransId="{421311BF-7A90-4369-B5A2-AF2150FFB38C}" sibTransId="{9F135320-D0B5-414F-95D0-783B1596E5CC}"/>
    <dgm:cxn modelId="{47B0D991-A0FD-4F33-9BD0-86A77C005347}" type="presOf" srcId="{E1434334-8BF7-402C-AB9E-70EBD03E240C}" destId="{CA24A156-D034-4D58-9EE3-D4D0A9D8DC8C}" srcOrd="0" destOrd="0" presId="urn:microsoft.com/office/officeart/2005/8/layout/hierarchy4"/>
    <dgm:cxn modelId="{95FDD8AA-0087-4D8D-941D-C80F8B3BA6B6}" type="presOf" srcId="{D566E8C2-20F4-4CA9-AC2B-B518BEFD4AB7}" destId="{EB7D744B-AFEF-43B9-A82E-02F20DA780AD}" srcOrd="0" destOrd="0" presId="urn:microsoft.com/office/officeart/2005/8/layout/hierarchy4"/>
    <dgm:cxn modelId="{49478A16-714E-4972-BF4E-998710F8BCA0}" type="presOf" srcId="{061EED4C-3799-4C78-A186-5AFF97726738}" destId="{F722F914-3429-4255-AD57-306AA2B94BDA}" srcOrd="0" destOrd="0" presId="urn:microsoft.com/office/officeart/2005/8/layout/hierarchy4"/>
    <dgm:cxn modelId="{6351B475-F731-4FCE-A386-EA5AEE84A923}" srcId="{5509AA33-5601-409E-80A0-6C3BFBBFBDD8}" destId="{2A7C01AB-D49E-4394-B18A-4F5E2FBD3168}" srcOrd="0" destOrd="0" parTransId="{CD30CBDB-77E7-4441-91A7-B270C8900606}" sibTransId="{9047AD47-11C3-4DA6-9AD4-6D77CD45C8CB}"/>
    <dgm:cxn modelId="{CE1CC30F-BE22-4788-A1B5-60DFC1C07B4E}" type="presOf" srcId="{484EE8B1-0C44-4859-BA52-16C94D111F07}" destId="{776211A0-D739-4548-9210-AA7407DF9EC7}" srcOrd="0" destOrd="0" presId="urn:microsoft.com/office/officeart/2005/8/layout/hierarchy4"/>
    <dgm:cxn modelId="{F03975E0-56BC-4978-85F8-CDC397174EAB}" srcId="{5509AA33-5601-409E-80A0-6C3BFBBFBDD8}" destId="{B44B2F84-647C-4780-9C9A-EA63EBE8E83B}" srcOrd="2" destOrd="0" parTransId="{19675068-5D3B-487E-971B-6248DA044221}" sibTransId="{2058E413-19F1-406C-B525-036919324953}"/>
    <dgm:cxn modelId="{B7A8B50B-5204-4B3F-815A-02432CC7ECF7}" srcId="{E1434334-8BF7-402C-AB9E-70EBD03E240C}" destId="{061EED4C-3799-4C78-A186-5AFF97726738}" srcOrd="0" destOrd="0" parTransId="{9645EC5C-D4E4-464C-9EFA-4A1A5C5CEAD0}" sibTransId="{4944947D-9972-4D8E-AC16-DD180EC5092A}"/>
    <dgm:cxn modelId="{503715E5-0D3F-49BD-A56A-7DFC55DB7200}" srcId="{E1434334-8BF7-402C-AB9E-70EBD03E240C}" destId="{E5478362-CFE7-4D21-B179-9F9B3A828E2A}" srcOrd="3" destOrd="0" parTransId="{00685717-72D2-4870-9CB6-3420B62D9D54}" sibTransId="{676EE5F9-A1E5-4D92-A431-336146A6D9E0}"/>
    <dgm:cxn modelId="{2128229C-EA61-499A-8221-A4349CF294C9}" srcId="{484EE8B1-0C44-4859-BA52-16C94D111F07}" destId="{5509AA33-5601-409E-80A0-6C3BFBBFBDD8}" srcOrd="0" destOrd="0" parTransId="{7564A467-C470-4D6C-9C36-344C8DDD04D7}" sibTransId="{DD0C8C93-8CD0-439A-BDB3-D7EB3C6E0C5C}"/>
    <dgm:cxn modelId="{BB6A4E51-E77C-43D6-8D72-7A8E39AA5278}" srcId="{370B154C-D68E-4EC2-996E-C4418C0EF91F}" destId="{C85C5283-EE31-4CB2-8682-AF9819B6AF0D}" srcOrd="1" destOrd="0" parTransId="{CF792F6D-1AA6-4E03-88FE-15270680C844}" sibTransId="{CF1D7649-2BEB-4199-B942-39EDF6340B53}"/>
    <dgm:cxn modelId="{E83D83DB-5D74-4904-B965-BE843090AEE7}" type="presOf" srcId="{CCB244B1-BF3D-4AB6-BE52-88E30ECFBEA9}" destId="{9951D0C3-D189-4312-B001-D62847BD6ACC}" srcOrd="0" destOrd="0" presId="urn:microsoft.com/office/officeart/2005/8/layout/hierarchy4"/>
    <dgm:cxn modelId="{DBCBA5FD-9EB7-4270-B14D-B50E1E6F38C3}" type="presOf" srcId="{6711DC5D-D018-44B7-BE68-5E90B48B1E74}" destId="{8403377E-C5B7-4A6D-9C36-E6F591E57CE6}" srcOrd="0" destOrd="0" presId="urn:microsoft.com/office/officeart/2005/8/layout/hierarchy4"/>
    <dgm:cxn modelId="{CB766A01-2D85-4CBC-BDA2-69236FCEB50A}" srcId="{484EE8B1-0C44-4859-BA52-16C94D111F07}" destId="{370B154C-D68E-4EC2-996E-C4418C0EF91F}" srcOrd="1" destOrd="0" parTransId="{D3B3CE32-D27E-48CB-8464-B6110C8D6973}" sibTransId="{4028AFC3-6FF4-48BB-9784-5E3E70D1EE78}"/>
    <dgm:cxn modelId="{9224E111-E573-4A52-B20C-3F08A72A8022}" srcId="{6711DC5D-D018-44B7-BE68-5E90B48B1E74}" destId="{C5C88C80-A8FA-4F01-8FFA-016EC6499D75}" srcOrd="0" destOrd="0" parTransId="{F11E58B8-AC16-472F-9257-D43D01FE9057}" sibTransId="{7F382976-FB63-4185-80DC-220A1053EBA2}"/>
    <dgm:cxn modelId="{B63E74FD-860B-4154-8AAA-BB6F46D2ED83}" srcId="{29F5892D-3162-45C9-8056-C3D93F88CF0D}" destId="{78237AC0-EDA6-41F8-A636-BB135825DA8B}" srcOrd="0" destOrd="0" parTransId="{B1E5AAA1-1D44-4AD8-BEF5-22E2BCC03DCE}" sibTransId="{27EF0D57-770E-4E40-888A-3D8CA47403A8}"/>
    <dgm:cxn modelId="{E1FB29D0-A9A9-4708-A9A2-8533784CC051}" type="presOf" srcId="{B44B2F84-647C-4780-9C9A-EA63EBE8E83B}" destId="{F2EEEDC2-E495-4211-9E48-33E624ECB6E1}" srcOrd="0" destOrd="0" presId="urn:microsoft.com/office/officeart/2005/8/layout/hierarchy4"/>
    <dgm:cxn modelId="{A1E4B132-6A2F-44C0-BF79-395B33D89154}" srcId="{370B154C-D68E-4EC2-996E-C4418C0EF91F}" destId="{6711DC5D-D018-44B7-BE68-5E90B48B1E74}" srcOrd="0" destOrd="0" parTransId="{26BE09D2-37A3-4965-A7AC-2DDEB3641EFA}" sibTransId="{5CC1777F-9F16-42A3-BC62-775846A21E3C}"/>
    <dgm:cxn modelId="{8E67C684-7B7E-48B4-BDA1-19D9DCCCFB58}" type="presOf" srcId="{C85C5283-EE31-4CB2-8682-AF9819B6AF0D}" destId="{46BFEF2D-45BA-4579-9C19-550904F83E35}" srcOrd="0" destOrd="0" presId="urn:microsoft.com/office/officeart/2005/8/layout/hierarchy4"/>
    <dgm:cxn modelId="{4E1506AA-9C61-41D2-8EB8-89295D2578A7}" type="presOf" srcId="{29F5892D-3162-45C9-8056-C3D93F88CF0D}" destId="{DB6329C8-B539-47F9-BA39-ABC31226DEFA}" srcOrd="0" destOrd="0" presId="urn:microsoft.com/office/officeart/2005/8/layout/hierarchy4"/>
    <dgm:cxn modelId="{3FAECE15-6088-4A63-BB9A-12C801C54EED}" srcId="{99409D57-4E1A-47FF-93CD-6BC13508BD97}" destId="{88E03DE7-6C7F-4726-8C04-6BD37220747D}" srcOrd="0" destOrd="0" parTransId="{1CDB643D-0FB9-4F12-8C53-12D36611A6C7}" sibTransId="{749B6900-6E9A-4D13-8A38-32A0D9C3E863}"/>
    <dgm:cxn modelId="{9B045F8B-4F7B-483B-A006-A7387238D8B1}" type="presOf" srcId="{628577AB-0A7C-4E56-A7E9-99A208A32C31}" destId="{59EBDCEA-14C2-4DE6-BDB1-E7F60FE7035C}" srcOrd="0" destOrd="0" presId="urn:microsoft.com/office/officeart/2005/8/layout/hierarchy4"/>
    <dgm:cxn modelId="{EAEE50DE-59C8-42BD-82F4-B0864CDEEB2B}" type="presOf" srcId="{5509AA33-5601-409E-80A0-6C3BFBBFBDD8}" destId="{26F8508B-5226-460E-B2FA-8FB66F89E67B}" srcOrd="0" destOrd="0" presId="urn:microsoft.com/office/officeart/2005/8/layout/hierarchy4"/>
    <dgm:cxn modelId="{C395BB86-29A1-42B1-9CB1-BE2A754A1693}" type="presOf" srcId="{78237AC0-EDA6-41F8-A636-BB135825DA8B}" destId="{0ACD8952-72CF-451A-9C84-72F3A5F03754}" srcOrd="0" destOrd="0" presId="urn:microsoft.com/office/officeart/2005/8/layout/hierarchy4"/>
    <dgm:cxn modelId="{B31050B9-ADB4-4319-8757-6E7B342F772D}" type="presOf" srcId="{5CD15294-5154-440E-B984-0C3D6D278028}" destId="{6038BFC7-9A23-42F3-8957-EDDB9D632D68}" srcOrd="0" destOrd="0" presId="urn:microsoft.com/office/officeart/2005/8/layout/hierarchy4"/>
    <dgm:cxn modelId="{AF63979C-9040-41D4-8D52-EEB8120242FC}" srcId="{C5C88C80-A8FA-4F01-8FFA-016EC6499D75}" destId="{F65329BF-00BE-4B0C-B221-A323586D6253}" srcOrd="0" destOrd="0" parTransId="{4A53E57F-D2BB-44B8-A3B0-9086DF5CBC0D}" sibTransId="{1005C61E-E544-44BE-8CE0-0D62025F3DD7}"/>
    <dgm:cxn modelId="{38EAA9D1-7A28-488F-B8CD-05F32E1ABB6D}" srcId="{D566E8C2-20F4-4CA9-AC2B-B518BEFD4AB7}" destId="{99409D57-4E1A-47FF-93CD-6BC13508BD97}" srcOrd="0" destOrd="0" parTransId="{A0A7107C-C3C8-45C5-8BE4-7D0CB676E0A9}" sibTransId="{15B1621C-8CFE-4C12-BDF5-637561A3739C}"/>
    <dgm:cxn modelId="{5CE4CB61-4C56-4418-9BDD-69D4330ABF6A}" type="presOf" srcId="{88E03DE7-6C7F-4726-8C04-6BD37220747D}" destId="{24402353-4F2D-4322-8FDC-89C90F292551}" srcOrd="0" destOrd="0" presId="urn:microsoft.com/office/officeart/2005/8/layout/hierarchy4"/>
    <dgm:cxn modelId="{28B3ABF4-3DA3-4675-AFEF-7A5396BD13A0}" srcId="{F608BBE1-A353-4332-AB71-BD40FF3D5676}" destId="{E1434334-8BF7-402C-AB9E-70EBD03E240C}" srcOrd="0" destOrd="0" parTransId="{E84425F4-7F8E-4AE0-920E-9067EFF1CB4C}" sibTransId="{E0C22C85-A296-4CDB-8771-68DFAA74B61D}"/>
    <dgm:cxn modelId="{BD491F00-64AF-4FE3-835B-793B9440D31E}" srcId="{E1434334-8BF7-402C-AB9E-70EBD03E240C}" destId="{1636477D-4D26-42BD-B59B-297FCBC3A95C}" srcOrd="1" destOrd="0" parTransId="{87F58B61-66B7-4CEE-AC94-627303CDAB25}" sibTransId="{D3DAE0A6-959A-488C-8B68-CD650D2EF445}"/>
    <dgm:cxn modelId="{972B4D34-48EB-442B-9D06-EBFF17630468}" type="presOf" srcId="{E5478362-CFE7-4D21-B179-9F9B3A828E2A}" destId="{80AB8CA4-4AAE-4566-9C2F-663517899584}" srcOrd="0" destOrd="0" presId="urn:microsoft.com/office/officeart/2005/8/layout/hierarchy4"/>
    <dgm:cxn modelId="{23F0A20C-A3E1-41C3-B54C-646CDF614533}" type="presParOf" srcId="{3FDA59D8-150B-4B7B-B97C-A8298E30C9D4}" destId="{CA821F0C-EB03-4B73-8E0D-9235937F50C3}" srcOrd="0" destOrd="0" presId="urn:microsoft.com/office/officeart/2005/8/layout/hierarchy4"/>
    <dgm:cxn modelId="{3B44AFB8-DADD-41DD-9D2A-D092AA770EB5}" type="presParOf" srcId="{CA821F0C-EB03-4B73-8E0D-9235937F50C3}" destId="{CA24A156-D034-4D58-9EE3-D4D0A9D8DC8C}" srcOrd="0" destOrd="0" presId="urn:microsoft.com/office/officeart/2005/8/layout/hierarchy4"/>
    <dgm:cxn modelId="{9755A90B-9843-40F1-B4D3-B53980BF3223}" type="presParOf" srcId="{CA821F0C-EB03-4B73-8E0D-9235937F50C3}" destId="{70027646-9980-4E43-8A08-23DEC5FE4E9F}" srcOrd="1" destOrd="0" presId="urn:microsoft.com/office/officeart/2005/8/layout/hierarchy4"/>
    <dgm:cxn modelId="{01327C73-F25B-4D2E-87B8-DAE6E9E68EA0}" type="presParOf" srcId="{CA821F0C-EB03-4B73-8E0D-9235937F50C3}" destId="{684F247C-5163-47E1-BF75-CBAFF2C15AD4}" srcOrd="2" destOrd="0" presId="urn:microsoft.com/office/officeart/2005/8/layout/hierarchy4"/>
    <dgm:cxn modelId="{54638073-8A39-4307-9502-C86451DB880A}" type="presParOf" srcId="{684F247C-5163-47E1-BF75-CBAFF2C15AD4}" destId="{36FE96E9-1EDB-4C50-BF4B-91043978C73E}" srcOrd="0" destOrd="0" presId="urn:microsoft.com/office/officeart/2005/8/layout/hierarchy4"/>
    <dgm:cxn modelId="{D50AA273-E1E2-4216-9DCC-A8CC91668326}" type="presParOf" srcId="{36FE96E9-1EDB-4C50-BF4B-91043978C73E}" destId="{F722F914-3429-4255-AD57-306AA2B94BDA}" srcOrd="0" destOrd="0" presId="urn:microsoft.com/office/officeart/2005/8/layout/hierarchy4"/>
    <dgm:cxn modelId="{B6C377D1-39CA-4107-B0EB-96B0672E71E9}" type="presParOf" srcId="{36FE96E9-1EDB-4C50-BF4B-91043978C73E}" destId="{63E706BC-4FD8-4F20-B1BD-720722E54834}" srcOrd="1" destOrd="0" presId="urn:microsoft.com/office/officeart/2005/8/layout/hierarchy4"/>
    <dgm:cxn modelId="{1FBC8B2E-178A-4B34-8AD1-3EF5B4BEAF39}" type="presParOf" srcId="{684F247C-5163-47E1-BF75-CBAFF2C15AD4}" destId="{0B999DEE-FC56-4E19-A304-9DAC04DC21BD}" srcOrd="1" destOrd="0" presId="urn:microsoft.com/office/officeart/2005/8/layout/hierarchy4"/>
    <dgm:cxn modelId="{E873D107-E273-49A1-9090-1995074CF1D2}" type="presParOf" srcId="{684F247C-5163-47E1-BF75-CBAFF2C15AD4}" destId="{056A2829-E4D0-47A1-A9E1-CC4375529101}" srcOrd="2" destOrd="0" presId="urn:microsoft.com/office/officeart/2005/8/layout/hierarchy4"/>
    <dgm:cxn modelId="{D77DA0B7-58A6-4533-8CD8-0B7F98391456}" type="presParOf" srcId="{056A2829-E4D0-47A1-A9E1-CC4375529101}" destId="{608F8A3F-71FD-4CB9-B3A9-A9646ADEF45A}" srcOrd="0" destOrd="0" presId="urn:microsoft.com/office/officeart/2005/8/layout/hierarchy4"/>
    <dgm:cxn modelId="{F58C78B7-6B47-4267-9369-C6025BDC83F7}" type="presParOf" srcId="{056A2829-E4D0-47A1-A9E1-CC4375529101}" destId="{747B199E-B2F5-4B3C-A7B2-22CAD251E195}" srcOrd="1" destOrd="0" presId="urn:microsoft.com/office/officeart/2005/8/layout/hierarchy4"/>
    <dgm:cxn modelId="{38BF6279-B834-409D-8114-5BA000814B4B}" type="presParOf" srcId="{056A2829-E4D0-47A1-A9E1-CC4375529101}" destId="{6A561773-66CC-4415-880D-9AB768312926}" srcOrd="2" destOrd="0" presId="urn:microsoft.com/office/officeart/2005/8/layout/hierarchy4"/>
    <dgm:cxn modelId="{ECFC6F78-5991-4C64-9684-6AD94874E38E}" type="presParOf" srcId="{6A561773-66CC-4415-880D-9AB768312926}" destId="{B1B01469-8D54-4EA0-828A-E61671E39BC5}" srcOrd="0" destOrd="0" presId="urn:microsoft.com/office/officeart/2005/8/layout/hierarchy4"/>
    <dgm:cxn modelId="{517ABF4D-FFDA-4B78-9516-A7A1751F4FCD}" type="presParOf" srcId="{B1B01469-8D54-4EA0-828A-E61671E39BC5}" destId="{776211A0-D739-4548-9210-AA7407DF9EC7}" srcOrd="0" destOrd="0" presId="urn:microsoft.com/office/officeart/2005/8/layout/hierarchy4"/>
    <dgm:cxn modelId="{BA2FBF8A-51E6-44F6-BDBA-143D76BC6AA4}" type="presParOf" srcId="{B1B01469-8D54-4EA0-828A-E61671E39BC5}" destId="{549F2499-EE39-4BF9-B72E-83D062B1A4E9}" srcOrd="1" destOrd="0" presId="urn:microsoft.com/office/officeart/2005/8/layout/hierarchy4"/>
    <dgm:cxn modelId="{B2F18850-B7E0-47C7-AC4B-2E21B06340DC}" type="presParOf" srcId="{B1B01469-8D54-4EA0-828A-E61671E39BC5}" destId="{BCC29D6D-E9A1-426C-AC77-CCD61E35F519}" srcOrd="2" destOrd="0" presId="urn:microsoft.com/office/officeart/2005/8/layout/hierarchy4"/>
    <dgm:cxn modelId="{1DCBB2EA-6879-4B94-AEEB-32EEAE08123C}" type="presParOf" srcId="{BCC29D6D-E9A1-426C-AC77-CCD61E35F519}" destId="{C6D726DA-EBB4-4D63-8D3B-D610EFBDC14E}" srcOrd="0" destOrd="0" presId="urn:microsoft.com/office/officeart/2005/8/layout/hierarchy4"/>
    <dgm:cxn modelId="{3C348779-7D71-45D3-8607-F88B8FAC8AB7}" type="presParOf" srcId="{C6D726DA-EBB4-4D63-8D3B-D610EFBDC14E}" destId="{26F8508B-5226-460E-B2FA-8FB66F89E67B}" srcOrd="0" destOrd="0" presId="urn:microsoft.com/office/officeart/2005/8/layout/hierarchy4"/>
    <dgm:cxn modelId="{8A0C9084-5552-4981-A25A-50AE2360090D}" type="presParOf" srcId="{C6D726DA-EBB4-4D63-8D3B-D610EFBDC14E}" destId="{D4E69CB0-E947-42BB-AC01-0EF1BD1C9F3A}" srcOrd="1" destOrd="0" presId="urn:microsoft.com/office/officeart/2005/8/layout/hierarchy4"/>
    <dgm:cxn modelId="{40ABC44F-DC09-4969-8EEE-569E824EEDF3}" type="presParOf" srcId="{C6D726DA-EBB4-4D63-8D3B-D610EFBDC14E}" destId="{814CDB33-988C-4250-9EBC-60F25EB7BA6F}" srcOrd="2" destOrd="0" presId="urn:microsoft.com/office/officeart/2005/8/layout/hierarchy4"/>
    <dgm:cxn modelId="{B909F990-F296-4BDA-AFE7-20E3E0573C14}" type="presParOf" srcId="{814CDB33-988C-4250-9EBC-60F25EB7BA6F}" destId="{815931D6-2596-4220-8DA5-874971294CEC}" srcOrd="0" destOrd="0" presId="urn:microsoft.com/office/officeart/2005/8/layout/hierarchy4"/>
    <dgm:cxn modelId="{3B7B3D65-6948-4BE6-A3E4-8CD8369790D0}" type="presParOf" srcId="{815931D6-2596-4220-8DA5-874971294CEC}" destId="{EEA2549E-DC1F-4D04-A24D-19B1C45E490E}" srcOrd="0" destOrd="0" presId="urn:microsoft.com/office/officeart/2005/8/layout/hierarchy4"/>
    <dgm:cxn modelId="{B6449A6B-E653-43E4-A6EC-276758D724E3}" type="presParOf" srcId="{815931D6-2596-4220-8DA5-874971294CEC}" destId="{8C7F0374-BF98-4979-B846-CBF47B41FBF6}" srcOrd="1" destOrd="0" presId="urn:microsoft.com/office/officeart/2005/8/layout/hierarchy4"/>
    <dgm:cxn modelId="{825941AC-F2EC-4189-9D5E-0D9D309C1B6F}" type="presParOf" srcId="{815931D6-2596-4220-8DA5-874971294CEC}" destId="{DD3F1635-4541-4131-8EC9-7021F474F3E5}" srcOrd="2" destOrd="0" presId="urn:microsoft.com/office/officeart/2005/8/layout/hierarchy4"/>
    <dgm:cxn modelId="{3724F352-9955-407D-93C8-E5F17FCB40CB}" type="presParOf" srcId="{DD3F1635-4541-4131-8EC9-7021F474F3E5}" destId="{7BD30591-2CCB-4638-91E8-39E534A3DD06}" srcOrd="0" destOrd="0" presId="urn:microsoft.com/office/officeart/2005/8/layout/hierarchy4"/>
    <dgm:cxn modelId="{C6B67D98-325F-4138-A78E-615796511A16}" type="presParOf" srcId="{7BD30591-2CCB-4638-91E8-39E534A3DD06}" destId="{DB6329C8-B539-47F9-BA39-ABC31226DEFA}" srcOrd="0" destOrd="0" presId="urn:microsoft.com/office/officeart/2005/8/layout/hierarchy4"/>
    <dgm:cxn modelId="{6EF2E688-3F35-4E30-A4EB-25E3C4357DE6}" type="presParOf" srcId="{7BD30591-2CCB-4638-91E8-39E534A3DD06}" destId="{317C99E2-367B-4841-AEC2-96BC9B9BCAD7}" srcOrd="1" destOrd="0" presId="urn:microsoft.com/office/officeart/2005/8/layout/hierarchy4"/>
    <dgm:cxn modelId="{AD5B95D2-7931-444C-973C-D9FBB17D12A6}" type="presParOf" srcId="{7BD30591-2CCB-4638-91E8-39E534A3DD06}" destId="{9B38BF3B-8781-4397-8567-D2DBEBA445AA}" srcOrd="2" destOrd="0" presId="urn:microsoft.com/office/officeart/2005/8/layout/hierarchy4"/>
    <dgm:cxn modelId="{188FF9AC-C92E-44BA-BBCA-156740C82B3F}" type="presParOf" srcId="{9B38BF3B-8781-4397-8567-D2DBEBA445AA}" destId="{0354F0BF-F94E-4594-9789-F520CF07ED49}" srcOrd="0" destOrd="0" presId="urn:microsoft.com/office/officeart/2005/8/layout/hierarchy4"/>
    <dgm:cxn modelId="{528CB05C-11F6-41FD-A0FC-768A701987A6}" type="presParOf" srcId="{0354F0BF-F94E-4594-9789-F520CF07ED49}" destId="{0ACD8952-72CF-451A-9C84-72F3A5F03754}" srcOrd="0" destOrd="0" presId="urn:microsoft.com/office/officeart/2005/8/layout/hierarchy4"/>
    <dgm:cxn modelId="{4203053C-0CC5-49DF-A13D-5E0D5930E16B}" type="presParOf" srcId="{0354F0BF-F94E-4594-9789-F520CF07ED49}" destId="{37B8AB38-E803-4D6C-B713-B1E4C6E240E8}" srcOrd="1" destOrd="0" presId="urn:microsoft.com/office/officeart/2005/8/layout/hierarchy4"/>
    <dgm:cxn modelId="{8CE2A893-5EF9-47D8-9A40-3BA86A3C4013}" type="presParOf" srcId="{0354F0BF-F94E-4594-9789-F520CF07ED49}" destId="{D340BCCF-58E9-48FE-8D57-4BFD5FA1B864}" srcOrd="2" destOrd="0" presId="urn:microsoft.com/office/officeart/2005/8/layout/hierarchy4"/>
    <dgm:cxn modelId="{826CD35E-06D3-4C92-A608-2A816F6E712C}" type="presParOf" srcId="{D340BCCF-58E9-48FE-8D57-4BFD5FA1B864}" destId="{860D37A8-F53A-46DB-AECD-D4803FEA2673}" srcOrd="0" destOrd="0" presId="urn:microsoft.com/office/officeart/2005/8/layout/hierarchy4"/>
    <dgm:cxn modelId="{AF2327F0-4AF1-46FE-B6C2-329771428603}" type="presParOf" srcId="{860D37A8-F53A-46DB-AECD-D4803FEA2673}" destId="{A2852C5C-793E-4E92-B082-56F07791AF05}" srcOrd="0" destOrd="0" presId="urn:microsoft.com/office/officeart/2005/8/layout/hierarchy4"/>
    <dgm:cxn modelId="{ADFB9BCB-2E4E-4AAF-9591-5CD1746F112B}" type="presParOf" srcId="{860D37A8-F53A-46DB-AECD-D4803FEA2673}" destId="{8E56CB6E-E63A-4271-94AE-4CD35ABAE373}" srcOrd="1" destOrd="0" presId="urn:microsoft.com/office/officeart/2005/8/layout/hierarchy4"/>
    <dgm:cxn modelId="{1A61C077-3DB4-4148-8801-D9694542535B}" type="presParOf" srcId="{814CDB33-988C-4250-9EBC-60F25EB7BA6F}" destId="{7004BDA6-4F89-406A-82B3-0B48B6E7954E}" srcOrd="1" destOrd="0" presId="urn:microsoft.com/office/officeart/2005/8/layout/hierarchy4"/>
    <dgm:cxn modelId="{A180F331-E6F6-44B3-B4F9-D81AE1DCF220}" type="presParOf" srcId="{814CDB33-988C-4250-9EBC-60F25EB7BA6F}" destId="{FA94D853-CC43-4E6C-8449-040B8F4E51A9}" srcOrd="2" destOrd="0" presId="urn:microsoft.com/office/officeart/2005/8/layout/hierarchy4"/>
    <dgm:cxn modelId="{A45BF631-477B-42C5-90E7-3883040526D0}" type="presParOf" srcId="{FA94D853-CC43-4E6C-8449-040B8F4E51A9}" destId="{9951D0C3-D189-4312-B001-D62847BD6ACC}" srcOrd="0" destOrd="0" presId="urn:microsoft.com/office/officeart/2005/8/layout/hierarchy4"/>
    <dgm:cxn modelId="{FF063BF0-2E4E-4919-9CF3-C484D2678C33}" type="presParOf" srcId="{FA94D853-CC43-4E6C-8449-040B8F4E51A9}" destId="{99117C3B-CA9E-4D67-BD14-F89DC129AB64}" srcOrd="1" destOrd="0" presId="urn:microsoft.com/office/officeart/2005/8/layout/hierarchy4"/>
    <dgm:cxn modelId="{21D81119-0CDF-4151-A491-CFA9FF2773EF}" type="presParOf" srcId="{FA94D853-CC43-4E6C-8449-040B8F4E51A9}" destId="{A34FC156-54A1-4860-BCD6-33353D9CAE52}" srcOrd="2" destOrd="0" presId="urn:microsoft.com/office/officeart/2005/8/layout/hierarchy4"/>
    <dgm:cxn modelId="{D463FD27-B9DE-4365-82F1-544C9A36BA76}" type="presParOf" srcId="{A34FC156-54A1-4860-BCD6-33353D9CAE52}" destId="{4EF2283C-6A1D-45B7-AF97-6D10D6CD1485}" srcOrd="0" destOrd="0" presId="urn:microsoft.com/office/officeart/2005/8/layout/hierarchy4"/>
    <dgm:cxn modelId="{3502A354-F6D2-4C97-9CCC-ABA060B22888}" type="presParOf" srcId="{4EF2283C-6A1D-45B7-AF97-6D10D6CD1485}" destId="{6038BFC7-9A23-42F3-8957-EDDB9D632D68}" srcOrd="0" destOrd="0" presId="urn:microsoft.com/office/officeart/2005/8/layout/hierarchy4"/>
    <dgm:cxn modelId="{F1BBB43F-F15F-4220-AFA6-0A63C8A4C7CF}" type="presParOf" srcId="{4EF2283C-6A1D-45B7-AF97-6D10D6CD1485}" destId="{213BBE6C-D6D8-4DB3-96D5-C0382B89568E}" srcOrd="1" destOrd="0" presId="urn:microsoft.com/office/officeart/2005/8/layout/hierarchy4"/>
    <dgm:cxn modelId="{C89ACF14-378D-4CF9-AEB9-587148543157}" type="presParOf" srcId="{4EF2283C-6A1D-45B7-AF97-6D10D6CD1485}" destId="{76A8DBD2-89A1-4FE1-9294-DF38CEFFF0D4}" srcOrd="2" destOrd="0" presId="urn:microsoft.com/office/officeart/2005/8/layout/hierarchy4"/>
    <dgm:cxn modelId="{19DB4599-09CD-4586-909E-E0BAAC5B2FF7}" type="presParOf" srcId="{76A8DBD2-89A1-4FE1-9294-DF38CEFFF0D4}" destId="{FAC09A1F-325A-4CFE-958C-D619BB458A2D}" srcOrd="0" destOrd="0" presId="urn:microsoft.com/office/officeart/2005/8/layout/hierarchy4"/>
    <dgm:cxn modelId="{37DA7731-2F49-43F9-AE41-90753A52D4BC}" type="presParOf" srcId="{FAC09A1F-325A-4CFE-958C-D619BB458A2D}" destId="{59EBDCEA-14C2-4DE6-BDB1-E7F60FE7035C}" srcOrd="0" destOrd="0" presId="urn:microsoft.com/office/officeart/2005/8/layout/hierarchy4"/>
    <dgm:cxn modelId="{83960AB3-3870-4706-84AF-046581363377}" type="presParOf" srcId="{FAC09A1F-325A-4CFE-958C-D619BB458A2D}" destId="{D670FF29-9B87-4232-B012-74866DB99CE2}" srcOrd="1" destOrd="0" presId="urn:microsoft.com/office/officeart/2005/8/layout/hierarchy4"/>
    <dgm:cxn modelId="{82095ADD-DCBA-43DD-89CD-D87F092858FC}" type="presParOf" srcId="{814CDB33-988C-4250-9EBC-60F25EB7BA6F}" destId="{8A38DE45-75E1-4A5B-AC8D-A3817C6DE801}" srcOrd="3" destOrd="0" presId="urn:microsoft.com/office/officeart/2005/8/layout/hierarchy4"/>
    <dgm:cxn modelId="{3823BBFC-EA19-464C-B9F5-AD1B0EF39132}" type="presParOf" srcId="{814CDB33-988C-4250-9EBC-60F25EB7BA6F}" destId="{A79FC208-5761-4D47-89DC-2EDF93987335}" srcOrd="4" destOrd="0" presId="urn:microsoft.com/office/officeart/2005/8/layout/hierarchy4"/>
    <dgm:cxn modelId="{4073B535-D92F-490D-BE26-8609BB8A8939}" type="presParOf" srcId="{A79FC208-5761-4D47-89DC-2EDF93987335}" destId="{F2EEEDC2-E495-4211-9E48-33E624ECB6E1}" srcOrd="0" destOrd="0" presId="urn:microsoft.com/office/officeart/2005/8/layout/hierarchy4"/>
    <dgm:cxn modelId="{7A922A81-1BC1-42EC-B6C1-77AF08C1F025}" type="presParOf" srcId="{A79FC208-5761-4D47-89DC-2EDF93987335}" destId="{499B5CCB-DB91-460B-B2B7-B37ACF3D4CED}" srcOrd="1" destOrd="0" presId="urn:microsoft.com/office/officeart/2005/8/layout/hierarchy4"/>
    <dgm:cxn modelId="{F6CD4D14-BAA5-45F4-A7CC-AC85951E3B98}" type="presParOf" srcId="{BCC29D6D-E9A1-426C-AC77-CCD61E35F519}" destId="{3FEF7BB5-7E8B-4544-AFB5-9E686E19A908}" srcOrd="1" destOrd="0" presId="urn:microsoft.com/office/officeart/2005/8/layout/hierarchy4"/>
    <dgm:cxn modelId="{4ED21A97-8BEC-4B7B-9E3D-37317614AC59}" type="presParOf" srcId="{BCC29D6D-E9A1-426C-AC77-CCD61E35F519}" destId="{F51A6EA9-72FB-4C40-A817-2731E8698EE3}" srcOrd="2" destOrd="0" presId="urn:microsoft.com/office/officeart/2005/8/layout/hierarchy4"/>
    <dgm:cxn modelId="{69120040-2679-44C6-9100-97F3AED51447}" type="presParOf" srcId="{F51A6EA9-72FB-4C40-A817-2731E8698EE3}" destId="{91C15CEB-2F17-4F76-A1F5-AA176CADD7CF}" srcOrd="0" destOrd="0" presId="urn:microsoft.com/office/officeart/2005/8/layout/hierarchy4"/>
    <dgm:cxn modelId="{3151E82D-B848-41A7-95B1-5EAC1EF92ABA}" type="presParOf" srcId="{F51A6EA9-72FB-4C40-A817-2731E8698EE3}" destId="{D9E9B657-70CF-4992-B230-884DE72988B3}" srcOrd="1" destOrd="0" presId="urn:microsoft.com/office/officeart/2005/8/layout/hierarchy4"/>
    <dgm:cxn modelId="{8645A999-56B3-42DA-AE4C-3E5C6E310645}" type="presParOf" srcId="{F51A6EA9-72FB-4C40-A817-2731E8698EE3}" destId="{DA3A0C5B-E40E-4F67-BECE-F43595DA50C4}" srcOrd="2" destOrd="0" presId="urn:microsoft.com/office/officeart/2005/8/layout/hierarchy4"/>
    <dgm:cxn modelId="{A5540EF4-D4DD-4642-86BA-AE3AED95EF0E}" type="presParOf" srcId="{DA3A0C5B-E40E-4F67-BECE-F43595DA50C4}" destId="{8CEF0BFF-E885-43CF-8C1F-5A0D3CB5D054}" srcOrd="0" destOrd="0" presId="urn:microsoft.com/office/officeart/2005/8/layout/hierarchy4"/>
    <dgm:cxn modelId="{D4514640-43C5-487B-8B87-9E8EC197F13A}" type="presParOf" srcId="{8CEF0BFF-E885-43CF-8C1F-5A0D3CB5D054}" destId="{8403377E-C5B7-4A6D-9C36-E6F591E57CE6}" srcOrd="0" destOrd="0" presId="urn:microsoft.com/office/officeart/2005/8/layout/hierarchy4"/>
    <dgm:cxn modelId="{B435B298-8F94-4FDA-BF33-8C8CB5E81E2F}" type="presParOf" srcId="{8CEF0BFF-E885-43CF-8C1F-5A0D3CB5D054}" destId="{A7CDB36C-B385-45C7-82CE-D21435773A55}" srcOrd="1" destOrd="0" presId="urn:microsoft.com/office/officeart/2005/8/layout/hierarchy4"/>
    <dgm:cxn modelId="{D2917F79-A878-497B-BF61-2719BE339AF9}" type="presParOf" srcId="{8CEF0BFF-E885-43CF-8C1F-5A0D3CB5D054}" destId="{5BB3D070-3D47-46CB-BD2B-F9025FB17491}" srcOrd="2" destOrd="0" presId="urn:microsoft.com/office/officeart/2005/8/layout/hierarchy4"/>
    <dgm:cxn modelId="{FE1B227D-9E11-42D3-A198-7CCA8B74D06F}" type="presParOf" srcId="{5BB3D070-3D47-46CB-BD2B-F9025FB17491}" destId="{76428F79-CAFC-4EC6-A980-8BE0FD4FA475}" srcOrd="0" destOrd="0" presId="urn:microsoft.com/office/officeart/2005/8/layout/hierarchy4"/>
    <dgm:cxn modelId="{B8D9B2C1-C748-4370-BE98-85F265AFF500}" type="presParOf" srcId="{76428F79-CAFC-4EC6-A980-8BE0FD4FA475}" destId="{C43294D0-E374-4C91-A82C-7D8D82422969}" srcOrd="0" destOrd="0" presId="urn:microsoft.com/office/officeart/2005/8/layout/hierarchy4"/>
    <dgm:cxn modelId="{B47FD076-E59C-4457-8A19-5AAE0D95562F}" type="presParOf" srcId="{76428F79-CAFC-4EC6-A980-8BE0FD4FA475}" destId="{5C4C89C3-490C-421D-878E-8721FABCC35F}" srcOrd="1" destOrd="0" presId="urn:microsoft.com/office/officeart/2005/8/layout/hierarchy4"/>
    <dgm:cxn modelId="{2E22550D-9C3C-421D-AD4C-3D122C22D663}" type="presParOf" srcId="{76428F79-CAFC-4EC6-A980-8BE0FD4FA475}" destId="{0CEC258E-AC1C-4BD4-A049-71156C474DAE}" srcOrd="2" destOrd="0" presId="urn:microsoft.com/office/officeart/2005/8/layout/hierarchy4"/>
    <dgm:cxn modelId="{BDB53681-7954-4AE2-9410-551E66367480}" type="presParOf" srcId="{0CEC258E-AC1C-4BD4-A049-71156C474DAE}" destId="{0E6EEF98-49DF-4986-BB8C-575267177D7B}" srcOrd="0" destOrd="0" presId="urn:microsoft.com/office/officeart/2005/8/layout/hierarchy4"/>
    <dgm:cxn modelId="{8B8DA7C4-E8C5-42FC-B11E-A5C6245F3A24}" type="presParOf" srcId="{0E6EEF98-49DF-4986-BB8C-575267177D7B}" destId="{140B3936-FFAF-4946-AED8-892767F7D9D9}" srcOrd="0" destOrd="0" presId="urn:microsoft.com/office/officeart/2005/8/layout/hierarchy4"/>
    <dgm:cxn modelId="{690E623F-AFE2-47E8-875E-3F93D7899045}" type="presParOf" srcId="{0E6EEF98-49DF-4986-BB8C-575267177D7B}" destId="{35C20307-ABFD-4F71-8577-68AED77FB1FA}" srcOrd="1" destOrd="0" presId="urn:microsoft.com/office/officeart/2005/8/layout/hierarchy4"/>
    <dgm:cxn modelId="{4FC59FCD-DE46-42A0-879B-216FAB71DA98}" type="presParOf" srcId="{DA3A0C5B-E40E-4F67-BECE-F43595DA50C4}" destId="{02FAF941-0D18-4D12-9434-15D7F24527ED}" srcOrd="1" destOrd="0" presId="urn:microsoft.com/office/officeart/2005/8/layout/hierarchy4"/>
    <dgm:cxn modelId="{859B7B95-AB9B-42DB-9CA0-CACBE1E82638}" type="presParOf" srcId="{DA3A0C5B-E40E-4F67-BECE-F43595DA50C4}" destId="{73584E35-1D9E-487D-BF66-93DD0F6FC1B6}" srcOrd="2" destOrd="0" presId="urn:microsoft.com/office/officeart/2005/8/layout/hierarchy4"/>
    <dgm:cxn modelId="{D1433C67-034C-45F0-A02B-598FCDE7F550}" type="presParOf" srcId="{73584E35-1D9E-487D-BF66-93DD0F6FC1B6}" destId="{46BFEF2D-45BA-4579-9C19-550904F83E35}" srcOrd="0" destOrd="0" presId="urn:microsoft.com/office/officeart/2005/8/layout/hierarchy4"/>
    <dgm:cxn modelId="{332D2D99-7BB9-40EF-BC31-57EE0966C156}" type="presParOf" srcId="{73584E35-1D9E-487D-BF66-93DD0F6FC1B6}" destId="{5865A276-A22C-42E0-ACD7-339CEB51D18E}" srcOrd="1" destOrd="0" presId="urn:microsoft.com/office/officeart/2005/8/layout/hierarchy4"/>
    <dgm:cxn modelId="{0F520890-2CA8-416D-92C4-625752B4BA2E}" type="presParOf" srcId="{73584E35-1D9E-487D-BF66-93DD0F6FC1B6}" destId="{1C8F6212-7EEE-4BD7-A530-3C1392736A2B}" srcOrd="2" destOrd="0" presId="urn:microsoft.com/office/officeart/2005/8/layout/hierarchy4"/>
    <dgm:cxn modelId="{3807176D-6DFB-4987-9282-1D39BDE22565}" type="presParOf" srcId="{1C8F6212-7EEE-4BD7-A530-3C1392736A2B}" destId="{47BE15F5-2A99-4644-8F27-4A1C4DF9BB03}" srcOrd="0" destOrd="0" presId="urn:microsoft.com/office/officeart/2005/8/layout/hierarchy4"/>
    <dgm:cxn modelId="{D841BFF5-C55C-4187-8756-0EDEA3B95E25}" type="presParOf" srcId="{47BE15F5-2A99-4644-8F27-4A1C4DF9BB03}" destId="{EB7D744B-AFEF-43B9-A82E-02F20DA780AD}" srcOrd="0" destOrd="0" presId="urn:microsoft.com/office/officeart/2005/8/layout/hierarchy4"/>
    <dgm:cxn modelId="{A7C892D8-1BA4-409C-B0B9-25DAA54B76A8}" type="presParOf" srcId="{47BE15F5-2A99-4644-8F27-4A1C4DF9BB03}" destId="{8EB2101E-A6E3-428B-BEC6-85AA86ABEA05}" srcOrd="1" destOrd="0" presId="urn:microsoft.com/office/officeart/2005/8/layout/hierarchy4"/>
    <dgm:cxn modelId="{134B6C6D-9680-4591-9297-8654E8EF2809}" type="presParOf" srcId="{47BE15F5-2A99-4644-8F27-4A1C4DF9BB03}" destId="{3D7D9000-C2B1-4B11-88CC-CF011AB47442}" srcOrd="2" destOrd="0" presId="urn:microsoft.com/office/officeart/2005/8/layout/hierarchy4"/>
    <dgm:cxn modelId="{812ECBEB-C11A-4152-BA45-F23C17FB9EB5}" type="presParOf" srcId="{3D7D9000-C2B1-4B11-88CC-CF011AB47442}" destId="{C887A1A8-8A5D-4B22-80AB-355FA6E4CBCE}" srcOrd="0" destOrd="0" presId="urn:microsoft.com/office/officeart/2005/8/layout/hierarchy4"/>
    <dgm:cxn modelId="{2FBD74F3-FF3C-4F52-8B54-0B110C4626B4}" type="presParOf" srcId="{C887A1A8-8A5D-4B22-80AB-355FA6E4CBCE}" destId="{765F83BC-8705-4896-BD19-142B13EE783D}" srcOrd="0" destOrd="0" presId="urn:microsoft.com/office/officeart/2005/8/layout/hierarchy4"/>
    <dgm:cxn modelId="{5BB46CDC-2743-4ADF-B01D-CC026F2CEA48}" type="presParOf" srcId="{C887A1A8-8A5D-4B22-80AB-355FA6E4CBCE}" destId="{5C1ACDFE-E747-41D6-B3BE-963053FDB1CD}" srcOrd="1" destOrd="0" presId="urn:microsoft.com/office/officeart/2005/8/layout/hierarchy4"/>
    <dgm:cxn modelId="{EF514524-721C-4041-A1A4-E1B7D5D1B348}" type="presParOf" srcId="{C887A1A8-8A5D-4B22-80AB-355FA6E4CBCE}" destId="{9C07074F-176F-4B69-BC2D-85F58F12FCB0}" srcOrd="2" destOrd="0" presId="urn:microsoft.com/office/officeart/2005/8/layout/hierarchy4"/>
    <dgm:cxn modelId="{49B54A1E-03BC-446D-9CE0-B46703AFEED6}" type="presParOf" srcId="{9C07074F-176F-4B69-BC2D-85F58F12FCB0}" destId="{31E30D85-79B0-42A2-82F1-2DABA6F5970D}" srcOrd="0" destOrd="0" presId="urn:microsoft.com/office/officeart/2005/8/layout/hierarchy4"/>
    <dgm:cxn modelId="{12EEE2B0-492E-48EA-9252-B12A995B6048}" type="presParOf" srcId="{31E30D85-79B0-42A2-82F1-2DABA6F5970D}" destId="{24402353-4F2D-4322-8FDC-89C90F292551}" srcOrd="0" destOrd="0" presId="urn:microsoft.com/office/officeart/2005/8/layout/hierarchy4"/>
    <dgm:cxn modelId="{F471D05C-7EE3-4AF6-80F8-0E92032A94FC}" type="presParOf" srcId="{31E30D85-79B0-42A2-82F1-2DABA6F5970D}" destId="{B2651BD3-DC88-4DFD-935A-9985F2CD34D0}" srcOrd="1" destOrd="0" presId="urn:microsoft.com/office/officeart/2005/8/layout/hierarchy4"/>
    <dgm:cxn modelId="{C058A368-6664-4FDE-BAD9-669438DDF0CE}" type="presParOf" srcId="{DA3A0C5B-E40E-4F67-BECE-F43595DA50C4}" destId="{32C6F631-8301-4FF5-A682-54D64C00C41B}" srcOrd="3" destOrd="0" presId="urn:microsoft.com/office/officeart/2005/8/layout/hierarchy4"/>
    <dgm:cxn modelId="{4063FF66-25F5-4902-9761-DB7A5B989D55}" type="presParOf" srcId="{DA3A0C5B-E40E-4F67-BECE-F43595DA50C4}" destId="{42F6B0D5-4396-43B9-8ABB-DCC3816A96DD}" srcOrd="4" destOrd="0" presId="urn:microsoft.com/office/officeart/2005/8/layout/hierarchy4"/>
    <dgm:cxn modelId="{9FF72CAE-1707-4E30-BF8D-18FF277111EB}" type="presParOf" srcId="{42F6B0D5-4396-43B9-8ABB-DCC3816A96DD}" destId="{8EFCDBAD-BBA9-4AF4-B759-9E213F3815B2}" srcOrd="0" destOrd="0" presId="urn:microsoft.com/office/officeart/2005/8/layout/hierarchy4"/>
    <dgm:cxn modelId="{EA8CDB13-76BA-4E96-B326-A6563BF9E521}" type="presParOf" srcId="{42F6B0D5-4396-43B9-8ABB-DCC3816A96DD}" destId="{98CD00D2-5541-466F-AD9D-F236F3758050}" srcOrd="1" destOrd="0" presId="urn:microsoft.com/office/officeart/2005/8/layout/hierarchy4"/>
    <dgm:cxn modelId="{C3BFF7A2-9F92-4FC1-BD3E-9803C998C6E8}" type="presParOf" srcId="{684F247C-5163-47E1-BF75-CBAFF2C15AD4}" destId="{FC28B786-4E16-47F9-BF8A-6C2E75D2E5B0}" srcOrd="3" destOrd="0" presId="urn:microsoft.com/office/officeart/2005/8/layout/hierarchy4"/>
    <dgm:cxn modelId="{8A395FCE-A924-4490-BFDE-6308FA1AD8DB}" type="presParOf" srcId="{684F247C-5163-47E1-BF75-CBAFF2C15AD4}" destId="{A6B4E4BB-4212-498D-8A74-72EC6AB6AAA5}" srcOrd="4" destOrd="0" presId="urn:microsoft.com/office/officeart/2005/8/layout/hierarchy4"/>
    <dgm:cxn modelId="{B1FAF085-CE04-4D42-ADCD-106FBBADEADE}" type="presParOf" srcId="{A6B4E4BB-4212-498D-8A74-72EC6AB6AAA5}" destId="{449B3B19-1703-4D11-B28A-C94B7D568DCF}" srcOrd="0" destOrd="0" presId="urn:microsoft.com/office/officeart/2005/8/layout/hierarchy4"/>
    <dgm:cxn modelId="{DD632BF3-6507-4F2D-A9F4-9A2244A719A1}" type="presParOf" srcId="{A6B4E4BB-4212-498D-8A74-72EC6AB6AAA5}" destId="{D064B45F-19B9-4869-BBE4-E76CEB9E82C0}" srcOrd="1" destOrd="0" presId="urn:microsoft.com/office/officeart/2005/8/layout/hierarchy4"/>
    <dgm:cxn modelId="{6B5A78B8-EC32-4375-8C50-6CBB7B39064D}" type="presParOf" srcId="{684F247C-5163-47E1-BF75-CBAFF2C15AD4}" destId="{2A10FF40-2994-462D-98F4-E2E47DE04E22}" srcOrd="5" destOrd="0" presId="urn:microsoft.com/office/officeart/2005/8/layout/hierarchy4"/>
    <dgm:cxn modelId="{E918411A-4A73-4DA8-B207-80E19C1C0736}" type="presParOf" srcId="{684F247C-5163-47E1-BF75-CBAFF2C15AD4}" destId="{70CB3C68-0C55-4ED7-B897-277009B05422}" srcOrd="6" destOrd="0" presId="urn:microsoft.com/office/officeart/2005/8/layout/hierarchy4"/>
    <dgm:cxn modelId="{893D8103-9902-4D52-8FA0-541A174A6FDB}" type="presParOf" srcId="{70CB3C68-0C55-4ED7-B897-277009B05422}" destId="{80AB8CA4-4AAE-4566-9C2F-663517899584}" srcOrd="0" destOrd="0" presId="urn:microsoft.com/office/officeart/2005/8/layout/hierarchy4"/>
    <dgm:cxn modelId="{02F07495-4C12-495F-88E5-4F5D4EEA2BD0}" type="presParOf" srcId="{70CB3C68-0C55-4ED7-B897-277009B05422}" destId="{57B8D419-F5D3-443B-9FEB-3695CE5311B7}" srcOrd="1" destOrd="0" presId="urn:microsoft.com/office/officeart/2005/8/layout/hierarchy4"/>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941012-B630-4DE3-A9D5-96BE482D4C1E}"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4D0AB9-11A9-4440-A8D4-B3413FA61958}" type="slidenum">
              <a:rPr lang="zh-CN" altLang="en-US" smtClean="0"/>
              <a:pPr/>
              <a:t>‹#›</a:t>
            </a:fld>
            <a:endParaRPr lang="zh-CN" altLang="en-US"/>
          </a:p>
        </p:txBody>
      </p:sp>
    </p:spTree>
    <p:extLst>
      <p:ext uri="{BB962C8B-B14F-4D97-AF65-F5344CB8AC3E}">
        <p14:creationId xmlns="" xmlns:p14="http://schemas.microsoft.com/office/powerpoint/2010/main" val="1470583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685800" y="685800"/>
            <a:ext cx="5486400" cy="3429000"/>
          </a:xfrm>
          <a:prstGeom prst="rect">
            <a:avLst/>
          </a:prstGeom>
          <a:solidFill>
            <a:srgbClr val="FFFFFF"/>
          </a:solidFill>
          <a:ln>
            <a:solidFill>
              <a:srgbClr val="000000"/>
            </a:solidFill>
            <a:miter lim="800000"/>
            <a:headEnd/>
            <a:tailEnd/>
          </a:ln>
        </p:spPr>
      </p:sp>
      <p:sp>
        <p:nvSpPr>
          <p:cNvPr id="952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685800" y="685800"/>
            <a:ext cx="54864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685800" y="685800"/>
            <a:ext cx="5486400" cy="3429000"/>
          </a:xfrm>
          <a:prstGeom prst="rect">
            <a:avLst/>
          </a:prstGeom>
          <a:solidFill>
            <a:srgbClr val="FFFFFF"/>
          </a:solidFill>
          <a:ln>
            <a:solidFill>
              <a:srgbClr val="000000"/>
            </a:solidFill>
            <a:miter lim="800000"/>
            <a:headEnd/>
            <a:tailEnd/>
          </a:ln>
        </p:spPr>
      </p:sp>
      <p:sp>
        <p:nvSpPr>
          <p:cNvPr id="1003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bwMode="auto">
          <a:xfrm>
            <a:off x="685800" y="685800"/>
            <a:ext cx="5486400" cy="3429000"/>
          </a:xfrm>
          <a:prstGeom prst="rect">
            <a:avLst/>
          </a:prstGeom>
          <a:solidFill>
            <a:srgbClr val="FFFFFF"/>
          </a:solidFill>
          <a:ln>
            <a:solidFill>
              <a:srgbClr val="000000"/>
            </a:solidFill>
            <a:miter lim="800000"/>
            <a:headEnd/>
            <a:tailEnd/>
          </a:ln>
        </p:spPr>
      </p:sp>
      <p:sp>
        <p:nvSpPr>
          <p:cNvPr id="151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xfrm>
            <a:off x="685800" y="685800"/>
            <a:ext cx="54864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26"/>
          <p:cNvSpPr>
            <a:spLocks noGrp="1" noRot="1" noChangeAspect="1" noChangeArrowheads="1" noTextEdit="1"/>
          </p:cNvSpPr>
          <p:nvPr>
            <p:ph type="sldImg"/>
          </p:nvPr>
        </p:nvSpPr>
        <p:spPr bwMode="auto">
          <a:xfrm>
            <a:off x="685800" y="685800"/>
            <a:ext cx="5486400" cy="3429000"/>
          </a:xfrm>
          <a:prstGeom prst="rect">
            <a:avLst/>
          </a:prstGeom>
          <a:solidFill>
            <a:srgbClr val="FFFFFF"/>
          </a:solidFill>
          <a:ln>
            <a:solidFill>
              <a:srgbClr val="000000"/>
            </a:solidFill>
            <a:miter lim="800000"/>
            <a:headEnd/>
            <a:tailEnd/>
          </a:ln>
        </p:spPr>
      </p:sp>
      <p:sp>
        <p:nvSpPr>
          <p:cNvPr id="155651"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61"/>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71"/>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71"/>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016000"/>
            <a:ext cx="7924800" cy="7620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CN" altLang="en-US"/>
          </a:p>
        </p:txBody>
      </p:sp>
      <p:sp>
        <p:nvSpPr>
          <p:cNvPr id="5" name="Line 8"/>
          <p:cNvSpPr>
            <a:spLocks noChangeShapeType="1"/>
          </p:cNvSpPr>
          <p:nvPr/>
        </p:nvSpPr>
        <p:spPr bwMode="auto">
          <a:xfrm>
            <a:off x="1981208" y="3302000"/>
            <a:ext cx="6511925" cy="0"/>
          </a:xfrm>
          <a:prstGeom prst="line">
            <a:avLst/>
          </a:prstGeom>
          <a:noFill/>
          <a:ln w="19050">
            <a:solidFill>
              <a:schemeClr val="accent1"/>
            </a:solidFill>
            <a:round/>
            <a:headEnd/>
            <a:tailEnd/>
          </a:ln>
          <a:effectLst/>
        </p:spPr>
        <p:txBody>
          <a:bodyPr/>
          <a:lstStyle/>
          <a:p>
            <a:pPr>
              <a:defRPr/>
            </a:pPr>
            <a:endParaRPr lang="zh-CN" altLang="en-US"/>
          </a:p>
        </p:txBody>
      </p:sp>
      <p:sp>
        <p:nvSpPr>
          <p:cNvPr id="346114" name="Rectangle 2"/>
          <p:cNvSpPr>
            <a:spLocks noGrp="1" noChangeArrowheads="1"/>
          </p:cNvSpPr>
          <p:nvPr>
            <p:ph type="ctrTitle"/>
          </p:nvPr>
        </p:nvSpPr>
        <p:spPr>
          <a:xfrm>
            <a:off x="914412" y="1270000"/>
            <a:ext cx="7623175" cy="1460500"/>
          </a:xfrm>
        </p:spPr>
        <p:txBody>
          <a:bodyPr/>
          <a:lstStyle>
            <a:lvl1pPr>
              <a:defRPr sz="5000"/>
            </a:lvl1pPr>
          </a:lstStyle>
          <a:p>
            <a:r>
              <a:rPr lang="en-US" altLang="zh-CN"/>
              <a:t>单击此处编辑母版标题样式</a:t>
            </a:r>
          </a:p>
        </p:txBody>
      </p:sp>
      <p:sp>
        <p:nvSpPr>
          <p:cNvPr id="346115" name="Rectangle 3"/>
          <p:cNvSpPr>
            <a:spLocks noGrp="1" noChangeArrowheads="1"/>
          </p:cNvSpPr>
          <p:nvPr>
            <p:ph type="subTitle" idx="1"/>
          </p:nvPr>
        </p:nvSpPr>
        <p:spPr>
          <a:xfrm>
            <a:off x="1981200" y="3302000"/>
            <a:ext cx="6553200" cy="1460500"/>
          </a:xfrm>
        </p:spPr>
        <p:txBody>
          <a:bodyPr/>
          <a:lstStyle>
            <a:lvl1pPr marL="0" indent="0">
              <a:buFont typeface="Wingdings" pitchFamily="2" charset="2"/>
              <a:buNone/>
              <a:defRPr sz="2800"/>
            </a:lvl1pPr>
          </a:lstStyle>
          <a:p>
            <a:r>
              <a:rPr lang="en-US" alt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7" name="Rectangle 5"/>
          <p:cNvSpPr>
            <a:spLocks noGrp="1" noChangeArrowheads="1"/>
          </p:cNvSpPr>
          <p:nvPr>
            <p:ph type="ftr" sz="quarter" idx="11"/>
          </p:nvPr>
        </p:nvSpPr>
        <p:spPr>
          <a:xfrm>
            <a:off x="3124200" y="5203032"/>
            <a:ext cx="2895600" cy="381000"/>
          </a:xfrm>
        </p:spPr>
        <p:txBody>
          <a:bodyPr/>
          <a:lstStyle>
            <a:lvl1pPr>
              <a:defRPr/>
            </a:lvl1pPr>
          </a:lstStyle>
          <a:p>
            <a:pPr>
              <a:defRPr/>
            </a:pPr>
            <a:endParaRPr lang="zh-CN" altLang="en-US"/>
          </a:p>
        </p:txBody>
      </p:sp>
      <p:sp>
        <p:nvSpPr>
          <p:cNvPr id="8" name="Rectangle 6"/>
          <p:cNvSpPr>
            <a:spLocks noGrp="1" noChangeArrowheads="1"/>
          </p:cNvSpPr>
          <p:nvPr>
            <p:ph type="sldNum" sz="quarter" idx="12"/>
          </p:nvPr>
        </p:nvSpPr>
        <p:spPr/>
        <p:txBody>
          <a:bodyPr/>
          <a:lstStyle>
            <a:lvl1pPr>
              <a:defRPr/>
            </a:lvl1pPr>
          </a:lstStyle>
          <a:p>
            <a:pPr>
              <a:defRPr/>
            </a:pPr>
            <a:fld id="{F0099CCA-1C59-404B-B8F6-4921C66FB961}" type="slidenum">
              <a:rPr lang="en-US" altLang="zh-CN"/>
              <a:pPr>
                <a:defRPr/>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352A1BFD-D97B-45E7-8FE7-DD51A57176FA}" type="slidenum">
              <a:rPr lang="en-US" altLang="zh-CN"/>
              <a:pPr>
                <a:defRPr/>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9"/>
            <a:ext cx="7772400" cy="1135063"/>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AF88A728-0217-44F7-AD03-04027CD0C5CF}" type="slidenum">
              <a:rPr lang="en-US" altLang="zh-CN"/>
              <a:pPr>
                <a:defRPr/>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1"/>
            <a:ext cx="4038600" cy="37756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1"/>
            <a:ext cx="4038600" cy="37756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4BB1B99-6F47-4703-B72A-FE55C4BEBAA4}" type="slidenum">
              <a:rPr lang="en-US" altLang="zh-CN"/>
              <a:pPr>
                <a:defRPr/>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682A841D-DDB3-4D00-8DBD-332A62128181}" type="slidenum">
              <a:rPr lang="en-US" altLang="zh-CN"/>
              <a:pPr>
                <a:defRPr/>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60A2551F-8457-4B68-BE1F-C4D3E26AA1B1}" type="slidenum">
              <a:rPr lang="en-US" altLang="zh-CN"/>
              <a:pPr>
                <a:defRPr/>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9C343941-4A47-42A1-A1DA-5F8DBF456F95}" type="slidenum">
              <a:rPr lang="en-US" altLang="zh-CN"/>
              <a:pPr>
                <a:defRPr/>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3" y="22754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3"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519E116B-A8A4-4C82-BD2D-1BBD8A834ED7}" type="slidenum">
              <a:rPr lang="en-US" altLang="zh-CN"/>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0EFA1F78-9BC1-40CE-A612-04365B6A28FB}" type="slidenum">
              <a:rPr lang="en-US" altLang="zh-CN"/>
              <a:pPr>
                <a:defRPr/>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8C31958-0AFD-40C5-9DBC-18129FAF22B1}" type="slidenum">
              <a:rPr lang="en-US" altLang="zh-CN"/>
              <a:pPr>
                <a:defRPr/>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1514"/>
            <a:ext cx="2057400" cy="487759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1514"/>
            <a:ext cx="6019800" cy="487759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E97FA544-0D28-42C4-80DE-54FEB605C47E}" type="slidenum">
              <a:rPr lang="en-US" altLang="zh-CN"/>
              <a:pPr>
                <a:defRPr/>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48" y="178595"/>
            <a:ext cx="7793037" cy="1218406"/>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1681428"/>
            <a:ext cx="7772400" cy="3429000"/>
          </a:xfrm>
        </p:spPr>
        <p:txBody>
          <a:bodyPr/>
          <a:lstStyle/>
          <a:p>
            <a:pPr lvl="0"/>
            <a:endParaRPr lang="zh-CN" altLang="en-US" noProof="0" smtClean="0"/>
          </a:p>
        </p:txBody>
      </p:sp>
      <p:sp>
        <p:nvSpPr>
          <p:cNvPr id="4" name="日期占位符 3"/>
          <p:cNvSpPr>
            <a:spLocks noGrp="1"/>
          </p:cNvSpPr>
          <p:nvPr>
            <p:ph type="dt" sz="half" idx="10"/>
          </p:nvPr>
        </p:nvSpPr>
        <p:spPr>
          <a:xfrm>
            <a:off x="1162050" y="5203032"/>
            <a:ext cx="1905000" cy="381000"/>
          </a:xfrm>
        </p:spPr>
        <p:txBody>
          <a:bodyPr/>
          <a:lstStyle>
            <a:lvl1pPr>
              <a:defRPr/>
            </a:lvl1pPr>
          </a:lstStyle>
          <a:p>
            <a:pPr>
              <a:defRPr/>
            </a:pPr>
            <a:fld id="{854B1727-B747-4456-A3F9-FE53696D0A55}" type="datetime1">
              <a:rPr lang="zh-CN" altLang="en-US"/>
              <a:pPr>
                <a:defRPr/>
              </a:pPr>
              <a:t>2017/7/9</a:t>
            </a:fld>
            <a:endParaRPr lang="zh-CN" altLang="zh-CN"/>
          </a:p>
        </p:txBody>
      </p:sp>
      <p:sp>
        <p:nvSpPr>
          <p:cNvPr id="5" name="页脚占位符 4"/>
          <p:cNvSpPr>
            <a:spLocks noGrp="1"/>
          </p:cNvSpPr>
          <p:nvPr>
            <p:ph type="ftr" sz="quarter" idx="11"/>
          </p:nvPr>
        </p:nvSpPr>
        <p:spPr>
          <a:xfrm>
            <a:off x="3657600" y="5203032"/>
            <a:ext cx="2895600" cy="381000"/>
          </a:xfrm>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a:xfrm>
            <a:off x="7042150" y="5203032"/>
            <a:ext cx="1905000" cy="381000"/>
          </a:xfrm>
        </p:spPr>
        <p:txBody>
          <a:bodyPr/>
          <a:lstStyle>
            <a:lvl1pPr>
              <a:defRPr/>
            </a:lvl1pPr>
          </a:lstStyle>
          <a:p>
            <a:pPr>
              <a:defRPr/>
            </a:pPr>
            <a:fld id="{F35227B7-7FE7-4CD3-983F-F1E6DD336D2F}" type="slidenum">
              <a:rPr lang="zh-CN" altLang="zh-CN"/>
              <a:pPr>
                <a:defRPr/>
              </a:pPr>
              <a:t>‹#›</a:t>
            </a:fld>
            <a:endParaRPr lang="zh-CN"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653300"/>
                </a:solidFill>
                <a:latin typeface="SimSun"/>
                <a:cs typeface="SimSun"/>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SimSun"/>
                <a:cs typeface="SimSun"/>
              </a:defRPr>
            </a:lvl1pPr>
          </a:lstStyle>
          <a:p>
            <a:pPr marL="12700">
              <a:lnSpc>
                <a:spcPts val="1580"/>
              </a:lnSpc>
            </a:pPr>
            <a:r>
              <a:rPr spc="-5" dirty="0"/>
              <a:t>福州大学数学与计算机科学学院</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7/9/2017</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114300">
              <a:lnSpc>
                <a:spcPts val="1505"/>
              </a:lnSpc>
            </a:pPr>
            <a:fld id="{81D60167-4931-47E6-BA6A-407CBD079E47}" type="slidenum">
              <a:rPr spc="-5" dirty="0"/>
              <a:pPr marL="114300">
                <a:lnSpc>
                  <a:spcPts val="1505"/>
                </a:lnSpc>
              </a:pPr>
              <a:t>‹#›</a:t>
            </a:fld>
            <a:endParaRPr spc="-5"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SimSun"/>
                <a:cs typeface="SimSun"/>
              </a:defRPr>
            </a:lvl1pPr>
          </a:lstStyle>
          <a:p>
            <a:pPr marL="12700">
              <a:lnSpc>
                <a:spcPts val="1580"/>
              </a:lnSpc>
            </a:pPr>
            <a:r>
              <a:rPr spc="-5" dirty="0"/>
              <a:t>福州大学数学与计算机科学学院</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7/9/2017</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114300">
              <a:lnSpc>
                <a:spcPts val="1505"/>
              </a:lnSpc>
            </a:pPr>
            <a:fld id="{81D60167-4931-47E6-BA6A-407CBD079E47}" type="slidenum">
              <a:rPr spc="-5" dirty="0"/>
              <a:pPr marL="114300">
                <a:lnSpc>
                  <a:spcPts val="1505"/>
                </a:lnSpc>
              </a:pPr>
              <a:t>‹#›</a:t>
            </a:fld>
            <a:endParaRPr spc="-5"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8" descr="segue texture.jpg"/>
          <p:cNvPicPr>
            <a:picLocks noChangeAspect="1"/>
          </p:cNvPicPr>
          <p:nvPr userDrawn="1"/>
        </p:nvPicPr>
        <p:blipFill>
          <a:blip r:embed="rId2">
            <a:extLst>
              <a:ext uri="{28A0092B-C50C-407E-A947-70E740481C1C}">
                <a14:useLocalDpi xmlns="" xmlns:a14="http://schemas.microsoft.com/office/drawing/2010/main" val="0"/>
              </a:ext>
            </a:extLst>
          </a:blip>
          <a:srcRect t="95236" r="2995"/>
          <a:stretch>
            <a:fillRect/>
          </a:stretch>
        </p:blipFill>
        <p:spPr bwMode="auto">
          <a:xfrm>
            <a:off x="333375" y="5318125"/>
            <a:ext cx="8477250" cy="136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3"/>
          <p:cNvSpPr/>
          <p:nvPr userDrawn="1"/>
        </p:nvSpPr>
        <p:spPr>
          <a:xfrm>
            <a:off x="3405189" y="4956970"/>
            <a:ext cx="598487" cy="9551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6" name="Rectangle 14"/>
          <p:cNvSpPr/>
          <p:nvPr userDrawn="1"/>
        </p:nvSpPr>
        <p:spPr>
          <a:xfrm>
            <a:off x="1460501" y="4956970"/>
            <a:ext cx="473075" cy="955146"/>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7" name="Rectangle 15"/>
          <p:cNvSpPr/>
          <p:nvPr userDrawn="1"/>
        </p:nvSpPr>
        <p:spPr>
          <a:xfrm>
            <a:off x="4772026" y="4956970"/>
            <a:ext cx="473075" cy="955146"/>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8" name="Rounded Rectangle 16"/>
          <p:cNvSpPr/>
          <p:nvPr userDrawn="1"/>
        </p:nvSpPr>
        <p:spPr>
          <a:xfrm rot="10800000" flipH="1">
            <a:off x="5870576" y="5511271"/>
            <a:ext cx="779463" cy="276621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9" name="Rounded Rectangle 17"/>
          <p:cNvSpPr/>
          <p:nvPr userDrawn="1"/>
        </p:nvSpPr>
        <p:spPr>
          <a:xfrm rot="10800000" flipH="1">
            <a:off x="6932613" y="5511271"/>
            <a:ext cx="657225" cy="1256771"/>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0" name="Rounded Rectangle 18"/>
          <p:cNvSpPr/>
          <p:nvPr userDrawn="1"/>
        </p:nvSpPr>
        <p:spPr>
          <a:xfrm rot="10800000" flipH="1">
            <a:off x="2190751" y="5599906"/>
            <a:ext cx="663575" cy="5275792"/>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1" name="Rounded Rectangle 19"/>
          <p:cNvSpPr/>
          <p:nvPr userDrawn="1"/>
        </p:nvSpPr>
        <p:spPr>
          <a:xfrm rot="10800000" flipH="1">
            <a:off x="2794001" y="5557574"/>
            <a:ext cx="779463" cy="4620948"/>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2" name="Rounded Rectangle 20"/>
          <p:cNvSpPr/>
          <p:nvPr userDrawn="1"/>
        </p:nvSpPr>
        <p:spPr>
          <a:xfrm rot="10800000" flipH="1">
            <a:off x="341314" y="5590629"/>
            <a:ext cx="780312" cy="2766291"/>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3" name="Rounded Rectangle 21"/>
          <p:cNvSpPr/>
          <p:nvPr userDrawn="1"/>
        </p:nvSpPr>
        <p:spPr>
          <a:xfrm rot="10800000" flipH="1">
            <a:off x="8037513" y="6932084"/>
            <a:ext cx="781050" cy="276621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4" name="Rectangle 11"/>
          <p:cNvSpPr/>
          <p:nvPr userDrawn="1"/>
        </p:nvSpPr>
        <p:spPr>
          <a:xfrm>
            <a:off x="1" y="1"/>
            <a:ext cx="9129713" cy="53154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5" name="Rectangle 12"/>
          <p:cNvSpPr/>
          <p:nvPr userDrawn="1"/>
        </p:nvSpPr>
        <p:spPr>
          <a:xfrm>
            <a:off x="12701" y="5475553"/>
            <a:ext cx="9129713" cy="260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6" name="Rectangle 5"/>
          <p:cNvSpPr>
            <a:spLocks noChangeArrowheads="1"/>
          </p:cNvSpPr>
          <p:nvPr userDrawn="1"/>
        </p:nvSpPr>
        <p:spPr bwMode="ltGray">
          <a:xfrm>
            <a:off x="7831140" y="5457723"/>
            <a:ext cx="744536" cy="175257"/>
          </a:xfrm>
          <a:prstGeom prst="rect">
            <a:avLst/>
          </a:prstGeom>
          <a:noFill/>
          <a:ln w="9525">
            <a:noFill/>
            <a:miter lim="800000"/>
            <a:headEnd/>
            <a:tailEnd/>
          </a:ln>
          <a:effectLst/>
        </p:spPr>
        <p:txBody>
          <a:bodyPr wrap="none" lIns="82124" tIns="41061" rIns="82124" bIns="41061" anchor="b">
            <a:spAutoFit/>
          </a:bodyPr>
          <a:lstStyle/>
          <a:p>
            <a:pPr algn="r" defTabSz="814388" fontAlgn="base">
              <a:spcBef>
                <a:spcPct val="0"/>
              </a:spcBef>
              <a:spcAft>
                <a:spcPct val="0"/>
              </a:spcAft>
              <a:defRPr/>
            </a:pPr>
            <a:r>
              <a:rPr lang="en-US" sz="600" dirty="0">
                <a:solidFill>
                  <a:srgbClr val="C0C0C0"/>
                </a:solidFill>
                <a:latin typeface="Segoe UI Light" panose="020B0502040204020203" pitchFamily="34" charset="0"/>
                <a:ea typeface="微软雅黑" panose="020B0503020204020204" pitchFamily="34" charset="-122"/>
              </a:rPr>
              <a:t>Cisco Confidential</a:t>
            </a:r>
          </a:p>
        </p:txBody>
      </p:sp>
      <p:sp>
        <p:nvSpPr>
          <p:cNvPr id="17" name="Rectangle 7"/>
          <p:cNvSpPr>
            <a:spLocks noChangeArrowheads="1"/>
          </p:cNvSpPr>
          <p:nvPr userDrawn="1"/>
        </p:nvSpPr>
        <p:spPr bwMode="ltGray">
          <a:xfrm>
            <a:off x="8621635" y="5455076"/>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fontAlgn="base">
              <a:spcBef>
                <a:spcPct val="0"/>
              </a:spcBef>
              <a:spcAft>
                <a:spcPct val="0"/>
              </a:spcAft>
              <a:defRPr/>
            </a:pPr>
            <a:fld id="{01DD2BFE-8911-4F4F-8193-743BEA651B41}" type="slidenum">
              <a:rPr lang="en-US" sz="600">
                <a:solidFill>
                  <a:srgbClr val="C0C0C0"/>
                </a:solidFill>
                <a:latin typeface="Segoe UI Light" panose="020B0502040204020203" pitchFamily="34" charset="0"/>
                <a:ea typeface="微软雅黑" panose="020B0503020204020204" pitchFamily="34" charset="-122"/>
              </a:rPr>
              <a:pPr algn="r" defTabSz="814388" fontAlgn="base">
                <a:spcBef>
                  <a:spcPct val="0"/>
                </a:spcBef>
                <a:spcAft>
                  <a:spcPct val="0"/>
                </a:spcAft>
                <a:defRPr/>
              </a:pPr>
              <a:t>‹#›</a:t>
            </a:fld>
            <a:endParaRPr lang="en-US" sz="600" dirty="0">
              <a:solidFill>
                <a:srgbClr val="C0C0C0"/>
              </a:solidFill>
              <a:latin typeface="Segoe UI Light" panose="020B0502040204020203" pitchFamily="34" charset="0"/>
              <a:ea typeface="微软雅黑" panose="020B0503020204020204" pitchFamily="34" charset="-122"/>
            </a:endParaRPr>
          </a:p>
        </p:txBody>
      </p:sp>
      <p:sp>
        <p:nvSpPr>
          <p:cNvPr id="18" name="Rectangle 4"/>
          <p:cNvSpPr>
            <a:spLocks noChangeArrowheads="1"/>
          </p:cNvSpPr>
          <p:nvPr userDrawn="1"/>
        </p:nvSpPr>
        <p:spPr bwMode="ltGray">
          <a:xfrm>
            <a:off x="265113" y="5459046"/>
            <a:ext cx="3421062" cy="175257"/>
          </a:xfrm>
          <a:prstGeom prst="rect">
            <a:avLst/>
          </a:prstGeom>
          <a:noFill/>
          <a:ln w="9525">
            <a:noFill/>
            <a:miter lim="800000"/>
            <a:headEnd/>
            <a:tailEnd/>
          </a:ln>
          <a:effectLst/>
        </p:spPr>
        <p:txBody>
          <a:bodyPr lIns="82124" tIns="41061" rIns="82124" bIns="41061" anchor="b">
            <a:spAutoFit/>
          </a:bodyPr>
          <a:lstStyle/>
          <a:p>
            <a:pPr defTabSz="814388" fontAlgn="base">
              <a:spcBef>
                <a:spcPct val="0"/>
              </a:spcBef>
              <a:spcAft>
                <a:spcPct val="0"/>
              </a:spcAft>
              <a:defRPr/>
            </a:pPr>
            <a:r>
              <a:rPr lang="en-US" sz="600" dirty="0">
                <a:solidFill>
                  <a:srgbClr val="C0C0C0"/>
                </a:solidFill>
                <a:latin typeface="Segoe UI Light" panose="020B0502040204020203" pitchFamily="34" charset="0"/>
                <a:ea typeface="微软雅黑" panose="020B0503020204020204" pitchFamily="34" charset="-122"/>
              </a:rPr>
              <a:t>© 2015  Cisco and/or its affiliates. All rights reserved.</a:t>
            </a:r>
          </a:p>
        </p:txBody>
      </p:sp>
      <p:sp>
        <p:nvSpPr>
          <p:cNvPr id="2" name="Title 1"/>
          <p:cNvSpPr>
            <a:spLocks noGrp="1"/>
          </p:cNvSpPr>
          <p:nvPr>
            <p:ph type="ctrTitle"/>
          </p:nvPr>
        </p:nvSpPr>
        <p:spPr>
          <a:xfrm>
            <a:off x="1143000" y="935302"/>
            <a:ext cx="6858000" cy="1989667"/>
          </a:xfrm>
        </p:spPr>
        <p:txBody>
          <a:bodyPr anchor="b"/>
          <a:lstStyle>
            <a:lvl1pPr algn="ctr">
              <a:defRPr sz="4000"/>
            </a:lvl1pPr>
          </a:lstStyle>
          <a:p>
            <a:r>
              <a:rPr lang="zh-CN" altLang="en-US" smtClean="0"/>
              <a:t>单击此处编辑母版标题样式</a:t>
            </a:r>
            <a:endParaRPr lang="zh-CN" altLang="en-US" dirty="0"/>
          </a:p>
        </p:txBody>
      </p:sp>
      <p:sp>
        <p:nvSpPr>
          <p:cNvPr id="3" name="Subtitle 2"/>
          <p:cNvSpPr>
            <a:spLocks noGrp="1"/>
          </p:cNvSpPr>
          <p:nvPr>
            <p:ph type="subTitle" idx="1"/>
          </p:nvPr>
        </p:nvSpPr>
        <p:spPr>
          <a:xfrm>
            <a:off x="1143000" y="3001698"/>
            <a:ext cx="6858000" cy="1379802"/>
          </a:xfrm>
        </p:spPr>
        <p:txBody>
          <a:bodyPr>
            <a:normAutofit/>
          </a:bodyPr>
          <a:lstStyle>
            <a:lvl1pPr marL="0" indent="0" algn="r" defTabSz="914400" rtl="0" eaLnBrk="1" latinLnBrk="0" hangingPunct="1">
              <a:lnSpc>
                <a:spcPct val="95000"/>
              </a:lnSpc>
              <a:spcBef>
                <a:spcPts val="1440"/>
              </a:spcBef>
              <a:buClr>
                <a:schemeClr val="tx2"/>
              </a:buClr>
              <a:buSzPct val="90000"/>
              <a:buFontTx/>
              <a:buNone/>
              <a:tabLst/>
              <a:defRPr lang="zh-CN" altLang="en-US" sz="2400" kern="1200" dirty="0">
                <a:solidFill>
                  <a:srgbClr val="6DB344"/>
                </a:solidFill>
                <a:latin typeface="Segoe UI Light" panose="020B0502040204020203" pitchFamily="34" charset="0"/>
                <a:ea typeface="微软雅黑" panose="020B0503020204020204" pitchFamily="34" charset="-122"/>
                <a:cs typeface="+mn-cs"/>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19" name="Date Placeholder 3"/>
          <p:cNvSpPr>
            <a:spLocks noGrp="1"/>
          </p:cNvSpPr>
          <p:nvPr>
            <p:ph type="dt" sz="half" idx="10"/>
          </p:nvPr>
        </p:nvSpPr>
        <p:spPr/>
        <p:txBody>
          <a:bodyPr/>
          <a:lstStyle>
            <a:lvl1pPr>
              <a:defRPr/>
            </a:lvl1pPr>
          </a:lstStyle>
          <a:p>
            <a:pPr>
              <a:defRPr/>
            </a:pPr>
            <a:fld id="{4AB043B0-F5EB-4453-91A2-8CBFA25B255E}" type="datetimeFigureOut">
              <a:rPr lang="zh-CN" altLang="en-US">
                <a:solidFill>
                  <a:prstClr val="black">
                    <a:tint val="75000"/>
                  </a:prstClr>
                </a:solidFill>
              </a:rPr>
              <a:pPr>
                <a:defRPr/>
              </a:pPr>
              <a:t>2017/7/9</a:t>
            </a:fld>
            <a:endParaRPr lang="zh-CN" altLang="en-US">
              <a:solidFill>
                <a:prstClr val="black">
                  <a:tint val="75000"/>
                </a:prstClr>
              </a:solidFill>
            </a:endParaRPr>
          </a:p>
        </p:txBody>
      </p:sp>
      <p:sp>
        <p:nvSpPr>
          <p:cNvPr id="20"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21" name="Slide Number Placeholder 5"/>
          <p:cNvSpPr>
            <a:spLocks noGrp="1"/>
          </p:cNvSpPr>
          <p:nvPr>
            <p:ph type="sldNum" sz="quarter" idx="12"/>
          </p:nvPr>
        </p:nvSpPr>
        <p:spPr/>
        <p:txBody>
          <a:bodyPr/>
          <a:lstStyle>
            <a:lvl1pPr>
              <a:defRPr/>
            </a:lvl1pPr>
          </a:lstStyle>
          <a:p>
            <a:pPr>
              <a:defRPr/>
            </a:pPr>
            <a:fld id="{5FC89048-6E61-4225-AF6E-FF08BB90209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21929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6" dur="16400" fill="hold"/>
                                        <p:tgtEl>
                                          <p:spTgt spid="8"/>
                                        </p:tgtEl>
                                        <p:attrNameLst>
                                          <p:attrName>ppt_x</p:attrName>
                                          <p:attrName>ppt_y</p:attrName>
                                        </p:attrNameLst>
                                      </p:cBhvr>
                                      <p:rCtr x="0" y="-50400"/>
                                    </p:animMotion>
                                  </p:childTnLst>
                                </p:cTn>
                              </p:par>
                              <p:par>
                                <p:cTn id="7"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8" dur="10900" fill="hold"/>
                                        <p:tgtEl>
                                          <p:spTgt spid="9"/>
                                        </p:tgtEl>
                                        <p:attrNameLst>
                                          <p:attrName>ppt_x</p:attrName>
                                          <p:attrName>ppt_y</p:attrName>
                                        </p:attrNameLst>
                                      </p:cBhvr>
                                      <p:rCtr x="0" y="-17300"/>
                                    </p:animMotion>
                                  </p:childTnLst>
                                </p:cTn>
                              </p:par>
                              <p:par>
                                <p:cTn id="9"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0" dur="12100" fill="hold"/>
                                        <p:tgtEl>
                                          <p:spTgt spid="10"/>
                                        </p:tgtEl>
                                        <p:attrNameLst>
                                          <p:attrName>ppt_x</p:attrName>
                                          <p:attrName>ppt_y</p:attrName>
                                        </p:attrNameLst>
                                      </p:cBhvr>
                                      <p:rCtr x="0" y="-76800"/>
                                    </p:animMotion>
                                  </p:childTnLst>
                                </p:cTn>
                              </p:par>
                              <p:par>
                                <p:cTn id="11"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2" dur="8400" fill="hold"/>
                                        <p:tgtEl>
                                          <p:spTgt spid="11"/>
                                        </p:tgtEl>
                                        <p:attrNameLst>
                                          <p:attrName>ppt_x</p:attrName>
                                          <p:attrName>ppt_y</p:attrName>
                                        </p:attrNameLst>
                                      </p:cBhvr>
                                      <p:rCtr x="0" y="-50400"/>
                                    </p:animMotion>
                                  </p:childTnLst>
                                </p:cTn>
                              </p:par>
                              <p:par>
                                <p:cTn id="13" presetID="42" presetClass="path" presetSubtype="0" repeatCount="indefinite" accel="50000" decel="50000" fill="hold" nodeType="withEffect">
                                  <p:stCondLst>
                                    <p:cond delay="5700"/>
                                  </p:stCondLst>
                                  <p:endCondLst>
                                    <p:cond evt="onNext" delay="0">
                                      <p:tgtEl>
                                        <p:sldTgt/>
                                      </p:tgtEl>
                                    </p:cond>
                                  </p:endCondLst>
                                  <p:childTnLst>
                                    <p:animMotion origin="layout" path="M -4.72222E-6 -2.15822E-6 L -4.72222E-6 -1.32223 " pathEditMode="relative" rAng="0" ptsTypes="AA">
                                      <p:cBhvr>
                                        <p:cTn id="14" dur="11500" fill="hold"/>
                                        <p:tgtEl>
                                          <p:spTgt spid="12"/>
                                        </p:tgtEl>
                                        <p:attrNameLst>
                                          <p:attrName>ppt_x</p:attrName>
                                          <p:attrName>ppt_y</p:attrName>
                                        </p:attrNameLst>
                                      </p:cBhvr>
                                      <p:rCtr x="0" y="-66100"/>
                                    </p:animMotion>
                                  </p:childTnLst>
                                </p:cTn>
                              </p:par>
                              <p:par>
                                <p:cTn id="1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16" dur="7300" fill="hold"/>
                                        <p:tgtEl>
                                          <p:spTgt spid="13"/>
                                        </p:tgtEl>
                                        <p:attrNameLst>
                                          <p:attrName>ppt_x</p:attrName>
                                          <p:attrName>ppt_y</p:attrName>
                                        </p:attrNameLst>
                                      </p:cBhvr>
                                      <p:rCtr x="0" y="-50400"/>
                                    </p:animMotion>
                                  </p:childTnLst>
                                </p:cTn>
                              </p:par>
                              <p:par>
                                <p:cTn id="17" presetID="27" presetClass="emph" presetSubtype="0" repeatCount="indefinite" fill="hold" grpId="0" nodeType="withEffect">
                                  <p:stCondLst>
                                    <p:cond delay="0"/>
                                  </p:stCondLst>
                                  <p:childTnLst>
                                    <p:animClr clrSpc="rgb" dir="cw">
                                      <p:cBhvr override="childStyle">
                                        <p:cTn id="18" dur="6650" autoRev="1" fill="hold"/>
                                        <p:tgtEl>
                                          <p:spTgt spid="7"/>
                                        </p:tgtEl>
                                        <p:attrNameLst>
                                          <p:attrName>style.color</p:attrName>
                                        </p:attrNameLst>
                                      </p:cBhvr>
                                      <p:to>
                                        <a:srgbClr val="60CCCC"/>
                                      </p:to>
                                    </p:animClr>
                                    <p:animClr clrSpc="rgb" dir="cw">
                                      <p:cBhvr>
                                        <p:cTn id="19" dur="6650" autoRev="1" fill="hold"/>
                                        <p:tgtEl>
                                          <p:spTgt spid="7"/>
                                        </p:tgtEl>
                                        <p:attrNameLst>
                                          <p:attrName>fillcolor</p:attrName>
                                        </p:attrNameLst>
                                      </p:cBhvr>
                                      <p:to>
                                        <a:srgbClr val="60CCCC"/>
                                      </p:to>
                                    </p:animClr>
                                    <p:set>
                                      <p:cBhvr>
                                        <p:cTn id="20" dur="6650" autoRev="1" fill="hold"/>
                                        <p:tgtEl>
                                          <p:spTgt spid="7"/>
                                        </p:tgtEl>
                                        <p:attrNameLst>
                                          <p:attrName>fill.type</p:attrName>
                                        </p:attrNameLst>
                                      </p:cBhvr>
                                      <p:to>
                                        <p:strVal val="solid"/>
                                      </p:to>
                                    </p:set>
                                    <p:set>
                                      <p:cBhvr>
                                        <p:cTn id="21" dur="6650" autoRev="1" fill="hold"/>
                                        <p:tgtEl>
                                          <p:spTgt spid="7"/>
                                        </p:tgtEl>
                                        <p:attrNameLst>
                                          <p:attrName>fill.on</p:attrName>
                                        </p:attrNameLst>
                                      </p:cBhvr>
                                      <p:to>
                                        <p:strVal val="true"/>
                                      </p:to>
                                    </p:set>
                                  </p:childTnLst>
                                </p:cTn>
                              </p:par>
                              <p:par>
                                <p:cTn id="22" presetID="27" presetClass="emph" presetSubtype="0" repeatCount="indefinite" fill="hold" grpId="0" nodeType="withEffect">
                                  <p:stCondLst>
                                    <p:cond delay="700"/>
                                  </p:stCondLst>
                                  <p:childTnLst>
                                    <p:animClr clrSpc="rgb" dir="cw">
                                      <p:cBhvr override="childStyle">
                                        <p:cTn id="23" dur="5350" autoRev="1" fill="hold"/>
                                        <p:tgtEl>
                                          <p:spTgt spid="6"/>
                                        </p:tgtEl>
                                        <p:attrNameLst>
                                          <p:attrName>style.color</p:attrName>
                                        </p:attrNameLst>
                                      </p:cBhvr>
                                      <p:to>
                                        <a:srgbClr val="60CCCC"/>
                                      </p:to>
                                    </p:animClr>
                                    <p:animClr clrSpc="rgb" dir="cw">
                                      <p:cBhvr>
                                        <p:cTn id="24" dur="5350" autoRev="1" fill="hold"/>
                                        <p:tgtEl>
                                          <p:spTgt spid="6"/>
                                        </p:tgtEl>
                                        <p:attrNameLst>
                                          <p:attrName>fillcolor</p:attrName>
                                        </p:attrNameLst>
                                      </p:cBhvr>
                                      <p:to>
                                        <a:srgbClr val="60CCCC"/>
                                      </p:to>
                                    </p:animClr>
                                    <p:set>
                                      <p:cBhvr>
                                        <p:cTn id="25" dur="5350" autoRev="1" fill="hold"/>
                                        <p:tgtEl>
                                          <p:spTgt spid="6"/>
                                        </p:tgtEl>
                                        <p:attrNameLst>
                                          <p:attrName>fill.type</p:attrName>
                                        </p:attrNameLst>
                                      </p:cBhvr>
                                      <p:to>
                                        <p:strVal val="solid"/>
                                      </p:to>
                                    </p:set>
                                    <p:set>
                                      <p:cBhvr>
                                        <p:cTn id="26" dur="5350" autoRev="1" fill="hold"/>
                                        <p:tgtEl>
                                          <p:spTgt spid="6"/>
                                        </p:tgtEl>
                                        <p:attrNameLst>
                                          <p:attrName>fill.on</p:attrName>
                                        </p:attrNameLst>
                                      </p:cBhvr>
                                      <p:to>
                                        <p:strVal val="true"/>
                                      </p:to>
                                    </p:set>
                                  </p:childTnLst>
                                </p:cTn>
                              </p:par>
                              <p:par>
                                <p:cTn id="27" presetID="27" presetClass="emph" presetSubtype="0" repeatCount="indefinite" fill="hold" grpId="0" nodeType="withEffect">
                                  <p:stCondLst>
                                    <p:cond delay="2100"/>
                                  </p:stCondLst>
                                  <p:childTnLst>
                                    <p:animClr clrSpc="rgb" dir="cw">
                                      <p:cBhvr override="childStyle">
                                        <p:cTn id="28" dur="6650" autoRev="1" fill="hold"/>
                                        <p:tgtEl>
                                          <p:spTgt spid="5"/>
                                        </p:tgtEl>
                                        <p:attrNameLst>
                                          <p:attrName>style.color</p:attrName>
                                        </p:attrNameLst>
                                      </p:cBhvr>
                                      <p:to>
                                        <a:srgbClr val="60CCCC"/>
                                      </p:to>
                                    </p:animClr>
                                    <p:animClr clrSpc="rgb" dir="cw">
                                      <p:cBhvr>
                                        <p:cTn id="29" dur="6650" autoRev="1" fill="hold"/>
                                        <p:tgtEl>
                                          <p:spTgt spid="5"/>
                                        </p:tgtEl>
                                        <p:attrNameLst>
                                          <p:attrName>fillcolor</p:attrName>
                                        </p:attrNameLst>
                                      </p:cBhvr>
                                      <p:to>
                                        <a:srgbClr val="60CCCC"/>
                                      </p:to>
                                    </p:animClr>
                                    <p:set>
                                      <p:cBhvr>
                                        <p:cTn id="30" dur="6650" autoRev="1" fill="hold"/>
                                        <p:tgtEl>
                                          <p:spTgt spid="5"/>
                                        </p:tgtEl>
                                        <p:attrNameLst>
                                          <p:attrName>fill.type</p:attrName>
                                        </p:attrNameLst>
                                      </p:cBhvr>
                                      <p:to>
                                        <p:strVal val="solid"/>
                                      </p:to>
                                    </p:set>
                                    <p:set>
                                      <p:cBhvr>
                                        <p:cTn id="31" dur="6650" autoRev="1"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3"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zh-CN" altLang="en-US" smtClean="0"/>
              <a:t>单击此处编辑母版标题样式</a:t>
            </a:r>
            <a:endParaRPr lang="zh-CN" altLang="en-US" dirty="0"/>
          </a:p>
        </p:txBody>
      </p:sp>
      <p:sp>
        <p:nvSpPr>
          <p:cNvPr id="3" name="Content Placeholder 2"/>
          <p:cNvSpPr>
            <a:spLocks noGrp="1"/>
          </p:cNvSpPr>
          <p:nvPr>
            <p:ph idx="1"/>
          </p:nvPr>
        </p:nvSpPr>
        <p:spPr/>
        <p:txBody>
          <a:bodyPr>
            <a:normAutofit/>
          </a:bodyPr>
          <a:lstStyle>
            <a:lvl1pPr>
              <a:lnSpc>
                <a:spcPct val="125000"/>
              </a:lnSpc>
              <a:defRPr lang="en-US" altLang="zh-CN" sz="2400" kern="1200" dirty="0" smtClean="0">
                <a:solidFill>
                  <a:srgbClr val="586466"/>
                </a:solidFill>
                <a:latin typeface="Segoe UI Light" panose="020B0502040204020203" pitchFamily="34" charset="0"/>
                <a:ea typeface="微软雅黑" panose="020B0503020204020204" pitchFamily="34" charset="-122"/>
                <a:cs typeface="+mn-cs"/>
              </a:defRPr>
            </a:lvl1pPr>
            <a:lvl2pPr>
              <a:lnSpc>
                <a:spcPct val="125000"/>
              </a:lnSpc>
              <a:defRPr sz="1800">
                <a:solidFill>
                  <a:srgbClr val="586466"/>
                </a:solidFill>
                <a:latin typeface="Segoe UI Light" panose="020B0502040204020203" pitchFamily="34" charset="0"/>
                <a:ea typeface="微软雅黑" panose="020B0503020204020204" pitchFamily="34" charset="-122"/>
              </a:defRPr>
            </a:lvl2pPr>
            <a:lvl3pPr>
              <a:lnSpc>
                <a:spcPct val="125000"/>
              </a:lnSpc>
              <a:defRPr sz="1600">
                <a:solidFill>
                  <a:srgbClr val="586466"/>
                </a:solidFill>
                <a:latin typeface="Segoe UI Light" panose="020B0502040204020203" pitchFamily="34" charset="0"/>
                <a:ea typeface="微软雅黑" panose="020B0503020204020204" pitchFamily="34" charset="-122"/>
              </a:defRPr>
            </a:lvl3pPr>
            <a:lvl4pPr>
              <a:lnSpc>
                <a:spcPct val="125000"/>
              </a:lnSpc>
              <a:defRPr sz="1400">
                <a:solidFill>
                  <a:srgbClr val="586466"/>
                </a:solidFill>
                <a:latin typeface="Segoe UI Light" panose="020B0502040204020203" pitchFamily="34" charset="0"/>
                <a:ea typeface="微软雅黑" panose="020B0503020204020204" pitchFamily="34" charset="-122"/>
              </a:defRPr>
            </a:lvl4pPr>
            <a:lvl5pPr>
              <a:lnSpc>
                <a:spcPct val="125000"/>
              </a:lnSpc>
              <a:defRPr sz="1400">
                <a:solidFill>
                  <a:srgbClr val="586466"/>
                </a:solidFill>
                <a:latin typeface="Segoe UI Light" panose="020B0502040204020203" pitchFamily="34" charset="0"/>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Date Placeholder 3"/>
          <p:cNvSpPr>
            <a:spLocks noGrp="1"/>
          </p:cNvSpPr>
          <p:nvPr>
            <p:ph type="dt" sz="half" idx="10"/>
          </p:nvPr>
        </p:nvSpPr>
        <p:spPr/>
        <p:txBody>
          <a:bodyPr/>
          <a:lstStyle>
            <a:lvl1pPr>
              <a:defRPr/>
            </a:lvl1pPr>
          </a:lstStyle>
          <a:p>
            <a:pPr>
              <a:defRPr/>
            </a:pPr>
            <a:fld id="{BB26683D-ACFA-47D6-A02B-8731C6536A36}" type="datetimeFigureOut">
              <a:rPr lang="zh-CN" altLang="en-US">
                <a:solidFill>
                  <a:prstClr val="black">
                    <a:tint val="75000"/>
                  </a:prstClr>
                </a:solidFill>
              </a:rPr>
              <a:pPr>
                <a:defRPr/>
              </a:pPr>
              <a:t>2017/7/9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5DD224F-15F3-4C83-B2D1-2930AA0F0D6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69956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28" descr="segue texture.jpg"/>
          <p:cNvPicPr>
            <a:picLocks noChangeAspect="1"/>
          </p:cNvPicPr>
          <p:nvPr userDrawn="1"/>
        </p:nvPicPr>
        <p:blipFill>
          <a:blip r:embed="rId2">
            <a:extLst>
              <a:ext uri="{28A0092B-C50C-407E-A947-70E740481C1C}">
                <a14:useLocalDpi xmlns="" xmlns:a14="http://schemas.microsoft.com/office/drawing/2010/main" val="0"/>
              </a:ext>
            </a:extLst>
          </a:blip>
          <a:srcRect t="95236" r="2995"/>
          <a:stretch>
            <a:fillRect/>
          </a:stretch>
        </p:blipFill>
        <p:spPr bwMode="auto">
          <a:xfrm>
            <a:off x="333375" y="5318125"/>
            <a:ext cx="8477250" cy="136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3"/>
          <p:cNvSpPr/>
          <p:nvPr userDrawn="1"/>
        </p:nvSpPr>
        <p:spPr>
          <a:xfrm>
            <a:off x="3405189" y="4956970"/>
            <a:ext cx="598487" cy="9551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6" name="Rectangle 14"/>
          <p:cNvSpPr/>
          <p:nvPr userDrawn="1"/>
        </p:nvSpPr>
        <p:spPr>
          <a:xfrm>
            <a:off x="1460501" y="4956970"/>
            <a:ext cx="473075" cy="955146"/>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7" name="Rectangle 15"/>
          <p:cNvSpPr/>
          <p:nvPr userDrawn="1"/>
        </p:nvSpPr>
        <p:spPr>
          <a:xfrm>
            <a:off x="4772026" y="4956970"/>
            <a:ext cx="473075" cy="955146"/>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8" name="Rounded Rectangle 16"/>
          <p:cNvSpPr/>
          <p:nvPr userDrawn="1"/>
        </p:nvSpPr>
        <p:spPr>
          <a:xfrm rot="10800000" flipH="1">
            <a:off x="5870576" y="5511271"/>
            <a:ext cx="779463" cy="276621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9" name="Rounded Rectangle 17"/>
          <p:cNvSpPr/>
          <p:nvPr userDrawn="1"/>
        </p:nvSpPr>
        <p:spPr>
          <a:xfrm rot="10800000" flipH="1">
            <a:off x="6932613" y="5511271"/>
            <a:ext cx="657225" cy="1256771"/>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0" name="Rounded Rectangle 18"/>
          <p:cNvSpPr/>
          <p:nvPr userDrawn="1"/>
        </p:nvSpPr>
        <p:spPr>
          <a:xfrm rot="10800000" flipH="1">
            <a:off x="2190751" y="5599906"/>
            <a:ext cx="663575" cy="5275792"/>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1" name="Rounded Rectangle 19"/>
          <p:cNvSpPr/>
          <p:nvPr userDrawn="1"/>
        </p:nvSpPr>
        <p:spPr>
          <a:xfrm rot="10800000" flipH="1">
            <a:off x="2794001" y="5557574"/>
            <a:ext cx="779463" cy="4620948"/>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2" name="Rounded Rectangle 20"/>
          <p:cNvSpPr/>
          <p:nvPr userDrawn="1"/>
        </p:nvSpPr>
        <p:spPr>
          <a:xfrm rot="10800000" flipH="1">
            <a:off x="341314" y="5590629"/>
            <a:ext cx="780312" cy="2766291"/>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3" name="Rounded Rectangle 21"/>
          <p:cNvSpPr/>
          <p:nvPr userDrawn="1"/>
        </p:nvSpPr>
        <p:spPr>
          <a:xfrm rot="10800000" flipH="1">
            <a:off x="8037513" y="6932084"/>
            <a:ext cx="781050" cy="276621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4" name="Rectangle 12"/>
          <p:cNvSpPr/>
          <p:nvPr userDrawn="1"/>
        </p:nvSpPr>
        <p:spPr>
          <a:xfrm>
            <a:off x="12701" y="5475553"/>
            <a:ext cx="9129713" cy="260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5" name="Rectangle 11"/>
          <p:cNvSpPr/>
          <p:nvPr userDrawn="1"/>
        </p:nvSpPr>
        <p:spPr>
          <a:xfrm>
            <a:off x="1" y="1"/>
            <a:ext cx="9129713" cy="53154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6" name="Rectangle 5"/>
          <p:cNvSpPr>
            <a:spLocks noChangeArrowheads="1"/>
          </p:cNvSpPr>
          <p:nvPr userDrawn="1"/>
        </p:nvSpPr>
        <p:spPr bwMode="ltGray">
          <a:xfrm>
            <a:off x="7831140" y="5457723"/>
            <a:ext cx="744536" cy="175257"/>
          </a:xfrm>
          <a:prstGeom prst="rect">
            <a:avLst/>
          </a:prstGeom>
          <a:noFill/>
          <a:ln w="9525">
            <a:noFill/>
            <a:miter lim="800000"/>
            <a:headEnd/>
            <a:tailEnd/>
          </a:ln>
          <a:effectLst/>
        </p:spPr>
        <p:txBody>
          <a:bodyPr wrap="none" lIns="82124" tIns="41061" rIns="82124" bIns="41061" anchor="b">
            <a:spAutoFit/>
          </a:bodyPr>
          <a:lstStyle/>
          <a:p>
            <a:pPr algn="r" defTabSz="814388" fontAlgn="base">
              <a:spcBef>
                <a:spcPct val="0"/>
              </a:spcBef>
              <a:spcAft>
                <a:spcPct val="0"/>
              </a:spcAft>
              <a:defRPr/>
            </a:pPr>
            <a:r>
              <a:rPr lang="en-US" sz="600" dirty="0">
                <a:solidFill>
                  <a:srgbClr val="C0C0C0"/>
                </a:solidFill>
                <a:latin typeface="Segoe UI Light" panose="020B0502040204020203" pitchFamily="34" charset="0"/>
                <a:ea typeface="宋体" pitchFamily="2" charset="-122"/>
              </a:rPr>
              <a:t>Cisco Confidential</a:t>
            </a:r>
          </a:p>
        </p:txBody>
      </p:sp>
      <p:sp>
        <p:nvSpPr>
          <p:cNvPr id="17" name="Rectangle 7"/>
          <p:cNvSpPr>
            <a:spLocks noChangeArrowheads="1"/>
          </p:cNvSpPr>
          <p:nvPr userDrawn="1"/>
        </p:nvSpPr>
        <p:spPr bwMode="ltGray">
          <a:xfrm>
            <a:off x="8621634" y="5455076"/>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fontAlgn="base">
              <a:spcBef>
                <a:spcPct val="0"/>
              </a:spcBef>
              <a:spcAft>
                <a:spcPct val="0"/>
              </a:spcAft>
              <a:defRPr/>
            </a:pPr>
            <a:fld id="{69F21B59-575D-471F-9C2C-27927662FD01}" type="slidenum">
              <a:rPr lang="en-US" sz="600">
                <a:solidFill>
                  <a:srgbClr val="C0C0C0"/>
                </a:solidFill>
                <a:latin typeface="Segoe UI Light" panose="020B0502040204020203" pitchFamily="34" charset="0"/>
                <a:ea typeface="宋体" pitchFamily="2" charset="-122"/>
              </a:rPr>
              <a:pPr algn="r" defTabSz="814388" fontAlgn="base">
                <a:spcBef>
                  <a:spcPct val="0"/>
                </a:spcBef>
                <a:spcAft>
                  <a:spcPct val="0"/>
                </a:spcAft>
                <a:defRPr/>
              </a:pPr>
              <a:t>‹#›</a:t>
            </a:fld>
            <a:endParaRPr lang="en-US" sz="600" dirty="0">
              <a:solidFill>
                <a:srgbClr val="C0C0C0"/>
              </a:solidFill>
              <a:latin typeface="Segoe UI Light" panose="020B0502040204020203" pitchFamily="34" charset="0"/>
              <a:ea typeface="宋体" pitchFamily="2" charset="-122"/>
            </a:endParaRPr>
          </a:p>
        </p:txBody>
      </p:sp>
      <p:sp>
        <p:nvSpPr>
          <p:cNvPr id="18" name="Rectangle 4"/>
          <p:cNvSpPr>
            <a:spLocks noChangeArrowheads="1"/>
          </p:cNvSpPr>
          <p:nvPr userDrawn="1"/>
        </p:nvSpPr>
        <p:spPr bwMode="ltGray">
          <a:xfrm>
            <a:off x="265113" y="5459046"/>
            <a:ext cx="3421062" cy="175257"/>
          </a:xfrm>
          <a:prstGeom prst="rect">
            <a:avLst/>
          </a:prstGeom>
          <a:noFill/>
          <a:ln w="9525">
            <a:noFill/>
            <a:miter lim="800000"/>
            <a:headEnd/>
            <a:tailEnd/>
          </a:ln>
          <a:effectLst/>
        </p:spPr>
        <p:txBody>
          <a:bodyPr lIns="82124" tIns="41061" rIns="82124" bIns="41061" anchor="b">
            <a:spAutoFit/>
          </a:bodyPr>
          <a:lstStyle/>
          <a:p>
            <a:pPr defTabSz="814388" fontAlgn="base">
              <a:spcBef>
                <a:spcPct val="0"/>
              </a:spcBef>
              <a:spcAft>
                <a:spcPct val="0"/>
              </a:spcAft>
              <a:defRPr/>
            </a:pPr>
            <a:r>
              <a:rPr lang="en-US" sz="600" dirty="0">
                <a:solidFill>
                  <a:srgbClr val="C0C0C0"/>
                </a:solidFill>
                <a:latin typeface="Segoe UI Light" panose="020B0502040204020203" pitchFamily="34" charset="0"/>
                <a:ea typeface="宋体" pitchFamily="2" charset="-122"/>
              </a:rPr>
              <a:t>© 2015  Cisco and/or its affiliates. All rights reserved.</a:t>
            </a:r>
          </a:p>
        </p:txBody>
      </p:sp>
      <p:sp>
        <p:nvSpPr>
          <p:cNvPr id="2" name="Title 1"/>
          <p:cNvSpPr>
            <a:spLocks noGrp="1"/>
          </p:cNvSpPr>
          <p:nvPr>
            <p:ph type="title"/>
          </p:nvPr>
        </p:nvSpPr>
        <p:spPr>
          <a:xfrm>
            <a:off x="623888" y="1424783"/>
            <a:ext cx="7886700" cy="2377281"/>
          </a:xfrm>
        </p:spPr>
        <p:txBody>
          <a:bodyPr anchor="b"/>
          <a:lstStyle>
            <a:lvl1pPr algn="r">
              <a:defRPr sz="4500">
                <a:latin typeface="Segoe UI Light" panose="020B0502040204020203" pitchFamily="34" charset="0"/>
                <a:ea typeface="微软雅黑" panose="020B0503020204020204" pitchFamily="34" charset="-122"/>
              </a:defRPr>
            </a:lvl1pPr>
          </a:lstStyle>
          <a:p>
            <a:r>
              <a:rPr lang="zh-CN" altLang="en-US" smtClean="0"/>
              <a:t>单击此处编辑母版标题样式</a:t>
            </a:r>
            <a:endParaRPr lang="zh-CN" altLang="en-US" dirty="0"/>
          </a:p>
        </p:txBody>
      </p:sp>
      <p:sp>
        <p:nvSpPr>
          <p:cNvPr id="3" name="Text Placeholder 2"/>
          <p:cNvSpPr>
            <a:spLocks noGrp="1"/>
          </p:cNvSpPr>
          <p:nvPr>
            <p:ph type="body" idx="1"/>
          </p:nvPr>
        </p:nvSpPr>
        <p:spPr>
          <a:xfrm>
            <a:off x="623888" y="4021667"/>
            <a:ext cx="7886700" cy="1053043"/>
          </a:xfrm>
        </p:spPr>
        <p:txBody>
          <a:bodyPr/>
          <a:lstStyle>
            <a:lvl1pPr marL="0" indent="0" algn="r">
              <a:buNone/>
              <a:defRPr sz="1800">
                <a:solidFill>
                  <a:schemeClr val="tx1">
                    <a:tint val="75000"/>
                  </a:schemeClr>
                </a:solidFill>
                <a:latin typeface="Segoe UI Light" panose="020B0502040204020203" pitchFamily="34" charset="0"/>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 xmlns:p14="http://schemas.microsoft.com/office/powerpoint/2010/main" val="285486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6" dur="16400" fill="hold"/>
                                        <p:tgtEl>
                                          <p:spTgt spid="8"/>
                                        </p:tgtEl>
                                        <p:attrNameLst>
                                          <p:attrName>ppt_x</p:attrName>
                                          <p:attrName>ppt_y</p:attrName>
                                        </p:attrNameLst>
                                      </p:cBhvr>
                                      <p:rCtr x="0" y="-50400"/>
                                    </p:animMotion>
                                  </p:childTnLst>
                                </p:cTn>
                              </p:par>
                              <p:par>
                                <p:cTn id="7"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8" dur="10900" fill="hold"/>
                                        <p:tgtEl>
                                          <p:spTgt spid="9"/>
                                        </p:tgtEl>
                                        <p:attrNameLst>
                                          <p:attrName>ppt_x</p:attrName>
                                          <p:attrName>ppt_y</p:attrName>
                                        </p:attrNameLst>
                                      </p:cBhvr>
                                      <p:rCtr x="0" y="-17300"/>
                                    </p:animMotion>
                                  </p:childTnLst>
                                </p:cTn>
                              </p:par>
                              <p:par>
                                <p:cTn id="9"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0" dur="12100" fill="hold"/>
                                        <p:tgtEl>
                                          <p:spTgt spid="10"/>
                                        </p:tgtEl>
                                        <p:attrNameLst>
                                          <p:attrName>ppt_x</p:attrName>
                                          <p:attrName>ppt_y</p:attrName>
                                        </p:attrNameLst>
                                      </p:cBhvr>
                                      <p:rCtr x="0" y="-76800"/>
                                    </p:animMotion>
                                  </p:childTnLst>
                                </p:cTn>
                              </p:par>
                              <p:par>
                                <p:cTn id="11"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2" dur="8400" fill="hold"/>
                                        <p:tgtEl>
                                          <p:spTgt spid="11"/>
                                        </p:tgtEl>
                                        <p:attrNameLst>
                                          <p:attrName>ppt_x</p:attrName>
                                          <p:attrName>ppt_y</p:attrName>
                                        </p:attrNameLst>
                                      </p:cBhvr>
                                      <p:rCtr x="0" y="-50400"/>
                                    </p:animMotion>
                                  </p:childTnLst>
                                </p:cTn>
                              </p:par>
                              <p:par>
                                <p:cTn id="13" presetID="42" presetClass="path" presetSubtype="0" repeatCount="indefinite" accel="50000" decel="50000" fill="hold" nodeType="withEffect">
                                  <p:stCondLst>
                                    <p:cond delay="5700"/>
                                  </p:stCondLst>
                                  <p:endCondLst>
                                    <p:cond evt="onNext" delay="0">
                                      <p:tgtEl>
                                        <p:sldTgt/>
                                      </p:tgtEl>
                                    </p:cond>
                                  </p:endCondLst>
                                  <p:childTnLst>
                                    <p:animMotion origin="layout" path="M -4.72222E-6 -2.15822E-6 L -4.72222E-6 -1.32223 " pathEditMode="relative" rAng="0" ptsTypes="AA">
                                      <p:cBhvr>
                                        <p:cTn id="14" dur="11500" fill="hold"/>
                                        <p:tgtEl>
                                          <p:spTgt spid="12"/>
                                        </p:tgtEl>
                                        <p:attrNameLst>
                                          <p:attrName>ppt_x</p:attrName>
                                          <p:attrName>ppt_y</p:attrName>
                                        </p:attrNameLst>
                                      </p:cBhvr>
                                      <p:rCtr x="0" y="-66100"/>
                                    </p:animMotion>
                                  </p:childTnLst>
                                </p:cTn>
                              </p:par>
                              <p:par>
                                <p:cTn id="1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16" dur="7300" fill="hold"/>
                                        <p:tgtEl>
                                          <p:spTgt spid="13"/>
                                        </p:tgtEl>
                                        <p:attrNameLst>
                                          <p:attrName>ppt_x</p:attrName>
                                          <p:attrName>ppt_y</p:attrName>
                                        </p:attrNameLst>
                                      </p:cBhvr>
                                      <p:rCtr x="0" y="-50400"/>
                                    </p:animMotion>
                                  </p:childTnLst>
                                </p:cTn>
                              </p:par>
                              <p:par>
                                <p:cTn id="17" presetID="27" presetClass="emph" presetSubtype="0" repeatCount="indefinite" fill="hold" grpId="0" nodeType="withEffect">
                                  <p:stCondLst>
                                    <p:cond delay="0"/>
                                  </p:stCondLst>
                                  <p:childTnLst>
                                    <p:animClr clrSpc="rgb" dir="cw">
                                      <p:cBhvr override="childStyle">
                                        <p:cTn id="18" dur="6650" autoRev="1" fill="hold"/>
                                        <p:tgtEl>
                                          <p:spTgt spid="7"/>
                                        </p:tgtEl>
                                        <p:attrNameLst>
                                          <p:attrName>style.color</p:attrName>
                                        </p:attrNameLst>
                                      </p:cBhvr>
                                      <p:to>
                                        <a:srgbClr val="60CCCC"/>
                                      </p:to>
                                    </p:animClr>
                                    <p:animClr clrSpc="rgb" dir="cw">
                                      <p:cBhvr>
                                        <p:cTn id="19" dur="6650" autoRev="1" fill="hold"/>
                                        <p:tgtEl>
                                          <p:spTgt spid="7"/>
                                        </p:tgtEl>
                                        <p:attrNameLst>
                                          <p:attrName>fillcolor</p:attrName>
                                        </p:attrNameLst>
                                      </p:cBhvr>
                                      <p:to>
                                        <a:srgbClr val="60CCCC"/>
                                      </p:to>
                                    </p:animClr>
                                    <p:set>
                                      <p:cBhvr>
                                        <p:cTn id="20" dur="6650" autoRev="1" fill="hold"/>
                                        <p:tgtEl>
                                          <p:spTgt spid="7"/>
                                        </p:tgtEl>
                                        <p:attrNameLst>
                                          <p:attrName>fill.type</p:attrName>
                                        </p:attrNameLst>
                                      </p:cBhvr>
                                      <p:to>
                                        <p:strVal val="solid"/>
                                      </p:to>
                                    </p:set>
                                    <p:set>
                                      <p:cBhvr>
                                        <p:cTn id="21" dur="6650" autoRev="1" fill="hold"/>
                                        <p:tgtEl>
                                          <p:spTgt spid="7"/>
                                        </p:tgtEl>
                                        <p:attrNameLst>
                                          <p:attrName>fill.on</p:attrName>
                                        </p:attrNameLst>
                                      </p:cBhvr>
                                      <p:to>
                                        <p:strVal val="true"/>
                                      </p:to>
                                    </p:set>
                                  </p:childTnLst>
                                </p:cTn>
                              </p:par>
                              <p:par>
                                <p:cTn id="22" presetID="27" presetClass="emph" presetSubtype="0" repeatCount="indefinite" fill="hold" grpId="0" nodeType="withEffect">
                                  <p:stCondLst>
                                    <p:cond delay="700"/>
                                  </p:stCondLst>
                                  <p:childTnLst>
                                    <p:animClr clrSpc="rgb" dir="cw">
                                      <p:cBhvr override="childStyle">
                                        <p:cTn id="23" dur="5350" autoRev="1" fill="hold"/>
                                        <p:tgtEl>
                                          <p:spTgt spid="6"/>
                                        </p:tgtEl>
                                        <p:attrNameLst>
                                          <p:attrName>style.color</p:attrName>
                                        </p:attrNameLst>
                                      </p:cBhvr>
                                      <p:to>
                                        <a:srgbClr val="60CCCC"/>
                                      </p:to>
                                    </p:animClr>
                                    <p:animClr clrSpc="rgb" dir="cw">
                                      <p:cBhvr>
                                        <p:cTn id="24" dur="5350" autoRev="1" fill="hold"/>
                                        <p:tgtEl>
                                          <p:spTgt spid="6"/>
                                        </p:tgtEl>
                                        <p:attrNameLst>
                                          <p:attrName>fillcolor</p:attrName>
                                        </p:attrNameLst>
                                      </p:cBhvr>
                                      <p:to>
                                        <a:srgbClr val="60CCCC"/>
                                      </p:to>
                                    </p:animClr>
                                    <p:set>
                                      <p:cBhvr>
                                        <p:cTn id="25" dur="5350" autoRev="1" fill="hold"/>
                                        <p:tgtEl>
                                          <p:spTgt spid="6"/>
                                        </p:tgtEl>
                                        <p:attrNameLst>
                                          <p:attrName>fill.type</p:attrName>
                                        </p:attrNameLst>
                                      </p:cBhvr>
                                      <p:to>
                                        <p:strVal val="solid"/>
                                      </p:to>
                                    </p:set>
                                    <p:set>
                                      <p:cBhvr>
                                        <p:cTn id="26" dur="5350" autoRev="1" fill="hold"/>
                                        <p:tgtEl>
                                          <p:spTgt spid="6"/>
                                        </p:tgtEl>
                                        <p:attrNameLst>
                                          <p:attrName>fill.on</p:attrName>
                                        </p:attrNameLst>
                                      </p:cBhvr>
                                      <p:to>
                                        <p:strVal val="true"/>
                                      </p:to>
                                    </p:set>
                                  </p:childTnLst>
                                </p:cTn>
                              </p:par>
                              <p:par>
                                <p:cTn id="27" presetID="27" presetClass="emph" presetSubtype="0" repeatCount="indefinite" fill="hold" grpId="0" nodeType="withEffect">
                                  <p:stCondLst>
                                    <p:cond delay="2100"/>
                                  </p:stCondLst>
                                  <p:childTnLst>
                                    <p:animClr clrSpc="rgb" dir="cw">
                                      <p:cBhvr override="childStyle">
                                        <p:cTn id="28" dur="6650" autoRev="1" fill="hold"/>
                                        <p:tgtEl>
                                          <p:spTgt spid="5"/>
                                        </p:tgtEl>
                                        <p:attrNameLst>
                                          <p:attrName>style.color</p:attrName>
                                        </p:attrNameLst>
                                      </p:cBhvr>
                                      <p:to>
                                        <a:srgbClr val="60CCCC"/>
                                      </p:to>
                                    </p:animClr>
                                    <p:animClr clrSpc="rgb" dir="cw">
                                      <p:cBhvr>
                                        <p:cTn id="29" dur="6650" autoRev="1" fill="hold"/>
                                        <p:tgtEl>
                                          <p:spTgt spid="5"/>
                                        </p:tgtEl>
                                        <p:attrNameLst>
                                          <p:attrName>fillcolor</p:attrName>
                                        </p:attrNameLst>
                                      </p:cBhvr>
                                      <p:to>
                                        <a:srgbClr val="60CCCC"/>
                                      </p:to>
                                    </p:animClr>
                                    <p:set>
                                      <p:cBhvr>
                                        <p:cTn id="30" dur="6650" autoRev="1" fill="hold"/>
                                        <p:tgtEl>
                                          <p:spTgt spid="5"/>
                                        </p:tgtEl>
                                        <p:attrNameLst>
                                          <p:attrName>fill.type</p:attrName>
                                        </p:attrNameLst>
                                      </p:cBhvr>
                                      <p:to>
                                        <p:strVal val="solid"/>
                                      </p:to>
                                    </p:set>
                                    <p:set>
                                      <p:cBhvr>
                                        <p:cTn id="31" dur="6650" autoRev="1"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3"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628650" y="1521354"/>
            <a:ext cx="3886200" cy="362611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half" idx="2"/>
          </p:nvPr>
        </p:nvSpPr>
        <p:spPr>
          <a:xfrm>
            <a:off x="4629150" y="1521354"/>
            <a:ext cx="3886200" cy="362611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p:cNvSpPr>
          <p:nvPr>
            <p:ph type="dt" sz="half" idx="10"/>
          </p:nvPr>
        </p:nvSpPr>
        <p:spPr/>
        <p:txBody>
          <a:bodyPr/>
          <a:lstStyle>
            <a:lvl1pPr>
              <a:defRPr/>
            </a:lvl1pPr>
          </a:lstStyle>
          <a:p>
            <a:pPr>
              <a:defRPr/>
            </a:pPr>
            <a:fld id="{9E22A7D1-6CB9-44CF-842F-D961A113FA6E}" type="datetimeFigureOut">
              <a:rPr lang="zh-CN" altLang="en-US">
                <a:solidFill>
                  <a:prstClr val="black">
                    <a:tint val="75000"/>
                  </a:prstClr>
                </a:solidFill>
              </a:rPr>
              <a:pPr>
                <a:defRPr/>
              </a:pPr>
              <a:t>2017/7/9</a:t>
            </a:fld>
            <a:endParaRPr lang="zh-CN" alt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29AEF6F-15C6-4693-AC62-260D3401D1B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59183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9"/>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2"/>
            <a:ext cx="7886700" cy="1104636"/>
          </a:xfrm>
        </p:spPr>
        <p:txBody>
          <a:body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629842" y="2087563"/>
            <a:ext cx="3868340" cy="307049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Text Placeholder 4"/>
          <p:cNvSpPr>
            <a:spLocks noGrp="1"/>
          </p:cNvSpPr>
          <p:nvPr>
            <p:ph type="body" sz="quarter" idx="3"/>
          </p:nvPr>
        </p:nvSpPr>
        <p:spPr>
          <a:xfrm>
            <a:off x="4629151"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1" y="2087563"/>
            <a:ext cx="3887391" cy="30704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p:cNvSpPr>
          <p:nvPr>
            <p:ph type="dt" sz="half" idx="10"/>
          </p:nvPr>
        </p:nvSpPr>
        <p:spPr/>
        <p:txBody>
          <a:bodyPr/>
          <a:lstStyle>
            <a:lvl1pPr>
              <a:defRPr/>
            </a:lvl1pPr>
          </a:lstStyle>
          <a:p>
            <a:pPr>
              <a:defRPr/>
            </a:pPr>
            <a:fld id="{7EAAB609-0E90-4FAE-99A3-82571DAC7943}" type="datetimeFigureOut">
              <a:rPr lang="zh-CN" altLang="en-US">
                <a:solidFill>
                  <a:prstClr val="black">
                    <a:tint val="75000"/>
                  </a:prstClr>
                </a:solidFill>
              </a:rPr>
              <a:pPr>
                <a:defRPr/>
              </a:pPr>
              <a:t>2017/7/9</a:t>
            </a:fld>
            <a:endParaRPr lang="zh-CN" alt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24F170C-6252-4CF7-A0DB-7B6456DAF43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4900689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p:cNvSpPr>
          <p:nvPr>
            <p:ph type="dt" sz="half" idx="10"/>
          </p:nvPr>
        </p:nvSpPr>
        <p:spPr/>
        <p:txBody>
          <a:bodyPr/>
          <a:lstStyle>
            <a:lvl1pPr>
              <a:defRPr/>
            </a:lvl1pPr>
          </a:lstStyle>
          <a:p>
            <a:pPr>
              <a:defRPr/>
            </a:pPr>
            <a:fld id="{1D71E87E-81D7-444F-B21D-BB169C5735E4}" type="datetimeFigureOut">
              <a:rPr lang="zh-CN" altLang="en-US">
                <a:solidFill>
                  <a:prstClr val="black">
                    <a:tint val="75000"/>
                  </a:prstClr>
                </a:solidFill>
              </a:rPr>
              <a:pPr>
                <a:defRPr/>
              </a:pPr>
              <a:t>2017/7/9</a:t>
            </a:fld>
            <a:endParaRPr lang="zh-CN" alt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F00403DA-1CEB-4623-A06D-524805BA41D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 xmlns:p14="http://schemas.microsoft.com/office/powerpoint/2010/main" val="8596184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DEA699-E5DA-4561-8D4E-B0B12F8F782F}" type="datetimeFigureOut">
              <a:rPr lang="zh-CN" altLang="en-US">
                <a:solidFill>
                  <a:prstClr val="black">
                    <a:tint val="75000"/>
                  </a:prstClr>
                </a:solidFill>
              </a:rPr>
              <a:pPr>
                <a:defRPr/>
              </a:pPr>
              <a:t>2017/7/9</a:t>
            </a:fld>
            <a:endParaRPr lang="zh-CN" alt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BEB45FFF-E689-47E2-8A88-BD104D1431A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217072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smtClean="0"/>
              <a:t>单击此处编辑母版标题样式</a:t>
            </a:r>
            <a:endParaRPr lang="zh-CN" altLang="en-US"/>
          </a:p>
        </p:txBody>
      </p:sp>
      <p:sp>
        <p:nvSpPr>
          <p:cNvPr id="3" name="Content Placeholder 2"/>
          <p:cNvSpPr>
            <a:spLocks noGrp="1"/>
          </p:cNvSpPr>
          <p:nvPr>
            <p:ph idx="1"/>
          </p:nvPr>
        </p:nvSpPr>
        <p:spPr>
          <a:xfrm>
            <a:off x="3887391" y="822856"/>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F6958BCC-BBF3-4E12-AC5D-FB32AA996594}" type="datetimeFigureOut">
              <a:rPr lang="zh-CN" altLang="en-US">
                <a:solidFill>
                  <a:prstClr val="black">
                    <a:tint val="75000"/>
                  </a:prstClr>
                </a:solidFill>
              </a:rPr>
              <a:pPr>
                <a:defRPr/>
              </a:pPr>
              <a:t>2017/7/9</a:t>
            </a:fld>
            <a:endParaRPr lang="zh-CN" alt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FFAA722-1BC1-45E1-AAD8-83762D89978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0949728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smtClean="0"/>
              <a:t>单击此处编辑母版标题样式</a:t>
            </a:r>
            <a:endParaRPr lang="zh-CN" altLang="en-US"/>
          </a:p>
        </p:txBody>
      </p:sp>
      <p:sp>
        <p:nvSpPr>
          <p:cNvPr id="3" name="Picture Placeholder 2"/>
          <p:cNvSpPr>
            <a:spLocks noGrp="1"/>
          </p:cNvSpPr>
          <p:nvPr>
            <p:ph type="pic" idx="1"/>
          </p:nvPr>
        </p:nvSpPr>
        <p:spPr>
          <a:xfrm>
            <a:off x="3887391" y="822856"/>
            <a:ext cx="4629150" cy="406135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B05C0D4-708A-4EC9-A118-CF2F813C5605}" type="datetimeFigureOut">
              <a:rPr lang="zh-CN" altLang="en-US">
                <a:solidFill>
                  <a:prstClr val="black">
                    <a:tint val="75000"/>
                  </a:prstClr>
                </a:solidFill>
              </a:rPr>
              <a:pPr>
                <a:defRPr/>
              </a:pPr>
              <a:t>2017/7/9</a:t>
            </a:fld>
            <a:endParaRPr lang="zh-CN" alt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34693A5-FF86-440D-BEB0-02D1435225D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 xmlns:p14="http://schemas.microsoft.com/office/powerpoint/2010/main" val="6872519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pPr>
              <a:defRPr/>
            </a:pPr>
            <a:fld id="{C3DB18B2-629D-469F-9CBE-CA9F0B1ADB30}" type="datetimeFigureOut">
              <a:rPr lang="zh-CN" altLang="en-US">
                <a:solidFill>
                  <a:prstClr val="black">
                    <a:tint val="75000"/>
                  </a:prstClr>
                </a:solidFill>
              </a:rPr>
              <a:pPr>
                <a:defRPr/>
              </a:pPr>
              <a:t>2017/7/9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1F228F-D50C-45AA-A0E7-9E8C0A3880C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2205581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1"/>
            <a:ext cx="1971675" cy="4843198"/>
          </a:xfrm>
        </p:spPr>
        <p:txBody>
          <a:bodyPr vert="eaVert"/>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a:xfrm>
            <a:off x="628651" y="304271"/>
            <a:ext cx="5800725" cy="484319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pPr>
              <a:defRPr/>
            </a:pPr>
            <a:fld id="{A6369807-C02C-4773-A4FE-1C1E444B401D}" type="datetimeFigureOut">
              <a:rPr lang="zh-CN" altLang="en-US">
                <a:solidFill>
                  <a:prstClr val="black">
                    <a:tint val="75000"/>
                  </a:prstClr>
                </a:solidFill>
              </a:rPr>
              <a:pPr>
                <a:defRPr/>
              </a:pPr>
              <a:t>2017/7/9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CE304B6-CA58-447C-8670-42CD16B91BE2}"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524879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3" y="22754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3"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65"/>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2017/7/9</a:t>
            </a:fld>
            <a:endParaRPr lang="zh-CN" altLang="en-US"/>
          </a:p>
        </p:txBody>
      </p:sp>
      <p:sp>
        <p:nvSpPr>
          <p:cNvPr id="5" name="页脚占位符 4"/>
          <p:cNvSpPr>
            <a:spLocks noGrp="1"/>
          </p:cNvSpPr>
          <p:nvPr>
            <p:ph type="ftr" sz="quarter" idx="3"/>
          </p:nvPr>
        </p:nvSpPr>
        <p:spPr>
          <a:xfrm>
            <a:off x="3124200" y="5296965"/>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65"/>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31511"/>
            <a:ext cx="8229600" cy="9498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单击此处编辑母版标题样式</a:t>
            </a:r>
          </a:p>
        </p:txBody>
      </p:sp>
      <p:sp>
        <p:nvSpPr>
          <p:cNvPr id="1027" name="Rectangle 3"/>
          <p:cNvSpPr>
            <a:spLocks noGrp="1" noChangeArrowheads="1"/>
          </p:cNvSpPr>
          <p:nvPr>
            <p:ph type="body" idx="1"/>
          </p:nvPr>
        </p:nvSpPr>
        <p:spPr bwMode="auto">
          <a:xfrm>
            <a:off x="457200" y="1333501"/>
            <a:ext cx="8229600" cy="37756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345092" name="Rectangle 4"/>
          <p:cNvSpPr>
            <a:spLocks noGrp="1" noChangeArrowheads="1"/>
          </p:cNvSpPr>
          <p:nvPr>
            <p:ph type="dt" sz="half" idx="2"/>
          </p:nvPr>
        </p:nvSpPr>
        <p:spPr bwMode="auto">
          <a:xfrm>
            <a:off x="457200" y="5203032"/>
            <a:ext cx="2133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zh-CN" dirty="0"/>
          </a:p>
        </p:txBody>
      </p:sp>
      <p:sp>
        <p:nvSpPr>
          <p:cNvPr id="345093" name="Rectangle 5"/>
          <p:cNvSpPr>
            <a:spLocks noGrp="1" noChangeArrowheads="1"/>
          </p:cNvSpPr>
          <p:nvPr>
            <p:ph type="ftr" sz="quarter" idx="3"/>
          </p:nvPr>
        </p:nvSpPr>
        <p:spPr bwMode="auto">
          <a:xfrm>
            <a:off x="3124200" y="520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zh-CN" altLang="en-US"/>
          </a:p>
        </p:txBody>
      </p:sp>
      <p:sp>
        <p:nvSpPr>
          <p:cNvPr id="345094" name="Rectangle 6"/>
          <p:cNvSpPr>
            <a:spLocks noGrp="1" noChangeArrowheads="1"/>
          </p:cNvSpPr>
          <p:nvPr>
            <p:ph type="sldNum" sz="quarter" idx="4"/>
          </p:nvPr>
        </p:nvSpPr>
        <p:spPr bwMode="auto">
          <a:xfrm>
            <a:off x="6553200" y="5203032"/>
            <a:ext cx="2133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D6A7C626-5E7B-43DF-B95B-F8AD093B0AD9}" type="slidenum">
              <a:rPr lang="en-US" altLang="zh-CN"/>
              <a:pPr>
                <a:defRPr/>
              </a:pPr>
              <a:t>‹#›</a:t>
            </a:fld>
            <a:endParaRPr lang="en-US" altLang="zh-CN" dirty="0"/>
          </a:p>
        </p:txBody>
      </p:sp>
      <p:sp>
        <p:nvSpPr>
          <p:cNvPr id="345095" name="Freeform 7"/>
          <p:cNvSpPr>
            <a:spLocks noChangeArrowheads="1"/>
          </p:cNvSpPr>
          <p:nvPr/>
        </p:nvSpPr>
        <p:spPr bwMode="auto">
          <a:xfrm>
            <a:off x="381000" y="190500"/>
            <a:ext cx="8229600" cy="5080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345096" name="Line 8"/>
          <p:cNvSpPr>
            <a:spLocks noChangeShapeType="1"/>
          </p:cNvSpPr>
          <p:nvPr/>
        </p:nvSpPr>
        <p:spPr bwMode="auto">
          <a:xfrm>
            <a:off x="457200" y="5143500"/>
            <a:ext cx="8229600" cy="0"/>
          </a:xfrm>
          <a:prstGeom prst="line">
            <a:avLst/>
          </a:prstGeom>
          <a:noFill/>
          <a:ln w="19050">
            <a:solidFill>
              <a:schemeClr val="accent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5" r:id="rId13"/>
    <p:sldLayoutId id="2147483686"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8" descr="segue texture.jpg"/>
          <p:cNvPicPr>
            <a:picLocks noChangeAspect="1"/>
          </p:cNvPicPr>
          <p:nvPr userDrawn="1"/>
        </p:nvPicPr>
        <p:blipFill>
          <a:blip r:embed="rId13">
            <a:extLst>
              <a:ext uri="{28A0092B-C50C-407E-A947-70E740481C1C}">
                <a14:useLocalDpi xmlns="" xmlns:a14="http://schemas.microsoft.com/office/drawing/2010/main" val="0"/>
              </a:ext>
            </a:extLst>
          </a:blip>
          <a:srcRect t="95236" r="2995"/>
          <a:stretch>
            <a:fillRect/>
          </a:stretch>
        </p:blipFill>
        <p:spPr bwMode="auto">
          <a:xfrm>
            <a:off x="333375" y="5318125"/>
            <a:ext cx="8477250" cy="136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13"/>
          <p:cNvSpPr/>
          <p:nvPr userDrawn="1"/>
        </p:nvSpPr>
        <p:spPr>
          <a:xfrm>
            <a:off x="3405189" y="4956970"/>
            <a:ext cx="598487" cy="9551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7" name="Rectangle 14"/>
          <p:cNvSpPr/>
          <p:nvPr userDrawn="1"/>
        </p:nvSpPr>
        <p:spPr>
          <a:xfrm>
            <a:off x="1460501" y="4956970"/>
            <a:ext cx="473075" cy="955146"/>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8" name="Rectangle 15"/>
          <p:cNvSpPr/>
          <p:nvPr userDrawn="1"/>
        </p:nvSpPr>
        <p:spPr>
          <a:xfrm>
            <a:off x="4772026" y="4956970"/>
            <a:ext cx="473075" cy="955146"/>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19" name="Rectangle 11"/>
          <p:cNvSpPr/>
          <p:nvPr userDrawn="1"/>
        </p:nvSpPr>
        <p:spPr>
          <a:xfrm>
            <a:off x="1" y="1"/>
            <a:ext cx="9129713" cy="53154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20" name="Rectangle 12"/>
          <p:cNvSpPr/>
          <p:nvPr userDrawn="1"/>
        </p:nvSpPr>
        <p:spPr>
          <a:xfrm>
            <a:off x="12701" y="5475553"/>
            <a:ext cx="9129713" cy="260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latin typeface="Segoe UI Light" panose="020B0502040204020203" pitchFamily="34" charset="0"/>
              <a:ea typeface="微软雅黑" panose="020B0503020204020204" pitchFamily="34" charset="-122"/>
            </a:endParaRPr>
          </a:p>
        </p:txBody>
      </p:sp>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dirty="0"/>
          </a:p>
        </p:txBody>
      </p:sp>
      <p:sp>
        <p:nvSpPr>
          <p:cNvPr id="2057" name="Text Placeholder 2"/>
          <p:cNvSpPr>
            <a:spLocks noGrp="1"/>
          </p:cNvSpPr>
          <p:nvPr>
            <p:ph type="body" idx="1"/>
          </p:nvPr>
        </p:nvSpPr>
        <p:spPr bwMode="auto">
          <a:xfrm>
            <a:off x="628650" y="1521354"/>
            <a:ext cx="7886700" cy="3626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latin typeface="Segoe UI Light" panose="020B0502040204020203" pitchFamily="34" charset="0"/>
                <a:ea typeface="微软雅黑" panose="020B0503020204020204" pitchFamily="34" charset="-122"/>
              </a:defRPr>
            </a:lvl1pPr>
          </a:lstStyle>
          <a:p>
            <a:pPr fontAlgn="base">
              <a:spcBef>
                <a:spcPct val="0"/>
              </a:spcBef>
              <a:spcAft>
                <a:spcPct val="0"/>
              </a:spcAft>
              <a:defRPr/>
            </a:pPr>
            <a:fld id="{5B2D66EA-5CA1-40E1-84AA-9F1C188A97A3}" type="datetimeFigureOut">
              <a:rPr lang="zh-CN" altLang="en-US">
                <a:solidFill>
                  <a:prstClr val="black">
                    <a:tint val="75000"/>
                  </a:prstClr>
                </a:solidFill>
              </a:rPr>
              <a:pPr fontAlgn="base">
                <a:spcBef>
                  <a:spcPct val="0"/>
                </a:spcBef>
                <a:spcAft>
                  <a:spcPct val="0"/>
                </a:spcAft>
                <a:defRPr/>
              </a:pPr>
              <a:t>2017/7/9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latin typeface="Segoe UI Light" panose="020B0502040204020203" pitchFamily="34" charset="0"/>
                <a:ea typeface="微软雅黑" panose="020B0503020204020204" pitchFamily="34" charset="-122"/>
              </a:defRPr>
            </a:lvl1pPr>
          </a:lstStyle>
          <a:p>
            <a:pPr fontAlgn="base">
              <a:spcBef>
                <a:spcPct val="0"/>
              </a:spcBef>
              <a:spcAft>
                <a:spcPct val="0"/>
              </a:spcAft>
              <a:defRPr/>
            </a:pPr>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latin typeface="Segoe UI Light" panose="020B0502040204020203" pitchFamily="34" charset="0"/>
                <a:ea typeface="微软雅黑" panose="020B0503020204020204" pitchFamily="34" charset="-122"/>
              </a:defRPr>
            </a:lvl1pPr>
          </a:lstStyle>
          <a:p>
            <a:pPr fontAlgn="base">
              <a:spcBef>
                <a:spcPct val="0"/>
              </a:spcBef>
              <a:spcAft>
                <a:spcPct val="0"/>
              </a:spcAft>
              <a:defRPr/>
            </a:pPr>
            <a:fld id="{DF9FC4AA-BF38-4AD8-AAE4-55430AA282B4}" type="slidenum">
              <a:rPr lang="zh-CN" altLang="en-US">
                <a:solidFill>
                  <a:prstClr val="black">
                    <a:tint val="75000"/>
                  </a:prstClr>
                </a:solidFill>
              </a:rPr>
              <a:pPr fontAlgn="base">
                <a:spcBef>
                  <a:spcPct val="0"/>
                </a:spcBef>
                <a:spcAft>
                  <a:spcPct val="0"/>
                </a:spcAft>
                <a:defRPr/>
              </a:pPr>
              <a:t>‹#›</a:t>
            </a:fld>
            <a:endParaRPr lang="zh-CN" altLang="en-US">
              <a:solidFill>
                <a:prstClr val="black">
                  <a:tint val="75000"/>
                </a:prstClr>
              </a:solidFill>
            </a:endParaRPr>
          </a:p>
        </p:txBody>
      </p:sp>
      <p:sp>
        <p:nvSpPr>
          <p:cNvPr id="39" name="Rectangle 4"/>
          <p:cNvSpPr>
            <a:spLocks noChangeArrowheads="1"/>
          </p:cNvSpPr>
          <p:nvPr userDrawn="1"/>
        </p:nvSpPr>
        <p:spPr bwMode="ltGray">
          <a:xfrm>
            <a:off x="265113" y="5459046"/>
            <a:ext cx="3421062" cy="175257"/>
          </a:xfrm>
          <a:prstGeom prst="rect">
            <a:avLst/>
          </a:prstGeom>
          <a:noFill/>
          <a:ln w="9525">
            <a:noFill/>
            <a:miter lim="800000"/>
            <a:headEnd/>
            <a:tailEnd/>
          </a:ln>
          <a:effectLst/>
        </p:spPr>
        <p:txBody>
          <a:bodyPr lIns="82124" tIns="41061" rIns="82124" bIns="41061" anchor="b">
            <a:spAutoFit/>
          </a:bodyPr>
          <a:lstStyle/>
          <a:p>
            <a:pPr defTabSz="814388" fontAlgn="base">
              <a:spcBef>
                <a:spcPct val="0"/>
              </a:spcBef>
              <a:spcAft>
                <a:spcPct val="0"/>
              </a:spcAft>
              <a:defRPr/>
            </a:pPr>
            <a:r>
              <a:rPr lang="en-US" sz="600" dirty="0">
                <a:solidFill>
                  <a:srgbClr val="C0C0C0"/>
                </a:solidFill>
                <a:latin typeface="Segoe UI Light" panose="020B0502040204020203" pitchFamily="34" charset="0"/>
                <a:ea typeface="微软雅黑" panose="020B0503020204020204" pitchFamily="34" charset="-122"/>
              </a:rPr>
              <a:t>© 2015  Cisco and/or its affiliates. All rights reserved.</a:t>
            </a:r>
          </a:p>
        </p:txBody>
      </p:sp>
      <p:sp>
        <p:nvSpPr>
          <p:cNvPr id="23" name="Rectangle 5"/>
          <p:cNvSpPr>
            <a:spLocks noChangeArrowheads="1"/>
          </p:cNvSpPr>
          <p:nvPr userDrawn="1"/>
        </p:nvSpPr>
        <p:spPr bwMode="ltGray">
          <a:xfrm>
            <a:off x="7831140" y="5457723"/>
            <a:ext cx="744536" cy="175257"/>
          </a:xfrm>
          <a:prstGeom prst="rect">
            <a:avLst/>
          </a:prstGeom>
          <a:noFill/>
          <a:ln w="9525">
            <a:noFill/>
            <a:miter lim="800000"/>
            <a:headEnd/>
            <a:tailEnd/>
          </a:ln>
          <a:effectLst/>
        </p:spPr>
        <p:txBody>
          <a:bodyPr wrap="none" lIns="82124" tIns="41061" rIns="82124" bIns="41061" anchor="b">
            <a:spAutoFit/>
          </a:bodyPr>
          <a:lstStyle/>
          <a:p>
            <a:pPr algn="r" defTabSz="814388" fontAlgn="base">
              <a:spcBef>
                <a:spcPct val="0"/>
              </a:spcBef>
              <a:spcAft>
                <a:spcPct val="0"/>
              </a:spcAft>
              <a:defRPr/>
            </a:pPr>
            <a:r>
              <a:rPr lang="en-US" sz="600" dirty="0">
                <a:solidFill>
                  <a:srgbClr val="C0C0C0"/>
                </a:solidFill>
                <a:latin typeface="Segoe UI Light" panose="020B0502040204020203" pitchFamily="34" charset="0"/>
                <a:ea typeface="宋体" pitchFamily="2" charset="-122"/>
              </a:rPr>
              <a:t>Cisco Confidential</a:t>
            </a:r>
          </a:p>
        </p:txBody>
      </p:sp>
    </p:spTree>
    <p:extLst>
      <p:ext uri="{BB962C8B-B14F-4D97-AF65-F5344CB8AC3E}">
        <p14:creationId xmlns="" xmlns:p14="http://schemas.microsoft.com/office/powerpoint/2010/main" val="10470845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txStyles>
    <p:titleStyle>
      <a:lvl1pPr algn="l" rtl="0" eaLnBrk="0" fontAlgn="base" hangingPunct="0">
        <a:lnSpc>
          <a:spcPct val="80000"/>
        </a:lnSpc>
        <a:spcBef>
          <a:spcPct val="0"/>
        </a:spcBef>
        <a:spcAft>
          <a:spcPct val="0"/>
        </a:spcAft>
        <a:defRPr lang="zh-CN" altLang="en-US" sz="4000" kern="1200" dirty="0">
          <a:gradFill>
            <a:gsLst>
              <a:gs pos="0">
                <a:schemeClr val="tx1"/>
              </a:gs>
              <a:gs pos="44000">
                <a:srgbClr val="01BBBB"/>
              </a:gs>
              <a:gs pos="100000">
                <a:schemeClr val="accent4"/>
              </a:gs>
            </a:gsLst>
            <a:lin ang="4800000" scaled="0"/>
          </a:gradFill>
          <a:latin typeface="Segoe UI Light" panose="020B0502040204020203" pitchFamily="34" charset="0"/>
          <a:ea typeface="微软雅黑" panose="020B0503020204020204" pitchFamily="34" charset="-122"/>
          <a:cs typeface="+mj-cs"/>
        </a:defRPr>
      </a:lvl1pPr>
      <a:lvl2pPr algn="l" rtl="0" eaLnBrk="0" fontAlgn="base" hangingPunct="0">
        <a:lnSpc>
          <a:spcPct val="80000"/>
        </a:lnSpc>
        <a:spcBef>
          <a:spcPct val="0"/>
        </a:spcBef>
        <a:spcAft>
          <a:spcPct val="0"/>
        </a:spcAft>
        <a:defRPr sz="4000">
          <a:solidFill>
            <a:schemeClr val="tx1"/>
          </a:solidFill>
          <a:latin typeface="Segoe UI Light" pitchFamily="34" charset="0"/>
          <a:ea typeface="微软雅黑" pitchFamily="34" charset="-122"/>
        </a:defRPr>
      </a:lvl2pPr>
      <a:lvl3pPr algn="l" rtl="0" eaLnBrk="0" fontAlgn="base" hangingPunct="0">
        <a:lnSpc>
          <a:spcPct val="80000"/>
        </a:lnSpc>
        <a:spcBef>
          <a:spcPct val="0"/>
        </a:spcBef>
        <a:spcAft>
          <a:spcPct val="0"/>
        </a:spcAft>
        <a:defRPr sz="4000">
          <a:solidFill>
            <a:schemeClr val="tx1"/>
          </a:solidFill>
          <a:latin typeface="Segoe UI Light" pitchFamily="34" charset="0"/>
          <a:ea typeface="微软雅黑" pitchFamily="34" charset="-122"/>
        </a:defRPr>
      </a:lvl3pPr>
      <a:lvl4pPr algn="l" rtl="0" eaLnBrk="0" fontAlgn="base" hangingPunct="0">
        <a:lnSpc>
          <a:spcPct val="80000"/>
        </a:lnSpc>
        <a:spcBef>
          <a:spcPct val="0"/>
        </a:spcBef>
        <a:spcAft>
          <a:spcPct val="0"/>
        </a:spcAft>
        <a:defRPr sz="4000">
          <a:solidFill>
            <a:schemeClr val="tx1"/>
          </a:solidFill>
          <a:latin typeface="Segoe UI Light" pitchFamily="34" charset="0"/>
          <a:ea typeface="微软雅黑" pitchFamily="34" charset="-122"/>
        </a:defRPr>
      </a:lvl4pPr>
      <a:lvl5pPr algn="l" rtl="0" eaLnBrk="0" fontAlgn="base" hangingPunct="0">
        <a:lnSpc>
          <a:spcPct val="80000"/>
        </a:lnSpc>
        <a:spcBef>
          <a:spcPct val="0"/>
        </a:spcBef>
        <a:spcAft>
          <a:spcPct val="0"/>
        </a:spcAft>
        <a:defRPr sz="4000">
          <a:solidFill>
            <a:schemeClr val="tx1"/>
          </a:solidFill>
          <a:latin typeface="Segoe UI Light" pitchFamily="34" charset="0"/>
          <a:ea typeface="微软雅黑" pitchFamily="34" charset="-122"/>
        </a:defRPr>
      </a:lvl5pPr>
      <a:lvl6pPr marL="457200" algn="l" rtl="0" fontAlgn="base">
        <a:lnSpc>
          <a:spcPct val="80000"/>
        </a:lnSpc>
        <a:spcBef>
          <a:spcPct val="0"/>
        </a:spcBef>
        <a:spcAft>
          <a:spcPct val="0"/>
        </a:spcAft>
        <a:defRPr sz="4000">
          <a:solidFill>
            <a:schemeClr val="tx1"/>
          </a:solidFill>
          <a:latin typeface="Segoe UI Light" pitchFamily="34" charset="0"/>
          <a:ea typeface="微软雅黑" pitchFamily="34" charset="-122"/>
        </a:defRPr>
      </a:lvl6pPr>
      <a:lvl7pPr marL="914400" algn="l" rtl="0" fontAlgn="base">
        <a:lnSpc>
          <a:spcPct val="80000"/>
        </a:lnSpc>
        <a:spcBef>
          <a:spcPct val="0"/>
        </a:spcBef>
        <a:spcAft>
          <a:spcPct val="0"/>
        </a:spcAft>
        <a:defRPr sz="4000">
          <a:solidFill>
            <a:schemeClr val="tx1"/>
          </a:solidFill>
          <a:latin typeface="Segoe UI Light" pitchFamily="34" charset="0"/>
          <a:ea typeface="微软雅黑" pitchFamily="34" charset="-122"/>
        </a:defRPr>
      </a:lvl7pPr>
      <a:lvl8pPr marL="1371600" algn="l" rtl="0" fontAlgn="base">
        <a:lnSpc>
          <a:spcPct val="80000"/>
        </a:lnSpc>
        <a:spcBef>
          <a:spcPct val="0"/>
        </a:spcBef>
        <a:spcAft>
          <a:spcPct val="0"/>
        </a:spcAft>
        <a:defRPr sz="4000">
          <a:solidFill>
            <a:schemeClr val="tx1"/>
          </a:solidFill>
          <a:latin typeface="Segoe UI Light" pitchFamily="34" charset="0"/>
          <a:ea typeface="微软雅黑" pitchFamily="34" charset="-122"/>
        </a:defRPr>
      </a:lvl8pPr>
      <a:lvl9pPr marL="1828800" algn="l" rtl="0" fontAlgn="base">
        <a:lnSpc>
          <a:spcPct val="80000"/>
        </a:lnSpc>
        <a:spcBef>
          <a:spcPct val="0"/>
        </a:spcBef>
        <a:spcAft>
          <a:spcPct val="0"/>
        </a:spcAft>
        <a:defRPr sz="4000">
          <a:solidFill>
            <a:schemeClr val="tx1"/>
          </a:solidFill>
          <a:latin typeface="Segoe UI Light" pitchFamily="34" charset="0"/>
          <a:ea typeface="微软雅黑" pitchFamily="34" charset="-122"/>
        </a:defRPr>
      </a:lvl9pPr>
    </p:titleStyle>
    <p:bodyStyle>
      <a:lvl1pPr marL="273050" indent="-190500" algn="l" defTabSz="685800" rtl="0" eaLnBrk="0" fontAlgn="base" hangingPunct="0">
        <a:spcBef>
          <a:spcPts val="300"/>
        </a:spcBef>
        <a:spcAft>
          <a:spcPct val="0"/>
        </a:spcAft>
        <a:buClr>
          <a:srgbClr val="2DA2BF"/>
        </a:buClr>
        <a:buSzPct val="68000"/>
        <a:buFont typeface="Wingdings 3" pitchFamily="18" charset="2"/>
        <a:buChar char=""/>
        <a:defRPr sz="2400" kern="1200">
          <a:solidFill>
            <a:srgbClr val="586466"/>
          </a:solidFill>
          <a:latin typeface="Segoe UI Light" panose="020B0502040204020203" pitchFamily="34" charset="0"/>
          <a:ea typeface="微软雅黑" panose="020B0503020204020204" pitchFamily="34" charset="-122"/>
          <a:cs typeface="+mn-cs"/>
        </a:defRPr>
      </a:lvl1pPr>
      <a:lvl2pPr marL="465138" indent="-171450" algn="l" defTabSz="685800" rtl="0" eaLnBrk="0" fontAlgn="base" hangingPunct="0">
        <a:spcBef>
          <a:spcPts val="238"/>
        </a:spcBef>
        <a:spcAft>
          <a:spcPct val="0"/>
        </a:spcAft>
        <a:buClr>
          <a:srgbClr val="2DA2BF"/>
        </a:buClr>
        <a:buFont typeface="Verdana" pitchFamily="34" charset="0"/>
        <a:buChar char="◦"/>
        <a:defRPr sz="2000" kern="1200">
          <a:solidFill>
            <a:srgbClr val="586466"/>
          </a:solidFill>
          <a:latin typeface="Segoe UI Light" panose="020B0502040204020203" pitchFamily="34" charset="0"/>
          <a:ea typeface="微软雅黑" panose="020B0503020204020204" pitchFamily="34" charset="-122"/>
          <a:cs typeface="+mn-cs"/>
        </a:defRPr>
      </a:lvl2pPr>
      <a:lvl3pPr marL="644525" indent="-171450" algn="l" defTabSz="685800" rtl="0" eaLnBrk="0" fontAlgn="base" hangingPunct="0">
        <a:spcBef>
          <a:spcPts val="263"/>
        </a:spcBef>
        <a:spcAft>
          <a:spcPct val="0"/>
        </a:spcAft>
        <a:buClr>
          <a:srgbClr val="DA1F28"/>
        </a:buClr>
        <a:buSzPct val="100000"/>
        <a:buFont typeface="Wingdings 2" pitchFamily="18" charset="2"/>
        <a:buChar char=""/>
        <a:defRPr sz="2400" kern="1200">
          <a:solidFill>
            <a:srgbClr val="586466"/>
          </a:solidFill>
          <a:latin typeface="Segoe UI Light" panose="020B0502040204020203" pitchFamily="34" charset="0"/>
          <a:ea typeface="微软雅黑" panose="020B0503020204020204" pitchFamily="34" charset="-122"/>
          <a:cs typeface="+mn-cs"/>
        </a:defRPr>
      </a:lvl3pPr>
      <a:lvl4pPr marL="857250" indent="-171450" algn="l" defTabSz="685800" rtl="0" eaLnBrk="0" fontAlgn="base" hangingPunct="0">
        <a:spcBef>
          <a:spcPts val="263"/>
        </a:spcBef>
        <a:spcAft>
          <a:spcPct val="0"/>
        </a:spcAft>
        <a:buClr>
          <a:srgbClr val="DA1F28"/>
        </a:buClr>
        <a:buFont typeface="Wingdings 2" pitchFamily="18" charset="2"/>
        <a:buChar char=""/>
        <a:defRPr sz="1600" kern="1200">
          <a:solidFill>
            <a:srgbClr val="586466"/>
          </a:solidFill>
          <a:latin typeface="Segoe UI Light" panose="020B0502040204020203" pitchFamily="34" charset="0"/>
          <a:ea typeface="微软雅黑" panose="020B0503020204020204" pitchFamily="34" charset="-122"/>
          <a:cs typeface="+mn-cs"/>
        </a:defRPr>
      </a:lvl4pPr>
      <a:lvl5pPr marL="1028700" indent="-171450" algn="l" defTabSz="685800" rtl="0" eaLnBrk="0" fontAlgn="base" hangingPunct="0">
        <a:spcBef>
          <a:spcPts val="263"/>
        </a:spcBef>
        <a:spcAft>
          <a:spcPct val="0"/>
        </a:spcAft>
        <a:buClr>
          <a:srgbClr val="DA1F28"/>
        </a:buClr>
        <a:buFont typeface="Wingdings 2" pitchFamily="18" charset="2"/>
        <a:buChar char=""/>
        <a:defRPr sz="1600" kern="1200">
          <a:solidFill>
            <a:srgbClr val="586466"/>
          </a:solidFill>
          <a:latin typeface="Segoe UI Light" panose="020B0502040204020203"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hyperlink" Target="http://acm.pku.edu.cn/JudgeOnline/problem?id=1011" TargetMode="Externa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6C71A0F4-EE01-4EFD-9EFD-549A84E510E4}" type="slidenum">
              <a:rPr lang="en-US" altLang="zh-CN"/>
              <a:pPr>
                <a:defRPr/>
              </a:pPr>
              <a:t>1</a:t>
            </a:fld>
            <a:endParaRPr lang="en-US" altLang="zh-CN" dirty="0"/>
          </a:p>
        </p:txBody>
      </p:sp>
      <p:sp>
        <p:nvSpPr>
          <p:cNvPr id="7171" name="Rectangle 4"/>
          <p:cNvSpPr>
            <a:spLocks noGrp="1" noChangeArrowheads="1"/>
          </p:cNvSpPr>
          <p:nvPr>
            <p:ph type="ctrTitle"/>
          </p:nvPr>
        </p:nvSpPr>
        <p:spPr>
          <a:xfrm>
            <a:off x="765261" y="1489348"/>
            <a:ext cx="7623175" cy="1460500"/>
          </a:xfrm>
        </p:spPr>
        <p:txBody>
          <a:bodyPr/>
          <a:lstStyle/>
          <a:p>
            <a:pPr algn="ctr" eaLnBrk="1" hangingPunct="1"/>
            <a:r>
              <a:rPr lang="zh-CN" altLang="en-US" sz="6000" b="1" dirty="0" smtClean="0">
                <a:ea typeface="华文行楷" pitchFamily="2" charset="-122"/>
              </a:rPr>
              <a:t>搜索及优化</a:t>
            </a:r>
            <a:endParaRPr lang="zh-CN" altLang="en-US" sz="4800" b="1" dirty="0" smtClean="0">
              <a:ea typeface="华文行楷" pitchFamily="2" charset="-122"/>
            </a:endParaRPr>
          </a:p>
        </p:txBody>
      </p:sp>
      <p:sp>
        <p:nvSpPr>
          <p:cNvPr id="7172" name="Rectangle 5"/>
          <p:cNvSpPr>
            <a:spLocks noGrp="1" noChangeArrowheads="1"/>
          </p:cNvSpPr>
          <p:nvPr>
            <p:ph type="subTitle" idx="1"/>
          </p:nvPr>
        </p:nvSpPr>
        <p:spPr/>
        <p:txBody>
          <a:bodyPr/>
          <a:lstStyle/>
          <a:p>
            <a:pPr algn="r" eaLnBrk="1" hangingPunct="1"/>
            <a:r>
              <a:rPr lang="zh-CN" altLang="en-US" dirty="0" smtClean="0">
                <a:ea typeface="华文行楷" pitchFamily="2" charset="-122"/>
              </a:rPr>
              <a:t>长郡中学：谭献龙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93206"/>
            <a:ext cx="8568952" cy="4915901"/>
          </a:xfrm>
        </p:spPr>
        <p:txBody>
          <a:bodyPr/>
          <a:lstStyle/>
          <a:p>
            <a:r>
              <a:rPr lang="zh-CN" altLang="en-US" sz="2800" dirty="0" smtClean="0">
                <a:solidFill>
                  <a:schemeClr val="tx1"/>
                </a:solidFill>
                <a:latin typeface="+mn-lt"/>
                <a:ea typeface="+mn-ea"/>
                <a:cs typeface="+mn-cs"/>
              </a:rPr>
              <a:t>算法原理</a:t>
            </a:r>
            <a:endParaRPr lang="en-US" altLang="zh-CN" sz="2800" dirty="0" smtClean="0">
              <a:solidFill>
                <a:schemeClr val="tx1"/>
              </a:solidFill>
              <a:latin typeface="+mn-lt"/>
              <a:ea typeface="+mn-ea"/>
              <a:cs typeface="+mn-cs"/>
            </a:endParaRPr>
          </a:p>
          <a:p>
            <a:pPr>
              <a:buNone/>
            </a:pPr>
            <a:r>
              <a:rPr lang="zh-CN" altLang="en-US" sz="2000" dirty="0" smtClean="0">
                <a:solidFill>
                  <a:schemeClr val="tx1"/>
                </a:solidFill>
                <a:latin typeface="+mn-lt"/>
                <a:ea typeface="+mn-ea"/>
                <a:cs typeface="+mn-cs"/>
              </a:rPr>
              <a:t>     深度优先搜索用一句话概括就是：“一直往下走，走不通回头，换条路再走，直到无路可走”。</a:t>
            </a:r>
          </a:p>
          <a:p>
            <a:pPr>
              <a:buNone/>
            </a:pPr>
            <a:r>
              <a:rPr lang="en-US" altLang="zh-CN" sz="2000" dirty="0" smtClean="0">
                <a:solidFill>
                  <a:schemeClr val="tx1"/>
                </a:solidFill>
                <a:latin typeface="+mn-lt"/>
                <a:ea typeface="+mn-ea"/>
                <a:cs typeface="+mn-cs"/>
              </a:rPr>
              <a:t>     DFS</a:t>
            </a:r>
            <a:r>
              <a:rPr lang="zh-CN" altLang="en-US" sz="2000" dirty="0" smtClean="0">
                <a:solidFill>
                  <a:schemeClr val="tx1"/>
                </a:solidFill>
                <a:latin typeface="+mn-lt"/>
                <a:ea typeface="+mn-ea"/>
                <a:cs typeface="+mn-cs"/>
              </a:rPr>
              <a:t>的具体算法描述为选择一个起始点</a:t>
            </a:r>
            <a:r>
              <a:rPr lang="en-US" altLang="zh-CN" sz="2000" dirty="0" smtClean="0">
                <a:solidFill>
                  <a:schemeClr val="tx1"/>
                </a:solidFill>
                <a:latin typeface="+mn-lt"/>
                <a:ea typeface="+mn-ea"/>
                <a:cs typeface="+mn-cs"/>
              </a:rPr>
              <a:t>v</a:t>
            </a:r>
            <a:r>
              <a:rPr lang="zh-CN" altLang="en-US" sz="2000" dirty="0" smtClean="0">
                <a:solidFill>
                  <a:schemeClr val="tx1"/>
                </a:solidFill>
                <a:latin typeface="+mn-lt"/>
                <a:ea typeface="+mn-ea"/>
                <a:cs typeface="+mn-cs"/>
              </a:rPr>
              <a:t>作为</a:t>
            </a:r>
            <a:r>
              <a:rPr lang="zh-CN" altLang="en-US" sz="2000" b="1" dirty="0" smtClean="0">
                <a:solidFill>
                  <a:schemeClr val="tx1"/>
                </a:solidFill>
                <a:latin typeface="+mn-lt"/>
                <a:ea typeface="+mn-ea"/>
                <a:cs typeface="+mn-cs"/>
              </a:rPr>
              <a:t>当前结点</a:t>
            </a:r>
            <a:r>
              <a:rPr lang="zh-CN" altLang="en-US" sz="2000" dirty="0" smtClean="0">
                <a:solidFill>
                  <a:schemeClr val="tx1"/>
                </a:solidFill>
                <a:latin typeface="+mn-lt"/>
                <a:ea typeface="+mn-ea"/>
                <a:cs typeface="+mn-cs"/>
              </a:rPr>
              <a:t>，执行如下操作：</a:t>
            </a:r>
            <a:endParaRPr lang="en-US" altLang="zh-CN" sz="2000" dirty="0" smtClean="0">
              <a:solidFill>
                <a:schemeClr val="tx1"/>
              </a:solidFill>
              <a:latin typeface="+mn-lt"/>
              <a:ea typeface="+mn-ea"/>
              <a:cs typeface="+mn-cs"/>
            </a:endParaRPr>
          </a:p>
          <a:p>
            <a:pPr>
              <a:buNone/>
            </a:pPr>
            <a:endParaRPr lang="en-US" altLang="zh-CN" sz="2000" dirty="0" smtClean="0">
              <a:solidFill>
                <a:schemeClr val="tx1"/>
              </a:solidFill>
              <a:latin typeface="+mn-lt"/>
              <a:ea typeface="+mn-ea"/>
              <a:cs typeface="+mn-cs"/>
            </a:endParaRPr>
          </a:p>
          <a:p>
            <a:pPr>
              <a:buNone/>
            </a:pPr>
            <a:r>
              <a:rPr lang="en-US" altLang="zh-CN" sz="2000" dirty="0" smtClean="0"/>
              <a:t>    </a:t>
            </a:r>
            <a:r>
              <a:rPr lang="zh-CN" altLang="en-US" sz="2000" dirty="0" smtClean="0">
                <a:solidFill>
                  <a:schemeClr val="tx1"/>
                </a:solidFill>
                <a:latin typeface="+mn-lt"/>
                <a:ea typeface="+mn-ea"/>
                <a:cs typeface="+mn-cs"/>
              </a:rPr>
              <a:t> </a:t>
            </a:r>
            <a:r>
              <a:rPr lang="en-US" altLang="zh-CN" sz="2000" dirty="0" smtClean="0">
                <a:solidFill>
                  <a:schemeClr val="tx1"/>
                </a:solidFill>
                <a:latin typeface="+mn-lt"/>
                <a:ea typeface="+mn-ea"/>
                <a:cs typeface="+mn-cs"/>
              </a:rPr>
              <a:t>a. </a:t>
            </a:r>
            <a:r>
              <a:rPr lang="zh-CN" altLang="en-US" sz="2000" dirty="0" smtClean="0">
                <a:solidFill>
                  <a:schemeClr val="tx1"/>
                </a:solidFill>
                <a:latin typeface="+mn-lt"/>
                <a:ea typeface="+mn-ea"/>
                <a:cs typeface="+mn-cs"/>
              </a:rPr>
              <a:t>访问 </a:t>
            </a:r>
            <a:r>
              <a:rPr lang="zh-CN" altLang="en-US" sz="2000" b="1" dirty="0" smtClean="0">
                <a:solidFill>
                  <a:schemeClr val="tx1"/>
                </a:solidFill>
                <a:latin typeface="+mn-lt"/>
                <a:ea typeface="+mn-ea"/>
                <a:cs typeface="+mn-cs"/>
              </a:rPr>
              <a:t>当前结点</a:t>
            </a:r>
            <a:r>
              <a:rPr lang="zh-CN" altLang="en-US" sz="2000" dirty="0" smtClean="0">
                <a:solidFill>
                  <a:schemeClr val="tx1"/>
                </a:solidFill>
                <a:latin typeface="+mn-lt"/>
                <a:ea typeface="+mn-ea"/>
                <a:cs typeface="+mn-cs"/>
              </a:rPr>
              <a:t>，并且标记该结点已被访问，然后跳转到</a:t>
            </a:r>
            <a:r>
              <a:rPr lang="en-US" altLang="zh-CN" sz="2000" dirty="0" smtClean="0">
                <a:solidFill>
                  <a:schemeClr val="tx1"/>
                </a:solidFill>
                <a:latin typeface="+mn-lt"/>
                <a:ea typeface="+mn-ea"/>
                <a:cs typeface="+mn-cs"/>
              </a:rPr>
              <a:t>b</a:t>
            </a:r>
            <a:r>
              <a:rPr lang="zh-CN" altLang="en-US" sz="2000" dirty="0" smtClean="0">
                <a:solidFill>
                  <a:schemeClr val="tx1"/>
                </a:solidFill>
                <a:latin typeface="+mn-lt"/>
                <a:ea typeface="+mn-ea"/>
                <a:cs typeface="+mn-cs"/>
              </a:rPr>
              <a:t>；</a:t>
            </a:r>
          </a:p>
          <a:p>
            <a:pPr>
              <a:buNone/>
            </a:pPr>
            <a:r>
              <a:rPr lang="zh-CN" altLang="en-US" sz="2000" dirty="0" smtClean="0"/>
              <a:t>  </a:t>
            </a:r>
            <a:r>
              <a:rPr lang="zh-CN" altLang="en-US" sz="2000" dirty="0" smtClean="0">
                <a:solidFill>
                  <a:schemeClr val="tx1"/>
                </a:solidFill>
                <a:latin typeface="+mn-lt"/>
                <a:ea typeface="+mn-ea"/>
                <a:cs typeface="+mn-cs"/>
              </a:rPr>
              <a:t>   </a:t>
            </a:r>
            <a:r>
              <a:rPr lang="en-US" altLang="zh-CN" sz="2000" dirty="0" smtClean="0">
                <a:solidFill>
                  <a:schemeClr val="tx1"/>
                </a:solidFill>
                <a:latin typeface="+mn-lt"/>
                <a:ea typeface="+mn-ea"/>
                <a:cs typeface="+mn-cs"/>
              </a:rPr>
              <a:t>b. </a:t>
            </a:r>
            <a:r>
              <a:rPr lang="zh-CN" altLang="en-US" sz="2000" dirty="0" smtClean="0">
                <a:solidFill>
                  <a:schemeClr val="tx1"/>
                </a:solidFill>
                <a:latin typeface="+mn-lt"/>
                <a:ea typeface="+mn-ea"/>
                <a:cs typeface="+mn-cs"/>
              </a:rPr>
              <a:t>如果存在一个和 </a:t>
            </a:r>
            <a:r>
              <a:rPr lang="zh-CN" altLang="en-US" sz="2000" b="1" dirty="0" smtClean="0">
                <a:solidFill>
                  <a:schemeClr val="tx1"/>
                </a:solidFill>
                <a:latin typeface="+mn-lt"/>
                <a:ea typeface="+mn-ea"/>
                <a:cs typeface="+mn-cs"/>
              </a:rPr>
              <a:t>当前结点</a:t>
            </a:r>
            <a:r>
              <a:rPr lang="zh-CN" altLang="en-US" sz="2000" dirty="0" smtClean="0">
                <a:solidFill>
                  <a:schemeClr val="tx1"/>
                </a:solidFill>
                <a:latin typeface="+mn-lt"/>
                <a:ea typeface="+mn-ea"/>
                <a:cs typeface="+mn-cs"/>
              </a:rPr>
              <a:t> 相邻并且尚未被访问的结点</a:t>
            </a:r>
            <a:r>
              <a:rPr lang="en-US" altLang="zh-CN" sz="2000" dirty="0" smtClean="0">
                <a:solidFill>
                  <a:schemeClr val="tx1"/>
                </a:solidFill>
                <a:latin typeface="+mn-lt"/>
                <a:ea typeface="+mn-ea"/>
                <a:cs typeface="+mn-cs"/>
              </a:rPr>
              <a:t>u</a:t>
            </a:r>
            <a:r>
              <a:rPr lang="zh-CN" altLang="en-US" sz="2000" dirty="0" smtClean="0">
                <a:solidFill>
                  <a:schemeClr val="tx1"/>
                </a:solidFill>
                <a:latin typeface="+mn-lt"/>
                <a:ea typeface="+mn-ea"/>
                <a:cs typeface="+mn-cs"/>
              </a:rPr>
              <a:t>，则将</a:t>
            </a:r>
            <a:r>
              <a:rPr lang="en-US" altLang="zh-CN" sz="2000" dirty="0" smtClean="0">
                <a:solidFill>
                  <a:schemeClr val="tx1"/>
                </a:solidFill>
                <a:latin typeface="+mn-lt"/>
                <a:ea typeface="+mn-ea"/>
                <a:cs typeface="+mn-cs"/>
              </a:rPr>
              <a:t>u</a:t>
            </a:r>
            <a:r>
              <a:rPr lang="zh-CN" altLang="en-US" sz="2000" dirty="0" smtClean="0">
                <a:solidFill>
                  <a:schemeClr val="tx1"/>
                </a:solidFill>
                <a:latin typeface="+mn-lt"/>
                <a:ea typeface="+mn-ea"/>
                <a:cs typeface="+mn-cs"/>
              </a:rPr>
              <a:t>设为 </a:t>
            </a:r>
            <a:r>
              <a:rPr lang="zh-CN" altLang="en-US" sz="2000" b="1" dirty="0" smtClean="0">
                <a:solidFill>
                  <a:schemeClr val="tx1"/>
                </a:solidFill>
                <a:latin typeface="+mn-lt"/>
                <a:ea typeface="+mn-ea"/>
                <a:cs typeface="+mn-cs"/>
              </a:rPr>
              <a:t>当前结点</a:t>
            </a:r>
            <a:r>
              <a:rPr lang="zh-CN" altLang="en-US" sz="2000" dirty="0" smtClean="0">
                <a:solidFill>
                  <a:schemeClr val="tx1"/>
                </a:solidFill>
                <a:latin typeface="+mn-lt"/>
                <a:ea typeface="+mn-ea"/>
                <a:cs typeface="+mn-cs"/>
              </a:rPr>
              <a:t>，继续执行</a:t>
            </a:r>
            <a:r>
              <a:rPr lang="en-US" altLang="zh-CN" sz="2000" dirty="0" smtClean="0">
                <a:solidFill>
                  <a:schemeClr val="tx1"/>
                </a:solidFill>
                <a:latin typeface="+mn-lt"/>
                <a:ea typeface="+mn-ea"/>
                <a:cs typeface="+mn-cs"/>
              </a:rPr>
              <a:t>a</a:t>
            </a:r>
            <a:r>
              <a:rPr lang="zh-CN" altLang="en-US" sz="2000" dirty="0" smtClean="0">
                <a:solidFill>
                  <a:schemeClr val="tx1"/>
                </a:solidFill>
                <a:latin typeface="+mn-lt"/>
                <a:ea typeface="+mn-ea"/>
                <a:cs typeface="+mn-cs"/>
              </a:rPr>
              <a:t>；</a:t>
            </a:r>
          </a:p>
          <a:p>
            <a:pPr>
              <a:buNone/>
            </a:pPr>
            <a:r>
              <a:rPr lang="zh-CN" altLang="en-US" sz="2000" dirty="0" smtClean="0"/>
              <a:t>    </a:t>
            </a:r>
            <a:r>
              <a:rPr lang="zh-CN" altLang="en-US" sz="2000" dirty="0" smtClean="0">
                <a:solidFill>
                  <a:schemeClr val="tx1"/>
                </a:solidFill>
                <a:latin typeface="+mn-lt"/>
                <a:ea typeface="+mn-ea"/>
                <a:cs typeface="+mn-cs"/>
              </a:rPr>
              <a:t> </a:t>
            </a:r>
            <a:r>
              <a:rPr lang="en-US" altLang="zh-CN" sz="2000" dirty="0" smtClean="0">
                <a:solidFill>
                  <a:schemeClr val="tx1"/>
                </a:solidFill>
                <a:latin typeface="+mn-lt"/>
                <a:ea typeface="+mn-ea"/>
                <a:cs typeface="+mn-cs"/>
              </a:rPr>
              <a:t>c. </a:t>
            </a:r>
            <a:r>
              <a:rPr lang="zh-CN" altLang="en-US" sz="2000" dirty="0" smtClean="0">
                <a:solidFill>
                  <a:schemeClr val="tx1"/>
                </a:solidFill>
                <a:latin typeface="+mn-lt"/>
                <a:ea typeface="+mn-ea"/>
                <a:cs typeface="+mn-cs"/>
              </a:rPr>
              <a:t>如果不存在这样的</a:t>
            </a:r>
            <a:r>
              <a:rPr lang="en-US" altLang="zh-CN" sz="2000" dirty="0" smtClean="0">
                <a:solidFill>
                  <a:schemeClr val="tx1"/>
                </a:solidFill>
                <a:latin typeface="+mn-lt"/>
                <a:ea typeface="+mn-ea"/>
                <a:cs typeface="+mn-cs"/>
              </a:rPr>
              <a:t>u</a:t>
            </a:r>
            <a:r>
              <a:rPr lang="zh-CN" altLang="en-US" sz="2000" dirty="0" smtClean="0">
                <a:solidFill>
                  <a:schemeClr val="tx1"/>
                </a:solidFill>
                <a:latin typeface="+mn-lt"/>
                <a:ea typeface="+mn-ea"/>
                <a:cs typeface="+mn-cs"/>
              </a:rPr>
              <a:t>，则进行回溯，回溯的过程就是回退 </a:t>
            </a:r>
            <a:r>
              <a:rPr lang="zh-CN" altLang="en-US" sz="2000" b="1" dirty="0" smtClean="0">
                <a:solidFill>
                  <a:schemeClr val="tx1"/>
                </a:solidFill>
                <a:latin typeface="+mn-lt"/>
                <a:ea typeface="+mn-ea"/>
                <a:cs typeface="+mn-cs"/>
              </a:rPr>
              <a:t>当前结点</a:t>
            </a:r>
            <a:r>
              <a:rPr lang="zh-CN" altLang="en-US" sz="2000" dirty="0" smtClean="0">
                <a:solidFill>
                  <a:schemeClr val="tx1"/>
                </a:solidFill>
                <a:latin typeface="+mn-lt"/>
                <a:ea typeface="+mn-ea"/>
                <a:cs typeface="+mn-cs"/>
              </a:rPr>
              <a:t>；</a:t>
            </a:r>
            <a:endParaRPr lang="en-US" altLang="zh-CN" sz="2000" dirty="0" smtClean="0">
              <a:solidFill>
                <a:schemeClr val="tx1"/>
              </a:solidFill>
              <a:latin typeface="+mn-lt"/>
              <a:ea typeface="+mn-ea"/>
              <a:cs typeface="+mn-cs"/>
            </a:endParaRPr>
          </a:p>
          <a:p>
            <a:pPr>
              <a:buNone/>
            </a:pPr>
            <a:endParaRPr lang="zh-CN" altLang="en-US" sz="2000" dirty="0" smtClean="0">
              <a:solidFill>
                <a:schemeClr val="tx1"/>
              </a:solidFill>
              <a:latin typeface="+mn-lt"/>
              <a:ea typeface="+mn-ea"/>
              <a:cs typeface="+mn-cs"/>
            </a:endParaRPr>
          </a:p>
          <a:p>
            <a:pPr>
              <a:buNone/>
            </a:pPr>
            <a:r>
              <a:rPr lang="zh-CN" altLang="en-US" sz="2000" b="1" dirty="0" smtClean="0"/>
              <a:t>     </a:t>
            </a:r>
            <a:r>
              <a:rPr lang="zh-CN" altLang="en-US" sz="2000" dirty="0" smtClean="0">
                <a:solidFill>
                  <a:schemeClr val="tx1"/>
                </a:solidFill>
                <a:latin typeface="+mn-lt"/>
                <a:ea typeface="+mn-ea"/>
                <a:cs typeface="+mn-cs"/>
              </a:rPr>
              <a:t>上述所说的</a:t>
            </a:r>
            <a:r>
              <a:rPr lang="zh-CN" altLang="en-US" sz="2000" b="1" dirty="0" smtClean="0">
                <a:solidFill>
                  <a:schemeClr val="tx1"/>
                </a:solidFill>
                <a:latin typeface="+mn-lt"/>
                <a:ea typeface="+mn-ea"/>
                <a:cs typeface="+mn-cs"/>
              </a:rPr>
              <a:t>当前结点需要用一个栈来维护，每次访问到的结点入栈，回溯的时候出栈</a:t>
            </a:r>
            <a:r>
              <a:rPr lang="zh-CN" altLang="en-US" sz="2000" dirty="0" smtClean="0">
                <a:solidFill>
                  <a:schemeClr val="tx1"/>
                </a:solidFill>
                <a:latin typeface="+mn-lt"/>
                <a:ea typeface="+mn-ea"/>
                <a:cs typeface="+mn-cs"/>
              </a:rPr>
              <a:t>（可以用递归实现，更加方便易懂）。</a:t>
            </a:r>
          </a:p>
          <a:p>
            <a:endParaRPr lang="zh-CN" altLang="en-US"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10</a:t>
            </a:fld>
            <a:endParaRPr lang="en-US" altLang="zh-C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rPr>
              <a:t>solution</a:t>
            </a:r>
          </a:p>
        </p:txBody>
      </p:sp>
      <p:sp>
        <p:nvSpPr>
          <p:cNvPr id="22531" name="Rectangle 3"/>
          <p:cNvSpPr>
            <a:spLocks noGrp="1" noChangeArrowheads="1"/>
          </p:cNvSpPr>
          <p:nvPr>
            <p:ph type="body" idx="1"/>
          </p:nvPr>
        </p:nvSpPr>
        <p:spPr/>
        <p:txBody>
          <a:bodyPr/>
          <a:lstStyle/>
          <a:p>
            <a:pPr eaLnBrk="1" hangingPunct="1">
              <a:lnSpc>
                <a:spcPct val="90000"/>
              </a:lnSpc>
              <a:defRPr/>
            </a:pPr>
            <a:r>
              <a:rPr lang="zh-CN" altLang="en-US" sz="2800" dirty="0" smtClean="0"/>
              <a:t>最简单的想法</a:t>
            </a:r>
            <a:endParaRPr lang="en-US" altLang="zh-CN" sz="2800" dirty="0" smtClean="0"/>
          </a:p>
          <a:p>
            <a:pPr eaLnBrk="1" hangingPunct="1">
              <a:lnSpc>
                <a:spcPct val="90000"/>
              </a:lnSpc>
              <a:defRPr/>
            </a:pPr>
            <a:r>
              <a:rPr lang="zh-CN" altLang="en-US" sz="2800" dirty="0" smtClean="0"/>
              <a:t>从</a:t>
            </a:r>
            <a:r>
              <a:rPr lang="en-US" altLang="zh-CN" sz="2800" dirty="0" smtClean="0"/>
              <a:t>S</a:t>
            </a:r>
            <a:r>
              <a:rPr lang="zh-CN" altLang="en-US" sz="2800" dirty="0" smtClean="0"/>
              <a:t>开始</a:t>
            </a:r>
            <a:r>
              <a:rPr lang="en-US" altLang="zh-CN" sz="2800" dirty="0" smtClean="0"/>
              <a:t>DFS</a:t>
            </a:r>
          </a:p>
          <a:p>
            <a:pPr eaLnBrk="1" hangingPunct="1">
              <a:lnSpc>
                <a:spcPct val="90000"/>
              </a:lnSpc>
              <a:defRPr/>
            </a:pPr>
            <a:r>
              <a:rPr lang="zh-CN" altLang="en-US" sz="2800" dirty="0" smtClean="0"/>
              <a:t>产生所有路径</a:t>
            </a:r>
            <a:endParaRPr lang="en-US" altLang="zh-CN" sz="2800" dirty="0" smtClean="0"/>
          </a:p>
          <a:p>
            <a:pPr eaLnBrk="1" hangingPunct="1">
              <a:lnSpc>
                <a:spcPct val="90000"/>
              </a:lnSpc>
              <a:defRPr/>
            </a:pPr>
            <a:r>
              <a:rPr lang="zh-CN" altLang="en-US" sz="2800" dirty="0" smtClean="0"/>
              <a:t>从中选出第</a:t>
            </a:r>
            <a:r>
              <a:rPr lang="en-US" altLang="zh-CN" sz="2800" dirty="0" smtClean="0"/>
              <a:t>K</a:t>
            </a:r>
            <a:r>
              <a:rPr lang="zh-CN" altLang="en-US" sz="2800" dirty="0" smtClean="0"/>
              <a:t>短的</a:t>
            </a:r>
            <a:endParaRPr lang="en-US" altLang="zh-CN" sz="2800" dirty="0" smtClean="0"/>
          </a:p>
          <a:p>
            <a:pPr eaLnBrk="1" hangingPunct="1">
              <a:lnSpc>
                <a:spcPct val="90000"/>
              </a:lnSpc>
              <a:defRPr/>
            </a:pPr>
            <a:endParaRPr lang="en-US" altLang="zh-CN" sz="2800" dirty="0" smtClean="0"/>
          </a:p>
          <a:p>
            <a:pPr eaLnBrk="1" hangingPunct="1">
              <a:lnSpc>
                <a:spcPct val="90000"/>
              </a:lnSpc>
              <a:defRPr/>
            </a:pPr>
            <a:endParaRPr lang="en-US" altLang="zh-CN" sz="2800" dirty="0" smtClean="0"/>
          </a:p>
          <a:p>
            <a:pPr eaLnBrk="1" hangingPunct="1">
              <a:lnSpc>
                <a:spcPct val="90000"/>
              </a:lnSpc>
              <a:defRPr/>
            </a:pPr>
            <a:r>
              <a:rPr lang="en-US" altLang="zh-CN" sz="2800" dirty="0" smtClean="0"/>
              <a:t>TLE </a:t>
            </a:r>
            <a:r>
              <a:rPr lang="en-US" altLang="zh-CN" sz="2800" dirty="0" smtClean="0">
                <a:sym typeface="Wingdings" pitchFamily="2" charset="2"/>
              </a:rPr>
              <a:t></a:t>
            </a:r>
            <a:endParaRPr lang="en-US" altLang="zh-CN" sz="2800" dirty="0" smtClean="0"/>
          </a:p>
        </p:txBody>
      </p:sp>
    </p:spTree>
    <p:extLst>
      <p:ext uri="{BB962C8B-B14F-4D97-AF65-F5344CB8AC3E}">
        <p14:creationId xmlns="" xmlns:p14="http://schemas.microsoft.com/office/powerpoint/2010/main" val="1169537999"/>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rPr>
              <a:t>Solution</a:t>
            </a:r>
          </a:p>
        </p:txBody>
      </p:sp>
      <p:sp>
        <p:nvSpPr>
          <p:cNvPr id="22531" name="Rectangle 3"/>
          <p:cNvSpPr>
            <a:spLocks noGrp="1" noChangeArrowheads="1"/>
          </p:cNvSpPr>
          <p:nvPr>
            <p:ph type="body" idx="1"/>
          </p:nvPr>
        </p:nvSpPr>
        <p:spPr/>
        <p:txBody>
          <a:bodyPr/>
          <a:lstStyle/>
          <a:p>
            <a:pPr eaLnBrk="1" hangingPunct="1">
              <a:lnSpc>
                <a:spcPct val="90000"/>
              </a:lnSpc>
              <a:defRPr/>
            </a:pPr>
            <a:r>
              <a:rPr lang="zh-CN" altLang="en-US" sz="2800" dirty="0" smtClean="0"/>
              <a:t>搜索时，动态维护前</a:t>
            </a:r>
            <a:r>
              <a:rPr lang="en-US" altLang="zh-CN" sz="2800" dirty="0" smtClean="0"/>
              <a:t>K</a:t>
            </a:r>
            <a:r>
              <a:rPr lang="zh-CN" altLang="en-US" sz="2800" dirty="0" smtClean="0"/>
              <a:t>短路</a:t>
            </a:r>
            <a:endParaRPr lang="en-US" altLang="zh-CN" sz="2800" dirty="0" smtClean="0"/>
          </a:p>
          <a:p>
            <a:pPr eaLnBrk="1" hangingPunct="1">
              <a:lnSpc>
                <a:spcPct val="90000"/>
              </a:lnSpc>
              <a:defRPr/>
            </a:pPr>
            <a:r>
              <a:rPr lang="zh-CN" altLang="en-US" sz="2800" dirty="0" smtClean="0"/>
              <a:t>堆！</a:t>
            </a:r>
            <a:endParaRPr lang="en-US" altLang="zh-CN" sz="2800" dirty="0" smtClean="0"/>
          </a:p>
          <a:p>
            <a:pPr eaLnBrk="1" hangingPunct="1">
              <a:lnSpc>
                <a:spcPct val="90000"/>
              </a:lnSpc>
              <a:defRPr/>
            </a:pPr>
            <a:endParaRPr lang="en-US" altLang="zh-CN" sz="2800" dirty="0" smtClean="0"/>
          </a:p>
          <a:p>
            <a:pPr eaLnBrk="1" hangingPunct="1">
              <a:lnSpc>
                <a:spcPct val="90000"/>
              </a:lnSpc>
              <a:defRPr/>
            </a:pPr>
            <a:r>
              <a:rPr lang="zh-CN" altLang="en-US" sz="2800" dirty="0" smtClean="0"/>
              <a:t>同时加以可行性剪枝</a:t>
            </a:r>
            <a:endParaRPr lang="en-US" altLang="zh-CN" sz="2800" dirty="0" smtClean="0"/>
          </a:p>
          <a:p>
            <a:pPr eaLnBrk="1" hangingPunct="1">
              <a:lnSpc>
                <a:spcPct val="90000"/>
              </a:lnSpc>
              <a:defRPr/>
            </a:pPr>
            <a:r>
              <a:rPr lang="zh-CN" altLang="en-US" sz="2800" dirty="0" smtClean="0"/>
              <a:t>预处理每个点</a:t>
            </a:r>
            <a:r>
              <a:rPr lang="en-US" altLang="zh-CN" sz="2800" dirty="0" smtClean="0"/>
              <a:t>i</a:t>
            </a:r>
            <a:r>
              <a:rPr lang="zh-CN" altLang="en-US" sz="2800" dirty="0" smtClean="0"/>
              <a:t>到</a:t>
            </a:r>
            <a:r>
              <a:rPr lang="en-US" altLang="zh-CN" sz="2800" dirty="0" smtClean="0"/>
              <a:t>T</a:t>
            </a:r>
            <a:r>
              <a:rPr lang="zh-CN" altLang="en-US" sz="2800" dirty="0" smtClean="0"/>
              <a:t>的最短路</a:t>
            </a:r>
            <a:r>
              <a:rPr lang="en-US" altLang="zh-CN" sz="2800" dirty="0" smtClean="0"/>
              <a:t>dis[i]</a:t>
            </a:r>
          </a:p>
          <a:p>
            <a:pPr eaLnBrk="1" hangingPunct="1">
              <a:lnSpc>
                <a:spcPct val="90000"/>
              </a:lnSpc>
              <a:defRPr/>
            </a:pPr>
            <a:r>
              <a:rPr lang="zh-CN" altLang="en-US" sz="2800" dirty="0" smtClean="0"/>
              <a:t>若当前路径长度</a:t>
            </a:r>
            <a:r>
              <a:rPr lang="en-US" altLang="zh-CN" sz="2800" dirty="0" smtClean="0"/>
              <a:t>+dis[i]&gt;</a:t>
            </a:r>
            <a:r>
              <a:rPr lang="zh-CN" altLang="en-US" sz="2800" dirty="0" smtClean="0"/>
              <a:t>当前所得第</a:t>
            </a:r>
            <a:r>
              <a:rPr lang="en-US" altLang="zh-CN" sz="2800" dirty="0" smtClean="0"/>
              <a:t>K</a:t>
            </a:r>
            <a:r>
              <a:rPr lang="zh-CN" altLang="en-US" sz="2800" dirty="0" smtClean="0"/>
              <a:t>短路，那么剪枝</a:t>
            </a:r>
            <a:endParaRPr lang="en-US" altLang="zh-CN" sz="2800" dirty="0" smtClean="0"/>
          </a:p>
        </p:txBody>
      </p:sp>
    </p:spTree>
    <p:extLst>
      <p:ext uri="{BB962C8B-B14F-4D97-AF65-F5344CB8AC3E}">
        <p14:creationId xmlns="" xmlns:p14="http://schemas.microsoft.com/office/powerpoint/2010/main" val="1074356389"/>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思考：地图寻路</a:t>
            </a:r>
            <a:endParaRPr lang="zh-CN" altLang="en-US" sz="3600" dirty="0"/>
          </a:p>
        </p:txBody>
      </p:sp>
      <p:sp>
        <p:nvSpPr>
          <p:cNvPr id="3" name="内容占位符 2"/>
          <p:cNvSpPr>
            <a:spLocks noGrp="1"/>
          </p:cNvSpPr>
          <p:nvPr>
            <p:ph idx="1"/>
          </p:nvPr>
        </p:nvSpPr>
        <p:spPr>
          <a:xfrm>
            <a:off x="457200" y="985292"/>
            <a:ext cx="8219256" cy="4123813"/>
          </a:xfrm>
        </p:spPr>
        <p:txBody>
          <a:bodyPr/>
          <a:lstStyle/>
          <a:p>
            <a:r>
              <a:rPr lang="zh-CN" altLang="en-US" sz="2400" b="1" dirty="0"/>
              <a:t>描述</a:t>
            </a:r>
            <a:r>
              <a:rPr lang="zh-CN" altLang="en-US" sz="2400" dirty="0"/>
              <a:t> </a:t>
            </a:r>
            <a:br>
              <a:rPr lang="zh-CN" altLang="en-US" sz="2400" dirty="0"/>
            </a:br>
            <a:r>
              <a:rPr lang="zh-CN" altLang="en-US" sz="2400" dirty="0"/>
              <a:t>给你</a:t>
            </a:r>
            <a:r>
              <a:rPr lang="en-US" altLang="zh-CN" sz="2400" dirty="0"/>
              <a:t>1</a:t>
            </a:r>
            <a:r>
              <a:rPr lang="zh-CN" altLang="en-US" sz="2400" dirty="0"/>
              <a:t>张</a:t>
            </a:r>
            <a:r>
              <a:rPr lang="en-US" altLang="zh-CN" sz="2400" dirty="0"/>
              <a:t>n*m</a:t>
            </a:r>
            <a:r>
              <a:rPr lang="zh-CN" altLang="en-US" sz="2400" dirty="0"/>
              <a:t>地图，给你初始位置和末位置，空地格子</a:t>
            </a:r>
            <a:r>
              <a:rPr lang="zh-CN" altLang="en-US" sz="2400" dirty="0" smtClean="0"/>
              <a:t>用</a:t>
            </a:r>
            <a:r>
              <a:rPr lang="en-US" altLang="zh-CN" sz="2400" dirty="0" smtClean="0"/>
              <a:t>’.’</a:t>
            </a:r>
            <a:r>
              <a:rPr lang="zh-CN" altLang="en-US" sz="2400" dirty="0" smtClean="0"/>
              <a:t>表示</a:t>
            </a:r>
            <a:r>
              <a:rPr lang="zh-CN" altLang="en-US" sz="2400" dirty="0"/>
              <a:t>，有障碍物的格子</a:t>
            </a:r>
            <a:r>
              <a:rPr lang="zh-CN" altLang="en-US" sz="2400" dirty="0" smtClean="0"/>
              <a:t>用</a:t>
            </a:r>
            <a:r>
              <a:rPr lang="en-US" altLang="zh-CN" sz="2400" dirty="0" smtClean="0"/>
              <a:t>’#’</a:t>
            </a:r>
            <a:r>
              <a:rPr lang="zh-CN" altLang="en-US" sz="2400" dirty="0" smtClean="0"/>
              <a:t>表示</a:t>
            </a:r>
            <a:r>
              <a:rPr lang="zh-CN" altLang="en-US" sz="2400" dirty="0"/>
              <a:t>，</a:t>
            </a:r>
            <a:r>
              <a:rPr lang="zh-CN" altLang="en-US" sz="2400" dirty="0" smtClean="0"/>
              <a:t>起点</a:t>
            </a:r>
            <a:r>
              <a:rPr lang="en-US" altLang="zh-CN" sz="2400" dirty="0" smtClean="0"/>
              <a:t>’S</a:t>
            </a:r>
            <a:r>
              <a:rPr lang="en-US" altLang="zh-CN" sz="2400" dirty="0"/>
              <a:t>’</a:t>
            </a:r>
            <a:r>
              <a:rPr lang="zh-CN" altLang="en-US" sz="2400" dirty="0"/>
              <a:t>，</a:t>
            </a:r>
            <a:r>
              <a:rPr lang="zh-CN" altLang="en-US" sz="2400" dirty="0" smtClean="0"/>
              <a:t>终点</a:t>
            </a:r>
            <a:r>
              <a:rPr lang="en-US" altLang="zh-CN" sz="2400" dirty="0" smtClean="0"/>
              <a:t>’T</a:t>
            </a:r>
            <a:r>
              <a:rPr lang="en-US" altLang="zh-CN" sz="2400" dirty="0"/>
              <a:t>’</a:t>
            </a:r>
            <a:r>
              <a:rPr lang="zh-CN" altLang="en-US" sz="2400" dirty="0"/>
              <a:t>，问在</a:t>
            </a:r>
            <a:r>
              <a:rPr lang="en-US" altLang="zh-CN" sz="2400" dirty="0"/>
              <a:t>k</a:t>
            </a:r>
            <a:r>
              <a:rPr lang="zh-CN" altLang="en-US" sz="2400" dirty="0"/>
              <a:t>步内能否抵达终点（即最短路距离小于等于</a:t>
            </a:r>
            <a:r>
              <a:rPr lang="en-US" altLang="zh-CN" sz="2400" dirty="0"/>
              <a:t>k</a:t>
            </a:r>
            <a:r>
              <a:rPr lang="zh-CN" altLang="en-US" sz="2400" dirty="0"/>
              <a:t>）。</a:t>
            </a:r>
          </a:p>
          <a:p>
            <a:r>
              <a:rPr lang="zh-CN" altLang="en-US" sz="2400" b="1" dirty="0"/>
              <a:t>输入</a:t>
            </a:r>
            <a:r>
              <a:rPr lang="zh-CN" altLang="en-US" sz="2400" dirty="0"/>
              <a:t> </a:t>
            </a:r>
            <a:br>
              <a:rPr lang="zh-CN" altLang="en-US" sz="2400" dirty="0"/>
            </a:br>
            <a:r>
              <a:rPr lang="zh-CN" altLang="en-US" sz="2400" dirty="0"/>
              <a:t>第一行，</a:t>
            </a:r>
            <a:r>
              <a:rPr lang="en-US" altLang="zh-CN" sz="2400" dirty="0"/>
              <a:t>3</a:t>
            </a:r>
            <a:r>
              <a:rPr lang="zh-CN" altLang="en-US" sz="2400" dirty="0"/>
              <a:t>个整数</a:t>
            </a:r>
            <a:r>
              <a:rPr lang="en-US" altLang="zh-CN" sz="2400" dirty="0"/>
              <a:t>n</a:t>
            </a:r>
            <a:r>
              <a:rPr lang="zh-CN" altLang="en-US" sz="2400" dirty="0"/>
              <a:t>、</a:t>
            </a:r>
            <a:r>
              <a:rPr lang="en-US" altLang="zh-CN" sz="2400" dirty="0"/>
              <a:t>k</a:t>
            </a:r>
            <a:r>
              <a:rPr lang="zh-CN" altLang="en-US" sz="2400" dirty="0"/>
              <a:t>，中间一个空格隔开。 </a:t>
            </a:r>
            <a:br>
              <a:rPr lang="zh-CN" altLang="en-US" sz="2400" dirty="0"/>
            </a:br>
            <a:r>
              <a:rPr lang="zh-CN" altLang="en-US" sz="2400" dirty="0"/>
              <a:t>接下来</a:t>
            </a:r>
            <a:r>
              <a:rPr lang="en-US" altLang="zh-CN" sz="2400" dirty="0"/>
              <a:t>n</a:t>
            </a:r>
            <a:r>
              <a:rPr lang="zh-CN" altLang="en-US" sz="2400" dirty="0"/>
              <a:t>行，每行</a:t>
            </a:r>
            <a:r>
              <a:rPr lang="en-US" altLang="zh-CN" sz="2400" dirty="0"/>
              <a:t>m</a:t>
            </a:r>
            <a:r>
              <a:rPr lang="zh-CN" altLang="en-US" sz="2400" dirty="0"/>
              <a:t>个字符代表了地图。</a:t>
            </a:r>
          </a:p>
          <a:p>
            <a:r>
              <a:rPr lang="zh-CN" altLang="en-US" sz="2400" b="1" dirty="0"/>
              <a:t>输出</a:t>
            </a:r>
            <a:r>
              <a:rPr lang="zh-CN" altLang="en-US" sz="2400" dirty="0"/>
              <a:t> </a:t>
            </a:r>
            <a:br>
              <a:rPr lang="zh-CN" altLang="en-US" sz="2400" dirty="0"/>
            </a:br>
            <a:r>
              <a:rPr lang="zh-CN" altLang="en-US" sz="2400" dirty="0"/>
              <a:t>一个字符，</a:t>
            </a:r>
            <a:r>
              <a:rPr lang="en-US" altLang="zh-CN" sz="2400" dirty="0"/>
              <a:t>Y</a:t>
            </a:r>
            <a:r>
              <a:rPr lang="zh-CN" altLang="en-US" sz="2400" dirty="0"/>
              <a:t>代表能，</a:t>
            </a:r>
            <a:r>
              <a:rPr lang="en-US" altLang="zh-CN" sz="2400" dirty="0"/>
              <a:t>N</a:t>
            </a:r>
            <a:r>
              <a:rPr lang="zh-CN" altLang="en-US" sz="2400" dirty="0"/>
              <a:t>代表不能。</a:t>
            </a:r>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102</a:t>
            </a:fld>
            <a:endParaRPr lang="en-US" altLang="zh-CN" dirty="0"/>
          </a:p>
        </p:txBody>
      </p:sp>
    </p:spTree>
    <p:extLst>
      <p:ext uri="{BB962C8B-B14F-4D97-AF65-F5344CB8AC3E}">
        <p14:creationId xmlns="" xmlns:p14="http://schemas.microsoft.com/office/powerpoint/2010/main" val="385078021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05015" y="265212"/>
            <a:ext cx="4787228" cy="553998"/>
          </a:xfrm>
          <a:prstGeom prst="rect">
            <a:avLst/>
          </a:prstGeom>
        </p:spPr>
        <p:txBody>
          <a:bodyPr vert="horz" wrap="square" lIns="0" tIns="0" rIns="0" bIns="0" rtlCol="0">
            <a:spAutoFit/>
          </a:bodyPr>
          <a:lstStyle/>
          <a:p>
            <a:pPr marL="12700" algn="ctr">
              <a:lnSpc>
                <a:spcPct val="100000"/>
              </a:lnSpc>
            </a:pPr>
            <a:r>
              <a:rPr sz="3600" spc="-20" dirty="0" smtClean="0"/>
              <a:t>搜索顺序的优化</a:t>
            </a:r>
            <a:endParaRPr sz="3600" spc="-20" dirty="0"/>
          </a:p>
        </p:txBody>
      </p:sp>
      <p:sp>
        <p:nvSpPr>
          <p:cNvPr id="4" name="object 4"/>
          <p:cNvSpPr/>
          <p:nvPr/>
        </p:nvSpPr>
        <p:spPr>
          <a:xfrm>
            <a:off x="1468274" y="1879032"/>
            <a:ext cx="5197561" cy="1137486"/>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1468274" y="3202282"/>
            <a:ext cx="5199089" cy="1167386"/>
          </a:xfrm>
          <a:prstGeom prst="rect">
            <a:avLst/>
          </a:prstGeom>
          <a:blipFill>
            <a:blip r:embed="rId3" cstate="print"/>
            <a:stretch>
              <a:fillRect/>
            </a:stretch>
          </a:blipFill>
        </p:spPr>
        <p:txBody>
          <a:bodyPr wrap="square" lIns="0" tIns="0" rIns="0" bIns="0" rtlCol="0"/>
          <a:lstStyle/>
          <a:p>
            <a:endParaRPr dirty="0"/>
          </a:p>
        </p:txBody>
      </p:sp>
      <p:sp>
        <p:nvSpPr>
          <p:cNvPr id="6" name="object 6"/>
          <p:cNvSpPr txBox="1"/>
          <p:nvPr/>
        </p:nvSpPr>
        <p:spPr>
          <a:xfrm>
            <a:off x="291525" y="4629823"/>
            <a:ext cx="8614208" cy="963981"/>
          </a:xfrm>
          <a:prstGeom prst="rect">
            <a:avLst/>
          </a:prstGeom>
          <a:solidFill>
            <a:srgbClr val="FFCC00"/>
          </a:solidFill>
        </p:spPr>
        <p:txBody>
          <a:bodyPr vert="horz" wrap="square" lIns="0" tIns="31114" rIns="0" bIns="0" rtlCol="0">
            <a:spAutoFit/>
          </a:bodyPr>
          <a:lstStyle/>
          <a:p>
            <a:pPr marL="91440" marR="257175">
              <a:lnSpc>
                <a:spcPct val="101499"/>
              </a:lnSpc>
              <a:spcBef>
                <a:spcPts val="244"/>
              </a:spcBef>
            </a:pPr>
            <a:r>
              <a:rPr sz="2000" dirty="0">
                <a:latin typeface="SimSun"/>
                <a:cs typeface="SimSun"/>
              </a:rPr>
              <a:t>图</a:t>
            </a:r>
            <a:r>
              <a:rPr sz="2000" dirty="0">
                <a:latin typeface="Arial"/>
                <a:cs typeface="Arial"/>
              </a:rPr>
              <a:t>(a)</a:t>
            </a:r>
            <a:r>
              <a:rPr sz="2000" dirty="0">
                <a:latin typeface="SimSun"/>
                <a:cs typeface="SimSun"/>
              </a:rPr>
              <a:t>中，从第</a:t>
            </a:r>
            <a:r>
              <a:rPr sz="2000" dirty="0">
                <a:latin typeface="Arial"/>
                <a:cs typeface="Arial"/>
              </a:rPr>
              <a:t>1</a:t>
            </a:r>
            <a:r>
              <a:rPr sz="2000" dirty="0">
                <a:latin typeface="SimSun"/>
                <a:cs typeface="SimSun"/>
              </a:rPr>
              <a:t>层剪去</a:t>
            </a:r>
            <a:r>
              <a:rPr sz="2000" dirty="0">
                <a:latin typeface="Arial"/>
                <a:cs typeface="Arial"/>
              </a:rPr>
              <a:t>1</a:t>
            </a:r>
            <a:r>
              <a:rPr sz="2000" dirty="0">
                <a:latin typeface="SimSun"/>
                <a:cs typeface="SimSun"/>
              </a:rPr>
              <a:t>棵子树，则从所有应当考虑的</a:t>
            </a:r>
            <a:r>
              <a:rPr sz="2000" dirty="0">
                <a:latin typeface="Arial"/>
                <a:cs typeface="Arial"/>
              </a:rPr>
              <a:t>3</a:t>
            </a:r>
            <a:r>
              <a:rPr sz="2000" dirty="0">
                <a:latin typeface="SimSun"/>
                <a:cs typeface="SimSun"/>
              </a:rPr>
              <a:t>元组中  </a:t>
            </a:r>
            <a:r>
              <a:rPr sz="2000" spc="-5" dirty="0">
                <a:latin typeface="SimSun"/>
                <a:cs typeface="SimSun"/>
              </a:rPr>
              <a:t>一次消去</a:t>
            </a:r>
            <a:r>
              <a:rPr sz="2000" spc="-5" dirty="0">
                <a:latin typeface="Arial"/>
                <a:cs typeface="Arial"/>
              </a:rPr>
              <a:t>12</a:t>
            </a:r>
            <a:r>
              <a:rPr sz="2000" spc="-5" dirty="0">
                <a:latin typeface="SimSun"/>
                <a:cs typeface="SimSun"/>
              </a:rPr>
              <a:t>个</a:t>
            </a:r>
            <a:r>
              <a:rPr sz="2000" spc="-5" dirty="0">
                <a:latin typeface="Arial"/>
                <a:cs typeface="Arial"/>
              </a:rPr>
              <a:t>3</a:t>
            </a:r>
            <a:r>
              <a:rPr sz="2000" spc="-5" dirty="0">
                <a:latin typeface="SimSun"/>
                <a:cs typeface="SimSun"/>
              </a:rPr>
              <a:t>元组。对于图</a:t>
            </a:r>
            <a:r>
              <a:rPr sz="2000" spc="-5" dirty="0">
                <a:latin typeface="Arial"/>
                <a:cs typeface="Arial"/>
              </a:rPr>
              <a:t>(b)</a:t>
            </a:r>
            <a:r>
              <a:rPr sz="2000" spc="-5" dirty="0">
                <a:latin typeface="SimSun"/>
                <a:cs typeface="SimSun"/>
              </a:rPr>
              <a:t>，虽然同样从第</a:t>
            </a:r>
            <a:r>
              <a:rPr sz="2000" spc="-5" dirty="0">
                <a:latin typeface="Arial"/>
                <a:cs typeface="Arial"/>
              </a:rPr>
              <a:t>1</a:t>
            </a:r>
            <a:r>
              <a:rPr sz="2000" spc="-5" dirty="0">
                <a:latin typeface="SimSun"/>
                <a:cs typeface="SimSun"/>
              </a:rPr>
              <a:t>层剪去</a:t>
            </a:r>
            <a:r>
              <a:rPr sz="2000" spc="-5" dirty="0">
                <a:latin typeface="Arial"/>
                <a:cs typeface="Arial"/>
              </a:rPr>
              <a:t>1</a:t>
            </a:r>
            <a:r>
              <a:rPr sz="2000" spc="-5" dirty="0" smtClean="0">
                <a:latin typeface="SimSun"/>
                <a:cs typeface="SimSun"/>
              </a:rPr>
              <a:t>棵子树</a:t>
            </a:r>
            <a:r>
              <a:rPr sz="2000" spc="-5" dirty="0">
                <a:latin typeface="SimSun"/>
                <a:cs typeface="SimSun"/>
              </a:rPr>
              <a:t>，却只从应当考虑的</a:t>
            </a:r>
            <a:r>
              <a:rPr sz="2000" spc="-5" dirty="0">
                <a:latin typeface="Arial"/>
                <a:cs typeface="Arial"/>
              </a:rPr>
              <a:t>3</a:t>
            </a:r>
            <a:r>
              <a:rPr sz="2000" spc="-5" dirty="0">
                <a:latin typeface="SimSun"/>
                <a:cs typeface="SimSun"/>
              </a:rPr>
              <a:t>元组中消去</a:t>
            </a:r>
            <a:r>
              <a:rPr sz="2000" spc="-5" dirty="0">
                <a:latin typeface="Arial"/>
                <a:cs typeface="Arial"/>
              </a:rPr>
              <a:t>8</a:t>
            </a:r>
            <a:r>
              <a:rPr sz="2000" spc="-5" dirty="0">
                <a:latin typeface="SimSun"/>
                <a:cs typeface="SimSun"/>
              </a:rPr>
              <a:t>个</a:t>
            </a:r>
            <a:r>
              <a:rPr sz="2000" spc="-5" dirty="0">
                <a:latin typeface="Arial"/>
                <a:cs typeface="Arial"/>
              </a:rPr>
              <a:t>3</a:t>
            </a:r>
            <a:r>
              <a:rPr sz="2000" spc="-5" dirty="0">
                <a:latin typeface="SimSun"/>
                <a:cs typeface="SimSun"/>
              </a:rPr>
              <a:t>元组。</a:t>
            </a:r>
            <a:r>
              <a:rPr sz="2000" spc="-5" dirty="0" smtClean="0">
                <a:latin typeface="SimSun"/>
                <a:cs typeface="SimSun"/>
              </a:rPr>
              <a:t>前者的效果</a:t>
            </a:r>
            <a:r>
              <a:rPr sz="2000" dirty="0" smtClean="0">
                <a:latin typeface="SimSun"/>
                <a:cs typeface="SimSun"/>
              </a:rPr>
              <a:t>比后者好</a:t>
            </a:r>
            <a:r>
              <a:rPr sz="2000" dirty="0">
                <a:latin typeface="SimSun"/>
                <a:cs typeface="SimSun"/>
              </a:rPr>
              <a:t>。</a:t>
            </a:r>
          </a:p>
        </p:txBody>
      </p:sp>
      <p:sp>
        <p:nvSpPr>
          <p:cNvPr id="7" name="object 7"/>
          <p:cNvSpPr txBox="1"/>
          <p:nvPr/>
        </p:nvSpPr>
        <p:spPr>
          <a:xfrm>
            <a:off x="391874" y="985292"/>
            <a:ext cx="8431456" cy="1548116"/>
          </a:xfrm>
          <a:prstGeom prst="rect">
            <a:avLst/>
          </a:prstGeom>
        </p:spPr>
        <p:txBody>
          <a:bodyPr vert="horz" wrap="square" lIns="0" tIns="0" rIns="0" bIns="0" rtlCol="0">
            <a:spAutoFit/>
          </a:bodyPr>
          <a:lstStyle/>
          <a:p>
            <a:pPr marL="12700" marR="5080">
              <a:lnSpc>
                <a:spcPct val="101499"/>
              </a:lnSpc>
            </a:pPr>
            <a:r>
              <a:rPr sz="2000" spc="-5" dirty="0">
                <a:latin typeface="SimSun"/>
                <a:cs typeface="SimSun"/>
              </a:rPr>
              <a:t>对于许多问题而言，在搜索试探时选取</a:t>
            </a:r>
            <a:r>
              <a:rPr sz="2000" spc="-5" dirty="0">
                <a:latin typeface="Arial"/>
                <a:cs typeface="Arial"/>
              </a:rPr>
              <a:t>x[i]</a:t>
            </a:r>
            <a:r>
              <a:rPr sz="2000" spc="-5" dirty="0">
                <a:latin typeface="SimSun"/>
                <a:cs typeface="SimSun"/>
              </a:rPr>
              <a:t>的值顺序是任意的。 </a:t>
            </a:r>
            <a:endParaRPr lang="en-US" sz="2000" spc="-5" dirty="0" smtClean="0">
              <a:latin typeface="SimSun"/>
              <a:cs typeface="SimSun"/>
            </a:endParaRPr>
          </a:p>
          <a:p>
            <a:pPr marL="12700" marR="5080">
              <a:lnSpc>
                <a:spcPct val="101499"/>
              </a:lnSpc>
            </a:pPr>
            <a:r>
              <a:rPr sz="2000" b="1" spc="-10" dirty="0" err="1" smtClean="0">
                <a:solidFill>
                  <a:srgbClr val="FF3300"/>
                </a:solidFill>
                <a:latin typeface="SimHei"/>
                <a:cs typeface="SimHei"/>
              </a:rPr>
              <a:t>在其它条件相当的前提下</a:t>
            </a:r>
            <a:r>
              <a:rPr sz="2000" b="1" spc="-10" dirty="0" err="1">
                <a:solidFill>
                  <a:srgbClr val="FF3300"/>
                </a:solidFill>
                <a:latin typeface="SimHei"/>
                <a:cs typeface="SimHei"/>
              </a:rPr>
              <a:t>，让可取值最少的</a:t>
            </a:r>
            <a:r>
              <a:rPr sz="2000" b="1" spc="-10" dirty="0" err="1">
                <a:solidFill>
                  <a:srgbClr val="FF3300"/>
                </a:solidFill>
                <a:latin typeface="Arial"/>
                <a:cs typeface="Arial"/>
              </a:rPr>
              <a:t>x</a:t>
            </a:r>
            <a:r>
              <a:rPr sz="2000" b="1" spc="-10" dirty="0">
                <a:solidFill>
                  <a:srgbClr val="FF3300"/>
                </a:solidFill>
                <a:latin typeface="Arial"/>
                <a:cs typeface="Arial"/>
              </a:rPr>
              <a:t>[i]</a:t>
            </a:r>
            <a:r>
              <a:rPr sz="2000" b="1" spc="-10" dirty="0" err="1">
                <a:solidFill>
                  <a:srgbClr val="FF3300"/>
                </a:solidFill>
                <a:latin typeface="SimHei"/>
                <a:cs typeface="SimHei"/>
              </a:rPr>
              <a:t>优先</a:t>
            </a:r>
            <a:r>
              <a:rPr sz="2000" spc="-10" dirty="0" err="1">
                <a:latin typeface="SimSun"/>
                <a:cs typeface="SimSun"/>
              </a:rPr>
              <a:t>。从图中关</a:t>
            </a:r>
            <a:r>
              <a:rPr sz="2000" spc="-10" dirty="0">
                <a:latin typeface="SimSun"/>
                <a:cs typeface="SimSun"/>
              </a:rPr>
              <a:t> </a:t>
            </a:r>
            <a:r>
              <a:rPr sz="2000" dirty="0" smtClean="0">
                <a:latin typeface="SimSun"/>
                <a:cs typeface="SimSun"/>
              </a:rPr>
              <a:t>于同一问题的</a:t>
            </a:r>
            <a:r>
              <a:rPr sz="2000" dirty="0">
                <a:latin typeface="Arial"/>
                <a:cs typeface="Arial"/>
              </a:rPr>
              <a:t>2</a:t>
            </a:r>
            <a:r>
              <a:rPr sz="2000" dirty="0">
                <a:latin typeface="SimSun"/>
                <a:cs typeface="SimSun"/>
              </a:rPr>
              <a:t>棵不同解空间树，可以体会到这种策略的潜 </a:t>
            </a:r>
            <a:r>
              <a:rPr sz="2000" dirty="0" smtClean="0">
                <a:latin typeface="SimSun"/>
                <a:cs typeface="SimSun"/>
              </a:rPr>
              <a:t>力</a:t>
            </a:r>
            <a:r>
              <a:rPr sz="2000" dirty="0">
                <a:latin typeface="SimSun"/>
                <a:cs typeface="SimSun"/>
              </a:rPr>
              <a:t>。</a:t>
            </a:r>
          </a:p>
          <a:p>
            <a:pPr>
              <a:lnSpc>
                <a:spcPct val="100000"/>
              </a:lnSpc>
              <a:spcBef>
                <a:spcPts val="15"/>
              </a:spcBef>
            </a:pPr>
            <a:endParaRPr sz="2000" dirty="0">
              <a:latin typeface="Times New Roman"/>
              <a:cs typeface="Times New Roman"/>
            </a:endParaRPr>
          </a:p>
          <a:p>
            <a:pPr marR="1481455" algn="r">
              <a:lnSpc>
                <a:spcPct val="100000"/>
              </a:lnSpc>
            </a:pPr>
            <a:r>
              <a:rPr sz="2000" spc="-5" dirty="0">
                <a:latin typeface="Arial"/>
                <a:cs typeface="Arial"/>
              </a:rPr>
              <a:t>(a)</a:t>
            </a:r>
            <a:endParaRPr sz="2000" dirty="0">
              <a:latin typeface="Arial"/>
              <a:cs typeface="Arial"/>
            </a:endParaRPr>
          </a:p>
        </p:txBody>
      </p:sp>
      <p:sp>
        <p:nvSpPr>
          <p:cNvPr id="8" name="object 8"/>
          <p:cNvSpPr txBox="1"/>
          <p:nvPr/>
        </p:nvSpPr>
        <p:spPr>
          <a:xfrm>
            <a:off x="7035148" y="3772933"/>
            <a:ext cx="399891" cy="369332"/>
          </a:xfrm>
          <a:prstGeom prst="rect">
            <a:avLst/>
          </a:prstGeom>
        </p:spPr>
        <p:txBody>
          <a:bodyPr vert="horz" wrap="square" lIns="0" tIns="0" rIns="0" bIns="0" rtlCol="0">
            <a:spAutoFit/>
          </a:bodyPr>
          <a:lstStyle/>
          <a:p>
            <a:pPr marL="12700">
              <a:lnSpc>
                <a:spcPct val="100000"/>
              </a:lnSpc>
            </a:pPr>
            <a:r>
              <a:rPr sz="2400" spc="-5" dirty="0">
                <a:latin typeface="Arial"/>
                <a:cs typeface="Arial"/>
              </a:rPr>
              <a:t>(b)</a:t>
            </a:r>
            <a:endParaRPr sz="2400" dirty="0">
              <a:latin typeface="Arial"/>
              <a:cs typeface="Arial"/>
            </a:endParaRPr>
          </a:p>
        </p:txBody>
      </p:sp>
    </p:spTree>
    <p:extLst>
      <p:ext uri="{BB962C8B-B14F-4D97-AF65-F5344CB8AC3E}">
        <p14:creationId xmlns="" xmlns:p14="http://schemas.microsoft.com/office/powerpoint/2010/main" val="965912355"/>
      </p:ext>
    </p:extLst>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ChangeArrowheads="1"/>
          </p:cNvSpPr>
          <p:nvPr/>
        </p:nvSpPr>
        <p:spPr bwMode="auto">
          <a:xfrm>
            <a:off x="827584" y="1692012"/>
            <a:ext cx="7632848"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tx2"/>
              </a:buClr>
              <a:buSzPct val="75000"/>
              <a:buFont typeface="Monotype Sorts" pitchFamily="2" charset="2"/>
              <a:buNone/>
            </a:pPr>
            <a:r>
              <a:rPr lang="zh-CN" altLang="en-US" sz="2400" dirty="0">
                <a:latin typeface="宋体" pitchFamily="2" charset="-122"/>
              </a:rPr>
              <a:t>题意简述：有</a:t>
            </a:r>
            <a:r>
              <a:rPr lang="en-US" altLang="zh-CN" sz="2400" dirty="0">
                <a:latin typeface="宋体" pitchFamily="2" charset="-122"/>
              </a:rPr>
              <a:t>2N</a:t>
            </a:r>
            <a:r>
              <a:rPr lang="zh-CN" altLang="en-US" sz="2400" dirty="0">
                <a:latin typeface="宋体" pitchFamily="2" charset="-122"/>
              </a:rPr>
              <a:t>个木块，每个木块标上</a:t>
            </a:r>
            <a:r>
              <a:rPr lang="en-US" altLang="zh-CN" sz="2400" dirty="0">
                <a:latin typeface="宋体" pitchFamily="2" charset="-122"/>
              </a:rPr>
              <a:t>1</a:t>
            </a:r>
            <a:r>
              <a:rPr lang="zh-CN" altLang="en-US" sz="2400" dirty="0">
                <a:latin typeface="宋体" pitchFamily="2" charset="-122"/>
              </a:rPr>
              <a:t>到</a:t>
            </a:r>
            <a:r>
              <a:rPr lang="en-US" altLang="zh-CN" sz="2400" dirty="0">
                <a:latin typeface="宋体" pitchFamily="2" charset="-122"/>
              </a:rPr>
              <a:t>N</a:t>
            </a:r>
            <a:r>
              <a:rPr lang="zh-CN" altLang="en-US" sz="2400" dirty="0">
                <a:latin typeface="宋体" pitchFamily="2" charset="-122"/>
              </a:rPr>
              <a:t>的自然数中的一个，每个数字会出现在两个木块上。把这些木块排成一排，要求是：标号为</a:t>
            </a:r>
            <a:r>
              <a:rPr lang="en-US" altLang="zh-CN" sz="2400" dirty="0">
                <a:latin typeface="宋体" pitchFamily="2" charset="-122"/>
              </a:rPr>
              <a:t>i</a:t>
            </a:r>
            <a:r>
              <a:rPr lang="zh-CN" altLang="en-US" sz="2400" dirty="0">
                <a:latin typeface="宋体" pitchFamily="2" charset="-122"/>
              </a:rPr>
              <a:t>的两个木块之间要间隔</a:t>
            </a:r>
            <a:r>
              <a:rPr lang="en-US" altLang="zh-CN" sz="2400" dirty="0">
                <a:latin typeface="宋体" pitchFamily="2" charset="-122"/>
              </a:rPr>
              <a:t>i</a:t>
            </a:r>
            <a:r>
              <a:rPr lang="zh-CN" altLang="en-US" sz="2400" dirty="0">
                <a:latin typeface="宋体" pitchFamily="2" charset="-122"/>
              </a:rPr>
              <a:t>个其它木块。比如说</a:t>
            </a:r>
            <a:r>
              <a:rPr lang="en-US" altLang="zh-CN" sz="2400" dirty="0">
                <a:latin typeface="宋体" pitchFamily="2" charset="-122"/>
              </a:rPr>
              <a:t>N=3</a:t>
            </a:r>
            <a:r>
              <a:rPr lang="zh-CN" altLang="en-US" sz="2400" dirty="0">
                <a:latin typeface="宋体" pitchFamily="2" charset="-122"/>
              </a:rPr>
              <a:t>的情况，下面就是一个可行的排列：</a:t>
            </a:r>
          </a:p>
          <a:p>
            <a:pPr>
              <a:spcBef>
                <a:spcPct val="50000"/>
              </a:spcBef>
              <a:buClr>
                <a:schemeClr val="tx2"/>
              </a:buClr>
              <a:buSzPct val="75000"/>
              <a:buFont typeface="Monotype Sorts" pitchFamily="2" charset="2"/>
              <a:buNone/>
            </a:pPr>
            <a:r>
              <a:rPr lang="zh-CN" altLang="en-US" sz="2400" dirty="0">
                <a:latin typeface="宋体" pitchFamily="2" charset="-122"/>
              </a:rPr>
              <a:t>  </a:t>
            </a:r>
            <a:r>
              <a:rPr lang="zh-CN" altLang="en-US" sz="2400" dirty="0" smtClean="0">
                <a:latin typeface="宋体" pitchFamily="2" charset="-122"/>
              </a:rPr>
              <a:t>       </a:t>
            </a:r>
            <a:r>
              <a:rPr lang="en-US" altLang="zh-CN" sz="2400" dirty="0" smtClean="0">
                <a:latin typeface="宋体" pitchFamily="2" charset="-122"/>
              </a:rPr>
              <a:t>3</a:t>
            </a:r>
            <a:r>
              <a:rPr lang="zh-CN" altLang="en-US" sz="2400" dirty="0">
                <a:latin typeface="宋体" pitchFamily="2" charset="-122"/>
              </a:rPr>
              <a:t>，</a:t>
            </a:r>
            <a:r>
              <a:rPr lang="en-US" altLang="zh-CN" sz="2400" dirty="0">
                <a:latin typeface="宋体" pitchFamily="2" charset="-122"/>
              </a:rPr>
              <a:t>1</a:t>
            </a:r>
            <a:r>
              <a:rPr lang="zh-CN" altLang="en-US" sz="2400" dirty="0">
                <a:latin typeface="宋体" pitchFamily="2" charset="-122"/>
              </a:rPr>
              <a:t>，</a:t>
            </a:r>
            <a:r>
              <a:rPr lang="en-US" altLang="zh-CN" sz="2400" dirty="0">
                <a:latin typeface="宋体" pitchFamily="2" charset="-122"/>
              </a:rPr>
              <a:t>2</a:t>
            </a:r>
            <a:r>
              <a:rPr lang="zh-CN" altLang="en-US" sz="2400" dirty="0">
                <a:latin typeface="宋体" pitchFamily="2" charset="-122"/>
              </a:rPr>
              <a:t>，</a:t>
            </a:r>
            <a:r>
              <a:rPr lang="en-US" altLang="zh-CN" sz="2400" dirty="0">
                <a:latin typeface="宋体" pitchFamily="2" charset="-122"/>
              </a:rPr>
              <a:t>1</a:t>
            </a:r>
            <a:r>
              <a:rPr lang="zh-CN" altLang="en-US" sz="2400" dirty="0">
                <a:latin typeface="宋体" pitchFamily="2" charset="-122"/>
              </a:rPr>
              <a:t>，</a:t>
            </a:r>
            <a:r>
              <a:rPr lang="en-US" altLang="zh-CN" sz="2400" dirty="0">
                <a:latin typeface="宋体" pitchFamily="2" charset="-122"/>
              </a:rPr>
              <a:t>3</a:t>
            </a:r>
            <a:r>
              <a:rPr lang="zh-CN" altLang="en-US" sz="2400" dirty="0">
                <a:latin typeface="宋体" pitchFamily="2" charset="-122"/>
              </a:rPr>
              <a:t>，</a:t>
            </a:r>
            <a:r>
              <a:rPr lang="en-US" altLang="zh-CN" sz="2400" dirty="0">
                <a:latin typeface="宋体" pitchFamily="2" charset="-122"/>
              </a:rPr>
              <a:t>2</a:t>
            </a:r>
            <a:r>
              <a:rPr lang="zh-CN" altLang="en-US" sz="2400" dirty="0">
                <a:latin typeface="宋体" pitchFamily="2" charset="-122"/>
              </a:rPr>
              <a:t>。</a:t>
            </a:r>
            <a:endParaRPr lang="zh-CN" altLang="en-US" sz="2400" dirty="0">
              <a:latin typeface="宋体" pitchFamily="2" charset="-122"/>
              <a:ea typeface="Arial Unicode MS" pitchFamily="34" charset="-122"/>
              <a:cs typeface="Arial Unicode MS" pitchFamily="34" charset="-122"/>
            </a:endParaRPr>
          </a:p>
          <a:p>
            <a:pPr>
              <a:spcBef>
                <a:spcPct val="50000"/>
              </a:spcBef>
              <a:buClr>
                <a:schemeClr val="tx2"/>
              </a:buClr>
              <a:buSzPct val="75000"/>
              <a:buFont typeface="Monotype Sorts" pitchFamily="2" charset="2"/>
              <a:buNone/>
            </a:pPr>
            <a:r>
              <a:rPr lang="zh-CN" altLang="en-US" sz="2400" dirty="0" smtClean="0">
                <a:latin typeface="宋体" pitchFamily="2" charset="-122"/>
              </a:rPr>
              <a:t>编程</a:t>
            </a:r>
            <a:r>
              <a:rPr lang="zh-CN" altLang="en-US" sz="2400" dirty="0">
                <a:latin typeface="宋体" pitchFamily="2" charset="-122"/>
              </a:rPr>
              <a:t>实现，对给定的</a:t>
            </a:r>
            <a:r>
              <a:rPr lang="en-US" altLang="zh-CN" sz="2400" dirty="0">
                <a:latin typeface="宋体" pitchFamily="2" charset="-122"/>
              </a:rPr>
              <a:t>N(n&lt;=40)</a:t>
            </a:r>
            <a:r>
              <a:rPr lang="zh-CN" altLang="en-US" sz="2400" dirty="0">
                <a:latin typeface="宋体" pitchFamily="2" charset="-122"/>
              </a:rPr>
              <a:t>，求出一个可行排列</a:t>
            </a:r>
            <a:r>
              <a:rPr lang="zh-CN" altLang="en-US" sz="2400" dirty="0" smtClean="0">
                <a:latin typeface="宋体" pitchFamily="2" charset="-122"/>
              </a:rPr>
              <a:t>。</a:t>
            </a:r>
            <a:endParaRPr lang="zh-CN" altLang="en-US" sz="2400" dirty="0">
              <a:latin typeface="宋体" pitchFamily="2" charset="-122"/>
              <a:ea typeface="Arial Unicode MS" pitchFamily="34" charset="-122"/>
              <a:cs typeface="Arial Unicode MS" pitchFamily="34" charset="-122"/>
            </a:endParaRPr>
          </a:p>
        </p:txBody>
      </p:sp>
      <p:sp>
        <p:nvSpPr>
          <p:cNvPr id="4" name="标题 1"/>
          <p:cNvSpPr>
            <a:spLocks noGrp="1"/>
          </p:cNvSpPr>
          <p:nvPr>
            <p:ph type="title"/>
          </p:nvPr>
        </p:nvSpPr>
        <p:spPr>
          <a:xfrm>
            <a:off x="457200" y="231511"/>
            <a:ext cx="8229600" cy="949854"/>
          </a:xfrm>
        </p:spPr>
        <p:txBody>
          <a:bodyPr/>
          <a:lstStyle/>
          <a:p>
            <a:r>
              <a:rPr lang="zh-CN" altLang="en-US" sz="3600" dirty="0" smtClean="0"/>
              <a:t>例</a:t>
            </a:r>
            <a:r>
              <a:rPr lang="en-US" altLang="zh-CN" sz="3600" dirty="0" smtClean="0"/>
              <a:t>: </a:t>
            </a:r>
            <a:r>
              <a:rPr lang="zh-CN" altLang="en-US" sz="3600" dirty="0" smtClean="0"/>
              <a:t>木块间隔排列问题</a:t>
            </a:r>
            <a:endParaRPr lang="zh-CN" altLang="en-US" sz="3600" dirty="0"/>
          </a:p>
        </p:txBody>
      </p:sp>
    </p:spTree>
    <p:extLst>
      <p:ext uri="{BB962C8B-B14F-4D97-AF65-F5344CB8AC3E}">
        <p14:creationId xmlns="" xmlns:p14="http://schemas.microsoft.com/office/powerpoint/2010/main" val="2514117496"/>
      </p:ext>
    </p:extLst>
  </p:cSld>
  <p:clrMapOvr>
    <a:masterClrMapping/>
  </p:clrMapOvr>
  <p:transition advTm="288"/>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341" name="Group 61"/>
          <p:cNvGrpSpPr>
            <a:grpSpLocks/>
          </p:cNvGrpSpPr>
          <p:nvPr/>
        </p:nvGrpSpPr>
        <p:grpSpPr bwMode="auto">
          <a:xfrm>
            <a:off x="1248448" y="1201316"/>
            <a:ext cx="6934200" cy="3683000"/>
            <a:chOff x="-3" y="-3"/>
            <a:chExt cx="1860" cy="2424"/>
          </a:xfrm>
        </p:grpSpPr>
        <p:grpSp>
          <p:nvGrpSpPr>
            <p:cNvPr id="97339" name="Group 59"/>
            <p:cNvGrpSpPr>
              <a:grpSpLocks/>
            </p:cNvGrpSpPr>
            <p:nvPr/>
          </p:nvGrpSpPr>
          <p:grpSpPr bwMode="auto">
            <a:xfrm>
              <a:off x="0" y="0"/>
              <a:ext cx="1854" cy="2418"/>
              <a:chOff x="0" y="0"/>
              <a:chExt cx="1854" cy="2418"/>
            </a:xfrm>
          </p:grpSpPr>
          <p:grpSp>
            <p:nvGrpSpPr>
              <p:cNvPr id="97304" name="Group 24"/>
              <p:cNvGrpSpPr>
                <a:grpSpLocks/>
              </p:cNvGrpSpPr>
              <p:nvPr/>
            </p:nvGrpSpPr>
            <p:grpSpPr bwMode="auto">
              <a:xfrm>
                <a:off x="0" y="0"/>
                <a:ext cx="298" cy="403"/>
                <a:chOff x="0" y="0"/>
                <a:chExt cx="298" cy="403"/>
              </a:xfrm>
            </p:grpSpPr>
            <p:sp>
              <p:nvSpPr>
                <p:cNvPr id="97285" name="Rectangle 5"/>
                <p:cNvSpPr>
                  <a:spLocks noChangeArrowheads="1"/>
                </p:cNvSpPr>
                <p:nvPr/>
              </p:nvSpPr>
              <p:spPr bwMode="auto">
                <a:xfrm>
                  <a:off x="43" y="0"/>
                  <a:ext cx="21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N</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03" name="Rectangle 23"/>
                <p:cNvSpPr>
                  <a:spLocks noChangeArrowheads="1"/>
                </p:cNvSpPr>
                <p:nvPr/>
              </p:nvSpPr>
              <p:spPr bwMode="auto">
                <a:xfrm>
                  <a:off x="0" y="0"/>
                  <a:ext cx="29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06" name="Group 26"/>
              <p:cNvGrpSpPr>
                <a:grpSpLocks/>
              </p:cNvGrpSpPr>
              <p:nvPr/>
            </p:nvGrpSpPr>
            <p:grpSpPr bwMode="auto">
              <a:xfrm>
                <a:off x="298" y="0"/>
                <a:ext cx="778" cy="403"/>
                <a:chOff x="298" y="0"/>
                <a:chExt cx="778" cy="403"/>
              </a:xfrm>
            </p:grpSpPr>
            <p:sp>
              <p:nvSpPr>
                <p:cNvPr id="97286" name="Rectangle 6"/>
                <p:cNvSpPr>
                  <a:spLocks noChangeArrowheads="1"/>
                </p:cNvSpPr>
                <p:nvPr/>
              </p:nvSpPr>
              <p:spPr bwMode="auto">
                <a:xfrm>
                  <a:off x="341" y="0"/>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zh-CN" altLang="en-US" sz="2800"/>
                    <a:t>从大到小搜索</a:t>
                  </a:r>
                  <a:endParaRPr lang="zh-CN" altLang="en-US" sz="2800">
                    <a:ea typeface="Arial Unicode MS" pitchFamily="34" charset="-122"/>
                    <a:cs typeface="Arial Unicode MS" pitchFamily="34" charset="-122"/>
                  </a:endParaRPr>
                </a:p>
                <a:p>
                  <a:pPr algn="just" eaLnBrk="0" hangingPunct="0"/>
                  <a:endParaRPr lang="en-US" altLang="zh-CN" sz="2800"/>
                </a:p>
              </p:txBody>
            </p:sp>
            <p:sp>
              <p:nvSpPr>
                <p:cNvPr id="97305" name="Rectangle 25"/>
                <p:cNvSpPr>
                  <a:spLocks noChangeArrowheads="1"/>
                </p:cNvSpPr>
                <p:nvPr/>
              </p:nvSpPr>
              <p:spPr bwMode="auto">
                <a:xfrm>
                  <a:off x="298" y="0"/>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08" name="Group 28"/>
              <p:cNvGrpSpPr>
                <a:grpSpLocks/>
              </p:cNvGrpSpPr>
              <p:nvPr/>
            </p:nvGrpSpPr>
            <p:grpSpPr bwMode="auto">
              <a:xfrm>
                <a:off x="1076" y="0"/>
                <a:ext cx="778" cy="403"/>
                <a:chOff x="1076" y="0"/>
                <a:chExt cx="778" cy="403"/>
              </a:xfrm>
            </p:grpSpPr>
            <p:sp>
              <p:nvSpPr>
                <p:cNvPr id="97287" name="Rectangle 7"/>
                <p:cNvSpPr>
                  <a:spLocks noChangeArrowheads="1"/>
                </p:cNvSpPr>
                <p:nvPr/>
              </p:nvSpPr>
              <p:spPr bwMode="auto">
                <a:xfrm>
                  <a:off x="1119" y="0"/>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zh-CN" altLang="en-US" sz="2800"/>
                    <a:t>从小到大搜索</a:t>
                  </a:r>
                  <a:endParaRPr lang="zh-CN" altLang="en-US" sz="2800">
                    <a:ea typeface="Arial Unicode MS" pitchFamily="34" charset="-122"/>
                    <a:cs typeface="Arial Unicode MS" pitchFamily="34" charset="-122"/>
                  </a:endParaRPr>
                </a:p>
                <a:p>
                  <a:pPr algn="just" eaLnBrk="0" hangingPunct="0"/>
                  <a:endParaRPr lang="en-US" altLang="zh-CN" sz="2800"/>
                </a:p>
              </p:txBody>
            </p:sp>
            <p:sp>
              <p:nvSpPr>
                <p:cNvPr id="97307" name="Rectangle 27"/>
                <p:cNvSpPr>
                  <a:spLocks noChangeArrowheads="1"/>
                </p:cNvSpPr>
                <p:nvPr/>
              </p:nvSpPr>
              <p:spPr bwMode="auto">
                <a:xfrm>
                  <a:off x="1076" y="0"/>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10" name="Group 30"/>
              <p:cNvGrpSpPr>
                <a:grpSpLocks/>
              </p:cNvGrpSpPr>
              <p:nvPr/>
            </p:nvGrpSpPr>
            <p:grpSpPr bwMode="auto">
              <a:xfrm>
                <a:off x="0" y="403"/>
                <a:ext cx="298" cy="403"/>
                <a:chOff x="0" y="403"/>
                <a:chExt cx="298" cy="403"/>
              </a:xfrm>
            </p:grpSpPr>
            <p:sp>
              <p:nvSpPr>
                <p:cNvPr id="97288" name="Rectangle 8"/>
                <p:cNvSpPr>
                  <a:spLocks noChangeArrowheads="1"/>
                </p:cNvSpPr>
                <p:nvPr/>
              </p:nvSpPr>
              <p:spPr bwMode="auto">
                <a:xfrm>
                  <a:off x="43" y="403"/>
                  <a:ext cx="21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dirty="0"/>
                    <a:t>11</a:t>
                  </a:r>
                  <a:endParaRPr lang="en-US" altLang="zh-CN" sz="2800" dirty="0">
                    <a:ea typeface="Arial Unicode MS" pitchFamily="34" charset="-122"/>
                    <a:cs typeface="Arial Unicode MS" pitchFamily="34" charset="-122"/>
                  </a:endParaRPr>
                </a:p>
                <a:p>
                  <a:pPr algn="just" eaLnBrk="0" hangingPunct="0"/>
                  <a:endParaRPr lang="en-US" altLang="zh-CN" sz="2800" dirty="0"/>
                </a:p>
              </p:txBody>
            </p:sp>
            <p:sp>
              <p:nvSpPr>
                <p:cNvPr id="97309" name="Rectangle 29"/>
                <p:cNvSpPr>
                  <a:spLocks noChangeArrowheads="1"/>
                </p:cNvSpPr>
                <p:nvPr/>
              </p:nvSpPr>
              <p:spPr bwMode="auto">
                <a:xfrm>
                  <a:off x="0" y="403"/>
                  <a:ext cx="29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12" name="Group 32"/>
              <p:cNvGrpSpPr>
                <a:grpSpLocks/>
              </p:cNvGrpSpPr>
              <p:nvPr/>
            </p:nvGrpSpPr>
            <p:grpSpPr bwMode="auto">
              <a:xfrm>
                <a:off x="298" y="403"/>
                <a:ext cx="778" cy="403"/>
                <a:chOff x="298" y="403"/>
                <a:chExt cx="778" cy="403"/>
              </a:xfrm>
            </p:grpSpPr>
            <p:sp>
              <p:nvSpPr>
                <p:cNvPr id="97289" name="Rectangle 9"/>
                <p:cNvSpPr>
                  <a:spLocks noChangeArrowheads="1"/>
                </p:cNvSpPr>
                <p:nvPr/>
              </p:nvSpPr>
              <p:spPr bwMode="auto">
                <a:xfrm>
                  <a:off x="341" y="403"/>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0.00 sec</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11" name="Rectangle 31"/>
                <p:cNvSpPr>
                  <a:spLocks noChangeArrowheads="1"/>
                </p:cNvSpPr>
                <p:nvPr/>
              </p:nvSpPr>
              <p:spPr bwMode="auto">
                <a:xfrm>
                  <a:off x="298" y="403"/>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14" name="Group 34"/>
              <p:cNvGrpSpPr>
                <a:grpSpLocks/>
              </p:cNvGrpSpPr>
              <p:nvPr/>
            </p:nvGrpSpPr>
            <p:grpSpPr bwMode="auto">
              <a:xfrm>
                <a:off x="1076" y="403"/>
                <a:ext cx="778" cy="403"/>
                <a:chOff x="1076" y="403"/>
                <a:chExt cx="778" cy="403"/>
              </a:xfrm>
            </p:grpSpPr>
            <p:sp>
              <p:nvSpPr>
                <p:cNvPr id="97290" name="Rectangle 10"/>
                <p:cNvSpPr>
                  <a:spLocks noChangeArrowheads="1"/>
                </p:cNvSpPr>
                <p:nvPr/>
              </p:nvSpPr>
              <p:spPr bwMode="auto">
                <a:xfrm>
                  <a:off x="1119" y="403"/>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0.00 sec</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13" name="Rectangle 33"/>
                <p:cNvSpPr>
                  <a:spLocks noChangeArrowheads="1"/>
                </p:cNvSpPr>
                <p:nvPr/>
              </p:nvSpPr>
              <p:spPr bwMode="auto">
                <a:xfrm>
                  <a:off x="1076" y="403"/>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16" name="Group 36"/>
              <p:cNvGrpSpPr>
                <a:grpSpLocks/>
              </p:cNvGrpSpPr>
              <p:nvPr/>
            </p:nvGrpSpPr>
            <p:grpSpPr bwMode="auto">
              <a:xfrm>
                <a:off x="0" y="806"/>
                <a:ext cx="298" cy="403"/>
                <a:chOff x="0" y="806"/>
                <a:chExt cx="298" cy="403"/>
              </a:xfrm>
            </p:grpSpPr>
            <p:sp>
              <p:nvSpPr>
                <p:cNvPr id="97291" name="Rectangle 11"/>
                <p:cNvSpPr>
                  <a:spLocks noChangeArrowheads="1"/>
                </p:cNvSpPr>
                <p:nvPr/>
              </p:nvSpPr>
              <p:spPr bwMode="auto">
                <a:xfrm>
                  <a:off x="43" y="806"/>
                  <a:ext cx="21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15</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15" name="Rectangle 35"/>
                <p:cNvSpPr>
                  <a:spLocks noChangeArrowheads="1"/>
                </p:cNvSpPr>
                <p:nvPr/>
              </p:nvSpPr>
              <p:spPr bwMode="auto">
                <a:xfrm>
                  <a:off x="0" y="806"/>
                  <a:ext cx="29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18" name="Group 38"/>
              <p:cNvGrpSpPr>
                <a:grpSpLocks/>
              </p:cNvGrpSpPr>
              <p:nvPr/>
            </p:nvGrpSpPr>
            <p:grpSpPr bwMode="auto">
              <a:xfrm>
                <a:off x="298" y="806"/>
                <a:ext cx="778" cy="403"/>
                <a:chOff x="298" y="806"/>
                <a:chExt cx="778" cy="403"/>
              </a:xfrm>
            </p:grpSpPr>
            <p:sp>
              <p:nvSpPr>
                <p:cNvPr id="97292" name="Rectangle 12"/>
                <p:cNvSpPr>
                  <a:spLocks noChangeArrowheads="1"/>
                </p:cNvSpPr>
                <p:nvPr/>
              </p:nvSpPr>
              <p:spPr bwMode="auto">
                <a:xfrm>
                  <a:off x="341" y="806"/>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0.00 sec</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17" name="Rectangle 37"/>
                <p:cNvSpPr>
                  <a:spLocks noChangeArrowheads="1"/>
                </p:cNvSpPr>
                <p:nvPr/>
              </p:nvSpPr>
              <p:spPr bwMode="auto">
                <a:xfrm>
                  <a:off x="298" y="806"/>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20" name="Group 40"/>
              <p:cNvGrpSpPr>
                <a:grpSpLocks/>
              </p:cNvGrpSpPr>
              <p:nvPr/>
            </p:nvGrpSpPr>
            <p:grpSpPr bwMode="auto">
              <a:xfrm>
                <a:off x="1076" y="806"/>
                <a:ext cx="778" cy="403"/>
                <a:chOff x="1076" y="806"/>
                <a:chExt cx="778" cy="403"/>
              </a:xfrm>
            </p:grpSpPr>
            <p:sp>
              <p:nvSpPr>
                <p:cNvPr id="97293" name="Rectangle 13"/>
                <p:cNvSpPr>
                  <a:spLocks noChangeArrowheads="1"/>
                </p:cNvSpPr>
                <p:nvPr/>
              </p:nvSpPr>
              <p:spPr bwMode="auto">
                <a:xfrm>
                  <a:off x="1119" y="806"/>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0.11 sec</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19" name="Rectangle 39"/>
                <p:cNvSpPr>
                  <a:spLocks noChangeArrowheads="1"/>
                </p:cNvSpPr>
                <p:nvPr/>
              </p:nvSpPr>
              <p:spPr bwMode="auto">
                <a:xfrm>
                  <a:off x="1076" y="806"/>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22" name="Group 42"/>
              <p:cNvGrpSpPr>
                <a:grpSpLocks/>
              </p:cNvGrpSpPr>
              <p:nvPr/>
            </p:nvGrpSpPr>
            <p:grpSpPr bwMode="auto">
              <a:xfrm>
                <a:off x="0" y="1209"/>
                <a:ext cx="298" cy="403"/>
                <a:chOff x="0" y="1209"/>
                <a:chExt cx="298" cy="403"/>
              </a:xfrm>
            </p:grpSpPr>
            <p:sp>
              <p:nvSpPr>
                <p:cNvPr id="97294" name="Rectangle 14"/>
                <p:cNvSpPr>
                  <a:spLocks noChangeArrowheads="1"/>
                </p:cNvSpPr>
                <p:nvPr/>
              </p:nvSpPr>
              <p:spPr bwMode="auto">
                <a:xfrm>
                  <a:off x="43" y="1209"/>
                  <a:ext cx="21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20</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21" name="Rectangle 41"/>
                <p:cNvSpPr>
                  <a:spLocks noChangeArrowheads="1"/>
                </p:cNvSpPr>
                <p:nvPr/>
              </p:nvSpPr>
              <p:spPr bwMode="auto">
                <a:xfrm>
                  <a:off x="0" y="1209"/>
                  <a:ext cx="29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24" name="Group 44"/>
              <p:cNvGrpSpPr>
                <a:grpSpLocks/>
              </p:cNvGrpSpPr>
              <p:nvPr/>
            </p:nvGrpSpPr>
            <p:grpSpPr bwMode="auto">
              <a:xfrm>
                <a:off x="298" y="1209"/>
                <a:ext cx="778" cy="403"/>
                <a:chOff x="298" y="1209"/>
                <a:chExt cx="778" cy="403"/>
              </a:xfrm>
            </p:grpSpPr>
            <p:sp>
              <p:nvSpPr>
                <p:cNvPr id="97295" name="Rectangle 15"/>
                <p:cNvSpPr>
                  <a:spLocks noChangeArrowheads="1"/>
                </p:cNvSpPr>
                <p:nvPr/>
              </p:nvSpPr>
              <p:spPr bwMode="auto">
                <a:xfrm>
                  <a:off x="341" y="1209"/>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0.00 sec</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23" name="Rectangle 43"/>
                <p:cNvSpPr>
                  <a:spLocks noChangeArrowheads="1"/>
                </p:cNvSpPr>
                <p:nvPr/>
              </p:nvSpPr>
              <p:spPr bwMode="auto">
                <a:xfrm>
                  <a:off x="298" y="1209"/>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26" name="Group 46"/>
              <p:cNvGrpSpPr>
                <a:grpSpLocks/>
              </p:cNvGrpSpPr>
              <p:nvPr/>
            </p:nvGrpSpPr>
            <p:grpSpPr bwMode="auto">
              <a:xfrm>
                <a:off x="1076" y="1209"/>
                <a:ext cx="778" cy="403"/>
                <a:chOff x="1076" y="1209"/>
                <a:chExt cx="778" cy="403"/>
              </a:xfrm>
            </p:grpSpPr>
            <p:sp>
              <p:nvSpPr>
                <p:cNvPr id="97296" name="Rectangle 16"/>
                <p:cNvSpPr>
                  <a:spLocks noChangeArrowheads="1"/>
                </p:cNvSpPr>
                <p:nvPr/>
              </p:nvSpPr>
              <p:spPr bwMode="auto">
                <a:xfrm>
                  <a:off x="1119" y="1209"/>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36.32 sec</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25" name="Rectangle 45"/>
                <p:cNvSpPr>
                  <a:spLocks noChangeArrowheads="1"/>
                </p:cNvSpPr>
                <p:nvPr/>
              </p:nvSpPr>
              <p:spPr bwMode="auto">
                <a:xfrm>
                  <a:off x="1076" y="1209"/>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28" name="Group 48"/>
              <p:cNvGrpSpPr>
                <a:grpSpLocks/>
              </p:cNvGrpSpPr>
              <p:nvPr/>
            </p:nvGrpSpPr>
            <p:grpSpPr bwMode="auto">
              <a:xfrm>
                <a:off x="0" y="1612"/>
                <a:ext cx="298" cy="403"/>
                <a:chOff x="0" y="1612"/>
                <a:chExt cx="298" cy="403"/>
              </a:xfrm>
            </p:grpSpPr>
            <p:sp>
              <p:nvSpPr>
                <p:cNvPr id="97297" name="Rectangle 17"/>
                <p:cNvSpPr>
                  <a:spLocks noChangeArrowheads="1"/>
                </p:cNvSpPr>
                <p:nvPr/>
              </p:nvSpPr>
              <p:spPr bwMode="auto">
                <a:xfrm>
                  <a:off x="43" y="1612"/>
                  <a:ext cx="21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32</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27" name="Rectangle 47"/>
                <p:cNvSpPr>
                  <a:spLocks noChangeArrowheads="1"/>
                </p:cNvSpPr>
                <p:nvPr/>
              </p:nvSpPr>
              <p:spPr bwMode="auto">
                <a:xfrm>
                  <a:off x="0" y="1612"/>
                  <a:ext cx="29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30" name="Group 50"/>
              <p:cNvGrpSpPr>
                <a:grpSpLocks/>
              </p:cNvGrpSpPr>
              <p:nvPr/>
            </p:nvGrpSpPr>
            <p:grpSpPr bwMode="auto">
              <a:xfrm>
                <a:off x="298" y="1612"/>
                <a:ext cx="778" cy="403"/>
                <a:chOff x="298" y="1612"/>
                <a:chExt cx="778" cy="403"/>
              </a:xfrm>
            </p:grpSpPr>
            <p:sp>
              <p:nvSpPr>
                <p:cNvPr id="97298" name="Rectangle 18"/>
                <p:cNvSpPr>
                  <a:spLocks noChangeArrowheads="1"/>
                </p:cNvSpPr>
                <p:nvPr/>
              </p:nvSpPr>
              <p:spPr bwMode="auto">
                <a:xfrm>
                  <a:off x="341" y="1612"/>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0.00 sec</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29" name="Rectangle 49"/>
                <p:cNvSpPr>
                  <a:spLocks noChangeArrowheads="1"/>
                </p:cNvSpPr>
                <p:nvPr/>
              </p:nvSpPr>
              <p:spPr bwMode="auto">
                <a:xfrm>
                  <a:off x="298" y="1612"/>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32" name="Group 52"/>
              <p:cNvGrpSpPr>
                <a:grpSpLocks/>
              </p:cNvGrpSpPr>
              <p:nvPr/>
            </p:nvGrpSpPr>
            <p:grpSpPr bwMode="auto">
              <a:xfrm>
                <a:off x="1076" y="1612"/>
                <a:ext cx="778" cy="403"/>
                <a:chOff x="1076" y="1612"/>
                <a:chExt cx="778" cy="403"/>
              </a:xfrm>
            </p:grpSpPr>
            <p:sp>
              <p:nvSpPr>
                <p:cNvPr id="97299" name="Rectangle 19"/>
                <p:cNvSpPr>
                  <a:spLocks noChangeArrowheads="1"/>
                </p:cNvSpPr>
                <p:nvPr/>
              </p:nvSpPr>
              <p:spPr bwMode="auto">
                <a:xfrm>
                  <a:off x="1119" y="1612"/>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zh-CN" altLang="en-US" sz="2800"/>
                    <a:t>超时</a:t>
                  </a:r>
                  <a:endParaRPr lang="zh-CN" altLang="en-US" sz="2800">
                    <a:ea typeface="Arial Unicode MS" pitchFamily="34" charset="-122"/>
                    <a:cs typeface="Arial Unicode MS" pitchFamily="34" charset="-122"/>
                  </a:endParaRPr>
                </a:p>
                <a:p>
                  <a:pPr algn="just" eaLnBrk="0" hangingPunct="0"/>
                  <a:endParaRPr lang="en-US" altLang="zh-CN" sz="2800"/>
                </a:p>
              </p:txBody>
            </p:sp>
            <p:sp>
              <p:nvSpPr>
                <p:cNvPr id="97331" name="Rectangle 51"/>
                <p:cNvSpPr>
                  <a:spLocks noChangeArrowheads="1"/>
                </p:cNvSpPr>
                <p:nvPr/>
              </p:nvSpPr>
              <p:spPr bwMode="auto">
                <a:xfrm>
                  <a:off x="1076" y="1612"/>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34" name="Group 54"/>
              <p:cNvGrpSpPr>
                <a:grpSpLocks/>
              </p:cNvGrpSpPr>
              <p:nvPr/>
            </p:nvGrpSpPr>
            <p:grpSpPr bwMode="auto">
              <a:xfrm>
                <a:off x="0" y="2015"/>
                <a:ext cx="298" cy="403"/>
                <a:chOff x="0" y="2015"/>
                <a:chExt cx="298" cy="403"/>
              </a:xfrm>
            </p:grpSpPr>
            <p:sp>
              <p:nvSpPr>
                <p:cNvPr id="97300" name="Rectangle 20"/>
                <p:cNvSpPr>
                  <a:spLocks noChangeArrowheads="1"/>
                </p:cNvSpPr>
                <p:nvPr/>
              </p:nvSpPr>
              <p:spPr bwMode="auto">
                <a:xfrm>
                  <a:off x="43" y="2015"/>
                  <a:ext cx="21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40</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33" name="Rectangle 53"/>
                <p:cNvSpPr>
                  <a:spLocks noChangeArrowheads="1"/>
                </p:cNvSpPr>
                <p:nvPr/>
              </p:nvSpPr>
              <p:spPr bwMode="auto">
                <a:xfrm>
                  <a:off x="0" y="2015"/>
                  <a:ext cx="29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36" name="Group 56"/>
              <p:cNvGrpSpPr>
                <a:grpSpLocks/>
              </p:cNvGrpSpPr>
              <p:nvPr/>
            </p:nvGrpSpPr>
            <p:grpSpPr bwMode="auto">
              <a:xfrm>
                <a:off x="298" y="2015"/>
                <a:ext cx="778" cy="403"/>
                <a:chOff x="298" y="2015"/>
                <a:chExt cx="778" cy="403"/>
              </a:xfrm>
            </p:grpSpPr>
            <p:sp>
              <p:nvSpPr>
                <p:cNvPr id="97301" name="Rectangle 21"/>
                <p:cNvSpPr>
                  <a:spLocks noChangeArrowheads="1"/>
                </p:cNvSpPr>
                <p:nvPr/>
              </p:nvSpPr>
              <p:spPr bwMode="auto">
                <a:xfrm>
                  <a:off x="341" y="2015"/>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en-US" altLang="zh-CN" sz="2800"/>
                    <a:t>0.00 sec</a:t>
                  </a:r>
                  <a:endParaRPr lang="en-US" altLang="zh-CN" sz="2800">
                    <a:ea typeface="Arial Unicode MS" pitchFamily="34" charset="-122"/>
                    <a:cs typeface="Arial Unicode MS" pitchFamily="34" charset="-122"/>
                  </a:endParaRPr>
                </a:p>
                <a:p>
                  <a:pPr algn="just" eaLnBrk="0" hangingPunct="0"/>
                  <a:endParaRPr lang="en-US" altLang="zh-CN" sz="2800"/>
                </a:p>
              </p:txBody>
            </p:sp>
            <p:sp>
              <p:nvSpPr>
                <p:cNvPr id="97335" name="Rectangle 55"/>
                <p:cNvSpPr>
                  <a:spLocks noChangeArrowheads="1"/>
                </p:cNvSpPr>
                <p:nvPr/>
              </p:nvSpPr>
              <p:spPr bwMode="auto">
                <a:xfrm>
                  <a:off x="298" y="2015"/>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38" name="Group 58"/>
              <p:cNvGrpSpPr>
                <a:grpSpLocks/>
              </p:cNvGrpSpPr>
              <p:nvPr/>
            </p:nvGrpSpPr>
            <p:grpSpPr bwMode="auto">
              <a:xfrm>
                <a:off x="1076" y="2015"/>
                <a:ext cx="778" cy="403"/>
                <a:chOff x="1076" y="2015"/>
                <a:chExt cx="778" cy="403"/>
              </a:xfrm>
            </p:grpSpPr>
            <p:sp>
              <p:nvSpPr>
                <p:cNvPr id="97302" name="Rectangle 22"/>
                <p:cNvSpPr>
                  <a:spLocks noChangeArrowheads="1"/>
                </p:cNvSpPr>
                <p:nvPr/>
              </p:nvSpPr>
              <p:spPr bwMode="auto">
                <a:xfrm>
                  <a:off x="1119" y="2015"/>
                  <a:ext cx="692" cy="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just"/>
                  <a:r>
                    <a:rPr lang="zh-CN" altLang="en-US" sz="2800"/>
                    <a:t>超时</a:t>
                  </a:r>
                  <a:endParaRPr lang="zh-CN" altLang="en-US" sz="2800">
                    <a:ea typeface="Arial Unicode MS" pitchFamily="34" charset="-122"/>
                    <a:cs typeface="Arial Unicode MS" pitchFamily="34" charset="-122"/>
                  </a:endParaRPr>
                </a:p>
                <a:p>
                  <a:pPr algn="just" eaLnBrk="0" hangingPunct="0"/>
                  <a:endParaRPr lang="en-US" altLang="zh-CN" sz="2800"/>
                </a:p>
              </p:txBody>
            </p:sp>
            <p:sp>
              <p:nvSpPr>
                <p:cNvPr id="97337" name="Rectangle 57"/>
                <p:cNvSpPr>
                  <a:spLocks noChangeArrowheads="1"/>
                </p:cNvSpPr>
                <p:nvPr/>
              </p:nvSpPr>
              <p:spPr bwMode="auto">
                <a:xfrm>
                  <a:off x="1076" y="2015"/>
                  <a:ext cx="778" cy="403"/>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7340" name="Rectangle 60"/>
            <p:cNvSpPr>
              <a:spLocks noChangeArrowheads="1"/>
            </p:cNvSpPr>
            <p:nvPr/>
          </p:nvSpPr>
          <p:spPr bwMode="auto">
            <a:xfrm>
              <a:off x="-3" y="-3"/>
              <a:ext cx="1860" cy="2424"/>
            </a:xfrm>
            <a:prstGeom prst="rect">
              <a:avLst/>
            </a:prstGeom>
            <a:noFill/>
            <a:ln w="11112">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 name="标题 1"/>
          <p:cNvSpPr>
            <a:spLocks noGrp="1"/>
          </p:cNvSpPr>
          <p:nvPr>
            <p:ph type="title"/>
          </p:nvPr>
        </p:nvSpPr>
        <p:spPr>
          <a:xfrm>
            <a:off x="374848" y="193204"/>
            <a:ext cx="8229600" cy="949854"/>
          </a:xfrm>
        </p:spPr>
        <p:txBody>
          <a:bodyPr/>
          <a:lstStyle/>
          <a:p>
            <a:r>
              <a:rPr lang="zh-CN" altLang="en-US" sz="3600" dirty="0" smtClean="0"/>
              <a:t>例</a:t>
            </a:r>
            <a:r>
              <a:rPr lang="en-US" altLang="zh-CN" sz="3600" dirty="0" smtClean="0"/>
              <a:t>: </a:t>
            </a:r>
            <a:r>
              <a:rPr lang="zh-CN" altLang="en-US" sz="3600" dirty="0" smtClean="0"/>
              <a:t>木块间隔排列问题</a:t>
            </a:r>
            <a:endParaRPr lang="zh-CN" altLang="en-US" sz="3600" dirty="0"/>
          </a:p>
        </p:txBody>
      </p:sp>
    </p:spTree>
    <p:extLst>
      <p:ext uri="{BB962C8B-B14F-4D97-AF65-F5344CB8AC3E}">
        <p14:creationId xmlns="" xmlns:p14="http://schemas.microsoft.com/office/powerpoint/2010/main" val="693876197"/>
      </p:ext>
    </p:extLst>
  </p:cSld>
  <p:clrMapOvr>
    <a:masterClrMapping/>
  </p:clrMapOvr>
  <p:transition advTm="272"/>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88" name="Text Box 60"/>
          <p:cNvSpPr txBox="1">
            <a:spLocks noChangeArrowheads="1"/>
          </p:cNvSpPr>
          <p:nvPr/>
        </p:nvSpPr>
        <p:spPr bwMode="auto">
          <a:xfrm>
            <a:off x="481650" y="1345332"/>
            <a:ext cx="8064896"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800" dirty="0">
                <a:latin typeface="宋体" pitchFamily="2" charset="-122"/>
              </a:rPr>
              <a:t>1</a:t>
            </a:r>
            <a:r>
              <a:rPr lang="zh-CN" altLang="en-US" sz="2800" dirty="0">
                <a:latin typeface="宋体" pitchFamily="2" charset="-122"/>
              </a:rPr>
              <a:t>、</a:t>
            </a:r>
            <a:r>
              <a:rPr lang="zh-CN" altLang="en-US" sz="2800" b="1" u="sng" dirty="0">
                <a:latin typeface="宋体" pitchFamily="2" charset="-122"/>
              </a:rPr>
              <a:t>取值范围</a:t>
            </a:r>
            <a:r>
              <a:rPr lang="zh-CN" altLang="en-US" sz="2800" dirty="0">
                <a:latin typeface="宋体" pitchFamily="2" charset="-122"/>
              </a:rPr>
              <a:t>小的搜索元素先搜索。</a:t>
            </a:r>
          </a:p>
          <a:p>
            <a:pPr algn="just">
              <a:spcBef>
                <a:spcPct val="50000"/>
              </a:spcBef>
            </a:pPr>
            <a:r>
              <a:rPr lang="en-US" altLang="zh-CN" sz="2800" dirty="0">
                <a:latin typeface="宋体" pitchFamily="2" charset="-122"/>
              </a:rPr>
              <a:t>2</a:t>
            </a:r>
            <a:r>
              <a:rPr lang="zh-CN" altLang="en-US" sz="2800" dirty="0">
                <a:latin typeface="宋体" pitchFamily="2" charset="-122"/>
              </a:rPr>
              <a:t>、一个搜索元素确定以后对其它搜索元素取值范围的影响称为</a:t>
            </a:r>
            <a:r>
              <a:rPr lang="zh-CN" altLang="en-US" sz="2800" b="1" u="sng" dirty="0">
                <a:latin typeface="宋体" pitchFamily="2" charset="-122"/>
              </a:rPr>
              <a:t>制约力</a:t>
            </a:r>
            <a:r>
              <a:rPr lang="zh-CN" altLang="en-US" sz="2800" dirty="0">
                <a:latin typeface="宋体" pitchFamily="2" charset="-122"/>
              </a:rPr>
              <a:t>。制约力较大的搜索元素先搜索。 </a:t>
            </a:r>
          </a:p>
          <a:p>
            <a:pPr algn="just">
              <a:spcBef>
                <a:spcPct val="50000"/>
              </a:spcBef>
            </a:pPr>
            <a:r>
              <a:rPr lang="en-US" altLang="zh-CN" sz="2800" dirty="0">
                <a:latin typeface="宋体" pitchFamily="2" charset="-122"/>
              </a:rPr>
              <a:t>3</a:t>
            </a:r>
            <a:r>
              <a:rPr lang="zh-CN" altLang="en-US" sz="2800" dirty="0">
                <a:latin typeface="宋体" pitchFamily="2" charset="-122"/>
              </a:rPr>
              <a:t>、先搜索对解影响较大的元素可以使剪枝时的估价函数更准确，使剪枝更加有效。</a:t>
            </a:r>
          </a:p>
        </p:txBody>
      </p:sp>
      <p:sp>
        <p:nvSpPr>
          <p:cNvPr id="5" name="标题 1"/>
          <p:cNvSpPr>
            <a:spLocks noGrp="1"/>
          </p:cNvSpPr>
          <p:nvPr>
            <p:ph type="title"/>
          </p:nvPr>
        </p:nvSpPr>
        <p:spPr>
          <a:xfrm>
            <a:off x="457200" y="231511"/>
            <a:ext cx="8229600" cy="949854"/>
          </a:xfrm>
        </p:spPr>
        <p:txBody>
          <a:bodyPr/>
          <a:lstStyle/>
          <a:p>
            <a:r>
              <a:rPr lang="zh-CN" altLang="en-US" sz="3600" dirty="0" smtClean="0"/>
              <a:t>选择搜索顺序的基本原则</a:t>
            </a:r>
            <a:endParaRPr lang="zh-CN" altLang="en-US" sz="3600" dirty="0"/>
          </a:p>
        </p:txBody>
      </p:sp>
    </p:spTree>
    <p:extLst>
      <p:ext uri="{BB962C8B-B14F-4D97-AF65-F5344CB8AC3E}">
        <p14:creationId xmlns="" xmlns:p14="http://schemas.microsoft.com/office/powerpoint/2010/main" val="1920572450"/>
      </p:ext>
    </p:extLst>
  </p:cSld>
  <p:clrMapOvr>
    <a:masterClrMapping/>
  </p:clrMapOvr>
  <p:transition advTm="288"/>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ext Box 3"/>
          <p:cNvSpPr txBox="1">
            <a:spLocks noChangeArrowheads="1"/>
          </p:cNvSpPr>
          <p:nvPr/>
        </p:nvSpPr>
        <p:spPr bwMode="auto">
          <a:xfrm>
            <a:off x="570959" y="1273324"/>
            <a:ext cx="7918648"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400" dirty="0">
                <a:latin typeface="宋体" pitchFamily="2" charset="-122"/>
              </a:rPr>
              <a:t>题意简述：在一个</a:t>
            </a:r>
            <a:r>
              <a:rPr lang="en-US" altLang="zh-CN" sz="2400" dirty="0">
                <a:latin typeface="宋体" pitchFamily="2" charset="-122"/>
              </a:rPr>
              <a:t>5*5</a:t>
            </a:r>
            <a:r>
              <a:rPr lang="zh-CN" altLang="en-US" sz="2400" dirty="0">
                <a:latin typeface="宋体" pitchFamily="2" charset="-122"/>
              </a:rPr>
              <a:t>的方阵中填入数字，使得沿行，沿列及两个对角线的</a:t>
            </a:r>
            <a:r>
              <a:rPr lang="en-US" altLang="zh-CN" sz="2400" dirty="0">
                <a:latin typeface="宋体" pitchFamily="2" charset="-122"/>
              </a:rPr>
              <a:t>5</a:t>
            </a:r>
            <a:r>
              <a:rPr lang="zh-CN" altLang="en-US" sz="2400" dirty="0">
                <a:latin typeface="宋体" pitchFamily="2" charset="-122"/>
              </a:rPr>
              <a:t>个数字都能构成一个</a:t>
            </a:r>
            <a:r>
              <a:rPr lang="en-US" altLang="zh-CN" sz="2400" dirty="0">
                <a:latin typeface="宋体" pitchFamily="2" charset="-122"/>
              </a:rPr>
              <a:t>5</a:t>
            </a:r>
            <a:r>
              <a:rPr lang="zh-CN" altLang="en-US" sz="2400" dirty="0">
                <a:latin typeface="宋体" pitchFamily="2" charset="-122"/>
              </a:rPr>
              <a:t>位质数（</a:t>
            </a:r>
            <a:r>
              <a:rPr lang="en-US" altLang="zh-CN" sz="2400" dirty="0">
                <a:latin typeface="宋体" pitchFamily="2" charset="-122"/>
              </a:rPr>
              <a:t>5</a:t>
            </a:r>
            <a:r>
              <a:rPr lang="zh-CN" altLang="en-US" sz="2400" dirty="0">
                <a:latin typeface="宋体" pitchFamily="2" charset="-122"/>
              </a:rPr>
              <a:t>位质数的首位不为</a:t>
            </a:r>
            <a:r>
              <a:rPr lang="en-US" altLang="zh-CN" sz="2400" dirty="0">
                <a:latin typeface="宋体" pitchFamily="2" charset="-122"/>
              </a:rPr>
              <a:t>0</a:t>
            </a:r>
            <a:r>
              <a:rPr lang="zh-CN" altLang="en-US" sz="2400" dirty="0">
                <a:latin typeface="宋体" pitchFamily="2" charset="-122"/>
              </a:rPr>
              <a:t>）。所有质数的各位数字之和必须等于一个常数。这个常数和方阵左上角中的数字预先给出。若存在多个解，必须全部得出。</a:t>
            </a:r>
          </a:p>
        </p:txBody>
      </p:sp>
      <p:sp>
        <p:nvSpPr>
          <p:cNvPr id="4" name="标题 1"/>
          <p:cNvSpPr>
            <a:spLocks noGrp="1"/>
          </p:cNvSpPr>
          <p:nvPr>
            <p:ph type="title"/>
          </p:nvPr>
        </p:nvSpPr>
        <p:spPr>
          <a:xfrm>
            <a:off x="457200" y="231511"/>
            <a:ext cx="8229600" cy="681773"/>
          </a:xfrm>
        </p:spPr>
        <p:txBody>
          <a:bodyPr/>
          <a:lstStyle/>
          <a:p>
            <a:r>
              <a:rPr lang="zh-CN" altLang="en-US" sz="3600" dirty="0" smtClean="0"/>
              <a:t>思考</a:t>
            </a:r>
            <a:r>
              <a:rPr lang="en-US" altLang="zh-CN" sz="3600" dirty="0" smtClean="0"/>
              <a:t>1: </a:t>
            </a:r>
            <a:r>
              <a:rPr lang="zh-CN" altLang="en-US" sz="3600" dirty="0" smtClean="0"/>
              <a:t>质数方阵</a:t>
            </a:r>
            <a:endParaRPr lang="zh-CN" altLang="en-US" sz="3600" dirty="0"/>
          </a:p>
        </p:txBody>
      </p:sp>
      <p:sp>
        <p:nvSpPr>
          <p:cNvPr id="5" name="object 3"/>
          <p:cNvSpPr/>
          <p:nvPr/>
        </p:nvSpPr>
        <p:spPr>
          <a:xfrm>
            <a:off x="4530283" y="3001516"/>
            <a:ext cx="2519172" cy="204444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2209905509"/>
      </p:ext>
    </p:extLst>
  </p:cSld>
  <p:clrMapOvr>
    <a:masterClrMapping/>
  </p:clrMapOvr>
  <p:transition advTm="28480"/>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Text Box 2052"/>
          <p:cNvSpPr txBox="1">
            <a:spLocks noChangeArrowheads="1"/>
          </p:cNvSpPr>
          <p:nvPr/>
        </p:nvSpPr>
        <p:spPr bwMode="auto">
          <a:xfrm>
            <a:off x="578097" y="1417340"/>
            <a:ext cx="7306271"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latin typeface="宋体" pitchFamily="2" charset="-122"/>
              </a:rPr>
              <a:t>1</a:t>
            </a:r>
            <a:r>
              <a:rPr lang="zh-CN" altLang="en-US" sz="2800" dirty="0">
                <a:latin typeface="宋体" pitchFamily="2" charset="-122"/>
              </a:rPr>
              <a:t>、最后一行和最后一列：可以填的数字只有</a:t>
            </a:r>
            <a:r>
              <a:rPr lang="en-US" altLang="zh-CN" sz="2800" dirty="0">
                <a:latin typeface="宋体" pitchFamily="2" charset="-122"/>
              </a:rPr>
              <a:t>{1</a:t>
            </a:r>
            <a:r>
              <a:rPr lang="zh-CN" altLang="en-US" sz="2800" dirty="0">
                <a:latin typeface="宋体" pitchFamily="2" charset="-122"/>
              </a:rPr>
              <a:t>，</a:t>
            </a:r>
            <a:r>
              <a:rPr lang="en-US" altLang="zh-CN" sz="2800" dirty="0">
                <a:latin typeface="宋体" pitchFamily="2" charset="-122"/>
              </a:rPr>
              <a:t>3</a:t>
            </a:r>
            <a:r>
              <a:rPr lang="zh-CN" altLang="en-US" sz="2800" dirty="0">
                <a:latin typeface="宋体" pitchFamily="2" charset="-122"/>
              </a:rPr>
              <a:t>，</a:t>
            </a:r>
            <a:r>
              <a:rPr lang="en-US" altLang="zh-CN" sz="2800" dirty="0">
                <a:latin typeface="宋体" pitchFamily="2" charset="-122"/>
              </a:rPr>
              <a:t>7</a:t>
            </a:r>
            <a:r>
              <a:rPr lang="zh-CN" altLang="en-US" sz="2800" dirty="0">
                <a:latin typeface="宋体" pitchFamily="2" charset="-122"/>
              </a:rPr>
              <a:t>，</a:t>
            </a:r>
            <a:r>
              <a:rPr lang="en-US" altLang="zh-CN" sz="2800" dirty="0">
                <a:latin typeface="宋体" pitchFamily="2" charset="-122"/>
              </a:rPr>
              <a:t>9}</a:t>
            </a:r>
            <a:r>
              <a:rPr lang="zh-CN" altLang="en-US" sz="2800" dirty="0">
                <a:latin typeface="宋体" pitchFamily="2" charset="-122"/>
              </a:rPr>
              <a:t>。</a:t>
            </a:r>
          </a:p>
          <a:p>
            <a:pPr>
              <a:spcBef>
                <a:spcPct val="50000"/>
              </a:spcBef>
            </a:pPr>
            <a:r>
              <a:rPr lang="en-US" altLang="zh-CN" sz="2800" dirty="0">
                <a:latin typeface="宋体" pitchFamily="2" charset="-122"/>
              </a:rPr>
              <a:t>2</a:t>
            </a:r>
            <a:r>
              <a:rPr lang="zh-CN" altLang="en-US" sz="2800" dirty="0">
                <a:latin typeface="宋体" pitchFamily="2" charset="-122"/>
              </a:rPr>
              <a:t>、两条对角线：与方阵中的所有五位素数有关。</a:t>
            </a:r>
          </a:p>
          <a:p>
            <a:pPr>
              <a:spcBef>
                <a:spcPct val="50000"/>
              </a:spcBef>
            </a:pPr>
            <a:r>
              <a:rPr lang="en-US" altLang="zh-CN" sz="2800" dirty="0">
                <a:latin typeface="宋体" pitchFamily="2" charset="-122"/>
              </a:rPr>
              <a:t>3</a:t>
            </a:r>
            <a:r>
              <a:rPr lang="zh-CN" altLang="en-US" sz="2800" dirty="0">
                <a:latin typeface="宋体" pitchFamily="2" charset="-122"/>
              </a:rPr>
              <a:t>、其他行列：特殊性取决于行列中已经确定的格子个数。</a:t>
            </a:r>
          </a:p>
        </p:txBody>
      </p:sp>
      <p:sp>
        <p:nvSpPr>
          <p:cNvPr id="5" name="标题 1"/>
          <p:cNvSpPr>
            <a:spLocks noGrp="1"/>
          </p:cNvSpPr>
          <p:nvPr>
            <p:ph type="title"/>
          </p:nvPr>
        </p:nvSpPr>
        <p:spPr>
          <a:xfrm>
            <a:off x="457200" y="231511"/>
            <a:ext cx="8229600" cy="681773"/>
          </a:xfrm>
        </p:spPr>
        <p:txBody>
          <a:bodyPr/>
          <a:lstStyle/>
          <a:p>
            <a:r>
              <a:rPr lang="en-US" altLang="zh-CN" sz="3600" dirty="0"/>
              <a:t>solution</a:t>
            </a:r>
            <a:r>
              <a:rPr lang="en-US" altLang="zh-CN" sz="3600" dirty="0" smtClean="0"/>
              <a:t>: </a:t>
            </a:r>
            <a:r>
              <a:rPr lang="zh-CN" altLang="en-US" sz="3600" dirty="0" smtClean="0"/>
              <a:t>质数方阵元素的性质</a:t>
            </a:r>
            <a:endParaRPr lang="zh-CN" altLang="en-US" sz="3600" dirty="0"/>
          </a:p>
        </p:txBody>
      </p:sp>
    </p:spTree>
    <p:extLst>
      <p:ext uri="{BB962C8B-B14F-4D97-AF65-F5344CB8AC3E}">
        <p14:creationId xmlns="" xmlns:p14="http://schemas.microsoft.com/office/powerpoint/2010/main" val="3300197704"/>
      </p:ext>
    </p:extLst>
  </p:cSld>
  <p:clrMapOvr>
    <a:masterClrMapping/>
  </p:clrMapOvr>
  <p:transition advTm="678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 calcmode="lin" valueType="num">
                                      <p:cBhvr additive="base">
                                        <p:cTn id="7" dur="500" fill="hold"/>
                                        <p:tgtEl>
                                          <p:spTgt spid="152580"/>
                                        </p:tgtEl>
                                        <p:attrNameLst>
                                          <p:attrName>ppt_x</p:attrName>
                                        </p:attrNameLst>
                                      </p:cBhvr>
                                      <p:tavLst>
                                        <p:tav tm="0">
                                          <p:val>
                                            <p:strVal val="#ppt_x"/>
                                          </p:val>
                                        </p:tav>
                                        <p:tav tm="100000">
                                          <p:val>
                                            <p:strVal val="#ppt_x"/>
                                          </p:val>
                                        </p:tav>
                                      </p:tavLst>
                                    </p:anim>
                                    <p:anim calcmode="lin" valueType="num">
                                      <p:cBhvr additive="base">
                                        <p:cTn id="8" dur="500" fill="hold"/>
                                        <p:tgtEl>
                                          <p:spTgt spid="152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Text Box 3"/>
          <p:cNvSpPr txBox="1">
            <a:spLocks noChangeArrowheads="1"/>
          </p:cNvSpPr>
          <p:nvPr/>
        </p:nvSpPr>
        <p:spPr bwMode="auto">
          <a:xfrm>
            <a:off x="1828800" y="1778000"/>
            <a:ext cx="662940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3200" b="1">
                <a:latin typeface="Arial" pitchFamily="34" charset="0"/>
              </a:rPr>
              <a:t>        </a:t>
            </a:r>
            <a:endParaRPr lang="en-US" altLang="zh-CN" sz="3200">
              <a:latin typeface="Arial" pitchFamily="34" charset="0"/>
            </a:endParaRPr>
          </a:p>
        </p:txBody>
      </p:sp>
      <p:sp>
        <p:nvSpPr>
          <p:cNvPr id="154628" name="Text Box 4"/>
          <p:cNvSpPr txBox="1">
            <a:spLocks noChangeArrowheads="1"/>
          </p:cNvSpPr>
          <p:nvPr/>
        </p:nvSpPr>
        <p:spPr bwMode="auto">
          <a:xfrm>
            <a:off x="611560" y="1460500"/>
            <a:ext cx="7618040" cy="3046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latin typeface="宋体" pitchFamily="2" charset="-122"/>
              </a:rPr>
              <a:t>1</a:t>
            </a:r>
            <a:r>
              <a:rPr lang="zh-CN" altLang="en-US" sz="2400" dirty="0">
                <a:latin typeface="宋体" pitchFamily="2" charset="-122"/>
              </a:rPr>
              <a:t>、最后一行和最后一列是取值范围最小的搜索元素，而且它们对其他所有的元素都有一定的制约力，因此要放在搜索序列的最前面。</a:t>
            </a:r>
          </a:p>
          <a:p>
            <a:pPr>
              <a:spcBef>
                <a:spcPct val="50000"/>
              </a:spcBef>
            </a:pPr>
            <a:r>
              <a:rPr lang="en-US" altLang="zh-CN" sz="2400" dirty="0">
                <a:latin typeface="宋体" pitchFamily="2" charset="-122"/>
              </a:rPr>
              <a:t>2</a:t>
            </a:r>
            <a:r>
              <a:rPr lang="zh-CN" altLang="en-US" sz="2400" dirty="0">
                <a:latin typeface="宋体" pitchFamily="2" charset="-122"/>
              </a:rPr>
              <a:t>、两条对角线同样影响到其他所有的搜索元素，制约力在剩下的格子中是最大的，因此也应当优先搜索</a:t>
            </a:r>
            <a:r>
              <a:rPr lang="zh-CN" altLang="en-US" sz="2400" dirty="0" smtClean="0">
                <a:latin typeface="宋体" pitchFamily="2" charset="-122"/>
              </a:rPr>
              <a:t>。</a:t>
            </a:r>
            <a:r>
              <a:rPr lang="en-US" altLang="zh-CN" sz="2400" dirty="0" smtClean="0">
                <a:latin typeface="宋体" pitchFamily="2" charset="-122"/>
              </a:rPr>
              <a:t/>
            </a:r>
            <a:br>
              <a:rPr lang="en-US" altLang="zh-CN" sz="2400" dirty="0" smtClean="0">
                <a:latin typeface="宋体" pitchFamily="2" charset="-122"/>
              </a:rPr>
            </a:br>
            <a:endParaRPr lang="zh-CN" altLang="en-US" sz="2400" dirty="0">
              <a:latin typeface="宋体" pitchFamily="2" charset="-122"/>
            </a:endParaRPr>
          </a:p>
          <a:p>
            <a:pPr>
              <a:spcBef>
                <a:spcPct val="50000"/>
              </a:spcBef>
            </a:pPr>
            <a:r>
              <a:rPr lang="en-US" altLang="zh-CN" sz="2400" dirty="0">
                <a:latin typeface="宋体" pitchFamily="2" charset="-122"/>
              </a:rPr>
              <a:t>3</a:t>
            </a:r>
            <a:r>
              <a:rPr lang="zh-CN" altLang="en-US" sz="2400" dirty="0">
                <a:latin typeface="宋体" pitchFamily="2" charset="-122"/>
              </a:rPr>
              <a:t>、剩下的行列依据它们取值范围的大小确定搜索顺序。</a:t>
            </a:r>
          </a:p>
        </p:txBody>
      </p:sp>
      <p:sp>
        <p:nvSpPr>
          <p:cNvPr id="7" name="标题 1"/>
          <p:cNvSpPr>
            <a:spLocks noGrp="1"/>
          </p:cNvSpPr>
          <p:nvPr>
            <p:ph type="title"/>
          </p:nvPr>
        </p:nvSpPr>
        <p:spPr>
          <a:xfrm>
            <a:off x="457200" y="231511"/>
            <a:ext cx="8229600" cy="1185829"/>
          </a:xfrm>
        </p:spPr>
        <p:txBody>
          <a:bodyPr/>
          <a:lstStyle/>
          <a:p>
            <a:r>
              <a:rPr lang="en-US" altLang="zh-CN" sz="3600" dirty="0"/>
              <a:t>solution</a:t>
            </a:r>
            <a:r>
              <a:rPr lang="en-US" altLang="zh-CN" sz="3600" dirty="0" smtClean="0"/>
              <a:t>: </a:t>
            </a:r>
            <a:br>
              <a:rPr lang="en-US" altLang="zh-CN" sz="3600" dirty="0" smtClean="0"/>
            </a:br>
            <a:r>
              <a:rPr lang="zh-CN" altLang="en-US" sz="2800" dirty="0" smtClean="0"/>
              <a:t>根据元素的取值范围和制约力确定搜索顺序</a:t>
            </a:r>
            <a:endParaRPr lang="zh-CN" altLang="en-US" sz="2800" dirty="0"/>
          </a:p>
        </p:txBody>
      </p:sp>
    </p:spTree>
    <p:extLst>
      <p:ext uri="{BB962C8B-B14F-4D97-AF65-F5344CB8AC3E}">
        <p14:creationId xmlns="" xmlns:p14="http://schemas.microsoft.com/office/powerpoint/2010/main" val="2947137672"/>
      </p:ext>
    </p:extLst>
  </p:cSld>
  <p:clrMapOvr>
    <a:masterClrMapping/>
  </p:clrMapOvr>
  <p:transition advTm="6900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929508"/>
            <a:ext cx="8435280" cy="2179597"/>
          </a:xfrm>
        </p:spPr>
        <p:txBody>
          <a:bodyPr/>
          <a:lstStyle/>
          <a:p>
            <a:pPr>
              <a:buNone/>
            </a:pPr>
            <a:r>
              <a:rPr lang="zh-CN" altLang="en-US" sz="2000" dirty="0" smtClean="0">
                <a:solidFill>
                  <a:schemeClr val="tx1"/>
                </a:solidFill>
                <a:latin typeface="+mn-lt"/>
                <a:ea typeface="+mn-ea"/>
                <a:cs typeface="+mn-cs"/>
              </a:rPr>
              <a:t>     如图所示，以深度优先的方式进行遍历，假设起点是</a:t>
            </a:r>
            <a:r>
              <a:rPr lang="en-US" altLang="zh-CN" sz="2000" dirty="0" smtClean="0">
                <a:solidFill>
                  <a:schemeClr val="tx1"/>
                </a:solidFill>
                <a:latin typeface="+mn-lt"/>
                <a:ea typeface="+mn-ea"/>
                <a:cs typeface="+mn-cs"/>
              </a:rPr>
              <a:t>1</a:t>
            </a:r>
            <a:r>
              <a:rPr lang="zh-CN" altLang="en-US" sz="2000" dirty="0" smtClean="0">
                <a:solidFill>
                  <a:schemeClr val="tx1"/>
                </a:solidFill>
                <a:latin typeface="+mn-lt"/>
                <a:ea typeface="+mn-ea"/>
                <a:cs typeface="+mn-cs"/>
              </a:rPr>
              <a:t>，访问顺序为</a:t>
            </a:r>
            <a:r>
              <a:rPr lang="en-US" altLang="zh-CN" sz="2000" dirty="0" smtClean="0">
                <a:solidFill>
                  <a:schemeClr val="tx1"/>
                </a:solidFill>
                <a:latin typeface="+mn-lt"/>
                <a:ea typeface="+mn-ea"/>
                <a:cs typeface="+mn-cs"/>
              </a:rPr>
              <a:t>1 -&gt; 2 -&gt; 4</a:t>
            </a:r>
            <a:r>
              <a:rPr lang="zh-CN" altLang="en-US" sz="2000" dirty="0" smtClean="0">
                <a:solidFill>
                  <a:schemeClr val="tx1"/>
                </a:solidFill>
                <a:latin typeface="+mn-lt"/>
                <a:ea typeface="+mn-ea"/>
                <a:cs typeface="+mn-cs"/>
              </a:rPr>
              <a:t>，由于结点</a:t>
            </a:r>
            <a:r>
              <a:rPr lang="en-US" altLang="zh-CN" sz="2000" dirty="0" smtClean="0">
                <a:solidFill>
                  <a:schemeClr val="tx1"/>
                </a:solidFill>
                <a:latin typeface="+mn-lt"/>
                <a:ea typeface="+mn-ea"/>
                <a:cs typeface="+mn-cs"/>
              </a:rPr>
              <a:t>4</a:t>
            </a:r>
            <a:r>
              <a:rPr lang="zh-CN" altLang="en-US" sz="2000" dirty="0" smtClean="0">
                <a:solidFill>
                  <a:schemeClr val="tx1"/>
                </a:solidFill>
                <a:latin typeface="+mn-lt"/>
                <a:ea typeface="+mn-ea"/>
                <a:cs typeface="+mn-cs"/>
              </a:rPr>
              <a:t>没有未访问的相邻结点，所以这里需要回溯到</a:t>
            </a:r>
            <a:r>
              <a:rPr lang="en-US" altLang="zh-CN" sz="2000" dirty="0" smtClean="0">
                <a:solidFill>
                  <a:schemeClr val="tx1"/>
                </a:solidFill>
                <a:latin typeface="+mn-lt"/>
                <a:ea typeface="+mn-ea"/>
                <a:cs typeface="+mn-cs"/>
              </a:rPr>
              <a:t>2</a:t>
            </a:r>
            <a:r>
              <a:rPr lang="zh-CN" altLang="en-US" sz="2000" dirty="0" smtClean="0">
                <a:solidFill>
                  <a:schemeClr val="tx1"/>
                </a:solidFill>
                <a:latin typeface="+mn-lt"/>
                <a:ea typeface="+mn-ea"/>
                <a:cs typeface="+mn-cs"/>
              </a:rPr>
              <a:t>，然后发现</a:t>
            </a:r>
            <a:r>
              <a:rPr lang="en-US" altLang="zh-CN" sz="2000" dirty="0" smtClean="0">
                <a:solidFill>
                  <a:schemeClr val="tx1"/>
                </a:solidFill>
                <a:latin typeface="+mn-lt"/>
                <a:ea typeface="+mn-ea"/>
                <a:cs typeface="+mn-cs"/>
              </a:rPr>
              <a:t>2</a:t>
            </a:r>
            <a:r>
              <a:rPr lang="zh-CN" altLang="en-US" sz="2000" dirty="0" smtClean="0">
                <a:solidFill>
                  <a:schemeClr val="tx1"/>
                </a:solidFill>
                <a:latin typeface="+mn-lt"/>
                <a:ea typeface="+mn-ea"/>
                <a:cs typeface="+mn-cs"/>
              </a:rPr>
              <a:t>还有未访问的相邻结点</a:t>
            </a:r>
            <a:r>
              <a:rPr lang="en-US" altLang="zh-CN" sz="2000" dirty="0" smtClean="0">
                <a:solidFill>
                  <a:schemeClr val="tx1"/>
                </a:solidFill>
                <a:latin typeface="+mn-lt"/>
                <a:ea typeface="+mn-ea"/>
                <a:cs typeface="+mn-cs"/>
              </a:rPr>
              <a:t>5</a:t>
            </a:r>
            <a:r>
              <a:rPr lang="zh-CN" altLang="en-US" sz="2000" dirty="0" smtClean="0">
                <a:solidFill>
                  <a:schemeClr val="tx1"/>
                </a:solidFill>
                <a:latin typeface="+mn-lt"/>
                <a:ea typeface="+mn-ea"/>
                <a:cs typeface="+mn-cs"/>
              </a:rPr>
              <a:t>，于是继续访问</a:t>
            </a:r>
            <a:r>
              <a:rPr lang="en-US" altLang="zh-CN" sz="2000" dirty="0" smtClean="0">
                <a:solidFill>
                  <a:schemeClr val="tx1"/>
                </a:solidFill>
                <a:latin typeface="+mn-lt"/>
                <a:ea typeface="+mn-ea"/>
                <a:cs typeface="+mn-cs"/>
              </a:rPr>
              <a:t>2 -&gt; 5 -&gt; 6 -&gt; 3 -&gt; 7</a:t>
            </a:r>
            <a:r>
              <a:rPr lang="zh-CN" altLang="en-US" sz="2000" dirty="0" smtClean="0">
                <a:solidFill>
                  <a:schemeClr val="tx1"/>
                </a:solidFill>
                <a:latin typeface="+mn-lt"/>
                <a:ea typeface="+mn-ea"/>
                <a:cs typeface="+mn-cs"/>
              </a:rPr>
              <a:t>，这时候</a:t>
            </a:r>
            <a:r>
              <a:rPr lang="en-US" altLang="zh-CN" sz="2000" dirty="0" smtClean="0">
                <a:solidFill>
                  <a:schemeClr val="tx1"/>
                </a:solidFill>
                <a:latin typeface="+mn-lt"/>
                <a:ea typeface="+mn-ea"/>
                <a:cs typeface="+mn-cs"/>
              </a:rPr>
              <a:t>7</a:t>
            </a:r>
            <a:r>
              <a:rPr lang="zh-CN" altLang="en-US" sz="2000" dirty="0" smtClean="0">
                <a:solidFill>
                  <a:schemeClr val="tx1"/>
                </a:solidFill>
                <a:latin typeface="+mn-lt"/>
                <a:ea typeface="+mn-ea"/>
                <a:cs typeface="+mn-cs"/>
              </a:rPr>
              <a:t>回溯到</a:t>
            </a:r>
            <a:r>
              <a:rPr lang="en-US" altLang="zh-CN" sz="2000" dirty="0" smtClean="0">
                <a:solidFill>
                  <a:schemeClr val="tx1"/>
                </a:solidFill>
                <a:latin typeface="+mn-lt"/>
                <a:ea typeface="+mn-ea"/>
                <a:cs typeface="+mn-cs"/>
              </a:rPr>
              <a:t>3</a:t>
            </a:r>
            <a:r>
              <a:rPr lang="zh-CN" altLang="en-US" sz="2000" dirty="0" smtClean="0">
                <a:solidFill>
                  <a:schemeClr val="tx1"/>
                </a:solidFill>
                <a:latin typeface="+mn-lt"/>
                <a:ea typeface="+mn-ea"/>
                <a:cs typeface="+mn-cs"/>
              </a:rPr>
              <a:t>，</a:t>
            </a:r>
            <a:r>
              <a:rPr lang="en-US" altLang="zh-CN" sz="2000" dirty="0" smtClean="0">
                <a:solidFill>
                  <a:schemeClr val="tx1"/>
                </a:solidFill>
                <a:latin typeface="+mn-lt"/>
                <a:ea typeface="+mn-ea"/>
                <a:cs typeface="+mn-cs"/>
              </a:rPr>
              <a:t>3</a:t>
            </a:r>
            <a:r>
              <a:rPr lang="zh-CN" altLang="en-US" sz="2000" dirty="0" smtClean="0">
                <a:solidFill>
                  <a:schemeClr val="tx1"/>
                </a:solidFill>
                <a:latin typeface="+mn-lt"/>
                <a:ea typeface="+mn-ea"/>
                <a:cs typeface="+mn-cs"/>
              </a:rPr>
              <a:t>回溯到</a:t>
            </a:r>
            <a:r>
              <a:rPr lang="en-US" altLang="zh-CN" sz="2000" dirty="0" smtClean="0">
                <a:solidFill>
                  <a:schemeClr val="tx1"/>
                </a:solidFill>
                <a:latin typeface="+mn-lt"/>
                <a:ea typeface="+mn-ea"/>
                <a:cs typeface="+mn-cs"/>
              </a:rPr>
              <a:t>6</a:t>
            </a:r>
            <a:r>
              <a:rPr lang="zh-CN" altLang="en-US" sz="2000" dirty="0" smtClean="0">
                <a:solidFill>
                  <a:schemeClr val="tx1"/>
                </a:solidFill>
                <a:latin typeface="+mn-lt"/>
                <a:ea typeface="+mn-ea"/>
                <a:cs typeface="+mn-cs"/>
              </a:rPr>
              <a:t>，</a:t>
            </a:r>
            <a:r>
              <a:rPr lang="en-US" altLang="zh-CN" sz="2000" dirty="0" smtClean="0">
                <a:solidFill>
                  <a:schemeClr val="tx1"/>
                </a:solidFill>
                <a:latin typeface="+mn-lt"/>
                <a:ea typeface="+mn-ea"/>
                <a:cs typeface="+mn-cs"/>
              </a:rPr>
              <a:t>6</a:t>
            </a:r>
            <a:r>
              <a:rPr lang="zh-CN" altLang="en-US" sz="2000" dirty="0" smtClean="0">
                <a:solidFill>
                  <a:schemeClr val="tx1"/>
                </a:solidFill>
                <a:latin typeface="+mn-lt"/>
                <a:ea typeface="+mn-ea"/>
                <a:cs typeface="+mn-cs"/>
              </a:rPr>
              <a:t>回溯到</a:t>
            </a:r>
            <a:r>
              <a:rPr lang="en-US" altLang="zh-CN" sz="2000" dirty="0" smtClean="0">
                <a:solidFill>
                  <a:schemeClr val="tx1"/>
                </a:solidFill>
                <a:latin typeface="+mn-lt"/>
                <a:ea typeface="+mn-ea"/>
                <a:cs typeface="+mn-cs"/>
              </a:rPr>
              <a:t>5</a:t>
            </a:r>
            <a:r>
              <a:rPr lang="zh-CN" altLang="en-US" sz="2000" dirty="0" smtClean="0">
                <a:solidFill>
                  <a:schemeClr val="tx1"/>
                </a:solidFill>
                <a:latin typeface="+mn-lt"/>
                <a:ea typeface="+mn-ea"/>
                <a:cs typeface="+mn-cs"/>
              </a:rPr>
              <a:t>，</a:t>
            </a:r>
            <a:r>
              <a:rPr lang="en-US" altLang="zh-CN" sz="2000" dirty="0" smtClean="0">
                <a:solidFill>
                  <a:schemeClr val="tx1"/>
                </a:solidFill>
                <a:latin typeface="+mn-lt"/>
                <a:ea typeface="+mn-ea"/>
                <a:cs typeface="+mn-cs"/>
              </a:rPr>
              <a:t>5</a:t>
            </a:r>
            <a:r>
              <a:rPr lang="zh-CN" altLang="en-US" sz="2000" dirty="0" smtClean="0">
                <a:solidFill>
                  <a:schemeClr val="tx1"/>
                </a:solidFill>
                <a:latin typeface="+mn-lt"/>
                <a:ea typeface="+mn-ea"/>
                <a:cs typeface="+mn-cs"/>
              </a:rPr>
              <a:t>回溯到</a:t>
            </a:r>
            <a:r>
              <a:rPr lang="en-US" altLang="zh-CN" sz="2000" dirty="0" smtClean="0">
                <a:solidFill>
                  <a:schemeClr val="tx1"/>
                </a:solidFill>
                <a:latin typeface="+mn-lt"/>
                <a:ea typeface="+mn-ea"/>
                <a:cs typeface="+mn-cs"/>
              </a:rPr>
              <a:t>2</a:t>
            </a:r>
            <a:r>
              <a:rPr lang="zh-CN" altLang="en-US" sz="2000" dirty="0" smtClean="0">
                <a:solidFill>
                  <a:schemeClr val="tx1"/>
                </a:solidFill>
                <a:latin typeface="+mn-lt"/>
                <a:ea typeface="+mn-ea"/>
                <a:cs typeface="+mn-cs"/>
              </a:rPr>
              <a:t>，最后</a:t>
            </a:r>
            <a:r>
              <a:rPr lang="en-US" altLang="zh-CN" sz="2000" dirty="0" smtClean="0">
                <a:solidFill>
                  <a:schemeClr val="tx1"/>
                </a:solidFill>
                <a:latin typeface="+mn-lt"/>
                <a:ea typeface="+mn-ea"/>
                <a:cs typeface="+mn-cs"/>
              </a:rPr>
              <a:t>2</a:t>
            </a:r>
            <a:r>
              <a:rPr lang="zh-CN" altLang="en-US" sz="2000" dirty="0" smtClean="0">
                <a:solidFill>
                  <a:schemeClr val="tx1"/>
                </a:solidFill>
                <a:latin typeface="+mn-lt"/>
                <a:ea typeface="+mn-ea"/>
                <a:cs typeface="+mn-cs"/>
              </a:rPr>
              <a:t>回溯到起点</a:t>
            </a:r>
            <a:r>
              <a:rPr lang="en-US" altLang="zh-CN" sz="2000" dirty="0" smtClean="0">
                <a:solidFill>
                  <a:schemeClr val="tx1"/>
                </a:solidFill>
                <a:latin typeface="+mn-lt"/>
                <a:ea typeface="+mn-ea"/>
                <a:cs typeface="+mn-cs"/>
              </a:rPr>
              <a:t>1</a:t>
            </a:r>
            <a:r>
              <a:rPr lang="zh-CN" altLang="en-US" sz="2000" dirty="0" smtClean="0">
                <a:solidFill>
                  <a:schemeClr val="tx1"/>
                </a:solidFill>
                <a:latin typeface="+mn-lt"/>
                <a:ea typeface="+mn-ea"/>
                <a:cs typeface="+mn-cs"/>
              </a:rPr>
              <a:t>，</a:t>
            </a:r>
            <a:r>
              <a:rPr lang="en-US" altLang="zh-CN" sz="2000" dirty="0" smtClean="0">
                <a:solidFill>
                  <a:schemeClr val="tx1"/>
                </a:solidFill>
                <a:latin typeface="+mn-lt"/>
                <a:ea typeface="+mn-ea"/>
                <a:cs typeface="+mn-cs"/>
              </a:rPr>
              <a:t>1</a:t>
            </a:r>
            <a:r>
              <a:rPr lang="zh-CN" altLang="en-US" sz="2000" dirty="0" smtClean="0">
                <a:solidFill>
                  <a:schemeClr val="tx1"/>
                </a:solidFill>
                <a:latin typeface="+mn-lt"/>
                <a:ea typeface="+mn-ea"/>
                <a:cs typeface="+mn-cs"/>
              </a:rPr>
              <a:t>已经没有未访问的结点了，搜索终止，图中圆圈代表路点，红色箭头表示搜索路径，蓝色虚线表示回溯路径。 </a:t>
            </a:r>
            <a:endParaRPr lang="zh-CN" altLang="en-US" sz="20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11</a:t>
            </a:fld>
            <a:endParaRPr lang="en-US" altLang="zh-CN" dirty="0"/>
          </a:p>
        </p:txBody>
      </p:sp>
      <p:pic>
        <p:nvPicPr>
          <p:cNvPr id="34818" name="Picture 2" descr="http://www.cppblog.com/images/cppblog_com/menjitianya/sousuo_1.png"/>
          <p:cNvPicPr>
            <a:picLocks noChangeAspect="1" noChangeArrowheads="1"/>
          </p:cNvPicPr>
          <p:nvPr/>
        </p:nvPicPr>
        <p:blipFill>
          <a:blip r:embed="rId2"/>
          <a:srcRect/>
          <a:stretch>
            <a:fillRect/>
          </a:stretch>
        </p:blipFill>
        <p:spPr bwMode="auto">
          <a:xfrm>
            <a:off x="827584" y="337220"/>
            <a:ext cx="7200800" cy="2492282"/>
          </a:xfrm>
          <a:prstGeom prst="rect">
            <a:avLst/>
          </a:prstGeom>
          <a:noFill/>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17500" y="162719"/>
            <a:ext cx="8637588" cy="670718"/>
          </a:xfrm>
        </p:spPr>
        <p:txBody>
          <a:bodyPr/>
          <a:lstStyle/>
          <a:p>
            <a:r>
              <a:rPr lang="zh-CN" altLang="en-US" sz="3600" dirty="0" smtClean="0">
                <a:solidFill>
                  <a:srgbClr val="0000FF"/>
                </a:solidFill>
                <a:latin typeface="隶书" pitchFamily="49" charset="-122"/>
                <a:ea typeface="隶书" pitchFamily="49" charset="-122"/>
              </a:rPr>
              <a:t> </a:t>
            </a:r>
            <a:r>
              <a:rPr lang="zh-CN" altLang="en-US" sz="3600" dirty="0" smtClean="0">
                <a:latin typeface="+mn-ea"/>
                <a:ea typeface="+mn-ea"/>
              </a:rPr>
              <a:t>思考</a:t>
            </a:r>
            <a:r>
              <a:rPr lang="en-US" altLang="zh-CN" sz="3600" dirty="0" smtClean="0">
                <a:latin typeface="+mn-ea"/>
                <a:ea typeface="+mn-ea"/>
              </a:rPr>
              <a:t>2</a:t>
            </a:r>
            <a:r>
              <a:rPr lang="zh-CN" altLang="en-US" sz="3600" dirty="0" smtClean="0">
                <a:latin typeface="+mn-ea"/>
                <a:ea typeface="+mn-ea"/>
              </a:rPr>
              <a:t>： </a:t>
            </a:r>
            <a:r>
              <a:rPr lang="en-US" altLang="zh-CN" sz="3600" dirty="0" smtClean="0">
                <a:latin typeface="+mn-ea"/>
                <a:ea typeface="+mn-ea"/>
                <a:hlinkClick r:id="rId2"/>
              </a:rPr>
              <a:t>POJ1011</a:t>
            </a:r>
            <a:r>
              <a:rPr lang="en-US" altLang="zh-CN" sz="3600" dirty="0" smtClean="0">
                <a:latin typeface="+mn-ea"/>
                <a:ea typeface="+mn-ea"/>
              </a:rPr>
              <a:t> </a:t>
            </a:r>
            <a:r>
              <a:rPr lang="zh-CN" altLang="en-US" sz="3600" dirty="0" smtClean="0">
                <a:latin typeface="+mn-ea"/>
                <a:ea typeface="+mn-ea"/>
              </a:rPr>
              <a:t>木棒问题</a:t>
            </a:r>
          </a:p>
        </p:txBody>
      </p:sp>
      <p:sp>
        <p:nvSpPr>
          <p:cNvPr id="66563" name="Rectangle 3"/>
          <p:cNvSpPr>
            <a:spLocks noGrp="1" noChangeArrowheads="1"/>
          </p:cNvSpPr>
          <p:nvPr>
            <p:ph type="body" idx="1"/>
          </p:nvPr>
        </p:nvSpPr>
        <p:spPr>
          <a:xfrm>
            <a:off x="328613" y="1236928"/>
            <a:ext cx="8208962" cy="4261114"/>
          </a:xfrm>
        </p:spPr>
        <p:txBody>
          <a:bodyPr/>
          <a:lstStyle/>
          <a:p>
            <a:pPr>
              <a:lnSpc>
                <a:spcPct val="90000"/>
              </a:lnSpc>
            </a:pPr>
            <a:r>
              <a:rPr lang="zh-CN" altLang="en-US" sz="2600" smtClean="0"/>
              <a:t>问题描述：</a:t>
            </a:r>
          </a:p>
          <a:p>
            <a:pPr>
              <a:lnSpc>
                <a:spcPct val="90000"/>
              </a:lnSpc>
            </a:pPr>
            <a:endParaRPr lang="zh-CN" altLang="en-US" sz="2600" smtClean="0"/>
          </a:p>
          <a:p>
            <a:pPr>
              <a:lnSpc>
                <a:spcPct val="90000"/>
              </a:lnSpc>
              <a:buFont typeface="Wingdings" pitchFamily="2" charset="2"/>
              <a:buNone/>
            </a:pPr>
            <a:r>
              <a:rPr lang="zh-CN" altLang="en-US" sz="2600" smtClean="0"/>
              <a:t>    乔治拿来一组等长的棍子，将它们随机地裁断（截断后的小段称为木棒），使得每一节木棒的长度都不超过</a:t>
            </a:r>
            <a:r>
              <a:rPr lang="en-US" altLang="zh-CN" sz="2600" smtClean="0"/>
              <a:t>50</a:t>
            </a:r>
            <a:r>
              <a:rPr lang="zh-CN" altLang="en-US" sz="2600" smtClean="0"/>
              <a:t>个长度单位。然后他又想把这些木棒恢复到为裁截前的状态，但忘记了棍子的初始长度。请你设计一个程序，帮助乔治计算棍子的可能最小长度。每一节木棒的长度都用大于零的整数表示</a:t>
            </a:r>
          </a:p>
        </p:txBody>
      </p:sp>
    </p:spTree>
    <p:extLst>
      <p:ext uri="{BB962C8B-B14F-4D97-AF65-F5344CB8AC3E}">
        <p14:creationId xmlns="" xmlns:p14="http://schemas.microsoft.com/office/powerpoint/2010/main" val="1066719438"/>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500063" y="300604"/>
            <a:ext cx="8104385" cy="4708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nchor="ctr">
            <a:spAutoFit/>
          </a:bodyPr>
          <a:lstStyle/>
          <a:p>
            <a:pPr indent="266700"/>
            <a:r>
              <a:rPr lang="zh-CN" altLang="en-US" sz="2000" b="1" dirty="0"/>
              <a:t>输入数据</a:t>
            </a:r>
            <a:endParaRPr lang="en-US" altLang="zh-CN" sz="2000" dirty="0"/>
          </a:p>
          <a:p>
            <a:pPr indent="266700"/>
            <a:r>
              <a:rPr lang="zh-CN" altLang="en-US" sz="2000" dirty="0"/>
              <a:t>由多个案例组成，每个案例包括两行。第一行是一个不超过</a:t>
            </a:r>
            <a:r>
              <a:rPr lang="en-US" altLang="zh-CN" sz="2000" dirty="0"/>
              <a:t>64</a:t>
            </a:r>
            <a:r>
              <a:rPr lang="zh-CN" altLang="en-US" sz="2000" dirty="0"/>
              <a:t>的整数，表示裁截之后共有多少节木棒。第二行是经过裁截后，所得到的各节木棒的长度。在最后一个案例之后，是零。 </a:t>
            </a:r>
          </a:p>
          <a:p>
            <a:pPr indent="266700"/>
            <a:r>
              <a:rPr lang="zh-CN" altLang="en-US" sz="2000" b="1" dirty="0"/>
              <a:t>输出要求</a:t>
            </a:r>
            <a:endParaRPr lang="zh-CN" altLang="en-US" sz="2000" dirty="0"/>
          </a:p>
          <a:p>
            <a:pPr indent="266700"/>
            <a:r>
              <a:rPr lang="zh-CN" altLang="en-US" sz="2000" dirty="0"/>
              <a:t>为每个案例，分别输出木棒的可能最小长度，每个案例占一行。 </a:t>
            </a:r>
          </a:p>
          <a:p>
            <a:pPr indent="266700"/>
            <a:r>
              <a:rPr lang="zh-CN" altLang="en-US" sz="2000" b="1" dirty="0"/>
              <a:t>输入样例</a:t>
            </a:r>
            <a:endParaRPr lang="zh-CN" altLang="en-US" sz="2000" dirty="0"/>
          </a:p>
          <a:p>
            <a:pPr indent="266700"/>
            <a:r>
              <a:rPr lang="en-US" altLang="zh-CN" sz="2000" dirty="0"/>
              <a:t>9</a:t>
            </a:r>
          </a:p>
          <a:p>
            <a:pPr indent="266700"/>
            <a:r>
              <a:rPr lang="en-US" altLang="zh-CN" sz="2000" dirty="0"/>
              <a:t>5 2 1 5 2 1 5 2 1</a:t>
            </a:r>
          </a:p>
          <a:p>
            <a:pPr indent="266700"/>
            <a:r>
              <a:rPr lang="en-US" altLang="zh-CN" sz="2000" dirty="0"/>
              <a:t>4</a:t>
            </a:r>
          </a:p>
          <a:p>
            <a:pPr indent="266700"/>
            <a:r>
              <a:rPr lang="en-US" altLang="zh-CN" sz="2000" dirty="0"/>
              <a:t>1 2 3 4</a:t>
            </a:r>
          </a:p>
          <a:p>
            <a:pPr indent="266700"/>
            <a:r>
              <a:rPr lang="en-US" altLang="zh-CN" sz="2000" dirty="0"/>
              <a:t>0</a:t>
            </a:r>
          </a:p>
          <a:p>
            <a:pPr indent="266700"/>
            <a:r>
              <a:rPr lang="zh-CN" altLang="en-US" sz="2000" b="1" dirty="0"/>
              <a:t>输出样例</a:t>
            </a:r>
            <a:endParaRPr lang="zh-CN" altLang="en-US" sz="2000" dirty="0"/>
          </a:p>
          <a:p>
            <a:pPr indent="266700"/>
            <a:r>
              <a:rPr lang="en-US" altLang="zh-CN" sz="2000" dirty="0"/>
              <a:t>6</a:t>
            </a:r>
          </a:p>
          <a:p>
            <a:pPr indent="266700"/>
            <a:r>
              <a:rPr lang="en-US" altLang="zh-CN" sz="2000" dirty="0"/>
              <a:t>5</a:t>
            </a:r>
          </a:p>
        </p:txBody>
      </p:sp>
    </p:spTree>
    <p:extLst>
      <p:ext uri="{BB962C8B-B14F-4D97-AF65-F5344CB8AC3E}">
        <p14:creationId xmlns="" xmlns:p14="http://schemas.microsoft.com/office/powerpoint/2010/main" val="3482089469"/>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31511"/>
            <a:ext cx="8229600" cy="609765"/>
          </a:xfrm>
        </p:spPr>
        <p:txBody>
          <a:bodyPr/>
          <a:lstStyle/>
          <a:p>
            <a:r>
              <a:rPr lang="zh-CN" altLang="en-US" sz="3600" dirty="0" smtClean="0">
                <a:latin typeface="+mn-ea"/>
                <a:ea typeface="+mn-ea"/>
              </a:rPr>
              <a:t>解题思路</a:t>
            </a:r>
          </a:p>
        </p:txBody>
      </p:sp>
      <p:sp>
        <p:nvSpPr>
          <p:cNvPr id="583683" name="Rectangle 3"/>
          <p:cNvSpPr>
            <a:spLocks noGrp="1" noChangeArrowheads="1"/>
          </p:cNvSpPr>
          <p:nvPr>
            <p:ph type="body" idx="1"/>
          </p:nvPr>
        </p:nvSpPr>
        <p:spPr>
          <a:xfrm>
            <a:off x="457200" y="1129308"/>
            <a:ext cx="8229600" cy="3979797"/>
          </a:xfrm>
        </p:spPr>
        <p:txBody>
          <a:bodyPr/>
          <a:lstStyle/>
          <a:p>
            <a:r>
              <a:rPr lang="zh-CN" altLang="en-US" sz="2800" dirty="0" smtClean="0"/>
              <a:t>初始状态：有</a:t>
            </a:r>
            <a:r>
              <a:rPr lang="en-US" altLang="zh-CN" sz="2800" dirty="0" smtClean="0"/>
              <a:t>N</a:t>
            </a:r>
            <a:r>
              <a:rPr lang="zh-CN" altLang="en-US" sz="2800" dirty="0" smtClean="0"/>
              <a:t>节木棒</a:t>
            </a:r>
          </a:p>
          <a:p>
            <a:r>
              <a:rPr lang="zh-CN" altLang="en-US" sz="2800" dirty="0" smtClean="0"/>
              <a:t>最终状态：这</a:t>
            </a:r>
            <a:r>
              <a:rPr lang="en-US" altLang="zh-CN" sz="2800" dirty="0" smtClean="0"/>
              <a:t>N</a:t>
            </a:r>
            <a:r>
              <a:rPr lang="zh-CN" altLang="en-US" sz="2800" dirty="0" smtClean="0"/>
              <a:t>节木棒恰好被拼接成若干根等长的棍子</a:t>
            </a:r>
            <a:r>
              <a:rPr lang="en-US" altLang="zh-CN" sz="2800" dirty="0" smtClean="0"/>
              <a:t>(</a:t>
            </a:r>
            <a:r>
              <a:rPr lang="zh-CN" altLang="en-US" sz="2800" dirty="0" smtClean="0"/>
              <a:t>裁前的东西称为棍子）</a:t>
            </a:r>
          </a:p>
          <a:p>
            <a:r>
              <a:rPr lang="zh-CN" altLang="en-US" sz="2800" dirty="0" smtClean="0"/>
              <a:t>枚举什么？</a:t>
            </a:r>
          </a:p>
          <a:p>
            <a:pPr>
              <a:buFont typeface="Wingdings" pitchFamily="2" charset="2"/>
              <a:buNone/>
            </a:pPr>
            <a:r>
              <a:rPr lang="zh-CN" altLang="en-US" sz="2800" dirty="0" smtClean="0"/>
              <a:t>	枚举所有有可能的棍子长度。从最长的那根木棒的长度一直枚举到木棒长度总和的一半，对每个假设的棍子长度试试看能否拼齐所有棍子</a:t>
            </a:r>
          </a:p>
        </p:txBody>
      </p:sp>
    </p:spTree>
    <p:extLst>
      <p:ext uri="{BB962C8B-B14F-4D97-AF65-F5344CB8AC3E}">
        <p14:creationId xmlns="" xmlns:p14="http://schemas.microsoft.com/office/powerpoint/2010/main" val="4297912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683">
                                            <p:txEl>
                                              <p:pRg st="3" end="3"/>
                                            </p:txEl>
                                          </p:spTgt>
                                        </p:tgtEl>
                                        <p:attrNameLst>
                                          <p:attrName>style.visibility</p:attrName>
                                        </p:attrNameLst>
                                      </p:cBhvr>
                                      <p:to>
                                        <p:strVal val="visible"/>
                                      </p:to>
                                    </p:set>
                                    <p:animEffect transition="in" filter="blinds(horizontal)">
                                      <p:cBhvr>
                                        <p:cTn id="7" dur="500"/>
                                        <p:tgtEl>
                                          <p:spTgt spid="583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467494" y="913284"/>
            <a:ext cx="8208962" cy="4020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Char char="l"/>
            </a:pPr>
            <a:r>
              <a:rPr lang="zh-CN" altLang="en-US" sz="2800" dirty="0"/>
              <a:t>在拼接过程中，要给用过的木棒做上标记，以免重复使用</a:t>
            </a:r>
          </a:p>
          <a:p>
            <a:pPr marL="342900" indent="-342900">
              <a:spcBef>
                <a:spcPct val="20000"/>
              </a:spcBef>
              <a:buClr>
                <a:schemeClr val="tx2"/>
              </a:buClr>
              <a:buSzPct val="70000"/>
              <a:buFont typeface="Wingdings" pitchFamily="2" charset="2"/>
              <a:buChar char="l"/>
            </a:pPr>
            <a:endParaRPr lang="zh-CN" altLang="en-US" sz="2800" dirty="0"/>
          </a:p>
          <a:p>
            <a:pPr marL="342900" indent="-342900">
              <a:spcBef>
                <a:spcPct val="20000"/>
              </a:spcBef>
              <a:buClr>
                <a:schemeClr val="tx2"/>
              </a:buClr>
              <a:buSzPct val="70000"/>
              <a:buFont typeface="Wingdings" pitchFamily="2" charset="2"/>
              <a:buNone/>
            </a:pPr>
            <a:endParaRPr lang="zh-CN" altLang="en-US" sz="2800" dirty="0"/>
          </a:p>
          <a:p>
            <a:pPr marL="342900" indent="-342900">
              <a:spcBef>
                <a:spcPct val="20000"/>
              </a:spcBef>
              <a:buClr>
                <a:schemeClr val="tx2"/>
              </a:buClr>
              <a:buSzPct val="70000"/>
              <a:buFont typeface="Wingdings" pitchFamily="2" charset="2"/>
              <a:buChar char="l"/>
            </a:pPr>
            <a:r>
              <a:rPr lang="zh-CN" altLang="en-US" sz="2800" dirty="0"/>
              <a:t>拼好前</a:t>
            </a:r>
            <a:r>
              <a:rPr lang="en-US" altLang="zh-CN" sz="2800" dirty="0"/>
              <a:t>i</a:t>
            </a:r>
            <a:r>
              <a:rPr lang="zh-CN" altLang="en-US" sz="2800" dirty="0"/>
              <a:t>根棍子，结果发现第</a:t>
            </a:r>
            <a:r>
              <a:rPr lang="en-US" altLang="zh-CN" sz="2800" dirty="0"/>
              <a:t>i+1</a:t>
            </a:r>
            <a:r>
              <a:rPr lang="zh-CN" altLang="en-US" sz="2800" dirty="0"/>
              <a:t>根拼不成了，那么就要推翻第</a:t>
            </a:r>
            <a:r>
              <a:rPr lang="en-US" altLang="zh-CN" sz="2800" dirty="0"/>
              <a:t>i</a:t>
            </a:r>
            <a:r>
              <a:rPr lang="zh-CN" altLang="en-US" sz="2800" dirty="0"/>
              <a:t>根的拼法，重拼第</a:t>
            </a:r>
            <a:r>
              <a:rPr lang="en-US" altLang="zh-CN" sz="2800" dirty="0"/>
              <a:t>i</a:t>
            </a:r>
            <a:r>
              <a:rPr lang="zh-CN" altLang="en-US" sz="2800" dirty="0"/>
              <a:t>根</a:t>
            </a:r>
            <a:r>
              <a:rPr lang="en-US" altLang="zh-CN" sz="2800" dirty="0"/>
              <a:t>…..</a:t>
            </a:r>
            <a:r>
              <a:rPr lang="zh-CN" altLang="en-US" sz="2800" dirty="0"/>
              <a:t>直至有可能推翻第</a:t>
            </a:r>
            <a:r>
              <a:rPr lang="en-US" altLang="zh-CN" sz="2800" dirty="0"/>
              <a:t>1</a:t>
            </a:r>
            <a:r>
              <a:rPr lang="zh-CN" altLang="en-US" sz="2800" dirty="0"/>
              <a:t>根棍子的拼</a:t>
            </a:r>
            <a:r>
              <a:rPr lang="zh-CN" altLang="en-US" sz="2800" dirty="0" smtClean="0"/>
              <a:t>法</a:t>
            </a:r>
            <a:endParaRPr lang="zh-CN" altLang="en-US" sz="2800" dirty="0"/>
          </a:p>
          <a:p>
            <a:pPr marL="342900" indent="-342900">
              <a:spcBef>
                <a:spcPct val="20000"/>
              </a:spcBef>
              <a:buClr>
                <a:schemeClr val="tx2"/>
              </a:buClr>
              <a:buSzPct val="70000"/>
              <a:buFont typeface="Wingdings" pitchFamily="2" charset="2"/>
              <a:buNone/>
            </a:pPr>
            <a:r>
              <a:rPr lang="zh-CN" altLang="en-US" sz="2800" dirty="0"/>
              <a:t>		</a:t>
            </a:r>
          </a:p>
        </p:txBody>
      </p:sp>
    </p:spTree>
    <p:extLst>
      <p:ext uri="{BB962C8B-B14F-4D97-AF65-F5344CB8AC3E}">
        <p14:creationId xmlns="" xmlns:p14="http://schemas.microsoft.com/office/powerpoint/2010/main" val="877344385"/>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ChangeArrowheads="1"/>
          </p:cNvSpPr>
          <p:nvPr/>
        </p:nvSpPr>
        <p:spPr bwMode="auto">
          <a:xfrm>
            <a:off x="323851" y="457730"/>
            <a:ext cx="8208963" cy="2219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Char char="l"/>
            </a:pPr>
            <a:r>
              <a:rPr lang="zh-CN" altLang="en-US" sz="3200" dirty="0"/>
              <a:t>搜索题，首先要解决一个问题：按什么顺序搜索？</a:t>
            </a:r>
          </a:p>
          <a:p>
            <a:pPr marL="342900" indent="-342900">
              <a:spcBef>
                <a:spcPct val="20000"/>
              </a:spcBef>
              <a:buClr>
                <a:schemeClr val="tx2"/>
              </a:buClr>
              <a:buSzPct val="70000"/>
              <a:buFont typeface="Wingdings" pitchFamily="2" charset="2"/>
              <a:buNone/>
            </a:pPr>
            <a:endParaRPr lang="zh-CN" altLang="en-US" sz="3200" dirty="0"/>
          </a:p>
          <a:p>
            <a:pPr marL="342900" indent="-342900">
              <a:spcBef>
                <a:spcPct val="20000"/>
              </a:spcBef>
              <a:buClr>
                <a:schemeClr val="tx2"/>
              </a:buClr>
              <a:buSzPct val="70000"/>
              <a:buFont typeface="Wingdings" pitchFamily="2" charset="2"/>
              <a:buChar char="l"/>
            </a:pPr>
            <a:r>
              <a:rPr lang="zh-CN" altLang="en-US" sz="3200" dirty="0"/>
              <a:t>把木棒按长度排序。每次选木棒的时候都尽量先选长的。为什么？</a:t>
            </a:r>
          </a:p>
        </p:txBody>
      </p:sp>
      <p:sp>
        <p:nvSpPr>
          <p:cNvPr id="585734" name="Rectangle 6"/>
          <p:cNvSpPr>
            <a:spLocks noChangeArrowheads="1"/>
          </p:cNvSpPr>
          <p:nvPr/>
        </p:nvSpPr>
        <p:spPr bwMode="auto">
          <a:xfrm>
            <a:off x="323851" y="3505572"/>
            <a:ext cx="8208963" cy="1631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zh-CN" altLang="en-US" sz="3200" dirty="0"/>
              <a:t>   因为短木棒比较容易用来填补空缺。一根长木棒，当然比总和相同的几根短木棒要优先使用</a:t>
            </a:r>
          </a:p>
        </p:txBody>
      </p:sp>
    </p:spTree>
    <p:extLst>
      <p:ext uri="{BB962C8B-B14F-4D97-AF65-F5344CB8AC3E}">
        <p14:creationId xmlns="" xmlns:p14="http://schemas.microsoft.com/office/powerpoint/2010/main" val="33061564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5730">
                                            <p:txEl>
                                              <p:pRg st="2" end="2"/>
                                            </p:txEl>
                                          </p:spTgt>
                                        </p:tgtEl>
                                        <p:attrNameLst>
                                          <p:attrName>style.visibility</p:attrName>
                                        </p:attrNameLst>
                                      </p:cBhvr>
                                      <p:to>
                                        <p:strVal val="visible"/>
                                      </p:to>
                                    </p:set>
                                    <p:animEffect transition="in" filter="blinds(horizontal)">
                                      <p:cBhvr>
                                        <p:cTn id="7" dur="500"/>
                                        <p:tgtEl>
                                          <p:spTgt spid="58573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5734">
                                            <p:txEl>
                                              <p:pRg st="0" end="0"/>
                                            </p:txEl>
                                          </p:spTgt>
                                        </p:tgtEl>
                                        <p:attrNameLst>
                                          <p:attrName>style.visibility</p:attrName>
                                        </p:attrNameLst>
                                      </p:cBhvr>
                                      <p:to>
                                        <p:strVal val="visible"/>
                                      </p:to>
                                    </p:set>
                                    <p:animEffect transition="in" filter="blinds(horizontal)">
                                      <p:cBhvr>
                                        <p:cTn id="12" dur="500"/>
                                        <p:tgtEl>
                                          <p:spTgt spid="5857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328613" y="1236928"/>
            <a:ext cx="8208962" cy="4020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endParaRPr lang="zh-CN" altLang="zh-CN" sz="3000"/>
          </a:p>
        </p:txBody>
      </p:sp>
      <p:sp>
        <p:nvSpPr>
          <p:cNvPr id="71683" name="Rectangle 3"/>
          <p:cNvSpPr>
            <a:spLocks noChangeArrowheads="1"/>
          </p:cNvSpPr>
          <p:nvPr/>
        </p:nvSpPr>
        <p:spPr bwMode="auto">
          <a:xfrm>
            <a:off x="357188" y="877094"/>
            <a:ext cx="8318500" cy="4020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Char char="l"/>
            </a:pPr>
            <a:r>
              <a:rPr lang="zh-CN" altLang="en-US" sz="3200"/>
              <a:t>搜索题，还要解决一个问题：</a:t>
            </a:r>
            <a:r>
              <a:rPr lang="zh-CN" altLang="en-US" sz="3000"/>
              <a:t>如何剪枝（就本题而言，即尽可能快地发现一根拼好的棍子需要被拆掉，以及尽量少做结果不能成功的尝试。</a:t>
            </a:r>
          </a:p>
          <a:p>
            <a:pPr marL="342900" indent="-342900">
              <a:spcBef>
                <a:spcPct val="20000"/>
              </a:spcBef>
              <a:buClr>
                <a:schemeClr val="tx2"/>
              </a:buClr>
              <a:buSzPct val="70000"/>
              <a:buFont typeface="Wingdings" pitchFamily="2" charset="2"/>
              <a:buNone/>
            </a:pPr>
            <a:endParaRPr lang="en-US" altLang="zh-CN" sz="3200"/>
          </a:p>
        </p:txBody>
      </p:sp>
    </p:spTree>
    <p:extLst>
      <p:ext uri="{BB962C8B-B14F-4D97-AF65-F5344CB8AC3E}">
        <p14:creationId xmlns="" xmlns:p14="http://schemas.microsoft.com/office/powerpoint/2010/main" val="2998996983"/>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9" name="Rectangle 5"/>
          <p:cNvSpPr>
            <a:spLocks noChangeArrowheads="1"/>
          </p:cNvSpPr>
          <p:nvPr/>
        </p:nvSpPr>
        <p:spPr bwMode="auto">
          <a:xfrm>
            <a:off x="357189" y="205804"/>
            <a:ext cx="8569325" cy="5634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zh-CN" altLang="en-US" sz="3200" dirty="0">
                <a:solidFill>
                  <a:srgbClr val="0000FF"/>
                </a:solidFill>
                <a:latin typeface="方正隶书简体"/>
                <a:ea typeface="方正隶书简体"/>
                <a:cs typeface="方正隶书简体"/>
              </a:rPr>
              <a:t>剪枝</a:t>
            </a:r>
            <a:r>
              <a:rPr lang="en-US" altLang="zh-CN" sz="3200" b="1" dirty="0">
                <a:solidFill>
                  <a:srgbClr val="0000FF"/>
                </a:solidFill>
                <a:latin typeface="方正隶书简体"/>
                <a:ea typeface="方正隶书简体"/>
                <a:cs typeface="方正隶书简体"/>
              </a:rPr>
              <a:t>1</a:t>
            </a:r>
            <a:r>
              <a:rPr lang="zh-CN" altLang="en-US" sz="3200" dirty="0">
                <a:solidFill>
                  <a:srgbClr val="0000FF"/>
                </a:solidFill>
                <a:latin typeface="方正隶书简体"/>
                <a:ea typeface="方正隶书简体"/>
                <a:cs typeface="方正隶书简体"/>
              </a:rPr>
              <a:t>：</a:t>
            </a:r>
            <a:r>
              <a:rPr lang="zh-CN" altLang="en-US" sz="3000" dirty="0"/>
              <a:t> </a:t>
            </a:r>
          </a:p>
          <a:p>
            <a:pPr marL="342900" indent="-342900">
              <a:spcBef>
                <a:spcPct val="20000"/>
              </a:spcBef>
              <a:buClr>
                <a:schemeClr val="tx2"/>
              </a:buClr>
              <a:buSzPct val="70000"/>
              <a:buFont typeface="Wingdings" pitchFamily="2" charset="2"/>
              <a:buNone/>
            </a:pPr>
            <a:endParaRPr lang="en-US" altLang="zh-CN" sz="3000" dirty="0"/>
          </a:p>
        </p:txBody>
      </p:sp>
      <p:sp>
        <p:nvSpPr>
          <p:cNvPr id="72708" name="Rectangle 6"/>
          <p:cNvSpPr>
            <a:spLocks noChangeArrowheads="1"/>
          </p:cNvSpPr>
          <p:nvPr/>
        </p:nvSpPr>
        <p:spPr bwMode="auto">
          <a:xfrm>
            <a:off x="323850" y="756709"/>
            <a:ext cx="8496300" cy="2751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p>
            <a:pPr>
              <a:spcBef>
                <a:spcPct val="20000"/>
              </a:spcBef>
              <a:buClr>
                <a:schemeClr val="tx2"/>
              </a:buClr>
              <a:buSzPct val="70000"/>
              <a:buFont typeface="Wingdings" pitchFamily="2" charset="2"/>
              <a:buNone/>
            </a:pPr>
            <a:r>
              <a:rPr lang="zh-CN" altLang="en-US" sz="2400" dirty="0">
                <a:solidFill>
                  <a:srgbClr val="FF0000"/>
                </a:solidFill>
              </a:rPr>
              <a:t>每次开始拼第</a:t>
            </a:r>
            <a:r>
              <a:rPr lang="en-US" altLang="zh-CN" sz="2400" dirty="0">
                <a:solidFill>
                  <a:srgbClr val="FF0000"/>
                </a:solidFill>
              </a:rPr>
              <a:t>i</a:t>
            </a:r>
            <a:r>
              <a:rPr lang="zh-CN" altLang="en-US" sz="2400" dirty="0">
                <a:solidFill>
                  <a:srgbClr val="FF0000"/>
                </a:solidFill>
              </a:rPr>
              <a:t>根棍子的时候，必定选剩下的木棒里最长的一根，作为该棍子的第一根木棒。对此决不后悔。</a:t>
            </a:r>
          </a:p>
          <a:p>
            <a:pPr>
              <a:spcBef>
                <a:spcPct val="20000"/>
              </a:spcBef>
              <a:buClr>
                <a:schemeClr val="tx2"/>
              </a:buClr>
              <a:buSzPct val="70000"/>
              <a:buFont typeface="Wingdings" pitchFamily="2" charset="2"/>
              <a:buNone/>
            </a:pPr>
            <a:r>
              <a:rPr lang="zh-CN" altLang="en-US" sz="2400" dirty="0"/>
              <a:t>即</a:t>
            </a:r>
            <a:r>
              <a:rPr lang="en-US" altLang="zh-CN" sz="2400" dirty="0" smtClean="0"/>
              <a:t>: </a:t>
            </a:r>
            <a:r>
              <a:rPr lang="zh-CN" altLang="en-US" sz="2400" dirty="0" smtClean="0"/>
              <a:t>就算</a:t>
            </a:r>
            <a:r>
              <a:rPr lang="zh-CN" altLang="en-US" sz="2400" dirty="0"/>
              <a:t>由于以后的拼接失败，需要重新调整第</a:t>
            </a:r>
            <a:r>
              <a:rPr lang="en-US" altLang="zh-CN" sz="2400" dirty="0"/>
              <a:t>i</a:t>
            </a:r>
            <a:r>
              <a:rPr lang="zh-CN" altLang="en-US" sz="2400" dirty="0"/>
              <a:t>根棍子的拚法，也不会考虑替换第</a:t>
            </a:r>
            <a:r>
              <a:rPr lang="en-US" altLang="zh-CN" sz="2400" dirty="0"/>
              <a:t>i</a:t>
            </a:r>
            <a:r>
              <a:rPr lang="zh-CN" altLang="en-US" sz="2400" dirty="0"/>
              <a:t>根棍子中的第一根木棒（换了也没用）。如果在此情况下怎么都无法成功，那么就要推翻第</a:t>
            </a:r>
            <a:r>
              <a:rPr lang="en-US" altLang="zh-CN" sz="2400" dirty="0"/>
              <a:t>i-1</a:t>
            </a:r>
            <a:r>
              <a:rPr lang="zh-CN" altLang="en-US" sz="2400" dirty="0"/>
              <a:t>根棍子的拚法。如果不存在第</a:t>
            </a:r>
            <a:r>
              <a:rPr lang="en-US" altLang="zh-CN" sz="2400" dirty="0"/>
              <a:t>i-1</a:t>
            </a:r>
            <a:r>
              <a:rPr lang="zh-CN" altLang="en-US" sz="2400" dirty="0"/>
              <a:t>根棍子，那么就推翻本次假设的棍子长度，尝试下一个长度</a:t>
            </a:r>
          </a:p>
        </p:txBody>
      </p:sp>
      <p:sp>
        <p:nvSpPr>
          <p:cNvPr id="72709" name="Rectangle 7"/>
          <p:cNvSpPr>
            <a:spLocks noChangeArrowheads="1"/>
          </p:cNvSpPr>
          <p:nvPr/>
        </p:nvSpPr>
        <p:spPr bwMode="auto">
          <a:xfrm>
            <a:off x="611188" y="4237303"/>
            <a:ext cx="3455987"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2710" name="Rectangle 8"/>
          <p:cNvSpPr>
            <a:spLocks noChangeArrowheads="1"/>
          </p:cNvSpPr>
          <p:nvPr/>
        </p:nvSpPr>
        <p:spPr bwMode="auto">
          <a:xfrm>
            <a:off x="4067176" y="4237303"/>
            <a:ext cx="2449513"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2711" name="Rectangle 9"/>
          <p:cNvSpPr>
            <a:spLocks noChangeArrowheads="1"/>
          </p:cNvSpPr>
          <p:nvPr/>
        </p:nvSpPr>
        <p:spPr bwMode="auto">
          <a:xfrm>
            <a:off x="6516689" y="4237303"/>
            <a:ext cx="1584325"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2712" name="Text Box 10"/>
          <p:cNvSpPr txBox="1">
            <a:spLocks noChangeArrowheads="1"/>
          </p:cNvSpPr>
          <p:nvPr/>
        </p:nvSpPr>
        <p:spPr bwMode="auto">
          <a:xfrm>
            <a:off x="2051051" y="4177771"/>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1</a:t>
            </a:r>
          </a:p>
        </p:txBody>
      </p:sp>
      <p:sp>
        <p:nvSpPr>
          <p:cNvPr id="72713" name="Text Box 11"/>
          <p:cNvSpPr txBox="1">
            <a:spLocks noChangeArrowheads="1"/>
          </p:cNvSpPr>
          <p:nvPr/>
        </p:nvSpPr>
        <p:spPr bwMode="auto">
          <a:xfrm>
            <a:off x="4859339" y="4177771"/>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2</a:t>
            </a:r>
          </a:p>
        </p:txBody>
      </p:sp>
      <p:sp>
        <p:nvSpPr>
          <p:cNvPr id="72714" name="Text Box 12"/>
          <p:cNvSpPr txBox="1">
            <a:spLocks noChangeArrowheads="1"/>
          </p:cNvSpPr>
          <p:nvPr/>
        </p:nvSpPr>
        <p:spPr bwMode="auto">
          <a:xfrm>
            <a:off x="7019926" y="4177771"/>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3</a:t>
            </a:r>
          </a:p>
        </p:txBody>
      </p:sp>
      <p:sp>
        <p:nvSpPr>
          <p:cNvPr id="72715" name="Rectangle 13"/>
          <p:cNvSpPr>
            <a:spLocks noChangeArrowheads="1"/>
          </p:cNvSpPr>
          <p:nvPr/>
        </p:nvSpPr>
        <p:spPr bwMode="auto">
          <a:xfrm>
            <a:off x="611188" y="3697553"/>
            <a:ext cx="69762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p>
            <a:r>
              <a:rPr lang="zh-CN" altLang="en-US" dirty="0"/>
              <a:t>棍子</a:t>
            </a:r>
            <a:r>
              <a:rPr lang="en-US" altLang="zh-CN" dirty="0"/>
              <a:t>i</a:t>
            </a:r>
          </a:p>
        </p:txBody>
      </p:sp>
      <p:sp>
        <p:nvSpPr>
          <p:cNvPr id="72716" name="Rectangle 14"/>
          <p:cNvSpPr>
            <a:spLocks noChangeArrowheads="1"/>
          </p:cNvSpPr>
          <p:nvPr/>
        </p:nvSpPr>
        <p:spPr bwMode="auto">
          <a:xfrm>
            <a:off x="323850" y="4717521"/>
            <a:ext cx="84963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p>
            <a:pPr>
              <a:spcBef>
                <a:spcPct val="20000"/>
              </a:spcBef>
              <a:buClr>
                <a:schemeClr val="tx2"/>
              </a:buClr>
              <a:buSzPct val="70000"/>
              <a:buFont typeface="Wingdings" pitchFamily="2" charset="2"/>
              <a:buNone/>
            </a:pPr>
            <a:r>
              <a:rPr lang="zh-CN" altLang="en-US" sz="2400" dirty="0"/>
              <a:t>可以考虑把</a:t>
            </a:r>
            <a:r>
              <a:rPr lang="en-US" altLang="zh-CN" sz="2400" dirty="0"/>
              <a:t>2,3</a:t>
            </a:r>
            <a:r>
              <a:rPr lang="zh-CN" altLang="en-US" sz="2400" dirty="0"/>
              <a:t>换掉重拼棍子</a:t>
            </a:r>
            <a:r>
              <a:rPr lang="en-US" altLang="zh-CN" sz="2400" dirty="0"/>
              <a:t>i,</a:t>
            </a:r>
            <a:r>
              <a:rPr lang="zh-CN" altLang="en-US" sz="2400" dirty="0"/>
              <a:t>但是把</a:t>
            </a:r>
            <a:r>
              <a:rPr lang="en-US" altLang="zh-CN" sz="2400" dirty="0"/>
              <a:t>1</a:t>
            </a:r>
            <a:r>
              <a:rPr lang="zh-CN" altLang="en-US" sz="2400" dirty="0"/>
              <a:t>换掉是没有意义的</a:t>
            </a:r>
          </a:p>
        </p:txBody>
      </p:sp>
    </p:spTree>
    <p:extLst>
      <p:ext uri="{BB962C8B-B14F-4D97-AF65-F5344CB8AC3E}">
        <p14:creationId xmlns="" xmlns:p14="http://schemas.microsoft.com/office/powerpoint/2010/main" val="29600301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5189">
                                            <p:txEl>
                                              <p:pRg st="0" end="0"/>
                                            </p:txEl>
                                          </p:spTgt>
                                        </p:tgtEl>
                                        <p:attrNameLst>
                                          <p:attrName>style.visibility</p:attrName>
                                        </p:attrNameLst>
                                      </p:cBhvr>
                                      <p:to>
                                        <p:strVal val="visible"/>
                                      </p:to>
                                    </p:set>
                                    <p:animEffect transition="in" filter="blinds(horizontal)">
                                      <p:cBhvr>
                                        <p:cTn id="7" dur="500"/>
                                        <p:tgtEl>
                                          <p:spTgt spid="6051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328613" y="1236928"/>
            <a:ext cx="8208962" cy="4020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endParaRPr lang="zh-CN" altLang="zh-CN" sz="3000"/>
          </a:p>
        </p:txBody>
      </p:sp>
      <p:sp>
        <p:nvSpPr>
          <p:cNvPr id="606213" name="Rectangle 5"/>
          <p:cNvSpPr>
            <a:spLocks noChangeArrowheads="1"/>
          </p:cNvSpPr>
          <p:nvPr/>
        </p:nvSpPr>
        <p:spPr bwMode="auto">
          <a:xfrm>
            <a:off x="428625" y="178595"/>
            <a:ext cx="8675688" cy="637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zh-CN" altLang="en-US" sz="3200">
                <a:solidFill>
                  <a:srgbClr val="0000FF"/>
                </a:solidFill>
                <a:latin typeface="方正隶书简体"/>
                <a:ea typeface="方正隶书简体"/>
                <a:cs typeface="方正隶书简体"/>
              </a:rPr>
              <a:t>剪枝</a:t>
            </a:r>
            <a:r>
              <a:rPr lang="en-US" altLang="zh-CN" sz="3200" b="1">
                <a:solidFill>
                  <a:srgbClr val="0000FF"/>
                </a:solidFill>
                <a:latin typeface="方正隶书简体"/>
                <a:ea typeface="方正隶书简体"/>
                <a:cs typeface="方正隶书简体"/>
              </a:rPr>
              <a:t>1</a:t>
            </a:r>
            <a:r>
              <a:rPr lang="zh-CN" altLang="en-US" sz="3200">
                <a:solidFill>
                  <a:srgbClr val="0000FF"/>
                </a:solidFill>
                <a:latin typeface="方正隶书简体"/>
                <a:ea typeface="方正隶书简体"/>
                <a:cs typeface="方正隶书简体"/>
              </a:rPr>
              <a:t>：</a:t>
            </a:r>
            <a:r>
              <a:rPr lang="zh-CN" altLang="en-US" sz="3000"/>
              <a:t> </a:t>
            </a:r>
          </a:p>
          <a:p>
            <a:pPr marL="342900" indent="-342900">
              <a:spcBef>
                <a:spcPct val="20000"/>
              </a:spcBef>
              <a:buClr>
                <a:schemeClr val="tx2"/>
              </a:buClr>
              <a:buSzPct val="70000"/>
              <a:buFont typeface="Wingdings" pitchFamily="2" charset="2"/>
              <a:buNone/>
            </a:pPr>
            <a:endParaRPr lang="en-US" altLang="zh-CN" sz="3000"/>
          </a:p>
        </p:txBody>
      </p:sp>
      <p:sp>
        <p:nvSpPr>
          <p:cNvPr id="73732" name="Rectangle 6"/>
          <p:cNvSpPr>
            <a:spLocks noChangeArrowheads="1"/>
          </p:cNvSpPr>
          <p:nvPr/>
        </p:nvSpPr>
        <p:spPr bwMode="auto">
          <a:xfrm>
            <a:off x="428626" y="697177"/>
            <a:ext cx="8247063" cy="24560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p>
            <a:pPr>
              <a:spcBef>
                <a:spcPct val="20000"/>
              </a:spcBef>
              <a:buClr>
                <a:schemeClr val="tx2"/>
              </a:buClr>
              <a:buSzPct val="70000"/>
              <a:buFont typeface="Wingdings" pitchFamily="2" charset="2"/>
              <a:buNone/>
            </a:pPr>
            <a:r>
              <a:rPr lang="zh-CN" altLang="en-US" sz="2400" dirty="0"/>
              <a:t>为什么替换第</a:t>
            </a:r>
            <a:r>
              <a:rPr lang="en-US" altLang="zh-CN" sz="2400" dirty="0"/>
              <a:t>i</a:t>
            </a:r>
            <a:r>
              <a:rPr lang="zh-CN" altLang="en-US" sz="2400" dirty="0"/>
              <a:t>根棍子的第一根木棒是没用的？</a:t>
            </a:r>
          </a:p>
          <a:p>
            <a:pPr>
              <a:spcBef>
                <a:spcPct val="20000"/>
              </a:spcBef>
              <a:buClr>
                <a:schemeClr val="tx2"/>
              </a:buClr>
              <a:buSzPct val="70000"/>
              <a:buFont typeface="Wingdings" pitchFamily="2" charset="2"/>
              <a:buNone/>
            </a:pPr>
            <a:endParaRPr lang="zh-CN" altLang="en-US" sz="2400" dirty="0"/>
          </a:p>
          <a:p>
            <a:pPr>
              <a:spcBef>
                <a:spcPct val="20000"/>
              </a:spcBef>
              <a:buClr>
                <a:schemeClr val="tx2"/>
              </a:buClr>
              <a:buSzPct val="70000"/>
              <a:buFont typeface="Wingdings" pitchFamily="2" charset="2"/>
              <a:buNone/>
            </a:pPr>
            <a:r>
              <a:rPr lang="zh-CN" altLang="en-US" sz="2400" dirty="0"/>
              <a:t>因为假设替换后能全部拼成功，那么这被换下来的第一根木棒，必然会出现在以后拼好的某根棍子</a:t>
            </a:r>
            <a:r>
              <a:rPr lang="en-US" altLang="zh-CN" sz="2400" dirty="0"/>
              <a:t>k</a:t>
            </a:r>
            <a:r>
              <a:rPr lang="zh-CN" altLang="en-US" sz="2400" dirty="0"/>
              <a:t>中。那么我们原先拼第</a:t>
            </a:r>
            <a:r>
              <a:rPr lang="en-US" altLang="zh-CN" sz="2400" dirty="0"/>
              <a:t>i</a:t>
            </a:r>
            <a:r>
              <a:rPr lang="zh-CN" altLang="en-US" sz="2400" dirty="0"/>
              <a:t>根棍子时</a:t>
            </a:r>
            <a:r>
              <a:rPr lang="en-US" altLang="zh-CN" sz="2400" dirty="0"/>
              <a:t>, </a:t>
            </a:r>
            <a:r>
              <a:rPr lang="zh-CN" altLang="en-US" sz="2400" dirty="0"/>
              <a:t>就可以用和棍子</a:t>
            </a:r>
            <a:r>
              <a:rPr lang="en-US" altLang="zh-CN" sz="2400" dirty="0"/>
              <a:t>k</a:t>
            </a:r>
            <a:r>
              <a:rPr lang="zh-CN" altLang="en-US" sz="2400" dirty="0"/>
              <a:t>同样的构成法来拼，照这种构成法拼好第</a:t>
            </a:r>
            <a:r>
              <a:rPr lang="en-US" altLang="zh-CN" sz="2400" dirty="0"/>
              <a:t>i</a:t>
            </a:r>
            <a:r>
              <a:rPr lang="zh-CN" altLang="en-US" sz="2400" dirty="0"/>
              <a:t>根棍子，继续下去最终也应该能够全部拼成功。</a:t>
            </a:r>
          </a:p>
        </p:txBody>
      </p:sp>
      <p:sp>
        <p:nvSpPr>
          <p:cNvPr id="73733" name="Rectangle 7"/>
          <p:cNvSpPr>
            <a:spLocks noChangeArrowheads="1"/>
          </p:cNvSpPr>
          <p:nvPr/>
        </p:nvSpPr>
        <p:spPr bwMode="auto">
          <a:xfrm>
            <a:off x="4500564" y="4118240"/>
            <a:ext cx="3455987"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3734" name="Rectangle 8"/>
          <p:cNvSpPr>
            <a:spLocks noChangeArrowheads="1"/>
          </p:cNvSpPr>
          <p:nvPr/>
        </p:nvSpPr>
        <p:spPr bwMode="auto">
          <a:xfrm>
            <a:off x="684213" y="4118240"/>
            <a:ext cx="3816350"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3735" name="Text Box 11"/>
          <p:cNvSpPr txBox="1">
            <a:spLocks noChangeArrowheads="1"/>
          </p:cNvSpPr>
          <p:nvPr/>
        </p:nvSpPr>
        <p:spPr bwMode="auto">
          <a:xfrm>
            <a:off x="6156326" y="4057386"/>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1</a:t>
            </a:r>
          </a:p>
        </p:txBody>
      </p:sp>
      <p:sp>
        <p:nvSpPr>
          <p:cNvPr id="73736" name="Rectangle 13"/>
          <p:cNvSpPr>
            <a:spLocks noChangeArrowheads="1"/>
          </p:cNvSpPr>
          <p:nvPr/>
        </p:nvSpPr>
        <p:spPr bwMode="auto">
          <a:xfrm>
            <a:off x="468313" y="3458105"/>
            <a:ext cx="76174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p>
            <a:r>
              <a:rPr lang="zh-CN" altLang="en-US"/>
              <a:t>棍子</a:t>
            </a:r>
            <a:r>
              <a:rPr lang="en-US" altLang="zh-CN"/>
              <a:t>k</a:t>
            </a:r>
          </a:p>
        </p:txBody>
      </p:sp>
    </p:spTree>
    <p:extLst>
      <p:ext uri="{BB962C8B-B14F-4D97-AF65-F5344CB8AC3E}">
        <p14:creationId xmlns="" xmlns:p14="http://schemas.microsoft.com/office/powerpoint/2010/main" val="19363751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6213">
                                            <p:txEl>
                                              <p:pRg st="0" end="0"/>
                                            </p:txEl>
                                          </p:spTgt>
                                        </p:tgtEl>
                                        <p:attrNameLst>
                                          <p:attrName>style.visibility</p:attrName>
                                        </p:attrNameLst>
                                      </p:cBhvr>
                                      <p:to>
                                        <p:strVal val="visible"/>
                                      </p:to>
                                    </p:set>
                                    <p:animEffect transition="in" filter="blinds(horizontal)">
                                      <p:cBhvr>
                                        <p:cTn id="7" dur="500"/>
                                        <p:tgtEl>
                                          <p:spTgt spid="6062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0" name="Rectangle 4"/>
          <p:cNvSpPr>
            <a:spLocks noChangeArrowheads="1"/>
          </p:cNvSpPr>
          <p:nvPr/>
        </p:nvSpPr>
        <p:spPr bwMode="auto">
          <a:xfrm>
            <a:off x="323528" y="193204"/>
            <a:ext cx="8352160" cy="1703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en-US" altLang="zh-CN" sz="2800" dirty="0" smtClean="0"/>
              <a:t>   </a:t>
            </a:r>
            <a:r>
              <a:rPr lang="zh-CN" altLang="en-US" sz="2800" dirty="0" smtClean="0">
                <a:solidFill>
                  <a:srgbClr val="0000FF"/>
                </a:solidFill>
                <a:latin typeface="方正隶书简体"/>
                <a:ea typeface="方正隶书简体"/>
                <a:cs typeface="方正隶书简体"/>
              </a:rPr>
              <a:t>剪枝</a:t>
            </a:r>
            <a:r>
              <a:rPr lang="en-US" altLang="zh-CN" sz="2800" b="1" dirty="0">
                <a:solidFill>
                  <a:srgbClr val="0000FF"/>
                </a:solidFill>
                <a:latin typeface="方正隶书简体"/>
                <a:ea typeface="方正隶书简体"/>
                <a:cs typeface="方正隶书简体"/>
              </a:rPr>
              <a:t>2</a:t>
            </a:r>
            <a:r>
              <a:rPr lang="zh-CN" altLang="en-US" sz="2800" dirty="0">
                <a:solidFill>
                  <a:srgbClr val="0000FF"/>
                </a:solidFill>
                <a:latin typeface="方正隶书简体"/>
                <a:ea typeface="方正隶书简体"/>
                <a:cs typeface="方正隶书简体"/>
              </a:rPr>
              <a:t>：</a:t>
            </a:r>
          </a:p>
          <a:p>
            <a:pPr marL="342900" indent="-342900">
              <a:spcBef>
                <a:spcPct val="20000"/>
              </a:spcBef>
              <a:buClr>
                <a:schemeClr val="tx2"/>
              </a:buClr>
              <a:buSzPct val="70000"/>
              <a:buFont typeface="Wingdings" pitchFamily="2" charset="2"/>
              <a:buNone/>
            </a:pPr>
            <a:r>
              <a:rPr lang="zh-CN" altLang="en-US" sz="2800" dirty="0">
                <a:solidFill>
                  <a:srgbClr val="FF0000"/>
                </a:solidFill>
              </a:rPr>
              <a:t> </a:t>
            </a:r>
            <a:r>
              <a:rPr lang="zh-CN" altLang="en-US" sz="2800" dirty="0" smtClean="0">
                <a:solidFill>
                  <a:srgbClr val="FF0000"/>
                </a:solidFill>
              </a:rPr>
              <a:t>  不要</a:t>
            </a:r>
            <a:r>
              <a:rPr lang="zh-CN" altLang="en-US" sz="2800" dirty="0">
                <a:solidFill>
                  <a:srgbClr val="FF0000"/>
                </a:solidFill>
              </a:rPr>
              <a:t>希望通过仅仅替换已拼好棍子的最后一根</a:t>
            </a:r>
            <a:r>
              <a:rPr lang="zh-CN" altLang="en-US" sz="2800" dirty="0" smtClean="0">
                <a:solidFill>
                  <a:srgbClr val="FF0000"/>
                </a:solidFill>
              </a:rPr>
              <a:t>木棒就</a:t>
            </a:r>
            <a:r>
              <a:rPr lang="zh-CN" altLang="en-US" sz="2800" dirty="0">
                <a:solidFill>
                  <a:srgbClr val="FF0000"/>
                </a:solidFill>
              </a:rPr>
              <a:t>能够改变失败的局面。</a:t>
            </a:r>
          </a:p>
        </p:txBody>
      </p:sp>
      <p:sp>
        <p:nvSpPr>
          <p:cNvPr id="74755" name="Rectangle 5"/>
          <p:cNvSpPr>
            <a:spLocks noChangeArrowheads="1"/>
          </p:cNvSpPr>
          <p:nvPr/>
        </p:nvSpPr>
        <p:spPr bwMode="auto">
          <a:xfrm>
            <a:off x="758825" y="3276865"/>
            <a:ext cx="3455988"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4756" name="Rectangle 6"/>
          <p:cNvSpPr>
            <a:spLocks noChangeArrowheads="1"/>
          </p:cNvSpPr>
          <p:nvPr/>
        </p:nvSpPr>
        <p:spPr bwMode="auto">
          <a:xfrm>
            <a:off x="4214813" y="3276865"/>
            <a:ext cx="1871662"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4757" name="Rectangle 7"/>
          <p:cNvSpPr>
            <a:spLocks noChangeArrowheads="1"/>
          </p:cNvSpPr>
          <p:nvPr/>
        </p:nvSpPr>
        <p:spPr bwMode="auto">
          <a:xfrm>
            <a:off x="6086476" y="3276865"/>
            <a:ext cx="1584325"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4758" name="Text Box 8"/>
          <p:cNvSpPr txBox="1">
            <a:spLocks noChangeArrowheads="1"/>
          </p:cNvSpPr>
          <p:nvPr/>
        </p:nvSpPr>
        <p:spPr bwMode="auto">
          <a:xfrm>
            <a:off x="2198689" y="3217334"/>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1</a:t>
            </a:r>
          </a:p>
        </p:txBody>
      </p:sp>
      <p:sp>
        <p:nvSpPr>
          <p:cNvPr id="74759" name="Text Box 9"/>
          <p:cNvSpPr txBox="1">
            <a:spLocks noChangeArrowheads="1"/>
          </p:cNvSpPr>
          <p:nvPr/>
        </p:nvSpPr>
        <p:spPr bwMode="auto">
          <a:xfrm>
            <a:off x="5006976" y="3217334"/>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2</a:t>
            </a:r>
          </a:p>
        </p:txBody>
      </p:sp>
      <p:sp>
        <p:nvSpPr>
          <p:cNvPr id="74760" name="Text Box 10"/>
          <p:cNvSpPr txBox="1">
            <a:spLocks noChangeArrowheads="1"/>
          </p:cNvSpPr>
          <p:nvPr/>
        </p:nvSpPr>
        <p:spPr bwMode="auto">
          <a:xfrm>
            <a:off x="6710364" y="3213365"/>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3</a:t>
            </a:r>
          </a:p>
        </p:txBody>
      </p:sp>
      <p:sp>
        <p:nvSpPr>
          <p:cNvPr id="608267" name="Rectangle 11"/>
          <p:cNvSpPr>
            <a:spLocks noChangeArrowheads="1"/>
          </p:cNvSpPr>
          <p:nvPr/>
        </p:nvSpPr>
        <p:spPr bwMode="auto">
          <a:xfrm>
            <a:off x="322584" y="1837532"/>
            <a:ext cx="8497888" cy="8759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en-US" altLang="zh-CN" sz="2800" dirty="0"/>
              <a:t>   </a:t>
            </a:r>
            <a:r>
              <a:rPr lang="zh-CN" altLang="en-US" sz="2800" dirty="0"/>
              <a:t>假设由于后续拼接无法成功，导致准备拆除的某根棍子如下：</a:t>
            </a:r>
          </a:p>
        </p:txBody>
      </p:sp>
      <p:sp>
        <p:nvSpPr>
          <p:cNvPr id="608268" name="Rectangle 12"/>
          <p:cNvSpPr>
            <a:spLocks noChangeArrowheads="1"/>
          </p:cNvSpPr>
          <p:nvPr/>
        </p:nvSpPr>
        <p:spPr bwMode="auto">
          <a:xfrm>
            <a:off x="784870" y="3973934"/>
            <a:ext cx="767556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zh-CN" altLang="en-US" sz="2400" dirty="0"/>
              <a:t>将 </a:t>
            </a:r>
            <a:r>
              <a:rPr lang="en-US" altLang="zh-CN" sz="2400" dirty="0"/>
              <a:t>3 </a:t>
            </a:r>
            <a:r>
              <a:rPr lang="zh-CN" altLang="en-US" sz="2400" dirty="0"/>
              <a:t>拆掉，留下的空用其他短木棒来填，是徒劳的</a:t>
            </a:r>
          </a:p>
        </p:txBody>
      </p:sp>
      <p:sp>
        <p:nvSpPr>
          <p:cNvPr id="74763" name="Rectangle 13"/>
          <p:cNvSpPr>
            <a:spLocks noChangeArrowheads="1"/>
          </p:cNvSpPr>
          <p:nvPr/>
        </p:nvSpPr>
        <p:spPr bwMode="auto">
          <a:xfrm>
            <a:off x="758825" y="2797969"/>
            <a:ext cx="69762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p>
            <a:r>
              <a:rPr lang="zh-CN" altLang="en-US"/>
              <a:t>棍子</a:t>
            </a:r>
            <a:r>
              <a:rPr lang="en-US" altLang="zh-CN"/>
              <a:t>i</a:t>
            </a:r>
          </a:p>
        </p:txBody>
      </p:sp>
    </p:spTree>
    <p:extLst>
      <p:ext uri="{BB962C8B-B14F-4D97-AF65-F5344CB8AC3E}">
        <p14:creationId xmlns="" xmlns:p14="http://schemas.microsoft.com/office/powerpoint/2010/main" val="1671181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8260">
                                            <p:txEl>
                                              <p:pRg st="0" end="0"/>
                                            </p:txEl>
                                          </p:spTgt>
                                        </p:tgtEl>
                                        <p:attrNameLst>
                                          <p:attrName>style.visibility</p:attrName>
                                        </p:attrNameLst>
                                      </p:cBhvr>
                                      <p:to>
                                        <p:strVal val="visible"/>
                                      </p:to>
                                    </p:set>
                                    <p:animEffect transition="in" filter="blinds(horizontal)">
                                      <p:cBhvr>
                                        <p:cTn id="7" dur="500"/>
                                        <p:tgtEl>
                                          <p:spTgt spid="6082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8260">
                                            <p:txEl>
                                              <p:pRg st="1" end="1"/>
                                            </p:txEl>
                                          </p:spTgt>
                                        </p:tgtEl>
                                        <p:attrNameLst>
                                          <p:attrName>style.visibility</p:attrName>
                                        </p:attrNameLst>
                                      </p:cBhvr>
                                      <p:to>
                                        <p:strVal val="visible"/>
                                      </p:to>
                                    </p:set>
                                    <p:animEffect transition="in" filter="blinds(horizontal)">
                                      <p:cBhvr>
                                        <p:cTn id="12" dur="500"/>
                                        <p:tgtEl>
                                          <p:spTgt spid="6082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8267">
                                            <p:txEl>
                                              <p:pRg st="0" end="0"/>
                                            </p:txEl>
                                          </p:spTgt>
                                        </p:tgtEl>
                                        <p:attrNameLst>
                                          <p:attrName>style.visibility</p:attrName>
                                        </p:attrNameLst>
                                      </p:cBhvr>
                                      <p:to>
                                        <p:strVal val="visible"/>
                                      </p:to>
                                    </p:set>
                                    <p:animEffect transition="in" filter="blinds(horizontal)">
                                      <p:cBhvr>
                                        <p:cTn id="17" dur="500"/>
                                        <p:tgtEl>
                                          <p:spTgt spid="60826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8268">
                                            <p:txEl>
                                              <p:pRg st="0" end="0"/>
                                            </p:txEl>
                                          </p:spTgt>
                                        </p:tgtEl>
                                        <p:attrNameLst>
                                          <p:attrName>style.visibility</p:attrName>
                                        </p:attrNameLst>
                                      </p:cBhvr>
                                      <p:to>
                                        <p:strVal val="visible"/>
                                      </p:to>
                                    </p:set>
                                    <p:animEffect transition="in" filter="blinds(horizontal)">
                                      <p:cBhvr>
                                        <p:cTn id="22" dur="500"/>
                                        <p:tgtEl>
                                          <p:spTgt spid="6082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4" name="Rectangle 4"/>
          <p:cNvSpPr>
            <a:spLocks noChangeArrowheads="1"/>
          </p:cNvSpPr>
          <p:nvPr/>
        </p:nvSpPr>
        <p:spPr bwMode="auto">
          <a:xfrm>
            <a:off x="396875" y="193205"/>
            <a:ext cx="7532688" cy="5040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zh-CN" altLang="en-US" sz="3000" dirty="0">
                <a:solidFill>
                  <a:srgbClr val="0000FF"/>
                </a:solidFill>
                <a:latin typeface="方正隶书简体"/>
                <a:ea typeface="方正隶书简体"/>
                <a:cs typeface="方正隶书简体"/>
              </a:rPr>
              <a:t>剪枝</a:t>
            </a:r>
            <a:r>
              <a:rPr lang="en-US" altLang="zh-CN" sz="3000" b="1" dirty="0">
                <a:solidFill>
                  <a:srgbClr val="0000FF"/>
                </a:solidFill>
                <a:latin typeface="方正隶书简体"/>
                <a:ea typeface="方正隶书简体"/>
                <a:cs typeface="方正隶书简体"/>
              </a:rPr>
              <a:t>2</a:t>
            </a:r>
            <a:r>
              <a:rPr lang="zh-CN" altLang="en-US" sz="3000" dirty="0">
                <a:solidFill>
                  <a:srgbClr val="0000FF"/>
                </a:solidFill>
                <a:latin typeface="方正隶书简体"/>
                <a:ea typeface="方正隶书简体"/>
                <a:cs typeface="方正隶书简体"/>
              </a:rPr>
              <a:t>：</a:t>
            </a:r>
          </a:p>
          <a:p>
            <a:pPr marL="342900" indent="-342900">
              <a:spcBef>
                <a:spcPct val="20000"/>
              </a:spcBef>
              <a:buClr>
                <a:schemeClr val="tx2"/>
              </a:buClr>
              <a:buSzPct val="70000"/>
              <a:buFont typeface="Wingdings" pitchFamily="2" charset="2"/>
              <a:buNone/>
            </a:pPr>
            <a:endParaRPr lang="en-US" altLang="zh-CN" sz="3000" dirty="0"/>
          </a:p>
        </p:txBody>
      </p:sp>
      <p:sp>
        <p:nvSpPr>
          <p:cNvPr id="75779" name="Rectangle 5"/>
          <p:cNvSpPr>
            <a:spLocks noChangeArrowheads="1"/>
          </p:cNvSpPr>
          <p:nvPr/>
        </p:nvSpPr>
        <p:spPr bwMode="auto">
          <a:xfrm>
            <a:off x="644525" y="1373188"/>
            <a:ext cx="3455988"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5780" name="Rectangle 6"/>
          <p:cNvSpPr>
            <a:spLocks noChangeArrowheads="1"/>
          </p:cNvSpPr>
          <p:nvPr/>
        </p:nvSpPr>
        <p:spPr bwMode="auto">
          <a:xfrm>
            <a:off x="4100513" y="1373188"/>
            <a:ext cx="1871662"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5781" name="Rectangle 7"/>
          <p:cNvSpPr>
            <a:spLocks noChangeArrowheads="1"/>
          </p:cNvSpPr>
          <p:nvPr/>
        </p:nvSpPr>
        <p:spPr bwMode="auto">
          <a:xfrm>
            <a:off x="5972176" y="1373188"/>
            <a:ext cx="792163" cy="359833"/>
          </a:xfrm>
          <a:prstGeom prst="rect">
            <a:avLst/>
          </a:prstGeom>
          <a:solidFill>
            <a:srgbClr val="969696"/>
          </a:solidFill>
          <a:ln w="9525">
            <a:solidFill>
              <a:schemeClr val="tx1"/>
            </a:solidFill>
            <a:miter lim="800000"/>
            <a:headEnd/>
            <a:tailEnd/>
          </a:ln>
        </p:spPr>
        <p:txBody>
          <a:bodyPr wrap="none" anchor="ctr"/>
          <a:lstStyle/>
          <a:p>
            <a:endParaRPr lang="zh-CN" altLang="en-US"/>
          </a:p>
        </p:txBody>
      </p:sp>
      <p:sp>
        <p:nvSpPr>
          <p:cNvPr id="75782" name="Text Box 8"/>
          <p:cNvSpPr txBox="1">
            <a:spLocks noChangeArrowheads="1"/>
          </p:cNvSpPr>
          <p:nvPr/>
        </p:nvSpPr>
        <p:spPr bwMode="auto">
          <a:xfrm>
            <a:off x="2084389" y="1313657"/>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1</a:t>
            </a:r>
          </a:p>
        </p:txBody>
      </p:sp>
      <p:sp>
        <p:nvSpPr>
          <p:cNvPr id="75783" name="Text Box 9"/>
          <p:cNvSpPr txBox="1">
            <a:spLocks noChangeArrowheads="1"/>
          </p:cNvSpPr>
          <p:nvPr/>
        </p:nvSpPr>
        <p:spPr bwMode="auto">
          <a:xfrm>
            <a:off x="4892676" y="1313657"/>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2</a:t>
            </a:r>
          </a:p>
        </p:txBody>
      </p:sp>
      <p:sp>
        <p:nvSpPr>
          <p:cNvPr id="609292" name="Rectangle 12"/>
          <p:cNvSpPr>
            <a:spLocks noChangeArrowheads="1"/>
          </p:cNvSpPr>
          <p:nvPr/>
        </p:nvSpPr>
        <p:spPr bwMode="auto">
          <a:xfrm>
            <a:off x="250825" y="3631407"/>
            <a:ext cx="8675688" cy="165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en-US" altLang="zh-CN" sz="2400" dirty="0"/>
              <a:t>    </a:t>
            </a:r>
            <a:r>
              <a:rPr lang="zh-CN" altLang="en-US" sz="2400" dirty="0"/>
              <a:t>假设替换</a:t>
            </a:r>
            <a:r>
              <a:rPr lang="en-US" altLang="zh-CN" sz="2400" dirty="0"/>
              <a:t>3</a:t>
            </a:r>
            <a:r>
              <a:rPr lang="zh-CN" altLang="en-US" sz="2400" dirty="0"/>
              <a:t>后最终能够成功，那么</a:t>
            </a:r>
            <a:r>
              <a:rPr lang="en-US" altLang="zh-CN" sz="2400" dirty="0"/>
              <a:t>3</a:t>
            </a:r>
            <a:r>
              <a:rPr lang="zh-CN" altLang="en-US" sz="2400" dirty="0"/>
              <a:t>必然出现在后面的某个棍子</a:t>
            </a:r>
            <a:r>
              <a:rPr lang="en-US" altLang="zh-CN" sz="2400" dirty="0"/>
              <a:t>k</a:t>
            </a:r>
            <a:r>
              <a:rPr lang="zh-CN" altLang="en-US" sz="2400" dirty="0"/>
              <a:t>里。将棍子</a:t>
            </a:r>
            <a:r>
              <a:rPr lang="en-US" altLang="zh-CN" sz="2400" dirty="0"/>
              <a:t>k</a:t>
            </a:r>
            <a:r>
              <a:rPr lang="zh-CN" altLang="en-US" sz="2400" dirty="0"/>
              <a:t>中的</a:t>
            </a:r>
            <a:r>
              <a:rPr lang="en-US" altLang="zh-CN" sz="2400" dirty="0"/>
              <a:t>3</a:t>
            </a:r>
            <a:r>
              <a:rPr lang="zh-CN" altLang="en-US" sz="2400" dirty="0"/>
              <a:t>和棍子</a:t>
            </a:r>
            <a:r>
              <a:rPr lang="en-US" altLang="zh-CN" sz="2400" dirty="0"/>
              <a:t>i</a:t>
            </a:r>
            <a:r>
              <a:rPr lang="zh-CN" altLang="en-US" sz="2400" dirty="0"/>
              <a:t>中用来替换</a:t>
            </a:r>
            <a:r>
              <a:rPr lang="en-US" altLang="zh-CN" sz="2400" dirty="0"/>
              <a:t>3</a:t>
            </a:r>
            <a:r>
              <a:rPr lang="zh-CN" altLang="en-US" sz="2400" dirty="0"/>
              <a:t>的几根木棒对调，结果当然一样是成功的。这就和</a:t>
            </a:r>
            <a:r>
              <a:rPr lang="en-US" altLang="zh-CN" sz="2400" dirty="0"/>
              <a:t>i</a:t>
            </a:r>
            <a:r>
              <a:rPr lang="zh-CN" altLang="en-US" sz="2400" dirty="0"/>
              <a:t>原来的拚法会导致不成功矛盾</a:t>
            </a:r>
          </a:p>
        </p:txBody>
      </p:sp>
      <p:sp>
        <p:nvSpPr>
          <p:cNvPr id="75785" name="Rectangle 13"/>
          <p:cNvSpPr>
            <a:spLocks noChangeArrowheads="1"/>
          </p:cNvSpPr>
          <p:nvPr/>
        </p:nvSpPr>
        <p:spPr bwMode="auto">
          <a:xfrm>
            <a:off x="500063" y="833438"/>
            <a:ext cx="69762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p>
            <a:r>
              <a:rPr lang="zh-CN" altLang="en-US"/>
              <a:t>棍子</a:t>
            </a:r>
            <a:r>
              <a:rPr lang="en-US" altLang="zh-CN"/>
              <a:t>i</a:t>
            </a:r>
          </a:p>
        </p:txBody>
      </p:sp>
      <p:sp>
        <p:nvSpPr>
          <p:cNvPr id="75786" name="Rectangle 14"/>
          <p:cNvSpPr>
            <a:spLocks noChangeArrowheads="1"/>
          </p:cNvSpPr>
          <p:nvPr/>
        </p:nvSpPr>
        <p:spPr bwMode="auto">
          <a:xfrm>
            <a:off x="601664" y="3053292"/>
            <a:ext cx="3455987" cy="35983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75787" name="Rectangle 15"/>
          <p:cNvSpPr>
            <a:spLocks noChangeArrowheads="1"/>
          </p:cNvSpPr>
          <p:nvPr/>
        </p:nvSpPr>
        <p:spPr bwMode="auto">
          <a:xfrm>
            <a:off x="4057651" y="3053292"/>
            <a:ext cx="1871663" cy="35983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75788" name="Rectangle 16"/>
          <p:cNvSpPr>
            <a:spLocks noChangeArrowheads="1"/>
          </p:cNvSpPr>
          <p:nvPr/>
        </p:nvSpPr>
        <p:spPr bwMode="auto">
          <a:xfrm>
            <a:off x="2947989" y="3054615"/>
            <a:ext cx="1584325"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5789" name="Text Box 19"/>
          <p:cNvSpPr txBox="1">
            <a:spLocks noChangeArrowheads="1"/>
          </p:cNvSpPr>
          <p:nvPr/>
        </p:nvSpPr>
        <p:spPr bwMode="auto">
          <a:xfrm>
            <a:off x="3408364" y="2993761"/>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3</a:t>
            </a:r>
          </a:p>
        </p:txBody>
      </p:sp>
      <p:sp>
        <p:nvSpPr>
          <p:cNvPr id="75790" name="Rectangle 20"/>
          <p:cNvSpPr>
            <a:spLocks noChangeArrowheads="1"/>
          </p:cNvSpPr>
          <p:nvPr/>
        </p:nvSpPr>
        <p:spPr bwMode="auto">
          <a:xfrm>
            <a:off x="600075" y="2574396"/>
            <a:ext cx="76174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p>
            <a:r>
              <a:rPr lang="zh-CN" altLang="en-US"/>
              <a:t>棍子</a:t>
            </a:r>
            <a:r>
              <a:rPr lang="en-US" altLang="zh-CN"/>
              <a:t>k</a:t>
            </a:r>
          </a:p>
        </p:txBody>
      </p:sp>
      <p:sp>
        <p:nvSpPr>
          <p:cNvPr id="75791" name="Rectangle 21"/>
          <p:cNvSpPr>
            <a:spLocks noChangeArrowheads="1"/>
          </p:cNvSpPr>
          <p:nvPr/>
        </p:nvSpPr>
        <p:spPr bwMode="auto">
          <a:xfrm>
            <a:off x="5929313" y="3054615"/>
            <a:ext cx="1655762" cy="35983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75792" name="Rectangle 22"/>
          <p:cNvSpPr>
            <a:spLocks noChangeArrowheads="1"/>
          </p:cNvSpPr>
          <p:nvPr/>
        </p:nvSpPr>
        <p:spPr bwMode="auto">
          <a:xfrm>
            <a:off x="6764339" y="1373188"/>
            <a:ext cx="504825" cy="359833"/>
          </a:xfrm>
          <a:prstGeom prst="rect">
            <a:avLst/>
          </a:prstGeom>
          <a:solidFill>
            <a:srgbClr val="969696"/>
          </a:solidFill>
          <a:ln w="9525">
            <a:solidFill>
              <a:schemeClr val="tx1"/>
            </a:solidFill>
            <a:miter lim="800000"/>
            <a:headEnd/>
            <a:tailEnd/>
          </a:ln>
        </p:spPr>
        <p:txBody>
          <a:bodyPr wrap="none" anchor="ctr"/>
          <a:lstStyle/>
          <a:p>
            <a:endParaRPr lang="zh-CN" altLang="en-US"/>
          </a:p>
        </p:txBody>
      </p:sp>
      <p:sp>
        <p:nvSpPr>
          <p:cNvPr id="75793" name="Rectangle 23"/>
          <p:cNvSpPr>
            <a:spLocks noChangeArrowheads="1"/>
          </p:cNvSpPr>
          <p:nvPr/>
        </p:nvSpPr>
        <p:spPr bwMode="auto">
          <a:xfrm>
            <a:off x="7269163" y="1373188"/>
            <a:ext cx="287337" cy="359833"/>
          </a:xfrm>
          <a:prstGeom prst="rect">
            <a:avLst/>
          </a:prstGeom>
          <a:solidFill>
            <a:srgbClr val="969696"/>
          </a:solidFill>
          <a:ln w="9525">
            <a:solidFill>
              <a:schemeClr val="tx1"/>
            </a:solidFill>
            <a:miter lim="800000"/>
            <a:headEnd/>
            <a:tailEnd/>
          </a:ln>
        </p:spPr>
        <p:txBody>
          <a:bodyPr wrap="none" anchor="ctr"/>
          <a:lstStyle/>
          <a:p>
            <a:endParaRPr lang="zh-CN" altLang="en-US"/>
          </a:p>
        </p:txBody>
      </p:sp>
      <p:sp>
        <p:nvSpPr>
          <p:cNvPr id="75794" name="AutoShape 24"/>
          <p:cNvSpPr>
            <a:spLocks/>
          </p:cNvSpPr>
          <p:nvPr/>
        </p:nvSpPr>
        <p:spPr bwMode="auto">
          <a:xfrm rot="-5400000">
            <a:off x="6644614" y="1061906"/>
            <a:ext cx="239448" cy="1584325"/>
          </a:xfrm>
          <a:prstGeom prst="leftBrace">
            <a:avLst>
              <a:gd name="adj1" fmla="val 45949"/>
              <a:gd name="adj2" fmla="val 51301"/>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5795" name="Line 26"/>
          <p:cNvSpPr>
            <a:spLocks noChangeShapeType="1"/>
          </p:cNvSpPr>
          <p:nvPr/>
        </p:nvSpPr>
        <p:spPr bwMode="auto">
          <a:xfrm flipV="1">
            <a:off x="3956051" y="1914261"/>
            <a:ext cx="2447925" cy="101996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75796" name="Line 27"/>
          <p:cNvSpPr>
            <a:spLocks noChangeShapeType="1"/>
          </p:cNvSpPr>
          <p:nvPr/>
        </p:nvSpPr>
        <p:spPr bwMode="auto">
          <a:xfrm flipH="1">
            <a:off x="4029076" y="1973792"/>
            <a:ext cx="2447925" cy="101996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zh-CN" altLang="en-US"/>
          </a:p>
        </p:txBody>
      </p:sp>
    </p:spTree>
    <p:extLst>
      <p:ext uri="{BB962C8B-B14F-4D97-AF65-F5344CB8AC3E}">
        <p14:creationId xmlns="" xmlns:p14="http://schemas.microsoft.com/office/powerpoint/2010/main" val="14452505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9284">
                                            <p:txEl>
                                              <p:pRg st="0" end="0"/>
                                            </p:txEl>
                                          </p:spTgt>
                                        </p:tgtEl>
                                        <p:attrNameLst>
                                          <p:attrName>style.visibility</p:attrName>
                                        </p:attrNameLst>
                                      </p:cBhvr>
                                      <p:to>
                                        <p:strVal val="visible"/>
                                      </p:to>
                                    </p:set>
                                    <p:animEffect transition="in" filter="blinds(horizontal)">
                                      <p:cBhvr>
                                        <p:cTn id="7" dur="500"/>
                                        <p:tgtEl>
                                          <p:spTgt spid="6092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9292">
                                            <p:txEl>
                                              <p:pRg st="0" end="0"/>
                                            </p:txEl>
                                          </p:spTgt>
                                        </p:tgtEl>
                                        <p:attrNameLst>
                                          <p:attrName>style.visibility</p:attrName>
                                        </p:attrNameLst>
                                      </p:cBhvr>
                                      <p:to>
                                        <p:strVal val="visible"/>
                                      </p:to>
                                    </p:set>
                                    <p:animEffect transition="in" filter="blinds(horizontal)">
                                      <p:cBhvr>
                                        <p:cTn id="12" dur="500"/>
                                        <p:tgtEl>
                                          <p:spTgt spid="6092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206"/>
            <a:ext cx="8229600" cy="4915901"/>
          </a:xfrm>
        </p:spPr>
        <p:txBody>
          <a:bodyPr/>
          <a:lstStyle/>
          <a:p>
            <a:r>
              <a:rPr lang="en-US" altLang="zh-CN" dirty="0" smtClean="0"/>
              <a:t>DFS </a:t>
            </a:r>
            <a:r>
              <a:rPr lang="zh-CN" altLang="en-US" dirty="0" smtClean="0"/>
              <a:t>算法实现</a:t>
            </a:r>
            <a:endParaRPr lang="en-US" altLang="zh-CN" dirty="0" smtClean="0"/>
          </a:p>
          <a:p>
            <a:pPr>
              <a:buNone/>
            </a:pPr>
            <a:r>
              <a:rPr lang="en-US" altLang="zh-CN" dirty="0" smtClean="0"/>
              <a:t> </a:t>
            </a:r>
            <a:r>
              <a:rPr lang="zh-CN" altLang="en-US" dirty="0" smtClean="0">
                <a:solidFill>
                  <a:schemeClr val="tx1"/>
                </a:solidFill>
                <a:latin typeface="+mn-lt"/>
                <a:ea typeface="+mn-ea"/>
                <a:cs typeface="+mn-cs"/>
              </a:rPr>
              <a:t> </a:t>
            </a:r>
            <a:r>
              <a:rPr lang="zh-CN" altLang="en-US" dirty="0" smtClean="0"/>
              <a:t> </a:t>
            </a:r>
            <a:r>
              <a:rPr lang="zh-CN" altLang="en-US" sz="2400" dirty="0" smtClean="0"/>
              <a:t>深度优先搜索</a:t>
            </a:r>
            <a:r>
              <a:rPr lang="zh-CN" altLang="en-US" sz="2400" dirty="0" smtClean="0">
                <a:solidFill>
                  <a:schemeClr val="tx1"/>
                </a:solidFill>
                <a:latin typeface="+mn-lt"/>
                <a:ea typeface="+mn-ea"/>
                <a:cs typeface="+mn-cs"/>
              </a:rPr>
              <a:t>最简单的实现就是递归，写成伪代码如下：</a:t>
            </a:r>
            <a:endParaRPr lang="en-US" altLang="zh-CN" sz="2400" dirty="0" smtClean="0">
              <a:solidFill>
                <a:schemeClr val="tx1"/>
              </a:solidFill>
              <a:latin typeface="+mn-lt"/>
              <a:ea typeface="+mn-ea"/>
              <a:cs typeface="+mn-cs"/>
            </a:endParaRPr>
          </a:p>
          <a:p>
            <a:pPr>
              <a:buNone/>
            </a:pPr>
            <a:r>
              <a:rPr lang="en-US" altLang="zh-CN" sz="2400" dirty="0" smtClean="0"/>
              <a:t>    </a:t>
            </a:r>
            <a:r>
              <a:rPr lang="en-US" sz="2400" dirty="0" smtClean="0">
                <a:solidFill>
                  <a:schemeClr val="tx1"/>
                </a:solidFill>
                <a:latin typeface="+mn-lt"/>
                <a:ea typeface="+mn-ea"/>
                <a:cs typeface="+mn-cs"/>
              </a:rPr>
              <a:t> </a:t>
            </a:r>
            <a:r>
              <a:rPr lang="en-US" sz="2400" dirty="0" smtClean="0"/>
              <a:t>T</a:t>
            </a:r>
            <a:r>
              <a:rPr lang="en-US" sz="2400" dirty="0" smtClean="0">
                <a:solidFill>
                  <a:schemeClr val="tx1"/>
                </a:solidFill>
                <a:latin typeface="+mn-lt"/>
                <a:ea typeface="+mn-ea"/>
                <a:cs typeface="+mn-cs"/>
              </a:rPr>
              <a:t>ype DFS(v):</a:t>
            </a:r>
            <a:r>
              <a:rPr lang="en-US" sz="2400" dirty="0" smtClean="0"/>
              <a:t/>
            </a:r>
            <a:br>
              <a:rPr lang="en-US" sz="2400" dirty="0" smtClean="0"/>
            </a:br>
            <a:r>
              <a:rPr lang="en-US" sz="2400" dirty="0" smtClean="0">
                <a:solidFill>
                  <a:schemeClr val="tx1"/>
                </a:solidFill>
                <a:latin typeface="+mn-lt"/>
                <a:ea typeface="+mn-ea"/>
                <a:cs typeface="+mn-cs"/>
              </a:rPr>
              <a:t>      visited[v] = true</a:t>
            </a:r>
            <a:r>
              <a:rPr lang="en-US" sz="2400" dirty="0" smtClean="0"/>
              <a:t/>
            </a:r>
            <a:br>
              <a:rPr lang="en-US" sz="2400" dirty="0" smtClean="0"/>
            </a:br>
            <a:r>
              <a:rPr lang="en-US" sz="2400" dirty="0" smtClean="0">
                <a:solidFill>
                  <a:schemeClr val="tx1"/>
                </a:solidFill>
                <a:latin typeface="+mn-lt"/>
                <a:ea typeface="+mn-ea"/>
                <a:cs typeface="+mn-cs"/>
              </a:rPr>
              <a:t>      </a:t>
            </a:r>
            <a:r>
              <a:rPr lang="en-US" altLang="zh-CN" sz="2400" dirty="0" smtClean="0">
                <a:solidFill>
                  <a:schemeClr val="tx1"/>
                </a:solidFill>
                <a:latin typeface="+mn-lt"/>
                <a:ea typeface="+mn-ea"/>
                <a:cs typeface="+mn-cs"/>
              </a:rPr>
              <a:t>work</a:t>
            </a:r>
            <a:r>
              <a:rPr lang="en-US" sz="2400" dirty="0" smtClean="0">
                <a:solidFill>
                  <a:schemeClr val="tx1"/>
                </a:solidFill>
                <a:latin typeface="+mn-lt"/>
                <a:ea typeface="+mn-ea"/>
                <a:cs typeface="+mn-cs"/>
              </a:rPr>
              <a:t>(v)</a:t>
            </a:r>
            <a:r>
              <a:rPr lang="en-US" sz="2400" dirty="0" smtClean="0"/>
              <a:t/>
            </a:r>
            <a:br>
              <a:rPr lang="en-US" sz="2400" dirty="0" smtClean="0"/>
            </a:br>
            <a:r>
              <a:rPr lang="en-US" sz="2400" dirty="0" smtClean="0">
                <a:solidFill>
                  <a:schemeClr val="tx1"/>
                </a:solidFill>
                <a:latin typeface="+mn-lt"/>
                <a:ea typeface="+mn-ea"/>
                <a:cs typeface="+mn-cs"/>
              </a:rPr>
              <a:t>      for u in adjcent_list[v]:</a:t>
            </a:r>
          </a:p>
          <a:p>
            <a:pPr>
              <a:buNone/>
            </a:pPr>
            <a:r>
              <a:rPr lang="en-US" sz="2400" dirty="0" smtClean="0">
                <a:solidFill>
                  <a:schemeClr val="tx1"/>
                </a:solidFill>
                <a:latin typeface="+mn-lt"/>
                <a:ea typeface="+mn-ea"/>
                <a:cs typeface="+mn-cs"/>
              </a:rPr>
              <a:t>                if visited[u] is false:</a:t>
            </a:r>
          </a:p>
          <a:p>
            <a:pPr>
              <a:buNone/>
            </a:pPr>
            <a:r>
              <a:rPr lang="en-US" sz="2400" dirty="0" smtClean="0">
                <a:solidFill>
                  <a:schemeClr val="tx1"/>
                </a:solidFill>
                <a:latin typeface="+mn-lt"/>
                <a:ea typeface="+mn-ea"/>
                <a:cs typeface="+mn-cs"/>
              </a:rPr>
              <a:t>                   DFS(u)</a:t>
            </a:r>
          </a:p>
          <a:p>
            <a:pPr>
              <a:buNone/>
            </a:pPr>
            <a:endParaRPr lang="en-US" altLang="zh-CN" sz="2400" dirty="0" smtClean="0"/>
          </a:p>
          <a:p>
            <a:pPr>
              <a:buNone/>
            </a:pPr>
            <a:r>
              <a:rPr lang="zh-CN" altLang="en-US" sz="2400" dirty="0" smtClean="0"/>
              <a:t>    </a:t>
            </a:r>
            <a:r>
              <a:rPr lang="en-US" altLang="zh-CN" sz="2400" dirty="0" smtClean="0"/>
              <a:t>work()</a:t>
            </a:r>
            <a:r>
              <a:rPr lang="zh-CN" altLang="en-US" sz="2400" dirty="0" smtClean="0"/>
              <a:t>表示访问时具体要干的事情，根据情况而定，并且</a:t>
            </a:r>
            <a:r>
              <a:rPr lang="en-US" altLang="zh-CN" sz="2400" dirty="0" smtClean="0"/>
              <a:t>DFS</a:t>
            </a:r>
            <a:r>
              <a:rPr lang="zh-CN" altLang="en-US" sz="2400" dirty="0" smtClean="0"/>
              <a:t>是允许有返回值的。</a:t>
            </a:r>
            <a:endParaRPr lang="zh-CN" altLang="en-US" sz="24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12</a:t>
            </a:fld>
            <a:endParaRPr lang="en-US" altLang="zh-CN"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467544" y="769268"/>
            <a:ext cx="2160588" cy="359833"/>
          </a:xfrm>
          <a:prstGeom prst="rect">
            <a:avLst/>
          </a:prstGeom>
          <a:solidFill>
            <a:srgbClr val="FF3300"/>
          </a:solidFill>
          <a:ln w="9525">
            <a:solidFill>
              <a:srgbClr val="000099"/>
            </a:solidFill>
            <a:miter lim="800000"/>
            <a:headEnd/>
            <a:tailEnd/>
          </a:ln>
        </p:spPr>
        <p:txBody>
          <a:bodyPr wrap="none" anchor="ctr"/>
          <a:lstStyle/>
          <a:p>
            <a:endParaRPr lang="zh-CN" altLang="en-US"/>
          </a:p>
        </p:txBody>
      </p:sp>
      <p:sp>
        <p:nvSpPr>
          <p:cNvPr id="76803" name="Rectangle 3"/>
          <p:cNvSpPr>
            <a:spLocks noChangeArrowheads="1"/>
          </p:cNvSpPr>
          <p:nvPr/>
        </p:nvSpPr>
        <p:spPr bwMode="auto">
          <a:xfrm>
            <a:off x="2628132" y="769268"/>
            <a:ext cx="3816350" cy="35983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76804" name="AutoShape 4"/>
          <p:cNvSpPr>
            <a:spLocks/>
          </p:cNvSpPr>
          <p:nvPr/>
        </p:nvSpPr>
        <p:spPr bwMode="auto">
          <a:xfrm rot="-5400000">
            <a:off x="1427320" y="206897"/>
            <a:ext cx="239448" cy="2089150"/>
          </a:xfrm>
          <a:prstGeom prst="leftBrace">
            <a:avLst>
              <a:gd name="adj1" fmla="val 60589"/>
              <a:gd name="adj2" fmla="val 50000"/>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6805" name="Text Box 5"/>
          <p:cNvSpPr txBox="1">
            <a:spLocks noChangeArrowheads="1"/>
          </p:cNvSpPr>
          <p:nvPr/>
        </p:nvSpPr>
        <p:spPr bwMode="auto">
          <a:xfrm>
            <a:off x="504057" y="1549789"/>
            <a:ext cx="20891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a:latin typeface="Times New Roman" pitchFamily="18" charset="0"/>
              </a:rPr>
              <a:t>已拼接部分</a:t>
            </a:r>
          </a:p>
        </p:txBody>
      </p:sp>
      <p:sp>
        <p:nvSpPr>
          <p:cNvPr id="76806" name="AutoShape 6"/>
          <p:cNvSpPr>
            <a:spLocks/>
          </p:cNvSpPr>
          <p:nvPr/>
        </p:nvSpPr>
        <p:spPr bwMode="auto">
          <a:xfrm rot="-5400000">
            <a:off x="4380864" y="-587118"/>
            <a:ext cx="239448" cy="3671888"/>
          </a:xfrm>
          <a:prstGeom prst="leftBrace">
            <a:avLst>
              <a:gd name="adj1" fmla="val 106492"/>
              <a:gd name="adj2" fmla="val 50000"/>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6807" name="Text Box 7"/>
          <p:cNvSpPr txBox="1">
            <a:spLocks noChangeArrowheads="1"/>
          </p:cNvSpPr>
          <p:nvPr/>
        </p:nvSpPr>
        <p:spPr bwMode="auto">
          <a:xfrm>
            <a:off x="2664644" y="1549789"/>
            <a:ext cx="36718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a:latin typeface="Times New Roman" pitchFamily="18" charset="0"/>
              </a:rPr>
              <a:t>未拼接部分</a:t>
            </a:r>
          </a:p>
        </p:txBody>
      </p:sp>
      <p:sp>
        <p:nvSpPr>
          <p:cNvPr id="76808" name="Text Box 8"/>
          <p:cNvSpPr txBox="1">
            <a:spLocks noChangeArrowheads="1"/>
          </p:cNvSpPr>
          <p:nvPr/>
        </p:nvSpPr>
        <p:spPr bwMode="auto">
          <a:xfrm>
            <a:off x="6552433" y="769268"/>
            <a:ext cx="248443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a:latin typeface="Times New Roman" pitchFamily="18" charset="0"/>
              </a:rPr>
              <a:t>长度为</a:t>
            </a:r>
            <a:r>
              <a:rPr kumimoji="1" lang="en-US" altLang="zh-CN" sz="2400">
                <a:latin typeface="Times New Roman" pitchFamily="18" charset="0"/>
              </a:rPr>
              <a:t>L</a:t>
            </a:r>
            <a:r>
              <a:rPr kumimoji="1" lang="zh-CN" altLang="en-US" sz="2400">
                <a:latin typeface="Times New Roman" pitchFamily="18" charset="0"/>
              </a:rPr>
              <a:t>的棍子</a:t>
            </a:r>
          </a:p>
        </p:txBody>
      </p:sp>
      <p:sp>
        <p:nvSpPr>
          <p:cNvPr id="76809" name="Rectangle 9"/>
          <p:cNvSpPr>
            <a:spLocks noChangeArrowheads="1"/>
          </p:cNvSpPr>
          <p:nvPr/>
        </p:nvSpPr>
        <p:spPr bwMode="auto">
          <a:xfrm>
            <a:off x="3852317" y="2269456"/>
            <a:ext cx="3455987"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6810" name="Text Box 10"/>
          <p:cNvSpPr txBox="1">
            <a:spLocks noChangeArrowheads="1"/>
          </p:cNvSpPr>
          <p:nvPr/>
        </p:nvSpPr>
        <p:spPr bwMode="auto">
          <a:xfrm>
            <a:off x="574874" y="2029594"/>
            <a:ext cx="291700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dirty="0">
                <a:latin typeface="Times New Roman" pitchFamily="18" charset="0"/>
              </a:rPr>
              <a:t>长度为</a:t>
            </a:r>
            <a:r>
              <a:rPr kumimoji="1" lang="en-US" altLang="zh-CN" sz="2400" dirty="0">
                <a:latin typeface="Times New Roman" pitchFamily="18" charset="0"/>
              </a:rPr>
              <a:t>L</a:t>
            </a:r>
            <a:r>
              <a:rPr kumimoji="1" lang="en-US" altLang="zh-CN" sz="2400" baseline="-25000" dirty="0">
                <a:latin typeface="Times New Roman" pitchFamily="18" charset="0"/>
              </a:rPr>
              <a:t>1</a:t>
            </a:r>
            <a:r>
              <a:rPr kumimoji="1" lang="zh-CN" altLang="en-US" sz="2400" dirty="0">
                <a:latin typeface="Times New Roman" pitchFamily="18" charset="0"/>
              </a:rPr>
              <a:t>的未拼接木棒，共有</a:t>
            </a:r>
            <a:r>
              <a:rPr kumimoji="1" lang="en-US" altLang="zh-CN" sz="2400" dirty="0">
                <a:latin typeface="Times New Roman" pitchFamily="18" charset="0"/>
              </a:rPr>
              <a:t>N</a:t>
            </a:r>
            <a:r>
              <a:rPr kumimoji="1" lang="en-US" altLang="zh-CN" sz="2400" baseline="-25000" dirty="0">
                <a:latin typeface="Times New Roman" pitchFamily="18" charset="0"/>
              </a:rPr>
              <a:t>1</a:t>
            </a:r>
            <a:r>
              <a:rPr kumimoji="1" lang="zh-CN" altLang="en-US" sz="2400" dirty="0">
                <a:latin typeface="Times New Roman" pitchFamily="18" charset="0"/>
              </a:rPr>
              <a:t>根</a:t>
            </a:r>
          </a:p>
        </p:txBody>
      </p:sp>
      <p:sp>
        <p:nvSpPr>
          <p:cNvPr id="76811" name="Rectangle 11"/>
          <p:cNvSpPr>
            <a:spLocks noChangeArrowheads="1"/>
          </p:cNvSpPr>
          <p:nvPr/>
        </p:nvSpPr>
        <p:spPr bwMode="auto">
          <a:xfrm>
            <a:off x="3960266" y="3112153"/>
            <a:ext cx="1871662"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6812" name="Text Box 12"/>
          <p:cNvSpPr txBox="1">
            <a:spLocks noChangeArrowheads="1"/>
          </p:cNvSpPr>
          <p:nvPr/>
        </p:nvSpPr>
        <p:spPr bwMode="auto">
          <a:xfrm>
            <a:off x="574875" y="2821682"/>
            <a:ext cx="2917004"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dirty="0">
                <a:latin typeface="Times New Roman" pitchFamily="18" charset="0"/>
              </a:rPr>
              <a:t>长度为</a:t>
            </a:r>
            <a:r>
              <a:rPr kumimoji="1" lang="en-US" altLang="zh-CN" sz="2400" dirty="0">
                <a:latin typeface="Times New Roman" pitchFamily="18" charset="0"/>
              </a:rPr>
              <a:t>L</a:t>
            </a:r>
            <a:r>
              <a:rPr kumimoji="1" lang="en-US" altLang="zh-CN" sz="2400" baseline="-25000" dirty="0">
                <a:latin typeface="Times New Roman" pitchFamily="18" charset="0"/>
              </a:rPr>
              <a:t>2</a:t>
            </a:r>
            <a:r>
              <a:rPr kumimoji="1" lang="zh-CN" altLang="en-US" sz="2400" dirty="0">
                <a:latin typeface="Times New Roman" pitchFamily="18" charset="0"/>
              </a:rPr>
              <a:t>的未拼接木棒，共有</a:t>
            </a:r>
            <a:r>
              <a:rPr kumimoji="1" lang="en-US" altLang="zh-CN" sz="2400" dirty="0">
                <a:latin typeface="Times New Roman" pitchFamily="18" charset="0"/>
              </a:rPr>
              <a:t>N</a:t>
            </a:r>
            <a:r>
              <a:rPr kumimoji="1" lang="en-US" altLang="zh-CN" sz="2400" baseline="-25000" dirty="0">
                <a:latin typeface="Times New Roman" pitchFamily="18" charset="0"/>
              </a:rPr>
              <a:t>2</a:t>
            </a:r>
            <a:r>
              <a:rPr kumimoji="1" lang="zh-CN" altLang="en-US" sz="2400" dirty="0">
                <a:latin typeface="Times New Roman" pitchFamily="18" charset="0"/>
              </a:rPr>
              <a:t>根</a:t>
            </a:r>
          </a:p>
        </p:txBody>
      </p:sp>
      <p:sp>
        <p:nvSpPr>
          <p:cNvPr id="76813" name="Rectangle 13"/>
          <p:cNvSpPr>
            <a:spLocks noChangeArrowheads="1"/>
          </p:cNvSpPr>
          <p:nvPr/>
        </p:nvSpPr>
        <p:spPr bwMode="auto">
          <a:xfrm>
            <a:off x="3960267" y="3711435"/>
            <a:ext cx="1152525"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6814" name="Text Box 14"/>
          <p:cNvSpPr txBox="1">
            <a:spLocks noChangeArrowheads="1"/>
          </p:cNvSpPr>
          <p:nvPr/>
        </p:nvSpPr>
        <p:spPr bwMode="auto">
          <a:xfrm>
            <a:off x="574875" y="3613770"/>
            <a:ext cx="2917004"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dirty="0" smtClean="0">
                <a:latin typeface="Times New Roman" pitchFamily="18" charset="0"/>
              </a:rPr>
              <a:t>长度</a:t>
            </a:r>
            <a:r>
              <a:rPr kumimoji="1" lang="zh-CN" altLang="en-US" sz="2400" dirty="0">
                <a:latin typeface="Times New Roman" pitchFamily="18" charset="0"/>
              </a:rPr>
              <a:t>为</a:t>
            </a:r>
            <a:r>
              <a:rPr kumimoji="1" lang="en-US" altLang="zh-CN" sz="2400" dirty="0">
                <a:latin typeface="Times New Roman" pitchFamily="18" charset="0"/>
              </a:rPr>
              <a:t>L</a:t>
            </a:r>
            <a:r>
              <a:rPr kumimoji="1" lang="en-US" altLang="zh-CN" sz="2400" baseline="-25000" dirty="0">
                <a:latin typeface="Times New Roman" pitchFamily="18" charset="0"/>
              </a:rPr>
              <a:t>3</a:t>
            </a:r>
            <a:r>
              <a:rPr kumimoji="1" lang="zh-CN" altLang="en-US" sz="2400" dirty="0">
                <a:latin typeface="Times New Roman" pitchFamily="18" charset="0"/>
              </a:rPr>
              <a:t>的未拼接木棒，共有</a:t>
            </a:r>
            <a:r>
              <a:rPr kumimoji="1" lang="en-US" altLang="zh-CN" sz="2400" dirty="0">
                <a:latin typeface="Times New Roman" pitchFamily="18" charset="0"/>
              </a:rPr>
              <a:t>N</a:t>
            </a:r>
            <a:r>
              <a:rPr kumimoji="1" lang="en-US" altLang="zh-CN" sz="2400" baseline="-25000" dirty="0">
                <a:latin typeface="Times New Roman" pitchFamily="18" charset="0"/>
              </a:rPr>
              <a:t>3</a:t>
            </a:r>
            <a:r>
              <a:rPr kumimoji="1" lang="zh-CN" altLang="en-US" sz="2400" dirty="0">
                <a:latin typeface="Times New Roman" pitchFamily="18" charset="0"/>
              </a:rPr>
              <a:t>根</a:t>
            </a:r>
          </a:p>
        </p:txBody>
      </p:sp>
      <p:sp>
        <p:nvSpPr>
          <p:cNvPr id="76815" name="Rectangle 15"/>
          <p:cNvSpPr>
            <a:spLocks noGrp="1" noChangeArrowheads="1"/>
          </p:cNvSpPr>
          <p:nvPr>
            <p:ph type="body" idx="1"/>
          </p:nvPr>
        </p:nvSpPr>
        <p:spPr>
          <a:xfrm>
            <a:off x="179512" y="4441676"/>
            <a:ext cx="8424936" cy="1236927"/>
          </a:xfrm>
          <a:noFill/>
        </p:spPr>
        <p:txBody>
          <a:bodyPr/>
          <a:lstStyle/>
          <a:p>
            <a:r>
              <a:rPr lang="zh-CN" altLang="en-US" sz="2400" dirty="0" smtClean="0"/>
              <a:t>如果某次拼接选择长度为</a:t>
            </a:r>
            <a:r>
              <a:rPr lang="en-US" altLang="zh-CN" sz="2400" dirty="0" smtClean="0"/>
              <a:t>L</a:t>
            </a:r>
            <a:r>
              <a:rPr lang="en-US" altLang="zh-CN" sz="2400" baseline="-25000" dirty="0" smtClean="0">
                <a:latin typeface="Times New Roman" pitchFamily="18" charset="0"/>
              </a:rPr>
              <a:t>1</a:t>
            </a:r>
            <a:r>
              <a:rPr lang="zh-CN" altLang="en-US" sz="2400" dirty="0" smtClean="0"/>
              <a:t>的木棒，导致最终失败，则在</a:t>
            </a:r>
            <a:r>
              <a:rPr lang="zh-CN" altLang="en-US" sz="2400" dirty="0" smtClean="0">
                <a:solidFill>
                  <a:srgbClr val="FF0000"/>
                </a:solidFill>
              </a:rPr>
              <a:t>同一位置</a:t>
            </a:r>
            <a:r>
              <a:rPr lang="zh-CN" altLang="en-US" sz="2400" dirty="0" smtClean="0"/>
              <a:t>尝试下一根木棒时，要跳过所有长度为</a:t>
            </a:r>
            <a:r>
              <a:rPr lang="en-US" altLang="zh-CN" sz="2400" dirty="0" smtClean="0"/>
              <a:t>L</a:t>
            </a:r>
            <a:r>
              <a:rPr lang="en-US" altLang="zh-CN" sz="2400" baseline="-25000" dirty="0" smtClean="0">
                <a:latin typeface="Times New Roman" pitchFamily="18" charset="0"/>
              </a:rPr>
              <a:t>1</a:t>
            </a:r>
            <a:r>
              <a:rPr lang="zh-CN" altLang="en-US" sz="2400" dirty="0" smtClean="0"/>
              <a:t>的木棒。</a:t>
            </a:r>
          </a:p>
        </p:txBody>
      </p:sp>
      <p:sp>
        <p:nvSpPr>
          <p:cNvPr id="76816" name="Rectangle 16"/>
          <p:cNvSpPr>
            <a:spLocks noChangeArrowheads="1"/>
          </p:cNvSpPr>
          <p:nvPr/>
        </p:nvSpPr>
        <p:spPr bwMode="auto">
          <a:xfrm>
            <a:off x="323851" y="121196"/>
            <a:ext cx="1800225"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3200" dirty="0">
                <a:solidFill>
                  <a:srgbClr val="0000FF"/>
                </a:solidFill>
                <a:latin typeface="方正隶书简体"/>
                <a:ea typeface="方正隶书简体"/>
                <a:cs typeface="方正隶书简体"/>
              </a:rPr>
              <a:t>剪枝</a:t>
            </a:r>
            <a:r>
              <a:rPr lang="en-US" altLang="zh-CN" sz="3200" b="1" dirty="0">
                <a:solidFill>
                  <a:srgbClr val="0000FF"/>
                </a:solidFill>
                <a:latin typeface="方正隶书简体"/>
                <a:ea typeface="方正隶书简体"/>
                <a:cs typeface="方正隶书简体"/>
              </a:rPr>
              <a:t>3</a:t>
            </a:r>
            <a:r>
              <a:rPr lang="zh-CN" altLang="en-US" sz="3200" dirty="0">
                <a:solidFill>
                  <a:srgbClr val="0000FF"/>
                </a:solidFill>
                <a:latin typeface="方正隶书简体"/>
                <a:ea typeface="方正隶书简体"/>
                <a:cs typeface="方正隶书简体"/>
              </a:rPr>
              <a:t>：</a:t>
            </a:r>
          </a:p>
        </p:txBody>
      </p:sp>
    </p:spTree>
    <p:extLst>
      <p:ext uri="{BB962C8B-B14F-4D97-AF65-F5344CB8AC3E}">
        <p14:creationId xmlns="" xmlns:p14="http://schemas.microsoft.com/office/powerpoint/2010/main" val="3543928543"/>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95288" y="877094"/>
            <a:ext cx="8424862" cy="4020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en-US" altLang="zh-CN" sz="3200" dirty="0" smtClean="0"/>
              <a:t> </a:t>
            </a:r>
            <a:r>
              <a:rPr lang="en-US" altLang="zh-CN" sz="3200" dirty="0" err="1" smtClean="0"/>
              <a:t>bool</a:t>
            </a:r>
            <a:r>
              <a:rPr lang="en-US" altLang="zh-CN" sz="3200" dirty="0"/>
              <a:t>	</a:t>
            </a:r>
            <a:r>
              <a:rPr lang="en-US" altLang="zh-CN" sz="3200" dirty="0" err="1"/>
              <a:t>Dfs</a:t>
            </a:r>
            <a:r>
              <a:rPr lang="en-US" altLang="zh-CN" sz="3200" dirty="0"/>
              <a:t>(int </a:t>
            </a:r>
            <a:r>
              <a:rPr lang="en-US" altLang="zh-CN" sz="3200" dirty="0" err="1"/>
              <a:t>nUnusedSticks</a:t>
            </a:r>
            <a:r>
              <a:rPr lang="en-US" altLang="zh-CN" sz="3200" dirty="0"/>
              <a:t>, int </a:t>
            </a:r>
            <a:r>
              <a:rPr lang="en-US" altLang="zh-CN" sz="3200" dirty="0" err="1"/>
              <a:t>nLeft</a:t>
            </a:r>
            <a:r>
              <a:rPr lang="en-US" altLang="zh-CN" sz="3200" dirty="0"/>
              <a:t> ) ;</a:t>
            </a:r>
          </a:p>
          <a:p>
            <a:pPr marL="342900" indent="-342900">
              <a:spcBef>
                <a:spcPct val="20000"/>
              </a:spcBef>
              <a:buClr>
                <a:schemeClr val="tx2"/>
              </a:buClr>
              <a:buSzPct val="70000"/>
              <a:buFont typeface="Wingdings" pitchFamily="2" charset="2"/>
              <a:buNone/>
            </a:pPr>
            <a:endParaRPr lang="en-US" altLang="zh-CN" sz="3200" dirty="0"/>
          </a:p>
          <a:p>
            <a:pPr marL="342900" indent="-342900">
              <a:spcBef>
                <a:spcPct val="20000"/>
              </a:spcBef>
              <a:buClr>
                <a:schemeClr val="tx2"/>
              </a:buClr>
              <a:buSzPct val="70000"/>
              <a:buFont typeface="Wingdings" pitchFamily="2" charset="2"/>
              <a:buNone/>
            </a:pPr>
            <a:r>
              <a:rPr lang="en-US" altLang="zh-CN" sz="3200" dirty="0"/>
              <a:t>   </a:t>
            </a:r>
            <a:r>
              <a:rPr lang="zh-CN" altLang="en-US" sz="3200" dirty="0"/>
              <a:t>表示</a:t>
            </a:r>
            <a:r>
              <a:rPr lang="en-US" altLang="zh-CN" sz="3200" dirty="0"/>
              <a:t>: </a:t>
            </a:r>
            <a:r>
              <a:rPr lang="zh-CN" altLang="en-US" sz="3200" dirty="0"/>
              <a:t>当前有</a:t>
            </a:r>
            <a:r>
              <a:rPr lang="en-US" altLang="zh-CN" sz="3200" dirty="0" err="1"/>
              <a:t>nUnusedSticks</a:t>
            </a:r>
            <a:r>
              <a:rPr lang="zh-CN" altLang="en-US" sz="3200" dirty="0"/>
              <a:t>根未用木棒，而且当前正在拼的那根棍子比假定的棍子长度短了</a:t>
            </a:r>
            <a:r>
              <a:rPr lang="en-US" altLang="zh-CN" sz="3200" dirty="0" err="1"/>
              <a:t>nLeft</a:t>
            </a:r>
            <a:r>
              <a:rPr lang="en-US" altLang="zh-CN" sz="3200" dirty="0"/>
              <a:t>, </a:t>
            </a:r>
            <a:r>
              <a:rPr lang="zh-CN" altLang="en-US" sz="3200" dirty="0"/>
              <a:t>那么在这种情况下能全部否拼成功。</a:t>
            </a:r>
          </a:p>
        </p:txBody>
      </p:sp>
    </p:spTree>
    <p:extLst>
      <p:ext uri="{BB962C8B-B14F-4D97-AF65-F5344CB8AC3E}">
        <p14:creationId xmlns="" xmlns:p14="http://schemas.microsoft.com/office/powerpoint/2010/main" val="3865881911"/>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429196" y="517261"/>
            <a:ext cx="8535292" cy="4020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en-US" altLang="zh-CN" sz="3000" dirty="0" err="1"/>
              <a:t>Dfs</a:t>
            </a:r>
            <a:r>
              <a:rPr lang="zh-CN" altLang="en-US" sz="3000" dirty="0"/>
              <a:t>的基本递推关系：</a:t>
            </a:r>
          </a:p>
          <a:p>
            <a:pPr marL="342900" indent="-342900">
              <a:spcBef>
                <a:spcPct val="20000"/>
              </a:spcBef>
              <a:buClr>
                <a:schemeClr val="tx2"/>
              </a:buClr>
              <a:buSzPct val="70000"/>
              <a:buFont typeface="Wingdings" pitchFamily="2" charset="2"/>
              <a:buNone/>
            </a:pPr>
            <a:endParaRPr lang="zh-CN" altLang="en-US" sz="3000" dirty="0"/>
          </a:p>
          <a:p>
            <a:pPr marL="342900" indent="-342900">
              <a:spcBef>
                <a:spcPct val="20000"/>
              </a:spcBef>
              <a:buClr>
                <a:schemeClr val="tx2"/>
              </a:buClr>
              <a:buSzPct val="70000"/>
              <a:buFont typeface="Wingdings" pitchFamily="2" charset="2"/>
              <a:buNone/>
            </a:pPr>
            <a:r>
              <a:rPr lang="en-US" altLang="zh-CN" sz="3000" dirty="0" err="1"/>
              <a:t>bool</a:t>
            </a:r>
            <a:r>
              <a:rPr lang="en-US" altLang="zh-CN" sz="3000" dirty="0"/>
              <a:t>	</a:t>
            </a:r>
            <a:r>
              <a:rPr lang="en-US" altLang="zh-CN" sz="3000" dirty="0" err="1"/>
              <a:t>Dfs</a:t>
            </a:r>
            <a:r>
              <a:rPr lang="en-US" altLang="zh-CN" sz="3000" dirty="0"/>
              <a:t>(int </a:t>
            </a:r>
            <a:r>
              <a:rPr lang="en-US" altLang="zh-CN" sz="3000" dirty="0" err="1"/>
              <a:t>nUnusedSticks</a:t>
            </a:r>
            <a:r>
              <a:rPr lang="en-US" altLang="zh-CN" sz="3000" dirty="0"/>
              <a:t>, int </a:t>
            </a:r>
            <a:r>
              <a:rPr lang="en-US" altLang="zh-CN" sz="3000" dirty="0" err="1"/>
              <a:t>nLeft</a:t>
            </a:r>
            <a:r>
              <a:rPr lang="en-US" altLang="zh-CN" sz="3000" dirty="0"/>
              <a:t>) {</a:t>
            </a:r>
          </a:p>
          <a:p>
            <a:pPr marL="342900" indent="-342900">
              <a:spcBef>
                <a:spcPct val="20000"/>
              </a:spcBef>
              <a:buClr>
                <a:schemeClr val="tx2"/>
              </a:buClr>
              <a:buSzPct val="70000"/>
              <a:buFont typeface="Wingdings" pitchFamily="2" charset="2"/>
              <a:buNone/>
            </a:pPr>
            <a:r>
              <a:rPr lang="en-US" altLang="zh-CN" sz="3000" dirty="0"/>
              <a:t>	…..</a:t>
            </a:r>
          </a:p>
          <a:p>
            <a:pPr marL="342900" indent="-342900">
              <a:spcBef>
                <a:spcPct val="20000"/>
              </a:spcBef>
              <a:buClr>
                <a:schemeClr val="tx2"/>
              </a:buClr>
              <a:buSzPct val="70000"/>
              <a:buFont typeface="Wingdings" pitchFamily="2" charset="2"/>
              <a:buNone/>
            </a:pPr>
            <a:r>
              <a:rPr lang="en-US" altLang="zh-CN" sz="3000" dirty="0"/>
              <a:t>	</a:t>
            </a:r>
            <a:r>
              <a:rPr lang="zh-CN" altLang="en-US" sz="3000" dirty="0"/>
              <a:t>找一根长度不超过</a:t>
            </a:r>
            <a:r>
              <a:rPr lang="en-US" altLang="zh-CN" sz="3000" dirty="0" err="1"/>
              <a:t>nLeft</a:t>
            </a:r>
            <a:r>
              <a:rPr lang="zh-CN" altLang="en-US" sz="3000" dirty="0"/>
              <a:t>的木棒</a:t>
            </a:r>
            <a:r>
              <a:rPr lang="en-US" altLang="zh-CN" sz="3000" dirty="0"/>
              <a:t>(</a:t>
            </a:r>
            <a:r>
              <a:rPr lang="zh-CN" altLang="en-US" sz="3000" dirty="0"/>
              <a:t>假设长为</a:t>
            </a:r>
            <a:r>
              <a:rPr lang="en-US" altLang="zh-CN" sz="3000" dirty="0" err="1"/>
              <a:t>len</a:t>
            </a:r>
            <a:r>
              <a:rPr lang="zh-CN" altLang="en-US" sz="3000" dirty="0"/>
              <a:t>，拼在当前棍子上，然后</a:t>
            </a:r>
          </a:p>
          <a:p>
            <a:pPr marL="342900" indent="-342900">
              <a:spcBef>
                <a:spcPct val="20000"/>
              </a:spcBef>
              <a:buClr>
                <a:schemeClr val="tx2"/>
              </a:buClr>
              <a:buSzPct val="70000"/>
              <a:buFont typeface="Wingdings" pitchFamily="2" charset="2"/>
              <a:buNone/>
            </a:pPr>
            <a:r>
              <a:rPr lang="zh-CN" altLang="en-US" sz="3000" dirty="0"/>
              <a:t>	</a:t>
            </a:r>
            <a:r>
              <a:rPr lang="en-US" altLang="zh-CN" sz="3000" dirty="0"/>
              <a:t>return </a:t>
            </a:r>
            <a:r>
              <a:rPr lang="en-US" altLang="zh-CN" sz="3000" dirty="0" err="1"/>
              <a:t>Dfs</a:t>
            </a:r>
            <a:r>
              <a:rPr lang="en-US" altLang="zh-CN" sz="3000" dirty="0"/>
              <a:t>(</a:t>
            </a:r>
            <a:r>
              <a:rPr lang="en-US" altLang="zh-CN" sz="3000" dirty="0" err="1"/>
              <a:t>nUnusedSticks</a:t>
            </a:r>
            <a:r>
              <a:rPr lang="en-US" altLang="zh-CN" sz="3000" dirty="0"/>
              <a:t> – 1,nLeft – </a:t>
            </a:r>
            <a:r>
              <a:rPr lang="en-US" altLang="zh-CN" sz="3000" dirty="0" err="1"/>
              <a:t>len</a:t>
            </a:r>
            <a:r>
              <a:rPr lang="en-US" altLang="zh-CN" sz="3000" dirty="0"/>
              <a:t> )	;</a:t>
            </a:r>
          </a:p>
          <a:p>
            <a:pPr marL="342900" indent="-342900">
              <a:spcBef>
                <a:spcPct val="20000"/>
              </a:spcBef>
              <a:buClr>
                <a:schemeClr val="tx2"/>
              </a:buClr>
              <a:buSzPct val="70000"/>
              <a:buFont typeface="Wingdings" pitchFamily="2" charset="2"/>
              <a:buNone/>
            </a:pPr>
            <a:r>
              <a:rPr lang="en-US" altLang="zh-CN" sz="3000" dirty="0"/>
              <a:t>}</a:t>
            </a:r>
          </a:p>
        </p:txBody>
      </p:sp>
    </p:spTree>
    <p:extLst>
      <p:ext uri="{BB962C8B-B14F-4D97-AF65-F5344CB8AC3E}">
        <p14:creationId xmlns="" xmlns:p14="http://schemas.microsoft.com/office/powerpoint/2010/main" val="2847892183"/>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28625" y="576792"/>
            <a:ext cx="8358188" cy="4020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en-US" altLang="zh-CN" sz="3000"/>
              <a:t>Dfs</a:t>
            </a:r>
            <a:r>
              <a:rPr lang="zh-CN" altLang="en-US" sz="3000"/>
              <a:t>的终止条件之一：</a:t>
            </a:r>
          </a:p>
          <a:p>
            <a:pPr marL="342900" indent="-342900">
              <a:spcBef>
                <a:spcPct val="20000"/>
              </a:spcBef>
              <a:buClr>
                <a:schemeClr val="tx2"/>
              </a:buClr>
              <a:buSzPct val="70000"/>
              <a:buFont typeface="Wingdings" pitchFamily="2" charset="2"/>
              <a:buNone/>
            </a:pPr>
            <a:endParaRPr lang="zh-CN" altLang="en-US" sz="3000"/>
          </a:p>
          <a:p>
            <a:pPr marL="342900" indent="-342900">
              <a:spcBef>
                <a:spcPct val="20000"/>
              </a:spcBef>
              <a:buClr>
                <a:schemeClr val="tx2"/>
              </a:buClr>
              <a:buSzPct val="70000"/>
              <a:buFont typeface="Wingdings" pitchFamily="2" charset="2"/>
              <a:buNone/>
            </a:pPr>
            <a:r>
              <a:rPr lang="en-US" altLang="zh-CN" sz="3000"/>
              <a:t>bool	Dfs(int nUnusedSticks, </a:t>
            </a:r>
          </a:p>
          <a:p>
            <a:pPr marL="342900" indent="-342900">
              <a:spcBef>
                <a:spcPct val="20000"/>
              </a:spcBef>
              <a:buClr>
                <a:schemeClr val="tx2"/>
              </a:buClr>
              <a:buSzPct val="70000"/>
              <a:buFont typeface="Wingdings" pitchFamily="2" charset="2"/>
              <a:buNone/>
            </a:pPr>
            <a:r>
              <a:rPr lang="en-US" altLang="zh-CN" sz="3000"/>
              <a:t>	int nLeft ) {</a:t>
            </a:r>
          </a:p>
          <a:p>
            <a:pPr marL="342900" indent="-342900">
              <a:spcBef>
                <a:spcPct val="20000"/>
              </a:spcBef>
              <a:buClr>
                <a:schemeClr val="tx2"/>
              </a:buClr>
              <a:buSzPct val="70000"/>
              <a:buFont typeface="Wingdings" pitchFamily="2" charset="2"/>
              <a:buNone/>
            </a:pPr>
            <a:r>
              <a:rPr lang="en-US" altLang="zh-CN" sz="3000"/>
              <a:t>	</a:t>
            </a:r>
          </a:p>
          <a:p>
            <a:pPr marL="342900" indent="-342900">
              <a:spcBef>
                <a:spcPct val="20000"/>
              </a:spcBef>
              <a:buClr>
                <a:schemeClr val="tx2"/>
              </a:buClr>
              <a:buSzPct val="70000"/>
              <a:buFont typeface="Wingdings" pitchFamily="2" charset="2"/>
              <a:buNone/>
            </a:pPr>
            <a:r>
              <a:rPr lang="en-US" altLang="zh-CN" sz="3000"/>
              <a:t>		if( nUnusedSticks == 0 &amp;&amp;  nLeft == 0)</a:t>
            </a:r>
          </a:p>
          <a:p>
            <a:pPr marL="342900" indent="-342900">
              <a:spcBef>
                <a:spcPct val="20000"/>
              </a:spcBef>
              <a:buClr>
                <a:schemeClr val="tx2"/>
              </a:buClr>
              <a:buSzPct val="70000"/>
              <a:buFont typeface="Wingdings" pitchFamily="2" charset="2"/>
              <a:buNone/>
            </a:pPr>
            <a:r>
              <a:rPr lang="en-US" altLang="zh-CN" sz="3000"/>
              <a:t>			return true;	</a:t>
            </a:r>
          </a:p>
          <a:p>
            <a:pPr marL="342900" indent="-342900">
              <a:spcBef>
                <a:spcPct val="20000"/>
              </a:spcBef>
              <a:buClr>
                <a:schemeClr val="tx2"/>
              </a:buClr>
              <a:buSzPct val="70000"/>
              <a:buFont typeface="Wingdings" pitchFamily="2" charset="2"/>
              <a:buNone/>
            </a:pPr>
            <a:r>
              <a:rPr lang="en-US" altLang="zh-CN" sz="3000"/>
              <a:t>}</a:t>
            </a:r>
          </a:p>
        </p:txBody>
      </p:sp>
    </p:spTree>
    <p:extLst>
      <p:ext uri="{BB962C8B-B14F-4D97-AF65-F5344CB8AC3E}">
        <p14:creationId xmlns="" xmlns:p14="http://schemas.microsoft.com/office/powerpoint/2010/main" val="219025603"/>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ChangeArrowheads="1"/>
          </p:cNvSpPr>
          <p:nvPr/>
        </p:nvSpPr>
        <p:spPr bwMode="auto">
          <a:xfrm>
            <a:off x="328613" y="1236928"/>
            <a:ext cx="8208962" cy="4020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endParaRPr lang="zh-CN" altLang="zh-CN" sz="3000"/>
          </a:p>
        </p:txBody>
      </p:sp>
      <p:sp>
        <p:nvSpPr>
          <p:cNvPr id="626693" name="Rectangle 5"/>
          <p:cNvSpPr>
            <a:spLocks noChangeArrowheads="1"/>
          </p:cNvSpPr>
          <p:nvPr/>
        </p:nvSpPr>
        <p:spPr bwMode="auto">
          <a:xfrm>
            <a:off x="428625" y="178595"/>
            <a:ext cx="8497888" cy="637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zh-CN" altLang="en-US" sz="3200">
                <a:solidFill>
                  <a:srgbClr val="0000FF"/>
                </a:solidFill>
                <a:latin typeface="方正隶书简体"/>
                <a:ea typeface="方正隶书简体"/>
                <a:cs typeface="方正隶书简体"/>
              </a:rPr>
              <a:t>剪枝 </a:t>
            </a:r>
            <a:r>
              <a:rPr lang="en-US" altLang="zh-CN" sz="3200" b="1">
                <a:solidFill>
                  <a:srgbClr val="0000FF"/>
                </a:solidFill>
                <a:latin typeface="方正隶书简体"/>
                <a:ea typeface="方正隶书简体"/>
                <a:cs typeface="方正隶书简体"/>
              </a:rPr>
              <a:t>4</a:t>
            </a:r>
            <a:r>
              <a:rPr lang="zh-CN" altLang="en-US" sz="3200">
                <a:solidFill>
                  <a:srgbClr val="0000FF"/>
                </a:solidFill>
                <a:latin typeface="方正隶书简体"/>
                <a:ea typeface="方正隶书简体"/>
                <a:cs typeface="方正隶书简体"/>
              </a:rPr>
              <a:t>：</a:t>
            </a:r>
            <a:r>
              <a:rPr lang="zh-CN" altLang="en-US" sz="3000"/>
              <a:t> </a:t>
            </a:r>
          </a:p>
          <a:p>
            <a:pPr marL="342900" indent="-342900">
              <a:spcBef>
                <a:spcPct val="20000"/>
              </a:spcBef>
              <a:buClr>
                <a:schemeClr val="tx2"/>
              </a:buClr>
              <a:buSzPct val="70000"/>
              <a:buFont typeface="Wingdings" pitchFamily="2" charset="2"/>
              <a:buNone/>
            </a:pPr>
            <a:endParaRPr lang="en-US" altLang="zh-CN" sz="3000"/>
          </a:p>
        </p:txBody>
      </p:sp>
      <p:sp>
        <p:nvSpPr>
          <p:cNvPr id="80900" name="Rectangle 6"/>
          <p:cNvSpPr>
            <a:spLocks noChangeArrowheads="1"/>
          </p:cNvSpPr>
          <p:nvPr/>
        </p:nvSpPr>
        <p:spPr bwMode="auto">
          <a:xfrm>
            <a:off x="428626" y="817563"/>
            <a:ext cx="824706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p>
            <a:pPr>
              <a:spcBef>
                <a:spcPct val="20000"/>
              </a:spcBef>
              <a:buClr>
                <a:schemeClr val="tx2"/>
              </a:buClr>
              <a:buSzPct val="70000"/>
              <a:buFont typeface="Wingdings" pitchFamily="2" charset="2"/>
              <a:buNone/>
            </a:pPr>
            <a:r>
              <a:rPr lang="zh-CN" altLang="en-US" sz="2400" dirty="0"/>
              <a:t>拼每一根棍子的时候，应该确保已经拼好的部分，长度是从长到短排列的，即拼的过程中要排除类似下面这种情况：</a:t>
            </a:r>
          </a:p>
        </p:txBody>
      </p:sp>
      <p:sp>
        <p:nvSpPr>
          <p:cNvPr id="80901" name="Rectangle 7"/>
          <p:cNvSpPr>
            <a:spLocks noChangeArrowheads="1"/>
          </p:cNvSpPr>
          <p:nvPr/>
        </p:nvSpPr>
        <p:spPr bwMode="auto">
          <a:xfrm>
            <a:off x="4329113" y="2561167"/>
            <a:ext cx="1223962"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80902" name="Rectangle 8"/>
          <p:cNvSpPr>
            <a:spLocks noChangeArrowheads="1"/>
          </p:cNvSpPr>
          <p:nvPr/>
        </p:nvSpPr>
        <p:spPr bwMode="auto">
          <a:xfrm>
            <a:off x="512763" y="2561167"/>
            <a:ext cx="3816350"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80903" name="Text Box 9"/>
          <p:cNvSpPr txBox="1">
            <a:spLocks noChangeArrowheads="1"/>
          </p:cNvSpPr>
          <p:nvPr/>
        </p:nvSpPr>
        <p:spPr bwMode="auto">
          <a:xfrm>
            <a:off x="1881189" y="2500313"/>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1</a:t>
            </a:r>
          </a:p>
        </p:txBody>
      </p:sp>
      <p:sp>
        <p:nvSpPr>
          <p:cNvPr id="80904" name="Rectangle 10"/>
          <p:cNvSpPr>
            <a:spLocks noChangeArrowheads="1"/>
          </p:cNvSpPr>
          <p:nvPr/>
        </p:nvSpPr>
        <p:spPr bwMode="auto">
          <a:xfrm>
            <a:off x="446999" y="2072176"/>
            <a:ext cx="210025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p>
            <a:r>
              <a:rPr lang="zh-CN" altLang="en-US" sz="2400" dirty="0"/>
              <a:t>未完成的棍子</a:t>
            </a:r>
            <a:r>
              <a:rPr lang="en-US" altLang="zh-CN" sz="2400" dirty="0"/>
              <a:t>i</a:t>
            </a:r>
          </a:p>
        </p:txBody>
      </p:sp>
      <p:sp>
        <p:nvSpPr>
          <p:cNvPr id="80905" name="Rectangle 11"/>
          <p:cNvSpPr>
            <a:spLocks noChangeArrowheads="1"/>
          </p:cNvSpPr>
          <p:nvPr/>
        </p:nvSpPr>
        <p:spPr bwMode="auto">
          <a:xfrm>
            <a:off x="5553075" y="2561167"/>
            <a:ext cx="2305050"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80906" name="Text Box 12"/>
          <p:cNvSpPr txBox="1">
            <a:spLocks noChangeArrowheads="1"/>
          </p:cNvSpPr>
          <p:nvPr/>
        </p:nvSpPr>
        <p:spPr bwMode="auto">
          <a:xfrm>
            <a:off x="4760914" y="2500313"/>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2</a:t>
            </a:r>
          </a:p>
        </p:txBody>
      </p:sp>
      <p:sp>
        <p:nvSpPr>
          <p:cNvPr id="80907" name="Text Box 13"/>
          <p:cNvSpPr txBox="1">
            <a:spLocks noChangeArrowheads="1"/>
          </p:cNvSpPr>
          <p:nvPr/>
        </p:nvSpPr>
        <p:spPr bwMode="auto">
          <a:xfrm>
            <a:off x="6345239" y="2500313"/>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3</a:t>
            </a:r>
          </a:p>
        </p:txBody>
      </p:sp>
      <p:sp>
        <p:nvSpPr>
          <p:cNvPr id="80908" name="Rectangle 14"/>
          <p:cNvSpPr>
            <a:spLocks noChangeArrowheads="1"/>
          </p:cNvSpPr>
          <p:nvPr/>
        </p:nvSpPr>
        <p:spPr bwMode="auto">
          <a:xfrm>
            <a:off x="428626" y="3096948"/>
            <a:ext cx="8247063"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p>
            <a:pPr>
              <a:spcBef>
                <a:spcPct val="20000"/>
              </a:spcBef>
              <a:buClr>
                <a:schemeClr val="tx2"/>
              </a:buClr>
              <a:buSzPct val="70000"/>
              <a:buFont typeface="Wingdings" pitchFamily="2" charset="2"/>
              <a:buNone/>
            </a:pPr>
            <a:r>
              <a:rPr lang="zh-CN" altLang="en-US" sz="2400" dirty="0"/>
              <a:t>木棒</a:t>
            </a:r>
            <a:r>
              <a:rPr lang="en-US" altLang="zh-CN" sz="2400" dirty="0"/>
              <a:t>3 </a:t>
            </a:r>
            <a:r>
              <a:rPr lang="zh-CN" altLang="en-US" sz="2400" dirty="0"/>
              <a:t>比木棒</a:t>
            </a:r>
            <a:r>
              <a:rPr lang="en-US" altLang="zh-CN" sz="2400" dirty="0"/>
              <a:t>2</a:t>
            </a:r>
            <a:r>
              <a:rPr lang="zh-CN" altLang="en-US" sz="2400" dirty="0"/>
              <a:t>长，这种情况的出现是一种浪费。因为要是这样往下能成功，那么</a:t>
            </a:r>
            <a:r>
              <a:rPr lang="en-US" altLang="zh-CN" sz="2400" dirty="0"/>
              <a:t>2, 3 </a:t>
            </a:r>
            <a:r>
              <a:rPr lang="zh-CN" altLang="en-US" sz="2400" dirty="0"/>
              <a:t>对调的拚法肯定也能成功。由于取木棒是从长到短的，所以能走到这一步，就意味着当初将</a:t>
            </a:r>
            <a:r>
              <a:rPr lang="en-US" altLang="zh-CN" sz="2400" dirty="0"/>
              <a:t>3</a:t>
            </a:r>
            <a:r>
              <a:rPr lang="zh-CN" altLang="en-US" sz="2400" dirty="0"/>
              <a:t>放在</a:t>
            </a:r>
            <a:r>
              <a:rPr lang="en-US" altLang="zh-CN" sz="2400" dirty="0"/>
              <a:t>2</a:t>
            </a:r>
            <a:r>
              <a:rPr lang="zh-CN" altLang="en-US" sz="2400" dirty="0"/>
              <a:t>的位置时，是不成功的</a:t>
            </a:r>
          </a:p>
        </p:txBody>
      </p:sp>
    </p:spTree>
    <p:extLst>
      <p:ext uri="{BB962C8B-B14F-4D97-AF65-F5344CB8AC3E}">
        <p14:creationId xmlns="" xmlns:p14="http://schemas.microsoft.com/office/powerpoint/2010/main" val="28330002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6693">
                                            <p:txEl>
                                              <p:pRg st="0" end="0"/>
                                            </p:txEl>
                                          </p:spTgt>
                                        </p:tgtEl>
                                        <p:attrNameLst>
                                          <p:attrName>style.visibility</p:attrName>
                                        </p:attrNameLst>
                                      </p:cBhvr>
                                      <p:to>
                                        <p:strVal val="visible"/>
                                      </p:to>
                                    </p:set>
                                    <p:animEffect transition="in" filter="blinds(horizontal)">
                                      <p:cBhvr>
                                        <p:cTn id="7" dur="500"/>
                                        <p:tgtEl>
                                          <p:spTgt spid="6266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ChangeArrowheads="1"/>
          </p:cNvSpPr>
          <p:nvPr/>
        </p:nvSpPr>
        <p:spPr bwMode="auto">
          <a:xfrm>
            <a:off x="328613" y="1236928"/>
            <a:ext cx="8208962" cy="4020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endParaRPr lang="zh-CN" altLang="zh-CN" sz="3000"/>
          </a:p>
        </p:txBody>
      </p:sp>
      <p:sp>
        <p:nvSpPr>
          <p:cNvPr id="627717" name="Rectangle 5"/>
          <p:cNvSpPr>
            <a:spLocks noChangeArrowheads="1"/>
          </p:cNvSpPr>
          <p:nvPr/>
        </p:nvSpPr>
        <p:spPr bwMode="auto">
          <a:xfrm>
            <a:off x="396875" y="215636"/>
            <a:ext cx="8675688" cy="6178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pitchFamily="2" charset="2"/>
              <a:buNone/>
            </a:pPr>
            <a:r>
              <a:rPr lang="zh-CN" altLang="en-US" sz="3200">
                <a:solidFill>
                  <a:srgbClr val="0000FF"/>
                </a:solidFill>
                <a:latin typeface="方正隶书简体"/>
                <a:ea typeface="方正隶书简体"/>
                <a:cs typeface="方正隶书简体"/>
              </a:rPr>
              <a:t>剪枝 </a:t>
            </a:r>
            <a:r>
              <a:rPr lang="en-US" altLang="zh-CN" sz="3200" b="1">
                <a:solidFill>
                  <a:srgbClr val="0000FF"/>
                </a:solidFill>
                <a:latin typeface="方正隶书简体"/>
                <a:ea typeface="方正隶书简体"/>
                <a:cs typeface="方正隶书简体"/>
              </a:rPr>
              <a:t>4</a:t>
            </a:r>
            <a:r>
              <a:rPr lang="zh-CN" altLang="en-US" sz="3200">
                <a:solidFill>
                  <a:srgbClr val="0000FF"/>
                </a:solidFill>
                <a:latin typeface="方正隶书简体"/>
                <a:ea typeface="方正隶书简体"/>
                <a:cs typeface="方正隶书简体"/>
              </a:rPr>
              <a:t>：</a:t>
            </a:r>
            <a:r>
              <a:rPr lang="zh-CN" altLang="en-US" sz="3000"/>
              <a:t> </a:t>
            </a:r>
          </a:p>
          <a:p>
            <a:pPr marL="342900" indent="-342900">
              <a:spcBef>
                <a:spcPct val="20000"/>
              </a:spcBef>
              <a:buClr>
                <a:schemeClr val="tx2"/>
              </a:buClr>
              <a:buSzPct val="70000"/>
              <a:buFont typeface="Wingdings" pitchFamily="2" charset="2"/>
              <a:buNone/>
            </a:pPr>
            <a:endParaRPr lang="en-US" altLang="zh-CN" sz="3000"/>
          </a:p>
        </p:txBody>
      </p:sp>
      <p:sp>
        <p:nvSpPr>
          <p:cNvPr id="81924" name="Rectangle 6"/>
          <p:cNvSpPr>
            <a:spLocks noChangeArrowheads="1"/>
          </p:cNvSpPr>
          <p:nvPr/>
        </p:nvSpPr>
        <p:spPr bwMode="auto">
          <a:xfrm>
            <a:off x="428626" y="817563"/>
            <a:ext cx="8247063"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p>
            <a:pPr>
              <a:spcBef>
                <a:spcPct val="20000"/>
              </a:spcBef>
              <a:buClr>
                <a:schemeClr val="tx2"/>
              </a:buClr>
              <a:buSzPct val="70000"/>
              <a:buFont typeface="Wingdings" pitchFamily="2" charset="2"/>
              <a:buNone/>
            </a:pPr>
            <a:r>
              <a:rPr lang="zh-CN" altLang="en-US" sz="2400"/>
              <a:t>排除办法：每次找一根木棒的时候，只要这不是一根棍子的第一条木棒，就不应该从下标为</a:t>
            </a:r>
            <a:r>
              <a:rPr lang="en-US" altLang="zh-CN" sz="2400"/>
              <a:t>0</a:t>
            </a:r>
            <a:r>
              <a:rPr lang="zh-CN" altLang="en-US" sz="2400"/>
              <a:t>的木棒开始找，而应该从刚刚</a:t>
            </a:r>
            <a:r>
              <a:rPr lang="en-US" altLang="zh-CN" sz="2400"/>
              <a:t>(</a:t>
            </a:r>
            <a:r>
              <a:rPr lang="zh-CN" altLang="en-US" sz="2400"/>
              <a:t>最近）接上去的那条木棒的下一条开始找。这样，就不会往</a:t>
            </a:r>
            <a:r>
              <a:rPr lang="en-US" altLang="zh-CN" sz="2400"/>
              <a:t>2</a:t>
            </a:r>
            <a:r>
              <a:rPr lang="zh-CN" altLang="en-US" sz="2400"/>
              <a:t>后面接更长的</a:t>
            </a:r>
            <a:r>
              <a:rPr lang="en-US" altLang="zh-CN" sz="2400"/>
              <a:t>3</a:t>
            </a:r>
            <a:r>
              <a:rPr lang="zh-CN" altLang="en-US" sz="2400"/>
              <a:t>了</a:t>
            </a:r>
          </a:p>
        </p:txBody>
      </p:sp>
      <p:sp>
        <p:nvSpPr>
          <p:cNvPr id="81925" name="Rectangle 7"/>
          <p:cNvSpPr>
            <a:spLocks noChangeArrowheads="1"/>
          </p:cNvSpPr>
          <p:nvPr/>
        </p:nvSpPr>
        <p:spPr bwMode="auto">
          <a:xfrm>
            <a:off x="4321176" y="2618053"/>
            <a:ext cx="1223963"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81926" name="Rectangle 8"/>
          <p:cNvSpPr>
            <a:spLocks noChangeArrowheads="1"/>
          </p:cNvSpPr>
          <p:nvPr/>
        </p:nvSpPr>
        <p:spPr bwMode="auto">
          <a:xfrm>
            <a:off x="504825" y="2618053"/>
            <a:ext cx="3816350"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81927" name="Text Box 9"/>
          <p:cNvSpPr txBox="1">
            <a:spLocks noChangeArrowheads="1"/>
          </p:cNvSpPr>
          <p:nvPr/>
        </p:nvSpPr>
        <p:spPr bwMode="auto">
          <a:xfrm>
            <a:off x="1873251" y="2557199"/>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1</a:t>
            </a:r>
          </a:p>
        </p:txBody>
      </p:sp>
      <p:sp>
        <p:nvSpPr>
          <p:cNvPr id="81928" name="Rectangle 11"/>
          <p:cNvSpPr>
            <a:spLocks noChangeArrowheads="1"/>
          </p:cNvSpPr>
          <p:nvPr/>
        </p:nvSpPr>
        <p:spPr bwMode="auto">
          <a:xfrm>
            <a:off x="6469063" y="2616729"/>
            <a:ext cx="2305050" cy="359833"/>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81929" name="Text Box 12"/>
          <p:cNvSpPr txBox="1">
            <a:spLocks noChangeArrowheads="1"/>
          </p:cNvSpPr>
          <p:nvPr/>
        </p:nvSpPr>
        <p:spPr bwMode="auto">
          <a:xfrm>
            <a:off x="4752976" y="2557199"/>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2</a:t>
            </a:r>
          </a:p>
        </p:txBody>
      </p:sp>
      <p:sp>
        <p:nvSpPr>
          <p:cNvPr id="81930" name="Text Box 13"/>
          <p:cNvSpPr txBox="1">
            <a:spLocks noChangeArrowheads="1"/>
          </p:cNvSpPr>
          <p:nvPr/>
        </p:nvSpPr>
        <p:spPr bwMode="auto">
          <a:xfrm>
            <a:off x="7254876" y="2603501"/>
            <a:ext cx="13684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3</a:t>
            </a:r>
          </a:p>
        </p:txBody>
      </p:sp>
      <p:sp>
        <p:nvSpPr>
          <p:cNvPr id="81931" name="Rectangle 14"/>
          <p:cNvSpPr>
            <a:spLocks noChangeArrowheads="1"/>
          </p:cNvSpPr>
          <p:nvPr/>
        </p:nvSpPr>
        <p:spPr bwMode="auto">
          <a:xfrm>
            <a:off x="504825" y="3096948"/>
            <a:ext cx="84963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p>
            <a:pPr>
              <a:spcBef>
                <a:spcPct val="20000"/>
              </a:spcBef>
              <a:buClr>
                <a:schemeClr val="tx2"/>
              </a:buClr>
              <a:buSzPct val="70000"/>
              <a:buFont typeface="Wingdings" pitchFamily="2" charset="2"/>
              <a:buNone/>
            </a:pPr>
            <a:r>
              <a:rPr lang="zh-CN" altLang="en-US" sz="2400"/>
              <a:t>为此，要设置一个全局变量 </a:t>
            </a:r>
            <a:r>
              <a:rPr lang="zh-CN" altLang="zh-CN" sz="2400">
                <a:solidFill>
                  <a:srgbClr val="FF0000"/>
                </a:solidFill>
              </a:rPr>
              <a:t>nLastStickNo</a:t>
            </a:r>
            <a:r>
              <a:rPr lang="zh-CN" altLang="zh-CN" sz="2400"/>
              <a:t> </a:t>
            </a:r>
            <a:r>
              <a:rPr lang="zh-CN" altLang="en-US" sz="2400"/>
              <a:t>，记住最近拼上去的那条木棒的下标。</a:t>
            </a:r>
          </a:p>
        </p:txBody>
      </p:sp>
    </p:spTree>
    <p:extLst>
      <p:ext uri="{BB962C8B-B14F-4D97-AF65-F5344CB8AC3E}">
        <p14:creationId xmlns="" xmlns:p14="http://schemas.microsoft.com/office/powerpoint/2010/main" val="14601921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7717">
                                            <p:txEl>
                                              <p:pRg st="0" end="0"/>
                                            </p:txEl>
                                          </p:spTgt>
                                        </p:tgtEl>
                                        <p:attrNameLst>
                                          <p:attrName>style.visibility</p:attrName>
                                        </p:attrNameLst>
                                      </p:cBhvr>
                                      <p:to>
                                        <p:strVal val="visible"/>
                                      </p:to>
                                    </p:set>
                                    <p:animEffect transition="in" filter="blinds(horizontal)">
                                      <p:cBhvr>
                                        <p:cTn id="7" dur="500"/>
                                        <p:tgtEl>
                                          <p:spTgt spid="6277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7" name="Rectangle 7"/>
          <p:cNvSpPr>
            <a:spLocks noChangeArrowheads="1"/>
          </p:cNvSpPr>
          <p:nvPr/>
        </p:nvSpPr>
        <p:spPr bwMode="auto">
          <a:xfrm>
            <a:off x="467544" y="1057300"/>
            <a:ext cx="7914456" cy="3539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800" dirty="0">
                <a:latin typeface="宋体" pitchFamily="2" charset="-122"/>
              </a:rPr>
              <a:t>    </a:t>
            </a:r>
            <a:r>
              <a:rPr lang="zh-CN" altLang="en-US" sz="2800" dirty="0">
                <a:latin typeface="宋体" pitchFamily="2" charset="-122"/>
              </a:rPr>
              <a:t>在实际解题和应用中，搜索问题总是离不开优化，而优化的第一步就是选择正确的搜索顺序。从上面的讨论中可以看出选择搜索顺序对搜索算法的效率起着重要作用。</a:t>
            </a:r>
          </a:p>
          <a:p>
            <a:pPr algn="just"/>
            <a:r>
              <a:rPr lang="zh-CN" altLang="en-US" sz="2800" dirty="0">
                <a:latin typeface="宋体" pitchFamily="2" charset="-122"/>
              </a:rPr>
              <a:t>    但搜索顺序的选择仅依靠一些基本的方法和思想是不够的，它需要对问题进行全面、透彻的分析，深入挖掘问题的本质，找出解决问题的突破口。</a:t>
            </a:r>
          </a:p>
        </p:txBody>
      </p:sp>
      <p:sp>
        <p:nvSpPr>
          <p:cNvPr id="4" name="Rectangle 2"/>
          <p:cNvSpPr txBox="1">
            <a:spLocks noChangeArrowheads="1"/>
          </p:cNvSpPr>
          <p:nvPr/>
        </p:nvSpPr>
        <p:spPr>
          <a:xfrm>
            <a:off x="457200" y="231511"/>
            <a:ext cx="8229600" cy="60976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600" dirty="0">
                <a:latin typeface="+mn-ea"/>
                <a:ea typeface="+mn-ea"/>
              </a:rPr>
              <a:t>小结</a:t>
            </a:r>
            <a:endParaRPr lang="zh-CN" altLang="en-US" sz="3600" dirty="0" smtClean="0">
              <a:latin typeface="+mn-ea"/>
              <a:ea typeface="+mn-ea"/>
            </a:endParaRPr>
          </a:p>
        </p:txBody>
      </p:sp>
    </p:spTree>
    <p:extLst>
      <p:ext uri="{BB962C8B-B14F-4D97-AF65-F5344CB8AC3E}">
        <p14:creationId xmlns="" xmlns:p14="http://schemas.microsoft.com/office/powerpoint/2010/main" val="57305604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536" y="231511"/>
            <a:ext cx="7560840" cy="553998"/>
          </a:xfrm>
          <a:prstGeom prst="rect">
            <a:avLst/>
          </a:prstGeom>
        </p:spPr>
        <p:txBody>
          <a:bodyPr vert="horz" wrap="square" lIns="0" tIns="0" rIns="0" bIns="0" rtlCol="0">
            <a:spAutoFit/>
          </a:bodyPr>
          <a:lstStyle/>
          <a:p>
            <a:pPr marL="1153160" algn="ctr">
              <a:lnSpc>
                <a:spcPct val="100000"/>
              </a:lnSpc>
            </a:pPr>
            <a:r>
              <a:rPr sz="3600" spc="-20" dirty="0" smtClean="0">
                <a:latin typeface="+mn-ea"/>
                <a:ea typeface="+mn-ea"/>
              </a:rPr>
              <a:t>双向广度优先搜索</a:t>
            </a:r>
            <a:endParaRPr sz="3600" spc="-20" dirty="0">
              <a:latin typeface="+mn-ea"/>
              <a:ea typeface="+mn-ea"/>
            </a:endParaRPr>
          </a:p>
        </p:txBody>
      </p:sp>
      <p:sp>
        <p:nvSpPr>
          <p:cNvPr id="3" name="object 3"/>
          <p:cNvSpPr txBox="1"/>
          <p:nvPr/>
        </p:nvSpPr>
        <p:spPr>
          <a:xfrm>
            <a:off x="754826" y="1201316"/>
            <a:ext cx="7849622" cy="3795911"/>
          </a:xfrm>
          <a:prstGeom prst="rect">
            <a:avLst/>
          </a:prstGeom>
        </p:spPr>
        <p:txBody>
          <a:bodyPr vert="horz" wrap="square" lIns="0" tIns="0" rIns="0" bIns="0" rtlCol="0">
            <a:spAutoFit/>
          </a:bodyPr>
          <a:lstStyle/>
          <a:p>
            <a:pPr marL="355600" marR="5080" indent="-343535"/>
            <a:r>
              <a:rPr sz="2400" dirty="0" smtClean="0">
                <a:latin typeface="+mn-ea"/>
                <a:cs typeface="Times New Roman"/>
              </a:rPr>
              <a:t>•</a:t>
            </a:r>
            <a:r>
              <a:rPr lang="en-US" sz="2400" dirty="0" smtClean="0">
                <a:latin typeface="+mn-ea"/>
                <a:cs typeface="Times New Roman"/>
              </a:rPr>
              <a:t> </a:t>
            </a:r>
            <a:r>
              <a:rPr sz="2400" spc="-5" dirty="0" smtClean="0">
                <a:latin typeface="+mn-ea"/>
                <a:cs typeface="SimSun"/>
              </a:rPr>
              <a:t>所谓双向广度优先搜索</a:t>
            </a:r>
            <a:r>
              <a:rPr sz="2400" spc="-5" dirty="0">
                <a:latin typeface="+mn-ea"/>
                <a:cs typeface="SimSun"/>
              </a:rPr>
              <a:t>，</a:t>
            </a:r>
            <a:r>
              <a:rPr sz="2400" spc="-5" dirty="0" smtClean="0">
                <a:latin typeface="+mn-ea"/>
                <a:cs typeface="SimSun"/>
              </a:rPr>
              <a:t>指的是广度优先搜索沿两个方向进行</a:t>
            </a:r>
            <a:r>
              <a:rPr sz="2400" spc="-5" dirty="0">
                <a:latin typeface="+mn-ea"/>
                <a:cs typeface="SimSun"/>
              </a:rPr>
              <a:t>。</a:t>
            </a:r>
            <a:endParaRPr sz="2400" dirty="0">
              <a:latin typeface="+mn-ea"/>
              <a:cs typeface="SimSun"/>
            </a:endParaRPr>
          </a:p>
          <a:p>
            <a:pPr marL="12700">
              <a:tabLst>
                <a:tab pos="355600" algn="l"/>
              </a:tabLst>
            </a:pPr>
            <a:r>
              <a:rPr sz="2400" dirty="0">
                <a:latin typeface="+mn-ea"/>
                <a:cs typeface="Times New Roman"/>
              </a:rPr>
              <a:t>•	</a:t>
            </a:r>
            <a:r>
              <a:rPr sz="2400" spc="-5" dirty="0">
                <a:latin typeface="+mn-ea"/>
                <a:cs typeface="SimSun"/>
              </a:rPr>
              <a:t>正向：从初始结点向目标结点方向搜索。</a:t>
            </a:r>
            <a:endParaRPr sz="2400" dirty="0">
              <a:latin typeface="+mn-ea"/>
              <a:cs typeface="SimSun"/>
            </a:endParaRPr>
          </a:p>
          <a:p>
            <a:pPr marL="12700">
              <a:tabLst>
                <a:tab pos="355600" algn="l"/>
              </a:tabLst>
            </a:pPr>
            <a:r>
              <a:rPr sz="2400" dirty="0">
                <a:latin typeface="+mn-ea"/>
                <a:cs typeface="Times New Roman"/>
              </a:rPr>
              <a:t>•	</a:t>
            </a:r>
            <a:r>
              <a:rPr sz="2400" spc="-5" dirty="0">
                <a:latin typeface="+mn-ea"/>
                <a:cs typeface="SimSun"/>
              </a:rPr>
              <a:t>反向：从目标结点向初始结点方向搜索</a:t>
            </a:r>
            <a:r>
              <a:rPr sz="2400" spc="-5" dirty="0" smtClean="0">
                <a:latin typeface="+mn-ea"/>
                <a:cs typeface="SimSun"/>
              </a:rPr>
              <a:t>。</a:t>
            </a:r>
            <a:endParaRPr lang="en-US" sz="2400" spc="-5" dirty="0" smtClean="0">
              <a:latin typeface="+mn-ea"/>
              <a:cs typeface="SimSun"/>
            </a:endParaRPr>
          </a:p>
          <a:p>
            <a:pPr marL="12700">
              <a:tabLst>
                <a:tab pos="355600" algn="l"/>
              </a:tabLst>
            </a:pPr>
            <a:endParaRPr sz="2400" dirty="0">
              <a:latin typeface="+mn-ea"/>
              <a:cs typeface="SimSun"/>
            </a:endParaRPr>
          </a:p>
          <a:p>
            <a:pPr marL="355600" marR="5080" indent="-343535">
              <a:spcBef>
                <a:spcPts val="675"/>
              </a:spcBef>
            </a:pPr>
            <a:r>
              <a:rPr sz="2400" dirty="0">
                <a:latin typeface="+mn-ea"/>
                <a:cs typeface="Times New Roman"/>
              </a:rPr>
              <a:t>• </a:t>
            </a:r>
            <a:r>
              <a:rPr sz="2400" spc="-5" dirty="0" smtClean="0">
                <a:latin typeface="+mn-ea"/>
                <a:cs typeface="SimSun"/>
              </a:rPr>
              <a:t>如果问题存在从初始结点到目标结点的路径的话</a:t>
            </a:r>
            <a:r>
              <a:rPr sz="2400" spc="-5" dirty="0">
                <a:latin typeface="+mn-ea"/>
                <a:cs typeface="SimSun"/>
              </a:rPr>
              <a:t>，</a:t>
            </a:r>
            <a:r>
              <a:rPr sz="2400" spc="-5" dirty="0" smtClean="0">
                <a:latin typeface="+mn-ea"/>
                <a:cs typeface="SimSun"/>
              </a:rPr>
              <a:t>则两个方向的搜索就一定会在某一个中间层生成同一个结点</a:t>
            </a:r>
            <a:r>
              <a:rPr sz="2400" spc="-5" dirty="0">
                <a:latin typeface="+mn-ea"/>
                <a:cs typeface="SimSun"/>
              </a:rPr>
              <a:t>，</a:t>
            </a:r>
            <a:r>
              <a:rPr sz="2400" spc="-5" dirty="0" smtClean="0">
                <a:latin typeface="+mn-ea"/>
                <a:cs typeface="SimSun"/>
              </a:rPr>
              <a:t>然后将两个搜索方向的路径相连</a:t>
            </a:r>
            <a:r>
              <a:rPr sz="2400" spc="-5" dirty="0">
                <a:latin typeface="+mn-ea"/>
                <a:cs typeface="SimSun"/>
              </a:rPr>
              <a:t>，就形成了问题的一个解，并且这个解</a:t>
            </a:r>
            <a:endParaRPr sz="2400" dirty="0">
              <a:latin typeface="+mn-ea"/>
              <a:cs typeface="SimSun"/>
            </a:endParaRPr>
          </a:p>
          <a:p>
            <a:pPr marL="355600" marR="361950">
              <a:spcBef>
                <a:spcPts val="135"/>
              </a:spcBef>
            </a:pPr>
            <a:r>
              <a:rPr sz="2400" spc="-5" dirty="0">
                <a:latin typeface="+mn-ea"/>
                <a:cs typeface="SimSun"/>
              </a:rPr>
              <a:t>一定是最优解（</a:t>
            </a:r>
            <a:r>
              <a:rPr sz="2400" spc="-5" dirty="0" smtClean="0">
                <a:latin typeface="+mn-ea"/>
                <a:cs typeface="SimSun"/>
              </a:rPr>
              <a:t>原理和单向广度优先搜索一样</a:t>
            </a:r>
            <a:r>
              <a:rPr sz="2400" spc="-5" dirty="0">
                <a:latin typeface="+mn-ea"/>
                <a:cs typeface="SimSun"/>
              </a:rPr>
              <a:t>）。</a:t>
            </a:r>
            <a:endParaRPr sz="2400" dirty="0">
              <a:latin typeface="+mn-ea"/>
              <a:cs typeface="SimSun"/>
            </a:endParaRPr>
          </a:p>
        </p:txBody>
      </p:sp>
    </p:spTree>
  </p:cSld>
  <p:clrMapOvr>
    <a:masterClrMapping/>
  </p:clrMapOvr>
  <p:transition>
    <p:wipe dir="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4826" y="1201316"/>
            <a:ext cx="7293550" cy="3285515"/>
          </a:xfrm>
          <a:prstGeom prst="rect">
            <a:avLst/>
          </a:prstGeom>
        </p:spPr>
        <p:txBody>
          <a:bodyPr vert="horz" wrap="square" lIns="0" tIns="0" rIns="0" bIns="0" rtlCol="0">
            <a:spAutoFit/>
          </a:bodyPr>
          <a:lstStyle/>
          <a:p>
            <a:pPr marL="354965" marR="5080" indent="-342900">
              <a:lnSpc>
                <a:spcPts val="3450"/>
              </a:lnSpc>
            </a:pPr>
            <a:r>
              <a:rPr sz="2800" spc="-5" dirty="0" smtClean="0">
                <a:latin typeface="Times New Roman"/>
                <a:cs typeface="Times New Roman"/>
              </a:rPr>
              <a:t>•</a:t>
            </a:r>
            <a:r>
              <a:rPr lang="en-US" sz="2800" spc="-5" dirty="0" smtClean="0">
                <a:latin typeface="Times New Roman"/>
                <a:cs typeface="Times New Roman"/>
              </a:rPr>
              <a:t>  </a:t>
            </a:r>
            <a:r>
              <a:rPr sz="2800" spc="-5" dirty="0" smtClean="0">
                <a:latin typeface="SimSun"/>
                <a:cs typeface="SimSun"/>
              </a:rPr>
              <a:t>由于涉及到两边结点的扩展</a:t>
            </a:r>
            <a:r>
              <a:rPr sz="2800" spc="-5" dirty="0">
                <a:latin typeface="SimSun"/>
                <a:cs typeface="SimSun"/>
              </a:rPr>
              <a:t>，</a:t>
            </a:r>
            <a:r>
              <a:rPr sz="2800" spc="-5" dirty="0" smtClean="0">
                <a:latin typeface="SimSun"/>
                <a:cs typeface="SimSun"/>
              </a:rPr>
              <a:t>因此就有一个顺序的问题</a:t>
            </a:r>
            <a:r>
              <a:rPr sz="2800" spc="-5" dirty="0">
                <a:latin typeface="SimSun"/>
                <a:cs typeface="SimSun"/>
              </a:rPr>
              <a:t>，</a:t>
            </a:r>
            <a:r>
              <a:rPr sz="2800" spc="-5" dirty="0" smtClean="0">
                <a:latin typeface="SimSun"/>
                <a:cs typeface="SimSun"/>
              </a:rPr>
              <a:t>一般而言主要有两种扩展顺序的选择策略</a:t>
            </a:r>
            <a:r>
              <a:rPr sz="2800" spc="-5" dirty="0">
                <a:latin typeface="SimSun"/>
                <a:cs typeface="SimSun"/>
              </a:rPr>
              <a:t>：</a:t>
            </a:r>
            <a:endParaRPr sz="2800" dirty="0">
              <a:latin typeface="SimSun"/>
              <a:cs typeface="SimSun"/>
            </a:endParaRPr>
          </a:p>
          <a:p>
            <a:pPr marL="469900">
              <a:lnSpc>
                <a:spcPct val="100000"/>
              </a:lnSpc>
              <a:spcBef>
                <a:spcPts val="254"/>
              </a:spcBef>
            </a:pPr>
            <a:r>
              <a:rPr sz="2800" dirty="0">
                <a:latin typeface="Times New Roman"/>
                <a:cs typeface="Times New Roman"/>
              </a:rPr>
              <a:t>–</a:t>
            </a:r>
            <a:r>
              <a:rPr sz="2800" spc="60" dirty="0">
                <a:latin typeface="Times New Roman"/>
                <a:cs typeface="Times New Roman"/>
              </a:rPr>
              <a:t> </a:t>
            </a:r>
            <a:r>
              <a:rPr sz="2800" spc="-5" dirty="0">
                <a:latin typeface="SimSun"/>
                <a:cs typeface="SimSun"/>
              </a:rPr>
              <a:t>两个方向交替扩展</a:t>
            </a:r>
            <a:endParaRPr sz="2800" dirty="0">
              <a:latin typeface="SimSun"/>
              <a:cs typeface="SimSun"/>
            </a:endParaRPr>
          </a:p>
          <a:p>
            <a:pPr marL="469900">
              <a:lnSpc>
                <a:spcPct val="100000"/>
              </a:lnSpc>
              <a:spcBef>
                <a:spcPts val="335"/>
              </a:spcBef>
            </a:pPr>
            <a:r>
              <a:rPr sz="2800" dirty="0">
                <a:latin typeface="Times New Roman"/>
                <a:cs typeface="Times New Roman"/>
              </a:rPr>
              <a:t>–</a:t>
            </a:r>
            <a:r>
              <a:rPr sz="2800" spc="75" dirty="0">
                <a:latin typeface="Times New Roman"/>
                <a:cs typeface="Times New Roman"/>
              </a:rPr>
              <a:t> </a:t>
            </a:r>
            <a:r>
              <a:rPr sz="2800" spc="-5" dirty="0">
                <a:latin typeface="SimSun"/>
                <a:cs typeface="SimSun"/>
              </a:rPr>
              <a:t>选择结点个数较少的那个方向先扩展</a:t>
            </a:r>
            <a:endParaRPr sz="2800" dirty="0">
              <a:latin typeface="SimSun"/>
              <a:cs typeface="SimSun"/>
            </a:endParaRPr>
          </a:p>
          <a:p>
            <a:pPr marL="354965" marR="5080" indent="-342900" algn="just">
              <a:lnSpc>
                <a:spcPts val="3450"/>
              </a:lnSpc>
              <a:spcBef>
                <a:spcPts val="840"/>
              </a:spcBef>
            </a:pPr>
            <a:r>
              <a:rPr sz="2800" spc="-5" dirty="0" smtClean="0">
                <a:latin typeface="Times New Roman"/>
                <a:cs typeface="Times New Roman"/>
              </a:rPr>
              <a:t>•</a:t>
            </a:r>
            <a:r>
              <a:rPr lang="en-US" sz="2800" spc="-5" dirty="0" smtClean="0">
                <a:latin typeface="Times New Roman"/>
                <a:cs typeface="Times New Roman"/>
              </a:rPr>
              <a:t> </a:t>
            </a:r>
            <a:r>
              <a:rPr sz="2800" spc="-5" dirty="0" smtClean="0">
                <a:latin typeface="SimSun"/>
                <a:cs typeface="SimSun"/>
              </a:rPr>
              <a:t>第二种方法克服了两个方向上结点生成速度的不平衡性</a:t>
            </a:r>
            <a:r>
              <a:rPr sz="2800" spc="-5" dirty="0">
                <a:latin typeface="SimSun"/>
                <a:cs typeface="SimSun"/>
              </a:rPr>
              <a:t>，</a:t>
            </a:r>
            <a:r>
              <a:rPr sz="2800" spc="-5" dirty="0" smtClean="0">
                <a:latin typeface="SimSun"/>
                <a:cs typeface="SimSun"/>
              </a:rPr>
              <a:t>可以有效地提高程序的效率</a:t>
            </a:r>
            <a:r>
              <a:rPr sz="2800" spc="-5" dirty="0">
                <a:latin typeface="SimSun"/>
                <a:cs typeface="SimSun"/>
              </a:rPr>
              <a:t>。</a:t>
            </a:r>
            <a:endParaRPr sz="2800" dirty="0">
              <a:latin typeface="SimSun"/>
              <a:cs typeface="SimSun"/>
            </a:endParaRPr>
          </a:p>
        </p:txBody>
      </p:sp>
      <p:sp>
        <p:nvSpPr>
          <p:cNvPr id="7" name="object 2"/>
          <p:cNvSpPr txBox="1">
            <a:spLocks noGrp="1"/>
          </p:cNvSpPr>
          <p:nvPr>
            <p:ph type="title"/>
          </p:nvPr>
        </p:nvSpPr>
        <p:spPr>
          <a:xfrm>
            <a:off x="395536" y="231511"/>
            <a:ext cx="7560840" cy="553998"/>
          </a:xfrm>
          <a:prstGeom prst="rect">
            <a:avLst/>
          </a:prstGeom>
        </p:spPr>
        <p:txBody>
          <a:bodyPr vert="horz" wrap="square" lIns="0" tIns="0" rIns="0" bIns="0" rtlCol="0">
            <a:spAutoFit/>
          </a:bodyPr>
          <a:lstStyle/>
          <a:p>
            <a:pPr marL="1153160" algn="ctr">
              <a:lnSpc>
                <a:spcPct val="100000"/>
              </a:lnSpc>
            </a:pPr>
            <a:r>
              <a:rPr sz="3600" spc="-20" dirty="0" smtClean="0">
                <a:latin typeface="+mn-ea"/>
                <a:ea typeface="+mn-ea"/>
              </a:rPr>
              <a:t>双向广度优先搜索</a:t>
            </a:r>
            <a:endParaRPr sz="3600" spc="-20" dirty="0">
              <a:latin typeface="+mn-ea"/>
              <a:ea typeface="+mn-ea"/>
            </a:endParaRPr>
          </a:p>
        </p:txBody>
      </p:sp>
    </p:spTree>
  </p:cSld>
  <p:clrMapOvr>
    <a:masterClrMapping/>
  </p:clrMapOvr>
  <p:transition>
    <p:wipe dir="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4826" y="1467026"/>
            <a:ext cx="7685799" cy="3447098"/>
          </a:xfrm>
          <a:prstGeom prst="rect">
            <a:avLst/>
          </a:prstGeom>
        </p:spPr>
        <p:txBody>
          <a:bodyPr vert="horz" wrap="square" lIns="0" tIns="0" rIns="0" bIns="0" rtlCol="0">
            <a:spAutoFit/>
          </a:bodyPr>
          <a:lstStyle/>
          <a:p>
            <a:pPr marL="354965" marR="5080" indent="-342900">
              <a:lnSpc>
                <a:spcPct val="100000"/>
              </a:lnSpc>
            </a:pPr>
            <a:r>
              <a:rPr sz="2800" spc="-5" dirty="0">
                <a:latin typeface="Times New Roman"/>
                <a:cs typeface="Times New Roman"/>
              </a:rPr>
              <a:t>• </a:t>
            </a:r>
            <a:r>
              <a:rPr lang="en-US" sz="2800" spc="-5" dirty="0" smtClean="0">
                <a:latin typeface="Times New Roman"/>
                <a:cs typeface="Times New Roman"/>
              </a:rPr>
              <a:t> </a:t>
            </a:r>
            <a:r>
              <a:rPr sz="2800" spc="160" dirty="0" smtClean="0">
                <a:latin typeface="SimSun"/>
                <a:cs typeface="SimSun"/>
              </a:rPr>
              <a:t>显然</a:t>
            </a:r>
            <a:r>
              <a:rPr sz="2800" spc="160" dirty="0">
                <a:latin typeface="SimSun"/>
                <a:cs typeface="SimSun"/>
              </a:rPr>
              <a:t>，</a:t>
            </a:r>
            <a:r>
              <a:rPr sz="2800" spc="160" dirty="0" smtClean="0">
                <a:latin typeface="SimSun"/>
                <a:cs typeface="SimSun"/>
              </a:rPr>
              <a:t>可以应用双向广度优先搜索来解决的问题</a:t>
            </a:r>
            <a:r>
              <a:rPr sz="2800" spc="160" dirty="0">
                <a:latin typeface="SimSun"/>
                <a:cs typeface="SimSun"/>
              </a:rPr>
              <a:t>，一定要有确定的目标结点。  </a:t>
            </a:r>
            <a:endParaRPr lang="en-US" sz="2800" spc="160" dirty="0" smtClean="0">
              <a:latin typeface="SimSun"/>
              <a:cs typeface="SimSun"/>
            </a:endParaRPr>
          </a:p>
          <a:p>
            <a:pPr marL="354965" marR="5080" indent="-342900" algn="just">
              <a:lnSpc>
                <a:spcPct val="100000"/>
              </a:lnSpc>
            </a:pPr>
            <a:r>
              <a:rPr lang="en-US" sz="2800" spc="160" dirty="0" smtClean="0">
                <a:latin typeface="SimSun"/>
                <a:cs typeface="SimSun"/>
              </a:rPr>
              <a:t>  </a:t>
            </a:r>
            <a:r>
              <a:rPr sz="2800" spc="160" dirty="0" smtClean="0">
                <a:latin typeface="SimSun"/>
                <a:cs typeface="SimSun"/>
              </a:rPr>
              <a:t>因为双向搜索的反方向是从目标结点向初始结点进行搜索的</a:t>
            </a:r>
            <a:r>
              <a:rPr sz="2800" spc="160" dirty="0">
                <a:latin typeface="SimSun"/>
                <a:cs typeface="SimSun"/>
              </a:rPr>
              <a:t>，也就是说，</a:t>
            </a:r>
            <a:r>
              <a:rPr sz="2800" spc="160" dirty="0" smtClean="0">
                <a:latin typeface="SimSun"/>
                <a:cs typeface="SimSun"/>
              </a:rPr>
              <a:t>这个</a:t>
            </a:r>
            <a:r>
              <a:rPr sz="2800" spc="360" dirty="0" smtClean="0">
                <a:latin typeface="SimSun"/>
                <a:cs typeface="SimSun"/>
              </a:rPr>
              <a:t>方向的搜索是把目标结点当成初始结</a:t>
            </a:r>
            <a:r>
              <a:rPr sz="2800" spc="160" dirty="0" smtClean="0">
                <a:latin typeface="SimSun"/>
                <a:cs typeface="SimSun"/>
              </a:rPr>
              <a:t>点</a:t>
            </a:r>
            <a:r>
              <a:rPr sz="2800" spc="160" dirty="0">
                <a:latin typeface="SimSun"/>
                <a:cs typeface="SimSun"/>
              </a:rPr>
              <a:t>。</a:t>
            </a:r>
            <a:r>
              <a:rPr sz="2800" spc="160" dirty="0" smtClean="0">
                <a:latin typeface="SimSun"/>
                <a:cs typeface="SimSun"/>
              </a:rPr>
              <a:t>如果问题不存在确定的目标结点</a:t>
            </a:r>
            <a:r>
              <a:rPr lang="en-US" sz="2800" spc="160" dirty="0" smtClean="0">
                <a:latin typeface="SimSun"/>
                <a:cs typeface="SimSun"/>
              </a:rPr>
              <a:t>,</a:t>
            </a:r>
            <a:r>
              <a:rPr sz="2800" spc="160" dirty="0" smtClean="0">
                <a:latin typeface="SimSun"/>
                <a:cs typeface="SimSun"/>
              </a:rPr>
              <a:t>则双向搜索的反向搜索无法进行</a:t>
            </a:r>
            <a:r>
              <a:rPr sz="2800" spc="160" dirty="0">
                <a:latin typeface="SimSun"/>
                <a:cs typeface="SimSun"/>
              </a:rPr>
              <a:t>，</a:t>
            </a:r>
            <a:r>
              <a:rPr sz="2800" spc="160" dirty="0" smtClean="0">
                <a:latin typeface="SimSun"/>
                <a:cs typeface="SimSun"/>
              </a:rPr>
              <a:t>双向</a:t>
            </a:r>
            <a:r>
              <a:rPr sz="2800" spc="-5" dirty="0" smtClean="0">
                <a:latin typeface="SimSun"/>
                <a:cs typeface="SimSun"/>
              </a:rPr>
              <a:t>搜索也显然无法进行下去</a:t>
            </a:r>
            <a:r>
              <a:rPr sz="2800" spc="-5" dirty="0">
                <a:latin typeface="SimSun"/>
                <a:cs typeface="SimSun"/>
              </a:rPr>
              <a:t>。</a:t>
            </a:r>
            <a:endParaRPr sz="2800" dirty="0">
              <a:latin typeface="SimSun"/>
              <a:cs typeface="SimSun"/>
            </a:endParaRPr>
          </a:p>
        </p:txBody>
      </p:sp>
      <p:sp>
        <p:nvSpPr>
          <p:cNvPr id="7" name="object 2"/>
          <p:cNvSpPr txBox="1">
            <a:spLocks noGrp="1"/>
          </p:cNvSpPr>
          <p:nvPr>
            <p:ph type="title"/>
          </p:nvPr>
        </p:nvSpPr>
        <p:spPr>
          <a:xfrm>
            <a:off x="395536" y="231511"/>
            <a:ext cx="7560840" cy="553998"/>
          </a:xfrm>
          <a:prstGeom prst="rect">
            <a:avLst/>
          </a:prstGeom>
        </p:spPr>
        <p:txBody>
          <a:bodyPr vert="horz" wrap="square" lIns="0" tIns="0" rIns="0" bIns="0" rtlCol="0">
            <a:spAutoFit/>
          </a:bodyPr>
          <a:lstStyle/>
          <a:p>
            <a:pPr marL="1153160" algn="ctr">
              <a:lnSpc>
                <a:spcPct val="100000"/>
              </a:lnSpc>
            </a:pPr>
            <a:r>
              <a:rPr sz="3600" spc="-20" dirty="0" smtClean="0">
                <a:latin typeface="+mn-ea"/>
                <a:ea typeface="+mn-ea"/>
              </a:rPr>
              <a:t>双向广度优先搜索</a:t>
            </a:r>
            <a:endParaRPr sz="3600" spc="-20" dirty="0">
              <a:latin typeface="+mn-ea"/>
              <a:ea typeface="+mn-ea"/>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3"/>
            <a:ext cx="8229600" cy="609765"/>
          </a:xfrm>
        </p:spPr>
        <p:txBody>
          <a:bodyPr/>
          <a:lstStyle/>
          <a:p>
            <a:r>
              <a:rPr lang="zh-CN" altLang="en-US" sz="3600" dirty="0" smtClean="0"/>
              <a:t>例</a:t>
            </a:r>
            <a:r>
              <a:rPr lang="en-US" altLang="zh-CN" sz="3600" dirty="0" smtClean="0"/>
              <a:t>. </a:t>
            </a:r>
            <a:r>
              <a:rPr lang="zh-CN" altLang="en-US" sz="3600" dirty="0" smtClean="0"/>
              <a:t>迷宫问题</a:t>
            </a:r>
            <a:r>
              <a:rPr lang="en-US" altLang="zh-CN" sz="3600" dirty="0" smtClean="0"/>
              <a:t>-DFS</a:t>
            </a:r>
            <a:endParaRPr lang="zh-CN" altLang="en-US" sz="3600" dirty="0"/>
          </a:p>
        </p:txBody>
      </p:sp>
      <p:sp>
        <p:nvSpPr>
          <p:cNvPr id="4" name="灯片编号占位符 3"/>
          <p:cNvSpPr>
            <a:spLocks noGrp="1"/>
          </p:cNvSpPr>
          <p:nvPr>
            <p:ph type="sldNum" sz="quarter" idx="12"/>
          </p:nvPr>
        </p:nvSpPr>
        <p:spPr>
          <a:xfrm>
            <a:off x="5462736" y="4657700"/>
            <a:ext cx="2133600" cy="381000"/>
          </a:xfrm>
        </p:spPr>
        <p:txBody>
          <a:bodyPr/>
          <a:lstStyle/>
          <a:p>
            <a:pPr>
              <a:defRPr/>
            </a:pPr>
            <a:fld id="{352A1BFD-D97B-45E7-8FE7-DD51A57176FA}" type="slidenum">
              <a:rPr lang="en-US" altLang="zh-CN" smtClean="0"/>
              <a:pPr>
                <a:defRPr/>
              </a:pPr>
              <a:t>13</a:t>
            </a:fld>
            <a:endParaRPr lang="en-US" altLang="zh-CN" dirty="0"/>
          </a:p>
        </p:txBody>
      </p:sp>
      <p:grpSp>
        <p:nvGrpSpPr>
          <p:cNvPr id="6" name="Group 2"/>
          <p:cNvGrpSpPr>
            <a:grpSpLocks/>
          </p:cNvGrpSpPr>
          <p:nvPr/>
        </p:nvGrpSpPr>
        <p:grpSpPr bwMode="auto">
          <a:xfrm>
            <a:off x="1805136" y="1489348"/>
            <a:ext cx="3585592" cy="3527920"/>
            <a:chOff x="1824" y="1392"/>
            <a:chExt cx="2304" cy="2352"/>
          </a:xfrm>
        </p:grpSpPr>
        <p:sp>
          <p:nvSpPr>
            <p:cNvPr id="7" name="Rectangle 3"/>
            <p:cNvSpPr>
              <a:spLocks noChangeArrowheads="1"/>
            </p:cNvSpPr>
            <p:nvPr/>
          </p:nvSpPr>
          <p:spPr bwMode="auto">
            <a:xfrm>
              <a:off x="2208" y="18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8" name="Rectangle 4"/>
            <p:cNvSpPr>
              <a:spLocks noChangeArrowheads="1"/>
            </p:cNvSpPr>
            <p:nvPr/>
          </p:nvSpPr>
          <p:spPr bwMode="auto">
            <a:xfrm>
              <a:off x="2448" y="18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9" name="Rectangle 5"/>
            <p:cNvSpPr>
              <a:spLocks noChangeArrowheads="1"/>
            </p:cNvSpPr>
            <p:nvPr/>
          </p:nvSpPr>
          <p:spPr bwMode="auto">
            <a:xfrm>
              <a:off x="2688" y="182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0" name="Rectangle 6"/>
            <p:cNvSpPr>
              <a:spLocks noChangeArrowheads="1"/>
            </p:cNvSpPr>
            <p:nvPr/>
          </p:nvSpPr>
          <p:spPr bwMode="auto">
            <a:xfrm>
              <a:off x="2928" y="18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11" name="Rectangle 7"/>
            <p:cNvSpPr>
              <a:spLocks noChangeArrowheads="1"/>
            </p:cNvSpPr>
            <p:nvPr/>
          </p:nvSpPr>
          <p:spPr bwMode="auto">
            <a:xfrm>
              <a:off x="3168" y="18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12" name="Rectangle 8"/>
            <p:cNvSpPr>
              <a:spLocks noChangeArrowheads="1"/>
            </p:cNvSpPr>
            <p:nvPr/>
          </p:nvSpPr>
          <p:spPr bwMode="auto">
            <a:xfrm>
              <a:off x="3408" y="18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13" name="Rectangle 9"/>
            <p:cNvSpPr>
              <a:spLocks noChangeArrowheads="1"/>
            </p:cNvSpPr>
            <p:nvPr/>
          </p:nvSpPr>
          <p:spPr bwMode="auto">
            <a:xfrm>
              <a:off x="3648" y="182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4" name="Rectangle 10"/>
            <p:cNvSpPr>
              <a:spLocks noChangeArrowheads="1"/>
            </p:cNvSpPr>
            <p:nvPr/>
          </p:nvSpPr>
          <p:spPr bwMode="auto">
            <a:xfrm>
              <a:off x="3888" y="18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15" name="Rectangle 11"/>
            <p:cNvSpPr>
              <a:spLocks noChangeArrowheads="1"/>
            </p:cNvSpPr>
            <p:nvPr/>
          </p:nvSpPr>
          <p:spPr bwMode="auto">
            <a:xfrm>
              <a:off x="2208" y="206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16" name="Rectangle 12"/>
            <p:cNvSpPr>
              <a:spLocks noChangeArrowheads="1"/>
            </p:cNvSpPr>
            <p:nvPr/>
          </p:nvSpPr>
          <p:spPr bwMode="auto">
            <a:xfrm>
              <a:off x="2448" y="206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17" name="Rectangle 13"/>
            <p:cNvSpPr>
              <a:spLocks noChangeArrowheads="1"/>
            </p:cNvSpPr>
            <p:nvPr/>
          </p:nvSpPr>
          <p:spPr bwMode="auto">
            <a:xfrm>
              <a:off x="2688" y="206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 name="Rectangle 14"/>
            <p:cNvSpPr>
              <a:spLocks noChangeArrowheads="1"/>
            </p:cNvSpPr>
            <p:nvPr/>
          </p:nvSpPr>
          <p:spPr bwMode="auto">
            <a:xfrm>
              <a:off x="2928" y="206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19" name="Rectangle 15"/>
            <p:cNvSpPr>
              <a:spLocks noChangeArrowheads="1"/>
            </p:cNvSpPr>
            <p:nvPr/>
          </p:nvSpPr>
          <p:spPr bwMode="auto">
            <a:xfrm>
              <a:off x="3168" y="206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20" name="Rectangle 16"/>
            <p:cNvSpPr>
              <a:spLocks noChangeArrowheads="1"/>
            </p:cNvSpPr>
            <p:nvPr/>
          </p:nvSpPr>
          <p:spPr bwMode="auto">
            <a:xfrm>
              <a:off x="3408" y="206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21" name="Rectangle 17"/>
            <p:cNvSpPr>
              <a:spLocks noChangeArrowheads="1"/>
            </p:cNvSpPr>
            <p:nvPr/>
          </p:nvSpPr>
          <p:spPr bwMode="auto">
            <a:xfrm>
              <a:off x="3648" y="206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 name="Rectangle 18"/>
            <p:cNvSpPr>
              <a:spLocks noChangeArrowheads="1"/>
            </p:cNvSpPr>
            <p:nvPr/>
          </p:nvSpPr>
          <p:spPr bwMode="auto">
            <a:xfrm>
              <a:off x="3888" y="206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23" name="Rectangle 19"/>
            <p:cNvSpPr>
              <a:spLocks noChangeArrowheads="1"/>
            </p:cNvSpPr>
            <p:nvPr/>
          </p:nvSpPr>
          <p:spPr bwMode="auto">
            <a:xfrm>
              <a:off x="2208" y="230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24" name="Rectangle 20"/>
            <p:cNvSpPr>
              <a:spLocks noChangeArrowheads="1"/>
            </p:cNvSpPr>
            <p:nvPr/>
          </p:nvSpPr>
          <p:spPr bwMode="auto">
            <a:xfrm>
              <a:off x="2448" y="230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25" name="Rectangle 21"/>
            <p:cNvSpPr>
              <a:spLocks noChangeArrowheads="1"/>
            </p:cNvSpPr>
            <p:nvPr/>
          </p:nvSpPr>
          <p:spPr bwMode="auto">
            <a:xfrm>
              <a:off x="2688" y="230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26" name="Rectangle 22"/>
            <p:cNvSpPr>
              <a:spLocks noChangeArrowheads="1"/>
            </p:cNvSpPr>
            <p:nvPr/>
          </p:nvSpPr>
          <p:spPr bwMode="auto">
            <a:xfrm>
              <a:off x="2928" y="230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27" name="Rectangle 23"/>
            <p:cNvSpPr>
              <a:spLocks noChangeArrowheads="1"/>
            </p:cNvSpPr>
            <p:nvPr/>
          </p:nvSpPr>
          <p:spPr bwMode="auto">
            <a:xfrm>
              <a:off x="3168" y="230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 name="Rectangle 24"/>
            <p:cNvSpPr>
              <a:spLocks noChangeArrowheads="1"/>
            </p:cNvSpPr>
            <p:nvPr/>
          </p:nvSpPr>
          <p:spPr bwMode="auto">
            <a:xfrm>
              <a:off x="3408" y="230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 name="Rectangle 25"/>
            <p:cNvSpPr>
              <a:spLocks noChangeArrowheads="1"/>
            </p:cNvSpPr>
            <p:nvPr/>
          </p:nvSpPr>
          <p:spPr bwMode="auto">
            <a:xfrm>
              <a:off x="3648" y="230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30" name="Rectangle 26"/>
            <p:cNvSpPr>
              <a:spLocks noChangeArrowheads="1"/>
            </p:cNvSpPr>
            <p:nvPr/>
          </p:nvSpPr>
          <p:spPr bwMode="auto">
            <a:xfrm>
              <a:off x="3888" y="230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31" name="Rectangle 27"/>
            <p:cNvSpPr>
              <a:spLocks noChangeArrowheads="1"/>
            </p:cNvSpPr>
            <p:nvPr/>
          </p:nvSpPr>
          <p:spPr bwMode="auto">
            <a:xfrm>
              <a:off x="2208" y="254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32" name="Rectangle 28"/>
            <p:cNvSpPr>
              <a:spLocks noChangeArrowheads="1"/>
            </p:cNvSpPr>
            <p:nvPr/>
          </p:nvSpPr>
          <p:spPr bwMode="auto">
            <a:xfrm>
              <a:off x="2448" y="254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 name="Rectangle 29"/>
            <p:cNvSpPr>
              <a:spLocks noChangeArrowheads="1"/>
            </p:cNvSpPr>
            <p:nvPr/>
          </p:nvSpPr>
          <p:spPr bwMode="auto">
            <a:xfrm>
              <a:off x="2688" y="254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 name="Rectangle 30"/>
            <p:cNvSpPr>
              <a:spLocks noChangeArrowheads="1"/>
            </p:cNvSpPr>
            <p:nvPr/>
          </p:nvSpPr>
          <p:spPr bwMode="auto">
            <a:xfrm>
              <a:off x="2928" y="254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 name="Rectangle 31"/>
            <p:cNvSpPr>
              <a:spLocks noChangeArrowheads="1"/>
            </p:cNvSpPr>
            <p:nvPr/>
          </p:nvSpPr>
          <p:spPr bwMode="auto">
            <a:xfrm>
              <a:off x="3168" y="254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36" name="Rectangle 32"/>
            <p:cNvSpPr>
              <a:spLocks noChangeArrowheads="1"/>
            </p:cNvSpPr>
            <p:nvPr/>
          </p:nvSpPr>
          <p:spPr bwMode="auto">
            <a:xfrm>
              <a:off x="3408" y="254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37" name="Rectangle 33"/>
            <p:cNvSpPr>
              <a:spLocks noChangeArrowheads="1"/>
            </p:cNvSpPr>
            <p:nvPr/>
          </p:nvSpPr>
          <p:spPr bwMode="auto">
            <a:xfrm>
              <a:off x="3648" y="254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38" name="Rectangle 34"/>
            <p:cNvSpPr>
              <a:spLocks noChangeArrowheads="1"/>
            </p:cNvSpPr>
            <p:nvPr/>
          </p:nvSpPr>
          <p:spPr bwMode="auto">
            <a:xfrm>
              <a:off x="3888" y="254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39" name="Rectangle 35"/>
            <p:cNvSpPr>
              <a:spLocks noChangeArrowheads="1"/>
            </p:cNvSpPr>
            <p:nvPr/>
          </p:nvSpPr>
          <p:spPr bwMode="auto">
            <a:xfrm>
              <a:off x="2208" y="278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40" name="Rectangle 36"/>
            <p:cNvSpPr>
              <a:spLocks noChangeArrowheads="1"/>
            </p:cNvSpPr>
            <p:nvPr/>
          </p:nvSpPr>
          <p:spPr bwMode="auto">
            <a:xfrm>
              <a:off x="2448" y="278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41" name="Rectangle 37"/>
            <p:cNvSpPr>
              <a:spLocks noChangeArrowheads="1"/>
            </p:cNvSpPr>
            <p:nvPr/>
          </p:nvSpPr>
          <p:spPr bwMode="auto">
            <a:xfrm>
              <a:off x="2688" y="278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42" name="Rectangle 38"/>
            <p:cNvSpPr>
              <a:spLocks noChangeArrowheads="1"/>
            </p:cNvSpPr>
            <p:nvPr/>
          </p:nvSpPr>
          <p:spPr bwMode="auto">
            <a:xfrm>
              <a:off x="2928" y="278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 name="Rectangle 39"/>
            <p:cNvSpPr>
              <a:spLocks noChangeArrowheads="1"/>
            </p:cNvSpPr>
            <p:nvPr/>
          </p:nvSpPr>
          <p:spPr bwMode="auto">
            <a:xfrm>
              <a:off x="3168" y="278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44" name="Rectangle 40"/>
            <p:cNvSpPr>
              <a:spLocks noChangeArrowheads="1"/>
            </p:cNvSpPr>
            <p:nvPr/>
          </p:nvSpPr>
          <p:spPr bwMode="auto">
            <a:xfrm>
              <a:off x="3408" y="278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45" name="Rectangle 41"/>
            <p:cNvSpPr>
              <a:spLocks noChangeArrowheads="1"/>
            </p:cNvSpPr>
            <p:nvPr/>
          </p:nvSpPr>
          <p:spPr bwMode="auto">
            <a:xfrm>
              <a:off x="3648" y="278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46" name="Rectangle 42"/>
            <p:cNvSpPr>
              <a:spLocks noChangeArrowheads="1"/>
            </p:cNvSpPr>
            <p:nvPr/>
          </p:nvSpPr>
          <p:spPr bwMode="auto">
            <a:xfrm>
              <a:off x="3888" y="278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47" name="Rectangle 43"/>
            <p:cNvSpPr>
              <a:spLocks noChangeArrowheads="1"/>
            </p:cNvSpPr>
            <p:nvPr/>
          </p:nvSpPr>
          <p:spPr bwMode="auto">
            <a:xfrm>
              <a:off x="2208" y="30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48" name="Rectangle 44"/>
            <p:cNvSpPr>
              <a:spLocks noChangeArrowheads="1"/>
            </p:cNvSpPr>
            <p:nvPr/>
          </p:nvSpPr>
          <p:spPr bwMode="auto">
            <a:xfrm>
              <a:off x="2448" y="302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 name="Rectangle 45"/>
            <p:cNvSpPr>
              <a:spLocks noChangeArrowheads="1"/>
            </p:cNvSpPr>
            <p:nvPr/>
          </p:nvSpPr>
          <p:spPr bwMode="auto">
            <a:xfrm>
              <a:off x="2688" y="30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50" name="Rectangle 46"/>
            <p:cNvSpPr>
              <a:spLocks noChangeArrowheads="1"/>
            </p:cNvSpPr>
            <p:nvPr/>
          </p:nvSpPr>
          <p:spPr bwMode="auto">
            <a:xfrm>
              <a:off x="2928" y="30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51" name="Rectangle 47"/>
            <p:cNvSpPr>
              <a:spLocks noChangeArrowheads="1"/>
            </p:cNvSpPr>
            <p:nvPr/>
          </p:nvSpPr>
          <p:spPr bwMode="auto">
            <a:xfrm>
              <a:off x="3168" y="30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52" name="Rectangle 48"/>
            <p:cNvSpPr>
              <a:spLocks noChangeArrowheads="1"/>
            </p:cNvSpPr>
            <p:nvPr/>
          </p:nvSpPr>
          <p:spPr bwMode="auto">
            <a:xfrm>
              <a:off x="3408" y="302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3" name="Rectangle 49"/>
            <p:cNvSpPr>
              <a:spLocks noChangeArrowheads="1"/>
            </p:cNvSpPr>
            <p:nvPr/>
          </p:nvSpPr>
          <p:spPr bwMode="auto">
            <a:xfrm>
              <a:off x="3648" y="30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54" name="Rectangle 50"/>
            <p:cNvSpPr>
              <a:spLocks noChangeArrowheads="1"/>
            </p:cNvSpPr>
            <p:nvPr/>
          </p:nvSpPr>
          <p:spPr bwMode="auto">
            <a:xfrm>
              <a:off x="3888" y="302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55" name="Rectangle 51"/>
            <p:cNvSpPr>
              <a:spLocks noChangeArrowheads="1"/>
            </p:cNvSpPr>
            <p:nvPr/>
          </p:nvSpPr>
          <p:spPr bwMode="auto">
            <a:xfrm>
              <a:off x="2208" y="326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56" name="Rectangle 52"/>
            <p:cNvSpPr>
              <a:spLocks noChangeArrowheads="1"/>
            </p:cNvSpPr>
            <p:nvPr/>
          </p:nvSpPr>
          <p:spPr bwMode="auto">
            <a:xfrm>
              <a:off x="2448" y="326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7" name="Rectangle 53"/>
            <p:cNvSpPr>
              <a:spLocks noChangeArrowheads="1"/>
            </p:cNvSpPr>
            <p:nvPr/>
          </p:nvSpPr>
          <p:spPr bwMode="auto">
            <a:xfrm>
              <a:off x="2688" y="326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8" name="Rectangle 54"/>
            <p:cNvSpPr>
              <a:spLocks noChangeArrowheads="1"/>
            </p:cNvSpPr>
            <p:nvPr/>
          </p:nvSpPr>
          <p:spPr bwMode="auto">
            <a:xfrm>
              <a:off x="2928" y="326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 name="Rectangle 55"/>
            <p:cNvSpPr>
              <a:spLocks noChangeArrowheads="1"/>
            </p:cNvSpPr>
            <p:nvPr/>
          </p:nvSpPr>
          <p:spPr bwMode="auto">
            <a:xfrm>
              <a:off x="3168" y="326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60" name="Rectangle 56"/>
            <p:cNvSpPr>
              <a:spLocks noChangeArrowheads="1"/>
            </p:cNvSpPr>
            <p:nvPr/>
          </p:nvSpPr>
          <p:spPr bwMode="auto">
            <a:xfrm>
              <a:off x="3408" y="326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 name="Rectangle 57"/>
            <p:cNvSpPr>
              <a:spLocks noChangeArrowheads="1"/>
            </p:cNvSpPr>
            <p:nvPr/>
          </p:nvSpPr>
          <p:spPr bwMode="auto">
            <a:xfrm>
              <a:off x="3648" y="326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2" name="Rectangle 58"/>
            <p:cNvSpPr>
              <a:spLocks noChangeArrowheads="1"/>
            </p:cNvSpPr>
            <p:nvPr/>
          </p:nvSpPr>
          <p:spPr bwMode="auto">
            <a:xfrm>
              <a:off x="3888" y="326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63" name="Rectangle 59"/>
            <p:cNvSpPr>
              <a:spLocks noChangeArrowheads="1"/>
            </p:cNvSpPr>
            <p:nvPr/>
          </p:nvSpPr>
          <p:spPr bwMode="auto">
            <a:xfrm>
              <a:off x="2208" y="350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4" name="Rectangle 60"/>
            <p:cNvSpPr>
              <a:spLocks noChangeArrowheads="1"/>
            </p:cNvSpPr>
            <p:nvPr/>
          </p:nvSpPr>
          <p:spPr bwMode="auto">
            <a:xfrm>
              <a:off x="2448" y="3504"/>
              <a:ext cx="240"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5" name="Rectangle 61"/>
            <p:cNvSpPr>
              <a:spLocks noChangeArrowheads="1"/>
            </p:cNvSpPr>
            <p:nvPr/>
          </p:nvSpPr>
          <p:spPr bwMode="auto">
            <a:xfrm>
              <a:off x="2688" y="350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66" name="Rectangle 62"/>
            <p:cNvSpPr>
              <a:spLocks noChangeArrowheads="1"/>
            </p:cNvSpPr>
            <p:nvPr/>
          </p:nvSpPr>
          <p:spPr bwMode="auto">
            <a:xfrm>
              <a:off x="2928" y="350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67" name="Rectangle 63"/>
            <p:cNvSpPr>
              <a:spLocks noChangeArrowheads="1"/>
            </p:cNvSpPr>
            <p:nvPr/>
          </p:nvSpPr>
          <p:spPr bwMode="auto">
            <a:xfrm>
              <a:off x="3168" y="350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68" name="Rectangle 64"/>
            <p:cNvSpPr>
              <a:spLocks noChangeArrowheads="1"/>
            </p:cNvSpPr>
            <p:nvPr/>
          </p:nvSpPr>
          <p:spPr bwMode="auto">
            <a:xfrm>
              <a:off x="3408" y="350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69" name="Rectangle 65"/>
            <p:cNvSpPr>
              <a:spLocks noChangeArrowheads="1"/>
            </p:cNvSpPr>
            <p:nvPr/>
          </p:nvSpPr>
          <p:spPr bwMode="auto">
            <a:xfrm>
              <a:off x="3648" y="3504"/>
              <a:ext cx="240" cy="240"/>
            </a:xfrm>
            <a:prstGeom prst="rect">
              <a:avLst/>
            </a:prstGeom>
            <a:noFill/>
            <a:ln w="9525">
              <a:solidFill>
                <a:schemeClr val="tx1"/>
              </a:solidFill>
              <a:miter lim="800000"/>
              <a:headEnd/>
              <a:tailEnd/>
            </a:ln>
          </p:spPr>
          <p:txBody>
            <a:bodyPr wrap="none" anchor="ctr"/>
            <a:lstStyle/>
            <a:p>
              <a:endParaRPr lang="zh-CN" altLang="en-US"/>
            </a:p>
          </p:txBody>
        </p:sp>
        <p:sp>
          <p:nvSpPr>
            <p:cNvPr id="70" name="Rectangle 66"/>
            <p:cNvSpPr>
              <a:spLocks noChangeArrowheads="1"/>
            </p:cNvSpPr>
            <p:nvPr/>
          </p:nvSpPr>
          <p:spPr bwMode="auto">
            <a:xfrm>
              <a:off x="3888" y="3504"/>
              <a:ext cx="240" cy="240"/>
            </a:xfrm>
            <a:prstGeom prst="rect">
              <a:avLst/>
            </a:prstGeom>
            <a:noFill/>
            <a:ln w="9525">
              <a:solidFill>
                <a:schemeClr val="tx1"/>
              </a:solidFill>
              <a:miter lim="800000"/>
              <a:headEnd/>
              <a:tailEnd/>
            </a:ln>
          </p:spPr>
          <p:txBody>
            <a:bodyPr wrap="none" anchor="ctr"/>
            <a:lstStyle/>
            <a:p>
              <a:endParaRPr lang="zh-CN" altLang="en-US"/>
            </a:p>
          </p:txBody>
        </p:sp>
        <p:grpSp>
          <p:nvGrpSpPr>
            <p:cNvPr id="71" name="Group 67"/>
            <p:cNvGrpSpPr>
              <a:grpSpLocks/>
            </p:cNvGrpSpPr>
            <p:nvPr/>
          </p:nvGrpSpPr>
          <p:grpSpPr bwMode="auto">
            <a:xfrm>
              <a:off x="2208" y="1392"/>
              <a:ext cx="1920" cy="240"/>
              <a:chOff x="2208" y="1392"/>
              <a:chExt cx="1920" cy="240"/>
            </a:xfrm>
          </p:grpSpPr>
          <p:sp>
            <p:nvSpPr>
              <p:cNvPr id="80" name="Rectangle 68"/>
              <p:cNvSpPr>
                <a:spLocks noChangeArrowheads="1"/>
              </p:cNvSpPr>
              <p:nvPr/>
            </p:nvSpPr>
            <p:spPr bwMode="auto">
              <a:xfrm>
                <a:off x="3888" y="1392"/>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81" name="Rectangle 69"/>
              <p:cNvSpPr>
                <a:spLocks noChangeArrowheads="1"/>
              </p:cNvSpPr>
              <p:nvPr/>
            </p:nvSpPr>
            <p:spPr bwMode="auto">
              <a:xfrm>
                <a:off x="2208" y="1392"/>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82" name="Rectangle 70"/>
              <p:cNvSpPr>
                <a:spLocks noChangeArrowheads="1"/>
              </p:cNvSpPr>
              <p:nvPr/>
            </p:nvSpPr>
            <p:spPr bwMode="auto">
              <a:xfrm>
                <a:off x="2448" y="1392"/>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83" name="Rectangle 71"/>
              <p:cNvSpPr>
                <a:spLocks noChangeArrowheads="1"/>
              </p:cNvSpPr>
              <p:nvPr/>
            </p:nvSpPr>
            <p:spPr bwMode="auto">
              <a:xfrm>
                <a:off x="2688" y="1392"/>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84" name="Rectangle 72"/>
              <p:cNvSpPr>
                <a:spLocks noChangeArrowheads="1"/>
              </p:cNvSpPr>
              <p:nvPr/>
            </p:nvSpPr>
            <p:spPr bwMode="auto">
              <a:xfrm>
                <a:off x="2928" y="1392"/>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85" name="Rectangle 73"/>
              <p:cNvSpPr>
                <a:spLocks noChangeArrowheads="1"/>
              </p:cNvSpPr>
              <p:nvPr/>
            </p:nvSpPr>
            <p:spPr bwMode="auto">
              <a:xfrm>
                <a:off x="3168" y="1392"/>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86" name="Rectangle 74"/>
              <p:cNvSpPr>
                <a:spLocks noChangeArrowheads="1"/>
              </p:cNvSpPr>
              <p:nvPr/>
            </p:nvSpPr>
            <p:spPr bwMode="auto">
              <a:xfrm>
                <a:off x="3408" y="1392"/>
                <a:ext cx="240" cy="240"/>
              </a:xfrm>
              <a:prstGeom prst="rect">
                <a:avLst/>
              </a:prstGeom>
              <a:noFill/>
              <a:ln w="9525">
                <a:noFill/>
                <a:miter lim="800000"/>
                <a:headEnd/>
                <a:tailEnd/>
              </a:ln>
            </p:spPr>
            <p:txBody>
              <a:bodyPr wrap="none" anchor="ctr"/>
              <a:lstStyle/>
              <a:p>
                <a:pPr algn="ctr"/>
                <a:r>
                  <a:rPr kumimoji="1" lang="zh-CN" altLang="en-US" dirty="0">
                    <a:solidFill>
                      <a:schemeClr val="folHlink"/>
                    </a:solidFill>
                    <a:latin typeface="Tahoma" pitchFamily="34" charset="0"/>
                  </a:rPr>
                  <a:t>6</a:t>
                </a:r>
              </a:p>
            </p:txBody>
          </p:sp>
          <p:sp>
            <p:nvSpPr>
              <p:cNvPr id="87" name="Rectangle 75"/>
              <p:cNvSpPr>
                <a:spLocks noChangeArrowheads="1"/>
              </p:cNvSpPr>
              <p:nvPr/>
            </p:nvSpPr>
            <p:spPr bwMode="auto">
              <a:xfrm>
                <a:off x="3648" y="1392"/>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grpSp>
        <p:sp>
          <p:nvSpPr>
            <p:cNvPr id="72" name="Rectangle 76"/>
            <p:cNvSpPr>
              <a:spLocks noChangeArrowheads="1"/>
            </p:cNvSpPr>
            <p:nvPr/>
          </p:nvSpPr>
          <p:spPr bwMode="auto">
            <a:xfrm>
              <a:off x="1824" y="3504"/>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73" name="Rectangle 77"/>
            <p:cNvSpPr>
              <a:spLocks noChangeArrowheads="1"/>
            </p:cNvSpPr>
            <p:nvPr/>
          </p:nvSpPr>
          <p:spPr bwMode="auto">
            <a:xfrm>
              <a:off x="1824" y="1824"/>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74" name="Rectangle 78"/>
            <p:cNvSpPr>
              <a:spLocks noChangeArrowheads="1"/>
            </p:cNvSpPr>
            <p:nvPr/>
          </p:nvSpPr>
          <p:spPr bwMode="auto">
            <a:xfrm>
              <a:off x="1824" y="2064"/>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75" name="Rectangle 79"/>
            <p:cNvSpPr>
              <a:spLocks noChangeArrowheads="1"/>
            </p:cNvSpPr>
            <p:nvPr/>
          </p:nvSpPr>
          <p:spPr bwMode="auto">
            <a:xfrm>
              <a:off x="1824" y="2304"/>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76" name="Rectangle 80"/>
            <p:cNvSpPr>
              <a:spLocks noChangeArrowheads="1"/>
            </p:cNvSpPr>
            <p:nvPr/>
          </p:nvSpPr>
          <p:spPr bwMode="auto">
            <a:xfrm>
              <a:off x="1824" y="2544"/>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77" name="Rectangle 81"/>
            <p:cNvSpPr>
              <a:spLocks noChangeArrowheads="1"/>
            </p:cNvSpPr>
            <p:nvPr/>
          </p:nvSpPr>
          <p:spPr bwMode="auto">
            <a:xfrm>
              <a:off x="1824" y="2784"/>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78" name="Rectangle 82"/>
            <p:cNvSpPr>
              <a:spLocks noChangeArrowheads="1"/>
            </p:cNvSpPr>
            <p:nvPr/>
          </p:nvSpPr>
          <p:spPr bwMode="auto">
            <a:xfrm>
              <a:off x="1824" y="3024"/>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79" name="Rectangle 83"/>
            <p:cNvSpPr>
              <a:spLocks noChangeArrowheads="1"/>
            </p:cNvSpPr>
            <p:nvPr/>
          </p:nvSpPr>
          <p:spPr bwMode="auto">
            <a:xfrm>
              <a:off x="1824" y="3264"/>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grpSp>
      <p:grpSp>
        <p:nvGrpSpPr>
          <p:cNvPr id="88" name="Group 84"/>
          <p:cNvGrpSpPr>
            <a:grpSpLocks/>
          </p:cNvGrpSpPr>
          <p:nvPr/>
        </p:nvGrpSpPr>
        <p:grpSpPr bwMode="auto">
          <a:xfrm>
            <a:off x="755576" y="1705372"/>
            <a:ext cx="1739552" cy="564504"/>
            <a:chOff x="864" y="1392"/>
            <a:chExt cx="1440" cy="576"/>
          </a:xfrm>
        </p:grpSpPr>
        <p:sp>
          <p:nvSpPr>
            <p:cNvPr id="89" name="Rectangle 85"/>
            <p:cNvSpPr>
              <a:spLocks noChangeArrowheads="1"/>
            </p:cNvSpPr>
            <p:nvPr/>
          </p:nvSpPr>
          <p:spPr bwMode="auto">
            <a:xfrm>
              <a:off x="864" y="1392"/>
              <a:ext cx="715" cy="294"/>
            </a:xfrm>
            <a:prstGeom prst="rect">
              <a:avLst/>
            </a:prstGeom>
            <a:noFill/>
            <a:ln w="9525">
              <a:noFill/>
              <a:miter lim="800000"/>
              <a:headEnd/>
              <a:tailEnd/>
            </a:ln>
          </p:spPr>
          <p:txBody>
            <a:bodyPr wrap="none" anchor="ctr"/>
            <a:lstStyle/>
            <a:p>
              <a:pPr algn="ctr"/>
              <a:r>
                <a:rPr kumimoji="1" lang="zh-CN" altLang="en-US" b="1" dirty="0">
                  <a:solidFill>
                    <a:srgbClr val="00B050"/>
                  </a:solidFill>
                  <a:latin typeface="Tahoma" pitchFamily="34" charset="0"/>
                </a:rPr>
                <a:t>入口</a:t>
              </a:r>
            </a:p>
          </p:txBody>
        </p:sp>
        <p:sp>
          <p:nvSpPr>
            <p:cNvPr id="90" name="Line 86"/>
            <p:cNvSpPr>
              <a:spLocks noChangeShapeType="1"/>
            </p:cNvSpPr>
            <p:nvPr/>
          </p:nvSpPr>
          <p:spPr bwMode="auto">
            <a:xfrm>
              <a:off x="1488" y="1536"/>
              <a:ext cx="816" cy="432"/>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91" name="Group 87"/>
          <p:cNvGrpSpPr>
            <a:grpSpLocks/>
          </p:cNvGrpSpPr>
          <p:nvPr/>
        </p:nvGrpSpPr>
        <p:grpSpPr bwMode="auto">
          <a:xfrm>
            <a:off x="5234142" y="4788669"/>
            <a:ext cx="1620933" cy="695510"/>
            <a:chOff x="3984" y="3600"/>
            <a:chExt cx="1028" cy="517"/>
          </a:xfrm>
        </p:grpSpPr>
        <p:sp>
          <p:nvSpPr>
            <p:cNvPr id="92" name="Rectangle 88"/>
            <p:cNvSpPr>
              <a:spLocks noChangeArrowheads="1"/>
            </p:cNvSpPr>
            <p:nvPr/>
          </p:nvSpPr>
          <p:spPr bwMode="auto">
            <a:xfrm>
              <a:off x="4340" y="3877"/>
              <a:ext cx="672" cy="240"/>
            </a:xfrm>
            <a:prstGeom prst="rect">
              <a:avLst/>
            </a:prstGeom>
            <a:noFill/>
            <a:ln w="9525">
              <a:noFill/>
              <a:miter lim="800000"/>
              <a:headEnd/>
              <a:tailEnd/>
            </a:ln>
          </p:spPr>
          <p:txBody>
            <a:bodyPr wrap="none" anchor="ctr"/>
            <a:lstStyle/>
            <a:p>
              <a:pPr algn="ctr"/>
              <a:r>
                <a:rPr kumimoji="1" lang="zh-CN" altLang="en-US" b="1" dirty="0">
                  <a:solidFill>
                    <a:srgbClr val="FF0000"/>
                  </a:solidFill>
                  <a:latin typeface="Tahoma" pitchFamily="34" charset="0"/>
                </a:rPr>
                <a:t>出口</a:t>
              </a:r>
            </a:p>
          </p:txBody>
        </p:sp>
        <p:sp>
          <p:nvSpPr>
            <p:cNvPr id="93" name="Line 89"/>
            <p:cNvSpPr>
              <a:spLocks noChangeShapeType="1"/>
            </p:cNvSpPr>
            <p:nvPr/>
          </p:nvSpPr>
          <p:spPr bwMode="auto">
            <a:xfrm flipH="1" flipV="1">
              <a:off x="3984" y="3600"/>
              <a:ext cx="480" cy="336"/>
            </a:xfrm>
            <a:prstGeom prst="line">
              <a:avLst/>
            </a:prstGeom>
            <a:noFill/>
            <a:ln w="9525">
              <a:solidFill>
                <a:schemeClr val="tx1"/>
              </a:solidFill>
              <a:miter lim="800000"/>
              <a:headEnd/>
              <a:tailEnd type="triangle" w="med" len="med"/>
            </a:ln>
          </p:spPr>
          <p:txBody>
            <a:bodyPr wrap="none"/>
            <a:lstStyle/>
            <a:p>
              <a:endParaRPr lang="zh-CN" altLang="en-US"/>
            </a:p>
          </p:txBody>
        </p:sp>
      </p:grpSp>
      <p:sp>
        <p:nvSpPr>
          <p:cNvPr id="94" name="Rectangle 91"/>
          <p:cNvSpPr txBox="1">
            <a:spLocks noChangeArrowheads="1"/>
          </p:cNvSpPr>
          <p:nvPr/>
        </p:nvSpPr>
        <p:spPr bwMode="auto">
          <a:xfrm>
            <a:off x="428629" y="1000125"/>
            <a:ext cx="7700963" cy="4892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Pct val="65000"/>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 判断迷宫中是否存在一条从入口到出口的通路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left)">
                                      <p:cBhvr>
                                        <p:cTn id="13" dur="500"/>
                                        <p:tgtEl>
                                          <p:spTgt spid="8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wipe(down)">
                                      <p:cBhvr>
                                        <p:cTn id="18" dur="500"/>
                                        <p:tgtEl>
                                          <p:spTgt spid="9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4">
                                            <p:txEl>
                                              <p:pRg st="0" end="0"/>
                                            </p:txEl>
                                          </p:spTgt>
                                        </p:tgtEl>
                                        <p:attrNameLst>
                                          <p:attrName>style.visibility</p:attrName>
                                        </p:attrNameLst>
                                      </p:cBhvr>
                                      <p:to>
                                        <p:strVal val="visible"/>
                                      </p:to>
                                    </p:set>
                                    <p:animEffect transition="in" filter="wipe(left)">
                                      <p:cBhvr>
                                        <p:cTn id="23" dur="5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8795" y="1129308"/>
            <a:ext cx="8737741" cy="3230632"/>
          </a:xfrm>
          <a:prstGeom prst="rect">
            <a:avLst/>
          </a:prstGeom>
          <a:blipFill>
            <a:blip r:embed="rId2" cstate="print"/>
            <a:stretch>
              <a:fillRect/>
            </a:stretch>
          </a:blipFill>
        </p:spPr>
        <p:txBody>
          <a:bodyPr wrap="square" lIns="0" tIns="0" rIns="0" bIns="0" rtlCol="0"/>
          <a:lstStyle/>
          <a:p>
            <a:endParaRPr/>
          </a:p>
        </p:txBody>
      </p:sp>
      <p:sp>
        <p:nvSpPr>
          <p:cNvPr id="7" name="object 2"/>
          <p:cNvSpPr txBox="1">
            <a:spLocks noGrp="1"/>
          </p:cNvSpPr>
          <p:nvPr>
            <p:ph type="title"/>
          </p:nvPr>
        </p:nvSpPr>
        <p:spPr>
          <a:xfrm>
            <a:off x="395536" y="231511"/>
            <a:ext cx="7560840" cy="553998"/>
          </a:xfrm>
          <a:prstGeom prst="rect">
            <a:avLst/>
          </a:prstGeom>
        </p:spPr>
        <p:txBody>
          <a:bodyPr vert="horz" wrap="square" lIns="0" tIns="0" rIns="0" bIns="0" rtlCol="0">
            <a:spAutoFit/>
          </a:bodyPr>
          <a:lstStyle/>
          <a:p>
            <a:pPr marL="1153160" algn="ctr">
              <a:lnSpc>
                <a:spcPct val="100000"/>
              </a:lnSpc>
            </a:pPr>
            <a:r>
              <a:rPr sz="3600" b="0" spc="-20" dirty="0" smtClean="0">
                <a:solidFill>
                  <a:schemeClr val="accent2">
                    <a:lumMod val="75000"/>
                  </a:schemeClr>
                </a:solidFill>
                <a:latin typeface="+mn-ea"/>
                <a:ea typeface="+mn-ea"/>
              </a:rPr>
              <a:t>双向广度优先搜索</a:t>
            </a:r>
            <a:endParaRPr sz="3600" b="0" spc="-20" dirty="0">
              <a:solidFill>
                <a:schemeClr val="accent2">
                  <a:lumMod val="75000"/>
                </a:schemeClr>
              </a:solidFill>
              <a:latin typeface="+mn-ea"/>
              <a:ea typeface="+mn-ea"/>
            </a:endParaRPr>
          </a:p>
        </p:txBody>
      </p:sp>
    </p:spTree>
  </p:cSld>
  <p:clrMapOvr>
    <a:masterClrMapping/>
  </p:clrMapOvr>
  <p:transition>
    <p:wipe dir="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205"/>
            <a:ext cx="8435280" cy="4915901"/>
          </a:xfrm>
        </p:spPr>
        <p:txBody>
          <a:bodyPr/>
          <a:lstStyle/>
          <a:p>
            <a:r>
              <a:rPr lang="zh-CN" altLang="en-US" sz="2400" b="1" dirty="0" smtClean="0"/>
              <a:t>算法实现原理</a:t>
            </a:r>
            <a:endParaRPr lang="en-US" altLang="zh-CN" sz="2400" b="1" dirty="0" smtClean="0"/>
          </a:p>
          <a:p>
            <a:endParaRPr lang="en-US" altLang="zh-CN" sz="1600" dirty="0" smtClean="0">
              <a:solidFill>
                <a:srgbClr val="000000"/>
              </a:solidFill>
              <a:latin typeface="微软雅黑"/>
            </a:endParaRPr>
          </a:p>
          <a:p>
            <a:r>
              <a:rPr lang="zh-CN" altLang="en-US" sz="1600" dirty="0" smtClean="0">
                <a:solidFill>
                  <a:srgbClr val="000000"/>
                </a:solidFill>
                <a:latin typeface="微软雅黑"/>
              </a:rPr>
              <a:t>初始状态 和 目标状态 都知道，求初始状态到目标状态的最短距离；</a:t>
            </a:r>
          </a:p>
          <a:p>
            <a:r>
              <a:rPr lang="zh-CN" altLang="en-US" sz="1600" dirty="0" smtClean="0">
                <a:solidFill>
                  <a:srgbClr val="000000"/>
                </a:solidFill>
                <a:latin typeface="微软雅黑"/>
              </a:rPr>
              <a:t>利用两个队列，初始化时初始状态在</a:t>
            </a:r>
            <a:r>
              <a:rPr lang="en-US" altLang="zh-CN" sz="1600" dirty="0" smtClean="0">
                <a:solidFill>
                  <a:srgbClr val="000000"/>
                </a:solidFill>
                <a:latin typeface="微软雅黑"/>
              </a:rPr>
              <a:t>1</a:t>
            </a:r>
            <a:r>
              <a:rPr lang="zh-CN" altLang="en-US" sz="1600" dirty="0" smtClean="0">
                <a:solidFill>
                  <a:srgbClr val="000000"/>
                </a:solidFill>
                <a:latin typeface="微软雅黑"/>
              </a:rPr>
              <a:t>号队列里，目标状态在</a:t>
            </a:r>
            <a:r>
              <a:rPr lang="en-US" altLang="zh-CN" sz="1600" dirty="0" smtClean="0">
                <a:solidFill>
                  <a:srgbClr val="000000"/>
                </a:solidFill>
                <a:latin typeface="微软雅黑"/>
              </a:rPr>
              <a:t>2</a:t>
            </a:r>
            <a:r>
              <a:rPr lang="zh-CN" altLang="en-US" sz="1600" dirty="0" smtClean="0">
                <a:solidFill>
                  <a:srgbClr val="000000"/>
                </a:solidFill>
                <a:latin typeface="微软雅黑"/>
              </a:rPr>
              <a:t>号队列里，并且记录这两个状态的层次都为</a:t>
            </a:r>
            <a:r>
              <a:rPr lang="en-US" altLang="zh-CN" sz="1600" dirty="0" smtClean="0">
                <a:solidFill>
                  <a:srgbClr val="000000"/>
                </a:solidFill>
                <a:latin typeface="微软雅黑"/>
              </a:rPr>
              <a:t>0</a:t>
            </a:r>
            <a:r>
              <a:rPr lang="zh-CN" altLang="en-US" sz="1600" dirty="0" smtClean="0">
                <a:solidFill>
                  <a:srgbClr val="000000"/>
                </a:solidFill>
                <a:latin typeface="微软雅黑"/>
              </a:rPr>
              <a:t>，然后分别执行如下操作：</a:t>
            </a:r>
          </a:p>
          <a:p>
            <a:r>
              <a:rPr lang="zh-CN" altLang="en-US" sz="1600" dirty="0" smtClean="0">
                <a:solidFill>
                  <a:srgbClr val="000000"/>
                </a:solidFill>
                <a:latin typeface="微软雅黑"/>
              </a:rPr>
              <a:t> </a:t>
            </a:r>
            <a:r>
              <a:rPr lang="en-US" altLang="zh-CN" sz="1600" dirty="0" smtClean="0">
                <a:solidFill>
                  <a:srgbClr val="000000"/>
                </a:solidFill>
                <a:latin typeface="微软雅黑"/>
              </a:rPr>
              <a:t>a.</a:t>
            </a:r>
            <a:r>
              <a:rPr lang="zh-CN" altLang="en-US" sz="1600" dirty="0" smtClean="0">
                <a:solidFill>
                  <a:srgbClr val="000000"/>
                </a:solidFill>
                <a:latin typeface="微软雅黑"/>
              </a:rPr>
              <a:t>若</a:t>
            </a:r>
            <a:r>
              <a:rPr lang="en-US" altLang="zh-CN" sz="1600" dirty="0" smtClean="0">
                <a:solidFill>
                  <a:srgbClr val="000000"/>
                </a:solidFill>
                <a:latin typeface="微软雅黑"/>
              </a:rPr>
              <a:t>1</a:t>
            </a:r>
            <a:r>
              <a:rPr lang="zh-CN" altLang="en-US" sz="1600" dirty="0" smtClean="0">
                <a:solidFill>
                  <a:srgbClr val="000000"/>
                </a:solidFill>
                <a:latin typeface="微软雅黑"/>
              </a:rPr>
              <a:t>号队列已空，则结束搜索，否则从</a:t>
            </a:r>
            <a:r>
              <a:rPr lang="en-US" altLang="zh-CN" sz="1600" dirty="0" smtClean="0">
                <a:solidFill>
                  <a:srgbClr val="000000"/>
                </a:solidFill>
                <a:latin typeface="微软雅黑"/>
              </a:rPr>
              <a:t>1</a:t>
            </a:r>
            <a:r>
              <a:rPr lang="zh-CN" altLang="en-US" sz="1600" dirty="0" smtClean="0">
                <a:solidFill>
                  <a:srgbClr val="000000"/>
                </a:solidFill>
                <a:latin typeface="微软雅黑"/>
              </a:rPr>
              <a:t>号队列逐个弹出层次为</a:t>
            </a:r>
            <a:r>
              <a:rPr lang="en-US" altLang="zh-CN" sz="1600" dirty="0" smtClean="0">
                <a:solidFill>
                  <a:srgbClr val="000000"/>
                </a:solidFill>
                <a:latin typeface="微软雅黑"/>
              </a:rPr>
              <a:t>K(K &gt;= 0)</a:t>
            </a:r>
            <a:r>
              <a:rPr lang="zh-CN" altLang="en-US" sz="1600" dirty="0" smtClean="0">
                <a:solidFill>
                  <a:srgbClr val="000000"/>
                </a:solidFill>
                <a:latin typeface="微软雅黑"/>
              </a:rPr>
              <a:t>的状态；</a:t>
            </a:r>
          </a:p>
          <a:p>
            <a:r>
              <a:rPr lang="zh-CN" altLang="en-US" sz="1600" dirty="0" smtClean="0">
                <a:solidFill>
                  <a:srgbClr val="000000"/>
                </a:solidFill>
                <a:latin typeface="微软雅黑"/>
              </a:rPr>
              <a:t>      </a:t>
            </a:r>
            <a:r>
              <a:rPr lang="en-US" altLang="zh-CN" sz="1600" dirty="0" smtClean="0">
                <a:solidFill>
                  <a:srgbClr val="000000"/>
                </a:solidFill>
                <a:latin typeface="微软雅黑"/>
              </a:rPr>
              <a:t>i.  </a:t>
            </a:r>
            <a:r>
              <a:rPr lang="zh-CN" altLang="en-US" sz="1600" dirty="0" smtClean="0">
                <a:solidFill>
                  <a:srgbClr val="000000"/>
                </a:solidFill>
                <a:latin typeface="微软雅黑"/>
              </a:rPr>
              <a:t>如果该状态在</a:t>
            </a:r>
            <a:r>
              <a:rPr lang="en-US" altLang="zh-CN" sz="1600" dirty="0" smtClean="0">
                <a:solidFill>
                  <a:srgbClr val="000000"/>
                </a:solidFill>
                <a:latin typeface="微软雅黑"/>
              </a:rPr>
              <a:t>2</a:t>
            </a:r>
            <a:r>
              <a:rPr lang="zh-CN" altLang="en-US" sz="1600" dirty="0" smtClean="0">
                <a:solidFill>
                  <a:srgbClr val="000000"/>
                </a:solidFill>
                <a:latin typeface="微软雅黑"/>
              </a:rPr>
              <a:t>号队列扩展状态时已经扩展到过，那么最短距离为两个队列扩展状态的层次加和，结束搜索；</a:t>
            </a:r>
          </a:p>
          <a:p>
            <a:r>
              <a:rPr lang="zh-CN" altLang="en-US" sz="1600" dirty="0" smtClean="0">
                <a:solidFill>
                  <a:srgbClr val="000000"/>
                </a:solidFill>
                <a:latin typeface="微软雅黑"/>
              </a:rPr>
              <a:t>      </a:t>
            </a:r>
            <a:r>
              <a:rPr lang="en-US" altLang="zh-CN" sz="1600" dirty="0" smtClean="0">
                <a:solidFill>
                  <a:srgbClr val="000000"/>
                </a:solidFill>
                <a:latin typeface="微软雅黑"/>
              </a:rPr>
              <a:t>ii. </a:t>
            </a:r>
            <a:r>
              <a:rPr lang="zh-CN" altLang="en-US" sz="1600" dirty="0" smtClean="0">
                <a:solidFill>
                  <a:srgbClr val="000000"/>
                </a:solidFill>
                <a:latin typeface="微软雅黑"/>
              </a:rPr>
              <a:t>否则和</a:t>
            </a:r>
            <a:r>
              <a:rPr lang="en-US" altLang="zh-CN" sz="1600" dirty="0" smtClean="0">
                <a:solidFill>
                  <a:srgbClr val="000000"/>
                </a:solidFill>
                <a:latin typeface="微软雅黑"/>
              </a:rPr>
              <a:t>BFS</a:t>
            </a:r>
            <a:r>
              <a:rPr lang="zh-CN" altLang="en-US" sz="1600" dirty="0" smtClean="0">
                <a:solidFill>
                  <a:srgbClr val="000000"/>
                </a:solidFill>
                <a:latin typeface="微软雅黑"/>
              </a:rPr>
              <a:t>一样扩展状态，放入</a:t>
            </a:r>
            <a:r>
              <a:rPr lang="en-US" altLang="zh-CN" sz="1600" dirty="0" smtClean="0">
                <a:solidFill>
                  <a:srgbClr val="000000"/>
                </a:solidFill>
                <a:latin typeface="微软雅黑"/>
              </a:rPr>
              <a:t>1</a:t>
            </a:r>
            <a:r>
              <a:rPr lang="zh-CN" altLang="en-US" sz="1600" dirty="0" smtClean="0">
                <a:solidFill>
                  <a:srgbClr val="000000"/>
                </a:solidFill>
                <a:latin typeface="微软雅黑"/>
              </a:rPr>
              <a:t>号队列，直到队列首元素的层次为</a:t>
            </a:r>
            <a:r>
              <a:rPr lang="en-US" altLang="zh-CN" sz="1600" dirty="0" smtClean="0">
                <a:solidFill>
                  <a:srgbClr val="000000"/>
                </a:solidFill>
                <a:latin typeface="微软雅黑"/>
              </a:rPr>
              <a:t>K+1</a:t>
            </a:r>
            <a:r>
              <a:rPr lang="zh-CN" altLang="en-US" sz="1600" dirty="0" smtClean="0">
                <a:solidFill>
                  <a:srgbClr val="000000"/>
                </a:solidFill>
                <a:latin typeface="微软雅黑"/>
              </a:rPr>
              <a:t>时执行</a:t>
            </a:r>
            <a:r>
              <a:rPr lang="en-US" altLang="zh-CN" sz="1600" dirty="0" smtClean="0">
                <a:solidFill>
                  <a:srgbClr val="000000"/>
                </a:solidFill>
                <a:latin typeface="微软雅黑"/>
              </a:rPr>
              <a:t>b</a:t>
            </a:r>
            <a:r>
              <a:rPr lang="zh-CN" altLang="en-US" sz="1600" dirty="0" smtClean="0">
                <a:solidFill>
                  <a:srgbClr val="000000"/>
                </a:solidFill>
                <a:latin typeface="微软雅黑"/>
              </a:rPr>
              <a:t>；</a:t>
            </a:r>
          </a:p>
          <a:p>
            <a:r>
              <a:rPr lang="zh-CN" altLang="en-US" sz="1600" dirty="0" smtClean="0">
                <a:solidFill>
                  <a:srgbClr val="000000"/>
                </a:solidFill>
                <a:latin typeface="微软雅黑"/>
              </a:rPr>
              <a:t> </a:t>
            </a:r>
            <a:r>
              <a:rPr lang="en-US" altLang="zh-CN" sz="1600" dirty="0" smtClean="0">
                <a:solidFill>
                  <a:srgbClr val="000000"/>
                </a:solidFill>
                <a:latin typeface="微软雅黑"/>
              </a:rPr>
              <a:t>b.</a:t>
            </a:r>
            <a:r>
              <a:rPr lang="zh-CN" altLang="en-US" sz="1600" dirty="0" smtClean="0">
                <a:solidFill>
                  <a:srgbClr val="000000"/>
                </a:solidFill>
                <a:latin typeface="微软雅黑"/>
              </a:rPr>
              <a:t>若</a:t>
            </a:r>
            <a:r>
              <a:rPr lang="en-US" altLang="zh-CN" sz="1600" dirty="0" smtClean="0">
                <a:solidFill>
                  <a:srgbClr val="000000"/>
                </a:solidFill>
                <a:latin typeface="微软雅黑"/>
              </a:rPr>
              <a:t>2</a:t>
            </a:r>
            <a:r>
              <a:rPr lang="zh-CN" altLang="en-US" sz="1600" dirty="0" smtClean="0">
                <a:solidFill>
                  <a:srgbClr val="000000"/>
                </a:solidFill>
                <a:latin typeface="微软雅黑"/>
              </a:rPr>
              <a:t>号队列已空，则结束搜索，否则从</a:t>
            </a:r>
            <a:r>
              <a:rPr lang="en-US" altLang="zh-CN" sz="1600" dirty="0" smtClean="0">
                <a:solidFill>
                  <a:srgbClr val="000000"/>
                </a:solidFill>
                <a:latin typeface="微软雅黑"/>
              </a:rPr>
              <a:t>2</a:t>
            </a:r>
            <a:r>
              <a:rPr lang="zh-CN" altLang="en-US" sz="1600" dirty="0" smtClean="0">
                <a:solidFill>
                  <a:srgbClr val="000000"/>
                </a:solidFill>
                <a:latin typeface="微软雅黑"/>
              </a:rPr>
              <a:t>号队列逐个弹出层次为</a:t>
            </a:r>
            <a:r>
              <a:rPr lang="en-US" altLang="zh-CN" sz="1600" dirty="0" smtClean="0">
                <a:solidFill>
                  <a:srgbClr val="000000"/>
                </a:solidFill>
                <a:latin typeface="微软雅黑"/>
              </a:rPr>
              <a:t>K(K &gt;= 0)</a:t>
            </a:r>
            <a:r>
              <a:rPr lang="zh-CN" altLang="en-US" sz="1600" dirty="0" smtClean="0">
                <a:solidFill>
                  <a:srgbClr val="000000"/>
                </a:solidFill>
                <a:latin typeface="微软雅黑"/>
              </a:rPr>
              <a:t>的状态；</a:t>
            </a:r>
          </a:p>
          <a:p>
            <a:r>
              <a:rPr lang="zh-CN" altLang="en-US" sz="1600" dirty="0" smtClean="0">
                <a:solidFill>
                  <a:srgbClr val="000000"/>
                </a:solidFill>
                <a:latin typeface="微软雅黑"/>
              </a:rPr>
              <a:t>      </a:t>
            </a:r>
            <a:r>
              <a:rPr lang="en-US" altLang="zh-CN" sz="1600" dirty="0" smtClean="0">
                <a:solidFill>
                  <a:srgbClr val="000000"/>
                </a:solidFill>
                <a:latin typeface="微软雅黑"/>
              </a:rPr>
              <a:t>i.  </a:t>
            </a:r>
            <a:r>
              <a:rPr lang="zh-CN" altLang="en-US" sz="1600" dirty="0" smtClean="0">
                <a:solidFill>
                  <a:srgbClr val="000000"/>
                </a:solidFill>
                <a:latin typeface="微软雅黑"/>
              </a:rPr>
              <a:t>如果该状态在</a:t>
            </a:r>
            <a:r>
              <a:rPr lang="en-US" altLang="zh-CN" sz="1600" dirty="0" smtClean="0">
                <a:solidFill>
                  <a:srgbClr val="000000"/>
                </a:solidFill>
                <a:latin typeface="微软雅黑"/>
              </a:rPr>
              <a:t>1</a:t>
            </a:r>
            <a:r>
              <a:rPr lang="zh-CN" altLang="en-US" sz="1600" dirty="0" smtClean="0">
                <a:solidFill>
                  <a:srgbClr val="000000"/>
                </a:solidFill>
                <a:latin typeface="微软雅黑"/>
              </a:rPr>
              <a:t>号队列扩展状态时已经扩展到过，那么最短距离为两个队列扩展状态的层次加和，结束搜索；</a:t>
            </a:r>
          </a:p>
          <a:p>
            <a:r>
              <a:rPr lang="zh-CN" altLang="en-US" sz="1600" dirty="0" smtClean="0">
                <a:solidFill>
                  <a:srgbClr val="000000"/>
                </a:solidFill>
                <a:latin typeface="微软雅黑"/>
              </a:rPr>
              <a:t>      </a:t>
            </a:r>
            <a:r>
              <a:rPr lang="en-US" altLang="zh-CN" sz="1600" dirty="0" smtClean="0">
                <a:solidFill>
                  <a:srgbClr val="000000"/>
                </a:solidFill>
                <a:latin typeface="微软雅黑"/>
              </a:rPr>
              <a:t>ii. </a:t>
            </a:r>
            <a:r>
              <a:rPr lang="zh-CN" altLang="en-US" sz="1600" dirty="0" smtClean="0">
                <a:solidFill>
                  <a:srgbClr val="000000"/>
                </a:solidFill>
                <a:latin typeface="微软雅黑"/>
              </a:rPr>
              <a:t>否则和</a:t>
            </a:r>
            <a:r>
              <a:rPr lang="en-US" altLang="zh-CN" sz="1600" dirty="0" smtClean="0">
                <a:solidFill>
                  <a:srgbClr val="000000"/>
                </a:solidFill>
                <a:latin typeface="微软雅黑"/>
              </a:rPr>
              <a:t>BFS</a:t>
            </a:r>
            <a:r>
              <a:rPr lang="zh-CN" altLang="en-US" sz="1600" dirty="0" smtClean="0">
                <a:solidFill>
                  <a:srgbClr val="000000"/>
                </a:solidFill>
                <a:latin typeface="微软雅黑"/>
              </a:rPr>
              <a:t>一样扩展状态，放入</a:t>
            </a:r>
            <a:r>
              <a:rPr lang="en-US" altLang="zh-CN" sz="1600" dirty="0" smtClean="0">
                <a:solidFill>
                  <a:srgbClr val="000000"/>
                </a:solidFill>
                <a:latin typeface="微软雅黑"/>
              </a:rPr>
              <a:t>2</a:t>
            </a:r>
            <a:r>
              <a:rPr lang="zh-CN" altLang="en-US" sz="1600" dirty="0" smtClean="0">
                <a:solidFill>
                  <a:srgbClr val="000000"/>
                </a:solidFill>
                <a:latin typeface="微软雅黑"/>
              </a:rPr>
              <a:t>号队列，直到队列首元素的层次为</a:t>
            </a:r>
            <a:r>
              <a:rPr lang="en-US" altLang="zh-CN" sz="1600" dirty="0" smtClean="0">
                <a:solidFill>
                  <a:srgbClr val="000000"/>
                </a:solidFill>
                <a:latin typeface="微软雅黑"/>
              </a:rPr>
              <a:t>K+1</a:t>
            </a:r>
            <a:r>
              <a:rPr lang="zh-CN" altLang="en-US" sz="1600" dirty="0" smtClean="0">
                <a:solidFill>
                  <a:srgbClr val="000000"/>
                </a:solidFill>
                <a:latin typeface="微软雅黑"/>
              </a:rPr>
              <a:t>时执行</a:t>
            </a:r>
            <a:r>
              <a:rPr lang="en-US" altLang="zh-CN" sz="1600" dirty="0" smtClean="0">
                <a:solidFill>
                  <a:srgbClr val="000000"/>
                </a:solidFill>
                <a:latin typeface="微软雅黑"/>
              </a:rPr>
              <a:t>a</a:t>
            </a:r>
            <a:r>
              <a:rPr lang="zh-CN" altLang="en-US" sz="1600" dirty="0" smtClean="0">
                <a:solidFill>
                  <a:srgbClr val="000000"/>
                </a:solidFill>
                <a:latin typeface="微软雅黑"/>
              </a:rPr>
              <a:t>；</a:t>
            </a:r>
          </a:p>
          <a:p>
            <a:r>
              <a:rPr lang="zh-CN" altLang="en-US" sz="1600" dirty="0" smtClean="0">
                <a:solidFill>
                  <a:srgbClr val="000000"/>
                </a:solidFill>
                <a:latin typeface="微软雅黑"/>
              </a:rPr>
              <a:t>如图，</a:t>
            </a:r>
            <a:r>
              <a:rPr lang="en-US" altLang="zh-CN" sz="1600" dirty="0" smtClean="0">
                <a:solidFill>
                  <a:srgbClr val="000000"/>
                </a:solidFill>
                <a:latin typeface="微软雅黑"/>
              </a:rPr>
              <a:t>S</a:t>
            </a:r>
            <a:r>
              <a:rPr lang="zh-CN" altLang="en-US" sz="1600" dirty="0" smtClean="0">
                <a:solidFill>
                  <a:srgbClr val="000000"/>
                </a:solidFill>
                <a:latin typeface="微软雅黑"/>
              </a:rPr>
              <a:t>表示初始状态，</a:t>
            </a:r>
            <a:r>
              <a:rPr lang="en-US" altLang="zh-CN" sz="1600" dirty="0" smtClean="0">
                <a:solidFill>
                  <a:srgbClr val="000000"/>
                </a:solidFill>
                <a:latin typeface="微软雅黑"/>
              </a:rPr>
              <a:t>T</a:t>
            </a:r>
            <a:r>
              <a:rPr lang="zh-CN" altLang="en-US" sz="1600" dirty="0" smtClean="0">
                <a:solidFill>
                  <a:srgbClr val="000000"/>
                </a:solidFill>
                <a:latin typeface="微软雅黑"/>
              </a:rPr>
              <a:t>表示目标状态，红色路径连接的点为</a:t>
            </a:r>
            <a:r>
              <a:rPr lang="en-US" altLang="zh-CN" sz="1600" dirty="0" smtClean="0">
                <a:solidFill>
                  <a:srgbClr val="000000"/>
                </a:solidFill>
                <a:latin typeface="微软雅黑"/>
              </a:rPr>
              <a:t>S</a:t>
            </a:r>
            <a:r>
              <a:rPr lang="zh-CN" altLang="en-US" sz="1600" dirty="0" smtClean="0">
                <a:solidFill>
                  <a:srgbClr val="000000"/>
                </a:solidFill>
                <a:latin typeface="微软雅黑"/>
              </a:rPr>
              <a:t>扩展出来的，蓝色路径连接的点为</a:t>
            </a:r>
            <a:r>
              <a:rPr lang="en-US" altLang="zh-CN" sz="1600" dirty="0" smtClean="0">
                <a:solidFill>
                  <a:srgbClr val="000000"/>
                </a:solidFill>
                <a:latin typeface="微软雅黑"/>
              </a:rPr>
              <a:t>T</a:t>
            </a:r>
            <a:r>
              <a:rPr lang="zh-CN" altLang="en-US" sz="1600" dirty="0" smtClean="0">
                <a:solidFill>
                  <a:srgbClr val="000000"/>
                </a:solidFill>
                <a:latin typeface="微软雅黑"/>
              </a:rPr>
              <a:t>扩展出来的，当</a:t>
            </a:r>
            <a:r>
              <a:rPr lang="en-US" altLang="zh-CN" sz="1600" dirty="0" smtClean="0">
                <a:solidFill>
                  <a:srgbClr val="000000"/>
                </a:solidFill>
                <a:latin typeface="微软雅黑"/>
              </a:rPr>
              <a:t>S</a:t>
            </a:r>
            <a:r>
              <a:rPr lang="zh-CN" altLang="en-US" sz="1600" dirty="0" smtClean="0">
                <a:solidFill>
                  <a:srgbClr val="000000"/>
                </a:solidFill>
                <a:latin typeface="微软雅黑"/>
              </a:rPr>
              <a:t>扩展到第三层的时候发现有一个结点已经在</a:t>
            </a:r>
            <a:r>
              <a:rPr lang="en-US" altLang="zh-CN" sz="1600" dirty="0" smtClean="0">
                <a:solidFill>
                  <a:srgbClr val="000000"/>
                </a:solidFill>
                <a:latin typeface="微软雅黑"/>
              </a:rPr>
              <a:t>T</a:t>
            </a:r>
            <a:r>
              <a:rPr lang="zh-CN" altLang="en-US" sz="1600" dirty="0" smtClean="0">
                <a:solidFill>
                  <a:srgbClr val="000000"/>
                </a:solidFill>
                <a:latin typeface="微软雅黑"/>
              </a:rPr>
              <a:t>扩展出来的集合中，于是搜索结束，最短距离等于</a:t>
            </a:r>
            <a:r>
              <a:rPr lang="en-US" altLang="zh-CN" sz="1600" dirty="0" smtClean="0">
                <a:solidFill>
                  <a:srgbClr val="000000"/>
                </a:solidFill>
                <a:latin typeface="微软雅黑"/>
              </a:rPr>
              <a:t>3 + 2 = 5</a:t>
            </a:r>
            <a:r>
              <a:rPr lang="zh-CN" altLang="en-US" sz="1600" dirty="0" smtClean="0">
                <a:solidFill>
                  <a:srgbClr val="000000"/>
                </a:solidFill>
                <a:latin typeface="微软雅黑"/>
              </a:rPr>
              <a:t>；</a:t>
            </a:r>
          </a:p>
          <a:p>
            <a:pPr>
              <a:buNone/>
            </a:pPr>
            <a:endParaRPr lang="en-US" altLang="zh-CN" sz="1600" dirty="0" smtClean="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131</a:t>
            </a:fld>
            <a:endParaRPr lang="en-US" altLang="zh-CN"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132</a:t>
            </a:fld>
            <a:endParaRPr lang="en-US" altLang="zh-CN" dirty="0"/>
          </a:p>
        </p:txBody>
      </p:sp>
      <p:pic>
        <p:nvPicPr>
          <p:cNvPr id="1025" name="Picture 1" descr="C:\Users\Administrator\AppData\Roaming\Tencent\Users\718933192\QQ\WinTemp\RichOle\RO9)QSJE6Y8ZJ8FPV2Y505B.png"/>
          <p:cNvPicPr>
            <a:picLocks noChangeAspect="1" noChangeArrowheads="1"/>
          </p:cNvPicPr>
          <p:nvPr/>
        </p:nvPicPr>
        <p:blipFill>
          <a:blip r:embed="rId2"/>
          <a:srcRect/>
          <a:stretch>
            <a:fillRect/>
          </a:stretch>
        </p:blipFill>
        <p:spPr bwMode="auto">
          <a:xfrm>
            <a:off x="2051719" y="0"/>
            <a:ext cx="4104457" cy="2855547"/>
          </a:xfrm>
          <a:prstGeom prst="rect">
            <a:avLst/>
          </a:prstGeom>
          <a:noFill/>
        </p:spPr>
      </p:pic>
      <p:sp>
        <p:nvSpPr>
          <p:cNvPr id="6" name="object 3"/>
          <p:cNvSpPr/>
          <p:nvPr/>
        </p:nvSpPr>
        <p:spPr>
          <a:xfrm>
            <a:off x="1835696" y="2854541"/>
            <a:ext cx="6264696" cy="230721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 Conversion</a:t>
            </a:r>
            <a:endParaRPr lang="zh-CN" altLang="en-US" dirty="0"/>
          </a:p>
        </p:txBody>
      </p:sp>
      <p:sp>
        <p:nvSpPr>
          <p:cNvPr id="3" name="内容占位符 2"/>
          <p:cNvSpPr>
            <a:spLocks noGrp="1"/>
          </p:cNvSpPr>
          <p:nvPr>
            <p:ph idx="1"/>
          </p:nvPr>
        </p:nvSpPr>
        <p:spPr>
          <a:xfrm>
            <a:off x="457200" y="1129308"/>
            <a:ext cx="8229600" cy="3979797"/>
          </a:xfrm>
        </p:spPr>
        <p:txBody>
          <a:bodyPr/>
          <a:lstStyle/>
          <a:p>
            <a:r>
              <a:rPr lang="zh-CN" altLang="en-US" dirty="0" smtClean="0"/>
              <a:t>关于自然数</a:t>
            </a:r>
            <a:r>
              <a:rPr lang="en-US" altLang="zh-CN" dirty="0" smtClean="0"/>
              <a:t>i</a:t>
            </a:r>
            <a:r>
              <a:rPr lang="zh-CN" altLang="en-US" dirty="0" smtClean="0"/>
              <a:t>的变换</a:t>
            </a:r>
            <a:r>
              <a:rPr lang="en-US" altLang="zh-CN" dirty="0" smtClean="0"/>
              <a:t>f</a:t>
            </a:r>
            <a:r>
              <a:rPr lang="zh-CN" altLang="en-US" dirty="0" smtClean="0"/>
              <a:t>和</a:t>
            </a:r>
            <a:r>
              <a:rPr lang="en-US" altLang="zh-CN" dirty="0" smtClean="0"/>
              <a:t>g</a:t>
            </a:r>
            <a:r>
              <a:rPr lang="zh-CN" altLang="en-US" dirty="0" smtClean="0"/>
              <a:t>定义如下</a:t>
            </a:r>
            <a:r>
              <a:rPr lang="en-US" altLang="zh-CN" dirty="0" smtClean="0"/>
              <a:t>:</a:t>
            </a:r>
          </a:p>
          <a:p>
            <a:r>
              <a:rPr lang="en-US" altLang="zh-CN" dirty="0" smtClean="0"/>
              <a:t>f(i) = 3i</a:t>
            </a:r>
          </a:p>
          <a:p>
            <a:r>
              <a:rPr lang="en-US" altLang="zh-CN" dirty="0" smtClean="0"/>
              <a:t>g(i) = [i/2]</a:t>
            </a:r>
          </a:p>
          <a:p>
            <a:r>
              <a:rPr lang="zh-CN" altLang="en-US" dirty="0" smtClean="0"/>
              <a:t>求将自然数</a:t>
            </a:r>
            <a:r>
              <a:rPr lang="en-US" altLang="zh-CN" dirty="0" smtClean="0"/>
              <a:t>n</a:t>
            </a:r>
            <a:r>
              <a:rPr lang="zh-CN" altLang="en-US" dirty="0" smtClean="0"/>
              <a:t>变换为</a:t>
            </a:r>
            <a:r>
              <a:rPr lang="en-US" altLang="zh-CN" dirty="0" smtClean="0"/>
              <a:t>m</a:t>
            </a:r>
            <a:r>
              <a:rPr lang="zh-CN" altLang="en-US" dirty="0" smtClean="0"/>
              <a:t>的最少次数</a:t>
            </a:r>
          </a:p>
          <a:p>
            <a:r>
              <a:rPr lang="en-US" altLang="zh-CN" dirty="0" smtClean="0"/>
              <a:t>[x]</a:t>
            </a:r>
            <a:r>
              <a:rPr lang="zh-CN" altLang="en-US" dirty="0" smtClean="0"/>
              <a:t>表示不超过</a:t>
            </a:r>
            <a:r>
              <a:rPr lang="en-US" altLang="zh-CN" dirty="0" smtClean="0"/>
              <a:t>x</a:t>
            </a:r>
            <a:r>
              <a:rPr lang="zh-CN" altLang="en-US" dirty="0" smtClean="0"/>
              <a:t>的最大整数</a:t>
            </a:r>
          </a:p>
          <a:p>
            <a:r>
              <a:rPr lang="zh-CN" altLang="en-US" dirty="0" smtClean="0"/>
              <a:t>在</a:t>
            </a:r>
            <a:r>
              <a:rPr lang="en-US" altLang="zh-CN" dirty="0" smtClean="0"/>
              <a:t>60%</a:t>
            </a:r>
            <a:r>
              <a:rPr lang="zh-CN" altLang="en-US" dirty="0" smtClean="0"/>
              <a:t>的数据中，</a:t>
            </a:r>
            <a:r>
              <a:rPr lang="en-US" altLang="zh-CN" dirty="0" smtClean="0"/>
              <a:t>0 &lt;= n, m &lt;= 1000</a:t>
            </a:r>
          </a:p>
          <a:p>
            <a:r>
              <a:rPr lang="zh-CN" altLang="en-US" dirty="0" smtClean="0"/>
              <a:t>在</a:t>
            </a:r>
            <a:r>
              <a:rPr lang="en-US" altLang="zh-CN" dirty="0" smtClean="0"/>
              <a:t>100%</a:t>
            </a:r>
            <a:r>
              <a:rPr lang="zh-CN" altLang="en-US" dirty="0" smtClean="0"/>
              <a:t>的数据中，</a:t>
            </a:r>
            <a:r>
              <a:rPr lang="en-US" altLang="zh-CN" dirty="0" smtClean="0"/>
              <a:t>0 &lt;= n, m &lt;= 10^6</a:t>
            </a:r>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133</a:t>
            </a:fld>
            <a:endParaRPr lang="en-US" altLang="zh-CN"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14312"/>
            <a:ext cx="6400800" cy="619125"/>
          </a:xfrm>
        </p:spPr>
        <p:txBody>
          <a:bodyPr/>
          <a:lstStyle/>
          <a:p>
            <a:pPr eaLnBrk="1" hangingPunct="1">
              <a:defRPr/>
            </a:pPr>
            <a:r>
              <a:rPr lang="en-US" altLang="zh-CN" dirty="0" smtClean="0">
                <a:effectLst>
                  <a:outerShdw blurRad="38100" dist="38100" dir="2700000" algn="tl">
                    <a:srgbClr val="C0C0C0"/>
                  </a:outerShdw>
                </a:effectLst>
              </a:rPr>
              <a:t>Solution</a:t>
            </a:r>
          </a:p>
        </p:txBody>
      </p:sp>
      <p:sp>
        <p:nvSpPr>
          <p:cNvPr id="39939" name="Rectangle 3"/>
          <p:cNvSpPr>
            <a:spLocks noGrp="1" noChangeArrowheads="1"/>
          </p:cNvSpPr>
          <p:nvPr>
            <p:ph type="body" idx="1"/>
          </p:nvPr>
        </p:nvSpPr>
        <p:spPr>
          <a:xfrm>
            <a:off x="500064" y="1057300"/>
            <a:ext cx="8339137" cy="4320480"/>
          </a:xfrm>
        </p:spPr>
        <p:txBody>
          <a:bodyPr/>
          <a:lstStyle/>
          <a:p>
            <a:pPr eaLnBrk="1" hangingPunct="1">
              <a:defRPr/>
            </a:pPr>
            <a:r>
              <a:rPr lang="zh-CN" altLang="en-US" sz="2800" dirty="0" smtClean="0">
                <a:latin typeface="+mn-ea"/>
              </a:rPr>
              <a:t>扩展方式可逆</a:t>
            </a:r>
            <a:endParaRPr lang="en-US" altLang="zh-CN" sz="2800" dirty="0" smtClean="0">
              <a:latin typeface="+mn-ea"/>
            </a:endParaRPr>
          </a:p>
          <a:p>
            <a:pPr eaLnBrk="1" hangingPunct="1">
              <a:defRPr/>
            </a:pPr>
            <a:r>
              <a:rPr lang="zh-CN" altLang="en-US" sz="2800" dirty="0" smtClean="0">
                <a:latin typeface="+mn-ea"/>
              </a:rPr>
              <a:t>状态空间需求很大（中间数无上界）</a:t>
            </a:r>
            <a:endParaRPr lang="en-US" altLang="zh-CN" sz="2800" dirty="0" smtClean="0">
              <a:latin typeface="+mn-ea"/>
            </a:endParaRPr>
          </a:p>
          <a:p>
            <a:pPr eaLnBrk="1" hangingPunct="1">
              <a:defRPr/>
            </a:pPr>
            <a:r>
              <a:rPr lang="zh-CN" altLang="en-US" sz="2800" dirty="0" smtClean="0">
                <a:latin typeface="+mn-ea"/>
              </a:rPr>
              <a:t>双向宽搜！</a:t>
            </a:r>
            <a:endParaRPr lang="en-US" altLang="zh-CN" sz="2800" dirty="0" smtClean="0">
              <a:latin typeface="+mn-ea"/>
            </a:endParaRPr>
          </a:p>
          <a:p>
            <a:pPr eaLnBrk="1" hangingPunct="1">
              <a:defRPr/>
            </a:pPr>
            <a:r>
              <a:rPr lang="zh-CN" altLang="en-US" sz="2800" dirty="0" smtClean="0">
                <a:latin typeface="+mn-ea"/>
              </a:rPr>
              <a:t>从起始状态扩展若干步</a:t>
            </a:r>
            <a:endParaRPr lang="en-US" altLang="zh-CN" sz="2800" dirty="0" smtClean="0">
              <a:latin typeface="+mn-ea"/>
            </a:endParaRPr>
          </a:p>
          <a:p>
            <a:pPr eaLnBrk="1" hangingPunct="1">
              <a:defRPr/>
            </a:pPr>
            <a:r>
              <a:rPr lang="zh-CN" altLang="en-US" sz="2800" dirty="0" smtClean="0">
                <a:latin typeface="+mn-ea"/>
              </a:rPr>
              <a:t>从目标状态扩展若干步</a:t>
            </a:r>
            <a:endParaRPr lang="en-US" altLang="zh-CN" sz="2800" dirty="0" smtClean="0">
              <a:latin typeface="+mn-ea"/>
            </a:endParaRPr>
          </a:p>
          <a:p>
            <a:pPr eaLnBrk="1" hangingPunct="1">
              <a:defRPr/>
            </a:pPr>
            <a:r>
              <a:rPr lang="zh-CN" altLang="en-US" sz="2800" dirty="0" smtClean="0">
                <a:latin typeface="+mn-ea"/>
              </a:rPr>
              <a:t>判断扩展出的状态是否有交集（哈希）</a:t>
            </a:r>
            <a:endParaRPr lang="en-US" altLang="zh-CN" sz="2800" dirty="0" smtClean="0">
              <a:latin typeface="+mn-ea"/>
            </a:endParaRPr>
          </a:p>
          <a:p>
            <a:pPr eaLnBrk="1" hangingPunct="1">
              <a:defRPr/>
            </a:pPr>
            <a:r>
              <a:rPr lang="zh-CN" altLang="en-US" sz="2800" dirty="0" smtClean="0">
                <a:latin typeface="+mn-ea"/>
              </a:rPr>
              <a:t>扫描两个方向扩展出的状态的交集，求出最小值</a:t>
            </a: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8794" y="212060"/>
            <a:ext cx="8593322" cy="296904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2502" y="3643065"/>
            <a:ext cx="8071946" cy="1202893"/>
          </a:xfrm>
          <a:prstGeom prst="rect">
            <a:avLst/>
          </a:prstGeom>
        </p:spPr>
        <p:txBody>
          <a:bodyPr vert="horz" wrap="square" lIns="0" tIns="0" rIns="0" bIns="0" rtlCol="0">
            <a:spAutoFit/>
          </a:bodyPr>
          <a:lstStyle/>
          <a:p>
            <a:pPr marL="12700">
              <a:lnSpc>
                <a:spcPct val="100000"/>
              </a:lnSpc>
              <a:tabLst>
                <a:tab pos="354965" algn="l"/>
              </a:tabLst>
            </a:pPr>
            <a:r>
              <a:rPr sz="2400" spc="-5" dirty="0">
                <a:latin typeface="+mn-ea"/>
                <a:cs typeface="Times New Roman"/>
              </a:rPr>
              <a:t>•	</a:t>
            </a:r>
            <a:r>
              <a:rPr sz="2400" spc="-5" dirty="0">
                <a:latin typeface="+mn-ea"/>
                <a:cs typeface="SimSun"/>
              </a:rPr>
              <a:t>求解目标：</a:t>
            </a:r>
            <a:endParaRPr sz="2400" dirty="0">
              <a:latin typeface="+mn-ea"/>
              <a:cs typeface="SimSun"/>
            </a:endParaRPr>
          </a:p>
          <a:p>
            <a:pPr marL="755015" marR="5080" indent="-285750" algn="just">
              <a:lnSpc>
                <a:spcPts val="3020"/>
              </a:lnSpc>
              <a:spcBef>
                <a:spcPts val="530"/>
              </a:spcBef>
            </a:pPr>
            <a:r>
              <a:rPr sz="2400" dirty="0" smtClean="0">
                <a:latin typeface="+mn-ea"/>
                <a:cs typeface="Times New Roman"/>
              </a:rPr>
              <a:t>–</a:t>
            </a:r>
            <a:r>
              <a:rPr sz="2400" dirty="0" smtClean="0">
                <a:latin typeface="+mn-ea"/>
                <a:cs typeface="SimSun"/>
              </a:rPr>
              <a:t>若在</a:t>
            </a:r>
            <a:r>
              <a:rPr sz="2400" spc="-720" dirty="0" smtClean="0">
                <a:latin typeface="+mn-ea"/>
                <a:cs typeface="SimSun"/>
              </a:rPr>
              <a:t> </a:t>
            </a:r>
            <a:r>
              <a:rPr sz="2400" dirty="0">
                <a:latin typeface="+mn-ea"/>
                <a:cs typeface="Times New Roman"/>
              </a:rPr>
              <a:t>10</a:t>
            </a:r>
            <a:r>
              <a:rPr sz="2400" spc="-20" dirty="0">
                <a:latin typeface="+mn-ea"/>
                <a:cs typeface="Times New Roman"/>
              </a:rPr>
              <a:t> </a:t>
            </a:r>
            <a:r>
              <a:rPr sz="2400" spc="-5" dirty="0">
                <a:latin typeface="+mn-ea"/>
                <a:cs typeface="SimSun"/>
              </a:rPr>
              <a:t>步（包含</a:t>
            </a:r>
            <a:r>
              <a:rPr sz="2400" spc="-720" dirty="0">
                <a:latin typeface="+mn-ea"/>
                <a:cs typeface="SimSun"/>
              </a:rPr>
              <a:t> </a:t>
            </a:r>
            <a:r>
              <a:rPr sz="2400" spc="-5" dirty="0">
                <a:latin typeface="+mn-ea"/>
                <a:cs typeface="Times New Roman"/>
              </a:rPr>
              <a:t>10</a:t>
            </a:r>
            <a:r>
              <a:rPr sz="2400" spc="-5" dirty="0">
                <a:latin typeface="+mn-ea"/>
                <a:cs typeface="SimSun"/>
              </a:rPr>
              <a:t>步）以内能将</a:t>
            </a:r>
            <a:r>
              <a:rPr sz="2400" spc="-720" dirty="0">
                <a:latin typeface="+mn-ea"/>
                <a:cs typeface="SimSun"/>
              </a:rPr>
              <a:t> </a:t>
            </a:r>
            <a:r>
              <a:rPr sz="2400" dirty="0">
                <a:latin typeface="+mn-ea"/>
                <a:cs typeface="Times New Roman"/>
              </a:rPr>
              <a:t>A$</a:t>
            </a:r>
            <a:r>
              <a:rPr sz="2400" spc="-15" dirty="0">
                <a:latin typeface="+mn-ea"/>
                <a:cs typeface="Times New Roman"/>
              </a:rPr>
              <a:t> </a:t>
            </a:r>
            <a:r>
              <a:rPr sz="2400" spc="-5" dirty="0" smtClean="0">
                <a:latin typeface="+mn-ea"/>
                <a:cs typeface="SimSun"/>
              </a:rPr>
              <a:t>变换为 </a:t>
            </a:r>
            <a:r>
              <a:rPr sz="2400" spc="-5" dirty="0">
                <a:latin typeface="+mn-ea"/>
                <a:cs typeface="Times New Roman"/>
              </a:rPr>
              <a:t>B$ </a:t>
            </a:r>
            <a:r>
              <a:rPr sz="2400" spc="-5" dirty="0">
                <a:latin typeface="+mn-ea"/>
                <a:cs typeface="SimSun"/>
              </a:rPr>
              <a:t>，则输出最少的变换步数；否则输出</a:t>
            </a:r>
            <a:r>
              <a:rPr sz="2400" spc="-5" dirty="0">
                <a:latin typeface="+mn-ea"/>
                <a:cs typeface="Times New Roman"/>
              </a:rPr>
              <a:t>"NO  ANSWER!"</a:t>
            </a:r>
            <a:endParaRPr sz="2400" dirty="0">
              <a:latin typeface="+mn-ea"/>
              <a:cs typeface="Times New Roman"/>
            </a:endParaRPr>
          </a:p>
        </p:txBody>
      </p:sp>
      <p:sp>
        <p:nvSpPr>
          <p:cNvPr id="5" name="object 5"/>
          <p:cNvSpPr txBox="1">
            <a:spLocks noGrp="1"/>
          </p:cNvSpPr>
          <p:nvPr>
            <p:ph type="sldNum" sz="quarter" idx="7"/>
          </p:nvPr>
        </p:nvSpPr>
        <p:spPr>
          <a:xfrm>
            <a:off x="6553200" y="5203032"/>
            <a:ext cx="2133600" cy="192360"/>
          </a:xfrm>
          <a:prstGeom prst="rect">
            <a:avLst/>
          </a:prstGeom>
        </p:spPr>
        <p:txBody>
          <a:bodyPr vert="horz" wrap="square" lIns="0" tIns="0" rIns="0" bIns="0" rtlCol="0">
            <a:spAutoFit/>
          </a:bodyPr>
          <a:lstStyle/>
          <a:p>
            <a:pPr marL="25400">
              <a:lnSpc>
                <a:spcPts val="1505"/>
              </a:lnSpc>
            </a:pPr>
            <a:fld id="{81D60167-4931-47E6-BA6A-407CBD079E47}" type="slidenum">
              <a:rPr spc="-5" dirty="0"/>
              <a:pPr marL="25400">
                <a:lnSpc>
                  <a:spcPts val="1505"/>
                </a:lnSpc>
              </a:pPr>
              <a:t>135</a:t>
            </a:fld>
            <a:endParaRPr spc="-5" dirty="0"/>
          </a:p>
        </p:txBody>
      </p:sp>
    </p:spTree>
  </p:cSld>
  <p:clrMapOvr>
    <a:masterClrMapping/>
  </p:clrMapOvr>
  <p:transition>
    <p:wipe dir="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1873" y="539479"/>
            <a:ext cx="7904848" cy="1579920"/>
          </a:xfrm>
          <a:prstGeom prst="rect">
            <a:avLst/>
          </a:prstGeom>
        </p:spPr>
        <p:txBody>
          <a:bodyPr vert="horz" wrap="square" lIns="0" tIns="0" rIns="0" bIns="0" rtlCol="0">
            <a:spAutoFit/>
          </a:bodyPr>
          <a:lstStyle/>
          <a:p>
            <a:pPr marL="12700">
              <a:lnSpc>
                <a:spcPct val="100000"/>
              </a:lnSpc>
              <a:tabLst>
                <a:tab pos="354965" algn="l"/>
              </a:tabLst>
            </a:pPr>
            <a:r>
              <a:rPr sz="2400" spc="-5" dirty="0">
                <a:latin typeface="+mn-ea"/>
                <a:cs typeface="Times New Roman"/>
              </a:rPr>
              <a:t>•	</a:t>
            </a:r>
            <a:r>
              <a:rPr sz="2400" spc="-5" dirty="0">
                <a:latin typeface="+mn-ea"/>
                <a:cs typeface="SimSun"/>
              </a:rPr>
              <a:t>求最优解，还是用</a:t>
            </a:r>
            <a:r>
              <a:rPr sz="2400" spc="-5" dirty="0">
                <a:latin typeface="+mn-ea"/>
                <a:cs typeface="Times New Roman"/>
              </a:rPr>
              <a:t>BFS</a:t>
            </a:r>
            <a:r>
              <a:rPr sz="2400" spc="-5" dirty="0">
                <a:latin typeface="+mn-ea"/>
                <a:cs typeface="SimSun"/>
              </a:rPr>
              <a:t>。</a:t>
            </a:r>
            <a:endParaRPr sz="2400" dirty="0">
              <a:latin typeface="+mn-ea"/>
              <a:cs typeface="SimSun"/>
            </a:endParaRPr>
          </a:p>
          <a:p>
            <a:pPr marL="354965" marR="5080" indent="-342900">
              <a:lnSpc>
                <a:spcPct val="100000"/>
              </a:lnSpc>
              <a:spcBef>
                <a:spcPts val="755"/>
              </a:spcBef>
              <a:tabLst>
                <a:tab pos="354965" algn="l"/>
              </a:tabLst>
            </a:pPr>
            <a:r>
              <a:rPr sz="2400" spc="-5" dirty="0">
                <a:latin typeface="+mn-ea"/>
                <a:cs typeface="Times New Roman"/>
              </a:rPr>
              <a:t>•	</a:t>
            </a:r>
            <a:r>
              <a:rPr sz="2400" spc="-5" dirty="0">
                <a:latin typeface="+mn-ea"/>
                <a:cs typeface="SimSun"/>
              </a:rPr>
              <a:t>虽然最多只有</a:t>
            </a:r>
            <a:r>
              <a:rPr sz="2400" spc="-5" dirty="0">
                <a:latin typeface="+mn-ea"/>
                <a:cs typeface="Times New Roman"/>
              </a:rPr>
              <a:t>6</a:t>
            </a:r>
            <a:r>
              <a:rPr sz="2400" spc="-5" dirty="0">
                <a:latin typeface="+mn-ea"/>
                <a:cs typeface="SimSun"/>
              </a:rPr>
              <a:t>种变换规则，但搜索的层数  最多可以达到</a:t>
            </a:r>
            <a:r>
              <a:rPr sz="2400" spc="-5" dirty="0">
                <a:latin typeface="+mn-ea"/>
                <a:cs typeface="Times New Roman"/>
              </a:rPr>
              <a:t>10</a:t>
            </a:r>
            <a:r>
              <a:rPr sz="2400" spc="-5" dirty="0">
                <a:latin typeface="+mn-ea"/>
                <a:cs typeface="SimSun"/>
              </a:rPr>
              <a:t>层，因此结点最多可以有  </a:t>
            </a:r>
            <a:r>
              <a:rPr sz="2400" spc="-5" dirty="0">
                <a:latin typeface="+mn-ea"/>
                <a:cs typeface="Times New Roman"/>
              </a:rPr>
              <a:t>6^10</a:t>
            </a:r>
            <a:r>
              <a:rPr sz="2400" spc="-5" dirty="0">
                <a:latin typeface="+mn-ea"/>
                <a:cs typeface="SimSun"/>
              </a:rPr>
              <a:t>级别的。单向的</a:t>
            </a:r>
            <a:r>
              <a:rPr sz="2400" spc="-5" dirty="0">
                <a:latin typeface="+mn-ea"/>
                <a:cs typeface="Times New Roman"/>
              </a:rPr>
              <a:t>BFS</a:t>
            </a:r>
            <a:r>
              <a:rPr sz="2400" spc="-5" dirty="0">
                <a:latin typeface="+mn-ea"/>
                <a:cs typeface="SimSun"/>
              </a:rPr>
              <a:t>空间受不了。</a:t>
            </a:r>
            <a:endParaRPr sz="2400" dirty="0">
              <a:latin typeface="+mn-ea"/>
              <a:cs typeface="SimSun"/>
            </a:endParaRPr>
          </a:p>
        </p:txBody>
      </p:sp>
      <p:sp>
        <p:nvSpPr>
          <p:cNvPr id="3" name="object 3"/>
          <p:cNvSpPr/>
          <p:nvPr/>
        </p:nvSpPr>
        <p:spPr>
          <a:xfrm>
            <a:off x="226747" y="2496574"/>
            <a:ext cx="8737741" cy="151305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6553200" y="5203032"/>
            <a:ext cx="2133600" cy="192360"/>
          </a:xfrm>
          <a:prstGeom prst="rect">
            <a:avLst/>
          </a:prstGeom>
        </p:spPr>
        <p:txBody>
          <a:bodyPr vert="horz" wrap="square" lIns="0" tIns="0" rIns="0" bIns="0" rtlCol="0">
            <a:spAutoFit/>
          </a:bodyPr>
          <a:lstStyle/>
          <a:p>
            <a:pPr marL="25400">
              <a:lnSpc>
                <a:spcPts val="1505"/>
              </a:lnSpc>
            </a:pPr>
            <a:fld id="{81D60167-4931-47E6-BA6A-407CBD079E47}" type="slidenum">
              <a:rPr spc="-5" dirty="0"/>
              <a:pPr marL="25400">
                <a:lnSpc>
                  <a:spcPts val="1505"/>
                </a:lnSpc>
              </a:pPr>
              <a:t>136</a:t>
            </a:fld>
            <a:endParaRPr spc="-5" dirty="0"/>
          </a:p>
        </p:txBody>
      </p:sp>
    </p:spTree>
  </p:cSld>
  <p:clrMapOvr>
    <a:masterClrMapping/>
  </p:clrMapOvr>
  <p:transition>
    <p:wipe dir="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7"/>
          </p:nvPr>
        </p:nvSpPr>
        <p:spPr/>
        <p:txBody>
          <a:bodyPr/>
          <a:lstStyle/>
          <a:p>
            <a:pPr marL="114300">
              <a:lnSpc>
                <a:spcPts val="1505"/>
              </a:lnSpc>
            </a:pPr>
            <a:fld id="{81D60167-4931-47E6-BA6A-407CBD079E47}" type="slidenum">
              <a:rPr lang="en-US" altLang="zh-CN" spc="-5" smtClean="0"/>
              <a:pPr marL="114300">
                <a:lnSpc>
                  <a:spcPts val="1505"/>
                </a:lnSpc>
              </a:pPr>
              <a:t>137</a:t>
            </a:fld>
            <a:endParaRPr lang="en-US" altLang="zh-CN" spc="-5" dirty="0"/>
          </a:p>
        </p:txBody>
      </p:sp>
      <p:sp>
        <p:nvSpPr>
          <p:cNvPr id="3" name="TextBox 2"/>
          <p:cNvSpPr txBox="1"/>
          <p:nvPr/>
        </p:nvSpPr>
        <p:spPr>
          <a:xfrm>
            <a:off x="467544" y="337220"/>
            <a:ext cx="8208912" cy="5478423"/>
          </a:xfrm>
          <a:prstGeom prst="rect">
            <a:avLst/>
          </a:prstGeom>
          <a:noFill/>
        </p:spPr>
        <p:txBody>
          <a:bodyPr wrap="square" rtlCol="0">
            <a:spAutoFit/>
          </a:bodyPr>
          <a:lstStyle/>
          <a:p>
            <a:r>
              <a:rPr lang="en-US" altLang="zh-CN" sz="1000" dirty="0" smtClean="0"/>
              <a:t>void work(void)</a:t>
            </a:r>
          </a:p>
          <a:p>
            <a:r>
              <a:rPr lang="en-US" altLang="zh-CN" sz="1000" dirty="0" smtClean="0"/>
              <a:t>{</a:t>
            </a:r>
          </a:p>
          <a:p>
            <a:r>
              <a:rPr lang="en-US" altLang="zh-CN" sz="1000" dirty="0" smtClean="0"/>
              <a:t>       int </a:t>
            </a:r>
            <a:r>
              <a:rPr lang="en-US" altLang="zh-CN" sz="1000" dirty="0" smtClean="0"/>
              <a:t>i, j;</a:t>
            </a:r>
          </a:p>
          <a:p>
            <a:r>
              <a:rPr lang="en-US" altLang="zh-CN" sz="1000" dirty="0" smtClean="0"/>
              <a:t>       while(h1 </a:t>
            </a:r>
            <a:r>
              <a:rPr lang="en-US" altLang="zh-CN" sz="1000" dirty="0" smtClean="0"/>
              <a:t>&lt;= r1 &amp;&amp; h2 &lt;= r2) //</a:t>
            </a:r>
            <a:r>
              <a:rPr lang="zh-CN" altLang="en-US" sz="1000" dirty="0" smtClean="0"/>
              <a:t>搜索过程中确保没有一个队列为空，否则搜索不到相交的情况</a:t>
            </a:r>
          </a:p>
          <a:p>
            <a:r>
              <a:rPr lang="en-US" altLang="zh-CN" sz="1000" dirty="0" smtClean="0"/>
              <a:t>       {</a:t>
            </a:r>
            <a:endParaRPr lang="en-US" altLang="zh-CN" sz="1000" dirty="0" smtClean="0"/>
          </a:p>
          <a:p>
            <a:r>
              <a:rPr lang="en-US" altLang="zh-CN" sz="1000" dirty="0" smtClean="0"/>
              <a:t> </a:t>
            </a:r>
            <a:r>
              <a:rPr lang="en-US" altLang="zh-CN" sz="1000" dirty="0" smtClean="0"/>
              <a:t>              if(q1[h1</a:t>
            </a:r>
            <a:r>
              <a:rPr lang="en-US" altLang="zh-CN" sz="1000" dirty="0" smtClean="0"/>
              <a:t>].sep + q2[h2].sep &gt; 10) //</a:t>
            </a:r>
            <a:r>
              <a:rPr lang="zh-CN" altLang="en-US" sz="1000" dirty="0" smtClean="0"/>
              <a:t>正反搜索的步数总和超过了</a:t>
            </a:r>
            <a:r>
              <a:rPr lang="en-US" altLang="zh-CN" sz="1000" dirty="0" smtClean="0"/>
              <a:t>10</a:t>
            </a:r>
            <a:r>
              <a:rPr lang="zh-CN" altLang="en-US" sz="1000" dirty="0" smtClean="0"/>
              <a:t>，说明这样的转换至少要超过</a:t>
            </a:r>
            <a:r>
              <a:rPr lang="en-US" altLang="zh-CN" sz="1000" dirty="0" smtClean="0"/>
              <a:t>10</a:t>
            </a:r>
            <a:r>
              <a:rPr lang="zh-CN" altLang="en-US" sz="1000" dirty="0" smtClean="0"/>
              <a:t>次才能实现，结束</a:t>
            </a:r>
          </a:p>
          <a:p>
            <a:r>
              <a:rPr lang="en-US" altLang="zh-CN" sz="1000" dirty="0" smtClean="0"/>
              <a:t>               {</a:t>
            </a:r>
            <a:endParaRPr lang="en-US" altLang="zh-CN" sz="1000" dirty="0" smtClean="0"/>
          </a:p>
          <a:p>
            <a:r>
              <a:rPr lang="en-US" altLang="zh-CN" sz="1000" dirty="0" smtClean="0"/>
              <a:t>                       printf</a:t>
            </a:r>
            <a:r>
              <a:rPr lang="en-US" altLang="zh-CN" sz="1000" dirty="0" smtClean="0"/>
              <a:t>("NO ANSWER!\n</a:t>
            </a:r>
            <a:r>
              <a:rPr lang="en-US" altLang="zh-CN" sz="1000" dirty="0" smtClean="0"/>
              <a:t>");    exit(0</a:t>
            </a:r>
            <a:r>
              <a:rPr lang="en-US" altLang="zh-CN" sz="1000" dirty="0" smtClean="0"/>
              <a:t>);</a:t>
            </a:r>
          </a:p>
          <a:p>
            <a:r>
              <a:rPr lang="en-US" altLang="zh-CN" sz="1000" dirty="0" smtClean="0"/>
              <a:t>                }</a:t>
            </a:r>
            <a:endParaRPr lang="en-US" altLang="zh-CN" sz="1000" dirty="0" smtClean="0"/>
          </a:p>
          <a:p>
            <a:r>
              <a:rPr lang="en-US" altLang="zh-CN" sz="1000" dirty="0" smtClean="0"/>
              <a:t> </a:t>
            </a:r>
          </a:p>
          <a:p>
            <a:r>
              <a:rPr lang="en-US" altLang="zh-CN" sz="1000" dirty="0" smtClean="0"/>
              <a:t>               for(i </a:t>
            </a:r>
            <a:r>
              <a:rPr lang="en-US" altLang="zh-CN" sz="1000" dirty="0" smtClean="0"/>
              <a:t>= 0; i &lt; strlen(q1[h1].str); i++)</a:t>
            </a:r>
          </a:p>
          <a:p>
            <a:r>
              <a:rPr lang="en-US" altLang="zh-CN" sz="1000" dirty="0" smtClean="0"/>
              <a:t>               {</a:t>
            </a:r>
            <a:endParaRPr lang="en-US" altLang="zh-CN" sz="1000" dirty="0" smtClean="0"/>
          </a:p>
          <a:p>
            <a:r>
              <a:rPr lang="en-US" altLang="zh-CN" sz="1000" dirty="0" smtClean="0"/>
              <a:t>                       for(j </a:t>
            </a:r>
            <a:r>
              <a:rPr lang="en-US" altLang="zh-CN" sz="1000" dirty="0" smtClean="0"/>
              <a:t>= 0; j &lt; n; j++) //</a:t>
            </a:r>
            <a:r>
              <a:rPr lang="zh-CN" altLang="en-US" sz="1000" dirty="0" smtClean="0"/>
              <a:t>正向搜索，一共</a:t>
            </a:r>
            <a:r>
              <a:rPr lang="en-US" altLang="zh-CN" sz="1000" dirty="0" smtClean="0"/>
              <a:t>n</a:t>
            </a:r>
            <a:r>
              <a:rPr lang="zh-CN" altLang="en-US" sz="1000" dirty="0" smtClean="0"/>
              <a:t>个变换规则</a:t>
            </a:r>
          </a:p>
          <a:p>
            <a:r>
              <a:rPr lang="en-US" altLang="zh-CN" sz="1000" dirty="0" smtClean="0"/>
              <a:t>                       {</a:t>
            </a:r>
            <a:endParaRPr lang="en-US" altLang="zh-CN" sz="1000" dirty="0" smtClean="0"/>
          </a:p>
          <a:p>
            <a:r>
              <a:rPr lang="en-US" altLang="zh-CN" sz="1000" dirty="0" smtClean="0"/>
              <a:t>                               if(strncmp(s1[j</a:t>
            </a:r>
            <a:r>
              <a:rPr lang="en-US" altLang="zh-CN" sz="1000" dirty="0" smtClean="0"/>
              <a:t>], &amp;q1[h1].str[i], strlen(s1[j])) == 0)</a:t>
            </a:r>
          </a:p>
          <a:p>
            <a:r>
              <a:rPr lang="en-US" altLang="zh-CN" sz="1000" dirty="0" smtClean="0"/>
              <a:t>                               {</a:t>
            </a:r>
            <a:endParaRPr lang="en-US" altLang="zh-CN" sz="1000" dirty="0" smtClean="0"/>
          </a:p>
          <a:p>
            <a:r>
              <a:rPr lang="en-US" altLang="zh-CN" sz="1000" dirty="0" smtClean="0"/>
              <a:t>                                                copy1(i</a:t>
            </a:r>
            <a:r>
              <a:rPr lang="en-US" altLang="zh-CN" sz="1000" dirty="0" smtClean="0"/>
              <a:t>, j);</a:t>
            </a:r>
          </a:p>
          <a:p>
            <a:r>
              <a:rPr lang="en-US" altLang="zh-CN" sz="1000" dirty="0" smtClean="0"/>
              <a:t>                                }</a:t>
            </a:r>
            <a:endParaRPr lang="en-US" altLang="zh-CN" sz="1000" dirty="0" smtClean="0"/>
          </a:p>
          <a:p>
            <a:r>
              <a:rPr lang="en-US" altLang="zh-CN" sz="1000" dirty="0" smtClean="0"/>
              <a:t>                       }</a:t>
            </a:r>
            <a:endParaRPr lang="en-US" altLang="zh-CN" sz="1000" dirty="0" smtClean="0"/>
          </a:p>
          <a:p>
            <a:r>
              <a:rPr lang="en-US" altLang="zh-CN" sz="1000" dirty="0" smtClean="0"/>
              <a:t>               }</a:t>
            </a:r>
            <a:endParaRPr lang="en-US" altLang="zh-CN" sz="1000" dirty="0" smtClean="0"/>
          </a:p>
          <a:p>
            <a:r>
              <a:rPr lang="en-US" altLang="zh-CN" sz="1000" dirty="0" smtClean="0"/>
              <a:t>               h1</a:t>
            </a:r>
            <a:r>
              <a:rPr lang="en-US" altLang="zh-CN" sz="1000" dirty="0" smtClean="0"/>
              <a:t>++; //</a:t>
            </a:r>
            <a:r>
              <a:rPr lang="zh-CN" altLang="en-US" sz="1000" dirty="0" smtClean="0"/>
              <a:t>正向一遍</a:t>
            </a:r>
            <a:r>
              <a:rPr lang="en-US" altLang="zh-CN" sz="1000" dirty="0" smtClean="0"/>
              <a:t>BFS</a:t>
            </a:r>
            <a:r>
              <a:rPr lang="zh-CN" altLang="en-US" sz="1000" dirty="0" smtClean="0"/>
              <a:t>，搜索完所有规则之后，队首元素出队</a:t>
            </a:r>
          </a:p>
          <a:p>
            <a:r>
              <a:rPr lang="en-US" altLang="zh-CN" sz="1000" dirty="0" smtClean="0"/>
              <a:t>               for(i </a:t>
            </a:r>
            <a:r>
              <a:rPr lang="en-US" altLang="zh-CN" sz="1000" dirty="0" smtClean="0"/>
              <a:t>= 0; i &lt; strlen(q2[h2].str); i++) //</a:t>
            </a:r>
            <a:r>
              <a:rPr lang="zh-CN" altLang="en-US" sz="1000" dirty="0" smtClean="0"/>
              <a:t>加快搜索的速度，同理从目标开始，方向，并根据逆向规则进行</a:t>
            </a:r>
            <a:r>
              <a:rPr lang="en-US" altLang="zh-CN" sz="1000" dirty="0" smtClean="0"/>
              <a:t>BFS </a:t>
            </a:r>
            <a:endParaRPr lang="en-US" altLang="zh-CN" sz="1000" dirty="0" smtClean="0"/>
          </a:p>
          <a:p>
            <a:r>
              <a:rPr lang="en-US" altLang="zh-CN" sz="1000" dirty="0" smtClean="0"/>
              <a:t>               {</a:t>
            </a:r>
            <a:endParaRPr lang="en-US" altLang="zh-CN" sz="1000" dirty="0" smtClean="0"/>
          </a:p>
          <a:p>
            <a:r>
              <a:rPr lang="en-US" altLang="zh-CN" sz="1000" dirty="0" smtClean="0"/>
              <a:t>                       for(j </a:t>
            </a:r>
            <a:r>
              <a:rPr lang="en-US" altLang="zh-CN" sz="1000" dirty="0" smtClean="0"/>
              <a:t>= 0; j &lt; n; j++)</a:t>
            </a:r>
          </a:p>
          <a:p>
            <a:r>
              <a:rPr lang="en-US" altLang="zh-CN" sz="1000" dirty="0" smtClean="0"/>
              <a:t>                       {</a:t>
            </a:r>
            <a:endParaRPr lang="en-US" altLang="zh-CN" sz="1000" dirty="0" smtClean="0"/>
          </a:p>
          <a:p>
            <a:r>
              <a:rPr lang="en-US" altLang="zh-CN" sz="1000" dirty="0" smtClean="0"/>
              <a:t>                              if(strncmp(s2[j</a:t>
            </a:r>
            <a:r>
              <a:rPr lang="en-US" altLang="zh-CN" sz="1000" dirty="0" smtClean="0"/>
              <a:t>], &amp;q2[h2].str[i], strlen(s2[j])) == 0)</a:t>
            </a:r>
          </a:p>
          <a:p>
            <a:r>
              <a:rPr lang="en-US" altLang="zh-CN" sz="1000" dirty="0" smtClean="0"/>
              <a:t>                              {</a:t>
            </a:r>
            <a:endParaRPr lang="en-US" altLang="zh-CN" sz="1000" dirty="0" smtClean="0"/>
          </a:p>
          <a:p>
            <a:r>
              <a:rPr lang="en-US" altLang="zh-CN" sz="1000" dirty="0" smtClean="0"/>
              <a:t>                                                copy2(i</a:t>
            </a:r>
            <a:r>
              <a:rPr lang="en-US" altLang="zh-CN" sz="1000" dirty="0" smtClean="0"/>
              <a:t>, j);</a:t>
            </a:r>
          </a:p>
          <a:p>
            <a:r>
              <a:rPr lang="en-US" altLang="zh-CN" sz="1000" dirty="0" smtClean="0"/>
              <a:t>                              }</a:t>
            </a:r>
            <a:endParaRPr lang="en-US" altLang="zh-CN" sz="1000" dirty="0" smtClean="0"/>
          </a:p>
          <a:p>
            <a:r>
              <a:rPr lang="en-US" altLang="zh-CN" sz="1000" dirty="0" smtClean="0"/>
              <a:t>                        }</a:t>
            </a:r>
            <a:endParaRPr lang="en-US" altLang="zh-CN" sz="1000" dirty="0" smtClean="0"/>
          </a:p>
          <a:p>
            <a:r>
              <a:rPr lang="en-US" altLang="zh-CN" sz="1000" dirty="0" smtClean="0"/>
              <a:t>                }</a:t>
            </a:r>
            <a:endParaRPr lang="en-US" altLang="zh-CN" sz="1000" dirty="0" smtClean="0"/>
          </a:p>
          <a:p>
            <a:r>
              <a:rPr lang="en-US" altLang="zh-CN" sz="1000" dirty="0" smtClean="0"/>
              <a:t>                h2</a:t>
            </a:r>
            <a:r>
              <a:rPr lang="en-US" altLang="zh-CN" sz="1000" dirty="0" smtClean="0"/>
              <a:t>++;</a:t>
            </a:r>
          </a:p>
          <a:p>
            <a:r>
              <a:rPr lang="en-US" altLang="zh-CN" sz="1000" dirty="0" smtClean="0"/>
              <a:t>        }</a:t>
            </a:r>
            <a:endParaRPr lang="en-US" altLang="zh-CN" sz="1000" dirty="0" smtClean="0"/>
          </a:p>
          <a:p>
            <a:r>
              <a:rPr lang="en-US" altLang="zh-CN" sz="1000" dirty="0" smtClean="0"/>
              <a:t>}</a:t>
            </a:r>
            <a:endParaRPr lang="en-US" altLang="zh-CN" sz="1000" dirty="0" smtClean="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7624" y="193204"/>
            <a:ext cx="6264696" cy="553998"/>
          </a:xfrm>
          <a:prstGeom prst="rect">
            <a:avLst/>
          </a:prstGeom>
        </p:spPr>
        <p:txBody>
          <a:bodyPr vert="horz" wrap="square" lIns="0" tIns="0" rIns="0" bIns="0" rtlCol="0">
            <a:spAutoFit/>
          </a:bodyPr>
          <a:lstStyle/>
          <a:p>
            <a:pPr marL="12700" algn="ctr">
              <a:lnSpc>
                <a:spcPct val="100000"/>
              </a:lnSpc>
            </a:pPr>
            <a:r>
              <a:rPr lang="zh-CN" altLang="en-US" sz="3600" spc="-20" dirty="0" smtClean="0"/>
              <a:t>双向</a:t>
            </a:r>
            <a:r>
              <a:rPr lang="en-US" altLang="zh-CN" sz="3600" spc="-20" dirty="0" smtClean="0"/>
              <a:t>BFS</a:t>
            </a:r>
            <a:r>
              <a:rPr sz="3600" spc="-20" dirty="0" smtClean="0"/>
              <a:t>程序框架</a:t>
            </a:r>
            <a:endParaRPr sz="3600" spc="-20" dirty="0"/>
          </a:p>
        </p:txBody>
      </p:sp>
      <p:sp>
        <p:nvSpPr>
          <p:cNvPr id="3" name="object 3"/>
          <p:cNvSpPr txBox="1"/>
          <p:nvPr/>
        </p:nvSpPr>
        <p:spPr>
          <a:xfrm>
            <a:off x="525601" y="3009971"/>
            <a:ext cx="132448" cy="369332"/>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t>
            </a:r>
            <a:endParaRPr sz="2400">
              <a:latin typeface="Times New Roman"/>
              <a:cs typeface="Times New Roman"/>
            </a:endParaRPr>
          </a:p>
        </p:txBody>
      </p:sp>
      <p:sp>
        <p:nvSpPr>
          <p:cNvPr id="4" name="object 4"/>
          <p:cNvSpPr txBox="1"/>
          <p:nvPr/>
        </p:nvSpPr>
        <p:spPr>
          <a:xfrm>
            <a:off x="525601" y="3619429"/>
            <a:ext cx="132448" cy="369332"/>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t>
            </a:r>
            <a:endParaRPr sz="2400">
              <a:latin typeface="Times New Roman"/>
              <a:cs typeface="Times New Roman"/>
            </a:endParaRPr>
          </a:p>
        </p:txBody>
      </p:sp>
      <p:sp>
        <p:nvSpPr>
          <p:cNvPr id="5" name="object 5"/>
          <p:cNvSpPr txBox="1">
            <a:spLocks noGrp="1"/>
          </p:cNvSpPr>
          <p:nvPr>
            <p:ph type="body" idx="1"/>
          </p:nvPr>
        </p:nvSpPr>
        <p:spPr>
          <a:xfrm>
            <a:off x="457200" y="1057301"/>
            <a:ext cx="8229600" cy="3739485"/>
          </a:xfrm>
          <a:prstGeom prst="rect">
            <a:avLst/>
          </a:prstGeom>
        </p:spPr>
        <p:txBody>
          <a:bodyPr vert="horz" wrap="square" lIns="0" tIns="0" rIns="0" bIns="0" rtlCol="0">
            <a:spAutoFit/>
          </a:bodyPr>
          <a:lstStyle/>
          <a:p>
            <a:pPr marL="12700">
              <a:lnSpc>
                <a:spcPct val="100000"/>
              </a:lnSpc>
              <a:tabLst>
                <a:tab pos="354965" algn="l"/>
              </a:tabLst>
            </a:pPr>
            <a:r>
              <a:rPr sz="1800" spc="-5" dirty="0"/>
              <a:t>•	</a:t>
            </a:r>
            <a:r>
              <a:rPr sz="1800" spc="-5" dirty="0">
                <a:latin typeface="SimSun"/>
                <a:cs typeface="SimSun"/>
              </a:rPr>
              <a:t>输入两个字串</a:t>
            </a:r>
            <a:r>
              <a:rPr sz="1800" spc="-5" dirty="0"/>
              <a:t>A</a:t>
            </a:r>
            <a:r>
              <a:rPr sz="1800" spc="-5" dirty="0">
                <a:latin typeface="SimSun"/>
                <a:cs typeface="SimSun"/>
              </a:rPr>
              <a:t>、</a:t>
            </a:r>
            <a:r>
              <a:rPr sz="1800" spc="-5" dirty="0"/>
              <a:t>B</a:t>
            </a:r>
            <a:r>
              <a:rPr sz="1800" spc="-5" dirty="0">
                <a:latin typeface="SimSun"/>
                <a:cs typeface="SimSun"/>
              </a:rPr>
              <a:t>及其变换规则</a:t>
            </a:r>
            <a:r>
              <a:rPr sz="1800" spc="-5" dirty="0"/>
              <a:t>replace[]</a:t>
            </a:r>
          </a:p>
          <a:p>
            <a:pPr marL="12700">
              <a:lnSpc>
                <a:spcPct val="100000"/>
              </a:lnSpc>
              <a:spcBef>
                <a:spcPts val="280"/>
              </a:spcBef>
              <a:tabLst>
                <a:tab pos="354965" algn="l"/>
              </a:tabLst>
            </a:pPr>
            <a:r>
              <a:rPr sz="1800" spc="-5" dirty="0"/>
              <a:t>•	</a:t>
            </a:r>
            <a:r>
              <a:rPr sz="1800" dirty="0">
                <a:latin typeface="SimSun"/>
                <a:cs typeface="SimSun"/>
              </a:rPr>
              <a:t>如果</a:t>
            </a:r>
            <a:r>
              <a:rPr sz="1800" dirty="0"/>
              <a:t>A</a:t>
            </a:r>
            <a:r>
              <a:rPr sz="1800" dirty="0">
                <a:latin typeface="SimSun"/>
                <a:cs typeface="SimSun"/>
              </a:rPr>
              <a:t>＝</a:t>
            </a:r>
            <a:r>
              <a:rPr sz="1800" dirty="0"/>
              <a:t>B</a:t>
            </a:r>
            <a:r>
              <a:rPr sz="1800" dirty="0">
                <a:latin typeface="SimSun"/>
                <a:cs typeface="SimSun"/>
              </a:rPr>
              <a:t>，输出</a:t>
            </a:r>
            <a:r>
              <a:rPr sz="1800" dirty="0"/>
              <a:t>0</a:t>
            </a:r>
            <a:r>
              <a:rPr sz="1800" dirty="0">
                <a:latin typeface="SimSun"/>
                <a:cs typeface="SimSun"/>
              </a:rPr>
              <a:t>，返回。</a:t>
            </a:r>
          </a:p>
          <a:p>
            <a:pPr marL="12700">
              <a:lnSpc>
                <a:spcPct val="100000"/>
              </a:lnSpc>
              <a:spcBef>
                <a:spcPts val="280"/>
              </a:spcBef>
              <a:tabLst>
                <a:tab pos="354965" algn="l"/>
              </a:tabLst>
            </a:pPr>
            <a:r>
              <a:rPr sz="1800" spc="-5" dirty="0"/>
              <a:t>•	</a:t>
            </a:r>
            <a:r>
              <a:rPr sz="1800" dirty="0">
                <a:latin typeface="SimSun"/>
                <a:cs typeface="SimSun"/>
              </a:rPr>
              <a:t>初始化；建立队列</a:t>
            </a:r>
            <a:r>
              <a:rPr sz="1800" dirty="0"/>
              <a:t>Q1,Q2;</a:t>
            </a:r>
          </a:p>
          <a:p>
            <a:pPr marL="354965" indent="-342265">
              <a:lnSpc>
                <a:spcPct val="100000"/>
              </a:lnSpc>
              <a:spcBef>
                <a:spcPts val="285"/>
              </a:spcBef>
              <a:buChar char="•"/>
              <a:tabLst>
                <a:tab pos="354965" algn="l"/>
                <a:tab pos="355600" algn="l"/>
              </a:tabLst>
            </a:pPr>
            <a:r>
              <a:rPr lang="en-US" sz="1800" spc="-5" dirty="0" smtClean="0"/>
              <a:t>         </a:t>
            </a:r>
            <a:r>
              <a:rPr sz="1800" spc="-5" dirty="0" smtClean="0"/>
              <a:t>while </a:t>
            </a:r>
            <a:r>
              <a:rPr sz="1800" spc="-5" dirty="0"/>
              <a:t>not </a:t>
            </a:r>
            <a:r>
              <a:rPr sz="1800" spc="-5" dirty="0">
                <a:latin typeface="SimSun"/>
                <a:cs typeface="SimSun"/>
              </a:rPr>
              <a:t>两个队列都为空</a:t>
            </a:r>
            <a:r>
              <a:rPr sz="1800" spc="-690" dirty="0">
                <a:latin typeface="SimSun"/>
                <a:cs typeface="SimSun"/>
              </a:rPr>
              <a:t> </a:t>
            </a:r>
            <a:r>
              <a:rPr sz="1800" dirty="0"/>
              <a:t>begin</a:t>
            </a:r>
          </a:p>
          <a:p>
            <a:pPr marL="355600" marR="5080" indent="-342900">
              <a:lnSpc>
                <a:spcPts val="2580"/>
              </a:lnSpc>
              <a:spcBef>
                <a:spcPts val="615"/>
              </a:spcBef>
              <a:tabLst>
                <a:tab pos="812165" algn="l"/>
              </a:tabLst>
            </a:pPr>
            <a:r>
              <a:rPr sz="1800" spc="-5" dirty="0"/>
              <a:t>•		</a:t>
            </a:r>
            <a:r>
              <a:rPr lang="en-US" sz="1800" spc="-5" dirty="0" smtClean="0"/>
              <a:t>     </a:t>
            </a:r>
            <a:r>
              <a:rPr sz="1800" spc="-5" dirty="0" smtClean="0">
                <a:latin typeface="SimSun"/>
                <a:cs typeface="SimSun"/>
              </a:rPr>
              <a:t>选取队列结点少的队列</a:t>
            </a:r>
            <a:r>
              <a:rPr sz="1800" spc="-5" dirty="0">
                <a:latin typeface="SimSun"/>
                <a:cs typeface="SimSun"/>
              </a:rPr>
              <a:t>，对</a:t>
            </a:r>
            <a:r>
              <a:rPr sz="1800" b="1" spc="-10" dirty="0">
                <a:latin typeface="SimSun"/>
                <a:cs typeface="SimSun"/>
              </a:rPr>
              <a:t>与队首搜索深度一样的结点  进行扩展</a:t>
            </a:r>
            <a:r>
              <a:rPr sz="1800" spc="-10" dirty="0"/>
              <a:t>;</a:t>
            </a:r>
          </a:p>
          <a:p>
            <a:pPr marL="355600" marR="5080" indent="457200">
              <a:lnSpc>
                <a:spcPts val="2720"/>
              </a:lnSpc>
              <a:spcBef>
                <a:spcPts val="470"/>
              </a:spcBef>
            </a:pPr>
            <a:r>
              <a:rPr lang="en-US" sz="1800" dirty="0" smtClean="0">
                <a:latin typeface="SimSun"/>
                <a:cs typeface="SimSun"/>
              </a:rPr>
              <a:t>    </a:t>
            </a:r>
            <a:r>
              <a:rPr sz="1800" dirty="0" smtClean="0">
                <a:latin typeface="SimSun"/>
                <a:cs typeface="SimSun"/>
              </a:rPr>
              <a:t>对于扩展出来的结点</a:t>
            </a:r>
            <a:r>
              <a:rPr sz="1800" dirty="0">
                <a:latin typeface="SimSun"/>
                <a:cs typeface="SimSun"/>
              </a:rPr>
              <a:t>，如果出现在另一个队列里，</a:t>
            </a:r>
            <a:r>
              <a:rPr sz="1800" dirty="0" smtClean="0">
                <a:latin typeface="SimSun"/>
                <a:cs typeface="SimSun"/>
              </a:rPr>
              <a:t>则得到解</a:t>
            </a:r>
            <a:r>
              <a:rPr sz="1800" dirty="0">
                <a:latin typeface="SimSun"/>
                <a:cs typeface="SimSun"/>
              </a:rPr>
              <a:t>。两个相同结点的搜索深度之和即为最优解，返回。</a:t>
            </a:r>
          </a:p>
          <a:p>
            <a:pPr marL="355600" marR="5080" indent="457200">
              <a:lnSpc>
                <a:spcPts val="2730"/>
              </a:lnSpc>
              <a:spcBef>
                <a:spcPts val="295"/>
              </a:spcBef>
            </a:pPr>
            <a:r>
              <a:rPr lang="en-US" sz="1800" dirty="0" smtClean="0">
                <a:latin typeface="SimSun"/>
                <a:cs typeface="SimSun"/>
              </a:rPr>
              <a:t>    </a:t>
            </a:r>
            <a:r>
              <a:rPr sz="1800" dirty="0" smtClean="0">
                <a:latin typeface="SimSun"/>
                <a:cs typeface="SimSun"/>
              </a:rPr>
              <a:t>将扩展出来的结点放入队列末尾</a:t>
            </a:r>
            <a:r>
              <a:rPr sz="1800" dirty="0">
                <a:latin typeface="SimSun"/>
                <a:cs typeface="SimSun"/>
              </a:rPr>
              <a:t>（</a:t>
            </a:r>
            <a:r>
              <a:rPr sz="1800" dirty="0" smtClean="0">
                <a:latin typeface="SimSun"/>
                <a:cs typeface="SimSun"/>
              </a:rPr>
              <a:t>要和本队列的结点进行判重</a:t>
            </a:r>
            <a:r>
              <a:rPr sz="1800" dirty="0">
                <a:latin typeface="SimSun"/>
                <a:cs typeface="SimSun"/>
              </a:rPr>
              <a:t>，重复则不放入）。</a:t>
            </a:r>
          </a:p>
          <a:p>
            <a:pPr marL="354965" indent="-342265">
              <a:lnSpc>
                <a:spcPct val="100000"/>
              </a:lnSpc>
              <a:spcBef>
                <a:spcPts val="80"/>
              </a:spcBef>
              <a:buChar char="•"/>
              <a:tabLst>
                <a:tab pos="354965" algn="l"/>
                <a:tab pos="355600" algn="l"/>
              </a:tabLst>
            </a:pPr>
            <a:r>
              <a:rPr lang="en-US" sz="1800" spc="-5" dirty="0" smtClean="0"/>
              <a:t>        </a:t>
            </a:r>
            <a:r>
              <a:rPr sz="1800" spc="-5" dirty="0" smtClean="0"/>
              <a:t>end</a:t>
            </a:r>
            <a:r>
              <a:rPr sz="1800" spc="-95" dirty="0" smtClean="0"/>
              <a:t> </a:t>
            </a:r>
            <a:r>
              <a:rPr sz="1800" spc="-5" dirty="0"/>
              <a:t>{while}</a:t>
            </a:r>
          </a:p>
          <a:p>
            <a:pPr marL="12700">
              <a:lnSpc>
                <a:spcPct val="100000"/>
              </a:lnSpc>
              <a:spcBef>
                <a:spcPts val="420"/>
              </a:spcBef>
              <a:tabLst>
                <a:tab pos="354965" algn="l"/>
              </a:tabLst>
            </a:pPr>
            <a:r>
              <a:rPr sz="1800" spc="-5" dirty="0" smtClean="0"/>
              <a:t>•</a:t>
            </a:r>
            <a:r>
              <a:rPr lang="en-US" sz="1800" spc="-5" dirty="0" smtClean="0"/>
              <a:t>       </a:t>
            </a:r>
            <a:r>
              <a:rPr sz="1800" dirty="0" smtClean="0">
                <a:latin typeface="SimSun"/>
                <a:cs typeface="SimSun"/>
              </a:rPr>
              <a:t>无解</a:t>
            </a:r>
            <a:r>
              <a:rPr sz="1800" dirty="0">
                <a:latin typeface="SimSun"/>
                <a:cs typeface="SimSun"/>
              </a:rPr>
              <a:t>，返回。</a:t>
            </a:r>
          </a:p>
        </p:txBody>
      </p:sp>
    </p:spTree>
  </p:cSld>
  <p:clrMapOvr>
    <a:masterClrMapping/>
  </p:clrMapOvr>
  <p:transition>
    <p:wipe dir="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二分搜索</a:t>
            </a:r>
            <a:endParaRPr lang="zh-CN" altLang="en-US" sz="3600" dirty="0"/>
          </a:p>
        </p:txBody>
      </p:sp>
      <p:sp>
        <p:nvSpPr>
          <p:cNvPr id="3" name="内容占位符 2"/>
          <p:cNvSpPr>
            <a:spLocks noGrp="1"/>
          </p:cNvSpPr>
          <p:nvPr>
            <p:ph idx="1"/>
          </p:nvPr>
        </p:nvSpPr>
        <p:spPr/>
        <p:txBody>
          <a:bodyPr/>
          <a:lstStyle/>
          <a:p>
            <a:r>
              <a:rPr lang="zh-CN" altLang="en-US" sz="2800" dirty="0" smtClean="0"/>
              <a:t>二分搜索：即通过不断缩小解可能存在的范围，从而求得问题最优解的方法。</a:t>
            </a:r>
            <a:endParaRPr lang="en-US" altLang="zh-CN" sz="2800" dirty="0" smtClean="0"/>
          </a:p>
          <a:p>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139</a:t>
            </a:fld>
            <a:endParaRPr lang="en-US" altLang="zh-CN" dirty="0"/>
          </a:p>
        </p:txBody>
      </p:sp>
    </p:spTree>
    <p:extLst>
      <p:ext uri="{BB962C8B-B14F-4D97-AF65-F5344CB8AC3E}">
        <p14:creationId xmlns="" xmlns:p14="http://schemas.microsoft.com/office/powerpoint/2010/main" val="618033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629400" y="2476500"/>
            <a:ext cx="533400" cy="369332"/>
          </a:xfrm>
          <a:prstGeom prst="rect">
            <a:avLst/>
          </a:prstGeom>
          <a:noFill/>
          <a:ln w="9525">
            <a:noFill/>
            <a:miter lim="800000"/>
            <a:headEnd/>
            <a:tailEnd/>
          </a:ln>
        </p:spPr>
        <p:txBody>
          <a:bodyPr>
            <a:spAutoFit/>
          </a:bodyPr>
          <a:lstStyle/>
          <a:p>
            <a:pPr>
              <a:spcBef>
                <a:spcPct val="50000"/>
              </a:spcBef>
            </a:pPr>
            <a:r>
              <a:rPr kumimoji="1" lang="zh-CN" altLang="en-US">
                <a:latin typeface="Tahoma" pitchFamily="34" charset="0"/>
              </a:rPr>
              <a:t>东</a:t>
            </a:r>
          </a:p>
        </p:txBody>
      </p:sp>
      <p:sp>
        <p:nvSpPr>
          <p:cNvPr id="22531" name="Text Box 3"/>
          <p:cNvSpPr txBox="1">
            <a:spLocks noChangeArrowheads="1"/>
          </p:cNvSpPr>
          <p:nvPr/>
        </p:nvSpPr>
        <p:spPr bwMode="auto">
          <a:xfrm>
            <a:off x="5410200" y="3429000"/>
            <a:ext cx="533400" cy="369332"/>
          </a:xfrm>
          <a:prstGeom prst="rect">
            <a:avLst/>
          </a:prstGeom>
          <a:noFill/>
          <a:ln w="9525">
            <a:noFill/>
            <a:miter lim="800000"/>
            <a:headEnd/>
            <a:tailEnd/>
          </a:ln>
        </p:spPr>
        <p:txBody>
          <a:bodyPr>
            <a:spAutoFit/>
          </a:bodyPr>
          <a:lstStyle/>
          <a:p>
            <a:pPr>
              <a:spcBef>
                <a:spcPct val="50000"/>
              </a:spcBef>
            </a:pPr>
            <a:r>
              <a:rPr kumimoji="1" lang="zh-CN" altLang="en-US">
                <a:latin typeface="Tahoma" pitchFamily="34" charset="0"/>
              </a:rPr>
              <a:t>南</a:t>
            </a:r>
          </a:p>
        </p:txBody>
      </p:sp>
      <p:sp>
        <p:nvSpPr>
          <p:cNvPr id="22532" name="Rectangle 4"/>
          <p:cNvSpPr>
            <a:spLocks noChangeArrowheads="1"/>
          </p:cNvSpPr>
          <p:nvPr/>
        </p:nvSpPr>
        <p:spPr bwMode="auto">
          <a:xfrm>
            <a:off x="1752600" y="2159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2533" name="Rectangle 5"/>
          <p:cNvSpPr>
            <a:spLocks noChangeArrowheads="1"/>
          </p:cNvSpPr>
          <p:nvPr/>
        </p:nvSpPr>
        <p:spPr bwMode="auto">
          <a:xfrm>
            <a:off x="2133600" y="2159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34" name="Rectangle 6"/>
          <p:cNvSpPr>
            <a:spLocks noChangeArrowheads="1"/>
          </p:cNvSpPr>
          <p:nvPr/>
        </p:nvSpPr>
        <p:spPr bwMode="auto">
          <a:xfrm>
            <a:off x="2514600" y="2159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2535" name="Rectangle 7"/>
          <p:cNvSpPr>
            <a:spLocks noChangeArrowheads="1"/>
          </p:cNvSpPr>
          <p:nvPr/>
        </p:nvSpPr>
        <p:spPr bwMode="auto">
          <a:xfrm>
            <a:off x="1752600" y="2476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2536" name="Rectangle 8"/>
          <p:cNvSpPr>
            <a:spLocks noChangeArrowheads="1"/>
          </p:cNvSpPr>
          <p:nvPr/>
        </p:nvSpPr>
        <p:spPr bwMode="auto">
          <a:xfrm>
            <a:off x="2133600" y="2476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2537" name="Rectangle 9"/>
          <p:cNvSpPr>
            <a:spLocks noChangeArrowheads="1"/>
          </p:cNvSpPr>
          <p:nvPr/>
        </p:nvSpPr>
        <p:spPr bwMode="auto">
          <a:xfrm>
            <a:off x="2514600" y="2476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2538" name="Rectangle 10"/>
          <p:cNvSpPr>
            <a:spLocks noChangeArrowheads="1"/>
          </p:cNvSpPr>
          <p:nvPr/>
        </p:nvSpPr>
        <p:spPr bwMode="auto">
          <a:xfrm>
            <a:off x="1752600" y="2794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39" name="Rectangle 11"/>
          <p:cNvSpPr>
            <a:spLocks noChangeArrowheads="1"/>
          </p:cNvSpPr>
          <p:nvPr/>
        </p:nvSpPr>
        <p:spPr bwMode="auto">
          <a:xfrm>
            <a:off x="2133600" y="2794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40" name="Rectangle 12"/>
          <p:cNvSpPr>
            <a:spLocks noChangeArrowheads="1"/>
          </p:cNvSpPr>
          <p:nvPr/>
        </p:nvSpPr>
        <p:spPr bwMode="auto">
          <a:xfrm>
            <a:off x="2514600" y="2794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85389" name="Rectangle 13"/>
          <p:cNvSpPr>
            <a:spLocks noGrp="1" noChangeArrowheads="1"/>
          </p:cNvSpPr>
          <p:nvPr>
            <p:ph type="title"/>
          </p:nvPr>
        </p:nvSpPr>
        <p:spPr>
          <a:xfrm>
            <a:off x="357188" y="193205"/>
            <a:ext cx="8229600" cy="587317"/>
          </a:xfrm>
        </p:spPr>
        <p:txBody>
          <a:bodyPr anchor="b"/>
          <a:lstStyle/>
          <a:p>
            <a:pPr>
              <a:defRPr/>
            </a:pPr>
            <a:r>
              <a:rPr lang="zh-CN" altLang="en-US" sz="3600" dirty="0">
                <a:effectLst>
                  <a:outerShdw blurRad="38100" dist="38100" dir="2700000" algn="tl">
                    <a:srgbClr val="C0C0C0"/>
                  </a:outerShdw>
                </a:effectLst>
              </a:rPr>
              <a:t>迷宫问题(续)</a:t>
            </a:r>
          </a:p>
        </p:txBody>
      </p:sp>
      <p:pic>
        <p:nvPicPr>
          <p:cNvPr id="22542" name="Picture 14"/>
          <p:cNvPicPr>
            <a:picLocks noChangeAspect="1" noChangeArrowheads="1"/>
          </p:cNvPicPr>
          <p:nvPr/>
        </p:nvPicPr>
        <p:blipFill>
          <a:blip r:embed="rId2"/>
          <a:srcRect/>
          <a:stretch>
            <a:fillRect/>
          </a:stretch>
        </p:blipFill>
        <p:spPr bwMode="auto">
          <a:xfrm>
            <a:off x="2133600" y="2476500"/>
            <a:ext cx="381000" cy="317500"/>
          </a:xfrm>
          <a:prstGeom prst="rect">
            <a:avLst/>
          </a:prstGeom>
          <a:solidFill>
            <a:srgbClr val="969696"/>
          </a:solidFill>
          <a:ln w="9525">
            <a:noFill/>
            <a:miter lim="800000"/>
            <a:headEnd/>
            <a:tailEnd/>
          </a:ln>
        </p:spPr>
      </p:pic>
      <p:sp>
        <p:nvSpPr>
          <p:cNvPr id="22543" name="Line 15"/>
          <p:cNvSpPr>
            <a:spLocks noChangeShapeType="1"/>
          </p:cNvSpPr>
          <p:nvPr/>
        </p:nvSpPr>
        <p:spPr bwMode="auto">
          <a:xfrm flipV="1">
            <a:off x="5638800" y="1905000"/>
            <a:ext cx="0" cy="5715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2544" name="Line 16"/>
          <p:cNvSpPr>
            <a:spLocks noChangeShapeType="1"/>
          </p:cNvSpPr>
          <p:nvPr/>
        </p:nvSpPr>
        <p:spPr bwMode="auto">
          <a:xfrm>
            <a:off x="5638800" y="2794000"/>
            <a:ext cx="0" cy="635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2545" name="Line 17"/>
          <p:cNvSpPr>
            <a:spLocks noChangeShapeType="1"/>
          </p:cNvSpPr>
          <p:nvPr/>
        </p:nvSpPr>
        <p:spPr bwMode="auto">
          <a:xfrm flipH="1">
            <a:off x="4724400" y="2667000"/>
            <a:ext cx="7620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2546" name="Line 18"/>
          <p:cNvSpPr>
            <a:spLocks noChangeShapeType="1"/>
          </p:cNvSpPr>
          <p:nvPr/>
        </p:nvSpPr>
        <p:spPr bwMode="auto">
          <a:xfrm>
            <a:off x="5867400" y="2667000"/>
            <a:ext cx="7620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2547" name="Rectangle 19"/>
          <p:cNvSpPr>
            <a:spLocks noChangeArrowheads="1"/>
          </p:cNvSpPr>
          <p:nvPr/>
        </p:nvSpPr>
        <p:spPr bwMode="auto">
          <a:xfrm>
            <a:off x="5486400" y="2476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85396" name="Freeform 20"/>
          <p:cNvSpPr>
            <a:spLocks/>
          </p:cNvSpPr>
          <p:nvPr/>
        </p:nvSpPr>
        <p:spPr bwMode="auto">
          <a:xfrm>
            <a:off x="5537200" y="2360083"/>
            <a:ext cx="1778000" cy="1703917"/>
          </a:xfrm>
          <a:custGeom>
            <a:avLst/>
            <a:gdLst>
              <a:gd name="T0" fmla="*/ 0 w 1120"/>
              <a:gd name="T1" fmla="*/ 1905000 h 1288"/>
              <a:gd name="T2" fmla="*/ 685800 w 1120"/>
              <a:gd name="T3" fmla="*/ 1981200 h 1288"/>
              <a:gd name="T4" fmla="*/ 1524000 w 1120"/>
              <a:gd name="T5" fmla="*/ 1524000 h 1288"/>
              <a:gd name="T6" fmla="*/ 1752600 w 1120"/>
              <a:gd name="T7" fmla="*/ 609600 h 1288"/>
              <a:gd name="T8" fmla="*/ 1371600 w 1120"/>
              <a:gd name="T9" fmla="*/ 0 h 1288"/>
              <a:gd name="T10" fmla="*/ 0 60000 65536"/>
              <a:gd name="T11" fmla="*/ 0 60000 65536"/>
              <a:gd name="T12" fmla="*/ 0 60000 65536"/>
              <a:gd name="T13" fmla="*/ 0 60000 65536"/>
              <a:gd name="T14" fmla="*/ 0 60000 65536"/>
              <a:gd name="T15" fmla="*/ 0 w 1120"/>
              <a:gd name="T16" fmla="*/ 0 h 1288"/>
              <a:gd name="T17" fmla="*/ 1120 w 1120"/>
              <a:gd name="T18" fmla="*/ 1288 h 1288"/>
            </a:gdLst>
            <a:ahLst/>
            <a:cxnLst>
              <a:cxn ang="T10">
                <a:pos x="T0" y="T1"/>
              </a:cxn>
              <a:cxn ang="T11">
                <a:pos x="T2" y="T3"/>
              </a:cxn>
              <a:cxn ang="T12">
                <a:pos x="T4" y="T5"/>
              </a:cxn>
              <a:cxn ang="T13">
                <a:pos x="T6" y="T7"/>
              </a:cxn>
              <a:cxn ang="T14">
                <a:pos x="T8" y="T9"/>
              </a:cxn>
            </a:cxnLst>
            <a:rect l="T15" t="T16" r="T17" b="T18"/>
            <a:pathLst>
              <a:path w="1120" h="1288">
                <a:moveTo>
                  <a:pt x="0" y="1200"/>
                </a:moveTo>
                <a:cubicBezTo>
                  <a:pt x="136" y="1244"/>
                  <a:pt x="272" y="1288"/>
                  <a:pt x="432" y="1248"/>
                </a:cubicBezTo>
                <a:cubicBezTo>
                  <a:pt x="592" y="1208"/>
                  <a:pt x="848" y="1104"/>
                  <a:pt x="960" y="960"/>
                </a:cubicBezTo>
                <a:cubicBezTo>
                  <a:pt x="1072" y="816"/>
                  <a:pt x="1120" y="544"/>
                  <a:pt x="1104" y="384"/>
                </a:cubicBezTo>
                <a:cubicBezTo>
                  <a:pt x="1088" y="224"/>
                  <a:pt x="904" y="64"/>
                  <a:pt x="864" y="0"/>
                </a:cubicBezTo>
              </a:path>
            </a:pathLst>
          </a:custGeom>
          <a:noFill/>
          <a:ln w="31750">
            <a:solidFill>
              <a:schemeClr val="folHlink"/>
            </a:solidFill>
            <a:miter lim="800000"/>
            <a:headEnd/>
            <a:tailEnd type="triangle" w="med" len="med"/>
          </a:ln>
        </p:spPr>
        <p:txBody>
          <a:bodyPr wrap="none"/>
          <a:lstStyle/>
          <a:p>
            <a:endParaRPr lang="zh-CN" altLang="en-US"/>
          </a:p>
        </p:txBody>
      </p:sp>
      <p:sp>
        <p:nvSpPr>
          <p:cNvPr id="22549" name="Text Box 21"/>
          <p:cNvSpPr txBox="1">
            <a:spLocks noChangeArrowheads="1"/>
          </p:cNvSpPr>
          <p:nvPr/>
        </p:nvSpPr>
        <p:spPr bwMode="auto">
          <a:xfrm>
            <a:off x="5410200" y="1460500"/>
            <a:ext cx="1219200" cy="369332"/>
          </a:xfrm>
          <a:prstGeom prst="rect">
            <a:avLst/>
          </a:prstGeom>
          <a:noFill/>
          <a:ln w="9525">
            <a:noFill/>
            <a:miter lim="800000"/>
            <a:headEnd/>
            <a:tailEnd/>
          </a:ln>
        </p:spPr>
        <p:txBody>
          <a:bodyPr>
            <a:spAutoFit/>
          </a:bodyPr>
          <a:lstStyle/>
          <a:p>
            <a:pPr>
              <a:spcBef>
                <a:spcPct val="50000"/>
              </a:spcBef>
            </a:pPr>
            <a:r>
              <a:rPr kumimoji="1" lang="zh-CN" altLang="en-US">
                <a:latin typeface="Tahoma" pitchFamily="34" charset="0"/>
              </a:rPr>
              <a:t>北(</a:t>
            </a:r>
            <a:r>
              <a:rPr kumimoji="1" lang="zh-CN" altLang="en-US" b="1">
                <a:solidFill>
                  <a:schemeClr val="folHlink"/>
                </a:solidFill>
                <a:latin typeface="Tahoma" pitchFamily="34" charset="0"/>
              </a:rPr>
              <a:t>上</a:t>
            </a:r>
            <a:r>
              <a:rPr kumimoji="1" lang="zh-CN" altLang="en-US">
                <a:latin typeface="Tahoma" pitchFamily="34" charset="0"/>
              </a:rPr>
              <a:t>)</a:t>
            </a:r>
          </a:p>
        </p:txBody>
      </p:sp>
      <p:sp>
        <p:nvSpPr>
          <p:cNvPr id="22550" name="Text Box 22"/>
          <p:cNvSpPr txBox="1">
            <a:spLocks noChangeArrowheads="1"/>
          </p:cNvSpPr>
          <p:nvPr/>
        </p:nvSpPr>
        <p:spPr bwMode="auto">
          <a:xfrm>
            <a:off x="3810000" y="2476500"/>
            <a:ext cx="838200" cy="369332"/>
          </a:xfrm>
          <a:prstGeom prst="rect">
            <a:avLst/>
          </a:prstGeom>
          <a:noFill/>
          <a:ln w="9525">
            <a:noFill/>
            <a:miter lim="800000"/>
            <a:headEnd/>
            <a:tailEnd/>
          </a:ln>
        </p:spPr>
        <p:txBody>
          <a:bodyPr>
            <a:spAutoFit/>
          </a:bodyPr>
          <a:lstStyle/>
          <a:p>
            <a:pPr>
              <a:spcBef>
                <a:spcPct val="50000"/>
              </a:spcBef>
            </a:pPr>
            <a:r>
              <a:rPr kumimoji="1" lang="zh-CN" altLang="en-US">
                <a:latin typeface="Tahoma" pitchFamily="34" charset="0"/>
              </a:rPr>
              <a:t>西(</a:t>
            </a:r>
            <a:r>
              <a:rPr kumimoji="1" lang="zh-CN" altLang="en-US" b="1">
                <a:solidFill>
                  <a:schemeClr val="folHlink"/>
                </a:solidFill>
                <a:latin typeface="Tahoma" pitchFamily="34" charset="0"/>
              </a:rPr>
              <a:t>左</a:t>
            </a:r>
            <a:r>
              <a:rPr kumimoji="1" lang="zh-CN" altLang="en-US">
                <a:latin typeface="Tahoma" pitchFamily="34" charset="0"/>
              </a:rPr>
              <a:t>)</a:t>
            </a:r>
          </a:p>
        </p:txBody>
      </p:sp>
      <p:sp>
        <p:nvSpPr>
          <p:cNvPr id="22551" name="Rectangle 23"/>
          <p:cNvSpPr>
            <a:spLocks noGrp="1" noChangeArrowheads="1"/>
          </p:cNvSpPr>
          <p:nvPr>
            <p:ph type="body" idx="1"/>
          </p:nvPr>
        </p:nvSpPr>
        <p:spPr>
          <a:xfrm>
            <a:off x="758828" y="1079500"/>
            <a:ext cx="7700963" cy="570178"/>
          </a:xfrm>
          <a:noFill/>
        </p:spPr>
        <p:txBody>
          <a:bodyPr/>
          <a:lstStyle/>
          <a:p>
            <a:r>
              <a:rPr lang="zh-CN" altLang="en-US" smtClean="0"/>
              <a:t>前进方向：上(北)、下(南)、左(西)、右(东)</a:t>
            </a:r>
          </a:p>
        </p:txBody>
      </p:sp>
      <p:sp>
        <p:nvSpPr>
          <p:cNvPr id="485400" name="Rectangle 24"/>
          <p:cNvSpPr>
            <a:spLocks noChangeArrowheads="1"/>
          </p:cNvSpPr>
          <p:nvPr/>
        </p:nvSpPr>
        <p:spPr bwMode="auto">
          <a:xfrm>
            <a:off x="838200" y="4127500"/>
            <a:ext cx="7772400" cy="762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kumimoji="1" lang="zh-CN" altLang="en-US" sz="2800" b="1">
                <a:latin typeface="Tahoma" pitchFamily="34" charset="0"/>
              </a:rPr>
              <a:t>首先从下方开始，按照逆时针方向搜索下一步可能前进的位置</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5396"/>
                                        </p:tgtEl>
                                        <p:attrNameLst>
                                          <p:attrName>style.visibility</p:attrName>
                                        </p:attrNameLst>
                                      </p:cBhvr>
                                      <p:to>
                                        <p:strVal val="visible"/>
                                      </p:to>
                                    </p:set>
                                    <p:animEffect transition="in" filter="wipe(down)">
                                      <p:cBhvr>
                                        <p:cTn id="7" dur="500"/>
                                        <p:tgtEl>
                                          <p:spTgt spid="4853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5400"/>
                                        </p:tgtEl>
                                        <p:attrNameLst>
                                          <p:attrName>style.visibility</p:attrName>
                                        </p:attrNameLst>
                                      </p:cBhvr>
                                      <p:to>
                                        <p:strVal val="visible"/>
                                      </p:to>
                                    </p:set>
                                    <p:animEffect transition="in" filter="wipe(left)">
                                      <p:cBhvr>
                                        <p:cTn id="12" dur="500"/>
                                        <p:tgtEl>
                                          <p:spTgt spid="485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96" grpId="0" animBg="1"/>
      <p:bldP spid="485400"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例</a:t>
            </a:r>
            <a:r>
              <a:rPr lang="en-US" altLang="zh-CN" sz="3600" dirty="0" smtClean="0"/>
              <a:t>1:  </a:t>
            </a:r>
            <a:r>
              <a:rPr lang="zh-CN" altLang="en-US" sz="3600" dirty="0" smtClean="0"/>
              <a:t>数列</a:t>
            </a:r>
            <a:endParaRPr lang="zh-CN" altLang="en-US" sz="3600" dirty="0"/>
          </a:p>
        </p:txBody>
      </p:sp>
      <p:sp>
        <p:nvSpPr>
          <p:cNvPr id="3" name="内容占位符 2"/>
          <p:cNvSpPr>
            <a:spLocks noGrp="1"/>
          </p:cNvSpPr>
          <p:nvPr>
            <p:ph idx="1"/>
          </p:nvPr>
        </p:nvSpPr>
        <p:spPr/>
        <p:txBody>
          <a:bodyPr/>
          <a:lstStyle/>
          <a:p>
            <a:r>
              <a:rPr lang="zh-CN" altLang="en-US" dirty="0" smtClean="0"/>
              <a:t>给定长度为</a:t>
            </a:r>
            <a:r>
              <a:rPr lang="en-US" altLang="zh-CN" dirty="0" smtClean="0"/>
              <a:t>n</a:t>
            </a:r>
            <a:r>
              <a:rPr lang="zh-CN" altLang="en-US" dirty="0" smtClean="0"/>
              <a:t>的单调不降数列</a:t>
            </a:r>
            <a:r>
              <a:rPr lang="en-US" altLang="zh-CN" dirty="0" smtClean="0"/>
              <a:t>{ai}</a:t>
            </a:r>
            <a:r>
              <a:rPr lang="zh-CN" altLang="en-US" dirty="0" smtClean="0"/>
              <a:t>，和一个整数</a:t>
            </a:r>
            <a:r>
              <a:rPr lang="en-US" altLang="zh-CN" dirty="0" smtClean="0"/>
              <a:t>k</a:t>
            </a:r>
            <a:r>
              <a:rPr lang="zh-CN" altLang="en-US" dirty="0" smtClean="0"/>
              <a:t>，求满足</a:t>
            </a:r>
            <a:r>
              <a:rPr lang="en-US" altLang="zh-CN" dirty="0" smtClean="0"/>
              <a:t>ai </a:t>
            </a:r>
            <a:r>
              <a:rPr lang="zh-CN" altLang="en-US" dirty="0" smtClean="0"/>
              <a:t>≥ </a:t>
            </a:r>
            <a:r>
              <a:rPr lang="en-US" altLang="zh-CN" dirty="0" smtClean="0"/>
              <a:t>k </a:t>
            </a:r>
            <a:r>
              <a:rPr lang="zh-CN" altLang="en-US" dirty="0" smtClean="0"/>
              <a:t>的最小的</a:t>
            </a:r>
            <a:r>
              <a:rPr lang="en-US" altLang="zh-CN" dirty="0" smtClean="0"/>
              <a:t>i</a:t>
            </a:r>
            <a:r>
              <a:rPr lang="zh-CN" altLang="en-US" dirty="0" smtClean="0"/>
              <a:t>。不存在的情况下输出</a:t>
            </a:r>
            <a:r>
              <a:rPr lang="en-US" altLang="zh-CN" dirty="0" smtClean="0"/>
              <a:t>n</a:t>
            </a:r>
            <a:r>
              <a:rPr lang="zh-CN" altLang="en-US" dirty="0" smtClean="0"/>
              <a:t>。</a:t>
            </a:r>
            <a:endParaRPr lang="en-US" altLang="zh-CN" dirty="0" smtClean="0"/>
          </a:p>
          <a:p>
            <a:endParaRPr lang="en-US" altLang="zh-CN" dirty="0" smtClean="0"/>
          </a:p>
          <a:p>
            <a:r>
              <a:rPr lang="en-US" altLang="zh-CN" dirty="0" smtClean="0"/>
              <a:t>n </a:t>
            </a:r>
            <a:r>
              <a:rPr lang="zh-CN" altLang="en-US" dirty="0" smtClean="0"/>
              <a:t>≤ </a:t>
            </a:r>
            <a:r>
              <a:rPr lang="en-US" altLang="zh-CN" dirty="0" smtClean="0"/>
              <a:t>10^9</a:t>
            </a:r>
            <a:endParaRPr lang="zh-CN" altLang="en-US"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140</a:t>
            </a:fld>
            <a:endParaRPr lang="en-US" altLang="zh-C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例</a:t>
            </a:r>
            <a:r>
              <a:rPr lang="en-US" altLang="zh-CN" sz="3600" dirty="0" smtClean="0"/>
              <a:t>1:  </a:t>
            </a:r>
            <a:r>
              <a:rPr lang="zh-CN" altLang="en-US" sz="3600" dirty="0" smtClean="0"/>
              <a:t>锯绳子</a:t>
            </a:r>
            <a:endParaRPr lang="zh-CN" altLang="en-US" sz="3600" dirty="0"/>
          </a:p>
        </p:txBody>
      </p:sp>
      <p:sp>
        <p:nvSpPr>
          <p:cNvPr id="3" name="内容占位符 2"/>
          <p:cNvSpPr>
            <a:spLocks noGrp="1"/>
          </p:cNvSpPr>
          <p:nvPr>
            <p:ph idx="1"/>
          </p:nvPr>
        </p:nvSpPr>
        <p:spPr/>
        <p:txBody>
          <a:bodyPr/>
          <a:lstStyle/>
          <a:p>
            <a:r>
              <a:rPr lang="zh-CN" altLang="en-US" dirty="0" smtClean="0"/>
              <a:t>给你</a:t>
            </a:r>
            <a:r>
              <a:rPr lang="en-US" altLang="zh-CN" dirty="0" smtClean="0"/>
              <a:t>n</a:t>
            </a:r>
            <a:r>
              <a:rPr lang="zh-CN" altLang="en-US" dirty="0" smtClean="0"/>
              <a:t>根长度分别为 </a:t>
            </a:r>
            <a:r>
              <a:rPr lang="en-US" altLang="zh-CN" dirty="0" smtClean="0"/>
              <a:t>Li </a:t>
            </a:r>
            <a:r>
              <a:rPr lang="zh-CN" altLang="en-US" dirty="0" smtClean="0"/>
              <a:t>的绳子。要从它们中切割出</a:t>
            </a:r>
            <a:r>
              <a:rPr lang="en-US" altLang="zh-CN" dirty="0" smtClean="0"/>
              <a:t>k</a:t>
            </a:r>
            <a:r>
              <a:rPr lang="zh-CN" altLang="en-US" dirty="0" smtClean="0"/>
              <a:t>条长度相同的绳子，问这</a:t>
            </a:r>
            <a:r>
              <a:rPr lang="en-US" altLang="zh-CN" dirty="0" smtClean="0"/>
              <a:t>k</a:t>
            </a:r>
            <a:r>
              <a:rPr lang="zh-CN" altLang="en-US" dirty="0" smtClean="0"/>
              <a:t>根绳子能切割的最大长度是多少。答案保留两位小数。</a:t>
            </a:r>
            <a:endParaRPr lang="en-US" altLang="zh-CN" dirty="0" smtClean="0"/>
          </a:p>
          <a:p>
            <a:endParaRPr lang="en-US" altLang="zh-CN" dirty="0" smtClean="0"/>
          </a:p>
          <a:p>
            <a:r>
              <a:rPr lang="en-US" altLang="zh-CN" dirty="0" smtClean="0"/>
              <a:t>n,k </a:t>
            </a:r>
            <a:r>
              <a:rPr lang="zh-CN" altLang="en-US" dirty="0" smtClean="0"/>
              <a:t>≤ </a:t>
            </a:r>
            <a:r>
              <a:rPr lang="en-US" altLang="zh-CN" dirty="0" smtClean="0"/>
              <a:t>10^5</a:t>
            </a:r>
          </a:p>
          <a:p>
            <a:r>
              <a:rPr lang="en-US" altLang="zh-CN" dirty="0" smtClean="0"/>
              <a:t>Li </a:t>
            </a:r>
            <a:r>
              <a:rPr lang="zh-CN" altLang="en-US" dirty="0" smtClean="0"/>
              <a:t>≤ </a:t>
            </a:r>
            <a:r>
              <a:rPr lang="en-US" altLang="zh-CN" dirty="0" smtClean="0"/>
              <a:t>10^6</a:t>
            </a:r>
            <a:endParaRPr lang="zh-CN" altLang="en-US"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141</a:t>
            </a:fld>
            <a:endParaRPr lang="en-US" altLang="zh-C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1"/>
            <a:ext cx="8229600" cy="681773"/>
          </a:xfrm>
        </p:spPr>
        <p:txBody>
          <a:bodyPr/>
          <a:lstStyle/>
          <a:p>
            <a:r>
              <a:rPr lang="zh-CN" altLang="en-US" sz="3600" dirty="0" smtClean="0"/>
              <a:t>最大化平均值</a:t>
            </a:r>
            <a:endParaRPr lang="zh-CN" altLang="en-US" sz="3600" dirty="0"/>
          </a:p>
        </p:txBody>
      </p:sp>
      <p:sp>
        <p:nvSpPr>
          <p:cNvPr id="3" name="内容占位符 2"/>
          <p:cNvSpPr>
            <a:spLocks noGrp="1"/>
          </p:cNvSpPr>
          <p:nvPr>
            <p:ph idx="1"/>
          </p:nvPr>
        </p:nvSpPr>
        <p:spPr>
          <a:xfrm>
            <a:off x="457200" y="1057300"/>
            <a:ext cx="8229600" cy="4051805"/>
          </a:xfrm>
        </p:spPr>
        <p:txBody>
          <a:bodyPr/>
          <a:lstStyle/>
          <a:p>
            <a:r>
              <a:rPr lang="zh-CN" altLang="en-US" sz="2400" dirty="0" smtClean="0"/>
              <a:t>有 </a:t>
            </a:r>
            <a:r>
              <a:rPr lang="en-US" sz="2400" dirty="0" smtClean="0"/>
              <a:t>n </a:t>
            </a:r>
            <a:r>
              <a:rPr lang="zh-CN" altLang="en-US" sz="2400" dirty="0" smtClean="0"/>
              <a:t>个物品的重量和价值分别是 </a:t>
            </a:r>
            <a:r>
              <a:rPr lang="en-US" sz="2400" dirty="0" smtClean="0"/>
              <a:t>wi </a:t>
            </a:r>
            <a:r>
              <a:rPr lang="zh-CN" altLang="en-US" sz="2400" dirty="0" smtClean="0"/>
              <a:t>和 </a:t>
            </a:r>
            <a:r>
              <a:rPr lang="en-US" sz="2400" dirty="0" smtClean="0"/>
              <a:t>vi 。</a:t>
            </a:r>
            <a:r>
              <a:rPr lang="zh-CN" altLang="en-US" sz="2400" dirty="0" smtClean="0"/>
              <a:t>从中选出 </a:t>
            </a:r>
            <a:r>
              <a:rPr lang="en-US" sz="2400" dirty="0" smtClean="0"/>
              <a:t>k </a:t>
            </a:r>
            <a:r>
              <a:rPr lang="zh-CN" altLang="en-US" sz="2400" dirty="0" smtClean="0"/>
              <a:t>个物品使得单位重量的价值最大</a:t>
            </a:r>
          </a:p>
          <a:p>
            <a:endParaRPr lang="en-US" altLang="zh-CN" sz="1800" dirty="0" smtClean="0"/>
          </a:p>
          <a:p>
            <a:r>
              <a:rPr lang="en-US" altLang="zh-CN" sz="1800" dirty="0" smtClean="0"/>
              <a:t>1&lt;=</a:t>
            </a:r>
            <a:r>
              <a:rPr lang="en-US" sz="1800" dirty="0" smtClean="0"/>
              <a:t>k&lt;=n&lt;=10^4</a:t>
            </a:r>
          </a:p>
          <a:p>
            <a:r>
              <a:rPr lang="en-US" sz="1800" dirty="0" smtClean="0"/>
              <a:t>1&lt;=w[i],v[i]&lt;=10^6</a:t>
            </a:r>
            <a:br>
              <a:rPr lang="en-US" sz="1800" dirty="0" smtClean="0"/>
            </a:br>
            <a:r>
              <a:rPr lang="en-US" sz="1800" dirty="0" smtClean="0"/>
              <a:t>Input ：</a:t>
            </a:r>
          </a:p>
          <a:p>
            <a:r>
              <a:rPr lang="en-US" sz="1800" dirty="0" smtClean="0"/>
              <a:t>3 2</a:t>
            </a:r>
          </a:p>
          <a:p>
            <a:r>
              <a:rPr lang="en-US" sz="1800" dirty="0" smtClean="0"/>
              <a:t>2 2</a:t>
            </a:r>
          </a:p>
          <a:p>
            <a:r>
              <a:rPr lang="en-US" sz="1800" dirty="0" smtClean="0"/>
              <a:t>5 3</a:t>
            </a:r>
          </a:p>
          <a:p>
            <a:r>
              <a:rPr lang="en-US" sz="1800" dirty="0" smtClean="0"/>
              <a:t>2 1</a:t>
            </a:r>
          </a:p>
          <a:p>
            <a:r>
              <a:rPr lang="en-US" sz="1800" dirty="0" smtClean="0"/>
              <a:t>Output：</a:t>
            </a:r>
          </a:p>
          <a:p>
            <a:r>
              <a:rPr lang="en-US" sz="1800" dirty="0" smtClean="0"/>
              <a:t>0.75</a:t>
            </a:r>
          </a:p>
          <a:p>
            <a:endParaRPr lang="zh-CN" altLang="en-US" sz="18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142</a:t>
            </a:fld>
            <a:endParaRPr lang="en-US" altLang="zh-CN"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ctrTitle"/>
          </p:nvPr>
        </p:nvSpPr>
        <p:spPr>
          <a:xfrm>
            <a:off x="685800" y="1666876"/>
            <a:ext cx="7772400" cy="892969"/>
          </a:xfrm>
        </p:spPr>
        <p:txBody>
          <a:bodyPr/>
          <a:lstStyle/>
          <a:p>
            <a:pPr algn="ctr"/>
            <a:r>
              <a:rPr lang="zh-CN" altLang="en-US" b="1" smtClean="0"/>
              <a:t>记忆化搜索</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275167"/>
            <a:ext cx="8229600" cy="677333"/>
          </a:xfrm>
        </p:spPr>
        <p:txBody>
          <a:bodyPr/>
          <a:lstStyle/>
          <a:p>
            <a:r>
              <a:rPr lang="zh-CN" altLang="en-US" smtClean="0"/>
              <a:t>例题</a:t>
            </a:r>
            <a:r>
              <a:rPr lang="en-US" altLang="zh-CN" smtClean="0"/>
              <a:t>1—</a:t>
            </a:r>
            <a:r>
              <a:rPr lang="zh-CN" altLang="en-US" smtClean="0"/>
              <a:t>数塔问题</a:t>
            </a:r>
          </a:p>
        </p:txBody>
      </p:sp>
      <p:sp>
        <p:nvSpPr>
          <p:cNvPr id="83971" name="Rectangle 3"/>
          <p:cNvSpPr>
            <a:spLocks noGrp="1" noChangeArrowheads="1"/>
          </p:cNvSpPr>
          <p:nvPr>
            <p:ph type="body" idx="1"/>
          </p:nvPr>
        </p:nvSpPr>
        <p:spPr>
          <a:xfrm>
            <a:off x="457200" y="959115"/>
            <a:ext cx="8077200" cy="1658938"/>
          </a:xfrm>
        </p:spPr>
        <p:txBody>
          <a:bodyPr/>
          <a:lstStyle/>
          <a:p>
            <a:r>
              <a:rPr lang="zh-CN" altLang="en-US" smtClean="0"/>
              <a:t>例 ：</a:t>
            </a:r>
            <a:r>
              <a:rPr lang="zh-CN" altLang="en-US" sz="2600" smtClean="0"/>
              <a:t>有形如下图的一个数塔，从顶部出发，在每一结点可以选择向左走或是向右走，一直走到底层，要求找出一条路径，使从顶层到底层路径上的数值和最大。</a:t>
            </a:r>
            <a:r>
              <a:rPr lang="zh-CN" altLang="en-US" smtClean="0"/>
              <a:t> </a:t>
            </a:r>
          </a:p>
        </p:txBody>
      </p:sp>
      <p:pic>
        <p:nvPicPr>
          <p:cNvPr id="83972" name="Picture 4" descr="8"/>
          <p:cNvPicPr>
            <a:picLocks noChangeAspect="1" noChangeArrowheads="1"/>
          </p:cNvPicPr>
          <p:nvPr/>
        </p:nvPicPr>
        <p:blipFill>
          <a:blip r:embed="rId2">
            <a:grayscl/>
            <a:biLevel thresh="50000"/>
          </a:blip>
          <a:srcRect b="18700"/>
          <a:stretch>
            <a:fillRect/>
          </a:stretch>
        </p:blipFill>
        <p:spPr bwMode="auto">
          <a:xfrm>
            <a:off x="2362200" y="2603500"/>
            <a:ext cx="3581400" cy="2168261"/>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2471738" y="1400969"/>
            <a:ext cx="338554" cy="461665"/>
          </a:xfrm>
          <a:prstGeom prst="rect">
            <a:avLst/>
          </a:prstGeom>
          <a:noFill/>
          <a:ln w="6350" algn="ctr">
            <a:noFill/>
            <a:miter lim="800000"/>
            <a:headEnd/>
            <a:tailEnd/>
          </a:ln>
        </p:spPr>
        <p:txBody>
          <a:bodyPr wrap="none">
            <a:spAutoFit/>
          </a:bodyPr>
          <a:lstStyle/>
          <a:p>
            <a:pPr algn="ctr">
              <a:spcBef>
                <a:spcPct val="30000"/>
              </a:spcBef>
            </a:pPr>
            <a:r>
              <a:rPr lang="zh-CN" altLang="en-US" sz="2400" b="1">
                <a:solidFill>
                  <a:srgbClr val="000000"/>
                </a:solidFill>
                <a:latin typeface="Times New Roman" pitchFamily="18" charset="0"/>
              </a:rPr>
              <a:t>  </a:t>
            </a:r>
          </a:p>
        </p:txBody>
      </p:sp>
      <p:sp>
        <p:nvSpPr>
          <p:cNvPr id="158723" name="Rectangle 3"/>
          <p:cNvSpPr>
            <a:spLocks noChangeArrowheads="1"/>
          </p:cNvSpPr>
          <p:nvPr/>
        </p:nvSpPr>
        <p:spPr bwMode="auto">
          <a:xfrm>
            <a:off x="806450" y="1333500"/>
            <a:ext cx="2774950" cy="492443"/>
          </a:xfrm>
          <a:prstGeom prst="rect">
            <a:avLst/>
          </a:prstGeom>
          <a:noFill/>
          <a:ln w="9525">
            <a:noFill/>
            <a:miter lim="800000"/>
            <a:headEnd/>
            <a:tailEnd/>
          </a:ln>
        </p:spPr>
        <p:txBody>
          <a:bodyPr>
            <a:spAutoFit/>
          </a:bodyPr>
          <a:lstStyle/>
          <a:p>
            <a:pPr marL="342900" indent="-342900" eaLnBrk="0" hangingPunct="0">
              <a:spcBef>
                <a:spcPct val="20000"/>
              </a:spcBef>
              <a:buClr>
                <a:schemeClr val="accent1"/>
              </a:buClr>
              <a:buSzPct val="50000"/>
              <a:buFont typeface="Wingdings 2" pitchFamily="18" charset="2"/>
              <a:buChar char=""/>
            </a:pPr>
            <a:r>
              <a:rPr lang="zh-CN" altLang="en-US" sz="2600">
                <a:latin typeface="Cambria" pitchFamily="18" charset="0"/>
                <a:ea typeface="华文楷体" pitchFamily="2" charset="-122"/>
              </a:rPr>
              <a:t>问题分析</a:t>
            </a:r>
          </a:p>
        </p:txBody>
      </p:sp>
      <p:sp>
        <p:nvSpPr>
          <p:cNvPr id="158724" name="Rectangle 4"/>
          <p:cNvSpPr>
            <a:spLocks noChangeArrowheads="1"/>
          </p:cNvSpPr>
          <p:nvPr/>
        </p:nvSpPr>
        <p:spPr bwMode="auto">
          <a:xfrm>
            <a:off x="806450" y="3479271"/>
            <a:ext cx="3689350" cy="584775"/>
          </a:xfrm>
          <a:prstGeom prst="rect">
            <a:avLst/>
          </a:prstGeom>
          <a:noFill/>
          <a:ln w="9525">
            <a:noFill/>
            <a:miter lim="800000"/>
            <a:headEnd/>
            <a:tailEnd/>
          </a:ln>
        </p:spPr>
        <p:txBody>
          <a:bodyPr>
            <a:spAutoFit/>
          </a:bodyPr>
          <a:lstStyle/>
          <a:p>
            <a:pPr marL="342900" indent="-342900" eaLnBrk="0" hangingPunct="0">
              <a:spcBef>
                <a:spcPct val="20000"/>
              </a:spcBef>
              <a:buClr>
                <a:schemeClr val="accent1"/>
              </a:buClr>
              <a:buSzPct val="50000"/>
              <a:buFont typeface="Wingdings 2" pitchFamily="18" charset="2"/>
              <a:buChar char=""/>
            </a:pPr>
            <a:r>
              <a:rPr lang="zh-CN" altLang="en-US" sz="3200">
                <a:latin typeface="Cambria" pitchFamily="18" charset="0"/>
                <a:ea typeface="华文楷体" pitchFamily="2" charset="-122"/>
              </a:rPr>
              <a:t>观察口算结果？</a:t>
            </a:r>
          </a:p>
        </p:txBody>
      </p:sp>
      <p:sp>
        <p:nvSpPr>
          <p:cNvPr id="158725" name="Rectangle 5"/>
          <p:cNvSpPr>
            <a:spLocks noChangeArrowheads="1"/>
          </p:cNvSpPr>
          <p:nvPr/>
        </p:nvSpPr>
        <p:spPr bwMode="auto">
          <a:xfrm>
            <a:off x="4495800" y="3479271"/>
            <a:ext cx="4114800" cy="523220"/>
          </a:xfrm>
          <a:prstGeom prst="rect">
            <a:avLst/>
          </a:prstGeom>
          <a:noFill/>
          <a:ln w="9525">
            <a:noFill/>
            <a:miter lim="800000"/>
            <a:headEnd/>
            <a:tailEnd/>
          </a:ln>
        </p:spPr>
        <p:txBody>
          <a:bodyPr>
            <a:spAutoFit/>
          </a:bodyPr>
          <a:lstStyle/>
          <a:p>
            <a:pPr marL="742950" lvl="1" indent="-285750" eaLnBrk="0" hangingPunct="0">
              <a:spcBef>
                <a:spcPct val="20000"/>
              </a:spcBef>
              <a:buClr>
                <a:schemeClr val="accent2"/>
              </a:buClr>
              <a:buSzPct val="50000"/>
              <a:buFont typeface="Wingdings 2" pitchFamily="18" charset="2"/>
              <a:buChar char="³"/>
            </a:pPr>
            <a:r>
              <a:rPr lang="en-US" altLang="zh-CN" sz="2800">
                <a:latin typeface="Cambria" pitchFamily="18" charset="0"/>
                <a:ea typeface="华文楷体" pitchFamily="2" charset="-122"/>
              </a:rPr>
              <a:t>9-&gt;12-&gt;10-&gt;18-&gt;10</a:t>
            </a:r>
          </a:p>
        </p:txBody>
      </p:sp>
      <p:sp>
        <p:nvSpPr>
          <p:cNvPr id="84998" name="Rectangle 6"/>
          <p:cNvSpPr>
            <a:spLocks noChangeArrowheads="1"/>
          </p:cNvSpPr>
          <p:nvPr/>
        </p:nvSpPr>
        <p:spPr bwMode="auto">
          <a:xfrm>
            <a:off x="1033464" y="1820334"/>
            <a:ext cx="2471737" cy="1477328"/>
          </a:xfrm>
          <a:prstGeom prst="rect">
            <a:avLst/>
          </a:prstGeom>
          <a:noFill/>
          <a:ln w="9525">
            <a:noFill/>
            <a:miter lim="800000"/>
            <a:headEnd/>
            <a:tailEnd/>
          </a:ln>
        </p:spPr>
        <p:txBody>
          <a:bodyPr>
            <a:spAutoFit/>
          </a:bodyPr>
          <a:lstStyle/>
          <a:p>
            <a:r>
              <a:rPr lang="zh-CN" altLang="en-US" b="1">
                <a:solidFill>
                  <a:srgbClr val="000000"/>
                </a:solidFill>
              </a:rPr>
              <a:t>              </a:t>
            </a:r>
            <a:r>
              <a:rPr lang="en-US" altLang="zh-CN" b="1">
                <a:solidFill>
                  <a:srgbClr val="000000"/>
                </a:solidFill>
              </a:rPr>
              <a:t>9</a:t>
            </a:r>
          </a:p>
          <a:p>
            <a:r>
              <a:rPr lang="en-US" altLang="zh-CN" b="1">
                <a:solidFill>
                  <a:srgbClr val="000000"/>
                </a:solidFill>
              </a:rPr>
              <a:t>         12    15</a:t>
            </a:r>
          </a:p>
          <a:p>
            <a:r>
              <a:rPr lang="en-US" altLang="zh-CN" b="1">
                <a:solidFill>
                  <a:srgbClr val="000000"/>
                </a:solidFill>
              </a:rPr>
              <a:t>     10      6      8</a:t>
            </a:r>
          </a:p>
          <a:p>
            <a:r>
              <a:rPr lang="en-US" altLang="zh-CN" b="1">
                <a:solidFill>
                  <a:srgbClr val="000000"/>
                </a:solidFill>
              </a:rPr>
              <a:t>   2    18      9     5</a:t>
            </a:r>
          </a:p>
          <a:p>
            <a:r>
              <a:rPr lang="en-US" altLang="zh-CN" b="1">
                <a:solidFill>
                  <a:srgbClr val="000000"/>
                </a:solidFill>
              </a:rPr>
              <a:t>19   7    10     4     16</a:t>
            </a:r>
          </a:p>
        </p:txBody>
      </p:sp>
      <p:sp>
        <p:nvSpPr>
          <p:cNvPr id="84999" name="Rectangle 7"/>
          <p:cNvSpPr>
            <a:spLocks noChangeArrowheads="1"/>
          </p:cNvSpPr>
          <p:nvPr/>
        </p:nvSpPr>
        <p:spPr bwMode="auto">
          <a:xfrm>
            <a:off x="4921250" y="1881188"/>
            <a:ext cx="2698750" cy="1477328"/>
          </a:xfrm>
          <a:prstGeom prst="rect">
            <a:avLst/>
          </a:prstGeom>
          <a:noFill/>
          <a:ln w="9525">
            <a:noFill/>
            <a:miter lim="800000"/>
            <a:headEnd/>
            <a:tailEnd/>
          </a:ln>
        </p:spPr>
        <p:txBody>
          <a:bodyPr>
            <a:spAutoFit/>
          </a:bodyPr>
          <a:lstStyle/>
          <a:p>
            <a:r>
              <a:rPr lang="en-US" altLang="zh-CN" b="1">
                <a:solidFill>
                  <a:srgbClr val="000000"/>
                </a:solidFill>
              </a:rPr>
              <a:t>9</a:t>
            </a:r>
          </a:p>
          <a:p>
            <a:r>
              <a:rPr lang="en-US" altLang="zh-CN" b="1">
                <a:solidFill>
                  <a:srgbClr val="000000"/>
                </a:solidFill>
              </a:rPr>
              <a:t>12   15</a:t>
            </a:r>
          </a:p>
          <a:p>
            <a:r>
              <a:rPr lang="en-US" altLang="zh-CN" b="1">
                <a:solidFill>
                  <a:srgbClr val="000000"/>
                </a:solidFill>
              </a:rPr>
              <a:t>10    6    8</a:t>
            </a:r>
          </a:p>
          <a:p>
            <a:r>
              <a:rPr lang="en-US" altLang="zh-CN" b="1">
                <a:solidFill>
                  <a:srgbClr val="000000"/>
                </a:solidFill>
              </a:rPr>
              <a:t> 2    18   9     5</a:t>
            </a:r>
          </a:p>
          <a:p>
            <a:r>
              <a:rPr lang="en-US" altLang="zh-CN" b="1">
                <a:solidFill>
                  <a:srgbClr val="000000"/>
                </a:solidFill>
              </a:rPr>
              <a:t>19    7    10   4    16</a:t>
            </a:r>
          </a:p>
        </p:txBody>
      </p:sp>
      <p:sp>
        <p:nvSpPr>
          <p:cNvPr id="158728" name="Rectangle 8"/>
          <p:cNvSpPr>
            <a:spLocks noChangeArrowheads="1"/>
          </p:cNvSpPr>
          <p:nvPr/>
        </p:nvSpPr>
        <p:spPr bwMode="auto">
          <a:xfrm>
            <a:off x="4800600" y="1333500"/>
            <a:ext cx="3657600" cy="492443"/>
          </a:xfrm>
          <a:prstGeom prst="rect">
            <a:avLst/>
          </a:prstGeom>
          <a:noFill/>
          <a:ln w="9525">
            <a:noFill/>
            <a:miter lim="800000"/>
            <a:headEnd/>
            <a:tailEnd/>
          </a:ln>
        </p:spPr>
        <p:txBody>
          <a:bodyPr>
            <a:spAutoFit/>
          </a:bodyPr>
          <a:lstStyle/>
          <a:p>
            <a:pPr marL="342900" indent="-342900" eaLnBrk="0" hangingPunct="0">
              <a:spcBef>
                <a:spcPct val="20000"/>
              </a:spcBef>
              <a:buClr>
                <a:schemeClr val="accent1"/>
              </a:buClr>
              <a:buSzPct val="50000"/>
              <a:buFont typeface="Wingdings 2" pitchFamily="18" charset="2"/>
              <a:buChar char=""/>
            </a:pPr>
            <a:r>
              <a:rPr lang="zh-CN" altLang="en-US" sz="2600">
                <a:latin typeface="Cambria" pitchFamily="18" charset="0"/>
                <a:ea typeface="华文楷体" pitchFamily="2" charset="-122"/>
              </a:rPr>
              <a:t>数组存放下三角数据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3"/>
                                        </p:tgtEl>
                                        <p:attrNameLst>
                                          <p:attrName>style.visibility</p:attrName>
                                        </p:attrNameLst>
                                      </p:cBhvr>
                                      <p:to>
                                        <p:strVal val="visible"/>
                                      </p:to>
                                    </p:set>
                                    <p:animEffect transition="in" filter="blinds(horizontal)">
                                      <p:cBhvr>
                                        <p:cTn id="7" dur="500"/>
                                        <p:tgtEl>
                                          <p:spTgt spid="1587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8722"/>
                                        </p:tgtEl>
                                        <p:attrNameLst>
                                          <p:attrName>style.visibility</p:attrName>
                                        </p:attrNameLst>
                                      </p:cBhvr>
                                      <p:to>
                                        <p:strVal val="visible"/>
                                      </p:to>
                                    </p:set>
                                    <p:animEffect transition="in" filter="blinds(horizontal)">
                                      <p:cBhvr>
                                        <p:cTn id="10" dur="500"/>
                                        <p:tgtEl>
                                          <p:spTgt spid="15872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8724"/>
                                        </p:tgtEl>
                                        <p:attrNameLst>
                                          <p:attrName>style.visibility</p:attrName>
                                        </p:attrNameLst>
                                      </p:cBhvr>
                                      <p:to>
                                        <p:strVal val="visible"/>
                                      </p:to>
                                    </p:set>
                                    <p:animEffect transition="in" filter="blinds(horizontal)">
                                      <p:cBhvr>
                                        <p:cTn id="15" dur="500"/>
                                        <p:tgtEl>
                                          <p:spTgt spid="15872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8725"/>
                                        </p:tgtEl>
                                        <p:attrNameLst>
                                          <p:attrName>style.visibility</p:attrName>
                                        </p:attrNameLst>
                                      </p:cBhvr>
                                      <p:to>
                                        <p:strVal val="visible"/>
                                      </p:to>
                                    </p:set>
                                    <p:animEffect transition="in" filter="blinds(horizontal)">
                                      <p:cBhvr>
                                        <p:cTn id="20" dur="500"/>
                                        <p:tgtEl>
                                          <p:spTgt spid="15872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8728"/>
                                        </p:tgtEl>
                                        <p:attrNameLst>
                                          <p:attrName>style.visibility</p:attrName>
                                        </p:attrNameLst>
                                      </p:cBhvr>
                                      <p:to>
                                        <p:strVal val="visible"/>
                                      </p:to>
                                    </p:set>
                                    <p:animEffect transition="in" filter="blinds(horizontal)">
                                      <p:cBhvr>
                                        <p:cTn id="25" dur="500"/>
                                        <p:tgtEl>
                                          <p:spTgt spid="158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P spid="158723" grpId="0"/>
      <p:bldP spid="158724" grpId="0"/>
      <p:bldP spid="158725" grpId="0"/>
      <p:bldP spid="158728"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67544" y="193204"/>
            <a:ext cx="8229600" cy="576064"/>
          </a:xfrm>
        </p:spPr>
        <p:txBody>
          <a:bodyPr/>
          <a:lstStyle/>
          <a:p>
            <a:r>
              <a:rPr lang="en-US" altLang="zh-CN" sz="3600" dirty="0" smtClean="0"/>
              <a:t>1 </a:t>
            </a:r>
            <a:r>
              <a:rPr lang="zh-CN" altLang="en-US" sz="3600" dirty="0" smtClean="0"/>
              <a:t>贪婪算法</a:t>
            </a:r>
          </a:p>
        </p:txBody>
      </p:sp>
      <p:sp>
        <p:nvSpPr>
          <p:cNvPr id="159747" name="Rectangle 3"/>
          <p:cNvSpPr>
            <a:spLocks noGrp="1" noChangeArrowheads="1"/>
          </p:cNvSpPr>
          <p:nvPr>
            <p:ph type="body" idx="1"/>
          </p:nvPr>
        </p:nvSpPr>
        <p:spPr>
          <a:xfrm>
            <a:off x="601663" y="985292"/>
            <a:ext cx="5410200" cy="780521"/>
          </a:xfrm>
        </p:spPr>
        <p:txBody>
          <a:bodyPr/>
          <a:lstStyle/>
          <a:p>
            <a:r>
              <a:rPr lang="zh-CN" altLang="en-US" smtClean="0"/>
              <a:t>贪婪策略？</a:t>
            </a:r>
          </a:p>
        </p:txBody>
      </p:sp>
      <p:sp>
        <p:nvSpPr>
          <p:cNvPr id="159748" name="Rectangle 4"/>
          <p:cNvSpPr>
            <a:spLocks noChangeArrowheads="1"/>
          </p:cNvSpPr>
          <p:nvPr/>
        </p:nvSpPr>
        <p:spPr bwMode="auto">
          <a:xfrm>
            <a:off x="601663" y="1391427"/>
            <a:ext cx="5410200" cy="584775"/>
          </a:xfrm>
          <a:prstGeom prst="rect">
            <a:avLst/>
          </a:prstGeom>
          <a:noFill/>
          <a:ln w="9525">
            <a:noFill/>
            <a:miter lim="800000"/>
            <a:headEnd/>
            <a:tailEnd/>
          </a:ln>
        </p:spPr>
        <p:txBody>
          <a:bodyPr>
            <a:spAutoFit/>
          </a:bodyPr>
          <a:lstStyle/>
          <a:p>
            <a:pPr marL="342900" indent="-342900" eaLnBrk="0" hangingPunct="0">
              <a:spcBef>
                <a:spcPct val="20000"/>
              </a:spcBef>
              <a:buClr>
                <a:schemeClr val="accent1"/>
              </a:buClr>
              <a:buSzPct val="50000"/>
              <a:buFont typeface="Wingdings 2" pitchFamily="18" charset="2"/>
              <a:buChar char=""/>
            </a:pPr>
            <a:r>
              <a:rPr lang="zh-CN" altLang="en-US" sz="3200" dirty="0">
                <a:latin typeface="Cambria" pitchFamily="18" charset="0"/>
                <a:ea typeface="华文楷体" pitchFamily="2" charset="-122"/>
              </a:rPr>
              <a:t>是否满足贪婪选择性质？</a:t>
            </a:r>
          </a:p>
        </p:txBody>
      </p:sp>
      <p:sp>
        <p:nvSpPr>
          <p:cNvPr id="159749" name="Rectangle 5"/>
          <p:cNvSpPr>
            <a:spLocks noChangeArrowheads="1"/>
          </p:cNvSpPr>
          <p:nvPr/>
        </p:nvSpPr>
        <p:spPr bwMode="auto">
          <a:xfrm>
            <a:off x="601663" y="1810792"/>
            <a:ext cx="5410200" cy="584775"/>
          </a:xfrm>
          <a:prstGeom prst="rect">
            <a:avLst/>
          </a:prstGeom>
          <a:noFill/>
          <a:ln w="9525">
            <a:noFill/>
            <a:miter lim="800000"/>
            <a:headEnd/>
            <a:tailEnd/>
          </a:ln>
        </p:spPr>
        <p:txBody>
          <a:bodyPr>
            <a:spAutoFit/>
          </a:bodyPr>
          <a:lstStyle/>
          <a:p>
            <a:pPr marL="342900" indent="-342900" eaLnBrk="0" hangingPunct="0">
              <a:spcBef>
                <a:spcPct val="20000"/>
              </a:spcBef>
              <a:buClr>
                <a:schemeClr val="accent1"/>
              </a:buClr>
              <a:buSzPct val="50000"/>
              <a:buFont typeface="Wingdings 2" pitchFamily="18" charset="2"/>
              <a:buChar char=""/>
            </a:pPr>
            <a:r>
              <a:rPr lang="zh-CN" altLang="en-US" sz="3200" dirty="0">
                <a:latin typeface="Cambria" pitchFamily="18" charset="0"/>
                <a:ea typeface="华文楷体" pitchFamily="2" charset="-122"/>
              </a:rPr>
              <a:t>是否满足最优子结构性质？</a:t>
            </a:r>
          </a:p>
        </p:txBody>
      </p:sp>
      <p:sp>
        <p:nvSpPr>
          <p:cNvPr id="86022" name="Rectangle 6"/>
          <p:cNvSpPr>
            <a:spLocks noChangeArrowheads="1"/>
          </p:cNvSpPr>
          <p:nvPr/>
        </p:nvSpPr>
        <p:spPr bwMode="auto">
          <a:xfrm>
            <a:off x="685800" y="2375677"/>
            <a:ext cx="4038600" cy="2585323"/>
          </a:xfrm>
          <a:prstGeom prst="rect">
            <a:avLst/>
          </a:prstGeom>
          <a:noFill/>
          <a:ln w="9525">
            <a:noFill/>
            <a:miter lim="800000"/>
            <a:headEnd/>
            <a:tailEnd/>
          </a:ln>
        </p:spPr>
        <p:txBody>
          <a:bodyPr>
            <a:spAutoFit/>
          </a:bodyPr>
          <a:lstStyle/>
          <a:p>
            <a:r>
              <a:rPr lang="zh-CN" altLang="en-US" b="1">
                <a:solidFill>
                  <a:srgbClr val="000000"/>
                </a:solidFill>
              </a:rPr>
              <a:t>                     </a:t>
            </a:r>
            <a:r>
              <a:rPr lang="en-US" altLang="zh-CN" b="1">
                <a:solidFill>
                  <a:srgbClr val="000000"/>
                </a:solidFill>
              </a:rPr>
              <a:t>9</a:t>
            </a:r>
          </a:p>
          <a:p>
            <a:endParaRPr lang="en-US" altLang="zh-CN" b="1">
              <a:solidFill>
                <a:srgbClr val="000000"/>
              </a:solidFill>
            </a:endParaRPr>
          </a:p>
          <a:p>
            <a:r>
              <a:rPr lang="en-US" altLang="zh-CN" b="1">
                <a:solidFill>
                  <a:srgbClr val="000000"/>
                </a:solidFill>
              </a:rPr>
              <a:t>               12        15</a:t>
            </a:r>
          </a:p>
          <a:p>
            <a:endParaRPr lang="en-US" altLang="zh-CN" b="1">
              <a:solidFill>
                <a:srgbClr val="000000"/>
              </a:solidFill>
            </a:endParaRPr>
          </a:p>
          <a:p>
            <a:r>
              <a:rPr lang="en-US" altLang="zh-CN" b="1">
                <a:solidFill>
                  <a:srgbClr val="000000"/>
                </a:solidFill>
              </a:rPr>
              <a:t>         10          6          8</a:t>
            </a:r>
          </a:p>
          <a:p>
            <a:endParaRPr lang="en-US" altLang="zh-CN" b="1">
              <a:solidFill>
                <a:srgbClr val="000000"/>
              </a:solidFill>
            </a:endParaRPr>
          </a:p>
          <a:p>
            <a:r>
              <a:rPr lang="en-US" altLang="zh-CN" b="1">
                <a:solidFill>
                  <a:srgbClr val="000000"/>
                </a:solidFill>
              </a:rPr>
              <a:t>     2          18         9           5</a:t>
            </a:r>
          </a:p>
          <a:p>
            <a:endParaRPr lang="en-US" altLang="zh-CN" b="1">
              <a:solidFill>
                <a:srgbClr val="000000"/>
              </a:solidFill>
            </a:endParaRPr>
          </a:p>
          <a:p>
            <a:r>
              <a:rPr lang="en-US" altLang="zh-CN" b="1">
                <a:solidFill>
                  <a:srgbClr val="000000"/>
                </a:solidFill>
              </a:rPr>
              <a:t>19        7         10         4           16</a:t>
            </a:r>
          </a:p>
        </p:txBody>
      </p:sp>
      <p:sp>
        <p:nvSpPr>
          <p:cNvPr id="159751" name="Line 7"/>
          <p:cNvSpPr>
            <a:spLocks noChangeShapeType="1"/>
          </p:cNvSpPr>
          <p:nvPr/>
        </p:nvSpPr>
        <p:spPr bwMode="auto">
          <a:xfrm flipH="1" flipV="1">
            <a:off x="2286000" y="2566177"/>
            <a:ext cx="304800" cy="317500"/>
          </a:xfrm>
          <a:prstGeom prst="line">
            <a:avLst/>
          </a:prstGeom>
          <a:noFill/>
          <a:ln w="38100">
            <a:solidFill>
              <a:srgbClr val="FF0000"/>
            </a:solidFill>
            <a:round/>
            <a:headEnd type="triangle" w="med" len="med"/>
            <a:tailEnd/>
          </a:ln>
        </p:spPr>
        <p:txBody>
          <a:bodyPr anchor="ctr"/>
          <a:lstStyle/>
          <a:p>
            <a:endParaRPr lang="zh-CN" altLang="en-US"/>
          </a:p>
        </p:txBody>
      </p:sp>
      <p:sp>
        <p:nvSpPr>
          <p:cNvPr id="159752" name="Line 8"/>
          <p:cNvSpPr>
            <a:spLocks noChangeShapeType="1"/>
          </p:cNvSpPr>
          <p:nvPr/>
        </p:nvSpPr>
        <p:spPr bwMode="auto">
          <a:xfrm flipH="1" flipV="1">
            <a:off x="2743200" y="3074177"/>
            <a:ext cx="304800" cy="317500"/>
          </a:xfrm>
          <a:prstGeom prst="line">
            <a:avLst/>
          </a:prstGeom>
          <a:noFill/>
          <a:ln w="38100">
            <a:solidFill>
              <a:srgbClr val="FF0000"/>
            </a:solidFill>
            <a:round/>
            <a:headEnd type="triangle" w="med" len="med"/>
            <a:tailEnd/>
          </a:ln>
        </p:spPr>
        <p:txBody>
          <a:bodyPr anchor="ctr"/>
          <a:lstStyle/>
          <a:p>
            <a:endParaRPr lang="zh-CN" altLang="en-US"/>
          </a:p>
        </p:txBody>
      </p:sp>
      <p:sp>
        <p:nvSpPr>
          <p:cNvPr id="159753" name="Line 9"/>
          <p:cNvSpPr>
            <a:spLocks noChangeShapeType="1"/>
          </p:cNvSpPr>
          <p:nvPr/>
        </p:nvSpPr>
        <p:spPr bwMode="auto">
          <a:xfrm flipV="1">
            <a:off x="2819400" y="3518677"/>
            <a:ext cx="304800" cy="317500"/>
          </a:xfrm>
          <a:prstGeom prst="line">
            <a:avLst/>
          </a:prstGeom>
          <a:noFill/>
          <a:ln w="38100">
            <a:solidFill>
              <a:srgbClr val="FF0000"/>
            </a:solidFill>
            <a:round/>
            <a:headEnd type="triangle" w="med" len="med"/>
            <a:tailEnd/>
          </a:ln>
        </p:spPr>
        <p:txBody>
          <a:bodyPr anchor="ctr"/>
          <a:lstStyle/>
          <a:p>
            <a:endParaRPr lang="zh-CN" altLang="en-US"/>
          </a:p>
        </p:txBody>
      </p:sp>
      <p:sp>
        <p:nvSpPr>
          <p:cNvPr id="159754" name="Line 10"/>
          <p:cNvSpPr>
            <a:spLocks noChangeShapeType="1"/>
          </p:cNvSpPr>
          <p:nvPr/>
        </p:nvSpPr>
        <p:spPr bwMode="auto">
          <a:xfrm flipV="1">
            <a:off x="2438400" y="3963177"/>
            <a:ext cx="304800" cy="317500"/>
          </a:xfrm>
          <a:prstGeom prst="line">
            <a:avLst/>
          </a:prstGeom>
          <a:noFill/>
          <a:ln w="38100">
            <a:solidFill>
              <a:srgbClr val="FF0000"/>
            </a:solidFill>
            <a:round/>
            <a:headEnd type="triangle" w="med" len="med"/>
            <a:tailEnd/>
          </a:ln>
        </p:spPr>
        <p:txBody>
          <a:bodyPr anchor="ctr"/>
          <a:lstStyle/>
          <a:p>
            <a:endParaRPr lang="zh-CN" altLang="en-US"/>
          </a:p>
        </p:txBody>
      </p:sp>
      <p:sp>
        <p:nvSpPr>
          <p:cNvPr id="86027" name="Text Box 11"/>
          <p:cNvSpPr txBox="1">
            <a:spLocks noChangeArrowheads="1"/>
          </p:cNvSpPr>
          <p:nvPr/>
        </p:nvSpPr>
        <p:spPr bwMode="auto">
          <a:xfrm>
            <a:off x="5181600" y="3391678"/>
            <a:ext cx="3352800" cy="369332"/>
          </a:xfrm>
          <a:prstGeom prst="rect">
            <a:avLst/>
          </a:prstGeom>
          <a:noFill/>
          <a:ln w="9525">
            <a:noFill/>
            <a:miter lim="800000"/>
            <a:headEnd/>
            <a:tailEnd/>
          </a:ln>
        </p:spPr>
        <p:txBody>
          <a:bodyPr>
            <a:spAutoFit/>
          </a:bodyPr>
          <a:lstStyle/>
          <a:p>
            <a:pPr>
              <a:spcBef>
                <a:spcPct val="50000"/>
              </a:spcBef>
            </a:pPr>
            <a:endParaRPr lang="zh-CN" altLang="en-US"/>
          </a:p>
        </p:txBody>
      </p:sp>
      <p:sp>
        <p:nvSpPr>
          <p:cNvPr id="159756" name="Rectangle 12"/>
          <p:cNvSpPr>
            <a:spLocks noChangeArrowheads="1"/>
          </p:cNvSpPr>
          <p:nvPr/>
        </p:nvSpPr>
        <p:spPr bwMode="auto">
          <a:xfrm>
            <a:off x="3962400" y="2560885"/>
            <a:ext cx="4724400" cy="2332946"/>
          </a:xfrm>
          <a:prstGeom prst="rect">
            <a:avLst/>
          </a:prstGeom>
          <a:noFill/>
          <a:ln w="9525">
            <a:noFill/>
            <a:miter lim="800000"/>
            <a:headEnd/>
            <a:tailEnd/>
          </a:ln>
        </p:spPr>
        <p:txBody>
          <a:bodyPr>
            <a:spAutoFit/>
          </a:bodyPr>
          <a:lstStyle/>
          <a:p>
            <a:pPr marL="742950" lvl="1" indent="-285750" eaLnBrk="0" hangingPunct="0">
              <a:spcBef>
                <a:spcPct val="20000"/>
              </a:spcBef>
              <a:buClr>
                <a:schemeClr val="accent2"/>
              </a:buClr>
              <a:buSzPct val="50000"/>
              <a:buFont typeface="Wingdings 2" pitchFamily="18" charset="2"/>
              <a:buChar char="³"/>
            </a:pPr>
            <a:r>
              <a:rPr lang="en-US" altLang="zh-CN" sz="2800">
                <a:latin typeface="Cambria" pitchFamily="18" charset="0"/>
                <a:ea typeface="华文楷体" pitchFamily="2" charset="-122"/>
              </a:rPr>
              <a:t>(</a:t>
            </a:r>
            <a:r>
              <a:rPr lang="zh-CN" altLang="en-US" sz="2800">
                <a:latin typeface="Cambria" pitchFamily="18" charset="0"/>
                <a:ea typeface="华文楷体" pitchFamily="2" charset="-122"/>
              </a:rPr>
              <a:t>贪心</a:t>
            </a:r>
            <a:r>
              <a:rPr lang="en-US" altLang="zh-CN" sz="2800">
                <a:latin typeface="Cambria" pitchFamily="18" charset="0"/>
                <a:ea typeface="华文楷体" pitchFamily="2" charset="-122"/>
              </a:rPr>
              <a:t>)</a:t>
            </a:r>
            <a:r>
              <a:rPr lang="zh-CN" altLang="en-US" sz="2800">
                <a:latin typeface="Cambria" pitchFamily="18" charset="0"/>
                <a:ea typeface="华文楷体" pitchFamily="2" charset="-122"/>
              </a:rPr>
              <a:t>每一步都选择当前的最优值：</a:t>
            </a:r>
            <a:r>
              <a:rPr lang="en-US" altLang="zh-CN" sz="2800">
                <a:latin typeface="Cambria" pitchFamily="18" charset="0"/>
                <a:ea typeface="华文楷体" pitchFamily="2" charset="-122"/>
              </a:rPr>
              <a:t>9-&gt;15-&gt;8-&gt;9-&gt;10 </a:t>
            </a:r>
          </a:p>
          <a:p>
            <a:pPr marL="742950" lvl="1" indent="-285750" eaLnBrk="0" hangingPunct="0">
              <a:spcBef>
                <a:spcPct val="20000"/>
              </a:spcBef>
              <a:buClr>
                <a:schemeClr val="accent2"/>
              </a:buClr>
              <a:buSzPct val="50000"/>
              <a:buFont typeface="Wingdings 2" pitchFamily="18" charset="2"/>
              <a:buChar char="³"/>
            </a:pPr>
            <a:r>
              <a:rPr lang="zh-CN" altLang="en-US" sz="2800">
                <a:latin typeface="Cambria" pitchFamily="18" charset="0"/>
                <a:ea typeface="华文楷体" pitchFamily="2" charset="-122"/>
              </a:rPr>
              <a:t>得到的结果显然不是最终的最大结果。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9748"/>
                                        </p:tgtEl>
                                        <p:attrNameLst>
                                          <p:attrName>style.visibility</p:attrName>
                                        </p:attrNameLst>
                                      </p:cBhvr>
                                      <p:to>
                                        <p:strVal val="visible"/>
                                      </p:to>
                                    </p:set>
                                    <p:animEffect transition="in" filter="blinds(horizontal)">
                                      <p:cBhvr>
                                        <p:cTn id="12" dur="500"/>
                                        <p:tgtEl>
                                          <p:spTgt spid="1597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9749"/>
                                        </p:tgtEl>
                                        <p:attrNameLst>
                                          <p:attrName>style.visibility</p:attrName>
                                        </p:attrNameLst>
                                      </p:cBhvr>
                                      <p:to>
                                        <p:strVal val="visible"/>
                                      </p:to>
                                    </p:set>
                                    <p:animEffect transition="in" filter="blinds(horizontal)">
                                      <p:cBhvr>
                                        <p:cTn id="17" dur="500"/>
                                        <p:tgtEl>
                                          <p:spTgt spid="1597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9751"/>
                                        </p:tgtEl>
                                        <p:attrNameLst>
                                          <p:attrName>style.visibility</p:attrName>
                                        </p:attrNameLst>
                                      </p:cBhvr>
                                      <p:to>
                                        <p:strVal val="visible"/>
                                      </p:to>
                                    </p:set>
                                    <p:animEffect transition="in" filter="blinds(horizontal)">
                                      <p:cBhvr>
                                        <p:cTn id="22" dur="500"/>
                                        <p:tgtEl>
                                          <p:spTgt spid="1597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9752"/>
                                        </p:tgtEl>
                                        <p:attrNameLst>
                                          <p:attrName>style.visibility</p:attrName>
                                        </p:attrNameLst>
                                      </p:cBhvr>
                                      <p:to>
                                        <p:strVal val="visible"/>
                                      </p:to>
                                    </p:set>
                                    <p:animEffect transition="in" filter="blinds(horizontal)">
                                      <p:cBhvr>
                                        <p:cTn id="27" dur="500"/>
                                        <p:tgtEl>
                                          <p:spTgt spid="15975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9753"/>
                                        </p:tgtEl>
                                        <p:attrNameLst>
                                          <p:attrName>style.visibility</p:attrName>
                                        </p:attrNameLst>
                                      </p:cBhvr>
                                      <p:to>
                                        <p:strVal val="visible"/>
                                      </p:to>
                                    </p:set>
                                    <p:animEffect transition="in" filter="blinds(horizontal)">
                                      <p:cBhvr>
                                        <p:cTn id="32" dur="500"/>
                                        <p:tgtEl>
                                          <p:spTgt spid="15975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9754"/>
                                        </p:tgtEl>
                                        <p:attrNameLst>
                                          <p:attrName>style.visibility</p:attrName>
                                        </p:attrNameLst>
                                      </p:cBhvr>
                                      <p:to>
                                        <p:strVal val="visible"/>
                                      </p:to>
                                    </p:set>
                                    <p:animEffect transition="in" filter="blinds(horizontal)">
                                      <p:cBhvr>
                                        <p:cTn id="37" dur="500"/>
                                        <p:tgtEl>
                                          <p:spTgt spid="15975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9756"/>
                                        </p:tgtEl>
                                        <p:attrNameLst>
                                          <p:attrName>style.visibility</p:attrName>
                                        </p:attrNameLst>
                                      </p:cBhvr>
                                      <p:to>
                                        <p:strVal val="visible"/>
                                      </p:to>
                                    </p:set>
                                    <p:animEffect transition="in" filter="blinds(horizontal)">
                                      <p:cBhvr>
                                        <p:cTn id="42" dur="500"/>
                                        <p:tgtEl>
                                          <p:spTgt spid="159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P spid="159748" grpId="0"/>
      <p:bldP spid="159749" grpId="0"/>
      <p:bldP spid="159751" grpId="0" animBg="1"/>
      <p:bldP spid="159752" grpId="0" animBg="1"/>
      <p:bldP spid="159753" grpId="0" animBg="1"/>
      <p:bldP spid="159754" grpId="0" animBg="1"/>
      <p:bldP spid="159756"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7544" y="193204"/>
            <a:ext cx="8229600" cy="629708"/>
          </a:xfrm>
        </p:spPr>
        <p:txBody>
          <a:bodyPr/>
          <a:lstStyle/>
          <a:p>
            <a:r>
              <a:rPr lang="en-US" altLang="zh-CN" sz="3600" dirty="0" smtClean="0"/>
              <a:t>2 </a:t>
            </a:r>
            <a:r>
              <a:rPr lang="zh-CN" altLang="en-US" sz="3600" dirty="0" smtClean="0"/>
              <a:t>暴力枚举（搜索）</a:t>
            </a:r>
          </a:p>
        </p:txBody>
      </p:sp>
      <p:sp>
        <p:nvSpPr>
          <p:cNvPr id="160771" name="Rectangle 3"/>
          <p:cNvSpPr>
            <a:spLocks noGrp="1" noChangeArrowheads="1"/>
          </p:cNvSpPr>
          <p:nvPr>
            <p:ph type="body" idx="1"/>
          </p:nvPr>
        </p:nvSpPr>
        <p:spPr>
          <a:xfrm>
            <a:off x="755650" y="1333500"/>
            <a:ext cx="5410200" cy="1403615"/>
          </a:xfrm>
        </p:spPr>
        <p:txBody>
          <a:bodyPr/>
          <a:lstStyle/>
          <a:p>
            <a:r>
              <a:rPr lang="zh-CN" altLang="en-US" dirty="0" smtClean="0"/>
              <a:t>最保险的思路，列举出所有可能的路径再比较，得出和最大的路径。</a:t>
            </a:r>
          </a:p>
        </p:txBody>
      </p:sp>
      <p:sp>
        <p:nvSpPr>
          <p:cNvPr id="160772" name="Rectangle 4"/>
          <p:cNvSpPr>
            <a:spLocks noChangeArrowheads="1"/>
          </p:cNvSpPr>
          <p:nvPr/>
        </p:nvSpPr>
        <p:spPr bwMode="auto">
          <a:xfrm>
            <a:off x="755650" y="2667001"/>
            <a:ext cx="2514600" cy="1077218"/>
          </a:xfrm>
          <a:prstGeom prst="rect">
            <a:avLst/>
          </a:prstGeom>
          <a:noFill/>
          <a:ln w="9525">
            <a:noFill/>
            <a:miter lim="800000"/>
            <a:headEnd/>
            <a:tailEnd/>
          </a:ln>
        </p:spPr>
        <p:txBody>
          <a:bodyPr>
            <a:spAutoFit/>
          </a:bodyPr>
          <a:lstStyle/>
          <a:p>
            <a:pPr marL="342900" indent="-342900" eaLnBrk="0" hangingPunct="0">
              <a:spcBef>
                <a:spcPct val="20000"/>
              </a:spcBef>
              <a:buClr>
                <a:schemeClr val="accent1"/>
              </a:buClr>
              <a:buSzPct val="50000"/>
              <a:buFont typeface="Wingdings 2" pitchFamily="18" charset="2"/>
              <a:buChar char=""/>
            </a:pPr>
            <a:r>
              <a:rPr lang="zh-CN" altLang="en-US" sz="3200">
                <a:latin typeface="Cambria" pitchFamily="18" charset="0"/>
                <a:ea typeface="华文楷体" pitchFamily="2" charset="-122"/>
              </a:rPr>
              <a:t>重复工作：</a:t>
            </a:r>
          </a:p>
        </p:txBody>
      </p:sp>
      <p:sp>
        <p:nvSpPr>
          <p:cNvPr id="160773" name="Rectangle 5"/>
          <p:cNvSpPr>
            <a:spLocks noChangeArrowheads="1"/>
          </p:cNvSpPr>
          <p:nvPr/>
        </p:nvSpPr>
        <p:spPr bwMode="auto">
          <a:xfrm>
            <a:off x="3203575" y="2667001"/>
            <a:ext cx="2484438" cy="1077218"/>
          </a:xfrm>
          <a:prstGeom prst="rect">
            <a:avLst/>
          </a:prstGeom>
          <a:noFill/>
          <a:ln w="9525">
            <a:noFill/>
            <a:miter lim="800000"/>
            <a:headEnd/>
            <a:tailEnd/>
          </a:ln>
        </p:spPr>
        <p:txBody>
          <a:bodyPr>
            <a:spAutoFit/>
          </a:bodyPr>
          <a:lstStyle/>
          <a:p>
            <a:pPr marL="342900" indent="-342900" eaLnBrk="0" hangingPunct="0">
              <a:spcBef>
                <a:spcPct val="20000"/>
              </a:spcBef>
              <a:buClr>
                <a:schemeClr val="accent1"/>
              </a:buClr>
              <a:buSzPct val="50000"/>
              <a:buFont typeface="Wingdings 2" pitchFamily="18" charset="2"/>
              <a:buNone/>
            </a:pPr>
            <a:r>
              <a:rPr lang="zh-CN" altLang="en-US" sz="3200">
                <a:latin typeface="Cambria" pitchFamily="18" charset="0"/>
                <a:ea typeface="华文楷体" pitchFamily="2" charset="-122"/>
              </a:rPr>
              <a:t>循环、递归。</a:t>
            </a:r>
          </a:p>
        </p:txBody>
      </p:sp>
      <p:grpSp>
        <p:nvGrpSpPr>
          <p:cNvPr id="2" name="Group 6"/>
          <p:cNvGrpSpPr>
            <a:grpSpLocks/>
          </p:cNvGrpSpPr>
          <p:nvPr/>
        </p:nvGrpSpPr>
        <p:grpSpPr bwMode="auto">
          <a:xfrm>
            <a:off x="762000" y="3111499"/>
            <a:ext cx="7697893" cy="1730374"/>
            <a:chOff x="374" y="2003"/>
            <a:chExt cx="4546" cy="1308"/>
          </a:xfrm>
        </p:grpSpPr>
        <p:sp>
          <p:nvSpPr>
            <p:cNvPr id="87048" name="Rectangle 7"/>
            <p:cNvSpPr>
              <a:spLocks noChangeArrowheads="1"/>
            </p:cNvSpPr>
            <p:nvPr/>
          </p:nvSpPr>
          <p:spPr bwMode="auto">
            <a:xfrm>
              <a:off x="374" y="2003"/>
              <a:ext cx="1584" cy="442"/>
            </a:xfrm>
            <a:prstGeom prst="rect">
              <a:avLst/>
            </a:prstGeom>
            <a:noFill/>
            <a:ln w="9525">
              <a:noFill/>
              <a:miter lim="800000"/>
              <a:headEnd/>
              <a:tailEnd/>
            </a:ln>
          </p:spPr>
          <p:txBody>
            <a:bodyPr>
              <a:spAutoFit/>
            </a:bodyPr>
            <a:lstStyle/>
            <a:p>
              <a:pPr marL="342900" indent="-342900" eaLnBrk="0" hangingPunct="0">
                <a:spcBef>
                  <a:spcPct val="20000"/>
                </a:spcBef>
                <a:buClr>
                  <a:schemeClr val="accent1"/>
                </a:buClr>
                <a:buSzPct val="50000"/>
                <a:buFont typeface="Wingdings 2" pitchFamily="18" charset="2"/>
                <a:buChar char=""/>
              </a:pPr>
              <a:r>
                <a:rPr lang="zh-CN" altLang="en-US" sz="3200">
                  <a:latin typeface="Cambria" pitchFamily="18" charset="0"/>
                  <a:ea typeface="华文楷体" pitchFamily="2" charset="-122"/>
                </a:rPr>
                <a:t>如何循环？</a:t>
              </a:r>
            </a:p>
          </p:txBody>
        </p:sp>
        <p:sp>
          <p:nvSpPr>
            <p:cNvPr id="87049" name="Rectangle 8"/>
            <p:cNvSpPr>
              <a:spLocks noChangeArrowheads="1"/>
            </p:cNvSpPr>
            <p:nvPr/>
          </p:nvSpPr>
          <p:spPr bwMode="auto">
            <a:xfrm>
              <a:off x="374" y="2339"/>
              <a:ext cx="1584" cy="442"/>
            </a:xfrm>
            <a:prstGeom prst="rect">
              <a:avLst/>
            </a:prstGeom>
            <a:noFill/>
            <a:ln w="9525">
              <a:noFill/>
              <a:miter lim="800000"/>
              <a:headEnd/>
              <a:tailEnd/>
            </a:ln>
          </p:spPr>
          <p:txBody>
            <a:bodyPr>
              <a:spAutoFit/>
            </a:bodyPr>
            <a:lstStyle/>
            <a:p>
              <a:pPr marL="342900" indent="-342900" eaLnBrk="0" hangingPunct="0">
                <a:spcBef>
                  <a:spcPct val="20000"/>
                </a:spcBef>
                <a:buClr>
                  <a:schemeClr val="accent1"/>
                </a:buClr>
                <a:buSzPct val="50000"/>
                <a:buFont typeface="Wingdings 2" pitchFamily="18" charset="2"/>
                <a:buChar char=""/>
              </a:pPr>
              <a:r>
                <a:rPr lang="zh-CN" altLang="en-US" sz="3200">
                  <a:latin typeface="Cambria" pitchFamily="18" charset="0"/>
                  <a:ea typeface="华文楷体" pitchFamily="2" charset="-122"/>
                </a:rPr>
                <a:t>递归如何？</a:t>
              </a:r>
            </a:p>
          </p:txBody>
        </p:sp>
        <p:sp>
          <p:nvSpPr>
            <p:cNvPr id="87050" name="Rectangle 9"/>
            <p:cNvSpPr>
              <a:spLocks noChangeArrowheads="1"/>
            </p:cNvSpPr>
            <p:nvPr/>
          </p:nvSpPr>
          <p:spPr bwMode="auto">
            <a:xfrm>
              <a:off x="374" y="2915"/>
              <a:ext cx="4546" cy="396"/>
            </a:xfrm>
            <a:prstGeom prst="rect">
              <a:avLst/>
            </a:prstGeom>
            <a:noFill/>
            <a:ln w="9525">
              <a:noFill/>
              <a:miter lim="800000"/>
              <a:headEnd/>
              <a:tailEnd/>
            </a:ln>
          </p:spPr>
          <p:txBody>
            <a:bodyPr wrap="square">
              <a:spAutoFit/>
            </a:bodyPr>
            <a:lstStyle/>
            <a:p>
              <a:pPr marL="742950" lvl="1" indent="-285750" eaLnBrk="0" hangingPunct="0">
                <a:spcBef>
                  <a:spcPct val="20000"/>
                </a:spcBef>
                <a:buClr>
                  <a:schemeClr val="accent2"/>
                </a:buClr>
                <a:buSzPct val="50000"/>
                <a:buFont typeface="Wingdings 2" pitchFamily="18" charset="2"/>
                <a:buChar char="³"/>
              </a:pPr>
              <a:r>
                <a:rPr lang="zh-CN" altLang="en-US" sz="2800" dirty="0">
                  <a:latin typeface="Cambria" pitchFamily="18" charset="0"/>
                  <a:ea typeface="华文楷体" pitchFamily="2" charset="-122"/>
                </a:rPr>
                <a:t>使问题向边界条件转化的规则</a:t>
              </a:r>
              <a:r>
                <a:rPr lang="en-US" altLang="zh-CN" sz="2800" dirty="0">
                  <a:latin typeface="Cambria" pitchFamily="18" charset="0"/>
                  <a:ea typeface="华文楷体" pitchFamily="2" charset="-122"/>
                </a:rPr>
                <a:t>(</a:t>
              </a:r>
              <a:r>
                <a:rPr lang="zh-CN" altLang="en-US" sz="2800" dirty="0">
                  <a:latin typeface="Cambria" pitchFamily="18" charset="0"/>
                  <a:ea typeface="华文楷体" pitchFamily="2" charset="-122"/>
                </a:rPr>
                <a:t>递归定义</a:t>
              </a:r>
              <a:r>
                <a:rPr lang="en-US" altLang="zh-CN" sz="2800" dirty="0">
                  <a:latin typeface="Cambria" pitchFamily="18" charset="0"/>
                  <a:ea typeface="华文楷体" pitchFamily="2" charset="-122"/>
                </a:rPr>
                <a:t>)</a:t>
              </a:r>
              <a:r>
                <a:rPr lang="zh-CN" altLang="en-US" sz="2800" dirty="0">
                  <a:latin typeface="Cambria" pitchFamily="18" charset="0"/>
                  <a:ea typeface="华文楷体" pitchFamily="2" charset="-122"/>
                </a:rPr>
                <a:t>。</a:t>
              </a:r>
            </a:p>
          </p:txBody>
        </p:sp>
        <p:sp>
          <p:nvSpPr>
            <p:cNvPr id="87051" name="Rectangle 10"/>
            <p:cNvSpPr>
              <a:spLocks noChangeArrowheads="1"/>
            </p:cNvSpPr>
            <p:nvPr/>
          </p:nvSpPr>
          <p:spPr bwMode="auto">
            <a:xfrm>
              <a:off x="374" y="2627"/>
              <a:ext cx="4320" cy="396"/>
            </a:xfrm>
            <a:prstGeom prst="rect">
              <a:avLst/>
            </a:prstGeom>
            <a:noFill/>
            <a:ln w="9525">
              <a:noFill/>
              <a:miter lim="800000"/>
              <a:headEnd/>
              <a:tailEnd/>
            </a:ln>
          </p:spPr>
          <p:txBody>
            <a:bodyPr>
              <a:spAutoFit/>
            </a:bodyPr>
            <a:lstStyle/>
            <a:p>
              <a:pPr marL="742950" lvl="1" indent="-285750" eaLnBrk="0" hangingPunct="0">
                <a:spcBef>
                  <a:spcPct val="20000"/>
                </a:spcBef>
                <a:buClr>
                  <a:schemeClr val="accent2"/>
                </a:buClr>
                <a:buSzPct val="50000"/>
                <a:buFont typeface="Wingdings 2" pitchFamily="18" charset="2"/>
                <a:buChar char="³"/>
              </a:pPr>
              <a:r>
                <a:rPr lang="zh-CN" altLang="en-US" sz="2800">
                  <a:latin typeface="Cambria" pitchFamily="18" charset="0"/>
                  <a:ea typeface="华文楷体" pitchFamily="2" charset="-122"/>
                </a:rPr>
                <a:t>递归边界条件；</a:t>
              </a:r>
            </a:p>
          </p:txBody>
        </p:sp>
      </p:grpSp>
      <p:sp>
        <p:nvSpPr>
          <p:cNvPr id="87047" name="Rectangle 11"/>
          <p:cNvSpPr>
            <a:spLocks noChangeArrowheads="1"/>
          </p:cNvSpPr>
          <p:nvPr/>
        </p:nvSpPr>
        <p:spPr bwMode="auto">
          <a:xfrm>
            <a:off x="6367464" y="1143000"/>
            <a:ext cx="2471737" cy="1477328"/>
          </a:xfrm>
          <a:prstGeom prst="rect">
            <a:avLst/>
          </a:prstGeom>
          <a:noFill/>
          <a:ln w="9525">
            <a:noFill/>
            <a:miter lim="800000"/>
            <a:headEnd/>
            <a:tailEnd/>
          </a:ln>
        </p:spPr>
        <p:txBody>
          <a:bodyPr>
            <a:spAutoFit/>
          </a:bodyPr>
          <a:lstStyle/>
          <a:p>
            <a:r>
              <a:rPr lang="zh-CN" altLang="en-US" b="1">
                <a:solidFill>
                  <a:srgbClr val="000000"/>
                </a:solidFill>
              </a:rPr>
              <a:t>              </a:t>
            </a:r>
            <a:r>
              <a:rPr lang="en-US" altLang="zh-CN" b="1">
                <a:solidFill>
                  <a:srgbClr val="000000"/>
                </a:solidFill>
              </a:rPr>
              <a:t>9</a:t>
            </a:r>
          </a:p>
          <a:p>
            <a:r>
              <a:rPr lang="en-US" altLang="zh-CN" b="1">
                <a:solidFill>
                  <a:srgbClr val="000000"/>
                </a:solidFill>
              </a:rPr>
              <a:t>         12    15</a:t>
            </a:r>
          </a:p>
          <a:p>
            <a:r>
              <a:rPr lang="en-US" altLang="zh-CN" b="1">
                <a:solidFill>
                  <a:srgbClr val="000000"/>
                </a:solidFill>
              </a:rPr>
              <a:t>     10      6      8</a:t>
            </a:r>
          </a:p>
          <a:p>
            <a:r>
              <a:rPr lang="en-US" altLang="zh-CN" b="1">
                <a:solidFill>
                  <a:srgbClr val="000000"/>
                </a:solidFill>
              </a:rPr>
              <a:t>   2    18      9     5</a:t>
            </a:r>
          </a:p>
          <a:p>
            <a:r>
              <a:rPr lang="en-US" altLang="zh-CN" b="1">
                <a:solidFill>
                  <a:srgbClr val="000000"/>
                </a:solidFill>
              </a:rPr>
              <a:t>19   7    10     4     16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2"/>
                                        </p:tgtEl>
                                        <p:attrNameLst>
                                          <p:attrName>style.visibility</p:attrName>
                                        </p:attrNameLst>
                                      </p:cBhvr>
                                      <p:to>
                                        <p:strVal val="visible"/>
                                      </p:to>
                                    </p:set>
                                    <p:animEffect transition="in" filter="blinds(horizontal)">
                                      <p:cBhvr>
                                        <p:cTn id="12" dur="500"/>
                                        <p:tgtEl>
                                          <p:spTgt spid="160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3"/>
                                        </p:tgtEl>
                                        <p:attrNameLst>
                                          <p:attrName>style.visibility</p:attrName>
                                        </p:attrNameLst>
                                      </p:cBhvr>
                                      <p:to>
                                        <p:strVal val="visible"/>
                                      </p:to>
                                    </p:set>
                                    <p:animEffect transition="in" filter="blinds(horizontal)">
                                      <p:cBhvr>
                                        <p:cTn id="17" dur="500"/>
                                        <p:tgtEl>
                                          <p:spTgt spid="160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P spid="160772" grpId="0"/>
      <p:bldP spid="16077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9552" y="193204"/>
            <a:ext cx="8229600" cy="635000"/>
          </a:xfrm>
        </p:spPr>
        <p:txBody>
          <a:bodyPr/>
          <a:lstStyle/>
          <a:p>
            <a:r>
              <a:rPr lang="en-US" altLang="zh-CN" sz="3600" dirty="0" smtClean="0"/>
              <a:t>2 </a:t>
            </a:r>
            <a:r>
              <a:rPr lang="zh-CN" altLang="en-US" sz="3600" dirty="0" smtClean="0"/>
              <a:t>递归</a:t>
            </a:r>
          </a:p>
        </p:txBody>
      </p:sp>
      <p:sp>
        <p:nvSpPr>
          <p:cNvPr id="161795" name="Text Box 3"/>
          <p:cNvSpPr txBox="1">
            <a:spLocks noChangeArrowheads="1"/>
          </p:cNvSpPr>
          <p:nvPr/>
        </p:nvSpPr>
        <p:spPr bwMode="auto">
          <a:xfrm>
            <a:off x="495301" y="1633364"/>
            <a:ext cx="6983002" cy="3477875"/>
          </a:xfrm>
          <a:prstGeom prst="rect">
            <a:avLst/>
          </a:prstGeom>
          <a:noFill/>
          <a:ln w="6350" algn="ctr">
            <a:noFill/>
            <a:miter lim="800000"/>
            <a:headEnd/>
            <a:tailEnd/>
          </a:ln>
        </p:spPr>
        <p:txBody>
          <a:bodyPr wrap="none">
            <a:spAutoFit/>
          </a:bodyPr>
          <a:lstStyle/>
          <a:p>
            <a:r>
              <a:rPr lang="zh-CN" altLang="en-US" sz="2000" b="1" dirty="0">
                <a:latin typeface="Times New Roman" pitchFamily="18" charset="0"/>
              </a:rPr>
              <a:t>算法</a:t>
            </a:r>
            <a:r>
              <a:rPr lang="en-US" altLang="zh-CN" sz="2000" b="1" dirty="0">
                <a:latin typeface="Times New Roman" pitchFamily="18" charset="0"/>
              </a:rPr>
              <a:t>1</a:t>
            </a:r>
          </a:p>
          <a:p>
            <a:r>
              <a:rPr lang="en-US" altLang="zh-CN" sz="2000" b="1" dirty="0">
                <a:latin typeface="Times New Roman" pitchFamily="18" charset="0"/>
              </a:rPr>
              <a:t>int </a:t>
            </a:r>
            <a:r>
              <a:rPr lang="en-US" altLang="zh-CN" sz="2000" b="1" dirty="0">
                <a:solidFill>
                  <a:srgbClr val="000000"/>
                </a:solidFill>
                <a:latin typeface="Times New Roman" pitchFamily="18" charset="0"/>
              </a:rPr>
              <a:t>n,a[100][100];   </a:t>
            </a:r>
            <a:r>
              <a:rPr lang="en-US" altLang="zh-CN" sz="2000" b="1" dirty="0">
                <a:solidFill>
                  <a:srgbClr val="0000FF"/>
                </a:solidFill>
                <a:latin typeface="Times New Roman" pitchFamily="18" charset="0"/>
              </a:rPr>
              <a:t>//</a:t>
            </a:r>
            <a:r>
              <a:rPr lang="zh-CN" altLang="en-US" sz="2000" b="1" dirty="0">
                <a:solidFill>
                  <a:srgbClr val="0000FF"/>
                </a:solidFill>
                <a:latin typeface="Times New Roman" pitchFamily="18" charset="0"/>
              </a:rPr>
              <a:t>数塔采用下三角形存放数据到数组</a:t>
            </a:r>
            <a:r>
              <a:rPr lang="en-US" altLang="zh-CN" sz="2000" b="1" dirty="0">
                <a:solidFill>
                  <a:srgbClr val="0000FF"/>
                </a:solidFill>
                <a:latin typeface="Times New Roman" pitchFamily="18" charset="0"/>
              </a:rPr>
              <a:t>a[][]</a:t>
            </a:r>
          </a:p>
          <a:p>
            <a:r>
              <a:rPr lang="en-US" altLang="zh-CN" sz="2000" b="1" dirty="0">
                <a:latin typeface="Times New Roman" pitchFamily="18" charset="0"/>
              </a:rPr>
              <a:t>int max(int i, int j</a:t>
            </a:r>
            <a:r>
              <a:rPr lang="en-US" altLang="zh-CN" sz="2000" b="1" dirty="0">
                <a:solidFill>
                  <a:srgbClr val="000000"/>
                </a:solidFill>
                <a:latin typeface="Times New Roman" pitchFamily="18" charset="0"/>
              </a:rPr>
              <a:t>)  </a:t>
            </a:r>
            <a:r>
              <a:rPr lang="en-US" altLang="zh-CN" sz="2000" b="1" dirty="0">
                <a:solidFill>
                  <a:srgbClr val="0000FF"/>
                </a:solidFill>
                <a:latin typeface="Times New Roman" pitchFamily="18" charset="0"/>
              </a:rPr>
              <a:t>//</a:t>
            </a:r>
            <a:r>
              <a:rPr lang="zh-CN" altLang="en-US" sz="2000" b="1" dirty="0">
                <a:solidFill>
                  <a:srgbClr val="0000FF"/>
                </a:solidFill>
                <a:latin typeface="Times New Roman" pitchFamily="18" charset="0"/>
              </a:rPr>
              <a:t>递归函数，</a:t>
            </a:r>
            <a:r>
              <a:rPr lang="en-US" altLang="zh-CN" sz="2000" b="1" dirty="0">
                <a:solidFill>
                  <a:srgbClr val="0000FF"/>
                </a:solidFill>
                <a:latin typeface="Times New Roman" pitchFamily="18" charset="0"/>
              </a:rPr>
              <a:t>(i,j)</a:t>
            </a:r>
            <a:r>
              <a:rPr lang="zh-CN" altLang="en-US" sz="2000" b="1" dirty="0">
                <a:solidFill>
                  <a:srgbClr val="0000FF"/>
                </a:solidFill>
                <a:latin typeface="Times New Roman" pitchFamily="18" charset="0"/>
              </a:rPr>
              <a:t>位置到达数塔底层最大值</a:t>
            </a:r>
          </a:p>
          <a:p>
            <a:r>
              <a:rPr lang="en-US" altLang="zh-CN" sz="2000" b="1" dirty="0">
                <a:solidFill>
                  <a:srgbClr val="000000"/>
                </a:solidFill>
                <a:latin typeface="Times New Roman" pitchFamily="18" charset="0"/>
              </a:rPr>
              <a:t>{</a:t>
            </a:r>
          </a:p>
          <a:p>
            <a:r>
              <a:rPr lang="en-US" altLang="zh-CN" sz="2000" b="1" dirty="0">
                <a:latin typeface="Times New Roman" pitchFamily="18" charset="0"/>
              </a:rPr>
              <a:t>    int left,right;</a:t>
            </a:r>
          </a:p>
          <a:p>
            <a:r>
              <a:rPr lang="en-US" altLang="zh-CN" sz="2000" b="1" dirty="0">
                <a:latin typeface="Times New Roman" pitchFamily="18" charset="0"/>
              </a:rPr>
              <a:t>    if ((i==n)||(j==n</a:t>
            </a:r>
            <a:r>
              <a:rPr lang="en-US" altLang="zh-CN" sz="2000" b="1" dirty="0">
                <a:solidFill>
                  <a:srgbClr val="000000"/>
                </a:solidFill>
                <a:latin typeface="Times New Roman" pitchFamily="18" charset="0"/>
              </a:rPr>
              <a:t>)) </a:t>
            </a:r>
            <a:r>
              <a:rPr lang="en-US" altLang="zh-CN" sz="2000" b="1" dirty="0">
                <a:solidFill>
                  <a:srgbClr val="0000FF"/>
                </a:solidFill>
                <a:latin typeface="Times New Roman" pitchFamily="18" charset="0"/>
              </a:rPr>
              <a:t>//</a:t>
            </a:r>
            <a:r>
              <a:rPr lang="zh-CN" altLang="en-US" sz="2000" b="1" dirty="0">
                <a:solidFill>
                  <a:srgbClr val="0000FF"/>
                </a:solidFill>
                <a:latin typeface="Times New Roman" pitchFamily="18" charset="0"/>
              </a:rPr>
              <a:t>到达边缘</a:t>
            </a:r>
          </a:p>
          <a:p>
            <a:r>
              <a:rPr lang="zh-CN" altLang="en-US" sz="2000" b="1" dirty="0">
                <a:solidFill>
                  <a:schemeClr val="bg2"/>
                </a:solidFill>
                <a:latin typeface="Times New Roman" pitchFamily="18" charset="0"/>
              </a:rPr>
              <a:t>          </a:t>
            </a:r>
            <a:r>
              <a:rPr lang="en-US" altLang="zh-CN" sz="2000" b="1" dirty="0">
                <a:latin typeface="Times New Roman" pitchFamily="18" charset="0"/>
              </a:rPr>
              <a:t>return a[i][j];</a:t>
            </a:r>
          </a:p>
          <a:p>
            <a:r>
              <a:rPr lang="en-US" altLang="zh-CN" sz="2000" b="1" dirty="0">
                <a:solidFill>
                  <a:srgbClr val="000000"/>
                </a:solidFill>
                <a:latin typeface="Times New Roman" pitchFamily="18" charset="0"/>
              </a:rPr>
              <a:t>    left=max(i+1,j);   </a:t>
            </a:r>
            <a:r>
              <a:rPr lang="en-US" altLang="zh-CN" sz="2000" b="1" dirty="0">
                <a:solidFill>
                  <a:srgbClr val="0000FF"/>
                </a:solidFill>
                <a:latin typeface="Times New Roman" pitchFamily="18" charset="0"/>
              </a:rPr>
              <a:t>//</a:t>
            </a:r>
            <a:r>
              <a:rPr lang="zh-CN" altLang="en-US" sz="2000" b="1" dirty="0">
                <a:solidFill>
                  <a:srgbClr val="0000FF"/>
                </a:solidFill>
                <a:latin typeface="Times New Roman" pitchFamily="18" charset="0"/>
              </a:rPr>
              <a:t>向左边走</a:t>
            </a:r>
          </a:p>
          <a:p>
            <a:r>
              <a:rPr lang="zh-CN" altLang="en-US" sz="2000" b="1" dirty="0">
                <a:solidFill>
                  <a:srgbClr val="000000"/>
                </a:solidFill>
                <a:latin typeface="Times New Roman" pitchFamily="18" charset="0"/>
              </a:rPr>
              <a:t>    </a:t>
            </a:r>
            <a:r>
              <a:rPr lang="en-US" altLang="zh-CN" sz="2000" b="1" dirty="0">
                <a:solidFill>
                  <a:srgbClr val="000000"/>
                </a:solidFill>
                <a:latin typeface="Times New Roman" pitchFamily="18" charset="0"/>
              </a:rPr>
              <a:t>right=max(i+1,j+1); </a:t>
            </a:r>
            <a:r>
              <a:rPr lang="en-US" altLang="zh-CN" sz="2000" b="1" dirty="0">
                <a:solidFill>
                  <a:srgbClr val="0000FF"/>
                </a:solidFill>
                <a:latin typeface="Times New Roman" pitchFamily="18" charset="0"/>
              </a:rPr>
              <a:t>//</a:t>
            </a:r>
            <a:r>
              <a:rPr lang="zh-CN" altLang="en-US" sz="2000" b="1" dirty="0">
                <a:solidFill>
                  <a:srgbClr val="0000FF"/>
                </a:solidFill>
                <a:latin typeface="Times New Roman" pitchFamily="18" charset="0"/>
              </a:rPr>
              <a:t>向右边走</a:t>
            </a:r>
          </a:p>
          <a:p>
            <a:r>
              <a:rPr lang="zh-CN" altLang="en-US" sz="2000" b="1" dirty="0">
                <a:latin typeface="Times New Roman" pitchFamily="18" charset="0"/>
              </a:rPr>
              <a:t>    </a:t>
            </a:r>
            <a:r>
              <a:rPr lang="en-US" altLang="zh-CN" sz="2000" b="1" dirty="0">
                <a:latin typeface="Times New Roman" pitchFamily="18" charset="0"/>
              </a:rPr>
              <a:t>return (left&gt;right</a:t>
            </a:r>
            <a:r>
              <a:rPr lang="en-US" altLang="zh-CN" sz="2000" b="1" dirty="0">
                <a:solidFill>
                  <a:srgbClr val="000000"/>
                </a:solidFill>
                <a:latin typeface="Times New Roman" pitchFamily="18" charset="0"/>
              </a:rPr>
              <a:t>)? (left+a[i][j]) : (right+a[i][j]);</a:t>
            </a:r>
          </a:p>
          <a:p>
            <a:r>
              <a:rPr lang="en-US" altLang="zh-CN" sz="2000" b="1" dirty="0">
                <a:solidFill>
                  <a:srgbClr val="000000"/>
                </a:solidFill>
                <a:latin typeface="Times New Roman" pitchFamily="18" charset="0"/>
              </a:rPr>
              <a:t>}</a:t>
            </a:r>
          </a:p>
        </p:txBody>
      </p:sp>
      <p:sp>
        <p:nvSpPr>
          <p:cNvPr id="161796" name="AutoShape 4"/>
          <p:cNvSpPr>
            <a:spLocks noChangeArrowheads="1"/>
          </p:cNvSpPr>
          <p:nvPr/>
        </p:nvSpPr>
        <p:spPr bwMode="auto">
          <a:xfrm>
            <a:off x="3424808" y="193204"/>
            <a:ext cx="3379440" cy="1027832"/>
          </a:xfrm>
          <a:prstGeom prst="wedgeRoundRectCallout">
            <a:avLst>
              <a:gd name="adj1" fmla="val 68940"/>
              <a:gd name="adj2" fmla="val 51190"/>
              <a:gd name="adj3" fmla="val 16667"/>
            </a:avLst>
          </a:prstGeom>
          <a:solidFill>
            <a:schemeClr val="folHlink"/>
          </a:solidFill>
          <a:ln w="6350" algn="ctr">
            <a:solidFill>
              <a:schemeClr val="tx1"/>
            </a:solidFill>
            <a:miter lim="800000"/>
            <a:headEnd/>
            <a:tailEnd/>
          </a:ln>
        </p:spPr>
        <p:txBody>
          <a:bodyPr anchor="ctr"/>
          <a:lstStyle/>
          <a:p>
            <a:r>
              <a:rPr lang="zh-CN" altLang="en-US" sz="2400" b="1" dirty="0">
                <a:solidFill>
                  <a:srgbClr val="000000"/>
                </a:solidFill>
                <a:latin typeface="Times New Roman" pitchFamily="18" charset="0"/>
              </a:rPr>
              <a:t>重叠子问题：计算了两次</a:t>
            </a:r>
            <a:r>
              <a:rPr lang="en-US" altLang="zh-CN" sz="2400" b="1" dirty="0">
                <a:solidFill>
                  <a:srgbClr val="000000"/>
                </a:solidFill>
                <a:latin typeface="Times New Roman" pitchFamily="18" charset="0"/>
              </a:rPr>
              <a:t>6</a:t>
            </a:r>
            <a:r>
              <a:rPr lang="zh-CN" altLang="en-US" sz="2400" b="1" dirty="0">
                <a:solidFill>
                  <a:srgbClr val="000000"/>
                </a:solidFill>
                <a:latin typeface="Times New Roman" pitchFamily="18" charset="0"/>
              </a:rPr>
              <a:t>位置到数塔底层的最大路径。</a:t>
            </a:r>
          </a:p>
        </p:txBody>
      </p:sp>
      <p:sp>
        <p:nvSpPr>
          <p:cNvPr id="88069" name="Rectangle 5"/>
          <p:cNvSpPr>
            <a:spLocks noChangeArrowheads="1"/>
          </p:cNvSpPr>
          <p:nvPr/>
        </p:nvSpPr>
        <p:spPr bwMode="auto">
          <a:xfrm>
            <a:off x="6477000" y="571500"/>
            <a:ext cx="2471738" cy="1477328"/>
          </a:xfrm>
          <a:prstGeom prst="rect">
            <a:avLst/>
          </a:prstGeom>
          <a:noFill/>
          <a:ln w="9525">
            <a:noFill/>
            <a:miter lim="800000"/>
            <a:headEnd/>
            <a:tailEnd/>
          </a:ln>
        </p:spPr>
        <p:txBody>
          <a:bodyPr>
            <a:spAutoFit/>
          </a:bodyPr>
          <a:lstStyle/>
          <a:p>
            <a:r>
              <a:rPr lang="zh-CN" altLang="en-US" b="1" dirty="0">
                <a:solidFill>
                  <a:srgbClr val="000000"/>
                </a:solidFill>
              </a:rPr>
              <a:t>              </a:t>
            </a:r>
            <a:r>
              <a:rPr lang="en-US" altLang="zh-CN" b="1" dirty="0">
                <a:solidFill>
                  <a:srgbClr val="000000"/>
                </a:solidFill>
              </a:rPr>
              <a:t>9</a:t>
            </a:r>
          </a:p>
          <a:p>
            <a:r>
              <a:rPr lang="en-US" altLang="zh-CN" b="1" dirty="0">
                <a:solidFill>
                  <a:srgbClr val="000000"/>
                </a:solidFill>
              </a:rPr>
              <a:t>         12    15</a:t>
            </a:r>
          </a:p>
          <a:p>
            <a:r>
              <a:rPr lang="en-US" altLang="zh-CN" b="1" dirty="0">
                <a:solidFill>
                  <a:srgbClr val="000000"/>
                </a:solidFill>
              </a:rPr>
              <a:t>     10      6      8</a:t>
            </a:r>
          </a:p>
          <a:p>
            <a:r>
              <a:rPr lang="en-US" altLang="zh-CN" b="1" dirty="0">
                <a:solidFill>
                  <a:srgbClr val="000000"/>
                </a:solidFill>
              </a:rPr>
              <a:t>   2    18      9     5</a:t>
            </a:r>
          </a:p>
          <a:p>
            <a:r>
              <a:rPr lang="en-US" altLang="zh-CN" b="1" dirty="0">
                <a:solidFill>
                  <a:srgbClr val="000000"/>
                </a:solidFill>
              </a:rPr>
              <a:t>19   7    10     4     16</a:t>
            </a:r>
          </a:p>
        </p:txBody>
      </p:sp>
      <p:sp>
        <p:nvSpPr>
          <p:cNvPr id="161798" name="Oval 6"/>
          <p:cNvSpPr>
            <a:spLocks noChangeArrowheads="1"/>
          </p:cNvSpPr>
          <p:nvPr/>
        </p:nvSpPr>
        <p:spPr bwMode="auto">
          <a:xfrm>
            <a:off x="7452320" y="1163340"/>
            <a:ext cx="288032" cy="254000"/>
          </a:xfrm>
          <a:prstGeom prst="ellipse">
            <a:avLst/>
          </a:prstGeom>
          <a:noFill/>
          <a:ln w="31750" algn="ctr">
            <a:solidFill>
              <a:srgbClr val="FF0000"/>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5"/>
                                        </p:tgtEl>
                                        <p:attrNameLst>
                                          <p:attrName>style.visibility</p:attrName>
                                        </p:attrNameLst>
                                      </p:cBhvr>
                                      <p:to>
                                        <p:strVal val="visible"/>
                                      </p:to>
                                    </p:set>
                                    <p:animEffect transition="in" filter="blinds(horizontal)">
                                      <p:cBhvr>
                                        <p:cTn id="7" dur="500"/>
                                        <p:tgtEl>
                                          <p:spTgt spid="1617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796"/>
                                        </p:tgtEl>
                                        <p:attrNameLst>
                                          <p:attrName>style.visibility</p:attrName>
                                        </p:attrNameLst>
                                      </p:cBhvr>
                                      <p:to>
                                        <p:strVal val="visible"/>
                                      </p:to>
                                    </p:set>
                                    <p:animEffect transition="in" filter="blinds(horizontal)">
                                      <p:cBhvr>
                                        <p:cTn id="12" dur="500"/>
                                        <p:tgtEl>
                                          <p:spTgt spid="1617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1798"/>
                                        </p:tgtEl>
                                        <p:attrNameLst>
                                          <p:attrName>style.visibility</p:attrName>
                                        </p:attrNameLst>
                                      </p:cBhvr>
                                      <p:to>
                                        <p:strVal val="visible"/>
                                      </p:to>
                                    </p:set>
                                    <p:animEffect transition="in" filter="blinds(horizontal)">
                                      <p:cBhvr>
                                        <p:cTn id="17" dur="500"/>
                                        <p:tgtEl>
                                          <p:spTgt spid="16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p:bldP spid="161796" grpId="0" animBg="1"/>
      <p:bldP spid="161798"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nvSpPr>
        <p:spPr bwMode="auto">
          <a:xfrm>
            <a:off x="457200" y="5203032"/>
            <a:ext cx="2133600" cy="381000"/>
          </a:xfrm>
          <a:prstGeom prst="rect">
            <a:avLst/>
          </a:prstGeom>
          <a:noFill/>
          <a:ln>
            <a:miter lim="800000"/>
            <a:headEnd/>
            <a:tailEnd/>
          </a:ln>
        </p:spPr>
        <p:txBody>
          <a:bodyPr anchor="b"/>
          <a:lstStyle/>
          <a:p>
            <a:pPr>
              <a:defRPr/>
            </a:pPr>
            <a:fld id="{31D33CFB-57A2-40E8-BF84-3C526FFBFF65}" type="datetime1">
              <a:rPr lang="zh-CN" altLang="en-US" sz="1200">
                <a:latin typeface="+mj-lt"/>
              </a:rPr>
              <a:pPr>
                <a:defRPr/>
              </a:pPr>
              <a:t>2017/7/9</a:t>
            </a:fld>
            <a:endParaRPr lang="zh-CN" altLang="zh-CN" sz="1200">
              <a:latin typeface="+mj-lt"/>
            </a:endParaRPr>
          </a:p>
        </p:txBody>
      </p:sp>
      <p:sp>
        <p:nvSpPr>
          <p:cNvPr id="5" name="灯片编号占位符 5"/>
          <p:cNvSpPr txBox="1">
            <a:spLocks noGrp="1"/>
          </p:cNvSpPr>
          <p:nvPr/>
        </p:nvSpPr>
        <p:spPr bwMode="auto">
          <a:xfrm>
            <a:off x="6553200" y="5203032"/>
            <a:ext cx="2133600" cy="381000"/>
          </a:xfrm>
          <a:prstGeom prst="rect">
            <a:avLst/>
          </a:prstGeom>
          <a:noFill/>
          <a:ln>
            <a:miter lim="800000"/>
            <a:headEnd/>
            <a:tailEnd/>
          </a:ln>
        </p:spPr>
        <p:txBody>
          <a:bodyPr anchor="b"/>
          <a:lstStyle/>
          <a:p>
            <a:pPr algn="r">
              <a:defRPr/>
            </a:pPr>
            <a:fld id="{5C7AFE53-127F-47F3-8C68-BB78C5EA0FB9}" type="slidenum">
              <a:rPr lang="zh-CN" altLang="zh-CN" sz="1200">
                <a:latin typeface="+mj-lt"/>
              </a:rPr>
              <a:pPr algn="r">
                <a:defRPr/>
              </a:pPr>
              <a:t>149</a:t>
            </a:fld>
            <a:endParaRPr lang="zh-CN" altLang="zh-CN" sz="1200">
              <a:latin typeface="+mj-lt"/>
            </a:endParaRPr>
          </a:p>
        </p:txBody>
      </p:sp>
      <p:sp>
        <p:nvSpPr>
          <p:cNvPr id="89092" name="Rectangle 2"/>
          <p:cNvSpPr>
            <a:spLocks noGrp="1" noChangeArrowheads="1"/>
          </p:cNvSpPr>
          <p:nvPr>
            <p:ph type="body" idx="4294967295"/>
          </p:nvPr>
        </p:nvSpPr>
        <p:spPr>
          <a:xfrm>
            <a:off x="576263" y="1897063"/>
            <a:ext cx="7632700" cy="2346854"/>
          </a:xfrm>
        </p:spPr>
        <p:txBody>
          <a:bodyPr lIns="182562" tIns="46038" rIns="182562" bIns="46038"/>
          <a:lstStyle/>
          <a:p>
            <a:pPr>
              <a:buFont typeface="Wingdings 2" pitchFamily="18" charset="2"/>
              <a:buNone/>
            </a:pPr>
            <a:r>
              <a:rPr lang="zh-CN" altLang="zh-CN" smtClean="0">
                <a:latin typeface="楷体_GB2312" pitchFamily="49" charset="-122"/>
                <a:ea typeface="楷体_GB2312" pitchFamily="49" charset="-122"/>
              </a:rPr>
              <a:t>	</a:t>
            </a:r>
            <a:r>
              <a:rPr lang="zh-CN" altLang="en-US" smtClean="0">
                <a:latin typeface="楷体_GB2312" pitchFamily="49" charset="-122"/>
                <a:ea typeface="楷体_GB2312" pitchFamily="49" charset="-122"/>
              </a:rPr>
              <a:t>这道题如果用枚举法（暴力思想），在数塔层数稍大的情况下（如</a:t>
            </a:r>
            <a:r>
              <a:rPr lang="zh-CN" altLang="zh-CN" smtClean="0">
                <a:latin typeface="楷体_GB2312" pitchFamily="49" charset="-122"/>
                <a:ea typeface="楷体_GB2312" pitchFamily="49" charset="-122"/>
              </a:rPr>
              <a:t>31</a:t>
            </a:r>
            <a:r>
              <a:rPr lang="zh-CN" altLang="en-US" smtClean="0">
                <a:latin typeface="楷体_GB2312" pitchFamily="49" charset="-122"/>
                <a:ea typeface="楷体_GB2312" pitchFamily="49" charset="-122"/>
              </a:rPr>
              <a:t>），则需要列举出的路径条数将是一个非常庞大的数目（</a:t>
            </a:r>
            <a:r>
              <a:rPr lang="zh-CN" altLang="zh-CN" smtClean="0">
                <a:latin typeface="楷体_GB2312" pitchFamily="49" charset="-122"/>
                <a:ea typeface="楷体_GB2312" pitchFamily="49" charset="-122"/>
              </a:rPr>
              <a:t>2^30= 1024^3 &gt; 10^9=10</a:t>
            </a:r>
            <a:r>
              <a:rPr lang="zh-CN" altLang="en-US" smtClean="0">
                <a:latin typeface="楷体_GB2312" pitchFamily="49" charset="-122"/>
                <a:ea typeface="楷体_GB2312" pitchFamily="49" charset="-122"/>
              </a:rPr>
              <a:t>亿）。</a:t>
            </a:r>
          </a:p>
        </p:txBody>
      </p:sp>
      <p:sp>
        <p:nvSpPr>
          <p:cNvPr id="89093" name="Rectangle 3"/>
          <p:cNvSpPr>
            <a:spLocks noChangeArrowheads="1"/>
          </p:cNvSpPr>
          <p:nvPr/>
        </p:nvSpPr>
        <p:spPr bwMode="auto">
          <a:xfrm>
            <a:off x="1028700" y="825500"/>
            <a:ext cx="5524500" cy="652198"/>
          </a:xfrm>
          <a:prstGeom prst="rect">
            <a:avLst/>
          </a:prstGeom>
          <a:noFill/>
          <a:ln w="9525">
            <a:noFill/>
            <a:miter lim="800000"/>
            <a:headEnd/>
            <a:tailEnd/>
          </a:ln>
        </p:spPr>
        <p:txBody>
          <a:bodyPr lIns="92075" tIns="46038" rIns="92075" bIns="46038" anchor="ctr"/>
          <a:lstStyle/>
          <a:p>
            <a:r>
              <a:rPr lang="zh-CN" altLang="en-US" sz="4000" b="1">
                <a:solidFill>
                  <a:schemeClr val="tx2"/>
                </a:solidFill>
                <a:ea typeface="黑体" pitchFamily="49" charset="-122"/>
              </a:rPr>
              <a:t>试想一下：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505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55" name="Rectangle 3"/>
          <p:cNvSpPr>
            <a:spLocks noChangeArrowheads="1"/>
          </p:cNvSpPr>
          <p:nvPr/>
        </p:nvSpPr>
        <p:spPr bwMode="auto">
          <a:xfrm>
            <a:off x="3886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56" name="Rectangle 4"/>
          <p:cNvSpPr>
            <a:spLocks noChangeArrowheads="1"/>
          </p:cNvSpPr>
          <p:nvPr/>
        </p:nvSpPr>
        <p:spPr bwMode="auto">
          <a:xfrm>
            <a:off x="4267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57" name="Rectangle 5"/>
          <p:cNvSpPr>
            <a:spLocks noChangeArrowheads="1"/>
          </p:cNvSpPr>
          <p:nvPr/>
        </p:nvSpPr>
        <p:spPr bwMode="auto">
          <a:xfrm>
            <a:off x="4648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58" name="Rectangle 6"/>
          <p:cNvSpPr>
            <a:spLocks noChangeArrowheads="1"/>
          </p:cNvSpPr>
          <p:nvPr/>
        </p:nvSpPr>
        <p:spPr bwMode="auto">
          <a:xfrm>
            <a:off x="5029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59" name="Rectangle 7"/>
          <p:cNvSpPr>
            <a:spLocks noChangeArrowheads="1"/>
          </p:cNvSpPr>
          <p:nvPr/>
        </p:nvSpPr>
        <p:spPr bwMode="auto">
          <a:xfrm>
            <a:off x="5410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60" name="Rectangle 8"/>
          <p:cNvSpPr>
            <a:spLocks noChangeArrowheads="1"/>
          </p:cNvSpPr>
          <p:nvPr/>
        </p:nvSpPr>
        <p:spPr bwMode="auto">
          <a:xfrm>
            <a:off x="5791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1" name="Rectangle 9"/>
          <p:cNvSpPr>
            <a:spLocks noChangeArrowheads="1"/>
          </p:cNvSpPr>
          <p:nvPr/>
        </p:nvSpPr>
        <p:spPr bwMode="auto">
          <a:xfrm>
            <a:off x="6172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62" name="Rectangle 10"/>
          <p:cNvSpPr>
            <a:spLocks noChangeArrowheads="1"/>
          </p:cNvSpPr>
          <p:nvPr/>
        </p:nvSpPr>
        <p:spPr bwMode="auto">
          <a:xfrm>
            <a:off x="3505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63" name="Rectangle 11"/>
          <p:cNvSpPr>
            <a:spLocks noChangeArrowheads="1"/>
          </p:cNvSpPr>
          <p:nvPr/>
        </p:nvSpPr>
        <p:spPr bwMode="auto">
          <a:xfrm>
            <a:off x="3886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64" name="Rectangle 12"/>
          <p:cNvSpPr>
            <a:spLocks noChangeArrowheads="1"/>
          </p:cNvSpPr>
          <p:nvPr/>
        </p:nvSpPr>
        <p:spPr bwMode="auto">
          <a:xfrm>
            <a:off x="4267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5" name="Rectangle 13"/>
          <p:cNvSpPr>
            <a:spLocks noChangeArrowheads="1"/>
          </p:cNvSpPr>
          <p:nvPr/>
        </p:nvSpPr>
        <p:spPr bwMode="auto">
          <a:xfrm>
            <a:off x="4648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66" name="Rectangle 14"/>
          <p:cNvSpPr>
            <a:spLocks noChangeArrowheads="1"/>
          </p:cNvSpPr>
          <p:nvPr/>
        </p:nvSpPr>
        <p:spPr bwMode="auto">
          <a:xfrm>
            <a:off x="5029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67" name="Rectangle 15"/>
          <p:cNvSpPr>
            <a:spLocks noChangeArrowheads="1"/>
          </p:cNvSpPr>
          <p:nvPr/>
        </p:nvSpPr>
        <p:spPr bwMode="auto">
          <a:xfrm>
            <a:off x="5410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68" name="Rectangle 16"/>
          <p:cNvSpPr>
            <a:spLocks noChangeArrowheads="1"/>
          </p:cNvSpPr>
          <p:nvPr/>
        </p:nvSpPr>
        <p:spPr bwMode="auto">
          <a:xfrm>
            <a:off x="5791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9" name="Rectangle 17"/>
          <p:cNvSpPr>
            <a:spLocks noChangeArrowheads="1"/>
          </p:cNvSpPr>
          <p:nvPr/>
        </p:nvSpPr>
        <p:spPr bwMode="auto">
          <a:xfrm>
            <a:off x="6172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70" name="Rectangle 18"/>
          <p:cNvSpPr>
            <a:spLocks noChangeArrowheads="1"/>
          </p:cNvSpPr>
          <p:nvPr/>
        </p:nvSpPr>
        <p:spPr bwMode="auto">
          <a:xfrm>
            <a:off x="3505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71" name="Rectangle 19"/>
          <p:cNvSpPr>
            <a:spLocks noChangeArrowheads="1"/>
          </p:cNvSpPr>
          <p:nvPr/>
        </p:nvSpPr>
        <p:spPr bwMode="auto">
          <a:xfrm>
            <a:off x="3886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72" name="Rectangle 20"/>
          <p:cNvSpPr>
            <a:spLocks noChangeArrowheads="1"/>
          </p:cNvSpPr>
          <p:nvPr/>
        </p:nvSpPr>
        <p:spPr bwMode="auto">
          <a:xfrm>
            <a:off x="4267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73" name="Rectangle 21"/>
          <p:cNvSpPr>
            <a:spLocks noChangeArrowheads="1"/>
          </p:cNvSpPr>
          <p:nvPr/>
        </p:nvSpPr>
        <p:spPr bwMode="auto">
          <a:xfrm>
            <a:off x="4648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74" name="Rectangle 22"/>
          <p:cNvSpPr>
            <a:spLocks noChangeArrowheads="1"/>
          </p:cNvSpPr>
          <p:nvPr/>
        </p:nvSpPr>
        <p:spPr bwMode="auto">
          <a:xfrm>
            <a:off x="5029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75" name="Rectangle 23"/>
          <p:cNvSpPr>
            <a:spLocks noChangeArrowheads="1"/>
          </p:cNvSpPr>
          <p:nvPr/>
        </p:nvSpPr>
        <p:spPr bwMode="auto">
          <a:xfrm>
            <a:off x="5410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76" name="Rectangle 24"/>
          <p:cNvSpPr>
            <a:spLocks noChangeArrowheads="1"/>
          </p:cNvSpPr>
          <p:nvPr/>
        </p:nvSpPr>
        <p:spPr bwMode="auto">
          <a:xfrm>
            <a:off x="5791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77" name="Rectangle 25"/>
          <p:cNvSpPr>
            <a:spLocks noChangeArrowheads="1"/>
          </p:cNvSpPr>
          <p:nvPr/>
        </p:nvSpPr>
        <p:spPr bwMode="auto">
          <a:xfrm>
            <a:off x="6172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78" name="Rectangle 26"/>
          <p:cNvSpPr>
            <a:spLocks noChangeArrowheads="1"/>
          </p:cNvSpPr>
          <p:nvPr/>
        </p:nvSpPr>
        <p:spPr bwMode="auto">
          <a:xfrm>
            <a:off x="3505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79" name="Rectangle 27"/>
          <p:cNvSpPr>
            <a:spLocks noChangeArrowheads="1"/>
          </p:cNvSpPr>
          <p:nvPr/>
        </p:nvSpPr>
        <p:spPr bwMode="auto">
          <a:xfrm>
            <a:off x="3886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80" name="Rectangle 28"/>
          <p:cNvSpPr>
            <a:spLocks noChangeArrowheads="1"/>
          </p:cNvSpPr>
          <p:nvPr/>
        </p:nvSpPr>
        <p:spPr bwMode="auto">
          <a:xfrm>
            <a:off x="4267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81" name="Rectangle 29"/>
          <p:cNvSpPr>
            <a:spLocks noChangeArrowheads="1"/>
          </p:cNvSpPr>
          <p:nvPr/>
        </p:nvSpPr>
        <p:spPr bwMode="auto">
          <a:xfrm>
            <a:off x="4648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82" name="Rectangle 30"/>
          <p:cNvSpPr>
            <a:spLocks noChangeArrowheads="1"/>
          </p:cNvSpPr>
          <p:nvPr/>
        </p:nvSpPr>
        <p:spPr bwMode="auto">
          <a:xfrm>
            <a:off x="5029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83" name="Rectangle 31"/>
          <p:cNvSpPr>
            <a:spLocks noChangeArrowheads="1"/>
          </p:cNvSpPr>
          <p:nvPr/>
        </p:nvSpPr>
        <p:spPr bwMode="auto">
          <a:xfrm>
            <a:off x="5410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84" name="Rectangle 32"/>
          <p:cNvSpPr>
            <a:spLocks noChangeArrowheads="1"/>
          </p:cNvSpPr>
          <p:nvPr/>
        </p:nvSpPr>
        <p:spPr bwMode="auto">
          <a:xfrm>
            <a:off x="5791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85" name="Rectangle 33"/>
          <p:cNvSpPr>
            <a:spLocks noChangeArrowheads="1"/>
          </p:cNvSpPr>
          <p:nvPr/>
        </p:nvSpPr>
        <p:spPr bwMode="auto">
          <a:xfrm>
            <a:off x="6172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86" name="Rectangle 34"/>
          <p:cNvSpPr>
            <a:spLocks noChangeArrowheads="1"/>
          </p:cNvSpPr>
          <p:nvPr/>
        </p:nvSpPr>
        <p:spPr bwMode="auto">
          <a:xfrm>
            <a:off x="3505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87" name="Rectangle 35"/>
          <p:cNvSpPr>
            <a:spLocks noChangeArrowheads="1"/>
          </p:cNvSpPr>
          <p:nvPr/>
        </p:nvSpPr>
        <p:spPr bwMode="auto">
          <a:xfrm>
            <a:off x="3886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88" name="Rectangle 36"/>
          <p:cNvSpPr>
            <a:spLocks noChangeArrowheads="1"/>
          </p:cNvSpPr>
          <p:nvPr/>
        </p:nvSpPr>
        <p:spPr bwMode="auto">
          <a:xfrm>
            <a:off x="4267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89" name="Rectangle 37"/>
          <p:cNvSpPr>
            <a:spLocks noChangeArrowheads="1"/>
          </p:cNvSpPr>
          <p:nvPr/>
        </p:nvSpPr>
        <p:spPr bwMode="auto">
          <a:xfrm>
            <a:off x="4648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90" name="Rectangle 38"/>
          <p:cNvSpPr>
            <a:spLocks noChangeArrowheads="1"/>
          </p:cNvSpPr>
          <p:nvPr/>
        </p:nvSpPr>
        <p:spPr bwMode="auto">
          <a:xfrm>
            <a:off x="5029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91" name="Rectangle 39"/>
          <p:cNvSpPr>
            <a:spLocks noChangeArrowheads="1"/>
          </p:cNvSpPr>
          <p:nvPr/>
        </p:nvSpPr>
        <p:spPr bwMode="auto">
          <a:xfrm>
            <a:off x="5410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92" name="Rectangle 40"/>
          <p:cNvSpPr>
            <a:spLocks noChangeArrowheads="1"/>
          </p:cNvSpPr>
          <p:nvPr/>
        </p:nvSpPr>
        <p:spPr bwMode="auto">
          <a:xfrm>
            <a:off x="5791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93" name="Rectangle 41"/>
          <p:cNvSpPr>
            <a:spLocks noChangeArrowheads="1"/>
          </p:cNvSpPr>
          <p:nvPr/>
        </p:nvSpPr>
        <p:spPr bwMode="auto">
          <a:xfrm>
            <a:off x="6172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94" name="Rectangle 42"/>
          <p:cNvSpPr>
            <a:spLocks noChangeArrowheads="1"/>
          </p:cNvSpPr>
          <p:nvPr/>
        </p:nvSpPr>
        <p:spPr bwMode="auto">
          <a:xfrm>
            <a:off x="3505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95" name="Rectangle 43"/>
          <p:cNvSpPr>
            <a:spLocks noChangeArrowheads="1"/>
          </p:cNvSpPr>
          <p:nvPr/>
        </p:nvSpPr>
        <p:spPr bwMode="auto">
          <a:xfrm>
            <a:off x="3886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96" name="Rectangle 44"/>
          <p:cNvSpPr>
            <a:spLocks noChangeArrowheads="1"/>
          </p:cNvSpPr>
          <p:nvPr/>
        </p:nvSpPr>
        <p:spPr bwMode="auto">
          <a:xfrm>
            <a:off x="4267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97" name="Rectangle 45"/>
          <p:cNvSpPr>
            <a:spLocks noChangeArrowheads="1"/>
          </p:cNvSpPr>
          <p:nvPr/>
        </p:nvSpPr>
        <p:spPr bwMode="auto">
          <a:xfrm>
            <a:off x="4648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98" name="Rectangle 46"/>
          <p:cNvSpPr>
            <a:spLocks noChangeArrowheads="1"/>
          </p:cNvSpPr>
          <p:nvPr/>
        </p:nvSpPr>
        <p:spPr bwMode="auto">
          <a:xfrm>
            <a:off x="5029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599" name="Rectangle 47"/>
          <p:cNvSpPr>
            <a:spLocks noChangeArrowheads="1"/>
          </p:cNvSpPr>
          <p:nvPr/>
        </p:nvSpPr>
        <p:spPr bwMode="auto">
          <a:xfrm>
            <a:off x="5410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00" name="Rectangle 48"/>
          <p:cNvSpPr>
            <a:spLocks noChangeArrowheads="1"/>
          </p:cNvSpPr>
          <p:nvPr/>
        </p:nvSpPr>
        <p:spPr bwMode="auto">
          <a:xfrm>
            <a:off x="5791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601" name="Rectangle 49"/>
          <p:cNvSpPr>
            <a:spLocks noChangeArrowheads="1"/>
          </p:cNvSpPr>
          <p:nvPr/>
        </p:nvSpPr>
        <p:spPr bwMode="auto">
          <a:xfrm>
            <a:off x="6172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602" name="Rectangle 50"/>
          <p:cNvSpPr>
            <a:spLocks noChangeArrowheads="1"/>
          </p:cNvSpPr>
          <p:nvPr/>
        </p:nvSpPr>
        <p:spPr bwMode="auto">
          <a:xfrm>
            <a:off x="3505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603" name="Rectangle 51"/>
          <p:cNvSpPr>
            <a:spLocks noChangeArrowheads="1"/>
          </p:cNvSpPr>
          <p:nvPr/>
        </p:nvSpPr>
        <p:spPr bwMode="auto">
          <a:xfrm>
            <a:off x="3886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04" name="Rectangle 52"/>
          <p:cNvSpPr>
            <a:spLocks noChangeArrowheads="1"/>
          </p:cNvSpPr>
          <p:nvPr/>
        </p:nvSpPr>
        <p:spPr bwMode="auto">
          <a:xfrm>
            <a:off x="4267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05" name="Rectangle 53"/>
          <p:cNvSpPr>
            <a:spLocks noChangeArrowheads="1"/>
          </p:cNvSpPr>
          <p:nvPr/>
        </p:nvSpPr>
        <p:spPr bwMode="auto">
          <a:xfrm>
            <a:off x="4648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06" name="Rectangle 54"/>
          <p:cNvSpPr>
            <a:spLocks noChangeArrowheads="1"/>
          </p:cNvSpPr>
          <p:nvPr/>
        </p:nvSpPr>
        <p:spPr bwMode="auto">
          <a:xfrm>
            <a:off x="5029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607" name="Rectangle 55"/>
          <p:cNvSpPr>
            <a:spLocks noChangeArrowheads="1"/>
          </p:cNvSpPr>
          <p:nvPr/>
        </p:nvSpPr>
        <p:spPr bwMode="auto">
          <a:xfrm>
            <a:off x="5410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08" name="Rectangle 56"/>
          <p:cNvSpPr>
            <a:spLocks noChangeArrowheads="1"/>
          </p:cNvSpPr>
          <p:nvPr/>
        </p:nvSpPr>
        <p:spPr bwMode="auto">
          <a:xfrm>
            <a:off x="5791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09" name="Rectangle 57"/>
          <p:cNvSpPr>
            <a:spLocks noChangeArrowheads="1"/>
          </p:cNvSpPr>
          <p:nvPr/>
        </p:nvSpPr>
        <p:spPr bwMode="auto">
          <a:xfrm>
            <a:off x="6172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610" name="Rectangle 58"/>
          <p:cNvSpPr>
            <a:spLocks noChangeArrowheads="1"/>
          </p:cNvSpPr>
          <p:nvPr/>
        </p:nvSpPr>
        <p:spPr bwMode="auto">
          <a:xfrm>
            <a:off x="3505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11" name="Rectangle 59"/>
          <p:cNvSpPr>
            <a:spLocks noChangeArrowheads="1"/>
          </p:cNvSpPr>
          <p:nvPr/>
        </p:nvSpPr>
        <p:spPr bwMode="auto">
          <a:xfrm>
            <a:off x="3886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12" name="Rectangle 60"/>
          <p:cNvSpPr>
            <a:spLocks noChangeArrowheads="1"/>
          </p:cNvSpPr>
          <p:nvPr/>
        </p:nvSpPr>
        <p:spPr bwMode="auto">
          <a:xfrm>
            <a:off x="4267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613" name="Rectangle 61"/>
          <p:cNvSpPr>
            <a:spLocks noChangeArrowheads="1"/>
          </p:cNvSpPr>
          <p:nvPr/>
        </p:nvSpPr>
        <p:spPr bwMode="auto">
          <a:xfrm>
            <a:off x="4648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614" name="Rectangle 62"/>
          <p:cNvSpPr>
            <a:spLocks noChangeArrowheads="1"/>
          </p:cNvSpPr>
          <p:nvPr/>
        </p:nvSpPr>
        <p:spPr bwMode="auto">
          <a:xfrm>
            <a:off x="5029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615" name="Rectangle 63"/>
          <p:cNvSpPr>
            <a:spLocks noChangeArrowheads="1"/>
          </p:cNvSpPr>
          <p:nvPr/>
        </p:nvSpPr>
        <p:spPr bwMode="auto">
          <a:xfrm>
            <a:off x="5410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616" name="Rectangle 64"/>
          <p:cNvSpPr>
            <a:spLocks noChangeArrowheads="1"/>
          </p:cNvSpPr>
          <p:nvPr/>
        </p:nvSpPr>
        <p:spPr bwMode="auto">
          <a:xfrm>
            <a:off x="5791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3617" name="Rectangle 65"/>
          <p:cNvSpPr>
            <a:spLocks noChangeArrowheads="1"/>
          </p:cNvSpPr>
          <p:nvPr/>
        </p:nvSpPr>
        <p:spPr bwMode="auto">
          <a:xfrm>
            <a:off x="6172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86466" name="Rectangle 66"/>
          <p:cNvSpPr>
            <a:spLocks noGrp="1" noChangeArrowheads="1"/>
          </p:cNvSpPr>
          <p:nvPr>
            <p:ph type="title"/>
          </p:nvPr>
        </p:nvSpPr>
        <p:spPr>
          <a:xfrm>
            <a:off x="357188" y="233488"/>
            <a:ext cx="8229600" cy="535781"/>
          </a:xfrm>
        </p:spPr>
        <p:txBody>
          <a:bodyPr anchor="b"/>
          <a:lstStyle/>
          <a:p>
            <a:pPr>
              <a:defRPr/>
            </a:pPr>
            <a:r>
              <a:rPr lang="zh-CN" altLang="en-US" sz="3600" dirty="0">
                <a:effectLst>
                  <a:outerShdw blurRad="38100" dist="38100" dir="2700000" algn="tl">
                    <a:srgbClr val="C0C0C0"/>
                  </a:outerShdw>
                </a:effectLst>
              </a:rPr>
              <a:t>迷宫问题(续)</a:t>
            </a:r>
          </a:p>
        </p:txBody>
      </p:sp>
      <p:sp>
        <p:nvSpPr>
          <p:cNvPr id="23619" name="Rectangle 67"/>
          <p:cNvSpPr>
            <a:spLocks noChangeArrowheads="1"/>
          </p:cNvSpPr>
          <p:nvPr/>
        </p:nvSpPr>
        <p:spPr bwMode="auto">
          <a:xfrm>
            <a:off x="1371600" y="1714500"/>
            <a:ext cx="1066800" cy="317500"/>
          </a:xfrm>
          <a:prstGeom prst="rect">
            <a:avLst/>
          </a:prstGeom>
          <a:noFill/>
          <a:ln w="9525">
            <a:noFill/>
            <a:miter lim="800000"/>
            <a:headEnd/>
            <a:tailEnd/>
          </a:ln>
        </p:spPr>
        <p:txBody>
          <a:bodyPr wrap="none" anchor="ctr"/>
          <a:lstStyle/>
          <a:p>
            <a:pPr algn="ctr"/>
            <a:r>
              <a:rPr kumimoji="1" lang="zh-CN" altLang="en-US" dirty="0">
                <a:latin typeface="Tahoma" pitchFamily="34" charset="0"/>
              </a:rPr>
              <a:t>入口</a:t>
            </a:r>
          </a:p>
        </p:txBody>
      </p:sp>
      <p:sp>
        <p:nvSpPr>
          <p:cNvPr id="23620" name="Line 68"/>
          <p:cNvSpPr>
            <a:spLocks noChangeShapeType="1"/>
          </p:cNvSpPr>
          <p:nvPr/>
        </p:nvSpPr>
        <p:spPr bwMode="auto">
          <a:xfrm>
            <a:off x="2209800" y="1968500"/>
            <a:ext cx="1447800" cy="254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3621" name="Rectangle 69"/>
          <p:cNvSpPr>
            <a:spLocks noChangeArrowheads="1"/>
          </p:cNvSpPr>
          <p:nvPr/>
        </p:nvSpPr>
        <p:spPr bwMode="auto">
          <a:xfrm>
            <a:off x="6948264" y="4801716"/>
            <a:ext cx="1066800" cy="317500"/>
          </a:xfrm>
          <a:prstGeom prst="rect">
            <a:avLst/>
          </a:prstGeom>
          <a:noFill/>
          <a:ln w="9525">
            <a:noFill/>
            <a:miter lim="800000"/>
            <a:headEnd/>
            <a:tailEnd/>
          </a:ln>
        </p:spPr>
        <p:txBody>
          <a:bodyPr wrap="none" anchor="ctr"/>
          <a:lstStyle/>
          <a:p>
            <a:pPr algn="ctr"/>
            <a:r>
              <a:rPr kumimoji="1" lang="zh-CN" altLang="en-US" dirty="0">
                <a:solidFill>
                  <a:srgbClr val="FF0000"/>
                </a:solidFill>
                <a:latin typeface="Tahoma" pitchFamily="34" charset="0"/>
              </a:rPr>
              <a:t>出口</a:t>
            </a:r>
          </a:p>
        </p:txBody>
      </p:sp>
      <p:sp>
        <p:nvSpPr>
          <p:cNvPr id="23622" name="Line 70"/>
          <p:cNvSpPr>
            <a:spLocks noChangeShapeType="1"/>
          </p:cNvSpPr>
          <p:nvPr/>
        </p:nvSpPr>
        <p:spPr bwMode="auto">
          <a:xfrm flipH="1" flipV="1">
            <a:off x="6324600" y="4445000"/>
            <a:ext cx="762000" cy="4445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3623" name="Rectangle 71"/>
          <p:cNvSpPr>
            <a:spLocks noChangeArrowheads="1"/>
          </p:cNvSpPr>
          <p:nvPr/>
        </p:nvSpPr>
        <p:spPr bwMode="auto">
          <a:xfrm>
            <a:off x="3124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24" name="Rectangle 72"/>
          <p:cNvSpPr>
            <a:spLocks noChangeArrowheads="1"/>
          </p:cNvSpPr>
          <p:nvPr/>
        </p:nvSpPr>
        <p:spPr bwMode="auto">
          <a:xfrm>
            <a:off x="3124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25" name="Rectangle 73"/>
          <p:cNvSpPr>
            <a:spLocks noChangeArrowheads="1"/>
          </p:cNvSpPr>
          <p:nvPr/>
        </p:nvSpPr>
        <p:spPr bwMode="auto">
          <a:xfrm>
            <a:off x="3124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26" name="Rectangle 74"/>
          <p:cNvSpPr>
            <a:spLocks noChangeArrowheads="1"/>
          </p:cNvSpPr>
          <p:nvPr/>
        </p:nvSpPr>
        <p:spPr bwMode="auto">
          <a:xfrm>
            <a:off x="3124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27" name="Rectangle 75"/>
          <p:cNvSpPr>
            <a:spLocks noChangeArrowheads="1"/>
          </p:cNvSpPr>
          <p:nvPr/>
        </p:nvSpPr>
        <p:spPr bwMode="auto">
          <a:xfrm>
            <a:off x="3124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28" name="Rectangle 76"/>
          <p:cNvSpPr>
            <a:spLocks noChangeArrowheads="1"/>
          </p:cNvSpPr>
          <p:nvPr/>
        </p:nvSpPr>
        <p:spPr bwMode="auto">
          <a:xfrm>
            <a:off x="3124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29" name="Rectangle 77"/>
          <p:cNvSpPr>
            <a:spLocks noChangeArrowheads="1"/>
          </p:cNvSpPr>
          <p:nvPr/>
        </p:nvSpPr>
        <p:spPr bwMode="auto">
          <a:xfrm>
            <a:off x="3124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30" name="Rectangle 78"/>
          <p:cNvSpPr>
            <a:spLocks noChangeArrowheads="1"/>
          </p:cNvSpPr>
          <p:nvPr/>
        </p:nvSpPr>
        <p:spPr bwMode="auto">
          <a:xfrm>
            <a:off x="3124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31" name="Rectangle 79"/>
          <p:cNvSpPr>
            <a:spLocks noChangeArrowheads="1"/>
          </p:cNvSpPr>
          <p:nvPr/>
        </p:nvSpPr>
        <p:spPr bwMode="auto">
          <a:xfrm>
            <a:off x="3124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32" name="Rectangle 80"/>
          <p:cNvSpPr>
            <a:spLocks noChangeArrowheads="1"/>
          </p:cNvSpPr>
          <p:nvPr/>
        </p:nvSpPr>
        <p:spPr bwMode="auto">
          <a:xfrm>
            <a:off x="6553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33" name="Rectangle 81"/>
          <p:cNvSpPr>
            <a:spLocks noChangeArrowheads="1"/>
          </p:cNvSpPr>
          <p:nvPr/>
        </p:nvSpPr>
        <p:spPr bwMode="auto">
          <a:xfrm>
            <a:off x="6553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34" name="Rectangle 82"/>
          <p:cNvSpPr>
            <a:spLocks noChangeArrowheads="1"/>
          </p:cNvSpPr>
          <p:nvPr/>
        </p:nvSpPr>
        <p:spPr bwMode="auto">
          <a:xfrm>
            <a:off x="6553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35" name="Rectangle 83"/>
          <p:cNvSpPr>
            <a:spLocks noChangeArrowheads="1"/>
          </p:cNvSpPr>
          <p:nvPr/>
        </p:nvSpPr>
        <p:spPr bwMode="auto">
          <a:xfrm>
            <a:off x="6553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36" name="Rectangle 84"/>
          <p:cNvSpPr>
            <a:spLocks noChangeArrowheads="1"/>
          </p:cNvSpPr>
          <p:nvPr/>
        </p:nvSpPr>
        <p:spPr bwMode="auto">
          <a:xfrm>
            <a:off x="6553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37" name="Rectangle 85"/>
          <p:cNvSpPr>
            <a:spLocks noChangeArrowheads="1"/>
          </p:cNvSpPr>
          <p:nvPr/>
        </p:nvSpPr>
        <p:spPr bwMode="auto">
          <a:xfrm>
            <a:off x="6553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38" name="Rectangle 86"/>
          <p:cNvSpPr>
            <a:spLocks noChangeArrowheads="1"/>
          </p:cNvSpPr>
          <p:nvPr/>
        </p:nvSpPr>
        <p:spPr bwMode="auto">
          <a:xfrm>
            <a:off x="6553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39" name="Rectangle 87"/>
          <p:cNvSpPr>
            <a:spLocks noChangeArrowheads="1"/>
          </p:cNvSpPr>
          <p:nvPr/>
        </p:nvSpPr>
        <p:spPr bwMode="auto">
          <a:xfrm>
            <a:off x="6553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40" name="Rectangle 88"/>
          <p:cNvSpPr>
            <a:spLocks noChangeArrowheads="1"/>
          </p:cNvSpPr>
          <p:nvPr/>
        </p:nvSpPr>
        <p:spPr bwMode="auto">
          <a:xfrm>
            <a:off x="6553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41" name="Rectangle 89"/>
          <p:cNvSpPr>
            <a:spLocks noChangeArrowheads="1"/>
          </p:cNvSpPr>
          <p:nvPr/>
        </p:nvSpPr>
        <p:spPr bwMode="auto">
          <a:xfrm>
            <a:off x="3886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42" name="Rectangle 90"/>
          <p:cNvSpPr>
            <a:spLocks noChangeArrowheads="1"/>
          </p:cNvSpPr>
          <p:nvPr/>
        </p:nvSpPr>
        <p:spPr bwMode="auto">
          <a:xfrm>
            <a:off x="4267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43" name="Rectangle 91"/>
          <p:cNvSpPr>
            <a:spLocks noChangeArrowheads="1"/>
          </p:cNvSpPr>
          <p:nvPr/>
        </p:nvSpPr>
        <p:spPr bwMode="auto">
          <a:xfrm>
            <a:off x="4648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44" name="Rectangle 92"/>
          <p:cNvSpPr>
            <a:spLocks noChangeArrowheads="1"/>
          </p:cNvSpPr>
          <p:nvPr/>
        </p:nvSpPr>
        <p:spPr bwMode="auto">
          <a:xfrm>
            <a:off x="5029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45" name="Rectangle 93"/>
          <p:cNvSpPr>
            <a:spLocks noChangeArrowheads="1"/>
          </p:cNvSpPr>
          <p:nvPr/>
        </p:nvSpPr>
        <p:spPr bwMode="auto">
          <a:xfrm>
            <a:off x="5410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46" name="Rectangle 94"/>
          <p:cNvSpPr>
            <a:spLocks noChangeArrowheads="1"/>
          </p:cNvSpPr>
          <p:nvPr/>
        </p:nvSpPr>
        <p:spPr bwMode="auto">
          <a:xfrm>
            <a:off x="5791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47" name="Rectangle 95"/>
          <p:cNvSpPr>
            <a:spLocks noChangeArrowheads="1"/>
          </p:cNvSpPr>
          <p:nvPr/>
        </p:nvSpPr>
        <p:spPr bwMode="auto">
          <a:xfrm>
            <a:off x="6172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48" name="Rectangle 96"/>
          <p:cNvSpPr>
            <a:spLocks noChangeArrowheads="1"/>
          </p:cNvSpPr>
          <p:nvPr/>
        </p:nvSpPr>
        <p:spPr bwMode="auto">
          <a:xfrm>
            <a:off x="3505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49" name="Rectangle 97"/>
          <p:cNvSpPr>
            <a:spLocks noChangeArrowheads="1"/>
          </p:cNvSpPr>
          <p:nvPr/>
        </p:nvSpPr>
        <p:spPr bwMode="auto">
          <a:xfrm>
            <a:off x="3124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50" name="Rectangle 98"/>
          <p:cNvSpPr>
            <a:spLocks noChangeArrowheads="1"/>
          </p:cNvSpPr>
          <p:nvPr/>
        </p:nvSpPr>
        <p:spPr bwMode="auto">
          <a:xfrm>
            <a:off x="6553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51" name="Rectangle 99"/>
          <p:cNvSpPr>
            <a:spLocks noChangeArrowheads="1"/>
          </p:cNvSpPr>
          <p:nvPr/>
        </p:nvSpPr>
        <p:spPr bwMode="auto">
          <a:xfrm>
            <a:off x="3886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52" name="Rectangle 100"/>
          <p:cNvSpPr>
            <a:spLocks noChangeArrowheads="1"/>
          </p:cNvSpPr>
          <p:nvPr/>
        </p:nvSpPr>
        <p:spPr bwMode="auto">
          <a:xfrm>
            <a:off x="4267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53" name="Rectangle 101"/>
          <p:cNvSpPr>
            <a:spLocks noChangeArrowheads="1"/>
          </p:cNvSpPr>
          <p:nvPr/>
        </p:nvSpPr>
        <p:spPr bwMode="auto">
          <a:xfrm>
            <a:off x="4648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54" name="Rectangle 102"/>
          <p:cNvSpPr>
            <a:spLocks noChangeArrowheads="1"/>
          </p:cNvSpPr>
          <p:nvPr/>
        </p:nvSpPr>
        <p:spPr bwMode="auto">
          <a:xfrm>
            <a:off x="5029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55" name="Rectangle 103"/>
          <p:cNvSpPr>
            <a:spLocks noChangeArrowheads="1"/>
          </p:cNvSpPr>
          <p:nvPr/>
        </p:nvSpPr>
        <p:spPr bwMode="auto">
          <a:xfrm>
            <a:off x="5410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56" name="Rectangle 104"/>
          <p:cNvSpPr>
            <a:spLocks noChangeArrowheads="1"/>
          </p:cNvSpPr>
          <p:nvPr/>
        </p:nvSpPr>
        <p:spPr bwMode="auto">
          <a:xfrm>
            <a:off x="5791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57" name="Rectangle 105"/>
          <p:cNvSpPr>
            <a:spLocks noChangeArrowheads="1"/>
          </p:cNvSpPr>
          <p:nvPr/>
        </p:nvSpPr>
        <p:spPr bwMode="auto">
          <a:xfrm>
            <a:off x="6172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58" name="Rectangle 106"/>
          <p:cNvSpPr>
            <a:spLocks noChangeArrowheads="1"/>
          </p:cNvSpPr>
          <p:nvPr/>
        </p:nvSpPr>
        <p:spPr bwMode="auto">
          <a:xfrm>
            <a:off x="3505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659" name="Rectangle 107"/>
          <p:cNvSpPr>
            <a:spLocks noGrp="1" noChangeArrowheads="1"/>
          </p:cNvSpPr>
          <p:nvPr>
            <p:ph type="body" idx="1"/>
          </p:nvPr>
        </p:nvSpPr>
        <p:spPr>
          <a:xfrm>
            <a:off x="442913" y="892970"/>
            <a:ext cx="7700962" cy="570177"/>
          </a:xfrm>
          <a:noFill/>
        </p:spPr>
        <p:txBody>
          <a:bodyPr/>
          <a:lstStyle/>
          <a:p>
            <a:r>
              <a:rPr lang="zh-CN" altLang="en-US" smtClean="0"/>
              <a:t>在迷宫周围加墙，避免判断是否出界</a:t>
            </a:r>
          </a:p>
        </p:txBody>
      </p:sp>
      <p:sp>
        <p:nvSpPr>
          <p:cNvPr id="23660" name="Rectangle 108"/>
          <p:cNvSpPr>
            <a:spLocks noChangeArrowheads="1"/>
          </p:cNvSpPr>
          <p:nvPr/>
        </p:nvSpPr>
        <p:spPr bwMode="auto">
          <a:xfrm>
            <a:off x="6172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3661" name="Rectangle 109"/>
          <p:cNvSpPr>
            <a:spLocks noChangeArrowheads="1"/>
          </p:cNvSpPr>
          <p:nvPr/>
        </p:nvSpPr>
        <p:spPr bwMode="auto">
          <a:xfrm>
            <a:off x="3505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3662" name="Rectangle 110"/>
          <p:cNvSpPr>
            <a:spLocks noChangeArrowheads="1"/>
          </p:cNvSpPr>
          <p:nvPr/>
        </p:nvSpPr>
        <p:spPr bwMode="auto">
          <a:xfrm>
            <a:off x="3886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3663" name="Rectangle 111"/>
          <p:cNvSpPr>
            <a:spLocks noChangeArrowheads="1"/>
          </p:cNvSpPr>
          <p:nvPr/>
        </p:nvSpPr>
        <p:spPr bwMode="auto">
          <a:xfrm>
            <a:off x="4267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3664" name="Rectangle 112"/>
          <p:cNvSpPr>
            <a:spLocks noChangeArrowheads="1"/>
          </p:cNvSpPr>
          <p:nvPr/>
        </p:nvSpPr>
        <p:spPr bwMode="auto">
          <a:xfrm>
            <a:off x="4648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3665" name="Rectangle 113"/>
          <p:cNvSpPr>
            <a:spLocks noChangeArrowheads="1"/>
          </p:cNvSpPr>
          <p:nvPr/>
        </p:nvSpPr>
        <p:spPr bwMode="auto">
          <a:xfrm>
            <a:off x="5029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3666" name="Rectangle 114"/>
          <p:cNvSpPr>
            <a:spLocks noChangeArrowheads="1"/>
          </p:cNvSpPr>
          <p:nvPr/>
        </p:nvSpPr>
        <p:spPr bwMode="auto">
          <a:xfrm>
            <a:off x="5410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3667" name="Rectangle 115"/>
          <p:cNvSpPr>
            <a:spLocks noChangeArrowheads="1"/>
          </p:cNvSpPr>
          <p:nvPr/>
        </p:nvSpPr>
        <p:spPr bwMode="auto">
          <a:xfrm>
            <a:off x="5791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3668" name="Rectangle 116"/>
          <p:cNvSpPr>
            <a:spLocks noChangeArrowheads="1"/>
          </p:cNvSpPr>
          <p:nvPr/>
        </p:nvSpPr>
        <p:spPr bwMode="auto">
          <a:xfrm>
            <a:off x="2667000" y="425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3669" name="Rectangle 117"/>
          <p:cNvSpPr>
            <a:spLocks noChangeArrowheads="1"/>
          </p:cNvSpPr>
          <p:nvPr/>
        </p:nvSpPr>
        <p:spPr bwMode="auto">
          <a:xfrm>
            <a:off x="2667000" y="203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3670" name="Rectangle 118"/>
          <p:cNvSpPr>
            <a:spLocks noChangeArrowheads="1"/>
          </p:cNvSpPr>
          <p:nvPr/>
        </p:nvSpPr>
        <p:spPr bwMode="auto">
          <a:xfrm>
            <a:off x="2667000" y="234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3671" name="Rectangle 119"/>
          <p:cNvSpPr>
            <a:spLocks noChangeArrowheads="1"/>
          </p:cNvSpPr>
          <p:nvPr/>
        </p:nvSpPr>
        <p:spPr bwMode="auto">
          <a:xfrm>
            <a:off x="2667000" y="266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3672" name="Rectangle 120"/>
          <p:cNvSpPr>
            <a:spLocks noChangeArrowheads="1"/>
          </p:cNvSpPr>
          <p:nvPr/>
        </p:nvSpPr>
        <p:spPr bwMode="auto">
          <a:xfrm>
            <a:off x="2667000" y="298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3673" name="Rectangle 121"/>
          <p:cNvSpPr>
            <a:spLocks noChangeArrowheads="1"/>
          </p:cNvSpPr>
          <p:nvPr/>
        </p:nvSpPr>
        <p:spPr bwMode="auto">
          <a:xfrm>
            <a:off x="2667000" y="330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3674" name="Rectangle 122"/>
          <p:cNvSpPr>
            <a:spLocks noChangeArrowheads="1"/>
          </p:cNvSpPr>
          <p:nvPr/>
        </p:nvSpPr>
        <p:spPr bwMode="auto">
          <a:xfrm>
            <a:off x="2667000" y="361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3675" name="Rectangle 123"/>
          <p:cNvSpPr>
            <a:spLocks noChangeArrowheads="1"/>
          </p:cNvSpPr>
          <p:nvPr/>
        </p:nvSpPr>
        <p:spPr bwMode="auto">
          <a:xfrm>
            <a:off x="2667000" y="393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3676" name="Rectangle 124"/>
          <p:cNvSpPr>
            <a:spLocks noChangeArrowheads="1"/>
          </p:cNvSpPr>
          <p:nvPr/>
        </p:nvSpPr>
        <p:spPr bwMode="auto">
          <a:xfrm>
            <a:off x="2667000" y="457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3677" name="Rectangle 125"/>
          <p:cNvSpPr>
            <a:spLocks noChangeArrowheads="1"/>
          </p:cNvSpPr>
          <p:nvPr/>
        </p:nvSpPr>
        <p:spPr bwMode="auto">
          <a:xfrm>
            <a:off x="3124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23678" name="Rectangle 126"/>
          <p:cNvSpPr>
            <a:spLocks noChangeArrowheads="1"/>
          </p:cNvSpPr>
          <p:nvPr/>
        </p:nvSpPr>
        <p:spPr bwMode="auto">
          <a:xfrm>
            <a:off x="6553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3679" name="Rectangle 127"/>
          <p:cNvSpPr>
            <a:spLocks noChangeArrowheads="1"/>
          </p:cNvSpPr>
          <p:nvPr/>
        </p:nvSpPr>
        <p:spPr bwMode="auto">
          <a:xfrm>
            <a:off x="2667000" y="171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Tree>
  </p:cSld>
  <p:clrMapOvr>
    <a:masterClrMapping/>
  </p:clrMapOvr>
  <p:transition advClick="0"/>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33400" y="381000"/>
            <a:ext cx="8229600" cy="508000"/>
          </a:xfrm>
        </p:spPr>
        <p:txBody>
          <a:bodyPr/>
          <a:lstStyle/>
          <a:p>
            <a:r>
              <a:rPr lang="en-US" altLang="zh-CN" sz="4000" smtClean="0"/>
              <a:t>3 </a:t>
            </a:r>
            <a:r>
              <a:rPr lang="zh-CN" altLang="en-US" sz="4000" smtClean="0"/>
              <a:t>记忆化搜索</a:t>
            </a:r>
          </a:p>
        </p:txBody>
      </p:sp>
      <p:sp>
        <p:nvSpPr>
          <p:cNvPr id="90115" name="Rectangle 3"/>
          <p:cNvSpPr>
            <a:spLocks noChangeArrowheads="1"/>
          </p:cNvSpPr>
          <p:nvPr/>
        </p:nvSpPr>
        <p:spPr bwMode="auto">
          <a:xfrm>
            <a:off x="5943600" y="1016000"/>
            <a:ext cx="2471738" cy="1477328"/>
          </a:xfrm>
          <a:prstGeom prst="rect">
            <a:avLst/>
          </a:prstGeom>
          <a:noFill/>
          <a:ln w="9525">
            <a:noFill/>
            <a:miter lim="800000"/>
            <a:headEnd/>
            <a:tailEnd/>
          </a:ln>
        </p:spPr>
        <p:txBody>
          <a:bodyPr>
            <a:spAutoFit/>
          </a:bodyPr>
          <a:lstStyle/>
          <a:p>
            <a:r>
              <a:rPr lang="zh-CN" altLang="en-US" b="1">
                <a:solidFill>
                  <a:srgbClr val="000000"/>
                </a:solidFill>
              </a:rPr>
              <a:t>              </a:t>
            </a:r>
            <a:r>
              <a:rPr lang="en-US" altLang="zh-CN" b="1">
                <a:solidFill>
                  <a:srgbClr val="000000"/>
                </a:solidFill>
              </a:rPr>
              <a:t>9</a:t>
            </a:r>
          </a:p>
          <a:p>
            <a:r>
              <a:rPr lang="en-US" altLang="zh-CN" b="1">
                <a:solidFill>
                  <a:srgbClr val="000000"/>
                </a:solidFill>
              </a:rPr>
              <a:t>         12    15</a:t>
            </a:r>
          </a:p>
          <a:p>
            <a:r>
              <a:rPr lang="en-US" altLang="zh-CN" b="1">
                <a:solidFill>
                  <a:srgbClr val="000000"/>
                </a:solidFill>
              </a:rPr>
              <a:t>     10      6      8</a:t>
            </a:r>
          </a:p>
          <a:p>
            <a:r>
              <a:rPr lang="en-US" altLang="zh-CN" b="1">
                <a:solidFill>
                  <a:srgbClr val="000000"/>
                </a:solidFill>
              </a:rPr>
              <a:t>   2    18      9     5</a:t>
            </a:r>
          </a:p>
          <a:p>
            <a:r>
              <a:rPr lang="en-US" altLang="zh-CN" b="1">
                <a:solidFill>
                  <a:srgbClr val="000000"/>
                </a:solidFill>
              </a:rPr>
              <a:t>19   7    10     4     16</a:t>
            </a:r>
          </a:p>
        </p:txBody>
      </p:sp>
      <p:sp>
        <p:nvSpPr>
          <p:cNvPr id="90116" name="Text Box 4"/>
          <p:cNvSpPr txBox="1">
            <a:spLocks noChangeArrowheads="1"/>
          </p:cNvSpPr>
          <p:nvPr/>
        </p:nvSpPr>
        <p:spPr bwMode="auto">
          <a:xfrm>
            <a:off x="533400" y="1460500"/>
            <a:ext cx="5105400" cy="2862322"/>
          </a:xfrm>
          <a:prstGeom prst="rect">
            <a:avLst/>
          </a:prstGeom>
          <a:noFill/>
          <a:ln w="9525">
            <a:noFill/>
            <a:miter lim="800000"/>
            <a:headEnd/>
            <a:tailEnd/>
          </a:ln>
        </p:spPr>
        <p:txBody>
          <a:bodyPr>
            <a:spAutoFit/>
          </a:bodyPr>
          <a:lstStyle/>
          <a:p>
            <a:pPr>
              <a:spcBef>
                <a:spcPct val="50000"/>
              </a:spcBef>
            </a:pPr>
            <a:r>
              <a:rPr lang="zh-CN" altLang="en-US" sz="2000" dirty="0">
                <a:latin typeface="宋体" pitchFamily="2" charset="-122"/>
              </a:rPr>
              <a:t>为了避免重复计算，对于已求解出某个位置</a:t>
            </a:r>
            <a:r>
              <a:rPr lang="en-US" altLang="zh-CN" sz="2000" dirty="0">
                <a:latin typeface="宋体" pitchFamily="2" charset="-122"/>
              </a:rPr>
              <a:t>(i,j)</a:t>
            </a:r>
            <a:r>
              <a:rPr lang="zh-CN" altLang="en-US" sz="2000" dirty="0">
                <a:latin typeface="宋体" pitchFamily="2" charset="-122"/>
              </a:rPr>
              <a:t>到数塔最底层路径和的最大值能不能记录下来呢？</a:t>
            </a:r>
          </a:p>
          <a:p>
            <a:pPr>
              <a:spcBef>
                <a:spcPct val="50000"/>
              </a:spcBef>
            </a:pPr>
            <a:r>
              <a:rPr lang="zh-CN" altLang="en-US" sz="2000" dirty="0">
                <a:latin typeface="宋体" pitchFamily="2" charset="-122"/>
              </a:rPr>
              <a:t>记录下来后，当下一次再需要计算该位置到数塔最底层路径和的最大值就可以直接返回了。这就是</a:t>
            </a:r>
            <a:r>
              <a:rPr lang="zh-CN" altLang="en-US" sz="2000" b="1" dirty="0">
                <a:solidFill>
                  <a:srgbClr val="FF0000"/>
                </a:solidFill>
                <a:latin typeface="宋体" pitchFamily="2" charset="-122"/>
              </a:rPr>
              <a:t>记忆化搜索的核心思想</a:t>
            </a:r>
            <a:r>
              <a:rPr lang="zh-CN" altLang="en-US" sz="2000" dirty="0">
                <a:latin typeface="宋体" pitchFamily="2" charset="-122"/>
              </a:rPr>
              <a:t>！</a:t>
            </a:r>
          </a:p>
          <a:p>
            <a:pPr>
              <a:spcBef>
                <a:spcPct val="50000"/>
              </a:spcBef>
            </a:pPr>
            <a:r>
              <a:rPr lang="zh-CN" altLang="en-US" sz="2000" dirty="0">
                <a:latin typeface="宋体" pitchFamily="2" charset="-122"/>
              </a:rPr>
              <a:t>这样我们就可以在搜索过程中避免了许多重复的路径计算，大大降低了程序的运行时间。</a:t>
            </a: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33400" y="381000"/>
            <a:ext cx="8229600" cy="508000"/>
          </a:xfrm>
        </p:spPr>
        <p:txBody>
          <a:bodyPr/>
          <a:lstStyle/>
          <a:p>
            <a:r>
              <a:rPr lang="en-US" altLang="zh-CN" sz="4000" smtClean="0"/>
              <a:t>3 </a:t>
            </a:r>
            <a:r>
              <a:rPr lang="zh-CN" altLang="en-US" sz="4000" smtClean="0"/>
              <a:t>记忆化搜索</a:t>
            </a:r>
          </a:p>
        </p:txBody>
      </p:sp>
      <p:sp>
        <p:nvSpPr>
          <p:cNvPr id="164867" name="Text Box 3"/>
          <p:cNvSpPr txBox="1">
            <a:spLocks noChangeArrowheads="1"/>
          </p:cNvSpPr>
          <p:nvPr/>
        </p:nvSpPr>
        <p:spPr bwMode="auto">
          <a:xfrm>
            <a:off x="495300" y="1012032"/>
            <a:ext cx="8496300" cy="4247317"/>
          </a:xfrm>
          <a:prstGeom prst="rect">
            <a:avLst/>
          </a:prstGeom>
          <a:noFill/>
          <a:ln w="6350" algn="ctr">
            <a:noFill/>
            <a:miter lim="800000"/>
            <a:headEnd/>
            <a:tailEnd/>
          </a:ln>
        </p:spPr>
        <p:txBody>
          <a:bodyPr>
            <a:spAutoFit/>
          </a:bodyPr>
          <a:lstStyle/>
          <a:p>
            <a:r>
              <a:rPr lang="zh-CN" altLang="en-US" b="1" dirty="0">
                <a:latin typeface="Times New Roman" pitchFamily="18" charset="0"/>
              </a:rPr>
              <a:t>算法</a:t>
            </a:r>
            <a:r>
              <a:rPr lang="en-US" altLang="zh-CN" b="1" dirty="0">
                <a:latin typeface="Times New Roman" pitchFamily="18" charset="0"/>
              </a:rPr>
              <a:t>2</a:t>
            </a:r>
          </a:p>
          <a:p>
            <a:r>
              <a:rPr lang="en-US" altLang="zh-CN" b="1" dirty="0">
                <a:latin typeface="Times New Roman" pitchFamily="18" charset="0"/>
              </a:rPr>
              <a:t>int n,a[100][100];</a:t>
            </a:r>
            <a:r>
              <a:rPr lang="en-US" altLang="zh-CN" b="1" dirty="0">
                <a:solidFill>
                  <a:srgbClr val="000000"/>
                </a:solidFill>
                <a:latin typeface="Times New Roman" pitchFamily="18" charset="0"/>
              </a:rPr>
              <a:t>    </a:t>
            </a:r>
            <a:r>
              <a:rPr lang="en-US" altLang="zh-CN" b="1" dirty="0">
                <a:solidFill>
                  <a:srgbClr val="0000FF"/>
                </a:solidFill>
                <a:latin typeface="Times New Roman" pitchFamily="18" charset="0"/>
              </a:rPr>
              <a:t>//</a:t>
            </a:r>
            <a:r>
              <a:rPr lang="zh-CN" altLang="en-US" b="1" dirty="0">
                <a:solidFill>
                  <a:srgbClr val="0000FF"/>
                </a:solidFill>
                <a:latin typeface="Times New Roman" pitchFamily="18" charset="0"/>
              </a:rPr>
              <a:t>数塔采用下三角形存放数据到数组</a:t>
            </a:r>
            <a:r>
              <a:rPr lang="en-US" altLang="zh-CN" b="1" dirty="0">
                <a:solidFill>
                  <a:srgbClr val="0000FF"/>
                </a:solidFill>
                <a:latin typeface="Times New Roman" pitchFamily="18" charset="0"/>
              </a:rPr>
              <a:t>a[][]</a:t>
            </a:r>
          </a:p>
          <a:p>
            <a:r>
              <a:rPr lang="en-US" altLang="zh-CN" b="1" dirty="0">
                <a:solidFill>
                  <a:srgbClr val="000000"/>
                </a:solidFill>
                <a:latin typeface="Times New Roman" pitchFamily="18" charset="0"/>
              </a:rPr>
              <a:t>int f[100][100]={0}; </a:t>
            </a:r>
            <a:r>
              <a:rPr lang="en-US" altLang="zh-CN" b="1" dirty="0">
                <a:solidFill>
                  <a:srgbClr val="0000FF"/>
                </a:solidFill>
                <a:latin typeface="Times New Roman" pitchFamily="18" charset="0"/>
              </a:rPr>
              <a:t>//</a:t>
            </a:r>
            <a:r>
              <a:rPr lang="zh-CN" altLang="en-US" b="1" dirty="0">
                <a:solidFill>
                  <a:srgbClr val="0000FF"/>
                </a:solidFill>
                <a:latin typeface="Times New Roman" pitchFamily="18" charset="0"/>
              </a:rPr>
              <a:t>记忆数组</a:t>
            </a:r>
            <a:r>
              <a:rPr lang="en-US" altLang="zh-CN" b="1" dirty="0">
                <a:solidFill>
                  <a:srgbClr val="0000FF"/>
                </a:solidFill>
                <a:latin typeface="Times New Roman" pitchFamily="18" charset="0"/>
              </a:rPr>
              <a:t>f[i][j]</a:t>
            </a:r>
            <a:r>
              <a:rPr lang="zh-CN" altLang="en-US" b="1" dirty="0">
                <a:solidFill>
                  <a:srgbClr val="0000FF"/>
                </a:solidFill>
                <a:latin typeface="Times New Roman" pitchFamily="18" charset="0"/>
              </a:rPr>
              <a:t>存储</a:t>
            </a:r>
            <a:r>
              <a:rPr lang="en-US" altLang="zh-CN" b="1" dirty="0">
                <a:solidFill>
                  <a:srgbClr val="0000FF"/>
                </a:solidFill>
                <a:latin typeface="Times New Roman" pitchFamily="18" charset="0"/>
              </a:rPr>
              <a:t>(i,j)</a:t>
            </a:r>
            <a:r>
              <a:rPr lang="zh-CN" altLang="en-US" b="1" dirty="0">
                <a:solidFill>
                  <a:srgbClr val="0000FF"/>
                </a:solidFill>
                <a:latin typeface="Times New Roman" pitchFamily="18" charset="0"/>
              </a:rPr>
              <a:t>到数塔底层最大值，默认全为</a:t>
            </a:r>
            <a:r>
              <a:rPr lang="en-US" altLang="zh-CN" b="1" dirty="0">
                <a:solidFill>
                  <a:srgbClr val="0000FF"/>
                </a:solidFill>
                <a:latin typeface="Times New Roman" pitchFamily="18" charset="0"/>
              </a:rPr>
              <a:t>0</a:t>
            </a:r>
          </a:p>
          <a:p>
            <a:r>
              <a:rPr lang="en-US" altLang="zh-CN" b="1" dirty="0">
                <a:latin typeface="Times New Roman" pitchFamily="18" charset="0"/>
              </a:rPr>
              <a:t>int max(int i, int j</a:t>
            </a:r>
            <a:r>
              <a:rPr lang="en-US" altLang="zh-CN" b="1" dirty="0">
                <a:solidFill>
                  <a:srgbClr val="000000"/>
                </a:solidFill>
                <a:latin typeface="Times New Roman" pitchFamily="18" charset="0"/>
              </a:rPr>
              <a:t>)  </a:t>
            </a:r>
            <a:r>
              <a:rPr lang="en-US" altLang="zh-CN" b="1" dirty="0">
                <a:solidFill>
                  <a:srgbClr val="0000FF"/>
                </a:solidFill>
                <a:latin typeface="Times New Roman" pitchFamily="18" charset="0"/>
              </a:rPr>
              <a:t>//</a:t>
            </a:r>
            <a:r>
              <a:rPr lang="zh-CN" altLang="en-US" b="1" dirty="0">
                <a:solidFill>
                  <a:srgbClr val="0000FF"/>
                </a:solidFill>
                <a:latin typeface="Times New Roman" pitchFamily="18" charset="0"/>
              </a:rPr>
              <a:t>递归函数，</a:t>
            </a:r>
            <a:r>
              <a:rPr lang="en-US" altLang="zh-CN" b="1" dirty="0">
                <a:solidFill>
                  <a:srgbClr val="0000FF"/>
                </a:solidFill>
                <a:latin typeface="Times New Roman" pitchFamily="18" charset="0"/>
              </a:rPr>
              <a:t>(i,j)</a:t>
            </a:r>
            <a:r>
              <a:rPr lang="zh-CN" altLang="en-US" b="1" dirty="0">
                <a:solidFill>
                  <a:srgbClr val="0000FF"/>
                </a:solidFill>
                <a:latin typeface="Times New Roman" pitchFamily="18" charset="0"/>
              </a:rPr>
              <a:t>位置到达数塔底层路径和的最大值</a:t>
            </a:r>
          </a:p>
          <a:p>
            <a:r>
              <a:rPr lang="en-US" altLang="zh-CN" b="1" dirty="0">
                <a:solidFill>
                  <a:srgbClr val="000000"/>
                </a:solidFill>
                <a:latin typeface="Times New Roman" pitchFamily="18" charset="0"/>
              </a:rPr>
              <a:t>{</a:t>
            </a:r>
          </a:p>
          <a:p>
            <a:r>
              <a:rPr lang="en-US" altLang="zh-CN" b="1" dirty="0">
                <a:latin typeface="Times New Roman" pitchFamily="18" charset="0"/>
              </a:rPr>
              <a:t>    int left,right;</a:t>
            </a:r>
          </a:p>
          <a:p>
            <a:r>
              <a:rPr lang="en-US" altLang="zh-CN" b="1" dirty="0">
                <a:latin typeface="Times New Roman" pitchFamily="18" charset="0"/>
              </a:rPr>
              <a:t>    if ((i==n)||(j==</a:t>
            </a:r>
            <a:r>
              <a:rPr lang="en-US" altLang="zh-CN" b="1" dirty="0">
                <a:solidFill>
                  <a:srgbClr val="000000"/>
                </a:solidFill>
                <a:latin typeface="Times New Roman" pitchFamily="18" charset="0"/>
              </a:rPr>
              <a:t>n)) </a:t>
            </a:r>
            <a:r>
              <a:rPr lang="en-US" altLang="zh-CN" b="1" dirty="0">
                <a:solidFill>
                  <a:srgbClr val="0000FF"/>
                </a:solidFill>
                <a:latin typeface="Times New Roman" pitchFamily="18" charset="0"/>
              </a:rPr>
              <a:t>//</a:t>
            </a:r>
            <a:r>
              <a:rPr lang="zh-CN" altLang="en-US" b="1" dirty="0">
                <a:solidFill>
                  <a:srgbClr val="0000FF"/>
                </a:solidFill>
                <a:latin typeface="Times New Roman" pitchFamily="18" charset="0"/>
              </a:rPr>
              <a:t>到达边缘</a:t>
            </a:r>
          </a:p>
          <a:p>
            <a:r>
              <a:rPr lang="zh-CN" altLang="en-US" b="1" dirty="0">
                <a:latin typeface="Times New Roman" pitchFamily="18" charset="0"/>
              </a:rPr>
              <a:t>         </a:t>
            </a:r>
            <a:r>
              <a:rPr lang="en-US" altLang="zh-CN" b="1" dirty="0">
                <a:latin typeface="Times New Roman" pitchFamily="18" charset="0"/>
              </a:rPr>
              <a:t>return  a[i][</a:t>
            </a:r>
            <a:r>
              <a:rPr lang="en-US" altLang="zh-CN" b="1" dirty="0">
                <a:solidFill>
                  <a:srgbClr val="000000"/>
                </a:solidFill>
                <a:latin typeface="Times New Roman" pitchFamily="18" charset="0"/>
              </a:rPr>
              <a:t>j];</a:t>
            </a:r>
          </a:p>
          <a:p>
            <a:r>
              <a:rPr lang="en-US" altLang="zh-CN" b="1" dirty="0">
                <a:solidFill>
                  <a:srgbClr val="000000"/>
                </a:solidFill>
                <a:latin typeface="Times New Roman" pitchFamily="18" charset="0"/>
              </a:rPr>
              <a:t>    else if(f[i][j]!=0)   </a:t>
            </a:r>
            <a:r>
              <a:rPr lang="en-US" altLang="zh-CN" b="1" dirty="0">
                <a:solidFill>
                  <a:srgbClr val="0000FF"/>
                </a:solidFill>
                <a:latin typeface="Times New Roman" pitchFamily="18" charset="0"/>
              </a:rPr>
              <a:t>//(i,j)</a:t>
            </a:r>
            <a:r>
              <a:rPr lang="zh-CN" altLang="en-US" b="1" dirty="0">
                <a:solidFill>
                  <a:srgbClr val="0000FF"/>
                </a:solidFill>
                <a:latin typeface="Times New Roman" pitchFamily="18" charset="0"/>
              </a:rPr>
              <a:t>到数塔最底层路径和的最大值已经计算过</a:t>
            </a:r>
          </a:p>
          <a:p>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return  f[i][j];</a:t>
            </a:r>
          </a:p>
          <a:p>
            <a:r>
              <a:rPr lang="en-US" altLang="zh-CN" b="1" dirty="0">
                <a:solidFill>
                  <a:srgbClr val="000000"/>
                </a:solidFill>
                <a:latin typeface="Times New Roman" pitchFamily="18" charset="0"/>
              </a:rPr>
              <a:t>    left=max(i+1,j);  </a:t>
            </a:r>
            <a:r>
              <a:rPr lang="en-US" altLang="zh-CN" b="1" dirty="0">
                <a:solidFill>
                  <a:srgbClr val="0000FF"/>
                </a:solidFill>
                <a:latin typeface="Times New Roman" pitchFamily="18" charset="0"/>
              </a:rPr>
              <a:t>//</a:t>
            </a:r>
            <a:r>
              <a:rPr lang="zh-CN" altLang="en-US" b="1" dirty="0">
                <a:solidFill>
                  <a:srgbClr val="0000FF"/>
                </a:solidFill>
                <a:latin typeface="Times New Roman" pitchFamily="18" charset="0"/>
              </a:rPr>
              <a:t>向左边走</a:t>
            </a:r>
          </a:p>
          <a:p>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right=max(i+1,j+1); </a:t>
            </a:r>
            <a:r>
              <a:rPr lang="en-US" altLang="zh-CN" b="1" dirty="0">
                <a:solidFill>
                  <a:srgbClr val="0000FF"/>
                </a:solidFill>
                <a:latin typeface="Times New Roman" pitchFamily="18" charset="0"/>
              </a:rPr>
              <a:t>//</a:t>
            </a:r>
            <a:r>
              <a:rPr lang="zh-CN" altLang="en-US" b="1" dirty="0">
                <a:solidFill>
                  <a:srgbClr val="0000FF"/>
                </a:solidFill>
                <a:latin typeface="Times New Roman" pitchFamily="18" charset="0"/>
              </a:rPr>
              <a:t>向右边走</a:t>
            </a:r>
            <a:endParaRPr lang="en-US" altLang="zh-CN" b="1" dirty="0">
              <a:solidFill>
                <a:srgbClr val="0000FF"/>
              </a:solidFill>
              <a:latin typeface="Times New Roman" pitchFamily="18" charset="0"/>
            </a:endParaRPr>
          </a:p>
          <a:p>
            <a:r>
              <a:rPr lang="en-US" altLang="zh-CN" b="1" dirty="0">
                <a:solidFill>
                  <a:srgbClr val="0000FF"/>
                </a:solidFill>
                <a:latin typeface="Times New Roman" pitchFamily="18" charset="0"/>
              </a:rPr>
              <a:t>     f[i][j]=</a:t>
            </a:r>
            <a:r>
              <a:rPr lang="en-US" altLang="zh-CN" b="1" dirty="0">
                <a:latin typeface="Times New Roman" pitchFamily="18" charset="0"/>
              </a:rPr>
              <a:t>(left&gt;right</a:t>
            </a:r>
            <a:r>
              <a:rPr lang="en-US" altLang="zh-CN" b="1" dirty="0">
                <a:solidFill>
                  <a:srgbClr val="000000"/>
                </a:solidFill>
                <a:latin typeface="Times New Roman" pitchFamily="18" charset="0"/>
              </a:rPr>
              <a:t>)? (left+a[i][j]) : (right+a[i][j]);</a:t>
            </a:r>
            <a:endParaRPr lang="zh-CN" altLang="en-US" b="1" dirty="0">
              <a:solidFill>
                <a:srgbClr val="0000FF"/>
              </a:solidFill>
              <a:latin typeface="Times New Roman" pitchFamily="18" charset="0"/>
            </a:endParaRPr>
          </a:p>
          <a:p>
            <a:r>
              <a:rPr lang="zh-CN" altLang="en-US" b="1" dirty="0">
                <a:latin typeface="Times New Roman" pitchFamily="18" charset="0"/>
              </a:rPr>
              <a:t>    </a:t>
            </a:r>
            <a:r>
              <a:rPr lang="en-US" altLang="zh-CN" b="1" dirty="0">
                <a:latin typeface="Times New Roman" pitchFamily="18" charset="0"/>
              </a:rPr>
              <a:t>return  f</a:t>
            </a:r>
            <a:r>
              <a:rPr lang="en-US" altLang="zh-CN" b="1" dirty="0">
                <a:solidFill>
                  <a:srgbClr val="000000"/>
                </a:solidFill>
                <a:latin typeface="Times New Roman" pitchFamily="18" charset="0"/>
              </a:rPr>
              <a:t>[i][j];</a:t>
            </a:r>
          </a:p>
          <a:p>
            <a:r>
              <a:rPr lang="en-US" altLang="zh-CN" b="1" dirty="0">
                <a:solidFill>
                  <a:srgbClr val="000000"/>
                </a:solidFill>
                <a:latin typeface="Times New Roman" pitchFamily="18" charset="0"/>
              </a:rPr>
              <a:t>}</a:t>
            </a:r>
          </a:p>
        </p:txBody>
      </p:sp>
      <p:sp>
        <p:nvSpPr>
          <p:cNvPr id="91140" name="Rectangle 4"/>
          <p:cNvSpPr>
            <a:spLocks noChangeArrowheads="1"/>
          </p:cNvSpPr>
          <p:nvPr/>
        </p:nvSpPr>
        <p:spPr bwMode="auto">
          <a:xfrm>
            <a:off x="6588224" y="193204"/>
            <a:ext cx="2471737" cy="1477328"/>
          </a:xfrm>
          <a:prstGeom prst="rect">
            <a:avLst/>
          </a:prstGeom>
          <a:noFill/>
          <a:ln w="9525">
            <a:noFill/>
            <a:miter lim="800000"/>
            <a:headEnd/>
            <a:tailEnd/>
          </a:ln>
        </p:spPr>
        <p:txBody>
          <a:bodyPr>
            <a:spAutoFit/>
          </a:bodyPr>
          <a:lstStyle/>
          <a:p>
            <a:r>
              <a:rPr lang="zh-CN" altLang="en-US" b="1" dirty="0">
                <a:solidFill>
                  <a:srgbClr val="000000"/>
                </a:solidFill>
              </a:rPr>
              <a:t>              </a:t>
            </a:r>
            <a:r>
              <a:rPr lang="en-US" altLang="zh-CN" b="1" dirty="0">
                <a:solidFill>
                  <a:srgbClr val="000000"/>
                </a:solidFill>
              </a:rPr>
              <a:t>9</a:t>
            </a:r>
          </a:p>
          <a:p>
            <a:r>
              <a:rPr lang="en-US" altLang="zh-CN" b="1" dirty="0">
                <a:solidFill>
                  <a:srgbClr val="000000"/>
                </a:solidFill>
              </a:rPr>
              <a:t>         12    15</a:t>
            </a:r>
          </a:p>
          <a:p>
            <a:r>
              <a:rPr lang="en-US" altLang="zh-CN" b="1" dirty="0">
                <a:solidFill>
                  <a:srgbClr val="000000"/>
                </a:solidFill>
              </a:rPr>
              <a:t>     10      6      8</a:t>
            </a:r>
          </a:p>
          <a:p>
            <a:r>
              <a:rPr lang="en-US" altLang="zh-CN" b="1" dirty="0">
                <a:solidFill>
                  <a:srgbClr val="000000"/>
                </a:solidFill>
              </a:rPr>
              <a:t>   2    18      9     5</a:t>
            </a:r>
          </a:p>
          <a:p>
            <a:r>
              <a:rPr lang="en-US" altLang="zh-CN" b="1" dirty="0">
                <a:solidFill>
                  <a:srgbClr val="000000"/>
                </a:solidFill>
              </a:rPr>
              <a:t>19   7    10     4     16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blinds(horizontal)">
                                      <p:cBhvr>
                                        <p:cTn id="7"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93204"/>
            <a:ext cx="8291264" cy="4915901"/>
          </a:xfrm>
        </p:spPr>
        <p:txBody>
          <a:bodyPr/>
          <a:lstStyle/>
          <a:p>
            <a:r>
              <a:rPr lang="zh-CN" altLang="en-US" sz="2400" b="1" dirty="0" smtClean="0"/>
              <a:t>举一反三</a:t>
            </a:r>
            <a:endParaRPr lang="en-US" altLang="zh-CN" sz="2400" b="1" dirty="0" smtClean="0"/>
          </a:p>
          <a:p>
            <a:r>
              <a:rPr lang="zh-CN" altLang="en-US" sz="2000" dirty="0" smtClean="0"/>
              <a:t>记忆化搜索，其实就是类似动态规划的思想，每次将已经计算出来的状态的值存储到数组中，下次需要的时候直接读数组中的值，避免重复计算。</a:t>
            </a:r>
          </a:p>
          <a:p>
            <a:r>
              <a:rPr lang="zh-CN" altLang="en-US" sz="2000" dirty="0" smtClean="0"/>
              <a:t>来看个例子，如下图所示，图中的橙色小方块就是传说中的作者，他可以在一个</a:t>
            </a:r>
            <a:r>
              <a:rPr lang="en-US" altLang="zh-CN" sz="2000" dirty="0" smtClean="0"/>
              <a:t>N*M</a:t>
            </a:r>
            <a:r>
              <a:rPr lang="zh-CN" altLang="en-US" sz="2000" dirty="0" smtClean="0"/>
              <a:t>的棋盘上行走，但是只有两个方向，一个是向右，一个是向下（如绿色箭头所示），棋盘上有很多的金矿，走到格子上就能取走那里的金矿，每个格子的金矿数目不同（用蓝色数字表示金矿的数量），问作者在这样一个棋盘上最多可以拿到多少金矿。</a:t>
            </a:r>
          </a:p>
          <a:p>
            <a:endParaRPr lang="zh-CN" altLang="en-US" sz="20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152</a:t>
            </a:fld>
            <a:endParaRPr lang="en-US" altLang="zh-CN" dirty="0"/>
          </a:p>
        </p:txBody>
      </p:sp>
      <p:pic>
        <p:nvPicPr>
          <p:cNvPr id="1025" name="Picture 1" descr="C:\Users\Administrator\AppData\Roaming\Tencent\Users\718933192\QQ\WinTemp\RichOle\F89)BQE@BPDPBF27GB9AC%8.png"/>
          <p:cNvPicPr>
            <a:picLocks noChangeAspect="1" noChangeArrowheads="1"/>
          </p:cNvPicPr>
          <p:nvPr/>
        </p:nvPicPr>
        <p:blipFill>
          <a:blip r:embed="rId2"/>
          <a:srcRect/>
          <a:stretch>
            <a:fillRect/>
          </a:stretch>
        </p:blipFill>
        <p:spPr bwMode="auto">
          <a:xfrm>
            <a:off x="2915816" y="3289548"/>
            <a:ext cx="2609850" cy="1733550"/>
          </a:xfrm>
          <a:prstGeom prst="rect">
            <a:avLst/>
          </a:prstGeom>
          <a:noFill/>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1"/>
            <a:ext cx="8229600" cy="609765"/>
          </a:xfrm>
        </p:spPr>
        <p:txBody>
          <a:bodyPr/>
          <a:lstStyle/>
          <a:p>
            <a:r>
              <a:rPr lang="en-US" altLang="zh-CN" sz="3200" dirty="0" smtClean="0"/>
              <a:t>solution</a:t>
            </a:r>
            <a:endParaRPr lang="zh-CN" altLang="en-US" sz="3200" dirty="0"/>
          </a:p>
        </p:txBody>
      </p:sp>
      <p:sp>
        <p:nvSpPr>
          <p:cNvPr id="3" name="内容占位符 2"/>
          <p:cNvSpPr>
            <a:spLocks noGrp="1"/>
          </p:cNvSpPr>
          <p:nvPr>
            <p:ph idx="1"/>
          </p:nvPr>
        </p:nvSpPr>
        <p:spPr>
          <a:xfrm>
            <a:off x="457200" y="841276"/>
            <a:ext cx="8291264" cy="4267829"/>
          </a:xfrm>
        </p:spPr>
        <p:txBody>
          <a:bodyPr/>
          <a:lstStyle/>
          <a:p>
            <a:r>
              <a:rPr lang="zh-CN" altLang="en-US" sz="2000" dirty="0" smtClean="0"/>
              <a:t>用函数</a:t>
            </a:r>
            <a:r>
              <a:rPr lang="en-US" altLang="zh-CN" sz="2000" dirty="0" smtClean="0"/>
              <a:t>DFS(i, j)</a:t>
            </a:r>
            <a:r>
              <a:rPr lang="zh-CN" altLang="en-US" sz="2000" dirty="0" smtClean="0"/>
              <a:t>表示从</a:t>
            </a:r>
            <a:r>
              <a:rPr lang="en-US" altLang="zh-CN" sz="2000" dirty="0" smtClean="0"/>
              <a:t>(1, 1)</a:t>
            </a:r>
            <a:r>
              <a:rPr lang="zh-CN" altLang="en-US" sz="2000" dirty="0" smtClean="0"/>
              <a:t>到</a:t>
            </a:r>
            <a:r>
              <a:rPr lang="en-US" altLang="zh-CN" sz="2000" dirty="0" smtClean="0"/>
              <a:t>(i, j)</a:t>
            </a:r>
            <a:r>
              <a:rPr lang="zh-CN" altLang="en-US" sz="2000" dirty="0" smtClean="0"/>
              <a:t>可以取得金矿的最大值，那么状态转移方程 </a:t>
            </a:r>
            <a:r>
              <a:rPr lang="en-US" altLang="zh-CN" sz="2000" dirty="0" smtClean="0"/>
              <a:t>DFS(i, j) = v[i][j] + max{ DFS(i, j-1), DFS(i-1, j) }</a:t>
            </a:r>
            <a:r>
              <a:rPr lang="zh-CN" altLang="en-US" sz="2000" dirty="0" smtClean="0"/>
              <a:t>（到达</a:t>
            </a:r>
            <a:r>
              <a:rPr lang="en-US" altLang="zh-CN" sz="2000" dirty="0" smtClean="0"/>
              <a:t>(i, j)</a:t>
            </a:r>
            <a:r>
              <a:rPr lang="zh-CN" altLang="en-US" sz="2000" dirty="0" smtClean="0"/>
              <a:t>这个点的金矿最大值的那条路径要么是上面过来的，要么是左边过来的），满足递归性质就可以进行深度优先搜索了，于是遇到了和求斐波那契数列一样的问题，</a:t>
            </a:r>
            <a:r>
              <a:rPr lang="en-US" altLang="zh-CN" sz="2000" dirty="0" smtClean="0"/>
              <a:t>DFS(i, j)</a:t>
            </a:r>
            <a:r>
              <a:rPr lang="zh-CN" altLang="en-US" sz="2000" dirty="0" smtClean="0"/>
              <a:t>可能会被计算两次，每个结点都被计算两次的话复杂度就是指数级了。</a:t>
            </a:r>
          </a:p>
          <a:p>
            <a:r>
              <a:rPr lang="zh-CN" altLang="en-US" sz="2000" dirty="0" smtClean="0"/>
              <a:t>所以这里利用一个二维数组，令</a:t>
            </a:r>
            <a:r>
              <a:rPr lang="en-US" altLang="zh-CN" sz="2000" dirty="0" smtClean="0"/>
              <a:t>D[i][j] = DFS(i, j)</a:t>
            </a:r>
            <a:r>
              <a:rPr lang="zh-CN" altLang="en-US" sz="2000" dirty="0" smtClean="0"/>
              <a:t>，初始化所有的</a:t>
            </a:r>
            <a:r>
              <a:rPr lang="en-US" altLang="zh-CN" sz="2000" dirty="0" smtClean="0"/>
              <a:t>D[i][j] = -1</a:t>
            </a:r>
            <a:r>
              <a:rPr lang="zh-CN" altLang="en-US" sz="2000" dirty="0" smtClean="0"/>
              <a:t>，表示未计算，每次搜索到</a:t>
            </a:r>
            <a:r>
              <a:rPr lang="en-US" altLang="zh-CN" sz="2000" dirty="0" smtClean="0"/>
              <a:t>(i, j)</a:t>
            </a:r>
            <a:r>
              <a:rPr lang="zh-CN" altLang="en-US" sz="2000" dirty="0" smtClean="0"/>
              <a:t>点时，检查</a:t>
            </a:r>
            <a:r>
              <a:rPr lang="en-US" altLang="zh-CN" sz="2000" dirty="0" smtClean="0"/>
              <a:t>D[i][j]</a:t>
            </a:r>
            <a:r>
              <a:rPr lang="zh-CN" altLang="en-US" sz="2000" dirty="0" smtClean="0"/>
              <a:t>的值，如果为</a:t>
            </a:r>
            <a:r>
              <a:rPr lang="en-US" altLang="zh-CN" sz="2000" dirty="0" smtClean="0"/>
              <a:t>-1</a:t>
            </a:r>
            <a:r>
              <a:rPr lang="zh-CN" altLang="en-US" sz="2000" dirty="0" smtClean="0"/>
              <a:t>，则进行计算，将计算结果赋值给</a:t>
            </a:r>
            <a:r>
              <a:rPr lang="en-US" altLang="zh-CN" sz="2000" dirty="0" smtClean="0"/>
              <a:t>D[i][j]</a:t>
            </a:r>
            <a:r>
              <a:rPr lang="zh-CN" altLang="en-US" sz="2000" dirty="0" smtClean="0"/>
              <a:t>；否则直接返回</a:t>
            </a:r>
            <a:r>
              <a:rPr lang="en-US" altLang="zh-CN" sz="2000" dirty="0" smtClean="0"/>
              <a:t>D[i][j]</a:t>
            </a:r>
            <a:r>
              <a:rPr lang="zh-CN" altLang="en-US" sz="2000" dirty="0" smtClean="0"/>
              <a:t>的值。</a:t>
            </a:r>
            <a:endParaRPr lang="en-US" altLang="zh-CN" sz="2000" dirty="0" smtClean="0"/>
          </a:p>
          <a:p>
            <a:endParaRPr lang="zh-CN" altLang="en-US" sz="2000" dirty="0" smtClean="0"/>
          </a:p>
          <a:p>
            <a:r>
              <a:rPr lang="zh-CN" altLang="en-US" sz="2000" dirty="0" smtClean="0"/>
              <a:t>记忆化搜索虽然叫搜索，实际上还是一个动态规划问题，能够记忆化搜索的一般都能用动态规划求解，但是记忆化搜索的编码更加直观、易写。</a:t>
            </a:r>
          </a:p>
          <a:p>
            <a:endParaRPr lang="zh-CN" altLang="en-US" sz="20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153</a:t>
            </a:fld>
            <a:endParaRPr lang="en-US" altLang="zh-CN"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埃及分数</a:t>
            </a:r>
            <a:endParaRPr lang="zh-CN" altLang="en-US" sz="3600" dirty="0"/>
          </a:p>
        </p:txBody>
      </p:sp>
      <p:sp>
        <p:nvSpPr>
          <p:cNvPr id="3" name="内容占位符 2"/>
          <p:cNvSpPr>
            <a:spLocks noGrp="1"/>
          </p:cNvSpPr>
          <p:nvPr>
            <p:ph idx="1"/>
          </p:nvPr>
        </p:nvSpPr>
        <p:spPr>
          <a:xfrm>
            <a:off x="457200" y="913284"/>
            <a:ext cx="8229600" cy="4195821"/>
          </a:xfrm>
        </p:spPr>
        <p:txBody>
          <a:bodyPr>
            <a:noAutofit/>
          </a:bodyPr>
          <a:lstStyle/>
          <a:p>
            <a:r>
              <a:rPr lang="zh-CN" altLang="en-US" sz="2400" dirty="0"/>
              <a:t>在古埃及，人们使用单位分数的和</a:t>
            </a:r>
            <a:r>
              <a:rPr lang="en-US" altLang="zh-CN" sz="2400" dirty="0"/>
              <a:t>(</a:t>
            </a:r>
            <a:r>
              <a:rPr lang="zh-CN" altLang="en-US" sz="2400" dirty="0"/>
              <a:t>形如</a:t>
            </a:r>
            <a:r>
              <a:rPr lang="en-US" altLang="zh-CN" sz="2400" dirty="0"/>
              <a:t>1/a</a:t>
            </a:r>
            <a:r>
              <a:rPr lang="zh-CN" altLang="en-US" sz="2400" dirty="0"/>
              <a:t>的</a:t>
            </a:r>
            <a:r>
              <a:rPr lang="en-US" altLang="zh-CN" sz="2400" dirty="0"/>
              <a:t>, a</a:t>
            </a:r>
            <a:r>
              <a:rPr lang="zh-CN" altLang="en-US" sz="2400" dirty="0"/>
              <a:t>是自然数</a:t>
            </a:r>
            <a:r>
              <a:rPr lang="en-US" altLang="zh-CN" sz="2400" dirty="0"/>
              <a:t>)</a:t>
            </a:r>
            <a:r>
              <a:rPr lang="zh-CN" altLang="en-US" sz="2400" dirty="0"/>
              <a:t>表示一切有理数。 如：</a:t>
            </a:r>
            <a:r>
              <a:rPr lang="en-US" altLang="zh-CN" sz="2400" dirty="0"/>
              <a:t>2/3=1/2+1/6,</a:t>
            </a:r>
            <a:r>
              <a:rPr lang="zh-CN" altLang="en-US" sz="2400" dirty="0"/>
              <a:t>但不允许</a:t>
            </a:r>
            <a:r>
              <a:rPr lang="en-US" altLang="zh-CN" sz="2400" dirty="0"/>
              <a:t>2/3=1/3+1/3,</a:t>
            </a:r>
            <a:r>
              <a:rPr lang="zh-CN" altLang="en-US" sz="2400" dirty="0"/>
              <a:t>因为加数中有相同的</a:t>
            </a:r>
            <a:r>
              <a:rPr lang="zh-CN" altLang="en-US" sz="2400" dirty="0" smtClean="0"/>
              <a:t>。</a:t>
            </a:r>
            <a:endParaRPr lang="en-US" altLang="zh-CN" sz="2400" dirty="0" smtClean="0"/>
          </a:p>
          <a:p>
            <a:r>
              <a:rPr lang="zh-CN" altLang="en-US" sz="2400" dirty="0" smtClean="0"/>
              <a:t>对于</a:t>
            </a:r>
            <a:r>
              <a:rPr lang="zh-CN" altLang="en-US" sz="2400" dirty="0"/>
              <a:t>一个分数</a:t>
            </a:r>
            <a:r>
              <a:rPr lang="en-US" altLang="zh-CN" sz="2400" dirty="0"/>
              <a:t>a/b,</a:t>
            </a:r>
            <a:r>
              <a:rPr lang="zh-CN" altLang="en-US" sz="2400" dirty="0"/>
              <a:t>表示方法有很多种，但是哪种最好呢？ 首先，加数少的比加数多的好，其次，加数个数相同的，最小的分数</a:t>
            </a:r>
            <a:r>
              <a:rPr lang="zh-CN" altLang="en-US" sz="2400" dirty="0" smtClean="0"/>
              <a:t>越大越好。</a:t>
            </a:r>
            <a:endParaRPr lang="en-US" altLang="zh-CN" sz="2400" dirty="0" smtClean="0"/>
          </a:p>
          <a:p>
            <a:r>
              <a:rPr lang="zh-CN" altLang="en-US" sz="2400" dirty="0" smtClean="0"/>
              <a:t>如</a:t>
            </a:r>
            <a:r>
              <a:rPr lang="zh-CN" altLang="en-US" sz="2400" dirty="0"/>
              <a:t>： </a:t>
            </a:r>
            <a:r>
              <a:rPr lang="en-US" altLang="zh-CN" sz="2400" dirty="0"/>
              <a:t>19/45=1/3 + 1/12 + </a:t>
            </a:r>
            <a:r>
              <a:rPr lang="en-US" altLang="zh-CN" sz="2400" dirty="0" smtClean="0"/>
              <a:t>1/180</a:t>
            </a:r>
            <a:r>
              <a:rPr lang="zh-CN" altLang="en-US" sz="2400" dirty="0" smtClean="0"/>
              <a:t>，</a:t>
            </a:r>
            <a:r>
              <a:rPr lang="en-US" altLang="zh-CN" sz="2400" dirty="0" smtClean="0"/>
              <a:t>19/45=1/3 </a:t>
            </a:r>
            <a:r>
              <a:rPr lang="en-US" altLang="zh-CN" sz="2400" dirty="0"/>
              <a:t>+ 1/15 + </a:t>
            </a:r>
            <a:r>
              <a:rPr lang="en-US" altLang="zh-CN" sz="2400" dirty="0" smtClean="0"/>
              <a:t>1/45</a:t>
            </a:r>
            <a:r>
              <a:rPr lang="zh-CN" altLang="en-US" sz="2400" dirty="0" smtClean="0"/>
              <a:t>，</a:t>
            </a:r>
            <a:r>
              <a:rPr lang="en-US" altLang="zh-CN" sz="2400" dirty="0" smtClean="0"/>
              <a:t>19/45=1/3 </a:t>
            </a:r>
            <a:r>
              <a:rPr lang="en-US" altLang="zh-CN" sz="2400" dirty="0"/>
              <a:t>+ 1/18 + </a:t>
            </a:r>
            <a:r>
              <a:rPr lang="en-US" altLang="zh-CN" sz="2400" dirty="0" smtClean="0"/>
              <a:t>1/30</a:t>
            </a:r>
            <a:r>
              <a:rPr lang="zh-CN" altLang="en-US" sz="2400" dirty="0" smtClean="0"/>
              <a:t>，</a:t>
            </a:r>
            <a:r>
              <a:rPr lang="en-US" altLang="zh-CN" sz="2400" dirty="0" smtClean="0"/>
              <a:t>19/45=1/4 </a:t>
            </a:r>
            <a:r>
              <a:rPr lang="en-US" altLang="zh-CN" sz="2400" dirty="0"/>
              <a:t>+ 1/6 + </a:t>
            </a:r>
            <a:r>
              <a:rPr lang="en-US" altLang="zh-CN" sz="2400" dirty="0" smtClean="0"/>
              <a:t>1/180</a:t>
            </a:r>
            <a:r>
              <a:rPr lang="zh-CN" altLang="en-US" sz="2400" dirty="0" smtClean="0"/>
              <a:t>，</a:t>
            </a:r>
            <a:r>
              <a:rPr lang="en-US" altLang="zh-CN" sz="2400" dirty="0" smtClean="0"/>
              <a:t>19/45=1/5 </a:t>
            </a:r>
            <a:r>
              <a:rPr lang="en-US" altLang="zh-CN" sz="2400" dirty="0"/>
              <a:t>+ 1/6 + </a:t>
            </a:r>
            <a:r>
              <a:rPr lang="en-US" altLang="zh-CN" sz="2400" dirty="0" smtClean="0"/>
              <a:t>1/18</a:t>
            </a:r>
            <a:r>
              <a:rPr lang="zh-CN" altLang="en-US" sz="2400" dirty="0" smtClean="0"/>
              <a:t>。</a:t>
            </a:r>
            <a:r>
              <a:rPr lang="en-US" altLang="zh-CN" sz="2400" dirty="0" smtClean="0"/>
              <a:t> </a:t>
            </a:r>
            <a:r>
              <a:rPr lang="zh-CN" altLang="en-US" sz="2400" dirty="0"/>
              <a:t>最好的是最后一种，因为</a:t>
            </a:r>
            <a:r>
              <a:rPr lang="en-US" altLang="zh-CN" sz="2400" dirty="0"/>
              <a:t>1/18</a:t>
            </a:r>
            <a:r>
              <a:rPr lang="zh-CN" altLang="en-US" sz="2400" dirty="0"/>
              <a:t>比</a:t>
            </a:r>
            <a:r>
              <a:rPr lang="en-US" altLang="zh-CN" sz="2400" dirty="0" smtClean="0"/>
              <a:t>1/180</a:t>
            </a:r>
            <a:r>
              <a:rPr lang="zh-CN" altLang="en-US" sz="2400" dirty="0" smtClean="0"/>
              <a:t>，</a:t>
            </a:r>
            <a:r>
              <a:rPr lang="en-US" altLang="zh-CN" sz="2400" dirty="0" smtClean="0"/>
              <a:t>1/45</a:t>
            </a:r>
            <a:r>
              <a:rPr lang="zh-CN" altLang="en-US" sz="2400" dirty="0" smtClean="0"/>
              <a:t>，</a:t>
            </a:r>
            <a:r>
              <a:rPr lang="en-US" altLang="zh-CN" sz="2400" dirty="0" smtClean="0"/>
              <a:t>1/30</a:t>
            </a:r>
            <a:r>
              <a:rPr lang="zh-CN" altLang="en-US" sz="2400" dirty="0" smtClean="0"/>
              <a:t>，</a:t>
            </a:r>
            <a:r>
              <a:rPr lang="en-US" altLang="zh-CN" sz="2400" dirty="0" smtClean="0"/>
              <a:t>1/180</a:t>
            </a:r>
            <a:r>
              <a:rPr lang="zh-CN" altLang="en-US" sz="2400" dirty="0"/>
              <a:t>都大。 给出</a:t>
            </a:r>
            <a:r>
              <a:rPr lang="en-US" altLang="zh-CN" sz="2400" dirty="0" err="1"/>
              <a:t>a,b</a:t>
            </a:r>
            <a:r>
              <a:rPr lang="en-US" altLang="zh-CN" sz="2400" dirty="0"/>
              <a:t>(0&lt;a&lt;b&lt;1000),</a:t>
            </a:r>
            <a:r>
              <a:rPr lang="zh-CN" altLang="en-US" sz="2400" dirty="0"/>
              <a:t>编程计算最好的表达方式。</a:t>
            </a:r>
          </a:p>
        </p:txBody>
      </p:sp>
    </p:spTree>
    <p:extLst>
      <p:ext uri="{BB962C8B-B14F-4D97-AF65-F5344CB8AC3E}">
        <p14:creationId xmlns:p14="http://schemas.microsoft.com/office/powerpoint/2010/main" xmlns="" val="320150421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p:txBody>
          <a:bodyPr/>
          <a:lstStyle/>
          <a:p>
            <a:r>
              <a:rPr lang="zh-CN" altLang="en-US" sz="2400" dirty="0" smtClean="0"/>
              <a:t>我们发现在这个问题中我们每一步搜索的状态量可以说是正无穷，并且状态树的深度也可以说是正无穷。</a:t>
            </a:r>
            <a:endParaRPr lang="en-US" altLang="zh-CN" sz="2400" dirty="0" smtClean="0"/>
          </a:p>
          <a:p>
            <a:r>
              <a:rPr lang="zh-CN" altLang="en-US" sz="2400" dirty="0" smtClean="0"/>
              <a:t>怎么办？</a:t>
            </a:r>
            <a:endParaRPr lang="zh-CN" altLang="en-US" sz="2400" dirty="0"/>
          </a:p>
        </p:txBody>
      </p:sp>
    </p:spTree>
    <p:extLst>
      <p:ext uri="{BB962C8B-B14F-4D97-AF65-F5344CB8AC3E}">
        <p14:creationId xmlns:p14="http://schemas.microsoft.com/office/powerpoint/2010/main" xmlns="" val="316861169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迭代加深</a:t>
            </a:r>
            <a:r>
              <a:rPr lang="zh-CN" altLang="en-US" sz="3600" dirty="0" smtClean="0"/>
              <a:t>算法</a:t>
            </a:r>
            <a:endParaRPr lang="zh-CN" altLang="en-US" sz="3600" dirty="0"/>
          </a:p>
        </p:txBody>
      </p:sp>
      <p:sp>
        <p:nvSpPr>
          <p:cNvPr id="3" name="内容占位符 2"/>
          <p:cNvSpPr>
            <a:spLocks noGrp="1"/>
          </p:cNvSpPr>
          <p:nvPr>
            <p:ph idx="1"/>
          </p:nvPr>
        </p:nvSpPr>
        <p:spPr>
          <a:xfrm>
            <a:off x="446856" y="1057300"/>
            <a:ext cx="8229600" cy="3775604"/>
          </a:xfrm>
        </p:spPr>
        <p:txBody>
          <a:bodyPr>
            <a:noAutofit/>
          </a:bodyPr>
          <a:lstStyle/>
          <a:p>
            <a:r>
              <a:rPr lang="zh-CN" altLang="en-US" sz="2000" dirty="0"/>
              <a:t>对深度优先搜索进行了一定改进，对搜索树的深度进行控制，即有界深度优先搜索</a:t>
            </a:r>
            <a:r>
              <a:rPr lang="zh-CN" altLang="en-US" sz="2000" dirty="0" smtClean="0"/>
              <a:t>。</a:t>
            </a:r>
            <a:endParaRPr lang="en-US" altLang="zh-CN" sz="2000" dirty="0" smtClean="0"/>
          </a:p>
          <a:p>
            <a:endParaRPr lang="zh-CN" altLang="en-US" sz="2000" dirty="0"/>
          </a:p>
          <a:p>
            <a:r>
              <a:rPr lang="zh-CN" altLang="en-US" sz="2000" dirty="0"/>
              <a:t>在程序找到目标之前，通过迭代不断</a:t>
            </a:r>
            <a:r>
              <a:rPr lang="zh-CN" altLang="en-US" sz="2000" dirty="0" smtClean="0"/>
              <a:t>增大搜索的深度</a:t>
            </a:r>
            <a:r>
              <a:rPr lang="en-US" altLang="zh-CN" sz="2000" dirty="0" err="1" smtClean="0"/>
              <a:t>dep</a:t>
            </a:r>
            <a:r>
              <a:rPr lang="zh-CN" altLang="en-US" sz="2000" dirty="0" smtClean="0"/>
              <a:t>以</a:t>
            </a:r>
            <a:r>
              <a:rPr lang="zh-CN" altLang="en-US" sz="2000" dirty="0"/>
              <a:t>保证完备性和最优性。虽然会有不少重复搜索，但是鉴于每增加一次</a:t>
            </a:r>
            <a:r>
              <a:rPr lang="en-US" altLang="zh-CN" sz="2000" dirty="0" err="1" smtClean="0"/>
              <a:t>dep</a:t>
            </a:r>
            <a:r>
              <a:rPr lang="zh-CN" altLang="en-US" sz="2000" dirty="0" smtClean="0"/>
              <a:t>，</a:t>
            </a:r>
            <a:r>
              <a:rPr lang="zh-CN" altLang="en-US" sz="2000" dirty="0"/>
              <a:t>则搜索的时间复杂度会以指数级别增加，所以重复搜索的时间可以忽略，亦可以与</a:t>
            </a:r>
            <a:r>
              <a:rPr lang="en-US" altLang="zh-CN" sz="2000" dirty="0"/>
              <a:t>A*</a:t>
            </a:r>
            <a:r>
              <a:rPr lang="zh-CN" altLang="en-US" sz="2000" dirty="0"/>
              <a:t>算法结合（即</a:t>
            </a:r>
            <a:r>
              <a:rPr lang="en-US" altLang="zh-CN" sz="2000" dirty="0"/>
              <a:t>IDA*</a:t>
            </a:r>
            <a:r>
              <a:rPr lang="zh-CN" altLang="en-US" sz="2000" dirty="0"/>
              <a:t>搜索算法）来剪枝</a:t>
            </a:r>
            <a:r>
              <a:rPr lang="zh-CN" altLang="en-US" sz="2000" dirty="0" smtClean="0"/>
              <a:t>。</a:t>
            </a:r>
            <a:endParaRPr lang="en-US" altLang="zh-CN" sz="2000" dirty="0" smtClean="0"/>
          </a:p>
          <a:p>
            <a:endParaRPr lang="zh-CN" altLang="en-US" sz="2000" dirty="0"/>
          </a:p>
          <a:p>
            <a:r>
              <a:rPr lang="zh-CN" altLang="en-US" sz="2000" dirty="0"/>
              <a:t>迭代加深搜索通常用于那种搜索树又深又宽、但是解并不是很深的情况，这时广度优先搜索会超空间，而深度优先搜索会超时。这时迭代加深搜索很有用，可是说是在用递归方法在实现广度优先搜索。</a:t>
            </a:r>
          </a:p>
        </p:txBody>
      </p:sp>
    </p:spTree>
    <p:extLst>
      <p:ext uri="{BB962C8B-B14F-4D97-AF65-F5344CB8AC3E}">
        <p14:creationId xmlns:p14="http://schemas.microsoft.com/office/powerpoint/2010/main" xmlns="" val="29965165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p>
        </p:txBody>
      </p:sp>
      <p:sp>
        <p:nvSpPr>
          <p:cNvPr id="3" name="内容占位符 2"/>
          <p:cNvSpPr>
            <a:spLocks noGrp="1"/>
          </p:cNvSpPr>
          <p:nvPr>
            <p:ph idx="1"/>
          </p:nvPr>
        </p:nvSpPr>
        <p:spPr/>
        <p:txBody>
          <a:bodyPr/>
          <a:lstStyle/>
          <a:p>
            <a:r>
              <a:rPr lang="zh-CN" altLang="en-US" sz="2400" dirty="0" smtClean="0"/>
              <a:t>我们使用迭代加深算法，虽然可以将搜索时的深度给限制住</a:t>
            </a:r>
            <a:r>
              <a:rPr lang="zh-CN" altLang="en-US" sz="2400" dirty="0"/>
              <a:t>。但是每一步搜索的状态</a:t>
            </a:r>
            <a:r>
              <a:rPr lang="zh-CN" altLang="en-US" sz="2400" dirty="0" smtClean="0"/>
              <a:t>量依然没法限制。</a:t>
            </a:r>
            <a:endParaRPr lang="en-US" altLang="zh-CN" sz="2400" dirty="0" smtClean="0"/>
          </a:p>
          <a:p>
            <a:r>
              <a:rPr lang="zh-CN" altLang="en-US" sz="2400" dirty="0" smtClean="0"/>
              <a:t>我们考虑给其加上可行性剪枝。</a:t>
            </a:r>
            <a:endParaRPr lang="en-US" altLang="zh-CN" sz="2400" dirty="0"/>
          </a:p>
          <a:p>
            <a:r>
              <a:rPr lang="zh-CN" altLang="en-US" sz="2400" dirty="0" smtClean="0"/>
              <a:t>假设还剩下</a:t>
            </a:r>
            <a:r>
              <a:rPr lang="en-US" altLang="zh-CN" sz="2400" dirty="0" smtClean="0"/>
              <a:t>k</a:t>
            </a:r>
            <a:r>
              <a:rPr lang="zh-CN" altLang="en-US" sz="2400" dirty="0" smtClean="0"/>
              <a:t>个数没有搜索，并且他们的和为</a:t>
            </a:r>
            <a:r>
              <a:rPr lang="en-US" altLang="zh-CN" sz="2400" dirty="0" smtClean="0"/>
              <a:t>a/b</a:t>
            </a:r>
            <a:r>
              <a:rPr lang="zh-CN" altLang="en-US" sz="2400" dirty="0" smtClean="0"/>
              <a:t>。如果剩下的</a:t>
            </a:r>
            <a:r>
              <a:rPr lang="en-US" altLang="zh-CN" sz="2400" dirty="0" smtClean="0"/>
              <a:t>k</a:t>
            </a:r>
            <a:r>
              <a:rPr lang="zh-CN" altLang="en-US" sz="2400" dirty="0" smtClean="0"/>
              <a:t>个数的和最大值依然小于</a:t>
            </a:r>
            <a:r>
              <a:rPr lang="en-US" altLang="zh-CN" sz="2400" dirty="0" smtClean="0"/>
              <a:t>a/b</a:t>
            </a:r>
            <a:r>
              <a:rPr lang="zh-CN" altLang="en-US" sz="2400" dirty="0" smtClean="0"/>
              <a:t>则没有必要搜索下去了。</a:t>
            </a:r>
            <a:endParaRPr lang="en-US" altLang="zh-CN" sz="2400" dirty="0" smtClean="0"/>
          </a:p>
          <a:p>
            <a:r>
              <a:rPr lang="zh-CN" altLang="en-US" sz="2400" dirty="0" smtClean="0"/>
              <a:t>也就是说这次搜索的分数</a:t>
            </a:r>
            <a:r>
              <a:rPr lang="en-US" altLang="zh-CN" sz="2400" dirty="0" smtClean="0"/>
              <a:t>1/x</a:t>
            </a:r>
            <a:r>
              <a:rPr lang="zh-CN" altLang="en-US" sz="2400" dirty="0" smtClean="0"/>
              <a:t>应该要满足</a:t>
            </a:r>
            <a:r>
              <a:rPr lang="en-US" altLang="zh-CN" sz="2400" dirty="0" smtClean="0"/>
              <a:t>k/x&gt;=a/b</a:t>
            </a:r>
            <a:r>
              <a:rPr lang="zh-CN" altLang="en-US" sz="2400" dirty="0" smtClean="0"/>
              <a:t>，即</a:t>
            </a:r>
            <a:r>
              <a:rPr lang="en-US" altLang="zh-CN" sz="2400" dirty="0" smtClean="0"/>
              <a:t>x&lt;=(kb)/a</a:t>
            </a:r>
            <a:r>
              <a:rPr lang="zh-CN" altLang="en-US" sz="2400" dirty="0" smtClean="0"/>
              <a:t>。</a:t>
            </a:r>
            <a:endParaRPr lang="zh-CN" altLang="en-US" sz="2400" dirty="0"/>
          </a:p>
        </p:txBody>
      </p:sp>
    </p:spTree>
    <p:extLst>
      <p:ext uri="{BB962C8B-B14F-4D97-AF65-F5344CB8AC3E}">
        <p14:creationId xmlns:p14="http://schemas.microsoft.com/office/powerpoint/2010/main" xmlns="" val="398638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28626" y="265212"/>
            <a:ext cx="8240713" cy="4378226"/>
          </a:xfrm>
        </p:spPr>
        <p:txBody>
          <a:bodyPr/>
          <a:lstStyle/>
          <a:p>
            <a:pPr eaLnBrk="1" hangingPunct="1">
              <a:defRPr/>
            </a:pPr>
            <a:r>
              <a:rPr lang="zh-CN" altLang="en-US" dirty="0" smtClean="0">
                <a:latin typeface="Gill Sans MT" pitchFamily="34" charset="0"/>
                <a:ea typeface="华文中宋" pitchFamily="2" charset="-122"/>
              </a:rPr>
              <a:t>迭代加深 </a:t>
            </a:r>
            <a:r>
              <a:rPr lang="en-US" altLang="zh-CN" dirty="0" smtClean="0">
                <a:latin typeface="Gill Sans MT" pitchFamily="34" charset="0"/>
                <a:ea typeface="华文中宋" pitchFamily="2" charset="-122"/>
              </a:rPr>
              <a:t>iterative deepening</a:t>
            </a:r>
          </a:p>
          <a:p>
            <a:pPr eaLnBrk="1" hangingPunct="1">
              <a:defRPr/>
            </a:pPr>
            <a:r>
              <a:rPr lang="zh-CN" altLang="en-US" dirty="0" smtClean="0">
                <a:latin typeface="宋体" pitchFamily="2" charset="-122"/>
              </a:rPr>
              <a:t>迭代加深搜索实质是限定下界的深度优先搜索，即首先允许深度优先搜索搜索 </a:t>
            </a:r>
            <a:r>
              <a:rPr lang="en-US" altLang="zh-CN" dirty="0" smtClean="0">
                <a:latin typeface="宋体" pitchFamily="2" charset="-122"/>
              </a:rPr>
              <a:t>k </a:t>
            </a:r>
            <a:r>
              <a:rPr lang="zh-CN" altLang="en-US" dirty="0" smtClean="0">
                <a:latin typeface="宋体" pitchFamily="2" charset="-122"/>
              </a:rPr>
              <a:t>层搜索树，若没有发现可行解，再将 </a:t>
            </a:r>
            <a:r>
              <a:rPr lang="en-US" altLang="zh-CN" dirty="0" smtClean="0">
                <a:latin typeface="宋体" pitchFamily="2" charset="-122"/>
              </a:rPr>
              <a:t>k+1 </a:t>
            </a:r>
            <a:r>
              <a:rPr lang="zh-CN" altLang="en-US" dirty="0" smtClean="0">
                <a:latin typeface="宋体" pitchFamily="2" charset="-122"/>
              </a:rPr>
              <a:t>后再进行一次以上步骤，直到搜索到可行解。</a:t>
            </a:r>
          </a:p>
          <a:p>
            <a:pPr eaLnBrk="1" hangingPunct="1">
              <a:defRPr/>
            </a:pPr>
            <a:r>
              <a:rPr lang="en-US" altLang="zh-CN" dirty="0" smtClean="0">
                <a:latin typeface="Gill Sans MT" pitchFamily="34" charset="0"/>
                <a:ea typeface="华文中宋" pitchFamily="2" charset="-122"/>
              </a:rPr>
              <a:t>DFS-ID</a:t>
            </a:r>
            <a:r>
              <a:rPr lang="zh-CN" altLang="en-US" dirty="0" smtClean="0">
                <a:latin typeface="Gill Sans MT" pitchFamily="34" charset="0"/>
                <a:ea typeface="华文中宋" pitchFamily="2" charset="-122"/>
              </a:rPr>
              <a:t>的附加空间消耗很小，和</a:t>
            </a:r>
            <a:r>
              <a:rPr lang="en-US" altLang="zh-CN" dirty="0" smtClean="0">
                <a:latin typeface="Gill Sans MT" pitchFamily="34" charset="0"/>
                <a:ea typeface="华文中宋" pitchFamily="2" charset="-122"/>
              </a:rPr>
              <a:t>DFS</a:t>
            </a:r>
            <a:r>
              <a:rPr lang="zh-CN" altLang="en-US" dirty="0" smtClean="0">
                <a:latin typeface="Gill Sans MT" pitchFamily="34" charset="0"/>
                <a:ea typeface="华文中宋" pitchFamily="2" charset="-122"/>
              </a:rPr>
              <a:t>一样，不需要队列记录状态，也无需判重</a:t>
            </a:r>
            <a:endParaRPr lang="en-US" altLang="zh-CN" dirty="0" smtClean="0">
              <a:latin typeface="Gill Sans MT" pitchFamily="34" charset="0"/>
              <a:ea typeface="华文中宋" pitchFamily="2" charset="-122"/>
            </a:endParaRPr>
          </a:p>
          <a:p>
            <a:pPr eaLnBrk="1" hangingPunct="1">
              <a:defRPr/>
            </a:pPr>
            <a:r>
              <a:rPr lang="en-US" altLang="zh-CN" dirty="0" smtClean="0">
                <a:latin typeface="Gill Sans MT" pitchFamily="34" charset="0"/>
                <a:ea typeface="华文中宋" pitchFamily="2" charset="-122"/>
              </a:rPr>
              <a:t>DFS-ID</a:t>
            </a:r>
            <a:r>
              <a:rPr lang="zh-CN" altLang="en-US" dirty="0" smtClean="0">
                <a:latin typeface="Gill Sans MT" pitchFamily="34" charset="0"/>
                <a:ea typeface="华文中宋" pitchFamily="2" charset="-122"/>
              </a:rPr>
              <a:t>的时间效率如何？</a:t>
            </a:r>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220"/>
            <a:ext cx="8401050" cy="4771884"/>
          </a:xfrm>
        </p:spPr>
        <p:txBody>
          <a:bodyPr/>
          <a:lstStyle/>
          <a:p>
            <a:pPr eaLnBrk="1" hangingPunct="1">
              <a:defRPr/>
            </a:pPr>
            <a:r>
              <a:rPr lang="zh-CN" altLang="en-US" dirty="0" smtClean="0">
                <a:latin typeface="+mn-ea"/>
              </a:rPr>
              <a:t>迭代加深搜索的时间消耗</a:t>
            </a:r>
            <a:endParaRPr lang="en-US" altLang="zh-CN" dirty="0" smtClean="0">
              <a:latin typeface="+mn-ea"/>
            </a:endParaRPr>
          </a:p>
          <a:p>
            <a:pPr eaLnBrk="1" hangingPunct="1">
              <a:buFont typeface="Wingdings 2" pitchFamily="18" charset="2"/>
              <a:buNone/>
              <a:defRPr/>
            </a:pPr>
            <a:r>
              <a:rPr lang="en-US" altLang="zh-CN" dirty="0" smtClean="0">
                <a:latin typeface="+mn-ea"/>
              </a:rPr>
              <a:t>  </a:t>
            </a:r>
            <a:r>
              <a:rPr lang="zh-CN" altLang="en-US" dirty="0" smtClean="0">
                <a:latin typeface="+mn-ea"/>
              </a:rPr>
              <a:t>考虑</a:t>
            </a:r>
            <a:r>
              <a:rPr lang="en-US" altLang="zh-CN" dirty="0" smtClean="0">
                <a:latin typeface="+mn-ea"/>
              </a:rPr>
              <a:t>DFS-ID</a:t>
            </a:r>
            <a:r>
              <a:rPr lang="zh-CN" altLang="en-US" dirty="0" smtClean="0">
                <a:latin typeface="+mn-ea"/>
              </a:rPr>
              <a:t>扩展出的状态数目</a:t>
            </a:r>
            <a:endParaRPr lang="en-US" altLang="zh-CN" dirty="0" smtClean="0">
              <a:latin typeface="+mn-ea"/>
            </a:endParaRPr>
          </a:p>
          <a:p>
            <a:pPr eaLnBrk="1" hangingPunct="1">
              <a:defRPr/>
            </a:pPr>
            <a:r>
              <a:rPr lang="zh-CN" altLang="en-US" dirty="0" smtClean="0">
                <a:latin typeface="+mn-ea"/>
              </a:rPr>
              <a:t>假设每个状态有</a:t>
            </a:r>
            <a:r>
              <a:rPr lang="en-US" altLang="zh-CN" dirty="0" smtClean="0">
                <a:latin typeface="+mn-ea"/>
              </a:rPr>
              <a:t>k</a:t>
            </a:r>
            <a:r>
              <a:rPr lang="zh-CN" altLang="en-US" dirty="0" smtClean="0">
                <a:latin typeface="+mn-ea"/>
              </a:rPr>
              <a:t>个子状态，</a:t>
            </a:r>
            <a:r>
              <a:rPr lang="en-US" altLang="zh-CN" dirty="0" smtClean="0">
                <a:latin typeface="+mn-ea"/>
              </a:rPr>
              <a:t>BFS</a:t>
            </a:r>
            <a:r>
              <a:rPr lang="zh-CN" altLang="en-US" dirty="0" smtClean="0">
                <a:latin typeface="+mn-ea"/>
              </a:rPr>
              <a:t>总共需要扩展的状态数目为</a:t>
            </a: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defRPr/>
            </a:pPr>
            <a:r>
              <a:rPr lang="en-US" altLang="zh-CN" dirty="0" smtClean="0">
                <a:latin typeface="+mn-ea"/>
              </a:rPr>
              <a:t>DFS-ID</a:t>
            </a:r>
            <a:r>
              <a:rPr lang="zh-CN" altLang="en-US" dirty="0" smtClean="0">
                <a:latin typeface="+mn-ea"/>
              </a:rPr>
              <a:t>则是</a:t>
            </a:r>
          </a:p>
          <a:p>
            <a:pPr eaLnBrk="1" hangingPunct="1">
              <a:defRPr/>
            </a:pPr>
            <a:r>
              <a:rPr lang="en-US" altLang="zh-CN" dirty="0" smtClean="0">
                <a:latin typeface="+mn-ea"/>
              </a:rPr>
              <a:t> 1 + (1+k) + …… + (1+k+……+k^d) = ?</a:t>
            </a:r>
            <a:endParaRPr lang="zh-CN" altLang="en-US" dirty="0" smtClean="0">
              <a:latin typeface="+mn-ea"/>
            </a:endParaRPr>
          </a:p>
        </p:txBody>
      </p:sp>
      <p:pic>
        <p:nvPicPr>
          <p:cNvPr id="49156" name="图片 3" descr="未命名.jpg"/>
          <p:cNvPicPr>
            <a:picLocks noChangeAspect="1"/>
          </p:cNvPicPr>
          <p:nvPr/>
        </p:nvPicPr>
        <p:blipFill>
          <a:blip r:embed="rId2"/>
          <a:srcRect/>
          <a:stretch>
            <a:fillRect/>
          </a:stretch>
        </p:blipFill>
        <p:spPr bwMode="auto">
          <a:xfrm>
            <a:off x="2928939" y="3274219"/>
            <a:ext cx="6118225" cy="96308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962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79" name="Rectangle 3"/>
          <p:cNvSpPr>
            <a:spLocks noChangeArrowheads="1"/>
          </p:cNvSpPr>
          <p:nvPr/>
        </p:nvSpPr>
        <p:spPr bwMode="auto">
          <a:xfrm>
            <a:off x="4343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80" name="Rectangle 4"/>
          <p:cNvSpPr>
            <a:spLocks noChangeArrowheads="1"/>
          </p:cNvSpPr>
          <p:nvPr/>
        </p:nvSpPr>
        <p:spPr bwMode="auto">
          <a:xfrm>
            <a:off x="4724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581" name="Rectangle 5"/>
          <p:cNvSpPr>
            <a:spLocks noChangeArrowheads="1"/>
          </p:cNvSpPr>
          <p:nvPr/>
        </p:nvSpPr>
        <p:spPr bwMode="auto">
          <a:xfrm>
            <a:off x="5105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82" name="Rectangle 6"/>
          <p:cNvSpPr>
            <a:spLocks noChangeArrowheads="1"/>
          </p:cNvSpPr>
          <p:nvPr/>
        </p:nvSpPr>
        <p:spPr bwMode="auto">
          <a:xfrm>
            <a:off x="5486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83" name="Rectangle 7"/>
          <p:cNvSpPr>
            <a:spLocks noChangeArrowheads="1"/>
          </p:cNvSpPr>
          <p:nvPr/>
        </p:nvSpPr>
        <p:spPr bwMode="auto">
          <a:xfrm>
            <a:off x="5867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84" name="Rectangle 8"/>
          <p:cNvSpPr>
            <a:spLocks noChangeArrowheads="1"/>
          </p:cNvSpPr>
          <p:nvPr/>
        </p:nvSpPr>
        <p:spPr bwMode="auto">
          <a:xfrm>
            <a:off x="6248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585" name="Rectangle 9"/>
          <p:cNvSpPr>
            <a:spLocks noChangeArrowheads="1"/>
          </p:cNvSpPr>
          <p:nvPr/>
        </p:nvSpPr>
        <p:spPr bwMode="auto">
          <a:xfrm>
            <a:off x="6629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86" name="Rectangle 10"/>
          <p:cNvSpPr>
            <a:spLocks noChangeArrowheads="1"/>
          </p:cNvSpPr>
          <p:nvPr/>
        </p:nvSpPr>
        <p:spPr bwMode="auto">
          <a:xfrm>
            <a:off x="3962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87" name="Rectangle 11"/>
          <p:cNvSpPr>
            <a:spLocks noChangeArrowheads="1"/>
          </p:cNvSpPr>
          <p:nvPr/>
        </p:nvSpPr>
        <p:spPr bwMode="auto">
          <a:xfrm>
            <a:off x="4343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88" name="Rectangle 12"/>
          <p:cNvSpPr>
            <a:spLocks noChangeArrowheads="1"/>
          </p:cNvSpPr>
          <p:nvPr/>
        </p:nvSpPr>
        <p:spPr bwMode="auto">
          <a:xfrm>
            <a:off x="4724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589" name="Rectangle 13"/>
          <p:cNvSpPr>
            <a:spLocks noChangeArrowheads="1"/>
          </p:cNvSpPr>
          <p:nvPr/>
        </p:nvSpPr>
        <p:spPr bwMode="auto">
          <a:xfrm>
            <a:off x="5105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90" name="Rectangle 14"/>
          <p:cNvSpPr>
            <a:spLocks noChangeArrowheads="1"/>
          </p:cNvSpPr>
          <p:nvPr/>
        </p:nvSpPr>
        <p:spPr bwMode="auto">
          <a:xfrm>
            <a:off x="5486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91" name="Rectangle 15"/>
          <p:cNvSpPr>
            <a:spLocks noChangeArrowheads="1"/>
          </p:cNvSpPr>
          <p:nvPr/>
        </p:nvSpPr>
        <p:spPr bwMode="auto">
          <a:xfrm>
            <a:off x="5867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92" name="Rectangle 16"/>
          <p:cNvSpPr>
            <a:spLocks noChangeArrowheads="1"/>
          </p:cNvSpPr>
          <p:nvPr/>
        </p:nvSpPr>
        <p:spPr bwMode="auto">
          <a:xfrm>
            <a:off x="6248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593" name="Rectangle 17"/>
          <p:cNvSpPr>
            <a:spLocks noChangeArrowheads="1"/>
          </p:cNvSpPr>
          <p:nvPr/>
        </p:nvSpPr>
        <p:spPr bwMode="auto">
          <a:xfrm>
            <a:off x="6629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94" name="Rectangle 18"/>
          <p:cNvSpPr>
            <a:spLocks noChangeArrowheads="1"/>
          </p:cNvSpPr>
          <p:nvPr/>
        </p:nvSpPr>
        <p:spPr bwMode="auto">
          <a:xfrm>
            <a:off x="3962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95" name="Rectangle 19"/>
          <p:cNvSpPr>
            <a:spLocks noChangeArrowheads="1"/>
          </p:cNvSpPr>
          <p:nvPr/>
        </p:nvSpPr>
        <p:spPr bwMode="auto">
          <a:xfrm>
            <a:off x="4343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96" name="Rectangle 20"/>
          <p:cNvSpPr>
            <a:spLocks noChangeArrowheads="1"/>
          </p:cNvSpPr>
          <p:nvPr/>
        </p:nvSpPr>
        <p:spPr bwMode="auto">
          <a:xfrm>
            <a:off x="4724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97" name="Rectangle 21"/>
          <p:cNvSpPr>
            <a:spLocks noChangeArrowheads="1"/>
          </p:cNvSpPr>
          <p:nvPr/>
        </p:nvSpPr>
        <p:spPr bwMode="auto">
          <a:xfrm>
            <a:off x="5105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598" name="Rectangle 22"/>
          <p:cNvSpPr>
            <a:spLocks noChangeArrowheads="1"/>
          </p:cNvSpPr>
          <p:nvPr/>
        </p:nvSpPr>
        <p:spPr bwMode="auto">
          <a:xfrm>
            <a:off x="5486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599" name="Rectangle 23"/>
          <p:cNvSpPr>
            <a:spLocks noChangeArrowheads="1"/>
          </p:cNvSpPr>
          <p:nvPr/>
        </p:nvSpPr>
        <p:spPr bwMode="auto">
          <a:xfrm>
            <a:off x="5867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00" name="Rectangle 24"/>
          <p:cNvSpPr>
            <a:spLocks noChangeArrowheads="1"/>
          </p:cNvSpPr>
          <p:nvPr/>
        </p:nvSpPr>
        <p:spPr bwMode="auto">
          <a:xfrm>
            <a:off x="6248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01" name="Rectangle 25"/>
          <p:cNvSpPr>
            <a:spLocks noChangeArrowheads="1"/>
          </p:cNvSpPr>
          <p:nvPr/>
        </p:nvSpPr>
        <p:spPr bwMode="auto">
          <a:xfrm>
            <a:off x="6629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02" name="Rectangle 26"/>
          <p:cNvSpPr>
            <a:spLocks noChangeArrowheads="1"/>
          </p:cNvSpPr>
          <p:nvPr/>
        </p:nvSpPr>
        <p:spPr bwMode="auto">
          <a:xfrm>
            <a:off x="3962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03" name="Rectangle 27"/>
          <p:cNvSpPr>
            <a:spLocks noChangeArrowheads="1"/>
          </p:cNvSpPr>
          <p:nvPr/>
        </p:nvSpPr>
        <p:spPr bwMode="auto">
          <a:xfrm>
            <a:off x="4343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04" name="Rectangle 28"/>
          <p:cNvSpPr>
            <a:spLocks noChangeArrowheads="1"/>
          </p:cNvSpPr>
          <p:nvPr/>
        </p:nvSpPr>
        <p:spPr bwMode="auto">
          <a:xfrm>
            <a:off x="4724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05" name="Rectangle 29"/>
          <p:cNvSpPr>
            <a:spLocks noChangeArrowheads="1"/>
          </p:cNvSpPr>
          <p:nvPr/>
        </p:nvSpPr>
        <p:spPr bwMode="auto">
          <a:xfrm>
            <a:off x="5105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06" name="Rectangle 30"/>
          <p:cNvSpPr>
            <a:spLocks noChangeArrowheads="1"/>
          </p:cNvSpPr>
          <p:nvPr/>
        </p:nvSpPr>
        <p:spPr bwMode="auto">
          <a:xfrm>
            <a:off x="5486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07" name="Rectangle 31"/>
          <p:cNvSpPr>
            <a:spLocks noChangeArrowheads="1"/>
          </p:cNvSpPr>
          <p:nvPr/>
        </p:nvSpPr>
        <p:spPr bwMode="auto">
          <a:xfrm>
            <a:off x="5867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08" name="Rectangle 32"/>
          <p:cNvSpPr>
            <a:spLocks noChangeArrowheads="1"/>
          </p:cNvSpPr>
          <p:nvPr/>
        </p:nvSpPr>
        <p:spPr bwMode="auto">
          <a:xfrm>
            <a:off x="6248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09" name="Rectangle 33"/>
          <p:cNvSpPr>
            <a:spLocks noChangeArrowheads="1"/>
          </p:cNvSpPr>
          <p:nvPr/>
        </p:nvSpPr>
        <p:spPr bwMode="auto">
          <a:xfrm>
            <a:off x="6629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10" name="Rectangle 34"/>
          <p:cNvSpPr>
            <a:spLocks noChangeArrowheads="1"/>
          </p:cNvSpPr>
          <p:nvPr/>
        </p:nvSpPr>
        <p:spPr bwMode="auto">
          <a:xfrm>
            <a:off x="3962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11" name="Rectangle 35"/>
          <p:cNvSpPr>
            <a:spLocks noChangeArrowheads="1"/>
          </p:cNvSpPr>
          <p:nvPr/>
        </p:nvSpPr>
        <p:spPr bwMode="auto">
          <a:xfrm>
            <a:off x="4343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12" name="Rectangle 36"/>
          <p:cNvSpPr>
            <a:spLocks noChangeArrowheads="1"/>
          </p:cNvSpPr>
          <p:nvPr/>
        </p:nvSpPr>
        <p:spPr bwMode="auto">
          <a:xfrm>
            <a:off x="4724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13" name="Rectangle 37"/>
          <p:cNvSpPr>
            <a:spLocks noChangeArrowheads="1"/>
          </p:cNvSpPr>
          <p:nvPr/>
        </p:nvSpPr>
        <p:spPr bwMode="auto">
          <a:xfrm>
            <a:off x="5105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14" name="Rectangle 38"/>
          <p:cNvSpPr>
            <a:spLocks noChangeArrowheads="1"/>
          </p:cNvSpPr>
          <p:nvPr/>
        </p:nvSpPr>
        <p:spPr bwMode="auto">
          <a:xfrm>
            <a:off x="5486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15" name="Rectangle 39"/>
          <p:cNvSpPr>
            <a:spLocks noChangeArrowheads="1"/>
          </p:cNvSpPr>
          <p:nvPr/>
        </p:nvSpPr>
        <p:spPr bwMode="auto">
          <a:xfrm>
            <a:off x="5867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16" name="Rectangle 40"/>
          <p:cNvSpPr>
            <a:spLocks noChangeArrowheads="1"/>
          </p:cNvSpPr>
          <p:nvPr/>
        </p:nvSpPr>
        <p:spPr bwMode="auto">
          <a:xfrm>
            <a:off x="6248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17" name="Rectangle 41"/>
          <p:cNvSpPr>
            <a:spLocks noChangeArrowheads="1"/>
          </p:cNvSpPr>
          <p:nvPr/>
        </p:nvSpPr>
        <p:spPr bwMode="auto">
          <a:xfrm>
            <a:off x="6629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18" name="Rectangle 42"/>
          <p:cNvSpPr>
            <a:spLocks noChangeArrowheads="1"/>
          </p:cNvSpPr>
          <p:nvPr/>
        </p:nvSpPr>
        <p:spPr bwMode="auto">
          <a:xfrm>
            <a:off x="3962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19" name="Rectangle 43"/>
          <p:cNvSpPr>
            <a:spLocks noChangeArrowheads="1"/>
          </p:cNvSpPr>
          <p:nvPr/>
        </p:nvSpPr>
        <p:spPr bwMode="auto">
          <a:xfrm>
            <a:off x="4343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20" name="Rectangle 44"/>
          <p:cNvSpPr>
            <a:spLocks noChangeArrowheads="1"/>
          </p:cNvSpPr>
          <p:nvPr/>
        </p:nvSpPr>
        <p:spPr bwMode="auto">
          <a:xfrm>
            <a:off x="4724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21" name="Rectangle 45"/>
          <p:cNvSpPr>
            <a:spLocks noChangeArrowheads="1"/>
          </p:cNvSpPr>
          <p:nvPr/>
        </p:nvSpPr>
        <p:spPr bwMode="auto">
          <a:xfrm>
            <a:off x="5105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22" name="Rectangle 46"/>
          <p:cNvSpPr>
            <a:spLocks noChangeArrowheads="1"/>
          </p:cNvSpPr>
          <p:nvPr/>
        </p:nvSpPr>
        <p:spPr bwMode="auto">
          <a:xfrm>
            <a:off x="5486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23" name="Rectangle 47"/>
          <p:cNvSpPr>
            <a:spLocks noChangeArrowheads="1"/>
          </p:cNvSpPr>
          <p:nvPr/>
        </p:nvSpPr>
        <p:spPr bwMode="auto">
          <a:xfrm>
            <a:off x="5867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24" name="Rectangle 48"/>
          <p:cNvSpPr>
            <a:spLocks noChangeArrowheads="1"/>
          </p:cNvSpPr>
          <p:nvPr/>
        </p:nvSpPr>
        <p:spPr bwMode="auto">
          <a:xfrm>
            <a:off x="6248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25" name="Rectangle 49"/>
          <p:cNvSpPr>
            <a:spLocks noChangeArrowheads="1"/>
          </p:cNvSpPr>
          <p:nvPr/>
        </p:nvSpPr>
        <p:spPr bwMode="auto">
          <a:xfrm>
            <a:off x="6629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26" name="Rectangle 50"/>
          <p:cNvSpPr>
            <a:spLocks noChangeArrowheads="1"/>
          </p:cNvSpPr>
          <p:nvPr/>
        </p:nvSpPr>
        <p:spPr bwMode="auto">
          <a:xfrm>
            <a:off x="3962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27" name="Rectangle 51"/>
          <p:cNvSpPr>
            <a:spLocks noChangeArrowheads="1"/>
          </p:cNvSpPr>
          <p:nvPr/>
        </p:nvSpPr>
        <p:spPr bwMode="auto">
          <a:xfrm>
            <a:off x="4343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28" name="Rectangle 52"/>
          <p:cNvSpPr>
            <a:spLocks noChangeArrowheads="1"/>
          </p:cNvSpPr>
          <p:nvPr/>
        </p:nvSpPr>
        <p:spPr bwMode="auto">
          <a:xfrm>
            <a:off x="4724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29" name="Rectangle 53"/>
          <p:cNvSpPr>
            <a:spLocks noChangeArrowheads="1"/>
          </p:cNvSpPr>
          <p:nvPr/>
        </p:nvSpPr>
        <p:spPr bwMode="auto">
          <a:xfrm>
            <a:off x="5105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30" name="Rectangle 54"/>
          <p:cNvSpPr>
            <a:spLocks noChangeArrowheads="1"/>
          </p:cNvSpPr>
          <p:nvPr/>
        </p:nvSpPr>
        <p:spPr bwMode="auto">
          <a:xfrm>
            <a:off x="5486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31" name="Rectangle 55"/>
          <p:cNvSpPr>
            <a:spLocks noChangeArrowheads="1"/>
          </p:cNvSpPr>
          <p:nvPr/>
        </p:nvSpPr>
        <p:spPr bwMode="auto">
          <a:xfrm>
            <a:off x="5867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32" name="Rectangle 56"/>
          <p:cNvSpPr>
            <a:spLocks noChangeArrowheads="1"/>
          </p:cNvSpPr>
          <p:nvPr/>
        </p:nvSpPr>
        <p:spPr bwMode="auto">
          <a:xfrm>
            <a:off x="6248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33" name="Rectangle 57"/>
          <p:cNvSpPr>
            <a:spLocks noChangeArrowheads="1"/>
          </p:cNvSpPr>
          <p:nvPr/>
        </p:nvSpPr>
        <p:spPr bwMode="auto">
          <a:xfrm>
            <a:off x="6629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34" name="Rectangle 58"/>
          <p:cNvSpPr>
            <a:spLocks noChangeArrowheads="1"/>
          </p:cNvSpPr>
          <p:nvPr/>
        </p:nvSpPr>
        <p:spPr bwMode="auto">
          <a:xfrm>
            <a:off x="3962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35" name="Rectangle 59"/>
          <p:cNvSpPr>
            <a:spLocks noChangeArrowheads="1"/>
          </p:cNvSpPr>
          <p:nvPr/>
        </p:nvSpPr>
        <p:spPr bwMode="auto">
          <a:xfrm>
            <a:off x="4343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36" name="Rectangle 60"/>
          <p:cNvSpPr>
            <a:spLocks noChangeArrowheads="1"/>
          </p:cNvSpPr>
          <p:nvPr/>
        </p:nvSpPr>
        <p:spPr bwMode="auto">
          <a:xfrm>
            <a:off x="4724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37" name="Rectangle 61"/>
          <p:cNvSpPr>
            <a:spLocks noChangeArrowheads="1"/>
          </p:cNvSpPr>
          <p:nvPr/>
        </p:nvSpPr>
        <p:spPr bwMode="auto">
          <a:xfrm>
            <a:off x="5105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38" name="Rectangle 62"/>
          <p:cNvSpPr>
            <a:spLocks noChangeArrowheads="1"/>
          </p:cNvSpPr>
          <p:nvPr/>
        </p:nvSpPr>
        <p:spPr bwMode="auto">
          <a:xfrm>
            <a:off x="5486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39" name="Rectangle 63"/>
          <p:cNvSpPr>
            <a:spLocks noChangeArrowheads="1"/>
          </p:cNvSpPr>
          <p:nvPr/>
        </p:nvSpPr>
        <p:spPr bwMode="auto">
          <a:xfrm>
            <a:off x="5867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40" name="Rectangle 64"/>
          <p:cNvSpPr>
            <a:spLocks noChangeArrowheads="1"/>
          </p:cNvSpPr>
          <p:nvPr/>
        </p:nvSpPr>
        <p:spPr bwMode="auto">
          <a:xfrm>
            <a:off x="6248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4641" name="Rectangle 65"/>
          <p:cNvSpPr>
            <a:spLocks noChangeArrowheads="1"/>
          </p:cNvSpPr>
          <p:nvPr/>
        </p:nvSpPr>
        <p:spPr bwMode="auto">
          <a:xfrm>
            <a:off x="6629400" y="4445000"/>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4642" name="Rectangle 66"/>
          <p:cNvSpPr>
            <a:spLocks noChangeArrowheads="1"/>
          </p:cNvSpPr>
          <p:nvPr/>
        </p:nvSpPr>
        <p:spPr bwMode="auto">
          <a:xfrm>
            <a:off x="6629400" y="158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4643" name="Rectangle 67"/>
          <p:cNvSpPr>
            <a:spLocks noChangeArrowheads="1"/>
          </p:cNvSpPr>
          <p:nvPr/>
        </p:nvSpPr>
        <p:spPr bwMode="auto">
          <a:xfrm>
            <a:off x="3962400" y="158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4644" name="Rectangle 68"/>
          <p:cNvSpPr>
            <a:spLocks noChangeArrowheads="1"/>
          </p:cNvSpPr>
          <p:nvPr/>
        </p:nvSpPr>
        <p:spPr bwMode="auto">
          <a:xfrm>
            <a:off x="4343400" y="158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4645" name="Rectangle 69"/>
          <p:cNvSpPr>
            <a:spLocks noChangeArrowheads="1"/>
          </p:cNvSpPr>
          <p:nvPr/>
        </p:nvSpPr>
        <p:spPr bwMode="auto">
          <a:xfrm>
            <a:off x="4724400" y="158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4646" name="Rectangle 70"/>
          <p:cNvSpPr>
            <a:spLocks noChangeArrowheads="1"/>
          </p:cNvSpPr>
          <p:nvPr/>
        </p:nvSpPr>
        <p:spPr bwMode="auto">
          <a:xfrm>
            <a:off x="5105400" y="158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4647" name="Rectangle 71"/>
          <p:cNvSpPr>
            <a:spLocks noChangeArrowheads="1"/>
          </p:cNvSpPr>
          <p:nvPr/>
        </p:nvSpPr>
        <p:spPr bwMode="auto">
          <a:xfrm>
            <a:off x="5486400" y="158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4648" name="Rectangle 72"/>
          <p:cNvSpPr>
            <a:spLocks noChangeArrowheads="1"/>
          </p:cNvSpPr>
          <p:nvPr/>
        </p:nvSpPr>
        <p:spPr bwMode="auto">
          <a:xfrm>
            <a:off x="5867400" y="158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4649" name="Rectangle 73"/>
          <p:cNvSpPr>
            <a:spLocks noChangeArrowheads="1"/>
          </p:cNvSpPr>
          <p:nvPr/>
        </p:nvSpPr>
        <p:spPr bwMode="auto">
          <a:xfrm>
            <a:off x="6248400" y="158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4650" name="Rectangle 74"/>
          <p:cNvSpPr>
            <a:spLocks noChangeArrowheads="1"/>
          </p:cNvSpPr>
          <p:nvPr/>
        </p:nvSpPr>
        <p:spPr bwMode="auto">
          <a:xfrm>
            <a:off x="3124200" y="444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4651" name="Rectangle 75"/>
          <p:cNvSpPr>
            <a:spLocks noChangeArrowheads="1"/>
          </p:cNvSpPr>
          <p:nvPr/>
        </p:nvSpPr>
        <p:spPr bwMode="auto">
          <a:xfrm>
            <a:off x="3124200" y="222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4652" name="Rectangle 76"/>
          <p:cNvSpPr>
            <a:spLocks noChangeArrowheads="1"/>
          </p:cNvSpPr>
          <p:nvPr/>
        </p:nvSpPr>
        <p:spPr bwMode="auto">
          <a:xfrm>
            <a:off x="3124200" y="254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4653" name="Rectangle 77"/>
          <p:cNvSpPr>
            <a:spLocks noChangeArrowheads="1"/>
          </p:cNvSpPr>
          <p:nvPr/>
        </p:nvSpPr>
        <p:spPr bwMode="auto">
          <a:xfrm>
            <a:off x="3124200" y="285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4654" name="Rectangle 78"/>
          <p:cNvSpPr>
            <a:spLocks noChangeArrowheads="1"/>
          </p:cNvSpPr>
          <p:nvPr/>
        </p:nvSpPr>
        <p:spPr bwMode="auto">
          <a:xfrm>
            <a:off x="3124200" y="317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4655" name="Rectangle 79"/>
          <p:cNvSpPr>
            <a:spLocks noChangeArrowheads="1"/>
          </p:cNvSpPr>
          <p:nvPr/>
        </p:nvSpPr>
        <p:spPr bwMode="auto">
          <a:xfrm>
            <a:off x="3124200" y="349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4656" name="Rectangle 80"/>
          <p:cNvSpPr>
            <a:spLocks noChangeArrowheads="1"/>
          </p:cNvSpPr>
          <p:nvPr/>
        </p:nvSpPr>
        <p:spPr bwMode="auto">
          <a:xfrm>
            <a:off x="3124200" y="381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4657" name="Rectangle 81"/>
          <p:cNvSpPr>
            <a:spLocks noChangeArrowheads="1"/>
          </p:cNvSpPr>
          <p:nvPr/>
        </p:nvSpPr>
        <p:spPr bwMode="auto">
          <a:xfrm>
            <a:off x="3124200" y="412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4658" name="Rectangle 83"/>
          <p:cNvSpPr>
            <a:spLocks noChangeArrowheads="1"/>
          </p:cNvSpPr>
          <p:nvPr/>
        </p:nvSpPr>
        <p:spPr bwMode="auto">
          <a:xfrm>
            <a:off x="3581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59" name="Rectangle 84"/>
          <p:cNvSpPr>
            <a:spLocks noChangeArrowheads="1"/>
          </p:cNvSpPr>
          <p:nvPr/>
        </p:nvSpPr>
        <p:spPr bwMode="auto">
          <a:xfrm>
            <a:off x="3581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60" name="Rectangle 85"/>
          <p:cNvSpPr>
            <a:spLocks noChangeArrowheads="1"/>
          </p:cNvSpPr>
          <p:nvPr/>
        </p:nvSpPr>
        <p:spPr bwMode="auto">
          <a:xfrm>
            <a:off x="3581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61" name="Rectangle 86"/>
          <p:cNvSpPr>
            <a:spLocks noChangeArrowheads="1"/>
          </p:cNvSpPr>
          <p:nvPr/>
        </p:nvSpPr>
        <p:spPr bwMode="auto">
          <a:xfrm>
            <a:off x="3581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62" name="Rectangle 87"/>
          <p:cNvSpPr>
            <a:spLocks noChangeArrowheads="1"/>
          </p:cNvSpPr>
          <p:nvPr/>
        </p:nvSpPr>
        <p:spPr bwMode="auto">
          <a:xfrm>
            <a:off x="3581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63" name="Rectangle 88"/>
          <p:cNvSpPr>
            <a:spLocks noChangeArrowheads="1"/>
          </p:cNvSpPr>
          <p:nvPr/>
        </p:nvSpPr>
        <p:spPr bwMode="auto">
          <a:xfrm>
            <a:off x="3581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64" name="Rectangle 89"/>
          <p:cNvSpPr>
            <a:spLocks noChangeArrowheads="1"/>
          </p:cNvSpPr>
          <p:nvPr/>
        </p:nvSpPr>
        <p:spPr bwMode="auto">
          <a:xfrm>
            <a:off x="3581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65" name="Rectangle 90"/>
          <p:cNvSpPr>
            <a:spLocks noChangeArrowheads="1"/>
          </p:cNvSpPr>
          <p:nvPr/>
        </p:nvSpPr>
        <p:spPr bwMode="auto">
          <a:xfrm>
            <a:off x="3581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66" name="Rectangle 91"/>
          <p:cNvSpPr>
            <a:spLocks noChangeArrowheads="1"/>
          </p:cNvSpPr>
          <p:nvPr/>
        </p:nvSpPr>
        <p:spPr bwMode="auto">
          <a:xfrm>
            <a:off x="3581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67" name="Rectangle 92"/>
          <p:cNvSpPr>
            <a:spLocks noChangeArrowheads="1"/>
          </p:cNvSpPr>
          <p:nvPr/>
        </p:nvSpPr>
        <p:spPr bwMode="auto">
          <a:xfrm>
            <a:off x="3124200" y="476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4668" name="Rectangle 93"/>
          <p:cNvSpPr>
            <a:spLocks noChangeArrowheads="1"/>
          </p:cNvSpPr>
          <p:nvPr/>
        </p:nvSpPr>
        <p:spPr bwMode="auto">
          <a:xfrm>
            <a:off x="7010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69" name="Rectangle 94"/>
          <p:cNvSpPr>
            <a:spLocks noChangeArrowheads="1"/>
          </p:cNvSpPr>
          <p:nvPr/>
        </p:nvSpPr>
        <p:spPr bwMode="auto">
          <a:xfrm>
            <a:off x="7010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70" name="Rectangle 95"/>
          <p:cNvSpPr>
            <a:spLocks noChangeArrowheads="1"/>
          </p:cNvSpPr>
          <p:nvPr/>
        </p:nvSpPr>
        <p:spPr bwMode="auto">
          <a:xfrm>
            <a:off x="7010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71" name="Rectangle 96"/>
          <p:cNvSpPr>
            <a:spLocks noChangeArrowheads="1"/>
          </p:cNvSpPr>
          <p:nvPr/>
        </p:nvSpPr>
        <p:spPr bwMode="auto">
          <a:xfrm>
            <a:off x="7010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72" name="Rectangle 97"/>
          <p:cNvSpPr>
            <a:spLocks noChangeArrowheads="1"/>
          </p:cNvSpPr>
          <p:nvPr/>
        </p:nvSpPr>
        <p:spPr bwMode="auto">
          <a:xfrm>
            <a:off x="7010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73" name="Rectangle 98"/>
          <p:cNvSpPr>
            <a:spLocks noChangeArrowheads="1"/>
          </p:cNvSpPr>
          <p:nvPr/>
        </p:nvSpPr>
        <p:spPr bwMode="auto">
          <a:xfrm>
            <a:off x="7010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74" name="Rectangle 99"/>
          <p:cNvSpPr>
            <a:spLocks noChangeArrowheads="1"/>
          </p:cNvSpPr>
          <p:nvPr/>
        </p:nvSpPr>
        <p:spPr bwMode="auto">
          <a:xfrm>
            <a:off x="7010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75" name="Rectangle 100"/>
          <p:cNvSpPr>
            <a:spLocks noChangeArrowheads="1"/>
          </p:cNvSpPr>
          <p:nvPr/>
        </p:nvSpPr>
        <p:spPr bwMode="auto">
          <a:xfrm>
            <a:off x="7010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76" name="Rectangle 101"/>
          <p:cNvSpPr>
            <a:spLocks noChangeArrowheads="1"/>
          </p:cNvSpPr>
          <p:nvPr/>
        </p:nvSpPr>
        <p:spPr bwMode="auto">
          <a:xfrm>
            <a:off x="7010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77" name="Rectangle 102"/>
          <p:cNvSpPr>
            <a:spLocks noChangeArrowheads="1"/>
          </p:cNvSpPr>
          <p:nvPr/>
        </p:nvSpPr>
        <p:spPr bwMode="auto">
          <a:xfrm>
            <a:off x="4343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78" name="Rectangle 103"/>
          <p:cNvSpPr>
            <a:spLocks noChangeArrowheads="1"/>
          </p:cNvSpPr>
          <p:nvPr/>
        </p:nvSpPr>
        <p:spPr bwMode="auto">
          <a:xfrm>
            <a:off x="4724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79" name="Rectangle 104"/>
          <p:cNvSpPr>
            <a:spLocks noChangeArrowheads="1"/>
          </p:cNvSpPr>
          <p:nvPr/>
        </p:nvSpPr>
        <p:spPr bwMode="auto">
          <a:xfrm>
            <a:off x="5105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80" name="Rectangle 105"/>
          <p:cNvSpPr>
            <a:spLocks noChangeArrowheads="1"/>
          </p:cNvSpPr>
          <p:nvPr/>
        </p:nvSpPr>
        <p:spPr bwMode="auto">
          <a:xfrm>
            <a:off x="5486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81" name="Rectangle 106"/>
          <p:cNvSpPr>
            <a:spLocks noChangeArrowheads="1"/>
          </p:cNvSpPr>
          <p:nvPr/>
        </p:nvSpPr>
        <p:spPr bwMode="auto">
          <a:xfrm>
            <a:off x="5867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82" name="Rectangle 107"/>
          <p:cNvSpPr>
            <a:spLocks noChangeArrowheads="1"/>
          </p:cNvSpPr>
          <p:nvPr/>
        </p:nvSpPr>
        <p:spPr bwMode="auto">
          <a:xfrm>
            <a:off x="6248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83" name="Rectangle 108"/>
          <p:cNvSpPr>
            <a:spLocks noChangeArrowheads="1"/>
          </p:cNvSpPr>
          <p:nvPr/>
        </p:nvSpPr>
        <p:spPr bwMode="auto">
          <a:xfrm>
            <a:off x="6629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84" name="Rectangle 109"/>
          <p:cNvSpPr>
            <a:spLocks noChangeArrowheads="1"/>
          </p:cNvSpPr>
          <p:nvPr/>
        </p:nvSpPr>
        <p:spPr bwMode="auto">
          <a:xfrm>
            <a:off x="3962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85" name="Rectangle 110"/>
          <p:cNvSpPr>
            <a:spLocks noChangeArrowheads="1"/>
          </p:cNvSpPr>
          <p:nvPr/>
        </p:nvSpPr>
        <p:spPr bwMode="auto">
          <a:xfrm>
            <a:off x="3581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86" name="Rectangle 111"/>
          <p:cNvSpPr>
            <a:spLocks noChangeArrowheads="1"/>
          </p:cNvSpPr>
          <p:nvPr/>
        </p:nvSpPr>
        <p:spPr bwMode="auto">
          <a:xfrm>
            <a:off x="7010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87" name="Rectangle 112"/>
          <p:cNvSpPr>
            <a:spLocks noChangeArrowheads="1"/>
          </p:cNvSpPr>
          <p:nvPr/>
        </p:nvSpPr>
        <p:spPr bwMode="auto">
          <a:xfrm>
            <a:off x="4343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88" name="Rectangle 113"/>
          <p:cNvSpPr>
            <a:spLocks noChangeArrowheads="1"/>
          </p:cNvSpPr>
          <p:nvPr/>
        </p:nvSpPr>
        <p:spPr bwMode="auto">
          <a:xfrm>
            <a:off x="4724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89" name="Rectangle 114"/>
          <p:cNvSpPr>
            <a:spLocks noChangeArrowheads="1"/>
          </p:cNvSpPr>
          <p:nvPr/>
        </p:nvSpPr>
        <p:spPr bwMode="auto">
          <a:xfrm>
            <a:off x="5105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90" name="Rectangle 115"/>
          <p:cNvSpPr>
            <a:spLocks noChangeArrowheads="1"/>
          </p:cNvSpPr>
          <p:nvPr/>
        </p:nvSpPr>
        <p:spPr bwMode="auto">
          <a:xfrm>
            <a:off x="5486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91" name="Rectangle 116"/>
          <p:cNvSpPr>
            <a:spLocks noChangeArrowheads="1"/>
          </p:cNvSpPr>
          <p:nvPr/>
        </p:nvSpPr>
        <p:spPr bwMode="auto">
          <a:xfrm>
            <a:off x="5867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92" name="Rectangle 117"/>
          <p:cNvSpPr>
            <a:spLocks noChangeArrowheads="1"/>
          </p:cNvSpPr>
          <p:nvPr/>
        </p:nvSpPr>
        <p:spPr bwMode="auto">
          <a:xfrm>
            <a:off x="6248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93" name="Rectangle 118"/>
          <p:cNvSpPr>
            <a:spLocks noChangeArrowheads="1"/>
          </p:cNvSpPr>
          <p:nvPr/>
        </p:nvSpPr>
        <p:spPr bwMode="auto">
          <a:xfrm>
            <a:off x="6629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94" name="Rectangle 119"/>
          <p:cNvSpPr>
            <a:spLocks noChangeArrowheads="1"/>
          </p:cNvSpPr>
          <p:nvPr/>
        </p:nvSpPr>
        <p:spPr bwMode="auto">
          <a:xfrm>
            <a:off x="3962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4695" name="Rectangle 120"/>
          <p:cNvSpPr>
            <a:spLocks noChangeArrowheads="1"/>
          </p:cNvSpPr>
          <p:nvPr/>
        </p:nvSpPr>
        <p:spPr bwMode="auto">
          <a:xfrm>
            <a:off x="3581400" y="158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24696" name="Rectangle 121"/>
          <p:cNvSpPr>
            <a:spLocks noChangeArrowheads="1"/>
          </p:cNvSpPr>
          <p:nvPr/>
        </p:nvSpPr>
        <p:spPr bwMode="auto">
          <a:xfrm>
            <a:off x="7010400" y="158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4697" name="Rectangle 122"/>
          <p:cNvSpPr>
            <a:spLocks noChangeArrowheads="1"/>
          </p:cNvSpPr>
          <p:nvPr/>
        </p:nvSpPr>
        <p:spPr bwMode="auto">
          <a:xfrm>
            <a:off x="3124200" y="190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pic>
        <p:nvPicPr>
          <p:cNvPr id="24698" name="Picture 123"/>
          <p:cNvPicPr>
            <a:picLocks noChangeAspect="1" noChangeArrowheads="1"/>
          </p:cNvPicPr>
          <p:nvPr/>
        </p:nvPicPr>
        <p:blipFill>
          <a:blip r:embed="rId2"/>
          <a:srcRect/>
          <a:stretch>
            <a:fillRect/>
          </a:stretch>
        </p:blipFill>
        <p:spPr bwMode="auto">
          <a:xfrm>
            <a:off x="3962400" y="2222500"/>
            <a:ext cx="381000" cy="317500"/>
          </a:xfrm>
          <a:prstGeom prst="rect">
            <a:avLst/>
          </a:prstGeom>
          <a:solidFill>
            <a:srgbClr val="969696"/>
          </a:solidFill>
          <a:ln w="9525">
            <a:noFill/>
            <a:miter lim="800000"/>
            <a:headEnd/>
            <a:tailEnd/>
          </a:ln>
        </p:spPr>
      </p:pic>
      <p:sp>
        <p:nvSpPr>
          <p:cNvPr id="24699" name="Rectangle 124"/>
          <p:cNvSpPr>
            <a:spLocks noGrp="1" noChangeArrowheads="1"/>
          </p:cNvSpPr>
          <p:nvPr>
            <p:ph type="body" idx="1"/>
          </p:nvPr>
        </p:nvSpPr>
        <p:spPr>
          <a:xfrm>
            <a:off x="428628" y="714375"/>
            <a:ext cx="7700963" cy="689240"/>
          </a:xfrm>
          <a:noFill/>
        </p:spPr>
        <p:txBody>
          <a:bodyPr/>
          <a:lstStyle/>
          <a:p>
            <a:pPr>
              <a:lnSpc>
                <a:spcPct val="90000"/>
              </a:lnSpc>
            </a:pPr>
            <a:r>
              <a:rPr lang="zh-CN" altLang="en-US" smtClean="0"/>
              <a:t>在寻找出口的过程中，每前进一步，当前位置入栈；每回退一步，栈顶元素出栈</a:t>
            </a:r>
          </a:p>
        </p:txBody>
      </p:sp>
      <p:grpSp>
        <p:nvGrpSpPr>
          <p:cNvPr id="2" name="Group 125"/>
          <p:cNvGrpSpPr>
            <a:grpSpLocks/>
          </p:cNvGrpSpPr>
          <p:nvPr/>
        </p:nvGrpSpPr>
        <p:grpSpPr bwMode="auto">
          <a:xfrm>
            <a:off x="381000" y="1778002"/>
            <a:ext cx="1981200" cy="3447521"/>
            <a:chOff x="240" y="1728"/>
            <a:chExt cx="1248" cy="2606"/>
          </a:xfrm>
        </p:grpSpPr>
        <p:grpSp>
          <p:nvGrpSpPr>
            <p:cNvPr id="3" name="Group 126"/>
            <p:cNvGrpSpPr>
              <a:grpSpLocks/>
            </p:cNvGrpSpPr>
            <p:nvPr/>
          </p:nvGrpSpPr>
          <p:grpSpPr bwMode="auto">
            <a:xfrm>
              <a:off x="576" y="1728"/>
              <a:ext cx="912" cy="2544"/>
              <a:chOff x="912" y="2448"/>
              <a:chExt cx="1056" cy="1392"/>
            </a:xfrm>
          </p:grpSpPr>
          <p:sp>
            <p:nvSpPr>
              <p:cNvPr id="24705" name="Line 127"/>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24706" name="Line 128"/>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24707" name="Line 129"/>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24703" name="Text Box 130"/>
            <p:cNvSpPr txBox="1">
              <a:spLocks noChangeArrowheads="1"/>
            </p:cNvSpPr>
            <p:nvPr/>
          </p:nvSpPr>
          <p:spPr bwMode="auto">
            <a:xfrm>
              <a:off x="240" y="4032"/>
              <a:ext cx="240" cy="302"/>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24704" name="Rectangle 131"/>
            <p:cNvSpPr>
              <a:spLocks noChangeArrowheads="1"/>
            </p:cNvSpPr>
            <p:nvPr/>
          </p:nvSpPr>
          <p:spPr bwMode="auto">
            <a:xfrm>
              <a:off x="576" y="4090"/>
              <a:ext cx="912" cy="18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grpSp>
      <p:sp>
        <p:nvSpPr>
          <p:cNvPr id="134" name="Rectangle 66"/>
          <p:cNvSpPr>
            <a:spLocks noGrp="1" noChangeArrowheads="1"/>
          </p:cNvSpPr>
          <p:nvPr>
            <p:ph type="title"/>
          </p:nvPr>
        </p:nvSpPr>
        <p:spPr>
          <a:xfrm>
            <a:off x="357188" y="233488"/>
            <a:ext cx="8229600" cy="535781"/>
          </a:xfrm>
        </p:spPr>
        <p:txBody>
          <a:bodyPr anchor="b"/>
          <a:lstStyle/>
          <a:p>
            <a:pPr>
              <a:defRPr/>
            </a:pPr>
            <a:r>
              <a:rPr lang="zh-CN" altLang="en-US" sz="3600" dirty="0">
                <a:effectLst>
                  <a:outerShdw blurRad="38100" dist="38100" dir="2700000" algn="tl">
                    <a:srgbClr val="C0C0C0"/>
                  </a:outerShdw>
                </a:effectLst>
              </a:rPr>
              <a:t>迷宫问题(续)</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effectLst>
                  <a:outerShdw blurRad="38100" dist="38100" dir="2700000" algn="tl">
                    <a:srgbClr val="C0C0C0"/>
                  </a:outerShdw>
                </a:effectLst>
              </a:rPr>
              <a:t>DFS-ID</a:t>
            </a:r>
            <a:endParaRPr lang="en-US" dirty="0" smtClean="0">
              <a:effectLst>
                <a:outerShdw blurRad="38100" dist="38100" dir="2700000" algn="tl">
                  <a:srgbClr val="C0C0C0"/>
                </a:outerShdw>
              </a:effectLst>
            </a:endParaRPr>
          </a:p>
        </p:txBody>
      </p:sp>
      <p:pic>
        <p:nvPicPr>
          <p:cNvPr id="50179" name="内容占位符 3" descr="未命名.jpg"/>
          <p:cNvPicPr>
            <a:picLocks noGrp="1" noChangeAspect="1"/>
          </p:cNvPicPr>
          <p:nvPr>
            <p:ph idx="1"/>
          </p:nvPr>
        </p:nvPicPr>
        <p:blipFill>
          <a:blip r:embed="rId2"/>
          <a:srcRect l="2586" r="2586"/>
          <a:stretch>
            <a:fillRect/>
          </a:stretch>
        </p:blipFill>
        <p:spPr>
          <a:xfrm>
            <a:off x="457200" y="892969"/>
            <a:ext cx="8229600" cy="3978010"/>
          </a:xfrm>
        </p:spPr>
      </p:pic>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effectLst>
                  <a:outerShdw blurRad="38100" dist="38100" dir="2700000" algn="tl">
                    <a:srgbClr val="C0C0C0"/>
                  </a:outerShdw>
                </a:effectLst>
              </a:rPr>
              <a:t>DFS-ID</a:t>
            </a:r>
            <a:endParaRPr lang="en-US" dirty="0" smtClean="0">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eaLnBrk="1" hangingPunct="1">
              <a:defRPr/>
            </a:pPr>
            <a:r>
              <a:rPr lang="zh-CN" altLang="en-US" dirty="0" smtClean="0">
                <a:latin typeface="Consolas" pitchFamily="49" charset="0"/>
                <a:ea typeface="华文中宋" pitchFamily="2" charset="-122"/>
              </a:rPr>
              <a:t>比</a:t>
            </a:r>
            <a:r>
              <a:rPr lang="en-US" altLang="zh-CN" dirty="0" smtClean="0">
                <a:latin typeface="Consolas" pitchFamily="49" charset="0"/>
                <a:ea typeface="华文中宋" pitchFamily="2" charset="-122"/>
              </a:rPr>
              <a:t>BFS</a:t>
            </a:r>
            <a:r>
              <a:rPr lang="zh-CN" altLang="en-US" dirty="0" smtClean="0">
                <a:latin typeface="Consolas" pitchFamily="49" charset="0"/>
                <a:ea typeface="华文中宋" pitchFamily="2" charset="-122"/>
              </a:rPr>
              <a:t>多产生了</a:t>
            </a:r>
            <a:r>
              <a:rPr lang="en-US" altLang="zh-CN" dirty="0" smtClean="0">
                <a:latin typeface="Consolas" pitchFamily="49" charset="0"/>
                <a:ea typeface="华文中宋" pitchFamily="2" charset="-122"/>
              </a:rPr>
              <a:t>1/(k-1)</a:t>
            </a:r>
            <a:r>
              <a:rPr lang="zh-CN" altLang="en-US" dirty="0" smtClean="0">
                <a:latin typeface="Consolas" pitchFamily="49" charset="0"/>
                <a:ea typeface="华文中宋" pitchFamily="2" charset="-122"/>
              </a:rPr>
              <a:t>倍的结点。</a:t>
            </a:r>
          </a:p>
          <a:p>
            <a:pPr eaLnBrk="1" hangingPunct="1">
              <a:defRPr/>
            </a:pPr>
            <a:r>
              <a:rPr lang="zh-CN" altLang="en-US" dirty="0" smtClean="0">
                <a:latin typeface="Consolas" pitchFamily="49" charset="0"/>
                <a:ea typeface="华文中宋" pitchFamily="2" charset="-122"/>
              </a:rPr>
              <a:t>实际这个数字很小。而且</a:t>
            </a:r>
            <a:r>
              <a:rPr lang="en-US" altLang="zh-CN" dirty="0" smtClean="0">
                <a:latin typeface="Consolas" pitchFamily="49" charset="0"/>
                <a:ea typeface="华文中宋" pitchFamily="2" charset="-122"/>
              </a:rPr>
              <a:t>DFS</a:t>
            </a:r>
            <a:r>
              <a:rPr lang="zh-CN" altLang="en-US" dirty="0" smtClean="0">
                <a:latin typeface="Consolas" pitchFamily="49" charset="0"/>
                <a:ea typeface="华文中宋" pitchFamily="2" charset="-122"/>
              </a:rPr>
              <a:t>比</a:t>
            </a:r>
            <a:r>
              <a:rPr lang="en-US" altLang="zh-CN" dirty="0" smtClean="0">
                <a:latin typeface="Consolas" pitchFamily="49" charset="0"/>
                <a:ea typeface="华文中宋" pitchFamily="2" charset="-122"/>
              </a:rPr>
              <a:t>BFS</a:t>
            </a:r>
            <a:r>
              <a:rPr lang="zh-CN" altLang="en-US" dirty="0" smtClean="0">
                <a:latin typeface="Consolas" pitchFamily="49" charset="0"/>
                <a:ea typeface="华文中宋" pitchFamily="2" charset="-122"/>
              </a:rPr>
              <a:t>有着不可比拟的优势：内存！</a:t>
            </a:r>
            <a:endParaRPr lang="en-US" altLang="zh-CN" dirty="0" smtClean="0">
              <a:latin typeface="Consolas" pitchFamily="49" charset="0"/>
              <a:ea typeface="华文中宋" pitchFamily="2" charset="-122"/>
            </a:endParaRPr>
          </a:p>
          <a:p>
            <a:pPr eaLnBrk="1" hangingPunct="1">
              <a:defRPr/>
            </a:pPr>
            <a:endParaRPr lang="en-US" dirty="0" smtClean="0"/>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zh-CN" sz="3600" dirty="0" smtClean="0"/>
              <a:t>HDU 2485 Destroying the bus stations</a:t>
            </a:r>
            <a:r>
              <a:rPr lang="en-US" altLang="zh-CN" dirty="0" smtClean="0"/>
              <a:t/>
            </a:r>
            <a:br>
              <a:rPr lang="en-US" altLang="zh-CN" dirty="0" smtClean="0"/>
            </a:br>
            <a:endParaRPr lang="zh-CN" altLang="en-US" dirty="0" smtClean="0"/>
          </a:p>
        </p:txBody>
      </p:sp>
      <p:sp>
        <p:nvSpPr>
          <p:cNvPr id="3" name="Content Placeholder 2"/>
          <p:cNvSpPr>
            <a:spLocks noGrp="1"/>
          </p:cNvSpPr>
          <p:nvPr>
            <p:ph idx="1"/>
          </p:nvPr>
        </p:nvSpPr>
        <p:spPr>
          <a:xfrm>
            <a:off x="457200" y="1190626"/>
            <a:ext cx="8401050" cy="3918479"/>
          </a:xfrm>
        </p:spPr>
        <p:txBody>
          <a:bodyPr/>
          <a:lstStyle/>
          <a:p>
            <a:pPr>
              <a:defRPr/>
            </a:pPr>
            <a:r>
              <a:rPr lang="zh-CN" altLang="en-US" sz="2400" dirty="0" smtClean="0">
                <a:solidFill>
                  <a:srgbClr val="362E2B"/>
                </a:solidFill>
              </a:rPr>
              <a:t>题目大意：</a:t>
            </a:r>
          </a:p>
          <a:p>
            <a:pPr>
              <a:defRPr/>
            </a:pPr>
            <a:r>
              <a:rPr lang="zh-CN" altLang="en-US" sz="2400" dirty="0" smtClean="0">
                <a:solidFill>
                  <a:srgbClr val="362E2B"/>
                </a:solidFill>
              </a:rPr>
              <a:t>给</a:t>
            </a:r>
            <a:r>
              <a:rPr lang="en-US" altLang="zh-CN" sz="2400" dirty="0" smtClean="0">
                <a:solidFill>
                  <a:srgbClr val="362E2B"/>
                </a:solidFill>
                <a:latin typeface="Times New Roman"/>
              </a:rPr>
              <a:t>N</a:t>
            </a:r>
            <a:r>
              <a:rPr lang="zh-CN" altLang="en-US" sz="2400" dirty="0" smtClean="0">
                <a:solidFill>
                  <a:srgbClr val="362E2B"/>
                </a:solidFill>
              </a:rPr>
              <a:t>的点，节点间有</a:t>
            </a:r>
            <a:r>
              <a:rPr lang="en-US" altLang="zh-CN" sz="2400" dirty="0" smtClean="0">
                <a:solidFill>
                  <a:srgbClr val="362E2B"/>
                </a:solidFill>
                <a:latin typeface="Times New Roman"/>
              </a:rPr>
              <a:t>M</a:t>
            </a:r>
            <a:r>
              <a:rPr lang="zh-CN" altLang="en-US" sz="2400" dirty="0" smtClean="0">
                <a:solidFill>
                  <a:srgbClr val="362E2B"/>
                </a:solidFill>
              </a:rPr>
              <a:t>条有向边，每条边走过的花费都是</a:t>
            </a:r>
            <a:r>
              <a:rPr lang="en-US" altLang="zh-CN" sz="2400" dirty="0" smtClean="0">
                <a:solidFill>
                  <a:srgbClr val="362E2B"/>
                </a:solidFill>
                <a:latin typeface="Times New Roman"/>
              </a:rPr>
              <a:t>1</a:t>
            </a:r>
            <a:r>
              <a:rPr lang="zh-CN" altLang="en-US" sz="2400" dirty="0" smtClean="0">
                <a:solidFill>
                  <a:srgbClr val="362E2B"/>
                </a:solidFill>
              </a:rPr>
              <a:t>，求取要使从</a:t>
            </a:r>
            <a:r>
              <a:rPr lang="en-US" altLang="zh-CN" sz="2400" dirty="0" smtClean="0">
                <a:solidFill>
                  <a:srgbClr val="362E2B"/>
                </a:solidFill>
                <a:latin typeface="Times New Roman"/>
              </a:rPr>
              <a:t>1</a:t>
            </a:r>
            <a:r>
              <a:rPr lang="zh-CN" altLang="en-US" sz="2400" dirty="0" smtClean="0">
                <a:solidFill>
                  <a:srgbClr val="362E2B"/>
                </a:solidFill>
              </a:rPr>
              <a:t>到</a:t>
            </a:r>
            <a:r>
              <a:rPr lang="en-US" altLang="zh-CN" sz="2400" dirty="0" smtClean="0">
                <a:solidFill>
                  <a:srgbClr val="362E2B"/>
                </a:solidFill>
                <a:latin typeface="Times New Roman"/>
              </a:rPr>
              <a:t>N</a:t>
            </a:r>
            <a:r>
              <a:rPr lang="zh-CN" altLang="en-US" sz="2400" dirty="0" smtClean="0">
                <a:solidFill>
                  <a:srgbClr val="362E2B"/>
                </a:solidFill>
              </a:rPr>
              <a:t>的花费大于</a:t>
            </a:r>
            <a:r>
              <a:rPr lang="en-US" altLang="zh-CN" sz="2400" dirty="0" smtClean="0">
                <a:solidFill>
                  <a:srgbClr val="362E2B"/>
                </a:solidFill>
                <a:latin typeface="Times New Roman"/>
              </a:rPr>
              <a:t>K</a:t>
            </a:r>
            <a:r>
              <a:rPr lang="zh-CN" altLang="en-US" sz="2400" dirty="0" smtClean="0">
                <a:solidFill>
                  <a:srgbClr val="362E2B"/>
                </a:solidFill>
              </a:rPr>
              <a:t>，要去掉的边的最少条数</a:t>
            </a:r>
            <a:r>
              <a:rPr lang="en-US" altLang="zh-CN" sz="2400" dirty="0" smtClean="0">
                <a:solidFill>
                  <a:srgbClr val="362E2B"/>
                </a:solidFill>
                <a:latin typeface="Times New Roman"/>
              </a:rPr>
              <a:t>ans</a:t>
            </a:r>
            <a:endParaRPr lang="zh-CN" altLang="en-US" sz="2400" dirty="0" smtClean="0">
              <a:solidFill>
                <a:srgbClr val="362E2B"/>
              </a:solidFill>
            </a:endParaRPr>
          </a:p>
          <a:p>
            <a:pPr>
              <a:defRPr/>
            </a:pPr>
            <a:r>
              <a:rPr lang="zh-CN" altLang="en-US" sz="2400" dirty="0" smtClean="0">
                <a:solidFill>
                  <a:srgbClr val="362E2B"/>
                </a:solidFill>
              </a:rPr>
              <a:t>输入：</a:t>
            </a:r>
          </a:p>
          <a:p>
            <a:pPr>
              <a:defRPr/>
            </a:pPr>
            <a:r>
              <a:rPr lang="zh-CN" altLang="en-US" sz="2400" dirty="0" smtClean="0">
                <a:solidFill>
                  <a:srgbClr val="362E2B"/>
                </a:solidFill>
              </a:rPr>
              <a:t>第一行：</a:t>
            </a:r>
            <a:r>
              <a:rPr lang="en-US" altLang="zh-CN" sz="2400" dirty="0" smtClean="0">
                <a:solidFill>
                  <a:srgbClr val="362E2B"/>
                </a:solidFill>
                <a:latin typeface="Times New Roman"/>
              </a:rPr>
              <a:t>N</a:t>
            </a:r>
            <a:r>
              <a:rPr lang="zh-CN" altLang="en-US" sz="2400" dirty="0" smtClean="0">
                <a:solidFill>
                  <a:srgbClr val="362E2B"/>
                </a:solidFill>
              </a:rPr>
              <a:t>，</a:t>
            </a:r>
            <a:r>
              <a:rPr lang="en-US" altLang="zh-CN" sz="2400" dirty="0" smtClean="0">
                <a:solidFill>
                  <a:srgbClr val="362E2B"/>
                </a:solidFill>
                <a:latin typeface="Times New Roman"/>
              </a:rPr>
              <a:t>M</a:t>
            </a:r>
            <a:r>
              <a:rPr lang="zh-CN" altLang="en-US" sz="2400" dirty="0" smtClean="0">
                <a:solidFill>
                  <a:srgbClr val="362E2B"/>
                </a:solidFill>
              </a:rPr>
              <a:t>，</a:t>
            </a:r>
            <a:r>
              <a:rPr lang="en-US" altLang="zh-CN" sz="2400" dirty="0" smtClean="0">
                <a:solidFill>
                  <a:srgbClr val="362E2B"/>
                </a:solidFill>
                <a:latin typeface="Times New Roman"/>
              </a:rPr>
              <a:t>K</a:t>
            </a:r>
            <a:endParaRPr lang="zh-CN" altLang="en-US" sz="2400" dirty="0" smtClean="0">
              <a:solidFill>
                <a:srgbClr val="362E2B"/>
              </a:solidFill>
            </a:endParaRPr>
          </a:p>
          <a:p>
            <a:pPr>
              <a:defRPr/>
            </a:pPr>
            <a:r>
              <a:rPr lang="zh-CN" altLang="en-US" sz="2400" dirty="0" smtClean="0">
                <a:solidFill>
                  <a:srgbClr val="362E2B"/>
                </a:solidFill>
              </a:rPr>
              <a:t>接下来是</a:t>
            </a:r>
            <a:r>
              <a:rPr lang="en-US" altLang="zh-CN" sz="2400" dirty="0" smtClean="0">
                <a:solidFill>
                  <a:srgbClr val="362E2B"/>
                </a:solidFill>
                <a:latin typeface="Times New Roman"/>
              </a:rPr>
              <a:t>M</a:t>
            </a:r>
            <a:r>
              <a:rPr lang="zh-CN" altLang="en-US" sz="2400" dirty="0" smtClean="0">
                <a:solidFill>
                  <a:srgbClr val="362E2B"/>
                </a:solidFill>
              </a:rPr>
              <a:t>条边的起点和终点</a:t>
            </a:r>
          </a:p>
          <a:p>
            <a:pPr>
              <a:defRPr/>
            </a:pPr>
            <a:r>
              <a:rPr lang="zh-CN" altLang="en-US" sz="2400" dirty="0" smtClean="0">
                <a:solidFill>
                  <a:srgbClr val="362E2B"/>
                </a:solidFill>
              </a:rPr>
              <a:t>输出：</a:t>
            </a:r>
          </a:p>
          <a:p>
            <a:pPr>
              <a:defRPr/>
            </a:pPr>
            <a:r>
              <a:rPr lang="en-US" altLang="zh-CN" sz="2400" dirty="0" smtClean="0">
                <a:solidFill>
                  <a:srgbClr val="362E2B"/>
                </a:solidFill>
                <a:latin typeface="Times New Roman"/>
              </a:rPr>
              <a:t>Ans</a:t>
            </a:r>
            <a:endParaRPr lang="zh-CN" altLang="en-US" sz="2400" dirty="0" smtClean="0">
              <a:solidFill>
                <a:srgbClr val="362E2B"/>
              </a:solidFill>
            </a:endParaRPr>
          </a:p>
          <a:p>
            <a:pPr eaLnBrk="1" hangingPunct="1">
              <a:buFont typeface="Wingdings" pitchFamily="2" charset="2"/>
              <a:buNone/>
              <a:defRPr/>
            </a:pPr>
            <a:endParaRPr lang="en-US" sz="2400" dirty="0" smtClean="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z="3600" dirty="0" smtClean="0"/>
              <a:t>算法分析</a:t>
            </a:r>
          </a:p>
        </p:txBody>
      </p:sp>
      <p:sp>
        <p:nvSpPr>
          <p:cNvPr id="53251" name="内容占位符 2"/>
          <p:cNvSpPr>
            <a:spLocks noGrp="1"/>
          </p:cNvSpPr>
          <p:nvPr>
            <p:ph idx="1"/>
          </p:nvPr>
        </p:nvSpPr>
        <p:spPr>
          <a:xfrm>
            <a:off x="457200" y="1071562"/>
            <a:ext cx="8229600" cy="4037542"/>
          </a:xfrm>
        </p:spPr>
        <p:txBody>
          <a:bodyPr/>
          <a:lstStyle/>
          <a:p>
            <a:r>
              <a:rPr lang="zh-CN" altLang="en-US" sz="2400" dirty="0" smtClean="0"/>
              <a:t>题目中要使达到要求要去掉边的条数最少，要求是</a:t>
            </a:r>
            <a:r>
              <a:rPr lang="en-US" altLang="zh-CN" sz="2400" dirty="0" smtClean="0"/>
              <a:t>1</a:t>
            </a:r>
            <a:r>
              <a:rPr lang="zh-CN" altLang="en-US" sz="2400" dirty="0" smtClean="0"/>
              <a:t>到</a:t>
            </a:r>
            <a:r>
              <a:rPr lang="en-US" altLang="zh-CN" sz="2400" dirty="0" smtClean="0"/>
              <a:t>N</a:t>
            </a:r>
            <a:r>
              <a:rPr lang="zh-CN" altLang="en-US" sz="2400" dirty="0" smtClean="0"/>
              <a:t>的距离要大于</a:t>
            </a:r>
            <a:r>
              <a:rPr lang="en-US" altLang="zh-CN" sz="2400" dirty="0" smtClean="0"/>
              <a:t>K</a:t>
            </a:r>
            <a:r>
              <a:rPr lang="zh-CN" altLang="en-US" sz="2400" dirty="0" smtClean="0"/>
              <a:t>，那么</a:t>
            </a:r>
            <a:r>
              <a:rPr lang="zh-CN" altLang="en-US" sz="2400" b="1" dirty="0" smtClean="0">
                <a:solidFill>
                  <a:srgbClr val="007A37"/>
                </a:solidFill>
              </a:rPr>
              <a:t>一定要求取</a:t>
            </a:r>
            <a:r>
              <a:rPr lang="en-US" altLang="zh-CN" sz="2400" b="1" dirty="0" smtClean="0">
                <a:solidFill>
                  <a:srgbClr val="007A37"/>
                </a:solidFill>
              </a:rPr>
              <a:t>1</a:t>
            </a:r>
            <a:r>
              <a:rPr lang="zh-CN" altLang="en-US" sz="2400" b="1" dirty="0" smtClean="0">
                <a:solidFill>
                  <a:srgbClr val="007A37"/>
                </a:solidFill>
              </a:rPr>
              <a:t>到</a:t>
            </a:r>
            <a:r>
              <a:rPr lang="en-US" altLang="zh-CN" sz="2400" b="1" dirty="0" smtClean="0">
                <a:solidFill>
                  <a:srgbClr val="007A37"/>
                </a:solidFill>
              </a:rPr>
              <a:t>N</a:t>
            </a:r>
            <a:r>
              <a:rPr lang="zh-CN" altLang="en-US" sz="2400" b="1" dirty="0" smtClean="0">
                <a:solidFill>
                  <a:srgbClr val="007A37"/>
                </a:solidFill>
              </a:rPr>
              <a:t>之间的最短路，然后再去掉最短路径中的一个点，导致最短路径变长，然后重新求取最短路，做同样的操作，直到最短路径大于</a:t>
            </a:r>
            <a:r>
              <a:rPr lang="en-US" altLang="zh-CN" sz="2400" b="1" dirty="0" smtClean="0">
                <a:solidFill>
                  <a:srgbClr val="007A37"/>
                </a:solidFill>
              </a:rPr>
              <a:t>K</a:t>
            </a:r>
            <a:r>
              <a:rPr lang="zh-CN" altLang="en-US" sz="2400" dirty="0" smtClean="0"/>
              <a:t>，在这个思路中，我们</a:t>
            </a:r>
            <a:r>
              <a:rPr lang="zh-CN" altLang="en-US" sz="2400" dirty="0" smtClean="0">
                <a:solidFill>
                  <a:srgbClr val="9900FF"/>
                </a:solidFill>
              </a:rPr>
              <a:t>唯一不确定的就是每次去掉的点的具体标号和一共要去掉点的个数，我们可以枚举深度，</a:t>
            </a:r>
            <a:r>
              <a:rPr lang="zh-CN" altLang="en-US" sz="2400" b="1" dirty="0" smtClean="0">
                <a:solidFill>
                  <a:srgbClr val="9900FF"/>
                </a:solidFill>
              </a:rPr>
              <a:t>逐步加深</a:t>
            </a:r>
            <a:r>
              <a:rPr lang="zh-CN" altLang="en-US" sz="2400" dirty="0" smtClean="0"/>
              <a:t>，去掉的点我们可以枚举最短路径上的点，递归地进行深度优先搜索，查探能不能找到可行解，只要能找到可行解，那么当前深度就是最小深度，因为比它小的深度均找不到解</a:t>
            </a:r>
          </a:p>
        </p:txBody>
      </p:sp>
      <p:sp>
        <p:nvSpPr>
          <p:cNvPr id="4" name="灯片编号占位符 3"/>
          <p:cNvSpPr>
            <a:spLocks noGrp="1"/>
          </p:cNvSpPr>
          <p:nvPr>
            <p:ph type="sldNum" sz="quarter" idx="12"/>
          </p:nvPr>
        </p:nvSpPr>
        <p:spPr/>
        <p:txBody>
          <a:bodyPr/>
          <a:lstStyle/>
          <a:p>
            <a:pPr>
              <a:defRPr/>
            </a:pPr>
            <a:fld id="{B88A5D3C-F524-4224-AFBF-F447C75CB91A}" type="slidenum">
              <a:rPr lang="en-US" altLang="zh-CN" smtClean="0"/>
              <a:pPr>
                <a:defRPr/>
              </a:pPr>
              <a:t>163</a:t>
            </a:fld>
            <a:endParaRPr lang="en-US" altLang="zh-CN"/>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279" y="265212"/>
            <a:ext cx="7852137" cy="423193"/>
          </a:xfrm>
          <a:prstGeom prst="rect">
            <a:avLst/>
          </a:prstGeom>
        </p:spPr>
        <p:txBody>
          <a:bodyPr vert="horz" wrap="square" lIns="0" tIns="0" rIns="0" bIns="0" rtlCol="0">
            <a:spAutoFit/>
          </a:bodyPr>
          <a:lstStyle/>
          <a:p>
            <a:pPr marL="12700">
              <a:lnSpc>
                <a:spcPts val="3295"/>
              </a:lnSpc>
            </a:pPr>
            <a:r>
              <a:rPr lang="zh-CN" altLang="en-US" sz="3200" b="0" spc="-5" dirty="0" smtClean="0">
                <a:solidFill>
                  <a:schemeClr val="accent6">
                    <a:lumMod val="75000"/>
                  </a:schemeClr>
                </a:solidFill>
                <a:latin typeface="+mn-ea"/>
                <a:ea typeface="+mn-ea"/>
                <a:cs typeface="SimHei"/>
              </a:rPr>
              <a:t>思考</a:t>
            </a:r>
            <a:r>
              <a:rPr lang="en-US" altLang="zh-CN" sz="3200" spc="-5" dirty="0" smtClean="0">
                <a:solidFill>
                  <a:schemeClr val="accent6">
                    <a:lumMod val="75000"/>
                  </a:schemeClr>
                </a:solidFill>
                <a:latin typeface="+mn-ea"/>
                <a:ea typeface="+mn-ea"/>
                <a:cs typeface="SimHei"/>
              </a:rPr>
              <a:t>: </a:t>
            </a:r>
            <a:r>
              <a:rPr sz="3200" b="0" spc="-5" dirty="0" smtClean="0">
                <a:solidFill>
                  <a:schemeClr val="accent6">
                    <a:lumMod val="75000"/>
                  </a:schemeClr>
                </a:solidFill>
                <a:latin typeface="+mn-ea"/>
                <a:ea typeface="+mn-ea"/>
                <a:cs typeface="SimHei"/>
              </a:rPr>
              <a:t>无优先级运算问题</a:t>
            </a:r>
            <a:endParaRPr sz="3200" dirty="0">
              <a:solidFill>
                <a:schemeClr val="accent6">
                  <a:lumMod val="75000"/>
                </a:schemeClr>
              </a:solidFill>
              <a:latin typeface="+mn-ea"/>
              <a:ea typeface="+mn-ea"/>
              <a:cs typeface="SimHei"/>
            </a:endParaRPr>
          </a:p>
        </p:txBody>
      </p:sp>
      <p:sp>
        <p:nvSpPr>
          <p:cNvPr id="3" name="object 3"/>
          <p:cNvSpPr txBox="1"/>
          <p:nvPr/>
        </p:nvSpPr>
        <p:spPr>
          <a:xfrm>
            <a:off x="179512" y="769268"/>
            <a:ext cx="8286272" cy="3228576"/>
          </a:xfrm>
          <a:prstGeom prst="rect">
            <a:avLst/>
          </a:prstGeom>
        </p:spPr>
        <p:txBody>
          <a:bodyPr vert="horz" wrap="square" lIns="0" tIns="0" rIns="0" bIns="0" rtlCol="0">
            <a:spAutoFit/>
          </a:bodyPr>
          <a:lstStyle/>
          <a:p>
            <a:pPr marL="355600" marR="5080" indent="-343535">
              <a:lnSpc>
                <a:spcPct val="89800"/>
              </a:lnSpc>
              <a:tabLst>
                <a:tab pos="354965" algn="l"/>
              </a:tabLst>
            </a:pPr>
            <a:r>
              <a:rPr spc="-5" dirty="0">
                <a:solidFill>
                  <a:srgbClr val="CC0000"/>
                </a:solidFill>
                <a:latin typeface="宋体" pitchFamily="2" charset="-122"/>
                <a:ea typeface="宋体" pitchFamily="2" charset="-122"/>
                <a:cs typeface="Times New Roman"/>
              </a:rPr>
              <a:t>•	</a:t>
            </a:r>
            <a:r>
              <a:rPr b="1" spc="-10" dirty="0">
                <a:solidFill>
                  <a:srgbClr val="CC0000"/>
                </a:solidFill>
                <a:latin typeface="宋体" pitchFamily="2" charset="-122"/>
                <a:ea typeface="宋体" pitchFamily="2" charset="-122"/>
                <a:cs typeface="SimSun"/>
              </a:rPr>
              <a:t>问题描述：</a:t>
            </a:r>
            <a:r>
              <a:rPr spc="-10" dirty="0">
                <a:latin typeface="宋体" pitchFamily="2" charset="-122"/>
                <a:ea typeface="宋体" pitchFamily="2" charset="-122"/>
                <a:cs typeface="SimSun"/>
              </a:rPr>
              <a:t>给定</a:t>
            </a:r>
            <a:r>
              <a:rPr spc="-10" dirty="0">
                <a:latin typeface="宋体" pitchFamily="2" charset="-122"/>
                <a:ea typeface="宋体" pitchFamily="2" charset="-122"/>
                <a:cs typeface="Times New Roman"/>
              </a:rPr>
              <a:t>n</a:t>
            </a:r>
            <a:r>
              <a:rPr spc="-20" dirty="0">
                <a:latin typeface="宋体" pitchFamily="2" charset="-122"/>
                <a:ea typeface="宋体" pitchFamily="2" charset="-122"/>
                <a:cs typeface="Times New Roman"/>
              </a:rPr>
              <a:t> </a:t>
            </a:r>
            <a:r>
              <a:rPr dirty="0">
                <a:latin typeface="宋体" pitchFamily="2" charset="-122"/>
                <a:ea typeface="宋体" pitchFamily="2" charset="-122"/>
                <a:cs typeface="SimSun"/>
              </a:rPr>
              <a:t>个正整数和</a:t>
            </a:r>
            <a:r>
              <a:rPr dirty="0">
                <a:latin typeface="宋体" pitchFamily="2" charset="-122"/>
                <a:ea typeface="宋体" pitchFamily="2" charset="-122"/>
                <a:cs typeface="Times New Roman"/>
              </a:rPr>
              <a:t>4</a:t>
            </a:r>
            <a:r>
              <a:rPr spc="-20" dirty="0">
                <a:latin typeface="宋体" pitchFamily="2" charset="-122"/>
                <a:ea typeface="宋体" pitchFamily="2" charset="-122"/>
                <a:cs typeface="Times New Roman"/>
              </a:rPr>
              <a:t> </a:t>
            </a:r>
            <a:r>
              <a:rPr spc="-5" dirty="0">
                <a:latin typeface="宋体" pitchFamily="2" charset="-122"/>
                <a:ea typeface="宋体" pitchFamily="2" charset="-122"/>
                <a:cs typeface="SimSun"/>
              </a:rPr>
              <a:t>个运算符＋、－、</a:t>
            </a:r>
            <a:r>
              <a:rPr spc="-5" dirty="0">
                <a:latin typeface="宋体" pitchFamily="2" charset="-122"/>
                <a:ea typeface="宋体" pitchFamily="2" charset="-122"/>
                <a:cs typeface="Times New Roman"/>
              </a:rPr>
              <a:t>*</a:t>
            </a:r>
            <a:r>
              <a:rPr spc="-5" dirty="0">
                <a:latin typeface="宋体" pitchFamily="2" charset="-122"/>
                <a:ea typeface="宋体" pitchFamily="2" charset="-122"/>
                <a:cs typeface="SimSun"/>
              </a:rPr>
              <a:t>、</a:t>
            </a:r>
            <a:r>
              <a:rPr spc="-5" dirty="0">
                <a:latin typeface="宋体" pitchFamily="2" charset="-122"/>
                <a:ea typeface="宋体" pitchFamily="2" charset="-122"/>
                <a:cs typeface="Times New Roman"/>
              </a:rPr>
              <a:t>/</a:t>
            </a:r>
            <a:r>
              <a:rPr spc="-5" dirty="0">
                <a:latin typeface="宋体" pitchFamily="2" charset="-122"/>
                <a:ea typeface="宋体" pitchFamily="2" charset="-122"/>
                <a:cs typeface="SimSun"/>
              </a:rPr>
              <a:t>，</a:t>
            </a:r>
            <a:r>
              <a:rPr spc="-5" dirty="0" smtClean="0">
                <a:latin typeface="宋体" pitchFamily="2" charset="-122"/>
                <a:ea typeface="宋体" pitchFamily="2" charset="-122"/>
                <a:cs typeface="SimSun"/>
              </a:rPr>
              <a:t>且</a:t>
            </a:r>
            <a:r>
              <a:rPr lang="en-US" spc="-5" dirty="0" smtClean="0">
                <a:latin typeface="宋体" pitchFamily="2" charset="-122"/>
                <a:ea typeface="宋体" pitchFamily="2" charset="-122"/>
                <a:cs typeface="SimSun"/>
              </a:rPr>
              <a:t> </a:t>
            </a:r>
            <a:r>
              <a:rPr b="1" spc="-5" dirty="0" smtClean="0">
                <a:solidFill>
                  <a:srgbClr val="7030A0"/>
                </a:solidFill>
                <a:latin typeface="宋体" pitchFamily="2" charset="-122"/>
                <a:ea typeface="宋体" pitchFamily="2" charset="-122"/>
                <a:cs typeface="SimSun"/>
              </a:rPr>
              <a:t>运算符无优先级</a:t>
            </a:r>
            <a:r>
              <a:rPr spc="-5" dirty="0">
                <a:latin typeface="宋体" pitchFamily="2" charset="-122"/>
                <a:ea typeface="宋体" pitchFamily="2" charset="-122"/>
                <a:cs typeface="SimSun"/>
              </a:rPr>
              <a:t>，如</a:t>
            </a:r>
            <a:r>
              <a:rPr spc="-5" dirty="0">
                <a:latin typeface="宋体" pitchFamily="2" charset="-122"/>
                <a:ea typeface="宋体" pitchFamily="2" charset="-122"/>
                <a:cs typeface="Times New Roman"/>
              </a:rPr>
              <a:t>2+3*5=25</a:t>
            </a:r>
            <a:r>
              <a:rPr spc="-5" dirty="0">
                <a:latin typeface="宋体" pitchFamily="2" charset="-122"/>
                <a:ea typeface="宋体" pitchFamily="2" charset="-122"/>
                <a:cs typeface="SimSun"/>
              </a:rPr>
              <a:t>。对于任意给定的整数</a:t>
            </a:r>
            <a:r>
              <a:rPr spc="-5" dirty="0">
                <a:latin typeface="宋体" pitchFamily="2" charset="-122"/>
                <a:ea typeface="宋体" pitchFamily="2" charset="-122"/>
                <a:cs typeface="Times New Roman"/>
              </a:rPr>
              <a:t>m</a:t>
            </a:r>
            <a:r>
              <a:rPr spc="-5" dirty="0">
                <a:latin typeface="宋体" pitchFamily="2" charset="-122"/>
                <a:ea typeface="宋体" pitchFamily="2" charset="-122"/>
                <a:cs typeface="SimSun"/>
              </a:rPr>
              <a:t>，试  </a:t>
            </a:r>
            <a:r>
              <a:rPr dirty="0">
                <a:latin typeface="宋体" pitchFamily="2" charset="-122"/>
                <a:ea typeface="宋体" pitchFamily="2" charset="-122"/>
                <a:cs typeface="SimSun"/>
              </a:rPr>
              <a:t>设计一个算法，</a:t>
            </a:r>
            <a:r>
              <a:rPr dirty="0" smtClean="0">
                <a:latin typeface="宋体" pitchFamily="2" charset="-122"/>
                <a:ea typeface="宋体" pitchFamily="2" charset="-122"/>
                <a:cs typeface="SimSun"/>
              </a:rPr>
              <a:t>用以上给出的</a:t>
            </a:r>
            <a:r>
              <a:rPr lang="en-US" dirty="0" smtClean="0">
                <a:latin typeface="宋体" pitchFamily="2" charset="-122"/>
                <a:ea typeface="宋体" pitchFamily="2" charset="-122"/>
                <a:cs typeface="SimSun"/>
              </a:rPr>
              <a:t> </a:t>
            </a:r>
            <a:r>
              <a:rPr dirty="0" smtClean="0">
                <a:latin typeface="宋体" pitchFamily="2" charset="-122"/>
                <a:ea typeface="宋体" pitchFamily="2" charset="-122"/>
                <a:cs typeface="Times New Roman"/>
              </a:rPr>
              <a:t>n</a:t>
            </a:r>
            <a:r>
              <a:rPr dirty="0" smtClean="0">
                <a:latin typeface="宋体" pitchFamily="2" charset="-122"/>
                <a:ea typeface="宋体" pitchFamily="2" charset="-122"/>
                <a:cs typeface="SimSun"/>
              </a:rPr>
              <a:t>个数和</a:t>
            </a:r>
            <a:r>
              <a:rPr dirty="0" smtClean="0">
                <a:latin typeface="宋体" pitchFamily="2" charset="-122"/>
                <a:ea typeface="宋体" pitchFamily="2" charset="-122"/>
                <a:cs typeface="Times New Roman"/>
              </a:rPr>
              <a:t>4</a:t>
            </a:r>
            <a:r>
              <a:rPr dirty="0" smtClean="0">
                <a:latin typeface="宋体" pitchFamily="2" charset="-122"/>
                <a:ea typeface="宋体" pitchFamily="2" charset="-122"/>
                <a:cs typeface="SimSun"/>
              </a:rPr>
              <a:t>个运算符</a:t>
            </a:r>
            <a:r>
              <a:rPr dirty="0">
                <a:latin typeface="宋体" pitchFamily="2" charset="-122"/>
                <a:ea typeface="宋体" pitchFamily="2" charset="-122"/>
                <a:cs typeface="SimSun"/>
              </a:rPr>
              <a:t>，</a:t>
            </a:r>
            <a:r>
              <a:rPr dirty="0" smtClean="0">
                <a:latin typeface="宋体" pitchFamily="2" charset="-122"/>
                <a:ea typeface="宋体" pitchFamily="2" charset="-122"/>
                <a:cs typeface="SimSun"/>
              </a:rPr>
              <a:t>产生整</a:t>
            </a:r>
            <a:r>
              <a:rPr spc="-5" dirty="0" smtClean="0">
                <a:latin typeface="宋体" pitchFamily="2" charset="-122"/>
                <a:ea typeface="宋体" pitchFamily="2" charset="-122"/>
                <a:cs typeface="SimSun"/>
              </a:rPr>
              <a:t>数</a:t>
            </a:r>
            <a:r>
              <a:rPr spc="-5" dirty="0">
                <a:latin typeface="宋体" pitchFamily="2" charset="-122"/>
                <a:ea typeface="宋体" pitchFamily="2" charset="-122"/>
                <a:cs typeface="Times New Roman"/>
              </a:rPr>
              <a:t>m</a:t>
            </a:r>
            <a:r>
              <a:rPr spc="-5" dirty="0">
                <a:latin typeface="宋体" pitchFamily="2" charset="-122"/>
                <a:ea typeface="宋体" pitchFamily="2" charset="-122"/>
                <a:cs typeface="SimSun"/>
              </a:rPr>
              <a:t>，且用的</a:t>
            </a:r>
            <a:r>
              <a:rPr b="1" spc="-5" dirty="0">
                <a:solidFill>
                  <a:srgbClr val="7030A0"/>
                </a:solidFill>
                <a:latin typeface="宋体" pitchFamily="2" charset="-122"/>
                <a:ea typeface="宋体" pitchFamily="2" charset="-122"/>
                <a:cs typeface="SimSun"/>
              </a:rPr>
              <a:t>运算次数最少</a:t>
            </a:r>
            <a:r>
              <a:rPr spc="-5" dirty="0">
                <a:latin typeface="宋体" pitchFamily="2" charset="-122"/>
                <a:ea typeface="宋体" pitchFamily="2" charset="-122"/>
                <a:cs typeface="SimSun"/>
              </a:rPr>
              <a:t>。给出的</a:t>
            </a:r>
            <a:r>
              <a:rPr spc="-5" dirty="0">
                <a:latin typeface="宋体" pitchFamily="2" charset="-122"/>
                <a:ea typeface="宋体" pitchFamily="2" charset="-122"/>
                <a:cs typeface="Times New Roman"/>
              </a:rPr>
              <a:t>n</a:t>
            </a:r>
            <a:r>
              <a:rPr spc="-5" dirty="0">
                <a:latin typeface="宋体" pitchFamily="2" charset="-122"/>
                <a:ea typeface="宋体" pitchFamily="2" charset="-122"/>
                <a:cs typeface="SimSun"/>
              </a:rPr>
              <a:t>个数中每个数最多只  </a:t>
            </a:r>
            <a:r>
              <a:rPr dirty="0">
                <a:latin typeface="宋体" pitchFamily="2" charset="-122"/>
                <a:ea typeface="宋体" pitchFamily="2" charset="-122"/>
                <a:cs typeface="SimSun"/>
              </a:rPr>
              <a:t>能用</a:t>
            </a:r>
            <a:r>
              <a:rPr dirty="0" smtClean="0">
                <a:latin typeface="宋体" pitchFamily="2" charset="-122"/>
                <a:ea typeface="宋体" pitchFamily="2" charset="-122"/>
                <a:cs typeface="Times New Roman"/>
              </a:rPr>
              <a:t>1</a:t>
            </a:r>
            <a:r>
              <a:rPr dirty="0" smtClean="0">
                <a:latin typeface="宋体" pitchFamily="2" charset="-122"/>
                <a:ea typeface="宋体" pitchFamily="2" charset="-122"/>
                <a:cs typeface="SimSun"/>
              </a:rPr>
              <a:t>次</a:t>
            </a:r>
            <a:r>
              <a:rPr dirty="0">
                <a:latin typeface="宋体" pitchFamily="2" charset="-122"/>
                <a:ea typeface="宋体" pitchFamily="2" charset="-122"/>
                <a:cs typeface="SimSun"/>
              </a:rPr>
              <a:t>，但每种运算符可以任意使用。</a:t>
            </a:r>
          </a:p>
          <a:p>
            <a:pPr marL="355600" marR="127000" indent="-343535">
              <a:lnSpc>
                <a:spcPts val="2580"/>
              </a:lnSpc>
              <a:spcBef>
                <a:spcPts val="620"/>
              </a:spcBef>
              <a:tabLst>
                <a:tab pos="354965" algn="l"/>
              </a:tabLst>
            </a:pPr>
            <a:r>
              <a:rPr spc="-5" dirty="0">
                <a:solidFill>
                  <a:srgbClr val="CC0000"/>
                </a:solidFill>
                <a:latin typeface="宋体" pitchFamily="2" charset="-122"/>
                <a:ea typeface="宋体" pitchFamily="2" charset="-122"/>
                <a:cs typeface="Times New Roman"/>
              </a:rPr>
              <a:t>•	</a:t>
            </a:r>
            <a:r>
              <a:rPr b="1" spc="-10" dirty="0">
                <a:solidFill>
                  <a:srgbClr val="CC0000"/>
                </a:solidFill>
                <a:latin typeface="宋体" pitchFamily="2" charset="-122"/>
                <a:ea typeface="宋体" pitchFamily="2" charset="-122"/>
                <a:cs typeface="SimSun"/>
              </a:rPr>
              <a:t>编程任务</a:t>
            </a:r>
            <a:r>
              <a:rPr b="1" spc="-5" dirty="0">
                <a:solidFill>
                  <a:srgbClr val="CC0000"/>
                </a:solidFill>
                <a:latin typeface="宋体" pitchFamily="2" charset="-122"/>
                <a:ea typeface="宋体" pitchFamily="2" charset="-122"/>
                <a:cs typeface="SimSun"/>
              </a:rPr>
              <a:t>：</a:t>
            </a:r>
            <a:r>
              <a:rPr spc="-5" dirty="0">
                <a:latin typeface="宋体" pitchFamily="2" charset="-122"/>
                <a:ea typeface="宋体" pitchFamily="2" charset="-122"/>
                <a:cs typeface="SimSun"/>
              </a:rPr>
              <a:t>对于给定的</a:t>
            </a:r>
            <a:r>
              <a:rPr dirty="0">
                <a:latin typeface="宋体" pitchFamily="2" charset="-122"/>
                <a:ea typeface="宋体" pitchFamily="2" charset="-122"/>
                <a:cs typeface="Times New Roman"/>
              </a:rPr>
              <a:t>n</a:t>
            </a:r>
            <a:r>
              <a:rPr dirty="0">
                <a:latin typeface="宋体" pitchFamily="2" charset="-122"/>
                <a:ea typeface="宋体" pitchFamily="2" charset="-122"/>
                <a:cs typeface="SimSun"/>
              </a:rPr>
              <a:t>个正整数，设计一个算法，用最少 </a:t>
            </a:r>
            <a:r>
              <a:rPr spc="-5" dirty="0" smtClean="0">
                <a:latin typeface="宋体" pitchFamily="2" charset="-122"/>
                <a:ea typeface="宋体" pitchFamily="2" charset="-122"/>
                <a:cs typeface="SimSun"/>
              </a:rPr>
              <a:t>的无优先级运算次数产生整数</a:t>
            </a:r>
            <a:r>
              <a:rPr spc="-5" dirty="0">
                <a:latin typeface="宋体" pitchFamily="2" charset="-122"/>
                <a:ea typeface="宋体" pitchFamily="2" charset="-122"/>
                <a:cs typeface="Times New Roman"/>
              </a:rPr>
              <a:t>m</a:t>
            </a:r>
            <a:r>
              <a:rPr spc="-5" dirty="0">
                <a:latin typeface="宋体" pitchFamily="2" charset="-122"/>
                <a:ea typeface="宋体" pitchFamily="2" charset="-122"/>
                <a:cs typeface="SimSun"/>
              </a:rPr>
              <a:t>。</a:t>
            </a:r>
            <a:endParaRPr dirty="0">
              <a:latin typeface="宋体" pitchFamily="2" charset="-122"/>
              <a:ea typeface="宋体" pitchFamily="2" charset="-122"/>
              <a:cs typeface="SimSun"/>
            </a:endParaRPr>
          </a:p>
          <a:p>
            <a:pPr marL="355600" marR="19050" indent="-343535">
              <a:lnSpc>
                <a:spcPts val="2580"/>
              </a:lnSpc>
              <a:spcBef>
                <a:spcPts val="580"/>
              </a:spcBef>
              <a:tabLst>
                <a:tab pos="354965" algn="l"/>
              </a:tabLst>
            </a:pPr>
            <a:r>
              <a:rPr spc="-5" dirty="0">
                <a:solidFill>
                  <a:srgbClr val="CC0000"/>
                </a:solidFill>
                <a:latin typeface="宋体" pitchFamily="2" charset="-122"/>
                <a:ea typeface="宋体" pitchFamily="2" charset="-122"/>
                <a:cs typeface="Times New Roman"/>
              </a:rPr>
              <a:t>•	</a:t>
            </a:r>
            <a:r>
              <a:rPr b="1" spc="-10" dirty="0">
                <a:solidFill>
                  <a:srgbClr val="CC0000"/>
                </a:solidFill>
                <a:latin typeface="宋体" pitchFamily="2" charset="-122"/>
                <a:ea typeface="宋体" pitchFamily="2" charset="-122"/>
                <a:cs typeface="SimSun"/>
              </a:rPr>
              <a:t>数据输入</a:t>
            </a:r>
            <a:r>
              <a:rPr b="1" spc="-5" dirty="0">
                <a:solidFill>
                  <a:srgbClr val="CC0000"/>
                </a:solidFill>
                <a:latin typeface="宋体" pitchFamily="2" charset="-122"/>
                <a:ea typeface="宋体" pitchFamily="2" charset="-122"/>
                <a:cs typeface="SimSun"/>
              </a:rPr>
              <a:t>：</a:t>
            </a:r>
            <a:r>
              <a:rPr spc="-5" dirty="0">
                <a:latin typeface="宋体" pitchFamily="2" charset="-122"/>
                <a:ea typeface="宋体" pitchFamily="2" charset="-122"/>
                <a:cs typeface="SimSun"/>
              </a:rPr>
              <a:t>由文</a:t>
            </a:r>
            <a:r>
              <a:rPr dirty="0">
                <a:latin typeface="宋体" pitchFamily="2" charset="-122"/>
                <a:ea typeface="宋体" pitchFamily="2" charset="-122"/>
                <a:cs typeface="SimSun"/>
              </a:rPr>
              <a:t>件</a:t>
            </a:r>
            <a:r>
              <a:rPr spc="-5" dirty="0">
                <a:latin typeface="宋体" pitchFamily="2" charset="-122"/>
                <a:ea typeface="宋体" pitchFamily="2" charset="-122"/>
                <a:cs typeface="Times New Roman"/>
              </a:rPr>
              <a:t>input.txt</a:t>
            </a:r>
            <a:r>
              <a:rPr spc="-5" dirty="0">
                <a:latin typeface="宋体" pitchFamily="2" charset="-122"/>
                <a:ea typeface="宋体" pitchFamily="2" charset="-122"/>
                <a:cs typeface="SimSun"/>
              </a:rPr>
              <a:t>给出输入数据。第一行有</a:t>
            </a:r>
            <a:r>
              <a:rPr dirty="0">
                <a:latin typeface="宋体" pitchFamily="2" charset="-122"/>
                <a:ea typeface="宋体" pitchFamily="2" charset="-122"/>
                <a:cs typeface="Times New Roman"/>
              </a:rPr>
              <a:t>2</a:t>
            </a:r>
            <a:r>
              <a:rPr dirty="0" smtClean="0">
                <a:latin typeface="宋体" pitchFamily="2" charset="-122"/>
                <a:ea typeface="宋体" pitchFamily="2" charset="-122"/>
                <a:cs typeface="SimSun"/>
              </a:rPr>
              <a:t>个正整</a:t>
            </a:r>
            <a:r>
              <a:rPr spc="-5" dirty="0" smtClean="0">
                <a:latin typeface="宋体" pitchFamily="2" charset="-122"/>
                <a:ea typeface="宋体" pitchFamily="2" charset="-122"/>
                <a:cs typeface="SimSun"/>
              </a:rPr>
              <a:t>数</a:t>
            </a:r>
            <a:r>
              <a:rPr spc="-5" dirty="0">
                <a:latin typeface="宋体" pitchFamily="2" charset="-122"/>
                <a:ea typeface="宋体" pitchFamily="2" charset="-122"/>
                <a:cs typeface="Times New Roman"/>
              </a:rPr>
              <a:t>n</a:t>
            </a:r>
            <a:r>
              <a:rPr spc="-5" dirty="0">
                <a:latin typeface="宋体" pitchFamily="2" charset="-122"/>
                <a:ea typeface="宋体" pitchFamily="2" charset="-122"/>
                <a:cs typeface="SimSun"/>
              </a:rPr>
              <a:t>和</a:t>
            </a:r>
            <a:r>
              <a:rPr spc="-5" dirty="0">
                <a:latin typeface="宋体" pitchFamily="2" charset="-122"/>
                <a:ea typeface="宋体" pitchFamily="2" charset="-122"/>
                <a:cs typeface="Times New Roman"/>
              </a:rPr>
              <a:t>m</a:t>
            </a:r>
            <a:r>
              <a:rPr spc="-5" dirty="0">
                <a:latin typeface="宋体" pitchFamily="2" charset="-122"/>
                <a:ea typeface="宋体" pitchFamily="2" charset="-122"/>
                <a:cs typeface="SimSun"/>
              </a:rPr>
              <a:t>。第</a:t>
            </a:r>
            <a:r>
              <a:rPr spc="-5" dirty="0">
                <a:latin typeface="宋体" pitchFamily="2" charset="-122"/>
                <a:ea typeface="宋体" pitchFamily="2" charset="-122"/>
                <a:cs typeface="Times New Roman"/>
              </a:rPr>
              <a:t>2</a:t>
            </a:r>
            <a:r>
              <a:rPr spc="-75" dirty="0">
                <a:latin typeface="宋体" pitchFamily="2" charset="-122"/>
                <a:ea typeface="宋体" pitchFamily="2" charset="-122"/>
                <a:cs typeface="Times New Roman"/>
              </a:rPr>
              <a:t> </a:t>
            </a:r>
            <a:r>
              <a:rPr dirty="0">
                <a:latin typeface="宋体" pitchFamily="2" charset="-122"/>
                <a:ea typeface="宋体" pitchFamily="2" charset="-122"/>
                <a:cs typeface="SimSun"/>
              </a:rPr>
              <a:t>行是给定的用于运算的</a:t>
            </a:r>
            <a:r>
              <a:rPr dirty="0">
                <a:latin typeface="宋体" pitchFamily="2" charset="-122"/>
                <a:ea typeface="宋体" pitchFamily="2" charset="-122"/>
                <a:cs typeface="Times New Roman"/>
              </a:rPr>
              <a:t>n</a:t>
            </a:r>
            <a:r>
              <a:rPr dirty="0">
                <a:latin typeface="宋体" pitchFamily="2" charset="-122"/>
                <a:ea typeface="宋体" pitchFamily="2" charset="-122"/>
                <a:cs typeface="SimSun"/>
              </a:rPr>
              <a:t>个正整数。</a:t>
            </a:r>
          </a:p>
          <a:p>
            <a:pPr marL="355600" marR="17780" indent="-342900">
              <a:lnSpc>
                <a:spcPts val="2590"/>
              </a:lnSpc>
              <a:spcBef>
                <a:spcPts val="575"/>
              </a:spcBef>
              <a:tabLst>
                <a:tab pos="354965" algn="l"/>
                <a:tab pos="1828164" algn="l"/>
              </a:tabLst>
            </a:pPr>
            <a:r>
              <a:rPr spc="-5" dirty="0">
                <a:solidFill>
                  <a:srgbClr val="CC0000"/>
                </a:solidFill>
                <a:latin typeface="宋体" pitchFamily="2" charset="-122"/>
                <a:ea typeface="宋体" pitchFamily="2" charset="-122"/>
                <a:cs typeface="Times New Roman"/>
              </a:rPr>
              <a:t>•	</a:t>
            </a:r>
            <a:r>
              <a:rPr b="1" spc="-10" dirty="0" smtClean="0">
                <a:solidFill>
                  <a:srgbClr val="CC0000"/>
                </a:solidFill>
                <a:latin typeface="宋体" pitchFamily="2" charset="-122"/>
                <a:ea typeface="宋体" pitchFamily="2" charset="-122"/>
                <a:cs typeface="SimSun"/>
              </a:rPr>
              <a:t>结果输出</a:t>
            </a:r>
            <a:r>
              <a:rPr lang="en-US" b="1" spc="-10" dirty="0" smtClean="0">
                <a:solidFill>
                  <a:srgbClr val="CC0000"/>
                </a:solidFill>
                <a:latin typeface="宋体" pitchFamily="2" charset="-122"/>
                <a:ea typeface="宋体" pitchFamily="2" charset="-122"/>
                <a:cs typeface="Times New Roman"/>
              </a:rPr>
              <a:t>: </a:t>
            </a:r>
            <a:r>
              <a:rPr dirty="0" smtClean="0">
                <a:latin typeface="宋体" pitchFamily="2" charset="-122"/>
                <a:ea typeface="宋体" pitchFamily="2" charset="-122"/>
                <a:cs typeface="SimSun"/>
              </a:rPr>
              <a:t>将计算出的产生整数</a:t>
            </a:r>
            <a:r>
              <a:rPr dirty="0">
                <a:latin typeface="宋体" pitchFamily="2" charset="-122"/>
                <a:ea typeface="宋体" pitchFamily="2" charset="-122"/>
                <a:cs typeface="Times New Roman"/>
              </a:rPr>
              <a:t>m</a:t>
            </a:r>
            <a:r>
              <a:rPr spc="-114" dirty="0">
                <a:latin typeface="宋体" pitchFamily="2" charset="-122"/>
                <a:ea typeface="宋体" pitchFamily="2" charset="-122"/>
                <a:cs typeface="Times New Roman"/>
              </a:rPr>
              <a:t> </a:t>
            </a:r>
            <a:r>
              <a:rPr dirty="0">
                <a:latin typeface="宋体" pitchFamily="2" charset="-122"/>
                <a:ea typeface="宋体" pitchFamily="2" charset="-122"/>
                <a:cs typeface="SimSun"/>
              </a:rPr>
              <a:t>的最少无优先级运算次数  </a:t>
            </a:r>
            <a:r>
              <a:rPr spc="-5" dirty="0">
                <a:latin typeface="宋体" pitchFamily="2" charset="-122"/>
                <a:ea typeface="宋体" pitchFamily="2" charset="-122"/>
                <a:cs typeface="SimSun"/>
              </a:rPr>
              <a:t>以及最优无优先级运算表达式输出到文件</a:t>
            </a:r>
            <a:r>
              <a:rPr spc="-5" dirty="0">
                <a:latin typeface="宋体" pitchFamily="2" charset="-122"/>
                <a:ea typeface="宋体" pitchFamily="2" charset="-122"/>
                <a:cs typeface="Times New Roman"/>
              </a:rPr>
              <a:t>output.txt</a:t>
            </a:r>
            <a:r>
              <a:rPr spc="-5" dirty="0">
                <a:latin typeface="宋体" pitchFamily="2" charset="-122"/>
                <a:ea typeface="宋体" pitchFamily="2" charset="-122"/>
                <a:cs typeface="SimSun"/>
              </a:rPr>
              <a:t>。</a:t>
            </a:r>
            <a:endParaRPr dirty="0">
              <a:latin typeface="宋体" pitchFamily="2" charset="-122"/>
              <a:ea typeface="宋体" pitchFamily="2" charset="-122"/>
              <a:cs typeface="SimSun"/>
            </a:endParaRPr>
          </a:p>
        </p:txBody>
      </p:sp>
      <p:sp>
        <p:nvSpPr>
          <p:cNvPr id="4" name="object 4"/>
          <p:cNvSpPr txBox="1"/>
          <p:nvPr/>
        </p:nvSpPr>
        <p:spPr>
          <a:xfrm>
            <a:off x="536287" y="4081635"/>
            <a:ext cx="4899809" cy="1331134"/>
          </a:xfrm>
          <a:prstGeom prst="rect">
            <a:avLst/>
          </a:prstGeom>
        </p:spPr>
        <p:txBody>
          <a:bodyPr vert="horz" wrap="square" lIns="0" tIns="0" rIns="0" bIns="0" rtlCol="0">
            <a:spAutoFit/>
          </a:bodyPr>
          <a:lstStyle/>
          <a:p>
            <a:pPr marL="12700">
              <a:lnSpc>
                <a:spcPct val="100000"/>
              </a:lnSpc>
              <a:tabLst>
                <a:tab pos="354965" algn="l"/>
              </a:tabLst>
            </a:pPr>
            <a:r>
              <a:rPr sz="2000" spc="-5" dirty="0">
                <a:solidFill>
                  <a:srgbClr val="CC0000"/>
                </a:solidFill>
                <a:latin typeface="+mn-ea"/>
                <a:cs typeface="Times New Roman"/>
              </a:rPr>
              <a:t>•	</a:t>
            </a:r>
            <a:r>
              <a:rPr sz="2000" b="1" spc="-10" dirty="0">
                <a:solidFill>
                  <a:srgbClr val="CC0000"/>
                </a:solidFill>
                <a:latin typeface="+mn-ea"/>
                <a:cs typeface="SimSun"/>
              </a:rPr>
              <a:t>输入文件示例</a:t>
            </a:r>
            <a:endParaRPr sz="2000" dirty="0">
              <a:latin typeface="+mn-ea"/>
              <a:cs typeface="SimSun"/>
            </a:endParaRPr>
          </a:p>
          <a:p>
            <a:pPr marL="317500" marR="848360">
              <a:lnSpc>
                <a:spcPct val="109800"/>
              </a:lnSpc>
              <a:tabLst>
                <a:tab pos="621665" algn="l"/>
              </a:tabLst>
            </a:pPr>
            <a:r>
              <a:rPr sz="2000" spc="-5" dirty="0">
                <a:latin typeface="+mn-ea"/>
                <a:cs typeface="Times New Roman"/>
              </a:rPr>
              <a:t>input.txt  </a:t>
            </a:r>
            <a:endParaRPr lang="en-US" sz="2000" spc="-5" dirty="0" smtClean="0">
              <a:latin typeface="+mn-ea"/>
              <a:cs typeface="Times New Roman"/>
            </a:endParaRPr>
          </a:p>
          <a:p>
            <a:pPr marL="317500" marR="848360">
              <a:lnSpc>
                <a:spcPct val="109800"/>
              </a:lnSpc>
              <a:tabLst>
                <a:tab pos="621665" algn="l"/>
              </a:tabLst>
            </a:pPr>
            <a:r>
              <a:rPr sz="2000" dirty="0" smtClean="0">
                <a:latin typeface="+mn-ea"/>
                <a:cs typeface="Times New Roman"/>
              </a:rPr>
              <a:t>5</a:t>
            </a:r>
            <a:r>
              <a:rPr sz="2000" dirty="0">
                <a:latin typeface="+mn-ea"/>
                <a:cs typeface="Times New Roman"/>
              </a:rPr>
              <a:t>	25</a:t>
            </a:r>
          </a:p>
          <a:p>
            <a:pPr marL="317500">
              <a:lnSpc>
                <a:spcPct val="100000"/>
              </a:lnSpc>
              <a:spcBef>
                <a:spcPts val="280"/>
              </a:spcBef>
              <a:tabLst>
                <a:tab pos="621665" algn="l"/>
                <a:tab pos="926465" algn="l"/>
                <a:tab pos="1231265" algn="l"/>
                <a:tab pos="1536065" algn="l"/>
              </a:tabLst>
            </a:pPr>
            <a:r>
              <a:rPr sz="2000" dirty="0">
                <a:latin typeface="+mn-ea"/>
                <a:cs typeface="Times New Roman"/>
              </a:rPr>
              <a:t>5	2	3	6	7</a:t>
            </a:r>
          </a:p>
        </p:txBody>
      </p:sp>
      <p:sp>
        <p:nvSpPr>
          <p:cNvPr id="5" name="object 5"/>
          <p:cNvSpPr txBox="1"/>
          <p:nvPr/>
        </p:nvSpPr>
        <p:spPr>
          <a:xfrm>
            <a:off x="5724128" y="4153643"/>
            <a:ext cx="3168352" cy="1331134"/>
          </a:xfrm>
          <a:prstGeom prst="rect">
            <a:avLst/>
          </a:prstGeom>
        </p:spPr>
        <p:txBody>
          <a:bodyPr vert="horz" wrap="square" lIns="0" tIns="0" rIns="0" bIns="0" rtlCol="0">
            <a:spAutoFit/>
          </a:bodyPr>
          <a:lstStyle/>
          <a:p>
            <a:pPr marL="279400">
              <a:lnSpc>
                <a:spcPct val="100000"/>
              </a:lnSpc>
            </a:pPr>
            <a:r>
              <a:rPr sz="2000" b="1" spc="-10" dirty="0">
                <a:solidFill>
                  <a:srgbClr val="CC0000"/>
                </a:solidFill>
                <a:latin typeface="+mn-ea"/>
                <a:cs typeface="SimSun"/>
              </a:rPr>
              <a:t>输出文件示例</a:t>
            </a:r>
            <a:endParaRPr sz="2000" dirty="0">
              <a:latin typeface="+mn-ea"/>
              <a:cs typeface="SimSun"/>
            </a:endParaRPr>
          </a:p>
          <a:p>
            <a:pPr marL="12700" marR="892810" indent="31750">
              <a:lnSpc>
                <a:spcPct val="109800"/>
              </a:lnSpc>
            </a:pPr>
            <a:r>
              <a:rPr lang="en-US" altLang="zh-CN" sz="2000" spc="-5" dirty="0" smtClean="0">
                <a:latin typeface="+mn-ea"/>
                <a:cs typeface="Times New Roman"/>
              </a:rPr>
              <a:t>  o</a:t>
            </a:r>
            <a:r>
              <a:rPr sz="2000" spc="-5" dirty="0" smtClean="0">
                <a:latin typeface="+mn-ea"/>
                <a:cs typeface="Times New Roman"/>
              </a:rPr>
              <a:t>utput.txt  </a:t>
            </a:r>
            <a:endParaRPr lang="en-US" sz="2000" spc="-5" dirty="0" smtClean="0">
              <a:latin typeface="+mn-ea"/>
              <a:cs typeface="Times New Roman"/>
            </a:endParaRPr>
          </a:p>
          <a:p>
            <a:pPr marL="12700" marR="892810" indent="31750">
              <a:lnSpc>
                <a:spcPct val="109800"/>
              </a:lnSpc>
            </a:pPr>
            <a:r>
              <a:rPr lang="en-US" sz="2000" spc="-5" dirty="0" smtClean="0">
                <a:latin typeface="+mn-ea"/>
                <a:cs typeface="Times New Roman"/>
              </a:rPr>
              <a:t>  </a:t>
            </a:r>
            <a:r>
              <a:rPr sz="2000" dirty="0" smtClean="0">
                <a:latin typeface="+mn-ea"/>
                <a:cs typeface="Times New Roman"/>
              </a:rPr>
              <a:t>2</a:t>
            </a:r>
            <a:endParaRPr sz="2000" dirty="0">
              <a:latin typeface="+mn-ea"/>
              <a:cs typeface="Times New Roman"/>
            </a:endParaRPr>
          </a:p>
          <a:p>
            <a:pPr marL="12700">
              <a:lnSpc>
                <a:spcPct val="100000"/>
              </a:lnSpc>
              <a:spcBef>
                <a:spcPts val="280"/>
              </a:spcBef>
            </a:pPr>
            <a:r>
              <a:rPr lang="en-US" sz="2000" dirty="0" smtClean="0">
                <a:latin typeface="+mn-ea"/>
                <a:cs typeface="Times New Roman"/>
              </a:rPr>
              <a:t>  </a:t>
            </a:r>
            <a:r>
              <a:rPr sz="2000" dirty="0" smtClean="0">
                <a:latin typeface="+mn-ea"/>
                <a:cs typeface="Times New Roman"/>
              </a:rPr>
              <a:t>2+3*5</a:t>
            </a:r>
            <a:endParaRPr sz="2000" dirty="0">
              <a:latin typeface="+mn-ea"/>
              <a:cs typeface="Times New Roman"/>
            </a:endParaRPr>
          </a:p>
        </p:txBody>
      </p:sp>
    </p:spTree>
  </p:cSld>
  <p:clrMapOvr>
    <a:masterClrMapping/>
  </p:clrMapOvr>
  <p:transition>
    <p:wipe dir="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101" y="215270"/>
            <a:ext cx="4978995" cy="553998"/>
          </a:xfrm>
          <a:prstGeom prst="rect">
            <a:avLst/>
          </a:prstGeom>
        </p:spPr>
        <p:txBody>
          <a:bodyPr vert="horz" wrap="square" lIns="0" tIns="0" rIns="0" bIns="0" rtlCol="0">
            <a:spAutoFit/>
          </a:bodyPr>
          <a:lstStyle/>
          <a:p>
            <a:pPr marL="12700">
              <a:lnSpc>
                <a:spcPct val="100000"/>
              </a:lnSpc>
            </a:pPr>
            <a:r>
              <a:rPr sz="3600" spc="-20" dirty="0"/>
              <a:t>基本思想</a:t>
            </a:r>
            <a:r>
              <a:rPr sz="3600" spc="-10" dirty="0">
                <a:latin typeface="Times New Roman"/>
                <a:cs typeface="Times New Roman"/>
              </a:rPr>
              <a:t>---</a:t>
            </a:r>
            <a:r>
              <a:rPr sz="3600" spc="-15" dirty="0">
                <a:latin typeface="Times New Roman"/>
                <a:cs typeface="Times New Roman"/>
              </a:rPr>
              <a:t>-</a:t>
            </a:r>
            <a:r>
              <a:rPr sz="3600" spc="-20" dirty="0"/>
              <a:t>回溯法</a:t>
            </a:r>
          </a:p>
        </p:txBody>
      </p:sp>
      <p:sp>
        <p:nvSpPr>
          <p:cNvPr id="3" name="object 3"/>
          <p:cNvSpPr txBox="1"/>
          <p:nvPr/>
        </p:nvSpPr>
        <p:spPr>
          <a:xfrm>
            <a:off x="539552" y="913284"/>
            <a:ext cx="7552078" cy="1074653"/>
          </a:xfrm>
          <a:prstGeom prst="rect">
            <a:avLst/>
          </a:prstGeom>
        </p:spPr>
        <p:txBody>
          <a:bodyPr vert="horz" wrap="square" lIns="0" tIns="0" rIns="0" bIns="0" rtlCol="0">
            <a:spAutoFit/>
          </a:bodyPr>
          <a:lstStyle/>
          <a:p>
            <a:pPr marL="354965" marR="5080" indent="-342900">
              <a:lnSpc>
                <a:spcPts val="2730"/>
              </a:lnSpc>
              <a:tabLst>
                <a:tab pos="354965" algn="l"/>
              </a:tabLst>
            </a:pPr>
            <a:r>
              <a:rPr sz="2400" spc="-5" dirty="0">
                <a:latin typeface="Times New Roman"/>
                <a:cs typeface="Times New Roman"/>
              </a:rPr>
              <a:t>•	</a:t>
            </a:r>
            <a:r>
              <a:rPr sz="2400" spc="-5" dirty="0">
                <a:latin typeface="SimSun"/>
                <a:cs typeface="SimSun"/>
              </a:rPr>
              <a:t>将给定的</a:t>
            </a:r>
            <a:r>
              <a:rPr sz="2400" spc="-5" dirty="0">
                <a:latin typeface="Times New Roman"/>
                <a:cs typeface="Times New Roman"/>
              </a:rPr>
              <a:t>n</a:t>
            </a:r>
            <a:r>
              <a:rPr sz="2400" spc="-5" dirty="0">
                <a:latin typeface="SimSun"/>
                <a:cs typeface="SimSun"/>
              </a:rPr>
              <a:t>个数进行排列，构成一棵排列树，然后对排  列树的每两个相邻节点进行四则运算。</a:t>
            </a:r>
            <a:endParaRPr sz="2400" dirty="0">
              <a:latin typeface="SimSun"/>
              <a:cs typeface="SimSun"/>
            </a:endParaRPr>
          </a:p>
          <a:p>
            <a:pPr marL="12700">
              <a:lnSpc>
                <a:spcPct val="100000"/>
              </a:lnSpc>
              <a:spcBef>
                <a:spcPts val="80"/>
              </a:spcBef>
              <a:tabLst>
                <a:tab pos="354965" algn="l"/>
              </a:tabLst>
            </a:pPr>
            <a:r>
              <a:rPr sz="2400" spc="-5" dirty="0">
                <a:latin typeface="Times New Roman"/>
                <a:cs typeface="Times New Roman"/>
              </a:rPr>
              <a:t>•	</a:t>
            </a:r>
            <a:r>
              <a:rPr sz="2400" dirty="0">
                <a:latin typeface="SimSun"/>
                <a:cs typeface="SimSun"/>
              </a:rPr>
              <a:t>例如：对于样例输入数据</a:t>
            </a:r>
            <a:r>
              <a:rPr sz="2400" spc="-700" dirty="0">
                <a:latin typeface="SimSun"/>
                <a:cs typeface="SimSun"/>
              </a:rPr>
              <a:t> </a:t>
            </a:r>
            <a:r>
              <a:rPr sz="2400" dirty="0" smtClean="0">
                <a:latin typeface="Times New Roman"/>
                <a:cs typeface="Times New Roman"/>
              </a:rPr>
              <a:t>5</a:t>
            </a:r>
            <a:r>
              <a:rPr lang="en-US" sz="2400" dirty="0" smtClean="0">
                <a:latin typeface="Times New Roman"/>
                <a:cs typeface="Times New Roman"/>
              </a:rPr>
              <a:t> </a:t>
            </a:r>
            <a:r>
              <a:rPr sz="2400" dirty="0" smtClean="0">
                <a:latin typeface="Times New Roman"/>
                <a:cs typeface="Times New Roman"/>
              </a:rPr>
              <a:t> </a:t>
            </a:r>
            <a:r>
              <a:rPr sz="2400" dirty="0">
                <a:latin typeface="Times New Roman"/>
                <a:cs typeface="Times New Roman"/>
              </a:rPr>
              <a:t>2 3 6 7</a:t>
            </a:r>
            <a:r>
              <a:rPr sz="2400" dirty="0">
                <a:latin typeface="SimSun"/>
                <a:cs typeface="SimSun"/>
              </a:rPr>
              <a:t>，排列树如下：</a:t>
            </a:r>
          </a:p>
        </p:txBody>
      </p:sp>
      <p:sp>
        <p:nvSpPr>
          <p:cNvPr id="4" name="object 4"/>
          <p:cNvSpPr/>
          <p:nvPr/>
        </p:nvSpPr>
        <p:spPr>
          <a:xfrm>
            <a:off x="3592081" y="2408672"/>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5" name="object 5"/>
          <p:cNvSpPr/>
          <p:nvPr/>
        </p:nvSpPr>
        <p:spPr>
          <a:xfrm>
            <a:off x="3592081" y="2408672"/>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6" name="object 6"/>
          <p:cNvSpPr/>
          <p:nvPr/>
        </p:nvSpPr>
        <p:spPr>
          <a:xfrm>
            <a:off x="2140248" y="2853996"/>
            <a:ext cx="152825" cy="127236"/>
          </a:xfrm>
          <a:custGeom>
            <a:avLst/>
            <a:gdLst/>
            <a:ahLst/>
            <a:cxnLst/>
            <a:rect l="l" t="t" r="r" b="b"/>
            <a:pathLst>
              <a:path w="152400" h="152400">
                <a:moveTo>
                  <a:pt x="152387" y="76200"/>
                </a:moveTo>
                <a:lnTo>
                  <a:pt x="146376" y="46612"/>
                </a:lnTo>
                <a:lnTo>
                  <a:pt x="130009" y="22383"/>
                </a:lnTo>
                <a:lnTo>
                  <a:pt x="105785"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5" y="146494"/>
                </a:lnTo>
                <a:lnTo>
                  <a:pt x="130009" y="130302"/>
                </a:lnTo>
                <a:lnTo>
                  <a:pt x="146376" y="106108"/>
                </a:lnTo>
                <a:lnTo>
                  <a:pt x="152387" y="76200"/>
                </a:lnTo>
                <a:close/>
              </a:path>
            </a:pathLst>
          </a:custGeom>
          <a:solidFill>
            <a:srgbClr val="00CC99"/>
          </a:solidFill>
        </p:spPr>
        <p:txBody>
          <a:bodyPr wrap="square" lIns="0" tIns="0" rIns="0" bIns="0" rtlCol="0"/>
          <a:lstStyle/>
          <a:p>
            <a:endParaRPr/>
          </a:p>
        </p:txBody>
      </p:sp>
      <p:sp>
        <p:nvSpPr>
          <p:cNvPr id="7" name="object 7"/>
          <p:cNvSpPr/>
          <p:nvPr/>
        </p:nvSpPr>
        <p:spPr>
          <a:xfrm>
            <a:off x="2140248" y="2853996"/>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5" y="146494"/>
                </a:lnTo>
                <a:lnTo>
                  <a:pt x="130009" y="130302"/>
                </a:lnTo>
                <a:lnTo>
                  <a:pt x="146376" y="106108"/>
                </a:lnTo>
                <a:lnTo>
                  <a:pt x="152387" y="76200"/>
                </a:lnTo>
                <a:lnTo>
                  <a:pt x="146376" y="46612"/>
                </a:lnTo>
                <a:lnTo>
                  <a:pt x="130009" y="22383"/>
                </a:lnTo>
                <a:lnTo>
                  <a:pt x="105785" y="6012"/>
                </a:lnTo>
                <a:lnTo>
                  <a:pt x="76200" y="0"/>
                </a:lnTo>
                <a:close/>
              </a:path>
            </a:pathLst>
          </a:custGeom>
          <a:ln w="9525">
            <a:solidFill>
              <a:srgbClr val="000000"/>
            </a:solidFill>
          </a:ln>
        </p:spPr>
        <p:txBody>
          <a:bodyPr wrap="square" lIns="0" tIns="0" rIns="0" bIns="0" rtlCol="0"/>
          <a:lstStyle/>
          <a:p>
            <a:endParaRPr/>
          </a:p>
        </p:txBody>
      </p:sp>
      <p:sp>
        <p:nvSpPr>
          <p:cNvPr id="8" name="object 8"/>
          <p:cNvSpPr/>
          <p:nvPr/>
        </p:nvSpPr>
        <p:spPr>
          <a:xfrm>
            <a:off x="3133607" y="2853996"/>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9" name="object 9"/>
          <p:cNvSpPr/>
          <p:nvPr/>
        </p:nvSpPr>
        <p:spPr>
          <a:xfrm>
            <a:off x="3133607" y="2853996"/>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10" name="object 10"/>
          <p:cNvSpPr/>
          <p:nvPr/>
        </p:nvSpPr>
        <p:spPr>
          <a:xfrm>
            <a:off x="4050554" y="2853996"/>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11" name="object 11"/>
          <p:cNvSpPr/>
          <p:nvPr/>
        </p:nvSpPr>
        <p:spPr>
          <a:xfrm>
            <a:off x="4050554" y="2853996"/>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4891089" y="2853996"/>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13" name="object 13"/>
          <p:cNvSpPr/>
          <p:nvPr/>
        </p:nvSpPr>
        <p:spPr>
          <a:xfrm>
            <a:off x="4891089" y="2853996"/>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14" name="object 14"/>
          <p:cNvSpPr/>
          <p:nvPr/>
        </p:nvSpPr>
        <p:spPr>
          <a:xfrm>
            <a:off x="1146888" y="3299321"/>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15" name="object 15"/>
          <p:cNvSpPr/>
          <p:nvPr/>
        </p:nvSpPr>
        <p:spPr>
          <a:xfrm>
            <a:off x="1146888" y="3299321"/>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16" name="object 16"/>
          <p:cNvSpPr/>
          <p:nvPr/>
        </p:nvSpPr>
        <p:spPr>
          <a:xfrm>
            <a:off x="1834599" y="3299321"/>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17" name="object 17"/>
          <p:cNvSpPr/>
          <p:nvPr/>
        </p:nvSpPr>
        <p:spPr>
          <a:xfrm>
            <a:off x="1834599" y="3299321"/>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18" name="object 18"/>
          <p:cNvSpPr/>
          <p:nvPr/>
        </p:nvSpPr>
        <p:spPr>
          <a:xfrm>
            <a:off x="2445897" y="3299321"/>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19" name="object 19"/>
          <p:cNvSpPr/>
          <p:nvPr/>
        </p:nvSpPr>
        <p:spPr>
          <a:xfrm>
            <a:off x="2445897" y="3299321"/>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20" name="object 20"/>
          <p:cNvSpPr/>
          <p:nvPr/>
        </p:nvSpPr>
        <p:spPr>
          <a:xfrm>
            <a:off x="612003" y="3871881"/>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21" name="object 21"/>
          <p:cNvSpPr/>
          <p:nvPr/>
        </p:nvSpPr>
        <p:spPr>
          <a:xfrm>
            <a:off x="612003" y="3871881"/>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22" name="object 22"/>
          <p:cNvSpPr/>
          <p:nvPr/>
        </p:nvSpPr>
        <p:spPr>
          <a:xfrm>
            <a:off x="1376125" y="3871881"/>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23" name="object 23"/>
          <p:cNvSpPr/>
          <p:nvPr/>
        </p:nvSpPr>
        <p:spPr>
          <a:xfrm>
            <a:off x="1376125" y="3871881"/>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24" name="object 24"/>
          <p:cNvSpPr/>
          <p:nvPr/>
        </p:nvSpPr>
        <p:spPr>
          <a:xfrm>
            <a:off x="612003" y="4635295"/>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25" name="object 25"/>
          <p:cNvSpPr/>
          <p:nvPr/>
        </p:nvSpPr>
        <p:spPr>
          <a:xfrm>
            <a:off x="612003" y="4635295"/>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26" name="object 26"/>
          <p:cNvSpPr/>
          <p:nvPr/>
        </p:nvSpPr>
        <p:spPr>
          <a:xfrm>
            <a:off x="1376125" y="4635295"/>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27" name="object 27"/>
          <p:cNvSpPr/>
          <p:nvPr/>
        </p:nvSpPr>
        <p:spPr>
          <a:xfrm>
            <a:off x="1376125" y="4635295"/>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28" name="object 28"/>
          <p:cNvSpPr/>
          <p:nvPr/>
        </p:nvSpPr>
        <p:spPr>
          <a:xfrm>
            <a:off x="1605362" y="3871881"/>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29" name="object 29"/>
          <p:cNvSpPr/>
          <p:nvPr/>
        </p:nvSpPr>
        <p:spPr>
          <a:xfrm>
            <a:off x="1605362" y="3871881"/>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30" name="object 30"/>
          <p:cNvSpPr/>
          <p:nvPr/>
        </p:nvSpPr>
        <p:spPr>
          <a:xfrm>
            <a:off x="2140248" y="3871881"/>
            <a:ext cx="152825" cy="127236"/>
          </a:xfrm>
          <a:custGeom>
            <a:avLst/>
            <a:gdLst/>
            <a:ahLst/>
            <a:cxnLst/>
            <a:rect l="l" t="t" r="r" b="b"/>
            <a:pathLst>
              <a:path w="152400" h="152400">
                <a:moveTo>
                  <a:pt x="152387" y="76200"/>
                </a:moveTo>
                <a:lnTo>
                  <a:pt x="146376" y="46612"/>
                </a:lnTo>
                <a:lnTo>
                  <a:pt x="130009" y="22383"/>
                </a:lnTo>
                <a:lnTo>
                  <a:pt x="105785"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5" y="146494"/>
                </a:lnTo>
                <a:lnTo>
                  <a:pt x="130009" y="130302"/>
                </a:lnTo>
                <a:lnTo>
                  <a:pt x="146376" y="106108"/>
                </a:lnTo>
                <a:lnTo>
                  <a:pt x="152387" y="76200"/>
                </a:lnTo>
                <a:close/>
              </a:path>
            </a:pathLst>
          </a:custGeom>
          <a:solidFill>
            <a:srgbClr val="00CC99"/>
          </a:solidFill>
        </p:spPr>
        <p:txBody>
          <a:bodyPr wrap="square" lIns="0" tIns="0" rIns="0" bIns="0" rtlCol="0"/>
          <a:lstStyle/>
          <a:p>
            <a:endParaRPr/>
          </a:p>
        </p:txBody>
      </p:sp>
      <p:sp>
        <p:nvSpPr>
          <p:cNvPr id="31" name="object 31"/>
          <p:cNvSpPr/>
          <p:nvPr/>
        </p:nvSpPr>
        <p:spPr>
          <a:xfrm>
            <a:off x="2140248" y="3871881"/>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5" y="146494"/>
                </a:lnTo>
                <a:lnTo>
                  <a:pt x="130009" y="130302"/>
                </a:lnTo>
                <a:lnTo>
                  <a:pt x="146376" y="106108"/>
                </a:lnTo>
                <a:lnTo>
                  <a:pt x="152387" y="76200"/>
                </a:lnTo>
                <a:lnTo>
                  <a:pt x="146376" y="46612"/>
                </a:lnTo>
                <a:lnTo>
                  <a:pt x="130009" y="22383"/>
                </a:lnTo>
                <a:lnTo>
                  <a:pt x="105785" y="6012"/>
                </a:lnTo>
                <a:lnTo>
                  <a:pt x="76200" y="0"/>
                </a:lnTo>
                <a:close/>
              </a:path>
            </a:pathLst>
          </a:custGeom>
          <a:ln w="9525">
            <a:solidFill>
              <a:srgbClr val="000000"/>
            </a:solidFill>
          </a:ln>
        </p:spPr>
        <p:txBody>
          <a:bodyPr wrap="square" lIns="0" tIns="0" rIns="0" bIns="0" rtlCol="0"/>
          <a:lstStyle/>
          <a:p>
            <a:endParaRPr/>
          </a:p>
        </p:txBody>
      </p:sp>
      <p:sp>
        <p:nvSpPr>
          <p:cNvPr id="32" name="object 32"/>
          <p:cNvSpPr/>
          <p:nvPr/>
        </p:nvSpPr>
        <p:spPr>
          <a:xfrm>
            <a:off x="1605362" y="4635295"/>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close/>
              </a:path>
            </a:pathLst>
          </a:custGeom>
          <a:solidFill>
            <a:srgbClr val="00CC99"/>
          </a:solidFill>
        </p:spPr>
        <p:txBody>
          <a:bodyPr wrap="square" lIns="0" tIns="0" rIns="0" bIns="0" rtlCol="0"/>
          <a:lstStyle/>
          <a:p>
            <a:endParaRPr/>
          </a:p>
        </p:txBody>
      </p:sp>
      <p:sp>
        <p:nvSpPr>
          <p:cNvPr id="33" name="object 33"/>
          <p:cNvSpPr/>
          <p:nvPr/>
        </p:nvSpPr>
        <p:spPr>
          <a:xfrm>
            <a:off x="1605362" y="4635295"/>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7" y="146494"/>
                </a:lnTo>
                <a:lnTo>
                  <a:pt x="130016" y="130302"/>
                </a:lnTo>
                <a:lnTo>
                  <a:pt x="146387" y="106108"/>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34" name="object 34"/>
          <p:cNvSpPr/>
          <p:nvPr/>
        </p:nvSpPr>
        <p:spPr>
          <a:xfrm>
            <a:off x="2140248" y="4635295"/>
            <a:ext cx="152825" cy="127236"/>
          </a:xfrm>
          <a:custGeom>
            <a:avLst/>
            <a:gdLst/>
            <a:ahLst/>
            <a:cxnLst/>
            <a:rect l="l" t="t" r="r" b="b"/>
            <a:pathLst>
              <a:path w="152400" h="152400">
                <a:moveTo>
                  <a:pt x="152387" y="76200"/>
                </a:moveTo>
                <a:lnTo>
                  <a:pt x="146376" y="46612"/>
                </a:lnTo>
                <a:lnTo>
                  <a:pt x="130009" y="22383"/>
                </a:lnTo>
                <a:lnTo>
                  <a:pt x="105785" y="6012"/>
                </a:lnTo>
                <a:lnTo>
                  <a:pt x="76200" y="0"/>
                </a:lnTo>
                <a:lnTo>
                  <a:pt x="46612" y="6012"/>
                </a:lnTo>
                <a:lnTo>
                  <a:pt x="22383" y="22383"/>
                </a:lnTo>
                <a:lnTo>
                  <a:pt x="6012" y="46612"/>
                </a:lnTo>
                <a:lnTo>
                  <a:pt x="0" y="76200"/>
                </a:lnTo>
                <a:lnTo>
                  <a:pt x="6012" y="106108"/>
                </a:lnTo>
                <a:lnTo>
                  <a:pt x="22383" y="130301"/>
                </a:lnTo>
                <a:lnTo>
                  <a:pt x="46612" y="146494"/>
                </a:lnTo>
                <a:lnTo>
                  <a:pt x="76200" y="152400"/>
                </a:lnTo>
                <a:lnTo>
                  <a:pt x="105785" y="146494"/>
                </a:lnTo>
                <a:lnTo>
                  <a:pt x="130009" y="130302"/>
                </a:lnTo>
                <a:lnTo>
                  <a:pt x="146376" y="106108"/>
                </a:lnTo>
                <a:lnTo>
                  <a:pt x="152387" y="76200"/>
                </a:lnTo>
                <a:close/>
              </a:path>
            </a:pathLst>
          </a:custGeom>
          <a:solidFill>
            <a:srgbClr val="00CC99"/>
          </a:solidFill>
        </p:spPr>
        <p:txBody>
          <a:bodyPr wrap="square" lIns="0" tIns="0" rIns="0" bIns="0" rtlCol="0"/>
          <a:lstStyle/>
          <a:p>
            <a:endParaRPr/>
          </a:p>
        </p:txBody>
      </p:sp>
      <p:sp>
        <p:nvSpPr>
          <p:cNvPr id="35" name="object 35"/>
          <p:cNvSpPr/>
          <p:nvPr/>
        </p:nvSpPr>
        <p:spPr>
          <a:xfrm>
            <a:off x="2140248" y="4635295"/>
            <a:ext cx="152825" cy="127236"/>
          </a:xfrm>
          <a:custGeom>
            <a:avLst/>
            <a:gdLst/>
            <a:ahLst/>
            <a:cxnLst/>
            <a:rect l="l" t="t" r="r" b="b"/>
            <a:pathLst>
              <a:path w="152400" h="152400">
                <a:moveTo>
                  <a:pt x="76200" y="0"/>
                </a:moveTo>
                <a:lnTo>
                  <a:pt x="46612" y="6012"/>
                </a:lnTo>
                <a:lnTo>
                  <a:pt x="22383" y="22383"/>
                </a:lnTo>
                <a:lnTo>
                  <a:pt x="6012" y="46612"/>
                </a:lnTo>
                <a:lnTo>
                  <a:pt x="0" y="76200"/>
                </a:lnTo>
                <a:lnTo>
                  <a:pt x="6012" y="106108"/>
                </a:lnTo>
                <a:lnTo>
                  <a:pt x="22383" y="130301"/>
                </a:lnTo>
                <a:lnTo>
                  <a:pt x="46612" y="146494"/>
                </a:lnTo>
                <a:lnTo>
                  <a:pt x="76200" y="152400"/>
                </a:lnTo>
                <a:lnTo>
                  <a:pt x="105785" y="146494"/>
                </a:lnTo>
                <a:lnTo>
                  <a:pt x="130009" y="130302"/>
                </a:lnTo>
                <a:lnTo>
                  <a:pt x="146376" y="106108"/>
                </a:lnTo>
                <a:lnTo>
                  <a:pt x="152387" y="76200"/>
                </a:lnTo>
                <a:lnTo>
                  <a:pt x="146376" y="46612"/>
                </a:lnTo>
                <a:lnTo>
                  <a:pt x="130009" y="22383"/>
                </a:lnTo>
                <a:lnTo>
                  <a:pt x="105785" y="6012"/>
                </a:lnTo>
                <a:lnTo>
                  <a:pt x="76200" y="0"/>
                </a:lnTo>
                <a:close/>
              </a:path>
            </a:pathLst>
          </a:custGeom>
          <a:ln w="9525">
            <a:solidFill>
              <a:srgbClr val="000000"/>
            </a:solidFill>
          </a:ln>
        </p:spPr>
        <p:txBody>
          <a:bodyPr wrap="square" lIns="0" tIns="0" rIns="0" bIns="0" rtlCol="0"/>
          <a:lstStyle/>
          <a:p>
            <a:endParaRPr/>
          </a:p>
        </p:txBody>
      </p:sp>
      <p:sp>
        <p:nvSpPr>
          <p:cNvPr id="36" name="object 36"/>
          <p:cNvSpPr/>
          <p:nvPr/>
        </p:nvSpPr>
        <p:spPr>
          <a:xfrm>
            <a:off x="6190085" y="2345055"/>
            <a:ext cx="152825" cy="127236"/>
          </a:xfrm>
          <a:custGeom>
            <a:avLst/>
            <a:gdLst/>
            <a:ahLst/>
            <a:cxnLst/>
            <a:rect l="l" t="t" r="r" b="b"/>
            <a:pathLst>
              <a:path w="152400" h="152400">
                <a:moveTo>
                  <a:pt x="152400" y="76199"/>
                </a:moveTo>
                <a:lnTo>
                  <a:pt x="146387" y="46612"/>
                </a:lnTo>
                <a:lnTo>
                  <a:pt x="130016" y="22383"/>
                </a:lnTo>
                <a:lnTo>
                  <a:pt x="105787" y="6012"/>
                </a:lnTo>
                <a:lnTo>
                  <a:pt x="76200" y="0"/>
                </a:lnTo>
                <a:lnTo>
                  <a:pt x="46618" y="6012"/>
                </a:lnTo>
                <a:lnTo>
                  <a:pt x="22388" y="22383"/>
                </a:lnTo>
                <a:lnTo>
                  <a:pt x="6014" y="46612"/>
                </a:lnTo>
                <a:lnTo>
                  <a:pt x="0" y="76199"/>
                </a:lnTo>
                <a:lnTo>
                  <a:pt x="6014" y="106108"/>
                </a:lnTo>
                <a:lnTo>
                  <a:pt x="22388" y="130301"/>
                </a:lnTo>
                <a:lnTo>
                  <a:pt x="46618" y="146494"/>
                </a:lnTo>
                <a:lnTo>
                  <a:pt x="76200" y="152399"/>
                </a:lnTo>
                <a:lnTo>
                  <a:pt x="105787" y="146494"/>
                </a:lnTo>
                <a:lnTo>
                  <a:pt x="130016" y="130301"/>
                </a:lnTo>
                <a:lnTo>
                  <a:pt x="146387" y="106108"/>
                </a:lnTo>
                <a:lnTo>
                  <a:pt x="152400" y="76199"/>
                </a:lnTo>
                <a:close/>
              </a:path>
            </a:pathLst>
          </a:custGeom>
          <a:solidFill>
            <a:srgbClr val="00CC99"/>
          </a:solidFill>
        </p:spPr>
        <p:txBody>
          <a:bodyPr wrap="square" lIns="0" tIns="0" rIns="0" bIns="0" rtlCol="0"/>
          <a:lstStyle/>
          <a:p>
            <a:endParaRPr/>
          </a:p>
        </p:txBody>
      </p:sp>
      <p:sp>
        <p:nvSpPr>
          <p:cNvPr id="37" name="object 37"/>
          <p:cNvSpPr/>
          <p:nvPr/>
        </p:nvSpPr>
        <p:spPr>
          <a:xfrm>
            <a:off x="6190085" y="2345055"/>
            <a:ext cx="152825" cy="127236"/>
          </a:xfrm>
          <a:custGeom>
            <a:avLst/>
            <a:gdLst/>
            <a:ahLst/>
            <a:cxnLst/>
            <a:rect l="l" t="t" r="r" b="b"/>
            <a:pathLst>
              <a:path w="152400" h="152400">
                <a:moveTo>
                  <a:pt x="76200" y="0"/>
                </a:moveTo>
                <a:lnTo>
                  <a:pt x="46618" y="6012"/>
                </a:lnTo>
                <a:lnTo>
                  <a:pt x="22388" y="22383"/>
                </a:lnTo>
                <a:lnTo>
                  <a:pt x="6014" y="46612"/>
                </a:lnTo>
                <a:lnTo>
                  <a:pt x="0" y="76199"/>
                </a:lnTo>
                <a:lnTo>
                  <a:pt x="6014" y="106108"/>
                </a:lnTo>
                <a:lnTo>
                  <a:pt x="22388" y="130301"/>
                </a:lnTo>
                <a:lnTo>
                  <a:pt x="46618" y="146494"/>
                </a:lnTo>
                <a:lnTo>
                  <a:pt x="76200" y="152399"/>
                </a:lnTo>
                <a:lnTo>
                  <a:pt x="105787" y="146494"/>
                </a:lnTo>
                <a:lnTo>
                  <a:pt x="130016" y="130301"/>
                </a:lnTo>
                <a:lnTo>
                  <a:pt x="146387" y="106108"/>
                </a:lnTo>
                <a:lnTo>
                  <a:pt x="152400" y="76199"/>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38" name="object 38"/>
          <p:cNvSpPr/>
          <p:nvPr/>
        </p:nvSpPr>
        <p:spPr>
          <a:xfrm>
            <a:off x="7412681" y="2345055"/>
            <a:ext cx="152825" cy="127236"/>
          </a:xfrm>
          <a:custGeom>
            <a:avLst/>
            <a:gdLst/>
            <a:ahLst/>
            <a:cxnLst/>
            <a:rect l="l" t="t" r="r" b="b"/>
            <a:pathLst>
              <a:path w="152400" h="152400">
                <a:moveTo>
                  <a:pt x="152400" y="76199"/>
                </a:moveTo>
                <a:lnTo>
                  <a:pt x="146387" y="46612"/>
                </a:lnTo>
                <a:lnTo>
                  <a:pt x="130016" y="22383"/>
                </a:lnTo>
                <a:lnTo>
                  <a:pt x="105787" y="6012"/>
                </a:lnTo>
                <a:lnTo>
                  <a:pt x="76200" y="0"/>
                </a:lnTo>
                <a:lnTo>
                  <a:pt x="46618" y="6012"/>
                </a:lnTo>
                <a:lnTo>
                  <a:pt x="22388" y="22383"/>
                </a:lnTo>
                <a:lnTo>
                  <a:pt x="6014" y="46612"/>
                </a:lnTo>
                <a:lnTo>
                  <a:pt x="0" y="76199"/>
                </a:lnTo>
                <a:lnTo>
                  <a:pt x="6014" y="106108"/>
                </a:lnTo>
                <a:lnTo>
                  <a:pt x="22388" y="130301"/>
                </a:lnTo>
                <a:lnTo>
                  <a:pt x="46618" y="146494"/>
                </a:lnTo>
                <a:lnTo>
                  <a:pt x="76200" y="152399"/>
                </a:lnTo>
                <a:lnTo>
                  <a:pt x="105787" y="146494"/>
                </a:lnTo>
                <a:lnTo>
                  <a:pt x="130016" y="130301"/>
                </a:lnTo>
                <a:lnTo>
                  <a:pt x="146387" y="106108"/>
                </a:lnTo>
                <a:lnTo>
                  <a:pt x="152400" y="76199"/>
                </a:lnTo>
                <a:close/>
              </a:path>
            </a:pathLst>
          </a:custGeom>
          <a:solidFill>
            <a:srgbClr val="00CC99"/>
          </a:solidFill>
        </p:spPr>
        <p:txBody>
          <a:bodyPr wrap="square" lIns="0" tIns="0" rIns="0" bIns="0" rtlCol="0"/>
          <a:lstStyle/>
          <a:p>
            <a:endParaRPr/>
          </a:p>
        </p:txBody>
      </p:sp>
      <p:sp>
        <p:nvSpPr>
          <p:cNvPr id="39" name="object 39"/>
          <p:cNvSpPr/>
          <p:nvPr/>
        </p:nvSpPr>
        <p:spPr>
          <a:xfrm>
            <a:off x="7412681" y="2345055"/>
            <a:ext cx="152825" cy="127236"/>
          </a:xfrm>
          <a:custGeom>
            <a:avLst/>
            <a:gdLst/>
            <a:ahLst/>
            <a:cxnLst/>
            <a:rect l="l" t="t" r="r" b="b"/>
            <a:pathLst>
              <a:path w="152400" h="152400">
                <a:moveTo>
                  <a:pt x="76200" y="0"/>
                </a:moveTo>
                <a:lnTo>
                  <a:pt x="46618" y="6012"/>
                </a:lnTo>
                <a:lnTo>
                  <a:pt x="22388" y="22383"/>
                </a:lnTo>
                <a:lnTo>
                  <a:pt x="6014" y="46612"/>
                </a:lnTo>
                <a:lnTo>
                  <a:pt x="0" y="76199"/>
                </a:lnTo>
                <a:lnTo>
                  <a:pt x="6014" y="106108"/>
                </a:lnTo>
                <a:lnTo>
                  <a:pt x="22388" y="130301"/>
                </a:lnTo>
                <a:lnTo>
                  <a:pt x="46618" y="146494"/>
                </a:lnTo>
                <a:lnTo>
                  <a:pt x="76200" y="152399"/>
                </a:lnTo>
                <a:lnTo>
                  <a:pt x="105787" y="146494"/>
                </a:lnTo>
                <a:lnTo>
                  <a:pt x="130016" y="130301"/>
                </a:lnTo>
                <a:lnTo>
                  <a:pt x="146387" y="106108"/>
                </a:lnTo>
                <a:lnTo>
                  <a:pt x="152400" y="76199"/>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40" name="object 40"/>
          <p:cNvSpPr/>
          <p:nvPr/>
        </p:nvSpPr>
        <p:spPr>
          <a:xfrm>
            <a:off x="2293060" y="2472290"/>
            <a:ext cx="1299645" cy="381707"/>
          </a:xfrm>
          <a:custGeom>
            <a:avLst/>
            <a:gdLst/>
            <a:ahLst/>
            <a:cxnLst/>
            <a:rect l="l" t="t" r="r" b="b"/>
            <a:pathLst>
              <a:path w="1296035" h="457200">
                <a:moveTo>
                  <a:pt x="1295412" y="0"/>
                </a:moveTo>
                <a:lnTo>
                  <a:pt x="0" y="457200"/>
                </a:lnTo>
              </a:path>
            </a:pathLst>
          </a:custGeom>
          <a:ln w="9525">
            <a:solidFill>
              <a:srgbClr val="000000"/>
            </a:solidFill>
          </a:ln>
        </p:spPr>
        <p:txBody>
          <a:bodyPr wrap="square" lIns="0" tIns="0" rIns="0" bIns="0" rtlCol="0"/>
          <a:lstStyle/>
          <a:p>
            <a:endParaRPr/>
          </a:p>
        </p:txBody>
      </p:sp>
      <p:sp>
        <p:nvSpPr>
          <p:cNvPr id="41" name="object 41"/>
          <p:cNvSpPr/>
          <p:nvPr/>
        </p:nvSpPr>
        <p:spPr>
          <a:xfrm>
            <a:off x="3210019" y="2472290"/>
            <a:ext cx="458474" cy="381707"/>
          </a:xfrm>
          <a:custGeom>
            <a:avLst/>
            <a:gdLst/>
            <a:ahLst/>
            <a:cxnLst/>
            <a:rect l="l" t="t" r="r" b="b"/>
            <a:pathLst>
              <a:path w="457200" h="457200">
                <a:moveTo>
                  <a:pt x="457200" y="0"/>
                </a:moveTo>
                <a:lnTo>
                  <a:pt x="0" y="457200"/>
                </a:lnTo>
              </a:path>
            </a:pathLst>
          </a:custGeom>
          <a:ln w="9525">
            <a:solidFill>
              <a:srgbClr val="000000"/>
            </a:solidFill>
          </a:ln>
        </p:spPr>
        <p:txBody>
          <a:bodyPr wrap="square" lIns="0" tIns="0" rIns="0" bIns="0" rtlCol="0"/>
          <a:lstStyle/>
          <a:p>
            <a:endParaRPr/>
          </a:p>
        </p:txBody>
      </p:sp>
      <p:sp>
        <p:nvSpPr>
          <p:cNvPr id="42" name="object 42"/>
          <p:cNvSpPr/>
          <p:nvPr/>
        </p:nvSpPr>
        <p:spPr>
          <a:xfrm>
            <a:off x="3744905" y="2535908"/>
            <a:ext cx="382061" cy="381707"/>
          </a:xfrm>
          <a:custGeom>
            <a:avLst/>
            <a:gdLst/>
            <a:ahLst/>
            <a:cxnLst/>
            <a:rect l="l" t="t" r="r" b="b"/>
            <a:pathLst>
              <a:path w="381000" h="457200">
                <a:moveTo>
                  <a:pt x="0" y="0"/>
                </a:moveTo>
                <a:lnTo>
                  <a:pt x="381000" y="457200"/>
                </a:lnTo>
              </a:path>
            </a:pathLst>
          </a:custGeom>
          <a:ln w="9525">
            <a:solidFill>
              <a:srgbClr val="000000"/>
            </a:solidFill>
          </a:ln>
        </p:spPr>
        <p:txBody>
          <a:bodyPr wrap="square" lIns="0" tIns="0" rIns="0" bIns="0" rtlCol="0"/>
          <a:lstStyle/>
          <a:p>
            <a:endParaRPr/>
          </a:p>
        </p:txBody>
      </p:sp>
      <p:sp>
        <p:nvSpPr>
          <p:cNvPr id="43" name="object 43"/>
          <p:cNvSpPr/>
          <p:nvPr/>
        </p:nvSpPr>
        <p:spPr>
          <a:xfrm>
            <a:off x="3668493" y="2472290"/>
            <a:ext cx="1299008" cy="445325"/>
          </a:xfrm>
          <a:custGeom>
            <a:avLst/>
            <a:gdLst/>
            <a:ahLst/>
            <a:cxnLst/>
            <a:rect l="l" t="t" r="r" b="b"/>
            <a:pathLst>
              <a:path w="1295400" h="533400">
                <a:moveTo>
                  <a:pt x="0" y="0"/>
                </a:moveTo>
                <a:lnTo>
                  <a:pt x="1295400" y="533399"/>
                </a:lnTo>
              </a:path>
            </a:pathLst>
          </a:custGeom>
          <a:ln w="9525">
            <a:solidFill>
              <a:srgbClr val="000000"/>
            </a:solidFill>
          </a:ln>
        </p:spPr>
        <p:txBody>
          <a:bodyPr wrap="square" lIns="0" tIns="0" rIns="0" bIns="0" rtlCol="0"/>
          <a:lstStyle/>
          <a:p>
            <a:endParaRPr/>
          </a:p>
        </p:txBody>
      </p:sp>
      <p:sp>
        <p:nvSpPr>
          <p:cNvPr id="44" name="object 44"/>
          <p:cNvSpPr/>
          <p:nvPr/>
        </p:nvSpPr>
        <p:spPr>
          <a:xfrm>
            <a:off x="1223301" y="2917614"/>
            <a:ext cx="993359" cy="445325"/>
          </a:xfrm>
          <a:custGeom>
            <a:avLst/>
            <a:gdLst/>
            <a:ahLst/>
            <a:cxnLst/>
            <a:rect l="l" t="t" r="r" b="b"/>
            <a:pathLst>
              <a:path w="990600" h="533400">
                <a:moveTo>
                  <a:pt x="990600" y="0"/>
                </a:moveTo>
                <a:lnTo>
                  <a:pt x="0" y="533400"/>
                </a:lnTo>
              </a:path>
            </a:pathLst>
          </a:custGeom>
          <a:ln w="9525">
            <a:solidFill>
              <a:srgbClr val="000000"/>
            </a:solidFill>
          </a:ln>
        </p:spPr>
        <p:txBody>
          <a:bodyPr wrap="square" lIns="0" tIns="0" rIns="0" bIns="0" rtlCol="0"/>
          <a:lstStyle/>
          <a:p>
            <a:endParaRPr/>
          </a:p>
        </p:txBody>
      </p:sp>
      <p:sp>
        <p:nvSpPr>
          <p:cNvPr id="45" name="object 45"/>
          <p:cNvSpPr/>
          <p:nvPr/>
        </p:nvSpPr>
        <p:spPr>
          <a:xfrm>
            <a:off x="1911011" y="2917614"/>
            <a:ext cx="305649" cy="445325"/>
          </a:xfrm>
          <a:custGeom>
            <a:avLst/>
            <a:gdLst/>
            <a:ahLst/>
            <a:cxnLst/>
            <a:rect l="l" t="t" r="r" b="b"/>
            <a:pathLst>
              <a:path w="304800" h="533400">
                <a:moveTo>
                  <a:pt x="304800" y="0"/>
                </a:moveTo>
                <a:lnTo>
                  <a:pt x="0" y="533400"/>
                </a:lnTo>
              </a:path>
            </a:pathLst>
          </a:custGeom>
          <a:ln w="9525">
            <a:solidFill>
              <a:srgbClr val="000000"/>
            </a:solidFill>
          </a:ln>
        </p:spPr>
        <p:txBody>
          <a:bodyPr wrap="square" lIns="0" tIns="0" rIns="0" bIns="0" rtlCol="0"/>
          <a:lstStyle/>
          <a:p>
            <a:endParaRPr/>
          </a:p>
        </p:txBody>
      </p:sp>
      <p:sp>
        <p:nvSpPr>
          <p:cNvPr id="46" name="object 46"/>
          <p:cNvSpPr/>
          <p:nvPr/>
        </p:nvSpPr>
        <p:spPr>
          <a:xfrm>
            <a:off x="2216660" y="2917614"/>
            <a:ext cx="305649" cy="381707"/>
          </a:xfrm>
          <a:custGeom>
            <a:avLst/>
            <a:gdLst/>
            <a:ahLst/>
            <a:cxnLst/>
            <a:rect l="l" t="t" r="r" b="b"/>
            <a:pathLst>
              <a:path w="304800" h="457200">
                <a:moveTo>
                  <a:pt x="0" y="0"/>
                </a:moveTo>
                <a:lnTo>
                  <a:pt x="304800" y="457200"/>
                </a:lnTo>
              </a:path>
            </a:pathLst>
          </a:custGeom>
          <a:ln w="9525">
            <a:solidFill>
              <a:srgbClr val="000000"/>
            </a:solidFill>
          </a:ln>
        </p:spPr>
        <p:txBody>
          <a:bodyPr wrap="square" lIns="0" tIns="0" rIns="0" bIns="0" rtlCol="0"/>
          <a:lstStyle/>
          <a:p>
            <a:endParaRPr/>
          </a:p>
        </p:txBody>
      </p:sp>
      <p:sp>
        <p:nvSpPr>
          <p:cNvPr id="47" name="object 47"/>
          <p:cNvSpPr/>
          <p:nvPr/>
        </p:nvSpPr>
        <p:spPr>
          <a:xfrm>
            <a:off x="688415" y="3426556"/>
            <a:ext cx="458474" cy="445325"/>
          </a:xfrm>
          <a:custGeom>
            <a:avLst/>
            <a:gdLst/>
            <a:ahLst/>
            <a:cxnLst/>
            <a:rect l="l" t="t" r="r" b="b"/>
            <a:pathLst>
              <a:path w="457200" h="533400">
                <a:moveTo>
                  <a:pt x="457200" y="0"/>
                </a:moveTo>
                <a:lnTo>
                  <a:pt x="0" y="533400"/>
                </a:lnTo>
              </a:path>
            </a:pathLst>
          </a:custGeom>
          <a:ln w="9525">
            <a:solidFill>
              <a:srgbClr val="000000"/>
            </a:solidFill>
          </a:ln>
        </p:spPr>
        <p:txBody>
          <a:bodyPr wrap="square" lIns="0" tIns="0" rIns="0" bIns="0" rtlCol="0"/>
          <a:lstStyle/>
          <a:p>
            <a:endParaRPr/>
          </a:p>
        </p:txBody>
      </p:sp>
      <p:sp>
        <p:nvSpPr>
          <p:cNvPr id="48" name="object 48"/>
          <p:cNvSpPr/>
          <p:nvPr/>
        </p:nvSpPr>
        <p:spPr>
          <a:xfrm>
            <a:off x="1223301" y="3426557"/>
            <a:ext cx="229237" cy="508942"/>
          </a:xfrm>
          <a:custGeom>
            <a:avLst/>
            <a:gdLst/>
            <a:ahLst/>
            <a:cxnLst/>
            <a:rect l="l" t="t" r="r" b="b"/>
            <a:pathLst>
              <a:path w="228600" h="609600">
                <a:moveTo>
                  <a:pt x="0" y="0"/>
                </a:moveTo>
                <a:lnTo>
                  <a:pt x="228600" y="609600"/>
                </a:lnTo>
              </a:path>
            </a:pathLst>
          </a:custGeom>
          <a:ln w="9525">
            <a:solidFill>
              <a:srgbClr val="000000"/>
            </a:solidFill>
          </a:ln>
        </p:spPr>
        <p:txBody>
          <a:bodyPr wrap="square" lIns="0" tIns="0" rIns="0" bIns="0" rtlCol="0"/>
          <a:lstStyle/>
          <a:p>
            <a:endParaRPr/>
          </a:p>
        </p:txBody>
      </p:sp>
      <p:sp>
        <p:nvSpPr>
          <p:cNvPr id="49" name="object 49"/>
          <p:cNvSpPr/>
          <p:nvPr/>
        </p:nvSpPr>
        <p:spPr>
          <a:xfrm>
            <a:off x="688415" y="3999117"/>
            <a:ext cx="0" cy="636178"/>
          </a:xfrm>
          <a:custGeom>
            <a:avLst/>
            <a:gdLst/>
            <a:ahLst/>
            <a:cxnLst/>
            <a:rect l="l" t="t" r="r" b="b"/>
            <a:pathLst>
              <a:path h="762000">
                <a:moveTo>
                  <a:pt x="0" y="0"/>
                </a:moveTo>
                <a:lnTo>
                  <a:pt x="0" y="762000"/>
                </a:lnTo>
              </a:path>
            </a:pathLst>
          </a:custGeom>
          <a:ln w="9525">
            <a:solidFill>
              <a:srgbClr val="000000"/>
            </a:solidFill>
          </a:ln>
        </p:spPr>
        <p:txBody>
          <a:bodyPr wrap="square" lIns="0" tIns="0" rIns="0" bIns="0" rtlCol="0"/>
          <a:lstStyle/>
          <a:p>
            <a:endParaRPr/>
          </a:p>
        </p:txBody>
      </p:sp>
      <p:sp>
        <p:nvSpPr>
          <p:cNvPr id="50" name="object 50"/>
          <p:cNvSpPr/>
          <p:nvPr/>
        </p:nvSpPr>
        <p:spPr>
          <a:xfrm>
            <a:off x="1452538" y="3999117"/>
            <a:ext cx="0" cy="699796"/>
          </a:xfrm>
          <a:custGeom>
            <a:avLst/>
            <a:gdLst/>
            <a:ahLst/>
            <a:cxnLst/>
            <a:rect l="l" t="t" r="r" b="b"/>
            <a:pathLst>
              <a:path h="838200">
                <a:moveTo>
                  <a:pt x="0" y="0"/>
                </a:moveTo>
                <a:lnTo>
                  <a:pt x="0" y="838200"/>
                </a:lnTo>
              </a:path>
            </a:pathLst>
          </a:custGeom>
          <a:ln w="9525">
            <a:solidFill>
              <a:srgbClr val="000000"/>
            </a:solidFill>
          </a:ln>
        </p:spPr>
        <p:txBody>
          <a:bodyPr wrap="square" lIns="0" tIns="0" rIns="0" bIns="0" rtlCol="0"/>
          <a:lstStyle/>
          <a:p>
            <a:endParaRPr/>
          </a:p>
        </p:txBody>
      </p:sp>
      <p:sp>
        <p:nvSpPr>
          <p:cNvPr id="51" name="object 51"/>
          <p:cNvSpPr/>
          <p:nvPr/>
        </p:nvSpPr>
        <p:spPr>
          <a:xfrm>
            <a:off x="1681774" y="3426557"/>
            <a:ext cx="229237" cy="508942"/>
          </a:xfrm>
          <a:custGeom>
            <a:avLst/>
            <a:gdLst/>
            <a:ahLst/>
            <a:cxnLst/>
            <a:rect l="l" t="t" r="r" b="b"/>
            <a:pathLst>
              <a:path w="228600" h="609600">
                <a:moveTo>
                  <a:pt x="228600" y="0"/>
                </a:moveTo>
                <a:lnTo>
                  <a:pt x="0" y="609600"/>
                </a:lnTo>
              </a:path>
            </a:pathLst>
          </a:custGeom>
          <a:ln w="9525">
            <a:solidFill>
              <a:srgbClr val="000000"/>
            </a:solidFill>
          </a:ln>
        </p:spPr>
        <p:txBody>
          <a:bodyPr wrap="square" lIns="0" tIns="0" rIns="0" bIns="0" rtlCol="0"/>
          <a:lstStyle/>
          <a:p>
            <a:endParaRPr/>
          </a:p>
        </p:txBody>
      </p:sp>
      <p:sp>
        <p:nvSpPr>
          <p:cNvPr id="52" name="object 52"/>
          <p:cNvSpPr/>
          <p:nvPr/>
        </p:nvSpPr>
        <p:spPr>
          <a:xfrm>
            <a:off x="1911011" y="3426556"/>
            <a:ext cx="305649" cy="445325"/>
          </a:xfrm>
          <a:custGeom>
            <a:avLst/>
            <a:gdLst/>
            <a:ahLst/>
            <a:cxnLst/>
            <a:rect l="l" t="t" r="r" b="b"/>
            <a:pathLst>
              <a:path w="304800" h="533400">
                <a:moveTo>
                  <a:pt x="0" y="0"/>
                </a:moveTo>
                <a:lnTo>
                  <a:pt x="304800" y="533400"/>
                </a:lnTo>
              </a:path>
            </a:pathLst>
          </a:custGeom>
          <a:ln w="9525">
            <a:solidFill>
              <a:srgbClr val="000000"/>
            </a:solidFill>
          </a:ln>
        </p:spPr>
        <p:txBody>
          <a:bodyPr wrap="square" lIns="0" tIns="0" rIns="0" bIns="0" rtlCol="0"/>
          <a:lstStyle/>
          <a:p>
            <a:endParaRPr/>
          </a:p>
        </p:txBody>
      </p:sp>
      <p:sp>
        <p:nvSpPr>
          <p:cNvPr id="53" name="object 53"/>
          <p:cNvSpPr/>
          <p:nvPr/>
        </p:nvSpPr>
        <p:spPr>
          <a:xfrm>
            <a:off x="1681774" y="3999117"/>
            <a:ext cx="0" cy="699796"/>
          </a:xfrm>
          <a:custGeom>
            <a:avLst/>
            <a:gdLst/>
            <a:ahLst/>
            <a:cxnLst/>
            <a:rect l="l" t="t" r="r" b="b"/>
            <a:pathLst>
              <a:path h="838200">
                <a:moveTo>
                  <a:pt x="0" y="0"/>
                </a:moveTo>
                <a:lnTo>
                  <a:pt x="0" y="838200"/>
                </a:lnTo>
              </a:path>
            </a:pathLst>
          </a:custGeom>
          <a:ln w="9525">
            <a:solidFill>
              <a:srgbClr val="000000"/>
            </a:solidFill>
          </a:ln>
        </p:spPr>
        <p:txBody>
          <a:bodyPr wrap="square" lIns="0" tIns="0" rIns="0" bIns="0" rtlCol="0"/>
          <a:lstStyle/>
          <a:p>
            <a:endParaRPr/>
          </a:p>
        </p:txBody>
      </p:sp>
      <p:sp>
        <p:nvSpPr>
          <p:cNvPr id="54" name="object 54"/>
          <p:cNvSpPr/>
          <p:nvPr/>
        </p:nvSpPr>
        <p:spPr>
          <a:xfrm>
            <a:off x="2216660" y="3935499"/>
            <a:ext cx="0" cy="699796"/>
          </a:xfrm>
          <a:custGeom>
            <a:avLst/>
            <a:gdLst/>
            <a:ahLst/>
            <a:cxnLst/>
            <a:rect l="l" t="t" r="r" b="b"/>
            <a:pathLst>
              <a:path h="838200">
                <a:moveTo>
                  <a:pt x="0" y="0"/>
                </a:moveTo>
                <a:lnTo>
                  <a:pt x="0" y="838200"/>
                </a:lnTo>
              </a:path>
            </a:pathLst>
          </a:custGeom>
          <a:ln w="9525">
            <a:solidFill>
              <a:srgbClr val="000000"/>
            </a:solidFill>
          </a:ln>
        </p:spPr>
        <p:txBody>
          <a:bodyPr wrap="square" lIns="0" tIns="0" rIns="0" bIns="0" rtlCol="0"/>
          <a:lstStyle/>
          <a:p>
            <a:endParaRPr/>
          </a:p>
        </p:txBody>
      </p:sp>
      <p:sp>
        <p:nvSpPr>
          <p:cNvPr id="55" name="object 55"/>
          <p:cNvSpPr txBox="1"/>
          <p:nvPr/>
        </p:nvSpPr>
        <p:spPr>
          <a:xfrm>
            <a:off x="3273685" y="2281436"/>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5</a:t>
            </a:r>
            <a:endParaRPr sz="1800">
              <a:latin typeface="Arial"/>
              <a:cs typeface="Arial"/>
            </a:endParaRPr>
          </a:p>
        </p:txBody>
      </p:sp>
      <p:sp>
        <p:nvSpPr>
          <p:cNvPr id="56" name="object 56"/>
          <p:cNvSpPr txBox="1"/>
          <p:nvPr/>
        </p:nvSpPr>
        <p:spPr>
          <a:xfrm>
            <a:off x="1908121" y="2759907"/>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2</a:t>
            </a:r>
            <a:endParaRPr sz="1800">
              <a:latin typeface="Arial"/>
              <a:cs typeface="Arial"/>
            </a:endParaRPr>
          </a:p>
        </p:txBody>
      </p:sp>
      <p:sp>
        <p:nvSpPr>
          <p:cNvPr id="57" name="object 57"/>
          <p:cNvSpPr txBox="1"/>
          <p:nvPr/>
        </p:nvSpPr>
        <p:spPr>
          <a:xfrm>
            <a:off x="2907593" y="2823461"/>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3</a:t>
            </a:r>
            <a:endParaRPr sz="1800">
              <a:latin typeface="Arial"/>
              <a:cs typeface="Arial"/>
            </a:endParaRPr>
          </a:p>
        </p:txBody>
      </p:sp>
      <p:sp>
        <p:nvSpPr>
          <p:cNvPr id="58" name="object 58"/>
          <p:cNvSpPr txBox="1"/>
          <p:nvPr/>
        </p:nvSpPr>
        <p:spPr>
          <a:xfrm>
            <a:off x="2296448" y="4616910"/>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3</a:t>
            </a:r>
            <a:endParaRPr sz="1800">
              <a:latin typeface="Arial"/>
              <a:cs typeface="Arial"/>
            </a:endParaRPr>
          </a:p>
        </p:txBody>
      </p:sp>
      <p:sp>
        <p:nvSpPr>
          <p:cNvPr id="59" name="object 59"/>
          <p:cNvSpPr txBox="1"/>
          <p:nvPr/>
        </p:nvSpPr>
        <p:spPr>
          <a:xfrm>
            <a:off x="1761639" y="4604886"/>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7</a:t>
            </a:r>
            <a:endParaRPr sz="1800">
              <a:latin typeface="Arial"/>
              <a:cs typeface="Arial"/>
            </a:endParaRPr>
          </a:p>
        </p:txBody>
      </p:sp>
      <p:sp>
        <p:nvSpPr>
          <p:cNvPr id="60" name="object 60"/>
          <p:cNvSpPr txBox="1"/>
          <p:nvPr/>
        </p:nvSpPr>
        <p:spPr>
          <a:xfrm>
            <a:off x="462554" y="4604886"/>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7</a:t>
            </a:r>
            <a:endParaRPr sz="1800">
              <a:latin typeface="Arial"/>
              <a:cs typeface="Arial"/>
            </a:endParaRPr>
          </a:p>
        </p:txBody>
      </p:sp>
      <p:sp>
        <p:nvSpPr>
          <p:cNvPr id="61" name="object 61"/>
          <p:cNvSpPr txBox="1"/>
          <p:nvPr/>
        </p:nvSpPr>
        <p:spPr>
          <a:xfrm>
            <a:off x="1761639" y="3841473"/>
            <a:ext cx="688347" cy="276999"/>
          </a:xfrm>
          <a:prstGeom prst="rect">
            <a:avLst/>
          </a:prstGeom>
        </p:spPr>
        <p:txBody>
          <a:bodyPr vert="horz" wrap="square" lIns="0" tIns="0" rIns="0" bIns="0" rtlCol="0">
            <a:spAutoFit/>
          </a:bodyPr>
          <a:lstStyle/>
          <a:p>
            <a:pPr marL="12700">
              <a:lnSpc>
                <a:spcPct val="100000"/>
              </a:lnSpc>
              <a:tabLst>
                <a:tab pos="545465" algn="l"/>
              </a:tabLst>
            </a:pPr>
            <a:r>
              <a:rPr sz="1800" spc="-5" dirty="0">
                <a:latin typeface="Arial"/>
                <a:cs typeface="Arial"/>
              </a:rPr>
              <a:t>3	7</a:t>
            </a:r>
            <a:endParaRPr sz="1800">
              <a:latin typeface="Arial"/>
              <a:cs typeface="Arial"/>
            </a:endParaRPr>
          </a:p>
        </p:txBody>
      </p:sp>
      <p:sp>
        <p:nvSpPr>
          <p:cNvPr id="62" name="object 62"/>
          <p:cNvSpPr txBox="1"/>
          <p:nvPr/>
        </p:nvSpPr>
        <p:spPr>
          <a:xfrm>
            <a:off x="1150265" y="3841473"/>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7</a:t>
            </a:r>
            <a:endParaRPr sz="1800">
              <a:latin typeface="Arial"/>
              <a:cs typeface="Arial"/>
            </a:endParaRPr>
          </a:p>
        </p:txBody>
      </p:sp>
      <p:sp>
        <p:nvSpPr>
          <p:cNvPr id="63" name="object 63"/>
          <p:cNvSpPr txBox="1"/>
          <p:nvPr/>
        </p:nvSpPr>
        <p:spPr>
          <a:xfrm>
            <a:off x="462554" y="3841473"/>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6</a:t>
            </a:r>
            <a:endParaRPr sz="1800">
              <a:latin typeface="Arial"/>
              <a:cs typeface="Arial"/>
            </a:endParaRPr>
          </a:p>
        </p:txBody>
      </p:sp>
      <p:sp>
        <p:nvSpPr>
          <p:cNvPr id="64" name="object 64"/>
          <p:cNvSpPr txBox="1"/>
          <p:nvPr/>
        </p:nvSpPr>
        <p:spPr>
          <a:xfrm>
            <a:off x="2602250" y="3268912"/>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7</a:t>
            </a:r>
            <a:endParaRPr sz="1800">
              <a:latin typeface="Arial"/>
              <a:cs typeface="Arial"/>
            </a:endParaRPr>
          </a:p>
        </p:txBody>
      </p:sp>
      <p:sp>
        <p:nvSpPr>
          <p:cNvPr id="65" name="object 65"/>
          <p:cNvSpPr txBox="1"/>
          <p:nvPr/>
        </p:nvSpPr>
        <p:spPr>
          <a:xfrm>
            <a:off x="1685303" y="3268912"/>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6</a:t>
            </a:r>
            <a:endParaRPr sz="1800">
              <a:latin typeface="Arial"/>
              <a:cs typeface="Arial"/>
            </a:endParaRPr>
          </a:p>
        </p:txBody>
      </p:sp>
      <p:sp>
        <p:nvSpPr>
          <p:cNvPr id="66" name="object 66"/>
          <p:cNvSpPr txBox="1"/>
          <p:nvPr/>
        </p:nvSpPr>
        <p:spPr>
          <a:xfrm>
            <a:off x="915067" y="3280936"/>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3</a:t>
            </a:r>
            <a:endParaRPr sz="1800">
              <a:latin typeface="Arial"/>
              <a:cs typeface="Arial"/>
            </a:endParaRPr>
          </a:p>
        </p:txBody>
      </p:sp>
      <p:sp>
        <p:nvSpPr>
          <p:cNvPr id="67" name="object 67"/>
          <p:cNvSpPr txBox="1"/>
          <p:nvPr/>
        </p:nvSpPr>
        <p:spPr>
          <a:xfrm>
            <a:off x="5964148" y="2314528"/>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2</a:t>
            </a:r>
            <a:endParaRPr sz="1800">
              <a:latin typeface="Arial"/>
              <a:cs typeface="Arial"/>
            </a:endParaRPr>
          </a:p>
        </p:txBody>
      </p:sp>
      <p:sp>
        <p:nvSpPr>
          <p:cNvPr id="68" name="object 68"/>
          <p:cNvSpPr txBox="1"/>
          <p:nvPr/>
        </p:nvSpPr>
        <p:spPr>
          <a:xfrm>
            <a:off x="1150149" y="4604791"/>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6</a:t>
            </a:r>
            <a:endParaRPr sz="1800">
              <a:latin typeface="Arial"/>
              <a:cs typeface="Arial"/>
            </a:endParaRPr>
          </a:p>
        </p:txBody>
      </p:sp>
      <p:sp>
        <p:nvSpPr>
          <p:cNvPr id="69" name="object 69"/>
          <p:cNvSpPr txBox="1"/>
          <p:nvPr/>
        </p:nvSpPr>
        <p:spPr>
          <a:xfrm>
            <a:off x="7186719" y="2314550"/>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3</a:t>
            </a:r>
            <a:endParaRPr sz="1800">
              <a:latin typeface="Arial"/>
              <a:cs typeface="Arial"/>
            </a:endParaRPr>
          </a:p>
        </p:txBody>
      </p:sp>
      <p:sp>
        <p:nvSpPr>
          <p:cNvPr id="70" name="object 70"/>
          <p:cNvSpPr/>
          <p:nvPr/>
        </p:nvSpPr>
        <p:spPr>
          <a:xfrm>
            <a:off x="5731612" y="2472290"/>
            <a:ext cx="458474" cy="445325"/>
          </a:xfrm>
          <a:custGeom>
            <a:avLst/>
            <a:gdLst/>
            <a:ahLst/>
            <a:cxnLst/>
            <a:rect l="l" t="t" r="r" b="b"/>
            <a:pathLst>
              <a:path w="457200" h="533400">
                <a:moveTo>
                  <a:pt x="457200" y="0"/>
                </a:moveTo>
                <a:lnTo>
                  <a:pt x="0" y="533400"/>
                </a:lnTo>
              </a:path>
            </a:pathLst>
          </a:custGeom>
          <a:ln w="9525">
            <a:solidFill>
              <a:srgbClr val="000000"/>
            </a:solidFill>
          </a:ln>
        </p:spPr>
        <p:txBody>
          <a:bodyPr wrap="square" lIns="0" tIns="0" rIns="0" bIns="0" rtlCol="0"/>
          <a:lstStyle/>
          <a:p>
            <a:endParaRPr/>
          </a:p>
        </p:txBody>
      </p:sp>
      <p:sp>
        <p:nvSpPr>
          <p:cNvPr id="71" name="object 71"/>
          <p:cNvSpPr/>
          <p:nvPr/>
        </p:nvSpPr>
        <p:spPr>
          <a:xfrm>
            <a:off x="6113673" y="2472290"/>
            <a:ext cx="152825" cy="445325"/>
          </a:xfrm>
          <a:custGeom>
            <a:avLst/>
            <a:gdLst/>
            <a:ahLst/>
            <a:cxnLst/>
            <a:rect l="l" t="t" r="r" b="b"/>
            <a:pathLst>
              <a:path w="152400" h="533400">
                <a:moveTo>
                  <a:pt x="152400" y="0"/>
                </a:moveTo>
                <a:lnTo>
                  <a:pt x="0" y="533400"/>
                </a:lnTo>
              </a:path>
            </a:pathLst>
          </a:custGeom>
          <a:ln w="9525">
            <a:solidFill>
              <a:srgbClr val="000000"/>
            </a:solidFill>
          </a:ln>
        </p:spPr>
        <p:txBody>
          <a:bodyPr wrap="square" lIns="0" tIns="0" rIns="0" bIns="0" rtlCol="0"/>
          <a:lstStyle/>
          <a:p>
            <a:endParaRPr/>
          </a:p>
        </p:txBody>
      </p:sp>
      <p:sp>
        <p:nvSpPr>
          <p:cNvPr id="72" name="object 72"/>
          <p:cNvSpPr/>
          <p:nvPr/>
        </p:nvSpPr>
        <p:spPr>
          <a:xfrm>
            <a:off x="6266498" y="2472290"/>
            <a:ext cx="229237" cy="381707"/>
          </a:xfrm>
          <a:custGeom>
            <a:avLst/>
            <a:gdLst/>
            <a:ahLst/>
            <a:cxnLst/>
            <a:rect l="l" t="t" r="r" b="b"/>
            <a:pathLst>
              <a:path w="228600" h="457200">
                <a:moveTo>
                  <a:pt x="0" y="0"/>
                </a:moveTo>
                <a:lnTo>
                  <a:pt x="228600" y="457200"/>
                </a:lnTo>
              </a:path>
            </a:pathLst>
          </a:custGeom>
          <a:ln w="9525">
            <a:solidFill>
              <a:srgbClr val="000000"/>
            </a:solidFill>
          </a:ln>
        </p:spPr>
        <p:txBody>
          <a:bodyPr wrap="square" lIns="0" tIns="0" rIns="0" bIns="0" rtlCol="0"/>
          <a:lstStyle/>
          <a:p>
            <a:endParaRPr/>
          </a:p>
        </p:txBody>
      </p:sp>
      <p:sp>
        <p:nvSpPr>
          <p:cNvPr id="73" name="object 73"/>
          <p:cNvSpPr/>
          <p:nvPr/>
        </p:nvSpPr>
        <p:spPr>
          <a:xfrm>
            <a:off x="6342910" y="2472290"/>
            <a:ext cx="458474" cy="381707"/>
          </a:xfrm>
          <a:custGeom>
            <a:avLst/>
            <a:gdLst/>
            <a:ahLst/>
            <a:cxnLst/>
            <a:rect l="l" t="t" r="r" b="b"/>
            <a:pathLst>
              <a:path w="457200" h="457200">
                <a:moveTo>
                  <a:pt x="0" y="0"/>
                </a:moveTo>
                <a:lnTo>
                  <a:pt x="457200" y="457200"/>
                </a:lnTo>
              </a:path>
            </a:pathLst>
          </a:custGeom>
          <a:ln w="9525">
            <a:solidFill>
              <a:srgbClr val="000000"/>
            </a:solidFill>
          </a:ln>
        </p:spPr>
        <p:txBody>
          <a:bodyPr wrap="square" lIns="0" tIns="0" rIns="0" bIns="0" rtlCol="0"/>
          <a:lstStyle/>
          <a:p>
            <a:endParaRPr/>
          </a:p>
        </p:txBody>
      </p:sp>
      <p:sp>
        <p:nvSpPr>
          <p:cNvPr id="74" name="object 74"/>
          <p:cNvSpPr/>
          <p:nvPr/>
        </p:nvSpPr>
        <p:spPr>
          <a:xfrm>
            <a:off x="7030620" y="2472290"/>
            <a:ext cx="458474" cy="381707"/>
          </a:xfrm>
          <a:custGeom>
            <a:avLst/>
            <a:gdLst/>
            <a:ahLst/>
            <a:cxnLst/>
            <a:rect l="l" t="t" r="r" b="b"/>
            <a:pathLst>
              <a:path w="457200" h="457200">
                <a:moveTo>
                  <a:pt x="457200" y="0"/>
                </a:moveTo>
                <a:lnTo>
                  <a:pt x="0" y="457200"/>
                </a:lnTo>
              </a:path>
            </a:pathLst>
          </a:custGeom>
          <a:ln w="9525">
            <a:solidFill>
              <a:srgbClr val="000000"/>
            </a:solidFill>
          </a:ln>
        </p:spPr>
        <p:txBody>
          <a:bodyPr wrap="square" lIns="0" tIns="0" rIns="0" bIns="0" rtlCol="0"/>
          <a:lstStyle/>
          <a:p>
            <a:endParaRPr/>
          </a:p>
        </p:txBody>
      </p:sp>
      <p:sp>
        <p:nvSpPr>
          <p:cNvPr id="75" name="object 75"/>
          <p:cNvSpPr/>
          <p:nvPr/>
        </p:nvSpPr>
        <p:spPr>
          <a:xfrm>
            <a:off x="7489094" y="2472290"/>
            <a:ext cx="0" cy="381707"/>
          </a:xfrm>
          <a:custGeom>
            <a:avLst/>
            <a:gdLst/>
            <a:ahLst/>
            <a:cxnLst/>
            <a:rect l="l" t="t" r="r" b="b"/>
            <a:pathLst>
              <a:path h="457200">
                <a:moveTo>
                  <a:pt x="0" y="0"/>
                </a:moveTo>
                <a:lnTo>
                  <a:pt x="0" y="457200"/>
                </a:lnTo>
              </a:path>
            </a:pathLst>
          </a:custGeom>
          <a:ln w="9525">
            <a:solidFill>
              <a:srgbClr val="000000"/>
            </a:solidFill>
          </a:ln>
        </p:spPr>
        <p:txBody>
          <a:bodyPr wrap="square" lIns="0" tIns="0" rIns="0" bIns="0" rtlCol="0"/>
          <a:lstStyle/>
          <a:p>
            <a:endParaRPr/>
          </a:p>
        </p:txBody>
      </p:sp>
      <p:sp>
        <p:nvSpPr>
          <p:cNvPr id="76" name="object 76"/>
          <p:cNvSpPr/>
          <p:nvPr/>
        </p:nvSpPr>
        <p:spPr>
          <a:xfrm>
            <a:off x="7489094" y="2472290"/>
            <a:ext cx="382061" cy="381707"/>
          </a:xfrm>
          <a:custGeom>
            <a:avLst/>
            <a:gdLst/>
            <a:ahLst/>
            <a:cxnLst/>
            <a:rect l="l" t="t" r="r" b="b"/>
            <a:pathLst>
              <a:path w="381000" h="457200">
                <a:moveTo>
                  <a:pt x="0" y="0"/>
                </a:moveTo>
                <a:lnTo>
                  <a:pt x="381000" y="457200"/>
                </a:lnTo>
              </a:path>
            </a:pathLst>
          </a:custGeom>
          <a:ln w="9525">
            <a:solidFill>
              <a:srgbClr val="000000"/>
            </a:solidFill>
          </a:ln>
        </p:spPr>
        <p:txBody>
          <a:bodyPr wrap="square" lIns="0" tIns="0" rIns="0" bIns="0" rtlCol="0"/>
          <a:lstStyle/>
          <a:p>
            <a:endParaRPr/>
          </a:p>
        </p:txBody>
      </p:sp>
      <p:sp>
        <p:nvSpPr>
          <p:cNvPr id="77" name="object 77"/>
          <p:cNvSpPr/>
          <p:nvPr/>
        </p:nvSpPr>
        <p:spPr>
          <a:xfrm>
            <a:off x="7489094" y="2472290"/>
            <a:ext cx="611298" cy="381707"/>
          </a:xfrm>
          <a:custGeom>
            <a:avLst/>
            <a:gdLst/>
            <a:ahLst/>
            <a:cxnLst/>
            <a:rect l="l" t="t" r="r" b="b"/>
            <a:pathLst>
              <a:path w="609600" h="457200">
                <a:moveTo>
                  <a:pt x="0" y="0"/>
                </a:moveTo>
                <a:lnTo>
                  <a:pt x="609600" y="457200"/>
                </a:lnTo>
              </a:path>
            </a:pathLst>
          </a:custGeom>
          <a:ln w="9525">
            <a:solidFill>
              <a:srgbClr val="000000"/>
            </a:solidFill>
          </a:ln>
        </p:spPr>
        <p:txBody>
          <a:bodyPr wrap="square" lIns="0" tIns="0" rIns="0" bIns="0" rtlCol="0"/>
          <a:lstStyle/>
          <a:p>
            <a:endParaRPr/>
          </a:p>
        </p:txBody>
      </p:sp>
      <p:sp>
        <p:nvSpPr>
          <p:cNvPr id="78" name="object 78"/>
          <p:cNvSpPr txBox="1"/>
          <p:nvPr/>
        </p:nvSpPr>
        <p:spPr>
          <a:xfrm>
            <a:off x="3136906" y="2823461"/>
            <a:ext cx="2140180" cy="933589"/>
          </a:xfrm>
          <a:prstGeom prst="rect">
            <a:avLst/>
          </a:prstGeom>
        </p:spPr>
        <p:txBody>
          <a:bodyPr vert="horz" wrap="square" lIns="0" tIns="0" rIns="0" bIns="0" rtlCol="0">
            <a:spAutoFit/>
          </a:bodyPr>
          <a:lstStyle/>
          <a:p>
            <a:pPr marL="622300">
              <a:lnSpc>
                <a:spcPct val="100000"/>
              </a:lnSpc>
              <a:tabLst>
                <a:tab pos="1993264" algn="l"/>
              </a:tabLst>
            </a:pPr>
            <a:r>
              <a:rPr sz="1800" spc="-5" dirty="0">
                <a:latin typeface="Arial"/>
                <a:cs typeface="Arial"/>
              </a:rPr>
              <a:t>6	7</a:t>
            </a:r>
            <a:endParaRPr sz="1800">
              <a:latin typeface="Arial"/>
              <a:cs typeface="Arial"/>
            </a:endParaRPr>
          </a:p>
          <a:p>
            <a:pPr marL="12700">
              <a:lnSpc>
                <a:spcPct val="100000"/>
              </a:lnSpc>
              <a:spcBef>
                <a:spcPts val="840"/>
              </a:spcBef>
            </a:pPr>
            <a:r>
              <a:rPr sz="1800" dirty="0">
                <a:latin typeface="Arial"/>
                <a:cs typeface="Arial"/>
              </a:rPr>
              <a:t>………………………</a:t>
            </a:r>
            <a:endParaRPr sz="1800">
              <a:latin typeface="Arial"/>
              <a:cs typeface="Arial"/>
            </a:endParaRPr>
          </a:p>
          <a:p>
            <a:pPr marL="12700">
              <a:lnSpc>
                <a:spcPct val="100000"/>
              </a:lnSpc>
              <a:spcBef>
                <a:spcPts val="5"/>
              </a:spcBef>
            </a:pPr>
            <a:r>
              <a:rPr sz="1800" dirty="0">
                <a:latin typeface="Arial"/>
                <a:cs typeface="Arial"/>
              </a:rPr>
              <a:t>……………………</a:t>
            </a:r>
            <a:endParaRPr sz="1800">
              <a:latin typeface="Arial"/>
              <a:cs typeface="Arial"/>
            </a:endParaRPr>
          </a:p>
        </p:txBody>
      </p:sp>
      <p:sp>
        <p:nvSpPr>
          <p:cNvPr id="79" name="object 79"/>
          <p:cNvSpPr txBox="1"/>
          <p:nvPr/>
        </p:nvSpPr>
        <p:spPr>
          <a:xfrm>
            <a:off x="5582111" y="3141550"/>
            <a:ext cx="2088602" cy="553998"/>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a:p>
            <a:pPr marL="12700">
              <a:lnSpc>
                <a:spcPct val="100000"/>
              </a:lnSpc>
              <a:spcBef>
                <a:spcPts val="5"/>
              </a:spcBef>
            </a:pPr>
            <a:r>
              <a:rPr sz="1800" dirty="0">
                <a:latin typeface="Arial"/>
                <a:cs typeface="Arial"/>
              </a:rPr>
              <a:t>……………………</a:t>
            </a:r>
            <a:endParaRPr sz="1800">
              <a:latin typeface="Arial"/>
              <a:cs typeface="Arial"/>
            </a:endParaRPr>
          </a:p>
        </p:txBody>
      </p:sp>
      <p:sp>
        <p:nvSpPr>
          <p:cNvPr id="80" name="object 80"/>
          <p:cNvSpPr txBox="1"/>
          <p:nvPr/>
        </p:nvSpPr>
        <p:spPr>
          <a:xfrm>
            <a:off x="2984107" y="3904963"/>
            <a:ext cx="2088602" cy="553998"/>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a:p>
            <a:pPr marL="12700">
              <a:lnSpc>
                <a:spcPct val="100000"/>
              </a:lnSpc>
              <a:spcBef>
                <a:spcPts val="5"/>
              </a:spcBef>
            </a:pPr>
            <a:r>
              <a:rPr sz="1800" dirty="0">
                <a:latin typeface="Arial"/>
                <a:cs typeface="Arial"/>
              </a:rPr>
              <a:t>……………………</a:t>
            </a:r>
            <a:endParaRPr sz="1800">
              <a:latin typeface="Arial"/>
              <a:cs typeface="Arial"/>
            </a:endParaRPr>
          </a:p>
        </p:txBody>
      </p:sp>
      <p:sp>
        <p:nvSpPr>
          <p:cNvPr id="81" name="object 81"/>
          <p:cNvSpPr txBox="1"/>
          <p:nvPr/>
        </p:nvSpPr>
        <p:spPr>
          <a:xfrm>
            <a:off x="5734948" y="3968570"/>
            <a:ext cx="2088602" cy="553998"/>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a:p>
            <a:pPr marL="12700">
              <a:lnSpc>
                <a:spcPct val="100000"/>
              </a:lnSpc>
              <a:spcBef>
                <a:spcPts val="5"/>
              </a:spcBef>
            </a:pPr>
            <a:r>
              <a:rPr sz="1800" dirty="0">
                <a:latin typeface="Arial"/>
                <a:cs typeface="Arial"/>
              </a:rPr>
              <a:t>……………………</a:t>
            </a:r>
            <a:endParaRPr sz="1800">
              <a:latin typeface="Arial"/>
              <a:cs typeface="Arial"/>
            </a:endParaRPr>
          </a:p>
        </p:txBody>
      </p:sp>
      <p:sp>
        <p:nvSpPr>
          <p:cNvPr id="82" name="object 82"/>
          <p:cNvSpPr txBox="1"/>
          <p:nvPr/>
        </p:nvSpPr>
        <p:spPr>
          <a:xfrm>
            <a:off x="2280350" y="2535898"/>
            <a:ext cx="483944" cy="282129"/>
          </a:xfrm>
          <a:prstGeom prst="rect">
            <a:avLst/>
          </a:prstGeom>
        </p:spPr>
        <p:txBody>
          <a:bodyPr vert="horz" wrap="square" lIns="0" tIns="0" rIns="0" bIns="0" rtlCol="0">
            <a:spAutoFit/>
          </a:bodyPr>
          <a:lstStyle/>
          <a:p>
            <a:pPr marL="12700">
              <a:lnSpc>
                <a:spcPts val="2155"/>
              </a:lnSpc>
            </a:pPr>
            <a:r>
              <a:rPr sz="1800" dirty="0">
                <a:latin typeface="SimSun"/>
                <a:cs typeface="SimSun"/>
              </a:rPr>
              <a:t>运算</a:t>
            </a:r>
            <a:endParaRPr sz="1800">
              <a:latin typeface="SimSun"/>
              <a:cs typeface="SimSun"/>
            </a:endParaRPr>
          </a:p>
        </p:txBody>
      </p:sp>
    </p:spTree>
  </p:cSld>
  <p:clrMapOvr>
    <a:masterClrMapping/>
  </p:clrMapOvr>
  <p:transition>
    <p:wipe dir="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535989" y="206461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4" name="object 4"/>
          <p:cNvSpPr/>
          <p:nvPr/>
        </p:nvSpPr>
        <p:spPr>
          <a:xfrm>
            <a:off x="3535989" y="2064610"/>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5" name="object 5"/>
          <p:cNvSpPr/>
          <p:nvPr/>
        </p:nvSpPr>
        <p:spPr>
          <a:xfrm>
            <a:off x="2771866" y="263717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6" name="object 6"/>
          <p:cNvSpPr/>
          <p:nvPr/>
        </p:nvSpPr>
        <p:spPr>
          <a:xfrm>
            <a:off x="2771866" y="2637170"/>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7" name="object 7"/>
          <p:cNvSpPr/>
          <p:nvPr/>
        </p:nvSpPr>
        <p:spPr>
          <a:xfrm>
            <a:off x="3459577" y="263717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8" name="object 8"/>
          <p:cNvSpPr/>
          <p:nvPr/>
        </p:nvSpPr>
        <p:spPr>
          <a:xfrm>
            <a:off x="3459577" y="2637170"/>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9" name="object 9"/>
          <p:cNvSpPr/>
          <p:nvPr/>
        </p:nvSpPr>
        <p:spPr>
          <a:xfrm>
            <a:off x="4223699" y="263717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10" name="object 10"/>
          <p:cNvSpPr/>
          <p:nvPr/>
        </p:nvSpPr>
        <p:spPr>
          <a:xfrm>
            <a:off x="4223699" y="2637170"/>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11" name="object 11"/>
          <p:cNvSpPr/>
          <p:nvPr/>
        </p:nvSpPr>
        <p:spPr>
          <a:xfrm>
            <a:off x="4834997" y="263717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12" name="object 12"/>
          <p:cNvSpPr/>
          <p:nvPr/>
        </p:nvSpPr>
        <p:spPr>
          <a:xfrm>
            <a:off x="4834997" y="2637170"/>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13" name="object 13"/>
          <p:cNvSpPr/>
          <p:nvPr/>
        </p:nvSpPr>
        <p:spPr>
          <a:xfrm>
            <a:off x="5522708" y="263717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86" y="6012"/>
                </a:lnTo>
                <a:lnTo>
                  <a:pt x="22093" y="22383"/>
                </a:lnTo>
                <a:lnTo>
                  <a:pt x="5903" y="46612"/>
                </a:lnTo>
                <a:lnTo>
                  <a:pt x="0" y="76200"/>
                </a:lnTo>
                <a:lnTo>
                  <a:pt x="5903" y="105787"/>
                </a:lnTo>
                <a:lnTo>
                  <a:pt x="22093" y="130016"/>
                </a:lnTo>
                <a:lnTo>
                  <a:pt x="46286"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14" name="object 14"/>
          <p:cNvSpPr/>
          <p:nvPr/>
        </p:nvSpPr>
        <p:spPr>
          <a:xfrm>
            <a:off x="5522708" y="2637170"/>
            <a:ext cx="152825" cy="127236"/>
          </a:xfrm>
          <a:custGeom>
            <a:avLst/>
            <a:gdLst/>
            <a:ahLst/>
            <a:cxnLst/>
            <a:rect l="l" t="t" r="r" b="b"/>
            <a:pathLst>
              <a:path w="152400" h="152400">
                <a:moveTo>
                  <a:pt x="76200" y="0"/>
                </a:moveTo>
                <a:lnTo>
                  <a:pt x="46286" y="6012"/>
                </a:lnTo>
                <a:lnTo>
                  <a:pt x="22093" y="22383"/>
                </a:lnTo>
                <a:lnTo>
                  <a:pt x="5903" y="46612"/>
                </a:lnTo>
                <a:lnTo>
                  <a:pt x="0" y="76200"/>
                </a:lnTo>
                <a:lnTo>
                  <a:pt x="5903" y="105787"/>
                </a:lnTo>
                <a:lnTo>
                  <a:pt x="22093" y="130016"/>
                </a:lnTo>
                <a:lnTo>
                  <a:pt x="46286"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15" name="object 15"/>
          <p:cNvSpPr/>
          <p:nvPr/>
        </p:nvSpPr>
        <p:spPr>
          <a:xfrm>
            <a:off x="6286830" y="263717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16" name="object 16"/>
          <p:cNvSpPr/>
          <p:nvPr/>
        </p:nvSpPr>
        <p:spPr>
          <a:xfrm>
            <a:off x="6286830" y="2637170"/>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555911" y="410038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18" name="object 18"/>
          <p:cNvSpPr/>
          <p:nvPr/>
        </p:nvSpPr>
        <p:spPr>
          <a:xfrm>
            <a:off x="555911" y="4100380"/>
            <a:ext cx="152825" cy="127236"/>
          </a:xfrm>
          <a:custGeom>
            <a:avLst/>
            <a:gdLst/>
            <a:ahLst/>
            <a:cxnLst/>
            <a:rect l="l" t="t" r="r" b="b"/>
            <a:pathLst>
              <a:path w="152400" h="152400">
                <a:moveTo>
                  <a:pt x="76200" y="0"/>
                </a:move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632323" y="3400584"/>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20" name="object 20"/>
          <p:cNvSpPr/>
          <p:nvPr/>
        </p:nvSpPr>
        <p:spPr>
          <a:xfrm>
            <a:off x="632323" y="3400584"/>
            <a:ext cx="152825" cy="127236"/>
          </a:xfrm>
          <a:custGeom>
            <a:avLst/>
            <a:gdLst/>
            <a:ahLst/>
            <a:cxnLst/>
            <a:rect l="l" t="t" r="r" b="b"/>
            <a:pathLst>
              <a:path w="152400" h="152400">
                <a:moveTo>
                  <a:pt x="76200" y="0"/>
                </a:move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21" name="object 21"/>
          <p:cNvSpPr/>
          <p:nvPr/>
        </p:nvSpPr>
        <p:spPr>
          <a:xfrm>
            <a:off x="1396446" y="3400584"/>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22" name="object 22"/>
          <p:cNvSpPr/>
          <p:nvPr/>
        </p:nvSpPr>
        <p:spPr>
          <a:xfrm>
            <a:off x="1396446" y="3400584"/>
            <a:ext cx="152825" cy="127236"/>
          </a:xfrm>
          <a:custGeom>
            <a:avLst/>
            <a:gdLst/>
            <a:ahLst/>
            <a:cxnLst/>
            <a:rect l="l" t="t" r="r" b="b"/>
            <a:pathLst>
              <a:path w="152400" h="152400">
                <a:moveTo>
                  <a:pt x="76200" y="0"/>
                </a:move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23" name="object 23"/>
          <p:cNvSpPr/>
          <p:nvPr/>
        </p:nvSpPr>
        <p:spPr>
          <a:xfrm>
            <a:off x="2084156" y="3400584"/>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24" name="object 24"/>
          <p:cNvSpPr/>
          <p:nvPr/>
        </p:nvSpPr>
        <p:spPr>
          <a:xfrm>
            <a:off x="2084156" y="3400584"/>
            <a:ext cx="152825" cy="127236"/>
          </a:xfrm>
          <a:custGeom>
            <a:avLst/>
            <a:gdLst/>
            <a:ahLst/>
            <a:cxnLst/>
            <a:rect l="l" t="t" r="r" b="b"/>
            <a:pathLst>
              <a:path w="152400" h="152400">
                <a:moveTo>
                  <a:pt x="76200" y="0"/>
                </a:move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25" name="object 25"/>
          <p:cNvSpPr/>
          <p:nvPr/>
        </p:nvSpPr>
        <p:spPr>
          <a:xfrm>
            <a:off x="2695454" y="3400584"/>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26" name="object 26"/>
          <p:cNvSpPr/>
          <p:nvPr/>
        </p:nvSpPr>
        <p:spPr>
          <a:xfrm>
            <a:off x="2695454" y="3400584"/>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27" name="object 27"/>
          <p:cNvSpPr/>
          <p:nvPr/>
        </p:nvSpPr>
        <p:spPr>
          <a:xfrm>
            <a:off x="3230340" y="3400584"/>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28" name="object 28"/>
          <p:cNvSpPr/>
          <p:nvPr/>
        </p:nvSpPr>
        <p:spPr>
          <a:xfrm>
            <a:off x="3230340" y="3400584"/>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29" name="object 29"/>
          <p:cNvSpPr/>
          <p:nvPr/>
        </p:nvSpPr>
        <p:spPr>
          <a:xfrm>
            <a:off x="3918050" y="3400584"/>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30" name="object 30"/>
          <p:cNvSpPr/>
          <p:nvPr/>
        </p:nvSpPr>
        <p:spPr>
          <a:xfrm>
            <a:off x="3918050" y="3400584"/>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31" name="object 31"/>
          <p:cNvSpPr/>
          <p:nvPr/>
        </p:nvSpPr>
        <p:spPr>
          <a:xfrm>
            <a:off x="2007744" y="263717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32" name="object 32"/>
          <p:cNvSpPr/>
          <p:nvPr/>
        </p:nvSpPr>
        <p:spPr>
          <a:xfrm>
            <a:off x="2007744" y="2637170"/>
            <a:ext cx="152825" cy="127236"/>
          </a:xfrm>
          <a:custGeom>
            <a:avLst/>
            <a:gdLst/>
            <a:ahLst/>
            <a:cxnLst/>
            <a:rect l="l" t="t" r="r" b="b"/>
            <a:pathLst>
              <a:path w="152400" h="152400">
                <a:moveTo>
                  <a:pt x="76200" y="0"/>
                </a:move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33" name="object 33"/>
          <p:cNvSpPr/>
          <p:nvPr/>
        </p:nvSpPr>
        <p:spPr>
          <a:xfrm>
            <a:off x="2160569" y="2128228"/>
            <a:ext cx="1451833" cy="508942"/>
          </a:xfrm>
          <a:custGeom>
            <a:avLst/>
            <a:gdLst/>
            <a:ahLst/>
            <a:cxnLst/>
            <a:rect l="l" t="t" r="r" b="b"/>
            <a:pathLst>
              <a:path w="1447800" h="609600">
                <a:moveTo>
                  <a:pt x="1447799" y="0"/>
                </a:moveTo>
                <a:lnTo>
                  <a:pt x="0" y="609600"/>
                </a:lnTo>
              </a:path>
            </a:pathLst>
          </a:custGeom>
          <a:ln w="9525">
            <a:solidFill>
              <a:srgbClr val="000000"/>
            </a:solidFill>
          </a:ln>
        </p:spPr>
        <p:txBody>
          <a:bodyPr wrap="square" lIns="0" tIns="0" rIns="0" bIns="0" rtlCol="0"/>
          <a:lstStyle/>
          <a:p>
            <a:endParaRPr/>
          </a:p>
        </p:txBody>
      </p:sp>
      <p:sp>
        <p:nvSpPr>
          <p:cNvPr id="34" name="object 34"/>
          <p:cNvSpPr/>
          <p:nvPr/>
        </p:nvSpPr>
        <p:spPr>
          <a:xfrm>
            <a:off x="2924691" y="2128228"/>
            <a:ext cx="687710" cy="508942"/>
          </a:xfrm>
          <a:custGeom>
            <a:avLst/>
            <a:gdLst/>
            <a:ahLst/>
            <a:cxnLst/>
            <a:rect l="l" t="t" r="r" b="b"/>
            <a:pathLst>
              <a:path w="685800" h="609600">
                <a:moveTo>
                  <a:pt x="685800" y="0"/>
                </a:moveTo>
                <a:lnTo>
                  <a:pt x="0" y="609600"/>
                </a:lnTo>
              </a:path>
            </a:pathLst>
          </a:custGeom>
          <a:ln w="9525">
            <a:solidFill>
              <a:srgbClr val="000000"/>
            </a:solidFill>
          </a:ln>
        </p:spPr>
        <p:txBody>
          <a:bodyPr wrap="square" lIns="0" tIns="0" rIns="0" bIns="0" rtlCol="0"/>
          <a:lstStyle/>
          <a:p>
            <a:endParaRPr/>
          </a:p>
        </p:txBody>
      </p:sp>
      <p:sp>
        <p:nvSpPr>
          <p:cNvPr id="35" name="object 35"/>
          <p:cNvSpPr/>
          <p:nvPr/>
        </p:nvSpPr>
        <p:spPr>
          <a:xfrm>
            <a:off x="3535989" y="2191845"/>
            <a:ext cx="76412" cy="445325"/>
          </a:xfrm>
          <a:custGeom>
            <a:avLst/>
            <a:gdLst/>
            <a:ahLst/>
            <a:cxnLst/>
            <a:rect l="l" t="t" r="r" b="b"/>
            <a:pathLst>
              <a:path w="76200" h="533400">
                <a:moveTo>
                  <a:pt x="76200" y="0"/>
                </a:moveTo>
                <a:lnTo>
                  <a:pt x="0" y="533400"/>
                </a:lnTo>
              </a:path>
            </a:pathLst>
          </a:custGeom>
          <a:ln w="9525">
            <a:solidFill>
              <a:srgbClr val="000000"/>
            </a:solidFill>
          </a:ln>
        </p:spPr>
        <p:txBody>
          <a:bodyPr wrap="square" lIns="0" tIns="0" rIns="0" bIns="0" rtlCol="0"/>
          <a:lstStyle/>
          <a:p>
            <a:endParaRPr/>
          </a:p>
        </p:txBody>
      </p:sp>
      <p:sp>
        <p:nvSpPr>
          <p:cNvPr id="36" name="object 36"/>
          <p:cNvSpPr/>
          <p:nvPr/>
        </p:nvSpPr>
        <p:spPr>
          <a:xfrm>
            <a:off x="3612402" y="2128228"/>
            <a:ext cx="687710" cy="508942"/>
          </a:xfrm>
          <a:custGeom>
            <a:avLst/>
            <a:gdLst/>
            <a:ahLst/>
            <a:cxnLst/>
            <a:rect l="l" t="t" r="r" b="b"/>
            <a:pathLst>
              <a:path w="685800" h="609600">
                <a:moveTo>
                  <a:pt x="0" y="0"/>
                </a:moveTo>
                <a:lnTo>
                  <a:pt x="685800" y="609600"/>
                </a:lnTo>
              </a:path>
            </a:pathLst>
          </a:custGeom>
          <a:ln w="9525">
            <a:solidFill>
              <a:srgbClr val="000000"/>
            </a:solidFill>
          </a:ln>
        </p:spPr>
        <p:txBody>
          <a:bodyPr wrap="square" lIns="0" tIns="0" rIns="0" bIns="0" rtlCol="0"/>
          <a:lstStyle/>
          <a:p>
            <a:endParaRPr/>
          </a:p>
        </p:txBody>
      </p:sp>
      <p:sp>
        <p:nvSpPr>
          <p:cNvPr id="37" name="object 37"/>
          <p:cNvSpPr/>
          <p:nvPr/>
        </p:nvSpPr>
        <p:spPr>
          <a:xfrm>
            <a:off x="3688814" y="2128228"/>
            <a:ext cx="1222596" cy="572560"/>
          </a:xfrm>
          <a:custGeom>
            <a:avLst/>
            <a:gdLst/>
            <a:ahLst/>
            <a:cxnLst/>
            <a:rect l="l" t="t" r="r" b="b"/>
            <a:pathLst>
              <a:path w="1219200" h="685800">
                <a:moveTo>
                  <a:pt x="0" y="0"/>
                </a:moveTo>
                <a:lnTo>
                  <a:pt x="1219200" y="685800"/>
                </a:lnTo>
              </a:path>
            </a:pathLst>
          </a:custGeom>
          <a:ln w="9525">
            <a:solidFill>
              <a:srgbClr val="000000"/>
            </a:solidFill>
          </a:ln>
        </p:spPr>
        <p:txBody>
          <a:bodyPr wrap="square" lIns="0" tIns="0" rIns="0" bIns="0" rtlCol="0"/>
          <a:lstStyle/>
          <a:p>
            <a:endParaRPr/>
          </a:p>
        </p:txBody>
      </p:sp>
      <p:sp>
        <p:nvSpPr>
          <p:cNvPr id="38" name="object 38"/>
          <p:cNvSpPr/>
          <p:nvPr/>
        </p:nvSpPr>
        <p:spPr>
          <a:xfrm>
            <a:off x="3688814" y="2128228"/>
            <a:ext cx="1833894" cy="508942"/>
          </a:xfrm>
          <a:custGeom>
            <a:avLst/>
            <a:gdLst/>
            <a:ahLst/>
            <a:cxnLst/>
            <a:rect l="l" t="t" r="r" b="b"/>
            <a:pathLst>
              <a:path w="1828800" h="609600">
                <a:moveTo>
                  <a:pt x="0" y="0"/>
                </a:moveTo>
                <a:lnTo>
                  <a:pt x="1828800" y="609600"/>
                </a:lnTo>
              </a:path>
            </a:pathLst>
          </a:custGeom>
          <a:ln w="9525">
            <a:solidFill>
              <a:srgbClr val="000000"/>
            </a:solidFill>
          </a:ln>
        </p:spPr>
        <p:txBody>
          <a:bodyPr wrap="square" lIns="0" tIns="0" rIns="0" bIns="0" rtlCol="0"/>
          <a:lstStyle/>
          <a:p>
            <a:endParaRPr/>
          </a:p>
        </p:txBody>
      </p:sp>
      <p:sp>
        <p:nvSpPr>
          <p:cNvPr id="39" name="object 39"/>
          <p:cNvSpPr/>
          <p:nvPr/>
        </p:nvSpPr>
        <p:spPr>
          <a:xfrm>
            <a:off x="3612402" y="2128228"/>
            <a:ext cx="2827253" cy="508942"/>
          </a:xfrm>
          <a:custGeom>
            <a:avLst/>
            <a:gdLst/>
            <a:ahLst/>
            <a:cxnLst/>
            <a:rect l="l" t="t" r="r" b="b"/>
            <a:pathLst>
              <a:path w="2819400" h="609600">
                <a:moveTo>
                  <a:pt x="0" y="0"/>
                </a:moveTo>
                <a:lnTo>
                  <a:pt x="2819399" y="609600"/>
                </a:lnTo>
              </a:path>
            </a:pathLst>
          </a:custGeom>
          <a:ln w="9525">
            <a:solidFill>
              <a:srgbClr val="000000"/>
            </a:solidFill>
          </a:ln>
        </p:spPr>
        <p:txBody>
          <a:bodyPr wrap="square" lIns="0" tIns="0" rIns="0" bIns="0" rtlCol="0"/>
          <a:lstStyle/>
          <a:p>
            <a:endParaRPr/>
          </a:p>
        </p:txBody>
      </p:sp>
      <p:sp>
        <p:nvSpPr>
          <p:cNvPr id="40" name="object 40"/>
          <p:cNvSpPr/>
          <p:nvPr/>
        </p:nvSpPr>
        <p:spPr>
          <a:xfrm>
            <a:off x="785148" y="2764406"/>
            <a:ext cx="1222596" cy="636178"/>
          </a:xfrm>
          <a:custGeom>
            <a:avLst/>
            <a:gdLst/>
            <a:ahLst/>
            <a:cxnLst/>
            <a:rect l="l" t="t" r="r" b="b"/>
            <a:pathLst>
              <a:path w="1219200" h="762000">
                <a:moveTo>
                  <a:pt x="1219200" y="0"/>
                </a:moveTo>
                <a:lnTo>
                  <a:pt x="0" y="762000"/>
                </a:lnTo>
              </a:path>
            </a:pathLst>
          </a:custGeom>
          <a:ln w="9525">
            <a:solidFill>
              <a:srgbClr val="000000"/>
            </a:solidFill>
          </a:ln>
        </p:spPr>
        <p:txBody>
          <a:bodyPr wrap="square" lIns="0" tIns="0" rIns="0" bIns="0" rtlCol="0"/>
          <a:lstStyle/>
          <a:p>
            <a:endParaRPr/>
          </a:p>
        </p:txBody>
      </p:sp>
      <p:sp>
        <p:nvSpPr>
          <p:cNvPr id="41" name="object 41"/>
          <p:cNvSpPr/>
          <p:nvPr/>
        </p:nvSpPr>
        <p:spPr>
          <a:xfrm>
            <a:off x="1472858" y="2700788"/>
            <a:ext cx="611298" cy="699796"/>
          </a:xfrm>
          <a:custGeom>
            <a:avLst/>
            <a:gdLst/>
            <a:ahLst/>
            <a:cxnLst/>
            <a:rect l="l" t="t" r="r" b="b"/>
            <a:pathLst>
              <a:path w="609600" h="838200">
                <a:moveTo>
                  <a:pt x="609600" y="0"/>
                </a:moveTo>
                <a:lnTo>
                  <a:pt x="0" y="838200"/>
                </a:lnTo>
              </a:path>
            </a:pathLst>
          </a:custGeom>
          <a:ln w="9525">
            <a:solidFill>
              <a:srgbClr val="000000"/>
            </a:solidFill>
          </a:ln>
        </p:spPr>
        <p:txBody>
          <a:bodyPr wrap="square" lIns="0" tIns="0" rIns="0" bIns="0" rtlCol="0"/>
          <a:lstStyle/>
          <a:p>
            <a:endParaRPr/>
          </a:p>
        </p:txBody>
      </p:sp>
      <p:sp>
        <p:nvSpPr>
          <p:cNvPr id="42" name="object 42"/>
          <p:cNvSpPr/>
          <p:nvPr/>
        </p:nvSpPr>
        <p:spPr>
          <a:xfrm>
            <a:off x="2084156" y="2764406"/>
            <a:ext cx="76412" cy="699796"/>
          </a:xfrm>
          <a:custGeom>
            <a:avLst/>
            <a:gdLst/>
            <a:ahLst/>
            <a:cxnLst/>
            <a:rect l="l" t="t" r="r" b="b"/>
            <a:pathLst>
              <a:path w="76200" h="838200">
                <a:moveTo>
                  <a:pt x="0" y="0"/>
                </a:moveTo>
                <a:lnTo>
                  <a:pt x="76200" y="838200"/>
                </a:lnTo>
              </a:path>
            </a:pathLst>
          </a:custGeom>
          <a:ln w="9525">
            <a:solidFill>
              <a:srgbClr val="000000"/>
            </a:solidFill>
          </a:ln>
        </p:spPr>
        <p:txBody>
          <a:bodyPr wrap="square" lIns="0" tIns="0" rIns="0" bIns="0" rtlCol="0"/>
          <a:lstStyle/>
          <a:p>
            <a:endParaRPr/>
          </a:p>
        </p:txBody>
      </p:sp>
      <p:sp>
        <p:nvSpPr>
          <p:cNvPr id="43" name="object 43"/>
          <p:cNvSpPr/>
          <p:nvPr/>
        </p:nvSpPr>
        <p:spPr>
          <a:xfrm>
            <a:off x="2084156" y="2700788"/>
            <a:ext cx="611298" cy="699796"/>
          </a:xfrm>
          <a:custGeom>
            <a:avLst/>
            <a:gdLst/>
            <a:ahLst/>
            <a:cxnLst/>
            <a:rect l="l" t="t" r="r" b="b"/>
            <a:pathLst>
              <a:path w="609600" h="838200">
                <a:moveTo>
                  <a:pt x="0" y="0"/>
                </a:moveTo>
                <a:lnTo>
                  <a:pt x="609599" y="838200"/>
                </a:lnTo>
              </a:path>
            </a:pathLst>
          </a:custGeom>
          <a:ln w="9525">
            <a:solidFill>
              <a:srgbClr val="000000"/>
            </a:solidFill>
          </a:ln>
        </p:spPr>
        <p:txBody>
          <a:bodyPr wrap="square" lIns="0" tIns="0" rIns="0" bIns="0" rtlCol="0"/>
          <a:lstStyle/>
          <a:p>
            <a:endParaRPr/>
          </a:p>
        </p:txBody>
      </p:sp>
      <p:sp>
        <p:nvSpPr>
          <p:cNvPr id="44" name="object 44"/>
          <p:cNvSpPr/>
          <p:nvPr/>
        </p:nvSpPr>
        <p:spPr>
          <a:xfrm>
            <a:off x="2160569" y="2764406"/>
            <a:ext cx="1146184" cy="636178"/>
          </a:xfrm>
          <a:custGeom>
            <a:avLst/>
            <a:gdLst/>
            <a:ahLst/>
            <a:cxnLst/>
            <a:rect l="l" t="t" r="r" b="b"/>
            <a:pathLst>
              <a:path w="1143000" h="762000">
                <a:moveTo>
                  <a:pt x="0" y="0"/>
                </a:moveTo>
                <a:lnTo>
                  <a:pt x="1142999" y="762000"/>
                </a:lnTo>
              </a:path>
            </a:pathLst>
          </a:custGeom>
          <a:ln w="9525">
            <a:solidFill>
              <a:srgbClr val="000000"/>
            </a:solidFill>
          </a:ln>
        </p:spPr>
        <p:txBody>
          <a:bodyPr wrap="square" lIns="0" tIns="0" rIns="0" bIns="0" rtlCol="0"/>
          <a:lstStyle/>
          <a:p>
            <a:endParaRPr/>
          </a:p>
        </p:txBody>
      </p:sp>
      <p:sp>
        <p:nvSpPr>
          <p:cNvPr id="45" name="object 45"/>
          <p:cNvSpPr/>
          <p:nvPr/>
        </p:nvSpPr>
        <p:spPr>
          <a:xfrm>
            <a:off x="2160569" y="2700788"/>
            <a:ext cx="1757482" cy="763414"/>
          </a:xfrm>
          <a:custGeom>
            <a:avLst/>
            <a:gdLst/>
            <a:ahLst/>
            <a:cxnLst/>
            <a:rect l="l" t="t" r="r" b="b"/>
            <a:pathLst>
              <a:path w="1752600" h="914400">
                <a:moveTo>
                  <a:pt x="0" y="0"/>
                </a:moveTo>
                <a:lnTo>
                  <a:pt x="1752599" y="914400"/>
                </a:lnTo>
              </a:path>
            </a:pathLst>
          </a:custGeom>
          <a:ln w="9525">
            <a:solidFill>
              <a:srgbClr val="000000"/>
            </a:solidFill>
          </a:ln>
        </p:spPr>
        <p:txBody>
          <a:bodyPr wrap="square" lIns="0" tIns="0" rIns="0" bIns="0" rtlCol="0"/>
          <a:lstStyle/>
          <a:p>
            <a:endParaRPr/>
          </a:p>
        </p:txBody>
      </p:sp>
      <p:sp>
        <p:nvSpPr>
          <p:cNvPr id="46" name="object 46"/>
          <p:cNvSpPr txBox="1"/>
          <p:nvPr/>
        </p:nvSpPr>
        <p:spPr>
          <a:xfrm>
            <a:off x="3294005" y="1937375"/>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5</a:t>
            </a:r>
            <a:endParaRPr sz="1800">
              <a:latin typeface="Arial"/>
              <a:cs typeface="Arial"/>
            </a:endParaRPr>
          </a:p>
        </p:txBody>
      </p:sp>
      <p:sp>
        <p:nvSpPr>
          <p:cNvPr id="47" name="object 47"/>
          <p:cNvSpPr txBox="1"/>
          <p:nvPr/>
        </p:nvSpPr>
        <p:spPr>
          <a:xfrm>
            <a:off x="2393105" y="2300568"/>
            <a:ext cx="159829"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p:txBody>
      </p:sp>
      <p:sp>
        <p:nvSpPr>
          <p:cNvPr id="48" name="object 48"/>
          <p:cNvSpPr txBox="1"/>
          <p:nvPr/>
        </p:nvSpPr>
        <p:spPr>
          <a:xfrm>
            <a:off x="2615464" y="2542952"/>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2</a:t>
            </a:r>
            <a:endParaRPr sz="1800">
              <a:latin typeface="Arial"/>
              <a:cs typeface="Arial"/>
            </a:endParaRPr>
          </a:p>
        </p:txBody>
      </p:sp>
      <p:sp>
        <p:nvSpPr>
          <p:cNvPr id="49" name="object 49"/>
          <p:cNvSpPr txBox="1"/>
          <p:nvPr/>
        </p:nvSpPr>
        <p:spPr>
          <a:xfrm>
            <a:off x="1774853" y="2542952"/>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2</a:t>
            </a:r>
            <a:endParaRPr sz="1800">
              <a:latin typeface="Arial"/>
              <a:cs typeface="Arial"/>
            </a:endParaRPr>
          </a:p>
        </p:txBody>
      </p:sp>
      <p:sp>
        <p:nvSpPr>
          <p:cNvPr id="50" name="object 50"/>
          <p:cNvSpPr txBox="1"/>
          <p:nvPr/>
        </p:nvSpPr>
        <p:spPr>
          <a:xfrm>
            <a:off x="3233533" y="2542952"/>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2</a:t>
            </a:r>
            <a:endParaRPr sz="1800">
              <a:latin typeface="Arial"/>
              <a:cs typeface="Arial"/>
            </a:endParaRPr>
          </a:p>
        </p:txBody>
      </p:sp>
      <p:sp>
        <p:nvSpPr>
          <p:cNvPr id="51" name="object 51"/>
          <p:cNvSpPr txBox="1"/>
          <p:nvPr/>
        </p:nvSpPr>
        <p:spPr>
          <a:xfrm>
            <a:off x="3004249" y="2300568"/>
            <a:ext cx="101883"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p:txBody>
      </p:sp>
      <p:sp>
        <p:nvSpPr>
          <p:cNvPr id="52" name="object 52"/>
          <p:cNvSpPr txBox="1"/>
          <p:nvPr/>
        </p:nvSpPr>
        <p:spPr>
          <a:xfrm>
            <a:off x="3386386" y="2352098"/>
            <a:ext cx="471845" cy="276999"/>
          </a:xfrm>
          <a:prstGeom prst="rect">
            <a:avLst/>
          </a:prstGeom>
        </p:spPr>
        <p:txBody>
          <a:bodyPr vert="horz" wrap="square" lIns="0" tIns="0" rIns="0" bIns="0" rtlCol="0">
            <a:spAutoFit/>
          </a:bodyPr>
          <a:lstStyle/>
          <a:p>
            <a:pPr marL="12700">
              <a:lnSpc>
                <a:spcPct val="100000"/>
              </a:lnSpc>
              <a:tabLst>
                <a:tab pos="393065" algn="l"/>
              </a:tabLst>
            </a:pPr>
            <a:r>
              <a:rPr sz="1800" spc="-5" dirty="0">
                <a:latin typeface="Arial"/>
                <a:cs typeface="Arial"/>
              </a:rPr>
              <a:t>*	</a:t>
            </a:r>
            <a:r>
              <a:rPr sz="1800" dirty="0">
                <a:latin typeface="Arial"/>
                <a:cs typeface="Arial"/>
              </a:rPr>
              <a:t>/</a:t>
            </a:r>
            <a:endParaRPr sz="1800">
              <a:latin typeface="Arial"/>
              <a:cs typeface="Arial"/>
            </a:endParaRPr>
          </a:p>
        </p:txBody>
      </p:sp>
      <p:sp>
        <p:nvSpPr>
          <p:cNvPr id="53" name="object 53"/>
          <p:cNvSpPr txBox="1"/>
          <p:nvPr/>
        </p:nvSpPr>
        <p:spPr>
          <a:xfrm>
            <a:off x="4991045" y="2352098"/>
            <a:ext cx="115255"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a:t>
            </a:r>
            <a:endParaRPr sz="1800">
              <a:latin typeface="Arial"/>
              <a:cs typeface="Arial"/>
            </a:endParaRPr>
          </a:p>
        </p:txBody>
      </p:sp>
      <p:sp>
        <p:nvSpPr>
          <p:cNvPr id="54" name="object 54"/>
          <p:cNvSpPr txBox="1"/>
          <p:nvPr/>
        </p:nvSpPr>
        <p:spPr>
          <a:xfrm>
            <a:off x="3997762" y="2288544"/>
            <a:ext cx="688347" cy="579646"/>
          </a:xfrm>
          <a:prstGeom prst="rect">
            <a:avLst/>
          </a:prstGeom>
        </p:spPr>
        <p:txBody>
          <a:bodyPr vert="horz" wrap="square" lIns="0" tIns="0" rIns="0" bIns="0" rtlCol="0">
            <a:spAutoFit/>
          </a:bodyPr>
          <a:lstStyle/>
          <a:p>
            <a:pPr marL="100965" algn="ctr">
              <a:lnSpc>
                <a:spcPct val="100000"/>
              </a:lnSpc>
              <a:tabLst>
                <a:tab pos="481965" algn="l"/>
              </a:tabLst>
            </a:pPr>
            <a:r>
              <a:rPr sz="1800" dirty="0">
                <a:latin typeface="Arial"/>
                <a:cs typeface="Arial"/>
              </a:rPr>
              <a:t>+	-</a:t>
            </a:r>
            <a:endParaRPr sz="1800">
              <a:latin typeface="Arial"/>
              <a:cs typeface="Arial"/>
            </a:endParaRPr>
          </a:p>
          <a:p>
            <a:pPr algn="ctr">
              <a:lnSpc>
                <a:spcPct val="100000"/>
              </a:lnSpc>
              <a:spcBef>
                <a:spcPts val="240"/>
              </a:spcBef>
              <a:tabLst>
                <a:tab pos="532765" algn="l"/>
              </a:tabLst>
            </a:pPr>
            <a:r>
              <a:rPr sz="1800" spc="-5" dirty="0">
                <a:latin typeface="Arial"/>
                <a:cs typeface="Arial"/>
              </a:rPr>
              <a:t>2	3</a:t>
            </a:r>
            <a:endParaRPr sz="1800">
              <a:latin typeface="Arial"/>
              <a:cs typeface="Arial"/>
            </a:endParaRPr>
          </a:p>
        </p:txBody>
      </p:sp>
      <p:sp>
        <p:nvSpPr>
          <p:cNvPr id="55" name="object 55"/>
          <p:cNvSpPr txBox="1"/>
          <p:nvPr/>
        </p:nvSpPr>
        <p:spPr>
          <a:xfrm>
            <a:off x="5143808" y="2542952"/>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3</a:t>
            </a:r>
            <a:endParaRPr sz="1800">
              <a:latin typeface="Arial"/>
              <a:cs typeface="Arial"/>
            </a:endParaRPr>
          </a:p>
        </p:txBody>
      </p:sp>
      <p:sp>
        <p:nvSpPr>
          <p:cNvPr id="56" name="object 56"/>
          <p:cNvSpPr txBox="1"/>
          <p:nvPr/>
        </p:nvSpPr>
        <p:spPr>
          <a:xfrm>
            <a:off x="5907900" y="2542952"/>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3</a:t>
            </a:r>
            <a:endParaRPr sz="1800">
              <a:latin typeface="Arial"/>
              <a:cs typeface="Arial"/>
            </a:endParaRPr>
          </a:p>
        </p:txBody>
      </p:sp>
      <p:sp>
        <p:nvSpPr>
          <p:cNvPr id="57" name="object 57"/>
          <p:cNvSpPr txBox="1"/>
          <p:nvPr/>
        </p:nvSpPr>
        <p:spPr>
          <a:xfrm>
            <a:off x="1170585" y="3306366"/>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3</a:t>
            </a:r>
            <a:endParaRPr sz="1800">
              <a:latin typeface="Arial"/>
              <a:cs typeface="Arial"/>
            </a:endParaRPr>
          </a:p>
        </p:txBody>
      </p:sp>
      <p:sp>
        <p:nvSpPr>
          <p:cNvPr id="58" name="object 58"/>
          <p:cNvSpPr txBox="1"/>
          <p:nvPr/>
        </p:nvSpPr>
        <p:spPr>
          <a:xfrm>
            <a:off x="3615854" y="3306366"/>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6</a:t>
            </a:r>
            <a:endParaRPr sz="1800">
              <a:latin typeface="Arial"/>
              <a:cs typeface="Arial"/>
            </a:endParaRPr>
          </a:p>
        </p:txBody>
      </p:sp>
      <p:sp>
        <p:nvSpPr>
          <p:cNvPr id="59" name="object 59"/>
          <p:cNvSpPr txBox="1"/>
          <p:nvPr/>
        </p:nvSpPr>
        <p:spPr>
          <a:xfrm>
            <a:off x="712112" y="3763841"/>
            <a:ext cx="159829"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p:txBody>
      </p:sp>
      <p:sp>
        <p:nvSpPr>
          <p:cNvPr id="60" name="object 60"/>
          <p:cNvSpPr txBox="1"/>
          <p:nvPr/>
        </p:nvSpPr>
        <p:spPr>
          <a:xfrm>
            <a:off x="1858249" y="3153683"/>
            <a:ext cx="191031" cy="461665"/>
          </a:xfrm>
          <a:prstGeom prst="rect">
            <a:avLst/>
          </a:prstGeom>
        </p:spPr>
        <p:txBody>
          <a:bodyPr vert="horz" wrap="square" lIns="0" tIns="0" rIns="0" bIns="0" rtlCol="0">
            <a:spAutoFit/>
          </a:bodyPr>
          <a:lstStyle/>
          <a:p>
            <a:pPr marL="12700" marR="5080" indent="75565">
              <a:lnSpc>
                <a:spcPts val="1800"/>
              </a:lnSpc>
            </a:pPr>
            <a:r>
              <a:rPr sz="1800" spc="-5" dirty="0">
                <a:latin typeface="Arial"/>
                <a:cs typeface="Arial"/>
              </a:rPr>
              <a:t>*  3</a:t>
            </a:r>
            <a:endParaRPr sz="1800">
              <a:latin typeface="Arial"/>
              <a:cs typeface="Arial"/>
            </a:endParaRPr>
          </a:p>
        </p:txBody>
      </p:sp>
      <p:sp>
        <p:nvSpPr>
          <p:cNvPr id="61" name="object 61"/>
          <p:cNvSpPr txBox="1"/>
          <p:nvPr/>
        </p:nvSpPr>
        <p:spPr>
          <a:xfrm>
            <a:off x="2316769" y="3051958"/>
            <a:ext cx="89784"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p:txBody>
      </p:sp>
      <p:sp>
        <p:nvSpPr>
          <p:cNvPr id="62" name="object 62"/>
          <p:cNvSpPr txBox="1"/>
          <p:nvPr/>
        </p:nvSpPr>
        <p:spPr>
          <a:xfrm>
            <a:off x="2775242" y="3115512"/>
            <a:ext cx="159829"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p:txBody>
      </p:sp>
      <p:sp>
        <p:nvSpPr>
          <p:cNvPr id="63" name="object 63"/>
          <p:cNvSpPr txBox="1"/>
          <p:nvPr/>
        </p:nvSpPr>
        <p:spPr>
          <a:xfrm>
            <a:off x="3386616" y="3051958"/>
            <a:ext cx="101883"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p:txBody>
      </p:sp>
      <p:sp>
        <p:nvSpPr>
          <p:cNvPr id="64" name="object 64"/>
          <p:cNvSpPr txBox="1"/>
          <p:nvPr/>
        </p:nvSpPr>
        <p:spPr>
          <a:xfrm>
            <a:off x="406408" y="3306419"/>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3</a:t>
            </a:r>
            <a:endParaRPr sz="1800">
              <a:latin typeface="Arial"/>
              <a:cs typeface="Arial"/>
            </a:endParaRPr>
          </a:p>
        </p:txBody>
      </p:sp>
      <p:sp>
        <p:nvSpPr>
          <p:cNvPr id="65" name="object 65"/>
          <p:cNvSpPr txBox="1"/>
          <p:nvPr/>
        </p:nvSpPr>
        <p:spPr>
          <a:xfrm>
            <a:off x="253598" y="4069833"/>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6</a:t>
            </a:r>
            <a:endParaRPr sz="1800">
              <a:latin typeface="Arial"/>
              <a:cs typeface="Arial"/>
            </a:endParaRPr>
          </a:p>
        </p:txBody>
      </p:sp>
      <p:sp>
        <p:nvSpPr>
          <p:cNvPr id="66" name="object 66"/>
          <p:cNvSpPr/>
          <p:nvPr/>
        </p:nvSpPr>
        <p:spPr>
          <a:xfrm>
            <a:off x="632323" y="3527820"/>
            <a:ext cx="764123" cy="572560"/>
          </a:xfrm>
          <a:custGeom>
            <a:avLst/>
            <a:gdLst/>
            <a:ahLst/>
            <a:cxnLst/>
            <a:rect l="l" t="t" r="r" b="b"/>
            <a:pathLst>
              <a:path w="762000" h="685800">
                <a:moveTo>
                  <a:pt x="762000" y="0"/>
                </a:moveTo>
                <a:lnTo>
                  <a:pt x="0" y="685800"/>
                </a:lnTo>
              </a:path>
            </a:pathLst>
          </a:custGeom>
          <a:ln w="9525">
            <a:solidFill>
              <a:srgbClr val="000000"/>
            </a:solidFill>
          </a:ln>
        </p:spPr>
        <p:txBody>
          <a:bodyPr wrap="square" lIns="0" tIns="0" rIns="0" bIns="0" rtlCol="0"/>
          <a:lstStyle/>
          <a:p>
            <a:endParaRPr/>
          </a:p>
        </p:txBody>
      </p:sp>
      <p:sp>
        <p:nvSpPr>
          <p:cNvPr id="67" name="object 67"/>
          <p:cNvSpPr/>
          <p:nvPr/>
        </p:nvSpPr>
        <p:spPr>
          <a:xfrm>
            <a:off x="1167209" y="410038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68" name="object 68"/>
          <p:cNvSpPr/>
          <p:nvPr/>
        </p:nvSpPr>
        <p:spPr>
          <a:xfrm>
            <a:off x="1167209" y="4100380"/>
            <a:ext cx="152825" cy="127236"/>
          </a:xfrm>
          <a:custGeom>
            <a:avLst/>
            <a:gdLst/>
            <a:ahLst/>
            <a:cxnLst/>
            <a:rect l="l" t="t" r="r" b="b"/>
            <a:pathLst>
              <a:path w="152400" h="152400">
                <a:moveTo>
                  <a:pt x="76200" y="0"/>
                </a:move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69" name="object 69"/>
          <p:cNvSpPr/>
          <p:nvPr/>
        </p:nvSpPr>
        <p:spPr>
          <a:xfrm>
            <a:off x="1778507" y="410038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70" name="object 70"/>
          <p:cNvSpPr/>
          <p:nvPr/>
        </p:nvSpPr>
        <p:spPr>
          <a:xfrm>
            <a:off x="1778507" y="4100380"/>
            <a:ext cx="152825" cy="127236"/>
          </a:xfrm>
          <a:custGeom>
            <a:avLst/>
            <a:gdLst/>
            <a:ahLst/>
            <a:cxnLst/>
            <a:rect l="l" t="t" r="r" b="b"/>
            <a:pathLst>
              <a:path w="152400" h="152400">
                <a:moveTo>
                  <a:pt x="76200" y="0"/>
                </a:move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71" name="object 71"/>
          <p:cNvSpPr/>
          <p:nvPr/>
        </p:nvSpPr>
        <p:spPr>
          <a:xfrm>
            <a:off x="2313393" y="410038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72" name="object 72"/>
          <p:cNvSpPr/>
          <p:nvPr/>
        </p:nvSpPr>
        <p:spPr>
          <a:xfrm>
            <a:off x="2313393" y="4100380"/>
            <a:ext cx="152825" cy="127236"/>
          </a:xfrm>
          <a:custGeom>
            <a:avLst/>
            <a:gdLst/>
            <a:ahLst/>
            <a:cxnLst/>
            <a:rect l="l" t="t" r="r" b="b"/>
            <a:pathLst>
              <a:path w="152400" h="152400">
                <a:moveTo>
                  <a:pt x="76200" y="0"/>
                </a:moveTo>
                <a:lnTo>
                  <a:pt x="46291" y="6012"/>
                </a:lnTo>
                <a:lnTo>
                  <a:pt x="22097"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73" name="object 73"/>
          <p:cNvSpPr/>
          <p:nvPr/>
        </p:nvSpPr>
        <p:spPr>
          <a:xfrm>
            <a:off x="3001103" y="4100380"/>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74" name="object 74"/>
          <p:cNvSpPr/>
          <p:nvPr/>
        </p:nvSpPr>
        <p:spPr>
          <a:xfrm>
            <a:off x="3001103" y="4100380"/>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7"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75" name="object 75"/>
          <p:cNvSpPr/>
          <p:nvPr/>
        </p:nvSpPr>
        <p:spPr>
          <a:xfrm>
            <a:off x="1243621" y="3527820"/>
            <a:ext cx="229237" cy="572560"/>
          </a:xfrm>
          <a:custGeom>
            <a:avLst/>
            <a:gdLst/>
            <a:ahLst/>
            <a:cxnLst/>
            <a:rect l="l" t="t" r="r" b="b"/>
            <a:pathLst>
              <a:path w="228600" h="685800">
                <a:moveTo>
                  <a:pt x="228600" y="0"/>
                </a:moveTo>
                <a:lnTo>
                  <a:pt x="0" y="685800"/>
                </a:lnTo>
              </a:path>
            </a:pathLst>
          </a:custGeom>
          <a:ln w="9525">
            <a:solidFill>
              <a:srgbClr val="000000"/>
            </a:solidFill>
          </a:ln>
        </p:spPr>
        <p:txBody>
          <a:bodyPr wrap="square" lIns="0" tIns="0" rIns="0" bIns="0" rtlCol="0"/>
          <a:lstStyle/>
          <a:p>
            <a:endParaRPr/>
          </a:p>
        </p:txBody>
      </p:sp>
      <p:sp>
        <p:nvSpPr>
          <p:cNvPr id="76" name="object 76"/>
          <p:cNvSpPr/>
          <p:nvPr/>
        </p:nvSpPr>
        <p:spPr>
          <a:xfrm>
            <a:off x="1472858" y="3527820"/>
            <a:ext cx="382061" cy="636178"/>
          </a:xfrm>
          <a:custGeom>
            <a:avLst/>
            <a:gdLst/>
            <a:ahLst/>
            <a:cxnLst/>
            <a:rect l="l" t="t" r="r" b="b"/>
            <a:pathLst>
              <a:path w="381000" h="762000">
                <a:moveTo>
                  <a:pt x="0" y="0"/>
                </a:moveTo>
                <a:lnTo>
                  <a:pt x="381000" y="762000"/>
                </a:lnTo>
              </a:path>
            </a:pathLst>
          </a:custGeom>
          <a:ln w="9525">
            <a:solidFill>
              <a:srgbClr val="000000"/>
            </a:solidFill>
          </a:ln>
        </p:spPr>
        <p:txBody>
          <a:bodyPr wrap="square" lIns="0" tIns="0" rIns="0" bIns="0" rtlCol="0"/>
          <a:lstStyle/>
          <a:p>
            <a:endParaRPr/>
          </a:p>
        </p:txBody>
      </p:sp>
      <p:sp>
        <p:nvSpPr>
          <p:cNvPr id="77" name="object 77"/>
          <p:cNvSpPr/>
          <p:nvPr/>
        </p:nvSpPr>
        <p:spPr>
          <a:xfrm>
            <a:off x="1549270" y="3527820"/>
            <a:ext cx="840535" cy="572560"/>
          </a:xfrm>
          <a:custGeom>
            <a:avLst/>
            <a:gdLst/>
            <a:ahLst/>
            <a:cxnLst/>
            <a:rect l="l" t="t" r="r" b="b"/>
            <a:pathLst>
              <a:path w="838200" h="685800">
                <a:moveTo>
                  <a:pt x="0" y="0"/>
                </a:moveTo>
                <a:lnTo>
                  <a:pt x="838200" y="685800"/>
                </a:lnTo>
              </a:path>
            </a:pathLst>
          </a:custGeom>
          <a:ln w="9525">
            <a:solidFill>
              <a:srgbClr val="000000"/>
            </a:solidFill>
          </a:ln>
        </p:spPr>
        <p:txBody>
          <a:bodyPr wrap="square" lIns="0" tIns="0" rIns="0" bIns="0" rtlCol="0"/>
          <a:lstStyle/>
          <a:p>
            <a:endParaRPr/>
          </a:p>
        </p:txBody>
      </p:sp>
      <p:sp>
        <p:nvSpPr>
          <p:cNvPr id="78" name="object 78"/>
          <p:cNvSpPr/>
          <p:nvPr/>
        </p:nvSpPr>
        <p:spPr>
          <a:xfrm>
            <a:off x="1549271" y="3527820"/>
            <a:ext cx="1528245" cy="572560"/>
          </a:xfrm>
          <a:custGeom>
            <a:avLst/>
            <a:gdLst/>
            <a:ahLst/>
            <a:cxnLst/>
            <a:rect l="l" t="t" r="r" b="b"/>
            <a:pathLst>
              <a:path w="1524000" h="685800">
                <a:moveTo>
                  <a:pt x="0" y="0"/>
                </a:moveTo>
                <a:lnTo>
                  <a:pt x="1523999" y="685800"/>
                </a:lnTo>
              </a:path>
            </a:pathLst>
          </a:custGeom>
          <a:ln w="9525">
            <a:solidFill>
              <a:srgbClr val="000000"/>
            </a:solidFill>
          </a:ln>
        </p:spPr>
        <p:txBody>
          <a:bodyPr wrap="square" lIns="0" tIns="0" rIns="0" bIns="0" rtlCol="0"/>
          <a:lstStyle/>
          <a:p>
            <a:endParaRPr/>
          </a:p>
        </p:txBody>
      </p:sp>
      <p:sp>
        <p:nvSpPr>
          <p:cNvPr id="79" name="object 79"/>
          <p:cNvSpPr txBox="1"/>
          <p:nvPr/>
        </p:nvSpPr>
        <p:spPr>
          <a:xfrm>
            <a:off x="864859" y="3051958"/>
            <a:ext cx="636769" cy="276999"/>
          </a:xfrm>
          <a:prstGeom prst="rect">
            <a:avLst/>
          </a:prstGeom>
        </p:spPr>
        <p:txBody>
          <a:bodyPr vert="horz" wrap="square" lIns="0" tIns="0" rIns="0" bIns="0" rtlCol="0">
            <a:spAutoFit/>
          </a:bodyPr>
          <a:lstStyle/>
          <a:p>
            <a:pPr marL="12700">
              <a:lnSpc>
                <a:spcPct val="100000"/>
              </a:lnSpc>
              <a:tabLst>
                <a:tab pos="546100" algn="l"/>
              </a:tabLst>
            </a:pPr>
            <a:r>
              <a:rPr sz="1800" dirty="0">
                <a:latin typeface="Arial"/>
                <a:cs typeface="Arial"/>
              </a:rPr>
              <a:t>+	-</a:t>
            </a:r>
            <a:endParaRPr sz="1800">
              <a:latin typeface="Arial"/>
              <a:cs typeface="Arial"/>
            </a:endParaRPr>
          </a:p>
        </p:txBody>
      </p:sp>
      <p:sp>
        <p:nvSpPr>
          <p:cNvPr id="80" name="object 80"/>
          <p:cNvSpPr txBox="1"/>
          <p:nvPr/>
        </p:nvSpPr>
        <p:spPr>
          <a:xfrm>
            <a:off x="1170431" y="3751818"/>
            <a:ext cx="101883"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p:txBody>
      </p:sp>
      <p:sp>
        <p:nvSpPr>
          <p:cNvPr id="81" name="object 81"/>
          <p:cNvSpPr txBox="1"/>
          <p:nvPr/>
        </p:nvSpPr>
        <p:spPr>
          <a:xfrm>
            <a:off x="1915451" y="3827396"/>
            <a:ext cx="89784"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p:txBody>
      </p:sp>
      <p:sp>
        <p:nvSpPr>
          <p:cNvPr id="82" name="object 82"/>
          <p:cNvSpPr txBox="1"/>
          <p:nvPr/>
        </p:nvSpPr>
        <p:spPr>
          <a:xfrm>
            <a:off x="2545852" y="3751627"/>
            <a:ext cx="159829" cy="276999"/>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p:txBody>
      </p:sp>
      <p:sp>
        <p:nvSpPr>
          <p:cNvPr id="83" name="object 83"/>
          <p:cNvSpPr txBox="1"/>
          <p:nvPr/>
        </p:nvSpPr>
        <p:spPr>
          <a:xfrm>
            <a:off x="941272" y="4133451"/>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6</a:t>
            </a:r>
            <a:endParaRPr sz="1800">
              <a:latin typeface="Arial"/>
              <a:cs typeface="Arial"/>
            </a:endParaRPr>
          </a:p>
        </p:txBody>
      </p:sp>
      <p:sp>
        <p:nvSpPr>
          <p:cNvPr id="84" name="object 84"/>
          <p:cNvSpPr txBox="1"/>
          <p:nvPr/>
        </p:nvSpPr>
        <p:spPr>
          <a:xfrm>
            <a:off x="1552531" y="3815372"/>
            <a:ext cx="688347" cy="656590"/>
          </a:xfrm>
          <a:prstGeom prst="rect">
            <a:avLst/>
          </a:prstGeom>
        </p:spPr>
        <p:txBody>
          <a:bodyPr vert="horz" wrap="square" lIns="0" tIns="0" rIns="0" bIns="0" rtlCol="0">
            <a:spAutoFit/>
          </a:bodyPr>
          <a:lstStyle/>
          <a:p>
            <a:pPr marL="12700">
              <a:lnSpc>
                <a:spcPct val="100000"/>
              </a:lnSpc>
            </a:pPr>
            <a:r>
              <a:rPr sz="1800" spc="-5" dirty="0">
                <a:latin typeface="Arial"/>
                <a:cs typeface="Arial"/>
              </a:rPr>
              <a:t>*</a:t>
            </a:r>
            <a:endParaRPr sz="1800">
              <a:latin typeface="Arial"/>
              <a:cs typeface="Arial"/>
            </a:endParaRPr>
          </a:p>
          <a:p>
            <a:pPr marL="12700">
              <a:lnSpc>
                <a:spcPct val="100000"/>
              </a:lnSpc>
              <a:spcBef>
                <a:spcPts val="840"/>
              </a:spcBef>
              <a:tabLst>
                <a:tab pos="545465" algn="l"/>
              </a:tabLst>
            </a:pPr>
            <a:r>
              <a:rPr sz="1800" spc="-5" dirty="0">
                <a:latin typeface="Arial"/>
                <a:cs typeface="Arial"/>
              </a:rPr>
              <a:t>6	6</a:t>
            </a:r>
            <a:endParaRPr sz="1800">
              <a:latin typeface="Arial"/>
              <a:cs typeface="Arial"/>
            </a:endParaRPr>
          </a:p>
        </p:txBody>
      </p:sp>
      <p:sp>
        <p:nvSpPr>
          <p:cNvPr id="85" name="object 85"/>
          <p:cNvSpPr txBox="1"/>
          <p:nvPr/>
        </p:nvSpPr>
        <p:spPr>
          <a:xfrm>
            <a:off x="2775051" y="4133451"/>
            <a:ext cx="153461" cy="276999"/>
          </a:xfrm>
          <a:prstGeom prst="rect">
            <a:avLst/>
          </a:prstGeom>
        </p:spPr>
        <p:txBody>
          <a:bodyPr vert="horz" wrap="square" lIns="0" tIns="0" rIns="0" bIns="0" rtlCol="0">
            <a:spAutoFit/>
          </a:bodyPr>
          <a:lstStyle/>
          <a:p>
            <a:pPr marL="12700">
              <a:lnSpc>
                <a:spcPct val="100000"/>
              </a:lnSpc>
            </a:pPr>
            <a:r>
              <a:rPr sz="1800" spc="-5" dirty="0">
                <a:latin typeface="Arial"/>
                <a:cs typeface="Arial"/>
              </a:rPr>
              <a:t>7</a:t>
            </a:r>
            <a:endParaRPr sz="1800">
              <a:latin typeface="Arial"/>
              <a:cs typeface="Arial"/>
            </a:endParaRPr>
          </a:p>
        </p:txBody>
      </p:sp>
      <p:sp>
        <p:nvSpPr>
          <p:cNvPr id="86" name="object 86"/>
          <p:cNvSpPr/>
          <p:nvPr/>
        </p:nvSpPr>
        <p:spPr>
          <a:xfrm>
            <a:off x="7127365" y="2128228"/>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87" name="object 87"/>
          <p:cNvSpPr/>
          <p:nvPr/>
        </p:nvSpPr>
        <p:spPr>
          <a:xfrm>
            <a:off x="7127365" y="2128228"/>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88" name="object 88"/>
          <p:cNvSpPr/>
          <p:nvPr/>
        </p:nvSpPr>
        <p:spPr>
          <a:xfrm>
            <a:off x="8349961" y="2128228"/>
            <a:ext cx="152825" cy="127236"/>
          </a:xfrm>
          <a:custGeom>
            <a:avLst/>
            <a:gdLst/>
            <a:ahLst/>
            <a:cxnLst/>
            <a:rect l="l" t="t" r="r" b="b"/>
            <a:pathLst>
              <a:path w="152400" h="152400">
                <a:moveTo>
                  <a:pt x="152400" y="76200"/>
                </a:moveTo>
                <a:lnTo>
                  <a:pt x="146387" y="46612"/>
                </a:lnTo>
                <a:lnTo>
                  <a:pt x="130016" y="22383"/>
                </a:lnTo>
                <a:lnTo>
                  <a:pt x="105787" y="6012"/>
                </a:lnTo>
                <a:lnTo>
                  <a:pt x="76200" y="0"/>
                </a:lnTo>
                <a:lnTo>
                  <a:pt x="46291" y="6012"/>
                </a:lnTo>
                <a:lnTo>
                  <a:pt x="22098"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close/>
              </a:path>
            </a:pathLst>
          </a:custGeom>
          <a:solidFill>
            <a:srgbClr val="00CC99"/>
          </a:solidFill>
        </p:spPr>
        <p:txBody>
          <a:bodyPr wrap="square" lIns="0" tIns="0" rIns="0" bIns="0" rtlCol="0"/>
          <a:lstStyle/>
          <a:p>
            <a:endParaRPr/>
          </a:p>
        </p:txBody>
      </p:sp>
      <p:sp>
        <p:nvSpPr>
          <p:cNvPr id="89" name="object 89"/>
          <p:cNvSpPr/>
          <p:nvPr/>
        </p:nvSpPr>
        <p:spPr>
          <a:xfrm>
            <a:off x="8349961" y="2128228"/>
            <a:ext cx="152825" cy="127236"/>
          </a:xfrm>
          <a:custGeom>
            <a:avLst/>
            <a:gdLst/>
            <a:ahLst/>
            <a:cxnLst/>
            <a:rect l="l" t="t" r="r" b="b"/>
            <a:pathLst>
              <a:path w="152400" h="152400">
                <a:moveTo>
                  <a:pt x="76200" y="0"/>
                </a:moveTo>
                <a:lnTo>
                  <a:pt x="46291" y="6012"/>
                </a:lnTo>
                <a:lnTo>
                  <a:pt x="22098" y="22383"/>
                </a:lnTo>
                <a:lnTo>
                  <a:pt x="5905" y="46612"/>
                </a:lnTo>
                <a:lnTo>
                  <a:pt x="0" y="76200"/>
                </a:lnTo>
                <a:lnTo>
                  <a:pt x="5905" y="105787"/>
                </a:lnTo>
                <a:lnTo>
                  <a:pt x="22098" y="130016"/>
                </a:lnTo>
                <a:lnTo>
                  <a:pt x="46291"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90" name="object 90"/>
          <p:cNvSpPr txBox="1"/>
          <p:nvPr/>
        </p:nvSpPr>
        <p:spPr>
          <a:xfrm>
            <a:off x="6519366" y="2097691"/>
            <a:ext cx="2088602" cy="856645"/>
          </a:xfrm>
          <a:prstGeom prst="rect">
            <a:avLst/>
          </a:prstGeom>
        </p:spPr>
        <p:txBody>
          <a:bodyPr vert="horz" wrap="square" lIns="0" tIns="0" rIns="0" bIns="0" rtlCol="0">
            <a:spAutoFit/>
          </a:bodyPr>
          <a:lstStyle/>
          <a:p>
            <a:pPr marL="50800" algn="ctr">
              <a:lnSpc>
                <a:spcPct val="100000"/>
              </a:lnSpc>
              <a:tabLst>
                <a:tab pos="1270000" algn="l"/>
              </a:tabLst>
            </a:pPr>
            <a:r>
              <a:rPr sz="1800" spc="-5" dirty="0">
                <a:latin typeface="Arial"/>
                <a:cs typeface="Arial"/>
              </a:rPr>
              <a:t>2	3</a:t>
            </a:r>
            <a:endParaRPr sz="1800">
              <a:latin typeface="Arial"/>
              <a:cs typeface="Arial"/>
            </a:endParaRPr>
          </a:p>
          <a:p>
            <a:pPr marL="12700">
              <a:lnSpc>
                <a:spcPct val="100000"/>
              </a:lnSpc>
              <a:spcBef>
                <a:spcPts val="240"/>
              </a:spcBef>
            </a:pPr>
            <a:r>
              <a:rPr sz="1800" dirty="0">
                <a:latin typeface="Arial"/>
                <a:cs typeface="Arial"/>
              </a:rPr>
              <a:t>………………………</a:t>
            </a:r>
            <a:endParaRPr sz="1800">
              <a:latin typeface="Arial"/>
              <a:cs typeface="Arial"/>
            </a:endParaRPr>
          </a:p>
          <a:p>
            <a:pPr marL="12700">
              <a:lnSpc>
                <a:spcPct val="100000"/>
              </a:lnSpc>
            </a:pPr>
            <a:r>
              <a:rPr sz="1800" dirty="0">
                <a:latin typeface="Arial"/>
                <a:cs typeface="Arial"/>
              </a:rPr>
              <a:t>……………………</a:t>
            </a:r>
            <a:endParaRPr sz="1800">
              <a:latin typeface="Arial"/>
              <a:cs typeface="Arial"/>
            </a:endParaRPr>
          </a:p>
        </p:txBody>
      </p:sp>
      <p:sp>
        <p:nvSpPr>
          <p:cNvPr id="91" name="object 91"/>
          <p:cNvSpPr txBox="1"/>
          <p:nvPr/>
        </p:nvSpPr>
        <p:spPr>
          <a:xfrm>
            <a:off x="4303411" y="3115576"/>
            <a:ext cx="2088602" cy="553998"/>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a:p>
            <a:pPr marL="12700">
              <a:lnSpc>
                <a:spcPct val="100000"/>
              </a:lnSpc>
            </a:pPr>
            <a:r>
              <a:rPr sz="1800" dirty="0">
                <a:latin typeface="Arial"/>
                <a:cs typeface="Arial"/>
              </a:rPr>
              <a:t>……………………</a:t>
            </a:r>
            <a:endParaRPr sz="1800">
              <a:latin typeface="Arial"/>
              <a:cs typeface="Arial"/>
            </a:endParaRPr>
          </a:p>
        </p:txBody>
      </p:sp>
      <p:sp>
        <p:nvSpPr>
          <p:cNvPr id="92" name="object 92"/>
          <p:cNvSpPr txBox="1"/>
          <p:nvPr/>
        </p:nvSpPr>
        <p:spPr>
          <a:xfrm>
            <a:off x="6595777" y="3115576"/>
            <a:ext cx="2088602" cy="553998"/>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a:p>
            <a:pPr marL="12700">
              <a:lnSpc>
                <a:spcPct val="100000"/>
              </a:lnSpc>
            </a:pPr>
            <a:r>
              <a:rPr sz="1800" dirty="0">
                <a:latin typeface="Arial"/>
                <a:cs typeface="Arial"/>
              </a:rPr>
              <a:t>……………………</a:t>
            </a:r>
            <a:endParaRPr sz="1800">
              <a:latin typeface="Arial"/>
              <a:cs typeface="Arial"/>
            </a:endParaRPr>
          </a:p>
        </p:txBody>
      </p:sp>
      <p:sp>
        <p:nvSpPr>
          <p:cNvPr id="93" name="object 93"/>
          <p:cNvSpPr txBox="1"/>
          <p:nvPr/>
        </p:nvSpPr>
        <p:spPr>
          <a:xfrm>
            <a:off x="6442966" y="4006236"/>
            <a:ext cx="2088602" cy="553998"/>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a:p>
            <a:pPr marL="12700">
              <a:lnSpc>
                <a:spcPct val="100000"/>
              </a:lnSpc>
            </a:pPr>
            <a:r>
              <a:rPr sz="1800" dirty="0">
                <a:latin typeface="Arial"/>
                <a:cs typeface="Arial"/>
              </a:rPr>
              <a:t>……………………</a:t>
            </a:r>
            <a:endParaRPr sz="1800">
              <a:latin typeface="Arial"/>
              <a:cs typeface="Arial"/>
            </a:endParaRPr>
          </a:p>
        </p:txBody>
      </p:sp>
      <p:sp>
        <p:nvSpPr>
          <p:cNvPr id="94" name="object 94"/>
          <p:cNvSpPr txBox="1"/>
          <p:nvPr/>
        </p:nvSpPr>
        <p:spPr>
          <a:xfrm>
            <a:off x="253574" y="4515178"/>
            <a:ext cx="2088602" cy="553998"/>
          </a:xfrm>
          <a:prstGeom prst="rect">
            <a:avLst/>
          </a:prstGeom>
        </p:spPr>
        <p:txBody>
          <a:bodyPr vert="horz" wrap="square" lIns="0" tIns="0" rIns="0" bIns="0" rtlCol="0">
            <a:spAutoFit/>
          </a:bodyPr>
          <a:lstStyle/>
          <a:p>
            <a:pPr marL="12700">
              <a:lnSpc>
                <a:spcPct val="100000"/>
              </a:lnSpc>
            </a:pPr>
            <a:r>
              <a:rPr sz="1800" dirty="0">
                <a:latin typeface="Arial"/>
                <a:cs typeface="Arial"/>
              </a:rPr>
              <a:t>………………………</a:t>
            </a:r>
            <a:endParaRPr sz="1800">
              <a:latin typeface="Arial"/>
              <a:cs typeface="Arial"/>
            </a:endParaRPr>
          </a:p>
          <a:p>
            <a:pPr marL="12700">
              <a:lnSpc>
                <a:spcPct val="100000"/>
              </a:lnSpc>
            </a:pPr>
            <a:r>
              <a:rPr sz="1800" dirty="0">
                <a:latin typeface="Arial"/>
                <a:cs typeface="Arial"/>
              </a:rPr>
              <a:t>……………………</a:t>
            </a:r>
            <a:endParaRPr sz="1800">
              <a:latin typeface="Arial"/>
              <a:cs typeface="Arial"/>
            </a:endParaRPr>
          </a:p>
        </p:txBody>
      </p:sp>
      <p:sp>
        <p:nvSpPr>
          <p:cNvPr id="95" name="object 95"/>
          <p:cNvSpPr txBox="1"/>
          <p:nvPr/>
        </p:nvSpPr>
        <p:spPr>
          <a:xfrm>
            <a:off x="3004414" y="4006236"/>
            <a:ext cx="3311198" cy="1249060"/>
          </a:xfrm>
          <a:prstGeom prst="rect">
            <a:avLst/>
          </a:prstGeom>
        </p:spPr>
        <p:txBody>
          <a:bodyPr vert="horz" wrap="square" lIns="0" tIns="0" rIns="0" bIns="0" rtlCol="0">
            <a:spAutoFit/>
          </a:bodyPr>
          <a:lstStyle/>
          <a:p>
            <a:pPr marL="1231265">
              <a:lnSpc>
                <a:spcPct val="100000"/>
              </a:lnSpc>
            </a:pPr>
            <a:r>
              <a:rPr sz="1800" dirty="0">
                <a:latin typeface="Arial"/>
                <a:cs typeface="Arial"/>
              </a:rPr>
              <a:t>………………………</a:t>
            </a:r>
            <a:endParaRPr sz="1800">
              <a:latin typeface="Arial"/>
              <a:cs typeface="Arial"/>
            </a:endParaRPr>
          </a:p>
          <a:p>
            <a:pPr marL="1231265">
              <a:lnSpc>
                <a:spcPct val="100000"/>
              </a:lnSpc>
            </a:pPr>
            <a:r>
              <a:rPr sz="1800" dirty="0">
                <a:latin typeface="Arial"/>
                <a:cs typeface="Arial"/>
              </a:rPr>
              <a:t>……………………</a:t>
            </a:r>
            <a:endParaRPr sz="1800">
              <a:latin typeface="Arial"/>
              <a:cs typeface="Arial"/>
            </a:endParaRPr>
          </a:p>
          <a:p>
            <a:pPr marL="12700">
              <a:lnSpc>
                <a:spcPct val="100000"/>
              </a:lnSpc>
              <a:spcBef>
                <a:spcPts val="1080"/>
              </a:spcBef>
            </a:pPr>
            <a:r>
              <a:rPr sz="1800" dirty="0">
                <a:latin typeface="Arial"/>
                <a:cs typeface="Arial"/>
              </a:rPr>
              <a:t>………………………</a:t>
            </a:r>
            <a:endParaRPr sz="1800">
              <a:latin typeface="Arial"/>
              <a:cs typeface="Arial"/>
            </a:endParaRPr>
          </a:p>
          <a:p>
            <a:pPr marL="12700">
              <a:lnSpc>
                <a:spcPct val="100000"/>
              </a:lnSpc>
            </a:pPr>
            <a:r>
              <a:rPr sz="1800" dirty="0">
                <a:latin typeface="Arial"/>
                <a:cs typeface="Arial"/>
              </a:rPr>
              <a:t>……………………</a:t>
            </a:r>
            <a:endParaRPr sz="1800">
              <a:latin typeface="Arial"/>
              <a:cs typeface="Arial"/>
            </a:endParaRPr>
          </a:p>
        </p:txBody>
      </p:sp>
      <p:sp>
        <p:nvSpPr>
          <p:cNvPr id="96" name="object 96"/>
          <p:cNvSpPr/>
          <p:nvPr/>
        </p:nvSpPr>
        <p:spPr>
          <a:xfrm>
            <a:off x="6821716" y="2255464"/>
            <a:ext cx="305649" cy="190853"/>
          </a:xfrm>
          <a:custGeom>
            <a:avLst/>
            <a:gdLst/>
            <a:ahLst/>
            <a:cxnLst/>
            <a:rect l="l" t="t" r="r" b="b"/>
            <a:pathLst>
              <a:path w="304800" h="228600">
                <a:moveTo>
                  <a:pt x="304800" y="0"/>
                </a:moveTo>
                <a:lnTo>
                  <a:pt x="0" y="228600"/>
                </a:lnTo>
              </a:path>
            </a:pathLst>
          </a:custGeom>
          <a:ln w="9525">
            <a:solidFill>
              <a:srgbClr val="000000"/>
            </a:solidFill>
          </a:ln>
        </p:spPr>
        <p:txBody>
          <a:bodyPr wrap="square" lIns="0" tIns="0" rIns="0" bIns="0" rtlCol="0"/>
          <a:lstStyle/>
          <a:p>
            <a:endParaRPr/>
          </a:p>
        </p:txBody>
      </p:sp>
      <p:sp>
        <p:nvSpPr>
          <p:cNvPr id="97" name="object 97"/>
          <p:cNvSpPr/>
          <p:nvPr/>
        </p:nvSpPr>
        <p:spPr>
          <a:xfrm>
            <a:off x="7203777" y="2255464"/>
            <a:ext cx="0" cy="190853"/>
          </a:xfrm>
          <a:custGeom>
            <a:avLst/>
            <a:gdLst/>
            <a:ahLst/>
            <a:cxnLst/>
            <a:rect l="l" t="t" r="r" b="b"/>
            <a:pathLst>
              <a:path h="228600">
                <a:moveTo>
                  <a:pt x="0" y="0"/>
                </a:moveTo>
                <a:lnTo>
                  <a:pt x="0" y="228600"/>
                </a:lnTo>
              </a:path>
            </a:pathLst>
          </a:custGeom>
          <a:ln w="9525">
            <a:solidFill>
              <a:srgbClr val="000000"/>
            </a:solidFill>
          </a:ln>
        </p:spPr>
        <p:txBody>
          <a:bodyPr wrap="square" lIns="0" tIns="0" rIns="0" bIns="0" rtlCol="0"/>
          <a:lstStyle/>
          <a:p>
            <a:endParaRPr/>
          </a:p>
        </p:txBody>
      </p:sp>
      <p:sp>
        <p:nvSpPr>
          <p:cNvPr id="98" name="object 98"/>
          <p:cNvSpPr/>
          <p:nvPr/>
        </p:nvSpPr>
        <p:spPr>
          <a:xfrm>
            <a:off x="7203778" y="2255464"/>
            <a:ext cx="305649" cy="190853"/>
          </a:xfrm>
          <a:custGeom>
            <a:avLst/>
            <a:gdLst/>
            <a:ahLst/>
            <a:cxnLst/>
            <a:rect l="l" t="t" r="r" b="b"/>
            <a:pathLst>
              <a:path w="304800" h="228600">
                <a:moveTo>
                  <a:pt x="0" y="0"/>
                </a:moveTo>
                <a:lnTo>
                  <a:pt x="304800" y="228600"/>
                </a:lnTo>
              </a:path>
            </a:pathLst>
          </a:custGeom>
          <a:ln w="9525">
            <a:solidFill>
              <a:srgbClr val="000000"/>
            </a:solidFill>
          </a:ln>
        </p:spPr>
        <p:txBody>
          <a:bodyPr wrap="square" lIns="0" tIns="0" rIns="0" bIns="0" rtlCol="0"/>
          <a:lstStyle/>
          <a:p>
            <a:endParaRPr/>
          </a:p>
        </p:txBody>
      </p:sp>
      <p:sp>
        <p:nvSpPr>
          <p:cNvPr id="99" name="object 99"/>
          <p:cNvSpPr/>
          <p:nvPr/>
        </p:nvSpPr>
        <p:spPr>
          <a:xfrm>
            <a:off x="7280190" y="2255464"/>
            <a:ext cx="611298" cy="254471"/>
          </a:xfrm>
          <a:custGeom>
            <a:avLst/>
            <a:gdLst/>
            <a:ahLst/>
            <a:cxnLst/>
            <a:rect l="l" t="t" r="r" b="b"/>
            <a:pathLst>
              <a:path w="609600" h="304800">
                <a:moveTo>
                  <a:pt x="0" y="0"/>
                </a:moveTo>
                <a:lnTo>
                  <a:pt x="609600" y="304800"/>
                </a:lnTo>
              </a:path>
            </a:pathLst>
          </a:custGeom>
          <a:ln w="9525">
            <a:solidFill>
              <a:srgbClr val="000000"/>
            </a:solidFill>
          </a:ln>
        </p:spPr>
        <p:txBody>
          <a:bodyPr wrap="square" lIns="0" tIns="0" rIns="0" bIns="0" rtlCol="0"/>
          <a:lstStyle/>
          <a:p>
            <a:endParaRPr/>
          </a:p>
        </p:txBody>
      </p:sp>
      <p:sp>
        <p:nvSpPr>
          <p:cNvPr id="100" name="object 100"/>
          <p:cNvSpPr txBox="1"/>
          <p:nvPr/>
        </p:nvSpPr>
        <p:spPr>
          <a:xfrm>
            <a:off x="391873" y="960629"/>
            <a:ext cx="8284583" cy="738664"/>
          </a:xfrm>
          <a:prstGeom prst="rect">
            <a:avLst/>
          </a:prstGeom>
        </p:spPr>
        <p:txBody>
          <a:bodyPr vert="horz" wrap="square" lIns="0" tIns="0" rIns="0" bIns="0" rtlCol="0">
            <a:spAutoFit/>
          </a:bodyPr>
          <a:lstStyle/>
          <a:p>
            <a:pPr marL="560070">
              <a:lnSpc>
                <a:spcPct val="100000"/>
              </a:lnSpc>
              <a:tabLst>
                <a:tab pos="902969" algn="l"/>
              </a:tabLst>
            </a:pPr>
            <a:r>
              <a:rPr sz="2400" spc="-5" dirty="0">
                <a:latin typeface="宋体" pitchFamily="2" charset="-122"/>
                <a:ea typeface="宋体" pitchFamily="2" charset="-122"/>
                <a:cs typeface="Times New Roman"/>
              </a:rPr>
              <a:t>•	</a:t>
            </a:r>
            <a:r>
              <a:rPr sz="2400" spc="-5" dirty="0">
                <a:latin typeface="宋体" pitchFamily="2" charset="-122"/>
                <a:ea typeface="宋体" pitchFamily="2" charset="-122"/>
                <a:cs typeface="SimSun"/>
              </a:rPr>
              <a:t>加入四则运算后的排列树如下</a:t>
            </a:r>
            <a:r>
              <a:rPr sz="2400" spc="-5" dirty="0">
                <a:latin typeface="宋体" pitchFamily="2" charset="-122"/>
                <a:ea typeface="宋体" pitchFamily="2" charset="-122"/>
                <a:cs typeface="Times New Roman"/>
              </a:rPr>
              <a:t>:</a:t>
            </a:r>
            <a:endParaRPr sz="2400" dirty="0">
              <a:latin typeface="宋体" pitchFamily="2" charset="-122"/>
              <a:ea typeface="宋体" pitchFamily="2" charset="-122"/>
              <a:cs typeface="Times New Roman"/>
            </a:endParaRPr>
          </a:p>
          <a:p>
            <a:pPr marL="12700">
              <a:lnSpc>
                <a:spcPct val="100000"/>
              </a:lnSpc>
              <a:spcBef>
                <a:spcPts val="5"/>
              </a:spcBef>
            </a:pPr>
            <a:r>
              <a:rPr lang="en-US" sz="2400" spc="-5" dirty="0" smtClean="0">
                <a:latin typeface="宋体" pitchFamily="2" charset="-122"/>
                <a:ea typeface="宋体" pitchFamily="2" charset="-122"/>
                <a:cs typeface="Times New Roman"/>
              </a:rPr>
              <a:t>      </a:t>
            </a:r>
            <a:r>
              <a:rPr sz="2400" spc="-5" dirty="0" smtClean="0">
                <a:latin typeface="宋体" pitchFamily="2" charset="-122"/>
                <a:ea typeface="宋体" pitchFamily="2" charset="-122"/>
                <a:cs typeface="SimSun"/>
              </a:rPr>
              <a:t>输入数据</a:t>
            </a:r>
            <a:r>
              <a:rPr sz="2400" spc="-5" dirty="0">
                <a:latin typeface="宋体" pitchFamily="2" charset="-122"/>
                <a:ea typeface="宋体" pitchFamily="2" charset="-122"/>
                <a:cs typeface="Arial"/>
              </a:rPr>
              <a:t>:5 2 3 6</a:t>
            </a:r>
            <a:r>
              <a:rPr sz="2400" spc="-80" dirty="0">
                <a:latin typeface="宋体" pitchFamily="2" charset="-122"/>
                <a:ea typeface="宋体" pitchFamily="2" charset="-122"/>
                <a:cs typeface="Arial"/>
              </a:rPr>
              <a:t> </a:t>
            </a:r>
            <a:r>
              <a:rPr sz="2400" spc="-5" dirty="0">
                <a:latin typeface="宋体" pitchFamily="2" charset="-122"/>
                <a:ea typeface="宋体" pitchFamily="2" charset="-122"/>
                <a:cs typeface="Arial"/>
              </a:rPr>
              <a:t>7</a:t>
            </a:r>
            <a:endParaRPr sz="2400" dirty="0">
              <a:latin typeface="宋体" pitchFamily="2" charset="-122"/>
              <a:ea typeface="宋体" pitchFamily="2" charset="-122"/>
              <a:cs typeface="Arial"/>
            </a:endParaRPr>
          </a:p>
        </p:txBody>
      </p:sp>
      <p:sp>
        <p:nvSpPr>
          <p:cNvPr id="101" name="object 101"/>
          <p:cNvSpPr txBox="1"/>
          <p:nvPr/>
        </p:nvSpPr>
        <p:spPr>
          <a:xfrm>
            <a:off x="5508104" y="1345332"/>
            <a:ext cx="888292" cy="307777"/>
          </a:xfrm>
          <a:prstGeom prst="rect">
            <a:avLst/>
          </a:prstGeom>
        </p:spPr>
        <p:txBody>
          <a:bodyPr vert="horz" wrap="square" lIns="0" tIns="0" rIns="0" bIns="0" rtlCol="0">
            <a:spAutoFit/>
          </a:bodyPr>
          <a:lstStyle/>
          <a:p>
            <a:pPr marL="12700">
              <a:lnSpc>
                <a:spcPct val="100000"/>
              </a:lnSpc>
            </a:pPr>
            <a:r>
              <a:rPr sz="2000" spc="-5" dirty="0">
                <a:latin typeface="SimSun"/>
                <a:cs typeface="SimSun"/>
              </a:rPr>
              <a:t>结果</a:t>
            </a:r>
            <a:r>
              <a:rPr sz="2000" spc="-535" dirty="0">
                <a:latin typeface="SimSun"/>
                <a:cs typeface="SimSun"/>
              </a:rPr>
              <a:t> </a:t>
            </a:r>
            <a:r>
              <a:rPr sz="2000" spc="-10" dirty="0">
                <a:latin typeface="Arial"/>
                <a:cs typeface="Arial"/>
              </a:rPr>
              <a:t>25</a:t>
            </a:r>
            <a:endParaRPr sz="2000" dirty="0">
              <a:latin typeface="Arial"/>
              <a:cs typeface="Arial"/>
            </a:endParaRPr>
          </a:p>
        </p:txBody>
      </p:sp>
      <p:sp>
        <p:nvSpPr>
          <p:cNvPr id="102" name="object 102"/>
          <p:cNvSpPr txBox="1"/>
          <p:nvPr/>
        </p:nvSpPr>
        <p:spPr>
          <a:xfrm>
            <a:off x="2469577" y="3306366"/>
            <a:ext cx="688347" cy="276999"/>
          </a:xfrm>
          <a:prstGeom prst="rect">
            <a:avLst/>
          </a:prstGeom>
        </p:spPr>
        <p:txBody>
          <a:bodyPr vert="horz" wrap="square" lIns="0" tIns="0" rIns="0" bIns="0" rtlCol="0">
            <a:spAutoFit/>
          </a:bodyPr>
          <a:lstStyle/>
          <a:p>
            <a:pPr marL="12700">
              <a:lnSpc>
                <a:spcPct val="100000"/>
              </a:lnSpc>
              <a:tabLst>
                <a:tab pos="545465" algn="l"/>
              </a:tabLst>
            </a:pPr>
            <a:r>
              <a:rPr sz="1800" spc="-5" dirty="0">
                <a:latin typeface="Arial"/>
                <a:cs typeface="Arial"/>
              </a:rPr>
              <a:t>3	6</a:t>
            </a:r>
            <a:endParaRPr sz="1800">
              <a:latin typeface="Arial"/>
              <a:cs typeface="Arial"/>
            </a:endParaRPr>
          </a:p>
        </p:txBody>
      </p:sp>
      <p:sp>
        <p:nvSpPr>
          <p:cNvPr id="106" name="object 2"/>
          <p:cNvSpPr txBox="1">
            <a:spLocks noGrp="1"/>
          </p:cNvSpPr>
          <p:nvPr>
            <p:ph type="title"/>
          </p:nvPr>
        </p:nvSpPr>
        <p:spPr>
          <a:xfrm>
            <a:off x="457101" y="215270"/>
            <a:ext cx="4978995" cy="553998"/>
          </a:xfrm>
          <a:prstGeom prst="rect">
            <a:avLst/>
          </a:prstGeom>
        </p:spPr>
        <p:txBody>
          <a:bodyPr vert="horz" wrap="square" lIns="0" tIns="0" rIns="0" bIns="0" rtlCol="0">
            <a:spAutoFit/>
          </a:bodyPr>
          <a:lstStyle/>
          <a:p>
            <a:pPr marL="12700">
              <a:lnSpc>
                <a:spcPct val="100000"/>
              </a:lnSpc>
            </a:pPr>
            <a:r>
              <a:rPr sz="3600" spc="-20" dirty="0"/>
              <a:t>基本思想</a:t>
            </a:r>
            <a:r>
              <a:rPr sz="3600" spc="-10" dirty="0">
                <a:latin typeface="Times New Roman"/>
                <a:cs typeface="Times New Roman"/>
              </a:rPr>
              <a:t>---</a:t>
            </a:r>
            <a:r>
              <a:rPr sz="3600" spc="-15" dirty="0">
                <a:latin typeface="Times New Roman"/>
                <a:cs typeface="Times New Roman"/>
              </a:rPr>
              <a:t>-</a:t>
            </a:r>
            <a:r>
              <a:rPr sz="3600" spc="-20" dirty="0"/>
              <a:t>回溯法</a:t>
            </a:r>
          </a:p>
        </p:txBody>
      </p:sp>
    </p:spTree>
  </p:cSld>
  <p:clrMapOvr>
    <a:masterClrMapping/>
  </p:clrMapOvr>
  <p:transition>
    <p:wipe dir="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7544" y="1224431"/>
            <a:ext cx="8208912" cy="3323987"/>
          </a:xfrm>
          <a:prstGeom prst="rect">
            <a:avLst/>
          </a:prstGeom>
        </p:spPr>
        <p:txBody>
          <a:bodyPr vert="horz" wrap="square" lIns="0" tIns="0" rIns="0" bIns="0" rtlCol="0">
            <a:spAutoFit/>
          </a:bodyPr>
          <a:lstStyle/>
          <a:p>
            <a:pPr marL="12700">
              <a:lnSpc>
                <a:spcPct val="100000"/>
              </a:lnSpc>
              <a:tabLst>
                <a:tab pos="355600" algn="l"/>
              </a:tabLst>
            </a:pPr>
            <a:r>
              <a:rPr sz="2400" dirty="0" smtClean="0">
                <a:latin typeface="+mn-ea"/>
                <a:cs typeface="Times New Roman"/>
              </a:rPr>
              <a:t>•</a:t>
            </a:r>
            <a:r>
              <a:rPr sz="2400" spc="-5" dirty="0" smtClean="0">
                <a:latin typeface="+mn-ea"/>
                <a:cs typeface="SimSun"/>
              </a:rPr>
              <a:t>搜索策略：</a:t>
            </a:r>
            <a:endParaRPr lang="en-US" sz="2400" spc="-5" dirty="0" smtClean="0">
              <a:latin typeface="+mn-ea"/>
              <a:cs typeface="SimSun"/>
            </a:endParaRPr>
          </a:p>
          <a:p>
            <a:pPr marL="12700">
              <a:lnSpc>
                <a:spcPct val="100000"/>
              </a:lnSpc>
              <a:tabLst>
                <a:tab pos="355600" algn="l"/>
              </a:tabLst>
            </a:pPr>
            <a:endParaRPr lang="en-US" sz="2400" spc="-5" dirty="0" smtClean="0">
              <a:latin typeface="+mn-ea"/>
              <a:cs typeface="SimSun"/>
            </a:endParaRPr>
          </a:p>
          <a:p>
            <a:pPr marL="12700">
              <a:lnSpc>
                <a:spcPct val="100000"/>
              </a:lnSpc>
              <a:tabLst>
                <a:tab pos="355600" algn="l"/>
              </a:tabLst>
            </a:pPr>
            <a:r>
              <a:rPr sz="2400" spc="-5" dirty="0" smtClean="0">
                <a:latin typeface="+mn-ea"/>
                <a:cs typeface="SimSun"/>
              </a:rPr>
              <a:t>从第一个数开始</a:t>
            </a:r>
            <a:r>
              <a:rPr sz="2400" spc="-5" dirty="0">
                <a:latin typeface="+mn-ea"/>
                <a:cs typeface="SimSun"/>
              </a:rPr>
              <a:t>，选取第二个数，</a:t>
            </a:r>
            <a:r>
              <a:rPr sz="2400" spc="-5" dirty="0" smtClean="0">
                <a:latin typeface="+mn-ea"/>
                <a:cs typeface="SimSun"/>
              </a:rPr>
              <a:t>按照加入四则运算后的排列树进行计算</a:t>
            </a:r>
            <a:r>
              <a:rPr sz="2400" spc="-5" dirty="0">
                <a:latin typeface="+mn-ea"/>
                <a:cs typeface="SimSun"/>
              </a:rPr>
              <a:t>，</a:t>
            </a:r>
            <a:r>
              <a:rPr sz="2400" spc="-5" dirty="0" smtClean="0">
                <a:latin typeface="+mn-ea"/>
                <a:cs typeface="SimSun"/>
              </a:rPr>
              <a:t>先进行加法运算</a:t>
            </a:r>
            <a:r>
              <a:rPr sz="2400" spc="-5" dirty="0">
                <a:latin typeface="+mn-ea"/>
                <a:cs typeface="SimSun"/>
              </a:rPr>
              <a:t>，如果运算结果和给出结果不同，</a:t>
            </a:r>
            <a:r>
              <a:rPr sz="2400" spc="-5" dirty="0" smtClean="0">
                <a:latin typeface="+mn-ea"/>
                <a:cs typeface="SimSun"/>
              </a:rPr>
              <a:t>则按深度优先的搜索方法</a:t>
            </a:r>
            <a:r>
              <a:rPr sz="2400" spc="-5" dirty="0">
                <a:latin typeface="+mn-ea"/>
                <a:cs typeface="SimSun"/>
              </a:rPr>
              <a:t>，取下一个数进行计算，也  是先从加法开始计算，以此递归，直到找到与 </a:t>
            </a:r>
            <a:r>
              <a:rPr sz="2400" spc="-5" dirty="0" smtClean="0">
                <a:latin typeface="+mn-ea"/>
                <a:cs typeface="SimSun"/>
              </a:rPr>
              <a:t>给出结果相同的解</a:t>
            </a:r>
            <a:r>
              <a:rPr sz="2400" spc="-5" dirty="0">
                <a:latin typeface="+mn-ea"/>
                <a:cs typeface="SimSun"/>
              </a:rPr>
              <a:t>，如果找到，</a:t>
            </a:r>
            <a:r>
              <a:rPr sz="2400" spc="-5" dirty="0" smtClean="0">
                <a:latin typeface="+mn-ea"/>
                <a:cs typeface="SimSun"/>
              </a:rPr>
              <a:t>判断此解是不是比之前找出的解更优</a:t>
            </a:r>
            <a:r>
              <a:rPr sz="2400" spc="-5" dirty="0">
                <a:latin typeface="+mn-ea"/>
                <a:cs typeface="SimSun"/>
              </a:rPr>
              <a:t>，如果更优，</a:t>
            </a:r>
            <a:r>
              <a:rPr sz="2400" spc="-5" dirty="0" smtClean="0">
                <a:latin typeface="+mn-ea"/>
                <a:cs typeface="SimSun"/>
              </a:rPr>
              <a:t>则将本次的计算结果保存</a:t>
            </a:r>
            <a:r>
              <a:rPr sz="2400" spc="-5" dirty="0">
                <a:latin typeface="+mn-ea"/>
                <a:cs typeface="SimSun"/>
              </a:rPr>
              <a:t>，如果没找到，</a:t>
            </a:r>
            <a:r>
              <a:rPr sz="2400" spc="-5" dirty="0" smtClean="0">
                <a:latin typeface="+mn-ea"/>
                <a:cs typeface="SimSun"/>
              </a:rPr>
              <a:t>则进行回溯</a:t>
            </a:r>
            <a:r>
              <a:rPr lang="en-US" sz="2400" spc="-5" dirty="0" smtClean="0">
                <a:latin typeface="+mn-ea"/>
                <a:cs typeface="SimSun"/>
              </a:rPr>
              <a:t>,</a:t>
            </a:r>
            <a:r>
              <a:rPr sz="2400" spc="-5" dirty="0" smtClean="0">
                <a:latin typeface="+mn-ea"/>
                <a:cs typeface="SimSun"/>
              </a:rPr>
              <a:t>直到搜索整棵排列树结束后</a:t>
            </a:r>
            <a:r>
              <a:rPr sz="2400" spc="-5" dirty="0">
                <a:latin typeface="+mn-ea"/>
                <a:cs typeface="SimSun"/>
              </a:rPr>
              <a:t>，输出最优解。</a:t>
            </a:r>
            <a:endParaRPr sz="2400" dirty="0">
              <a:latin typeface="+mn-ea"/>
              <a:cs typeface="SimSun"/>
            </a:endParaRPr>
          </a:p>
        </p:txBody>
      </p:sp>
      <p:sp>
        <p:nvSpPr>
          <p:cNvPr id="7" name="object 2"/>
          <p:cNvSpPr txBox="1">
            <a:spLocks noGrp="1"/>
          </p:cNvSpPr>
          <p:nvPr>
            <p:ph type="title"/>
          </p:nvPr>
        </p:nvSpPr>
        <p:spPr>
          <a:xfrm>
            <a:off x="457101" y="215270"/>
            <a:ext cx="4978995" cy="553998"/>
          </a:xfrm>
          <a:prstGeom prst="rect">
            <a:avLst/>
          </a:prstGeom>
        </p:spPr>
        <p:txBody>
          <a:bodyPr vert="horz" wrap="square" lIns="0" tIns="0" rIns="0" bIns="0" rtlCol="0">
            <a:spAutoFit/>
          </a:bodyPr>
          <a:lstStyle/>
          <a:p>
            <a:pPr marL="12700">
              <a:lnSpc>
                <a:spcPct val="100000"/>
              </a:lnSpc>
            </a:pPr>
            <a:r>
              <a:rPr sz="3600" spc="-20" dirty="0"/>
              <a:t>基本思想</a:t>
            </a:r>
            <a:r>
              <a:rPr sz="3600" spc="-10" dirty="0">
                <a:latin typeface="Times New Roman"/>
                <a:cs typeface="Times New Roman"/>
              </a:rPr>
              <a:t>---</a:t>
            </a:r>
            <a:r>
              <a:rPr sz="3600" spc="-15" dirty="0">
                <a:latin typeface="Times New Roman"/>
                <a:cs typeface="Times New Roman"/>
              </a:rPr>
              <a:t>-</a:t>
            </a:r>
            <a:r>
              <a:rPr sz="3600" spc="-20" dirty="0"/>
              <a:t>回溯法</a:t>
            </a:r>
          </a:p>
        </p:txBody>
      </p:sp>
    </p:spTree>
  </p:cSld>
  <p:clrMapOvr>
    <a:masterClrMapping/>
  </p:clrMapOvr>
  <p:transition>
    <p:wipe dir="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31511"/>
            <a:ext cx="8229600" cy="568425"/>
          </a:xfrm>
          <a:prstGeom prst="rect">
            <a:avLst/>
          </a:prstGeom>
        </p:spPr>
        <p:txBody>
          <a:bodyPr vert="horz" wrap="square" lIns="0" tIns="0" rIns="0" bIns="0" rtlCol="0">
            <a:spAutoFit/>
          </a:bodyPr>
          <a:lstStyle/>
          <a:p>
            <a:pPr marL="12700">
              <a:lnSpc>
                <a:spcPts val="5120"/>
              </a:lnSpc>
            </a:pPr>
            <a:r>
              <a:rPr sz="3600" spc="-20" dirty="0">
                <a:latin typeface="宋体" pitchFamily="2" charset="-122"/>
                <a:ea typeface="宋体" pitchFamily="2" charset="-122"/>
              </a:rPr>
              <a:t>效率分析：</a:t>
            </a:r>
          </a:p>
        </p:txBody>
      </p:sp>
      <p:sp>
        <p:nvSpPr>
          <p:cNvPr id="3" name="object 3"/>
          <p:cNvSpPr txBox="1"/>
          <p:nvPr/>
        </p:nvSpPr>
        <p:spPr>
          <a:xfrm>
            <a:off x="467544" y="1697323"/>
            <a:ext cx="8208912" cy="1723549"/>
          </a:xfrm>
          <a:prstGeom prst="rect">
            <a:avLst/>
          </a:prstGeom>
        </p:spPr>
        <p:txBody>
          <a:bodyPr vert="horz" wrap="square" lIns="0" tIns="0" rIns="0" bIns="0" rtlCol="0">
            <a:spAutoFit/>
          </a:bodyPr>
          <a:lstStyle/>
          <a:p>
            <a:pPr marL="354965" marR="5080" indent="-342900" algn="just">
              <a:lnSpc>
                <a:spcPct val="100000"/>
              </a:lnSpc>
            </a:pPr>
            <a:r>
              <a:rPr sz="2800" spc="-5" dirty="0" smtClean="0">
                <a:latin typeface="宋体" pitchFamily="2" charset="-122"/>
                <a:ea typeface="宋体" pitchFamily="2" charset="-122"/>
                <a:cs typeface="Times New Roman"/>
              </a:rPr>
              <a:t>•</a:t>
            </a:r>
            <a:r>
              <a:rPr lang="en-US" sz="2800" spc="-5" dirty="0" smtClean="0">
                <a:latin typeface="宋体" pitchFamily="2" charset="-122"/>
                <a:ea typeface="宋体" pitchFamily="2" charset="-122"/>
                <a:cs typeface="Times New Roman"/>
              </a:rPr>
              <a:t> </a:t>
            </a:r>
            <a:r>
              <a:rPr sz="2800" spc="-5" dirty="0" smtClean="0">
                <a:latin typeface="宋体" pitchFamily="2" charset="-122"/>
                <a:ea typeface="宋体" pitchFamily="2" charset="-122"/>
                <a:cs typeface="SimSun"/>
              </a:rPr>
              <a:t>如果是按照此方法进行全局搜索</a:t>
            </a:r>
            <a:r>
              <a:rPr sz="2800" spc="-5" dirty="0">
                <a:latin typeface="宋体" pitchFamily="2" charset="-122"/>
                <a:ea typeface="宋体" pitchFamily="2" charset="-122"/>
                <a:cs typeface="SimSun"/>
              </a:rPr>
              <a:t>，</a:t>
            </a:r>
            <a:r>
              <a:rPr sz="2800" spc="-5" dirty="0" smtClean="0">
                <a:latin typeface="宋体" pitchFamily="2" charset="-122"/>
                <a:ea typeface="宋体" pitchFamily="2" charset="-122"/>
                <a:cs typeface="SimSun"/>
              </a:rPr>
              <a:t>则效率可想而知会非常低</a:t>
            </a:r>
            <a:r>
              <a:rPr sz="2800" spc="-5" dirty="0">
                <a:latin typeface="宋体" pitchFamily="2" charset="-122"/>
                <a:ea typeface="宋体" pitchFamily="2" charset="-122"/>
                <a:cs typeface="SimSun"/>
              </a:rPr>
              <a:t>，</a:t>
            </a:r>
            <a:r>
              <a:rPr sz="2800" spc="-5" dirty="0" smtClean="0">
                <a:latin typeface="宋体" pitchFamily="2" charset="-122"/>
                <a:ea typeface="宋体" pitchFamily="2" charset="-122"/>
                <a:cs typeface="SimSun"/>
              </a:rPr>
              <a:t>因为要遍历全部的节点</a:t>
            </a:r>
            <a:r>
              <a:rPr sz="2800" spc="-5" dirty="0">
                <a:latin typeface="宋体" pitchFamily="2" charset="-122"/>
                <a:ea typeface="宋体" pitchFamily="2" charset="-122"/>
                <a:cs typeface="SimSun"/>
              </a:rPr>
              <a:t>，才能找出最优的情况。</a:t>
            </a:r>
            <a:r>
              <a:rPr sz="2800" spc="-5" dirty="0" smtClean="0">
                <a:latin typeface="宋体" pitchFamily="2" charset="-122"/>
                <a:ea typeface="宋体" pitchFamily="2" charset="-122"/>
                <a:cs typeface="SimSun"/>
              </a:rPr>
              <a:t>所以为了提高效率</a:t>
            </a:r>
            <a:r>
              <a:rPr sz="2800" spc="-5" dirty="0">
                <a:latin typeface="宋体" pitchFamily="2" charset="-122"/>
                <a:ea typeface="宋体" pitchFamily="2" charset="-122"/>
                <a:cs typeface="SimSun"/>
              </a:rPr>
              <a:t>，必须进行优化和剪枝，</a:t>
            </a:r>
            <a:r>
              <a:rPr sz="2800" spc="-5" dirty="0" smtClean="0">
                <a:latin typeface="宋体" pitchFamily="2" charset="-122"/>
                <a:ea typeface="宋体" pitchFamily="2" charset="-122"/>
                <a:cs typeface="SimSun"/>
              </a:rPr>
              <a:t>剪掉一些没必要进行计算的步骤</a:t>
            </a:r>
            <a:r>
              <a:rPr sz="2800" spc="-5" dirty="0">
                <a:latin typeface="宋体" pitchFamily="2" charset="-122"/>
                <a:ea typeface="宋体" pitchFamily="2" charset="-122"/>
                <a:cs typeface="SimSun"/>
              </a:rPr>
              <a:t>。</a:t>
            </a:r>
            <a:endParaRPr sz="2800" dirty="0">
              <a:latin typeface="宋体" pitchFamily="2" charset="-122"/>
              <a:ea typeface="宋体" pitchFamily="2" charset="-122"/>
              <a:cs typeface="SimSun"/>
            </a:endParaRPr>
          </a:p>
        </p:txBody>
      </p:sp>
    </p:spTree>
  </p:cSld>
  <p:clrMapOvr>
    <a:masterClrMapping/>
  </p:clrMapOvr>
  <p:transition>
    <p:wipe dir="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115" y="272920"/>
            <a:ext cx="5750659" cy="553998"/>
          </a:xfrm>
          <a:prstGeom prst="rect">
            <a:avLst/>
          </a:prstGeom>
        </p:spPr>
        <p:txBody>
          <a:bodyPr vert="horz" wrap="square" lIns="0" tIns="0" rIns="0" bIns="0" rtlCol="0">
            <a:spAutoFit/>
          </a:bodyPr>
          <a:lstStyle/>
          <a:p>
            <a:pPr marL="12700">
              <a:lnSpc>
                <a:spcPct val="100000"/>
              </a:lnSpc>
            </a:pPr>
            <a:r>
              <a:rPr sz="3600" spc="-20" dirty="0">
                <a:latin typeface="宋体" pitchFamily="2" charset="-122"/>
                <a:ea typeface="宋体" pitchFamily="2" charset="-122"/>
              </a:rPr>
              <a:t>优化策略</a:t>
            </a:r>
            <a:r>
              <a:rPr sz="3600" spc="-10" dirty="0">
                <a:latin typeface="宋体" pitchFamily="2" charset="-122"/>
                <a:ea typeface="宋体" pitchFamily="2" charset="-122"/>
                <a:cs typeface="Times New Roman"/>
              </a:rPr>
              <a:t>:</a:t>
            </a:r>
            <a:r>
              <a:rPr sz="3600" spc="-20" dirty="0">
                <a:latin typeface="宋体" pitchFamily="2" charset="-122"/>
                <a:ea typeface="宋体" pitchFamily="2" charset="-122"/>
              </a:rPr>
              <a:t>迭代加深</a:t>
            </a:r>
            <a:r>
              <a:rPr sz="3600" spc="-10" dirty="0">
                <a:latin typeface="宋体" pitchFamily="2" charset="-122"/>
                <a:ea typeface="宋体" pitchFamily="2" charset="-122"/>
                <a:cs typeface="Times New Roman"/>
              </a:rPr>
              <a:t>DFS</a:t>
            </a:r>
          </a:p>
        </p:txBody>
      </p:sp>
      <p:sp>
        <p:nvSpPr>
          <p:cNvPr id="3" name="object 3"/>
          <p:cNvSpPr txBox="1"/>
          <p:nvPr/>
        </p:nvSpPr>
        <p:spPr>
          <a:xfrm>
            <a:off x="608114" y="1072944"/>
            <a:ext cx="7996333" cy="3435941"/>
          </a:xfrm>
          <a:prstGeom prst="rect">
            <a:avLst/>
          </a:prstGeom>
        </p:spPr>
        <p:txBody>
          <a:bodyPr vert="horz" wrap="square" lIns="0" tIns="0" rIns="0" bIns="0" rtlCol="0">
            <a:spAutoFit/>
          </a:bodyPr>
          <a:lstStyle/>
          <a:p>
            <a:pPr marL="355600" marR="5080" indent="-343535">
              <a:lnSpc>
                <a:spcPct val="102699"/>
              </a:lnSpc>
              <a:tabLst>
                <a:tab pos="355600" algn="l"/>
              </a:tabLst>
            </a:pPr>
            <a:r>
              <a:rPr sz="2400" dirty="0">
                <a:latin typeface="宋体" pitchFamily="2" charset="-122"/>
                <a:ea typeface="宋体" pitchFamily="2" charset="-122"/>
                <a:cs typeface="Times New Roman"/>
              </a:rPr>
              <a:t>•	</a:t>
            </a:r>
            <a:r>
              <a:rPr sz="2400" spc="-5" dirty="0">
                <a:latin typeface="宋体" pitchFamily="2" charset="-122"/>
                <a:ea typeface="宋体" pitchFamily="2" charset="-122"/>
                <a:cs typeface="SimSun"/>
              </a:rPr>
              <a:t>因为题目要求计算出的最优解为</a:t>
            </a:r>
            <a:r>
              <a:rPr sz="2400" spc="-5" dirty="0">
                <a:latin typeface="宋体" pitchFamily="2" charset="-122"/>
                <a:ea typeface="宋体" pitchFamily="2" charset="-122"/>
                <a:cs typeface="Times New Roman"/>
              </a:rPr>
              <a:t>----</a:t>
            </a:r>
            <a:r>
              <a:rPr sz="2400" spc="-5" dirty="0" smtClean="0">
                <a:latin typeface="宋体" pitchFamily="2" charset="-122"/>
                <a:ea typeface="宋体" pitchFamily="2" charset="-122"/>
                <a:cs typeface="SimSun"/>
              </a:rPr>
              <a:t>运用最少运算次数进行计算得到最终结果</a:t>
            </a:r>
            <a:r>
              <a:rPr sz="2400" spc="-5" dirty="0">
                <a:latin typeface="宋体" pitchFamily="2" charset="-122"/>
                <a:ea typeface="宋体" pitchFamily="2" charset="-122"/>
                <a:cs typeface="SimSun"/>
              </a:rPr>
              <a:t>，</a:t>
            </a:r>
            <a:r>
              <a:rPr sz="2400" spc="-5" dirty="0" smtClean="0">
                <a:latin typeface="宋体" pitchFamily="2" charset="-122"/>
                <a:ea typeface="宋体" pitchFamily="2" charset="-122"/>
                <a:cs typeface="SimSun"/>
              </a:rPr>
              <a:t>所以可以使用迭代加深的回溯法</a:t>
            </a:r>
            <a:r>
              <a:rPr sz="2400" spc="-5" dirty="0">
                <a:latin typeface="宋体" pitchFamily="2" charset="-122"/>
                <a:ea typeface="宋体" pitchFamily="2" charset="-122"/>
                <a:cs typeface="SimSun"/>
              </a:rPr>
              <a:t>。</a:t>
            </a:r>
            <a:endParaRPr sz="2400" dirty="0">
              <a:latin typeface="宋体" pitchFamily="2" charset="-122"/>
              <a:ea typeface="宋体" pitchFamily="2" charset="-122"/>
              <a:cs typeface="SimSun"/>
            </a:endParaRPr>
          </a:p>
          <a:p>
            <a:pPr marL="355600" marR="124460" indent="-343535">
              <a:lnSpc>
                <a:spcPct val="100000"/>
              </a:lnSpc>
              <a:spcBef>
                <a:spcPts val="680"/>
              </a:spcBef>
              <a:tabLst>
                <a:tab pos="355600" algn="l"/>
              </a:tabLst>
            </a:pPr>
            <a:r>
              <a:rPr sz="2400" dirty="0">
                <a:latin typeface="宋体" pitchFamily="2" charset="-122"/>
                <a:ea typeface="宋体" pitchFamily="2" charset="-122"/>
                <a:cs typeface="Times New Roman"/>
              </a:rPr>
              <a:t>•	</a:t>
            </a:r>
            <a:r>
              <a:rPr sz="2400" spc="-5" dirty="0">
                <a:latin typeface="宋体" pitchFamily="2" charset="-122"/>
                <a:ea typeface="宋体" pitchFamily="2" charset="-122"/>
                <a:cs typeface="SimSun"/>
              </a:rPr>
              <a:t>该优化策略的基本思想是：</a:t>
            </a:r>
            <a:r>
              <a:rPr sz="2400" spc="-5" dirty="0" smtClean="0">
                <a:latin typeface="宋体" pitchFamily="2" charset="-122"/>
                <a:ea typeface="宋体" pitchFamily="2" charset="-122"/>
                <a:cs typeface="SimSun"/>
              </a:rPr>
              <a:t>先用零个符号进行计算</a:t>
            </a:r>
            <a:r>
              <a:rPr sz="2400" spc="-5" dirty="0">
                <a:latin typeface="宋体" pitchFamily="2" charset="-122"/>
                <a:ea typeface="宋体" pitchFamily="2" charset="-122"/>
                <a:cs typeface="SimSun"/>
              </a:rPr>
              <a:t>，</a:t>
            </a:r>
            <a:r>
              <a:rPr sz="2400" spc="-5" dirty="0" smtClean="0">
                <a:latin typeface="宋体" pitchFamily="2" charset="-122"/>
                <a:ea typeface="宋体" pitchFamily="2" charset="-122"/>
                <a:cs typeface="SimSun"/>
              </a:rPr>
              <a:t>即查找输入数据中有没有和结果一样的</a:t>
            </a:r>
            <a:r>
              <a:rPr sz="2400" spc="-5" dirty="0">
                <a:latin typeface="宋体" pitchFamily="2" charset="-122"/>
                <a:ea typeface="宋体" pitchFamily="2" charset="-122"/>
                <a:cs typeface="SimSun"/>
              </a:rPr>
              <a:t>，如果有，直接输出结果，</a:t>
            </a:r>
            <a:r>
              <a:rPr sz="2400" spc="-5" dirty="0" smtClean="0">
                <a:latin typeface="宋体" pitchFamily="2" charset="-122"/>
                <a:ea typeface="宋体" pitchFamily="2" charset="-122"/>
                <a:cs typeface="SimSun"/>
              </a:rPr>
              <a:t>且该结果必为最优解</a:t>
            </a:r>
            <a:r>
              <a:rPr sz="2400" spc="-5" dirty="0">
                <a:latin typeface="宋体" pitchFamily="2" charset="-122"/>
                <a:ea typeface="宋体" pitchFamily="2" charset="-122"/>
                <a:cs typeface="SimSun"/>
              </a:rPr>
              <a:t>，若没有，用一个符号进行计算，</a:t>
            </a:r>
            <a:r>
              <a:rPr sz="2400" spc="-5" dirty="0" smtClean="0">
                <a:latin typeface="宋体" pitchFamily="2" charset="-122"/>
                <a:ea typeface="宋体" pitchFamily="2" charset="-122"/>
                <a:cs typeface="SimSun"/>
              </a:rPr>
              <a:t>如果可得出解</a:t>
            </a:r>
            <a:r>
              <a:rPr sz="2400" spc="-5" dirty="0">
                <a:latin typeface="宋体" pitchFamily="2" charset="-122"/>
                <a:ea typeface="宋体" pitchFamily="2" charset="-122"/>
                <a:cs typeface="SimSun"/>
              </a:rPr>
              <a:t>，即该解为最优解，若得不到解，</a:t>
            </a:r>
            <a:r>
              <a:rPr sz="2400" spc="-5" dirty="0" smtClean="0">
                <a:latin typeface="宋体" pitchFamily="2" charset="-122"/>
                <a:ea typeface="宋体" pitchFamily="2" charset="-122"/>
                <a:cs typeface="SimSun"/>
              </a:rPr>
              <a:t>再运用两个符号进行计算</a:t>
            </a:r>
            <a:r>
              <a:rPr sz="2400" spc="-5" dirty="0">
                <a:latin typeface="宋体" pitchFamily="2" charset="-122"/>
                <a:ea typeface="宋体" pitchFamily="2" charset="-122"/>
                <a:cs typeface="SimSun"/>
              </a:rPr>
              <a:t>，继续递归，</a:t>
            </a:r>
            <a:r>
              <a:rPr sz="2400" spc="-5" dirty="0" smtClean="0">
                <a:latin typeface="宋体" pitchFamily="2" charset="-122"/>
                <a:ea typeface="宋体" pitchFamily="2" charset="-122"/>
                <a:cs typeface="SimSun"/>
              </a:rPr>
              <a:t>直到找到一个解</a:t>
            </a:r>
            <a:r>
              <a:rPr sz="2400" spc="-5" dirty="0">
                <a:latin typeface="宋体" pitchFamily="2" charset="-122"/>
                <a:ea typeface="宋体" pitchFamily="2" charset="-122"/>
                <a:cs typeface="SimSun"/>
              </a:rPr>
              <a:t>，因为符号是从少到多的，</a:t>
            </a:r>
            <a:r>
              <a:rPr sz="2400" spc="-5" dirty="0" smtClean="0">
                <a:latin typeface="宋体" pitchFamily="2" charset="-122"/>
                <a:ea typeface="宋体" pitchFamily="2" charset="-122"/>
                <a:cs typeface="SimSun"/>
              </a:rPr>
              <a:t>所以只要一得到解</a:t>
            </a:r>
            <a:r>
              <a:rPr sz="2400" spc="-5" dirty="0">
                <a:latin typeface="宋体" pitchFamily="2" charset="-122"/>
                <a:ea typeface="宋体" pitchFamily="2" charset="-122"/>
                <a:cs typeface="SimSun"/>
              </a:rPr>
              <a:t>，此解必定为最优解。</a:t>
            </a:r>
            <a:endParaRPr sz="2400" dirty="0">
              <a:latin typeface="宋体" pitchFamily="2" charset="-122"/>
              <a:ea typeface="宋体" pitchFamily="2" charset="-122"/>
              <a:cs typeface="SimSun"/>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3962400" y="2223823"/>
            <a:ext cx="381000" cy="317500"/>
          </a:xfrm>
          <a:prstGeom prst="rect">
            <a:avLst/>
          </a:prstGeom>
          <a:solidFill>
            <a:srgbClr val="969696"/>
          </a:solidFill>
          <a:ln w="9525">
            <a:noFill/>
            <a:miter lim="800000"/>
            <a:headEnd/>
            <a:tailEnd/>
          </a:ln>
        </p:spPr>
      </p:pic>
      <p:sp>
        <p:nvSpPr>
          <p:cNvPr id="488451" name="Rectangle 3"/>
          <p:cNvSpPr>
            <a:spLocks noChangeArrowheads="1"/>
          </p:cNvSpPr>
          <p:nvPr/>
        </p:nvSpPr>
        <p:spPr bwMode="auto">
          <a:xfrm>
            <a:off x="3962400" y="2223823"/>
            <a:ext cx="381000" cy="3175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5604" name="Rectangle 4"/>
          <p:cNvSpPr>
            <a:spLocks noChangeArrowheads="1"/>
          </p:cNvSpPr>
          <p:nvPr/>
        </p:nvSpPr>
        <p:spPr bwMode="auto">
          <a:xfrm>
            <a:off x="4343400" y="222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05" name="Rectangle 5"/>
          <p:cNvSpPr>
            <a:spLocks noChangeArrowheads="1"/>
          </p:cNvSpPr>
          <p:nvPr/>
        </p:nvSpPr>
        <p:spPr bwMode="auto">
          <a:xfrm>
            <a:off x="4724400" y="222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06" name="Rectangle 6"/>
          <p:cNvSpPr>
            <a:spLocks noChangeArrowheads="1"/>
          </p:cNvSpPr>
          <p:nvPr/>
        </p:nvSpPr>
        <p:spPr bwMode="auto">
          <a:xfrm>
            <a:off x="5105400" y="222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07" name="Rectangle 7"/>
          <p:cNvSpPr>
            <a:spLocks noChangeArrowheads="1"/>
          </p:cNvSpPr>
          <p:nvPr/>
        </p:nvSpPr>
        <p:spPr bwMode="auto">
          <a:xfrm>
            <a:off x="5486400" y="222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08" name="Rectangle 8"/>
          <p:cNvSpPr>
            <a:spLocks noChangeArrowheads="1"/>
          </p:cNvSpPr>
          <p:nvPr/>
        </p:nvSpPr>
        <p:spPr bwMode="auto">
          <a:xfrm>
            <a:off x="5867400" y="222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09" name="Rectangle 9"/>
          <p:cNvSpPr>
            <a:spLocks noChangeArrowheads="1"/>
          </p:cNvSpPr>
          <p:nvPr/>
        </p:nvSpPr>
        <p:spPr bwMode="auto">
          <a:xfrm>
            <a:off x="6248400" y="222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10" name="Rectangle 10"/>
          <p:cNvSpPr>
            <a:spLocks noChangeArrowheads="1"/>
          </p:cNvSpPr>
          <p:nvPr/>
        </p:nvSpPr>
        <p:spPr bwMode="auto">
          <a:xfrm>
            <a:off x="6629400" y="222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11" name="Rectangle 11"/>
          <p:cNvSpPr>
            <a:spLocks noChangeArrowheads="1"/>
          </p:cNvSpPr>
          <p:nvPr/>
        </p:nvSpPr>
        <p:spPr bwMode="auto">
          <a:xfrm>
            <a:off x="3962400" y="254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12" name="Rectangle 12"/>
          <p:cNvSpPr>
            <a:spLocks noChangeArrowheads="1"/>
          </p:cNvSpPr>
          <p:nvPr/>
        </p:nvSpPr>
        <p:spPr bwMode="auto">
          <a:xfrm>
            <a:off x="4343400" y="254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13" name="Rectangle 13"/>
          <p:cNvSpPr>
            <a:spLocks noChangeArrowheads="1"/>
          </p:cNvSpPr>
          <p:nvPr/>
        </p:nvSpPr>
        <p:spPr bwMode="auto">
          <a:xfrm>
            <a:off x="4724400" y="2541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14" name="Rectangle 14"/>
          <p:cNvSpPr>
            <a:spLocks noChangeArrowheads="1"/>
          </p:cNvSpPr>
          <p:nvPr/>
        </p:nvSpPr>
        <p:spPr bwMode="auto">
          <a:xfrm>
            <a:off x="5105400" y="254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15" name="Rectangle 15"/>
          <p:cNvSpPr>
            <a:spLocks noChangeArrowheads="1"/>
          </p:cNvSpPr>
          <p:nvPr/>
        </p:nvSpPr>
        <p:spPr bwMode="auto">
          <a:xfrm>
            <a:off x="5486400" y="254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16" name="Rectangle 16"/>
          <p:cNvSpPr>
            <a:spLocks noChangeArrowheads="1"/>
          </p:cNvSpPr>
          <p:nvPr/>
        </p:nvSpPr>
        <p:spPr bwMode="auto">
          <a:xfrm>
            <a:off x="5867400" y="254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17" name="Rectangle 17"/>
          <p:cNvSpPr>
            <a:spLocks noChangeArrowheads="1"/>
          </p:cNvSpPr>
          <p:nvPr/>
        </p:nvSpPr>
        <p:spPr bwMode="auto">
          <a:xfrm>
            <a:off x="6248400" y="2541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18" name="Rectangle 18"/>
          <p:cNvSpPr>
            <a:spLocks noChangeArrowheads="1"/>
          </p:cNvSpPr>
          <p:nvPr/>
        </p:nvSpPr>
        <p:spPr bwMode="auto">
          <a:xfrm>
            <a:off x="6629400" y="254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19" name="Rectangle 19"/>
          <p:cNvSpPr>
            <a:spLocks noChangeArrowheads="1"/>
          </p:cNvSpPr>
          <p:nvPr/>
        </p:nvSpPr>
        <p:spPr bwMode="auto">
          <a:xfrm>
            <a:off x="3962400" y="2858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20" name="Rectangle 20"/>
          <p:cNvSpPr>
            <a:spLocks noChangeArrowheads="1"/>
          </p:cNvSpPr>
          <p:nvPr/>
        </p:nvSpPr>
        <p:spPr bwMode="auto">
          <a:xfrm>
            <a:off x="4343400" y="2858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21" name="Rectangle 21"/>
          <p:cNvSpPr>
            <a:spLocks noChangeArrowheads="1"/>
          </p:cNvSpPr>
          <p:nvPr/>
        </p:nvSpPr>
        <p:spPr bwMode="auto">
          <a:xfrm>
            <a:off x="4724400" y="2858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22" name="Rectangle 22"/>
          <p:cNvSpPr>
            <a:spLocks noChangeArrowheads="1"/>
          </p:cNvSpPr>
          <p:nvPr/>
        </p:nvSpPr>
        <p:spPr bwMode="auto">
          <a:xfrm>
            <a:off x="5105400" y="2858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23" name="Rectangle 23"/>
          <p:cNvSpPr>
            <a:spLocks noChangeArrowheads="1"/>
          </p:cNvSpPr>
          <p:nvPr/>
        </p:nvSpPr>
        <p:spPr bwMode="auto">
          <a:xfrm>
            <a:off x="5486400" y="2858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24" name="Rectangle 24"/>
          <p:cNvSpPr>
            <a:spLocks noChangeArrowheads="1"/>
          </p:cNvSpPr>
          <p:nvPr/>
        </p:nvSpPr>
        <p:spPr bwMode="auto">
          <a:xfrm>
            <a:off x="5867400" y="2858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25" name="Rectangle 25"/>
          <p:cNvSpPr>
            <a:spLocks noChangeArrowheads="1"/>
          </p:cNvSpPr>
          <p:nvPr/>
        </p:nvSpPr>
        <p:spPr bwMode="auto">
          <a:xfrm>
            <a:off x="6248400" y="2858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26" name="Rectangle 26"/>
          <p:cNvSpPr>
            <a:spLocks noChangeArrowheads="1"/>
          </p:cNvSpPr>
          <p:nvPr/>
        </p:nvSpPr>
        <p:spPr bwMode="auto">
          <a:xfrm>
            <a:off x="6629400" y="2858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27" name="Rectangle 27"/>
          <p:cNvSpPr>
            <a:spLocks noChangeArrowheads="1"/>
          </p:cNvSpPr>
          <p:nvPr/>
        </p:nvSpPr>
        <p:spPr bwMode="auto">
          <a:xfrm>
            <a:off x="3962400" y="3176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28" name="Rectangle 28"/>
          <p:cNvSpPr>
            <a:spLocks noChangeArrowheads="1"/>
          </p:cNvSpPr>
          <p:nvPr/>
        </p:nvSpPr>
        <p:spPr bwMode="auto">
          <a:xfrm>
            <a:off x="4343400" y="317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29" name="Rectangle 29"/>
          <p:cNvSpPr>
            <a:spLocks noChangeArrowheads="1"/>
          </p:cNvSpPr>
          <p:nvPr/>
        </p:nvSpPr>
        <p:spPr bwMode="auto">
          <a:xfrm>
            <a:off x="4724400" y="317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30" name="Rectangle 30"/>
          <p:cNvSpPr>
            <a:spLocks noChangeArrowheads="1"/>
          </p:cNvSpPr>
          <p:nvPr/>
        </p:nvSpPr>
        <p:spPr bwMode="auto">
          <a:xfrm>
            <a:off x="5105400" y="317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31" name="Rectangle 31"/>
          <p:cNvSpPr>
            <a:spLocks noChangeArrowheads="1"/>
          </p:cNvSpPr>
          <p:nvPr/>
        </p:nvSpPr>
        <p:spPr bwMode="auto">
          <a:xfrm>
            <a:off x="5486400" y="3176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32" name="Rectangle 32"/>
          <p:cNvSpPr>
            <a:spLocks noChangeArrowheads="1"/>
          </p:cNvSpPr>
          <p:nvPr/>
        </p:nvSpPr>
        <p:spPr bwMode="auto">
          <a:xfrm>
            <a:off x="5867400" y="3176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33" name="Rectangle 33"/>
          <p:cNvSpPr>
            <a:spLocks noChangeArrowheads="1"/>
          </p:cNvSpPr>
          <p:nvPr/>
        </p:nvSpPr>
        <p:spPr bwMode="auto">
          <a:xfrm>
            <a:off x="6248400" y="3176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34" name="Rectangle 34"/>
          <p:cNvSpPr>
            <a:spLocks noChangeArrowheads="1"/>
          </p:cNvSpPr>
          <p:nvPr/>
        </p:nvSpPr>
        <p:spPr bwMode="auto">
          <a:xfrm>
            <a:off x="6629400" y="3176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35" name="Rectangle 35"/>
          <p:cNvSpPr>
            <a:spLocks noChangeArrowheads="1"/>
          </p:cNvSpPr>
          <p:nvPr/>
        </p:nvSpPr>
        <p:spPr bwMode="auto">
          <a:xfrm>
            <a:off x="3962400" y="349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36" name="Rectangle 36"/>
          <p:cNvSpPr>
            <a:spLocks noChangeArrowheads="1"/>
          </p:cNvSpPr>
          <p:nvPr/>
        </p:nvSpPr>
        <p:spPr bwMode="auto">
          <a:xfrm>
            <a:off x="4343400" y="349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37" name="Rectangle 37"/>
          <p:cNvSpPr>
            <a:spLocks noChangeArrowheads="1"/>
          </p:cNvSpPr>
          <p:nvPr/>
        </p:nvSpPr>
        <p:spPr bwMode="auto">
          <a:xfrm>
            <a:off x="4724400" y="349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38" name="Rectangle 38"/>
          <p:cNvSpPr>
            <a:spLocks noChangeArrowheads="1"/>
          </p:cNvSpPr>
          <p:nvPr/>
        </p:nvSpPr>
        <p:spPr bwMode="auto">
          <a:xfrm>
            <a:off x="5105400" y="349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39" name="Rectangle 39"/>
          <p:cNvSpPr>
            <a:spLocks noChangeArrowheads="1"/>
          </p:cNvSpPr>
          <p:nvPr/>
        </p:nvSpPr>
        <p:spPr bwMode="auto">
          <a:xfrm>
            <a:off x="5486400" y="349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40" name="Rectangle 40"/>
          <p:cNvSpPr>
            <a:spLocks noChangeArrowheads="1"/>
          </p:cNvSpPr>
          <p:nvPr/>
        </p:nvSpPr>
        <p:spPr bwMode="auto">
          <a:xfrm>
            <a:off x="5867400" y="349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41" name="Rectangle 41"/>
          <p:cNvSpPr>
            <a:spLocks noChangeArrowheads="1"/>
          </p:cNvSpPr>
          <p:nvPr/>
        </p:nvSpPr>
        <p:spPr bwMode="auto">
          <a:xfrm>
            <a:off x="6248400" y="349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42" name="Rectangle 42"/>
          <p:cNvSpPr>
            <a:spLocks noChangeArrowheads="1"/>
          </p:cNvSpPr>
          <p:nvPr/>
        </p:nvSpPr>
        <p:spPr bwMode="auto">
          <a:xfrm>
            <a:off x="6629400" y="3493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43" name="Rectangle 43"/>
          <p:cNvSpPr>
            <a:spLocks noChangeArrowheads="1"/>
          </p:cNvSpPr>
          <p:nvPr/>
        </p:nvSpPr>
        <p:spPr bwMode="auto">
          <a:xfrm>
            <a:off x="3962400" y="381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44" name="Rectangle 44"/>
          <p:cNvSpPr>
            <a:spLocks noChangeArrowheads="1"/>
          </p:cNvSpPr>
          <p:nvPr/>
        </p:nvSpPr>
        <p:spPr bwMode="auto">
          <a:xfrm>
            <a:off x="4343400" y="3811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45" name="Rectangle 45"/>
          <p:cNvSpPr>
            <a:spLocks noChangeArrowheads="1"/>
          </p:cNvSpPr>
          <p:nvPr/>
        </p:nvSpPr>
        <p:spPr bwMode="auto">
          <a:xfrm>
            <a:off x="4724400" y="381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46" name="Rectangle 46"/>
          <p:cNvSpPr>
            <a:spLocks noChangeArrowheads="1"/>
          </p:cNvSpPr>
          <p:nvPr/>
        </p:nvSpPr>
        <p:spPr bwMode="auto">
          <a:xfrm>
            <a:off x="5105400" y="381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47" name="Rectangle 47"/>
          <p:cNvSpPr>
            <a:spLocks noChangeArrowheads="1"/>
          </p:cNvSpPr>
          <p:nvPr/>
        </p:nvSpPr>
        <p:spPr bwMode="auto">
          <a:xfrm>
            <a:off x="5486400" y="381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48" name="Rectangle 48"/>
          <p:cNvSpPr>
            <a:spLocks noChangeArrowheads="1"/>
          </p:cNvSpPr>
          <p:nvPr/>
        </p:nvSpPr>
        <p:spPr bwMode="auto">
          <a:xfrm>
            <a:off x="5867400" y="3811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49" name="Rectangle 49"/>
          <p:cNvSpPr>
            <a:spLocks noChangeArrowheads="1"/>
          </p:cNvSpPr>
          <p:nvPr/>
        </p:nvSpPr>
        <p:spPr bwMode="auto">
          <a:xfrm>
            <a:off x="6248400" y="381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50" name="Rectangle 50"/>
          <p:cNvSpPr>
            <a:spLocks noChangeArrowheads="1"/>
          </p:cNvSpPr>
          <p:nvPr/>
        </p:nvSpPr>
        <p:spPr bwMode="auto">
          <a:xfrm>
            <a:off x="6629400" y="3811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51" name="Rectangle 51"/>
          <p:cNvSpPr>
            <a:spLocks noChangeArrowheads="1"/>
          </p:cNvSpPr>
          <p:nvPr/>
        </p:nvSpPr>
        <p:spPr bwMode="auto">
          <a:xfrm>
            <a:off x="3962400" y="4128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52" name="Rectangle 52"/>
          <p:cNvSpPr>
            <a:spLocks noChangeArrowheads="1"/>
          </p:cNvSpPr>
          <p:nvPr/>
        </p:nvSpPr>
        <p:spPr bwMode="auto">
          <a:xfrm>
            <a:off x="4343400" y="4128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53" name="Rectangle 53"/>
          <p:cNvSpPr>
            <a:spLocks noChangeArrowheads="1"/>
          </p:cNvSpPr>
          <p:nvPr/>
        </p:nvSpPr>
        <p:spPr bwMode="auto">
          <a:xfrm>
            <a:off x="4724400" y="4128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54" name="Rectangle 54"/>
          <p:cNvSpPr>
            <a:spLocks noChangeArrowheads="1"/>
          </p:cNvSpPr>
          <p:nvPr/>
        </p:nvSpPr>
        <p:spPr bwMode="auto">
          <a:xfrm>
            <a:off x="5105400" y="4128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55" name="Rectangle 55"/>
          <p:cNvSpPr>
            <a:spLocks noChangeArrowheads="1"/>
          </p:cNvSpPr>
          <p:nvPr/>
        </p:nvSpPr>
        <p:spPr bwMode="auto">
          <a:xfrm>
            <a:off x="5486400" y="4128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56" name="Rectangle 56"/>
          <p:cNvSpPr>
            <a:spLocks noChangeArrowheads="1"/>
          </p:cNvSpPr>
          <p:nvPr/>
        </p:nvSpPr>
        <p:spPr bwMode="auto">
          <a:xfrm>
            <a:off x="5867400" y="4128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57" name="Rectangle 57"/>
          <p:cNvSpPr>
            <a:spLocks noChangeArrowheads="1"/>
          </p:cNvSpPr>
          <p:nvPr/>
        </p:nvSpPr>
        <p:spPr bwMode="auto">
          <a:xfrm>
            <a:off x="6248400" y="4128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58" name="Rectangle 58"/>
          <p:cNvSpPr>
            <a:spLocks noChangeArrowheads="1"/>
          </p:cNvSpPr>
          <p:nvPr/>
        </p:nvSpPr>
        <p:spPr bwMode="auto">
          <a:xfrm>
            <a:off x="6629400" y="41288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59" name="Rectangle 59"/>
          <p:cNvSpPr>
            <a:spLocks noChangeArrowheads="1"/>
          </p:cNvSpPr>
          <p:nvPr/>
        </p:nvSpPr>
        <p:spPr bwMode="auto">
          <a:xfrm>
            <a:off x="3962400" y="444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60" name="Rectangle 60"/>
          <p:cNvSpPr>
            <a:spLocks noChangeArrowheads="1"/>
          </p:cNvSpPr>
          <p:nvPr/>
        </p:nvSpPr>
        <p:spPr bwMode="auto">
          <a:xfrm>
            <a:off x="4343400" y="444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61" name="Rectangle 61"/>
          <p:cNvSpPr>
            <a:spLocks noChangeArrowheads="1"/>
          </p:cNvSpPr>
          <p:nvPr/>
        </p:nvSpPr>
        <p:spPr bwMode="auto">
          <a:xfrm>
            <a:off x="4724400" y="4446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62" name="Rectangle 62"/>
          <p:cNvSpPr>
            <a:spLocks noChangeArrowheads="1"/>
          </p:cNvSpPr>
          <p:nvPr/>
        </p:nvSpPr>
        <p:spPr bwMode="auto">
          <a:xfrm>
            <a:off x="5105400" y="4446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63" name="Rectangle 63"/>
          <p:cNvSpPr>
            <a:spLocks noChangeArrowheads="1"/>
          </p:cNvSpPr>
          <p:nvPr/>
        </p:nvSpPr>
        <p:spPr bwMode="auto">
          <a:xfrm>
            <a:off x="5486400" y="4446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64" name="Rectangle 64"/>
          <p:cNvSpPr>
            <a:spLocks noChangeArrowheads="1"/>
          </p:cNvSpPr>
          <p:nvPr/>
        </p:nvSpPr>
        <p:spPr bwMode="auto">
          <a:xfrm>
            <a:off x="5867400" y="4446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65" name="Rectangle 65"/>
          <p:cNvSpPr>
            <a:spLocks noChangeArrowheads="1"/>
          </p:cNvSpPr>
          <p:nvPr/>
        </p:nvSpPr>
        <p:spPr bwMode="auto">
          <a:xfrm>
            <a:off x="6248400" y="444632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5666" name="Rectangle 66"/>
          <p:cNvSpPr>
            <a:spLocks noChangeArrowheads="1"/>
          </p:cNvSpPr>
          <p:nvPr/>
        </p:nvSpPr>
        <p:spPr bwMode="auto">
          <a:xfrm>
            <a:off x="6629400" y="4446323"/>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5667" name="Rectangle 67"/>
          <p:cNvSpPr>
            <a:spLocks noChangeArrowheads="1"/>
          </p:cNvSpPr>
          <p:nvPr/>
        </p:nvSpPr>
        <p:spPr bwMode="auto">
          <a:xfrm>
            <a:off x="6629400" y="1525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5668" name="Rectangle 68"/>
          <p:cNvSpPr>
            <a:spLocks noChangeArrowheads="1"/>
          </p:cNvSpPr>
          <p:nvPr/>
        </p:nvSpPr>
        <p:spPr bwMode="auto">
          <a:xfrm>
            <a:off x="3962400" y="1525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5669" name="Rectangle 69"/>
          <p:cNvSpPr>
            <a:spLocks noChangeArrowheads="1"/>
          </p:cNvSpPr>
          <p:nvPr/>
        </p:nvSpPr>
        <p:spPr bwMode="auto">
          <a:xfrm>
            <a:off x="4343400" y="1525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5670" name="Rectangle 70"/>
          <p:cNvSpPr>
            <a:spLocks noChangeArrowheads="1"/>
          </p:cNvSpPr>
          <p:nvPr/>
        </p:nvSpPr>
        <p:spPr bwMode="auto">
          <a:xfrm>
            <a:off x="4724400" y="1525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5671" name="Rectangle 71"/>
          <p:cNvSpPr>
            <a:spLocks noChangeArrowheads="1"/>
          </p:cNvSpPr>
          <p:nvPr/>
        </p:nvSpPr>
        <p:spPr bwMode="auto">
          <a:xfrm>
            <a:off x="5105400" y="1525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5672" name="Rectangle 72"/>
          <p:cNvSpPr>
            <a:spLocks noChangeArrowheads="1"/>
          </p:cNvSpPr>
          <p:nvPr/>
        </p:nvSpPr>
        <p:spPr bwMode="auto">
          <a:xfrm>
            <a:off x="5486400" y="1525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5673" name="Rectangle 73"/>
          <p:cNvSpPr>
            <a:spLocks noChangeArrowheads="1"/>
          </p:cNvSpPr>
          <p:nvPr/>
        </p:nvSpPr>
        <p:spPr bwMode="auto">
          <a:xfrm>
            <a:off x="5867400" y="1525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5674" name="Rectangle 74"/>
          <p:cNvSpPr>
            <a:spLocks noChangeArrowheads="1"/>
          </p:cNvSpPr>
          <p:nvPr/>
        </p:nvSpPr>
        <p:spPr bwMode="auto">
          <a:xfrm>
            <a:off x="6248400" y="1525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5675" name="Rectangle 75"/>
          <p:cNvSpPr>
            <a:spLocks noChangeArrowheads="1"/>
          </p:cNvSpPr>
          <p:nvPr/>
        </p:nvSpPr>
        <p:spPr bwMode="auto">
          <a:xfrm>
            <a:off x="3124200" y="4446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5676" name="Rectangle 76"/>
          <p:cNvSpPr>
            <a:spLocks noChangeArrowheads="1"/>
          </p:cNvSpPr>
          <p:nvPr/>
        </p:nvSpPr>
        <p:spPr bwMode="auto">
          <a:xfrm>
            <a:off x="3124200" y="22238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5677" name="Rectangle 77"/>
          <p:cNvSpPr>
            <a:spLocks noChangeArrowheads="1"/>
          </p:cNvSpPr>
          <p:nvPr/>
        </p:nvSpPr>
        <p:spPr bwMode="auto">
          <a:xfrm>
            <a:off x="3124200" y="2541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5678" name="Rectangle 78"/>
          <p:cNvSpPr>
            <a:spLocks noChangeArrowheads="1"/>
          </p:cNvSpPr>
          <p:nvPr/>
        </p:nvSpPr>
        <p:spPr bwMode="auto">
          <a:xfrm>
            <a:off x="3124200" y="28588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5679" name="Rectangle 79"/>
          <p:cNvSpPr>
            <a:spLocks noChangeArrowheads="1"/>
          </p:cNvSpPr>
          <p:nvPr/>
        </p:nvSpPr>
        <p:spPr bwMode="auto">
          <a:xfrm>
            <a:off x="3124200" y="3176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5680" name="Rectangle 80"/>
          <p:cNvSpPr>
            <a:spLocks noChangeArrowheads="1"/>
          </p:cNvSpPr>
          <p:nvPr/>
        </p:nvSpPr>
        <p:spPr bwMode="auto">
          <a:xfrm>
            <a:off x="3124200" y="34938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5681" name="Rectangle 81"/>
          <p:cNvSpPr>
            <a:spLocks noChangeArrowheads="1"/>
          </p:cNvSpPr>
          <p:nvPr/>
        </p:nvSpPr>
        <p:spPr bwMode="auto">
          <a:xfrm>
            <a:off x="3124200" y="3811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5682" name="Rectangle 82"/>
          <p:cNvSpPr>
            <a:spLocks noChangeArrowheads="1"/>
          </p:cNvSpPr>
          <p:nvPr/>
        </p:nvSpPr>
        <p:spPr bwMode="auto">
          <a:xfrm>
            <a:off x="3124200" y="41288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5683" name="Rectangle 84"/>
          <p:cNvSpPr>
            <a:spLocks noChangeArrowheads="1"/>
          </p:cNvSpPr>
          <p:nvPr/>
        </p:nvSpPr>
        <p:spPr bwMode="auto">
          <a:xfrm>
            <a:off x="3581400" y="222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84" name="Rectangle 85"/>
          <p:cNvSpPr>
            <a:spLocks noChangeArrowheads="1"/>
          </p:cNvSpPr>
          <p:nvPr/>
        </p:nvSpPr>
        <p:spPr bwMode="auto">
          <a:xfrm>
            <a:off x="3581400" y="2541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85" name="Rectangle 86"/>
          <p:cNvSpPr>
            <a:spLocks noChangeArrowheads="1"/>
          </p:cNvSpPr>
          <p:nvPr/>
        </p:nvSpPr>
        <p:spPr bwMode="auto">
          <a:xfrm>
            <a:off x="3581400" y="2858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86" name="Rectangle 87"/>
          <p:cNvSpPr>
            <a:spLocks noChangeArrowheads="1"/>
          </p:cNvSpPr>
          <p:nvPr/>
        </p:nvSpPr>
        <p:spPr bwMode="auto">
          <a:xfrm>
            <a:off x="3581400" y="317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87" name="Rectangle 88"/>
          <p:cNvSpPr>
            <a:spLocks noChangeArrowheads="1"/>
          </p:cNvSpPr>
          <p:nvPr/>
        </p:nvSpPr>
        <p:spPr bwMode="auto">
          <a:xfrm>
            <a:off x="3581400" y="349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88" name="Rectangle 89"/>
          <p:cNvSpPr>
            <a:spLocks noChangeArrowheads="1"/>
          </p:cNvSpPr>
          <p:nvPr/>
        </p:nvSpPr>
        <p:spPr bwMode="auto">
          <a:xfrm>
            <a:off x="3581400" y="3811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89" name="Rectangle 90"/>
          <p:cNvSpPr>
            <a:spLocks noChangeArrowheads="1"/>
          </p:cNvSpPr>
          <p:nvPr/>
        </p:nvSpPr>
        <p:spPr bwMode="auto">
          <a:xfrm>
            <a:off x="3581400" y="4128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90" name="Rectangle 91"/>
          <p:cNvSpPr>
            <a:spLocks noChangeArrowheads="1"/>
          </p:cNvSpPr>
          <p:nvPr/>
        </p:nvSpPr>
        <p:spPr bwMode="auto">
          <a:xfrm>
            <a:off x="3581400" y="444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91" name="Rectangle 92"/>
          <p:cNvSpPr>
            <a:spLocks noChangeArrowheads="1"/>
          </p:cNvSpPr>
          <p:nvPr/>
        </p:nvSpPr>
        <p:spPr bwMode="auto">
          <a:xfrm>
            <a:off x="3581400" y="476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92" name="Rectangle 93"/>
          <p:cNvSpPr>
            <a:spLocks noChangeArrowheads="1"/>
          </p:cNvSpPr>
          <p:nvPr/>
        </p:nvSpPr>
        <p:spPr bwMode="auto">
          <a:xfrm>
            <a:off x="3124200" y="47638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5693" name="Rectangle 94"/>
          <p:cNvSpPr>
            <a:spLocks noChangeArrowheads="1"/>
          </p:cNvSpPr>
          <p:nvPr/>
        </p:nvSpPr>
        <p:spPr bwMode="auto">
          <a:xfrm>
            <a:off x="7010400" y="222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94" name="Rectangle 95"/>
          <p:cNvSpPr>
            <a:spLocks noChangeArrowheads="1"/>
          </p:cNvSpPr>
          <p:nvPr/>
        </p:nvSpPr>
        <p:spPr bwMode="auto">
          <a:xfrm>
            <a:off x="7010400" y="2541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95" name="Rectangle 96"/>
          <p:cNvSpPr>
            <a:spLocks noChangeArrowheads="1"/>
          </p:cNvSpPr>
          <p:nvPr/>
        </p:nvSpPr>
        <p:spPr bwMode="auto">
          <a:xfrm>
            <a:off x="7010400" y="2858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96" name="Rectangle 97"/>
          <p:cNvSpPr>
            <a:spLocks noChangeArrowheads="1"/>
          </p:cNvSpPr>
          <p:nvPr/>
        </p:nvSpPr>
        <p:spPr bwMode="auto">
          <a:xfrm>
            <a:off x="7010400" y="317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97" name="Rectangle 98"/>
          <p:cNvSpPr>
            <a:spLocks noChangeArrowheads="1"/>
          </p:cNvSpPr>
          <p:nvPr/>
        </p:nvSpPr>
        <p:spPr bwMode="auto">
          <a:xfrm>
            <a:off x="7010400" y="349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98" name="Rectangle 99"/>
          <p:cNvSpPr>
            <a:spLocks noChangeArrowheads="1"/>
          </p:cNvSpPr>
          <p:nvPr/>
        </p:nvSpPr>
        <p:spPr bwMode="auto">
          <a:xfrm>
            <a:off x="7010400" y="3811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699" name="Rectangle 100"/>
          <p:cNvSpPr>
            <a:spLocks noChangeArrowheads="1"/>
          </p:cNvSpPr>
          <p:nvPr/>
        </p:nvSpPr>
        <p:spPr bwMode="auto">
          <a:xfrm>
            <a:off x="7010400" y="4128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00" name="Rectangle 101"/>
          <p:cNvSpPr>
            <a:spLocks noChangeArrowheads="1"/>
          </p:cNvSpPr>
          <p:nvPr/>
        </p:nvSpPr>
        <p:spPr bwMode="auto">
          <a:xfrm>
            <a:off x="7010400" y="444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01" name="Rectangle 102"/>
          <p:cNvSpPr>
            <a:spLocks noChangeArrowheads="1"/>
          </p:cNvSpPr>
          <p:nvPr/>
        </p:nvSpPr>
        <p:spPr bwMode="auto">
          <a:xfrm>
            <a:off x="7010400" y="476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02" name="Rectangle 103"/>
          <p:cNvSpPr>
            <a:spLocks noChangeArrowheads="1"/>
          </p:cNvSpPr>
          <p:nvPr/>
        </p:nvSpPr>
        <p:spPr bwMode="auto">
          <a:xfrm>
            <a:off x="4343400" y="476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03" name="Rectangle 104"/>
          <p:cNvSpPr>
            <a:spLocks noChangeArrowheads="1"/>
          </p:cNvSpPr>
          <p:nvPr/>
        </p:nvSpPr>
        <p:spPr bwMode="auto">
          <a:xfrm>
            <a:off x="4724400" y="476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04" name="Rectangle 105"/>
          <p:cNvSpPr>
            <a:spLocks noChangeArrowheads="1"/>
          </p:cNvSpPr>
          <p:nvPr/>
        </p:nvSpPr>
        <p:spPr bwMode="auto">
          <a:xfrm>
            <a:off x="5105400" y="476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05" name="Rectangle 106"/>
          <p:cNvSpPr>
            <a:spLocks noChangeArrowheads="1"/>
          </p:cNvSpPr>
          <p:nvPr/>
        </p:nvSpPr>
        <p:spPr bwMode="auto">
          <a:xfrm>
            <a:off x="5486400" y="476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06" name="Rectangle 107"/>
          <p:cNvSpPr>
            <a:spLocks noChangeArrowheads="1"/>
          </p:cNvSpPr>
          <p:nvPr/>
        </p:nvSpPr>
        <p:spPr bwMode="auto">
          <a:xfrm>
            <a:off x="5867400" y="476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07" name="Rectangle 108"/>
          <p:cNvSpPr>
            <a:spLocks noChangeArrowheads="1"/>
          </p:cNvSpPr>
          <p:nvPr/>
        </p:nvSpPr>
        <p:spPr bwMode="auto">
          <a:xfrm>
            <a:off x="6248400" y="476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08" name="Rectangle 109"/>
          <p:cNvSpPr>
            <a:spLocks noChangeArrowheads="1"/>
          </p:cNvSpPr>
          <p:nvPr/>
        </p:nvSpPr>
        <p:spPr bwMode="auto">
          <a:xfrm>
            <a:off x="6629400" y="476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09" name="Rectangle 110"/>
          <p:cNvSpPr>
            <a:spLocks noChangeArrowheads="1"/>
          </p:cNvSpPr>
          <p:nvPr/>
        </p:nvSpPr>
        <p:spPr bwMode="auto">
          <a:xfrm>
            <a:off x="3962400" y="47638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10" name="Rectangle 111"/>
          <p:cNvSpPr>
            <a:spLocks noChangeArrowheads="1"/>
          </p:cNvSpPr>
          <p:nvPr/>
        </p:nvSpPr>
        <p:spPr bwMode="auto">
          <a:xfrm>
            <a:off x="3581400" y="190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11" name="Rectangle 112"/>
          <p:cNvSpPr>
            <a:spLocks noChangeArrowheads="1"/>
          </p:cNvSpPr>
          <p:nvPr/>
        </p:nvSpPr>
        <p:spPr bwMode="auto">
          <a:xfrm>
            <a:off x="7010400" y="190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12" name="Rectangle 113"/>
          <p:cNvSpPr>
            <a:spLocks noChangeArrowheads="1"/>
          </p:cNvSpPr>
          <p:nvPr/>
        </p:nvSpPr>
        <p:spPr bwMode="auto">
          <a:xfrm>
            <a:off x="4343400" y="190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13" name="Rectangle 114"/>
          <p:cNvSpPr>
            <a:spLocks noChangeArrowheads="1"/>
          </p:cNvSpPr>
          <p:nvPr/>
        </p:nvSpPr>
        <p:spPr bwMode="auto">
          <a:xfrm>
            <a:off x="4724400" y="190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14" name="Rectangle 115"/>
          <p:cNvSpPr>
            <a:spLocks noChangeArrowheads="1"/>
          </p:cNvSpPr>
          <p:nvPr/>
        </p:nvSpPr>
        <p:spPr bwMode="auto">
          <a:xfrm>
            <a:off x="5105400" y="190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15" name="Rectangle 116"/>
          <p:cNvSpPr>
            <a:spLocks noChangeArrowheads="1"/>
          </p:cNvSpPr>
          <p:nvPr/>
        </p:nvSpPr>
        <p:spPr bwMode="auto">
          <a:xfrm>
            <a:off x="5486400" y="190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16" name="Rectangle 117"/>
          <p:cNvSpPr>
            <a:spLocks noChangeArrowheads="1"/>
          </p:cNvSpPr>
          <p:nvPr/>
        </p:nvSpPr>
        <p:spPr bwMode="auto">
          <a:xfrm>
            <a:off x="5867400" y="190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17" name="Rectangle 118"/>
          <p:cNvSpPr>
            <a:spLocks noChangeArrowheads="1"/>
          </p:cNvSpPr>
          <p:nvPr/>
        </p:nvSpPr>
        <p:spPr bwMode="auto">
          <a:xfrm>
            <a:off x="6248400" y="190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18" name="Rectangle 119"/>
          <p:cNvSpPr>
            <a:spLocks noChangeArrowheads="1"/>
          </p:cNvSpPr>
          <p:nvPr/>
        </p:nvSpPr>
        <p:spPr bwMode="auto">
          <a:xfrm>
            <a:off x="6629400" y="190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19" name="Rectangle 120"/>
          <p:cNvSpPr>
            <a:spLocks noChangeArrowheads="1"/>
          </p:cNvSpPr>
          <p:nvPr/>
        </p:nvSpPr>
        <p:spPr bwMode="auto">
          <a:xfrm>
            <a:off x="3962400" y="190632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20" name="Rectangle 121"/>
          <p:cNvSpPr>
            <a:spLocks noChangeArrowheads="1"/>
          </p:cNvSpPr>
          <p:nvPr/>
        </p:nvSpPr>
        <p:spPr bwMode="auto">
          <a:xfrm>
            <a:off x="3581400" y="1525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25721" name="Rectangle 122"/>
          <p:cNvSpPr>
            <a:spLocks noChangeArrowheads="1"/>
          </p:cNvSpPr>
          <p:nvPr/>
        </p:nvSpPr>
        <p:spPr bwMode="auto">
          <a:xfrm>
            <a:off x="7010400" y="1525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5722" name="Rectangle 123"/>
          <p:cNvSpPr>
            <a:spLocks noChangeArrowheads="1"/>
          </p:cNvSpPr>
          <p:nvPr/>
        </p:nvSpPr>
        <p:spPr bwMode="auto">
          <a:xfrm>
            <a:off x="3124200" y="190632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pic>
        <p:nvPicPr>
          <p:cNvPr id="488572" name="Picture 124"/>
          <p:cNvPicPr>
            <a:picLocks noChangeAspect="1" noChangeArrowheads="1"/>
          </p:cNvPicPr>
          <p:nvPr/>
        </p:nvPicPr>
        <p:blipFill>
          <a:blip r:embed="rId2"/>
          <a:srcRect/>
          <a:stretch>
            <a:fillRect/>
          </a:stretch>
        </p:blipFill>
        <p:spPr bwMode="auto">
          <a:xfrm>
            <a:off x="3962400" y="2541323"/>
            <a:ext cx="381000" cy="317500"/>
          </a:xfrm>
          <a:prstGeom prst="rect">
            <a:avLst/>
          </a:prstGeom>
          <a:solidFill>
            <a:srgbClr val="969696"/>
          </a:solidFill>
          <a:ln w="9525">
            <a:noFill/>
            <a:miter lim="800000"/>
            <a:headEnd/>
            <a:tailEnd/>
          </a:ln>
        </p:spPr>
      </p:pic>
      <p:grpSp>
        <p:nvGrpSpPr>
          <p:cNvPr id="2" name="Group 125"/>
          <p:cNvGrpSpPr>
            <a:grpSpLocks/>
          </p:cNvGrpSpPr>
          <p:nvPr/>
        </p:nvGrpSpPr>
        <p:grpSpPr bwMode="auto">
          <a:xfrm>
            <a:off x="914400" y="1398323"/>
            <a:ext cx="1447800" cy="3745177"/>
            <a:chOff x="912" y="2448"/>
            <a:chExt cx="1056" cy="1392"/>
          </a:xfrm>
        </p:grpSpPr>
        <p:sp>
          <p:nvSpPr>
            <p:cNvPr id="25730" name="Line 126"/>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25731" name="Line 127"/>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25732" name="Line 128"/>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25725" name="Text Box 129"/>
          <p:cNvSpPr txBox="1">
            <a:spLocks noChangeArrowheads="1"/>
          </p:cNvSpPr>
          <p:nvPr/>
        </p:nvSpPr>
        <p:spPr bwMode="auto">
          <a:xfrm>
            <a:off x="381000" y="4790282"/>
            <a:ext cx="381000" cy="40011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25726" name="Rectangle 130"/>
          <p:cNvSpPr>
            <a:spLocks noChangeArrowheads="1"/>
          </p:cNvSpPr>
          <p:nvPr/>
        </p:nvSpPr>
        <p:spPr bwMode="auto">
          <a:xfrm>
            <a:off x="914403" y="4874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sp>
        <p:nvSpPr>
          <p:cNvPr id="488579" name="Rectangle 131"/>
          <p:cNvSpPr>
            <a:spLocks noChangeArrowheads="1"/>
          </p:cNvSpPr>
          <p:nvPr/>
        </p:nvSpPr>
        <p:spPr bwMode="auto">
          <a:xfrm>
            <a:off x="914403" y="4622272"/>
            <a:ext cx="1439863" cy="268553"/>
          </a:xfrm>
          <a:prstGeom prst="rect">
            <a:avLst/>
          </a:prstGeom>
          <a:solidFill>
            <a:srgbClr val="FFCC99"/>
          </a:solidFill>
          <a:ln w="9525">
            <a:solidFill>
              <a:schemeClr val="tx1"/>
            </a:solidFill>
            <a:miter lim="800000"/>
            <a:headEnd/>
            <a:tailEnd/>
          </a:ln>
        </p:spPr>
        <p:txBody>
          <a:bodyPr wrap="none" anchor="ctr"/>
          <a:lstStyle/>
          <a:p>
            <a:pPr algn="ctr"/>
            <a:r>
              <a:rPr kumimoji="1" lang="zh-CN" altLang="en-US" sz="2000" b="1">
                <a:latin typeface="楷体_GB2312" pitchFamily="49" charset="-122"/>
              </a:rPr>
              <a:t>(2,1)</a:t>
            </a:r>
          </a:p>
        </p:txBody>
      </p:sp>
      <p:sp>
        <p:nvSpPr>
          <p:cNvPr id="488580" name="Rectangle 132"/>
          <p:cNvSpPr>
            <a:spLocks noGrp="1" noChangeArrowheads="1"/>
          </p:cNvSpPr>
          <p:nvPr>
            <p:ph type="body" idx="1"/>
          </p:nvPr>
        </p:nvSpPr>
        <p:spPr>
          <a:xfrm>
            <a:off x="500063" y="773908"/>
            <a:ext cx="7700962" cy="478896"/>
          </a:xfrm>
          <a:noFill/>
        </p:spPr>
        <p:txBody>
          <a:bodyPr/>
          <a:lstStyle/>
          <a:p>
            <a:r>
              <a:rPr lang="zh-CN" altLang="en-US" smtClean="0"/>
              <a:t>向下方前进一步</a:t>
            </a:r>
          </a:p>
        </p:txBody>
      </p:sp>
      <p:sp>
        <p:nvSpPr>
          <p:cNvPr id="135" name="Rectangle 66"/>
          <p:cNvSpPr>
            <a:spLocks noGrp="1" noChangeArrowheads="1"/>
          </p:cNvSpPr>
          <p:nvPr>
            <p:ph type="title"/>
          </p:nvPr>
        </p:nvSpPr>
        <p:spPr>
          <a:xfrm>
            <a:off x="357188" y="233488"/>
            <a:ext cx="8229600" cy="535781"/>
          </a:xfrm>
        </p:spPr>
        <p:txBody>
          <a:bodyPr anchor="b"/>
          <a:lstStyle/>
          <a:p>
            <a:pPr>
              <a:defRPr/>
            </a:pPr>
            <a:r>
              <a:rPr lang="zh-CN" altLang="en-US" sz="3600" dirty="0">
                <a:effectLst>
                  <a:outerShdw blurRad="38100" dist="38100" dir="2700000" algn="tl">
                    <a:srgbClr val="C0C0C0"/>
                  </a:outerShdw>
                </a:effectLst>
              </a:rPr>
              <a:t>迷宫问题(续)</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8580">
                                            <p:txEl>
                                              <p:pRg st="0" end="0"/>
                                            </p:txEl>
                                          </p:spTgt>
                                        </p:tgtEl>
                                        <p:attrNameLst>
                                          <p:attrName>style.visibility</p:attrName>
                                        </p:attrNameLst>
                                      </p:cBhvr>
                                      <p:to>
                                        <p:strVal val="visible"/>
                                      </p:to>
                                    </p:set>
                                    <p:animEffect transition="in" filter="wipe(left)">
                                      <p:cBhvr>
                                        <p:cTn id="7" dur="500"/>
                                        <p:tgtEl>
                                          <p:spTgt spid="488580">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488451"/>
                                        </p:tgtEl>
                                        <p:attrNameLst>
                                          <p:attrName>style.visibility</p:attrName>
                                        </p:attrNameLst>
                                      </p:cBhvr>
                                      <p:to>
                                        <p:strVal val="visible"/>
                                      </p:to>
                                    </p:set>
                                    <p:animEffect transition="in" filter="wipe(up)">
                                      <p:cBhvr>
                                        <p:cTn id="11" dur="500"/>
                                        <p:tgtEl>
                                          <p:spTgt spid="488451"/>
                                        </p:tgtEl>
                                      </p:cBhvr>
                                    </p:animEffect>
                                  </p:childTnLst>
                                </p:cTn>
                              </p:par>
                            </p:childTnLst>
                          </p:cTn>
                        </p:par>
                        <p:par>
                          <p:cTn id="12" fill="hold">
                            <p:stCondLst>
                              <p:cond delay="2000"/>
                            </p:stCondLst>
                            <p:childTnLst>
                              <p:par>
                                <p:cTn id="13" presetID="12" presetClass="entr" presetSubtype="1" fill="hold" nodeType="afterEffect">
                                  <p:stCondLst>
                                    <p:cond delay="0"/>
                                  </p:stCondLst>
                                  <p:childTnLst>
                                    <p:set>
                                      <p:cBhvr>
                                        <p:cTn id="14" dur="1" fill="hold">
                                          <p:stCondLst>
                                            <p:cond delay="0"/>
                                          </p:stCondLst>
                                        </p:cTn>
                                        <p:tgtEl>
                                          <p:spTgt spid="488572"/>
                                        </p:tgtEl>
                                        <p:attrNameLst>
                                          <p:attrName>style.visibility</p:attrName>
                                        </p:attrNameLst>
                                      </p:cBhvr>
                                      <p:to>
                                        <p:strVal val="visible"/>
                                      </p:to>
                                    </p:set>
                                    <p:animEffect transition="in" filter="slide(fromTop)">
                                      <p:cBhvr>
                                        <p:cTn id="15" dur="500"/>
                                        <p:tgtEl>
                                          <p:spTgt spid="488572"/>
                                        </p:tgtEl>
                                      </p:cBhvr>
                                    </p:animEffect>
                                  </p:childTnLst>
                                </p:cTn>
                              </p:par>
                            </p:childTnLst>
                          </p:cTn>
                        </p:par>
                        <p:par>
                          <p:cTn id="16" fill="hold">
                            <p:stCondLst>
                              <p:cond delay="2500"/>
                            </p:stCondLst>
                            <p:childTnLst>
                              <p:par>
                                <p:cTn id="17" presetID="2" presetClass="entr" presetSubtype="1" fill="hold" grpId="0" nodeType="afterEffect">
                                  <p:stCondLst>
                                    <p:cond delay="2000"/>
                                  </p:stCondLst>
                                  <p:childTnLst>
                                    <p:set>
                                      <p:cBhvr>
                                        <p:cTn id="18" dur="1" fill="hold">
                                          <p:stCondLst>
                                            <p:cond delay="0"/>
                                          </p:stCondLst>
                                        </p:cTn>
                                        <p:tgtEl>
                                          <p:spTgt spid="488579"/>
                                        </p:tgtEl>
                                        <p:attrNameLst>
                                          <p:attrName>style.visibility</p:attrName>
                                        </p:attrNameLst>
                                      </p:cBhvr>
                                      <p:to>
                                        <p:strVal val="visible"/>
                                      </p:to>
                                    </p:set>
                                    <p:anim calcmode="lin" valueType="num">
                                      <p:cBhvr additive="base">
                                        <p:cTn id="19" dur="500" fill="hold"/>
                                        <p:tgtEl>
                                          <p:spTgt spid="488579"/>
                                        </p:tgtEl>
                                        <p:attrNameLst>
                                          <p:attrName>ppt_x</p:attrName>
                                        </p:attrNameLst>
                                      </p:cBhvr>
                                      <p:tavLst>
                                        <p:tav tm="0">
                                          <p:val>
                                            <p:strVal val="#ppt_x"/>
                                          </p:val>
                                        </p:tav>
                                        <p:tav tm="100000">
                                          <p:val>
                                            <p:strVal val="#ppt_x"/>
                                          </p:val>
                                        </p:tav>
                                      </p:tavLst>
                                    </p:anim>
                                    <p:anim calcmode="lin" valueType="num">
                                      <p:cBhvr additive="base">
                                        <p:cTn id="20" dur="500" fill="hold"/>
                                        <p:tgtEl>
                                          <p:spTgt spid="4885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animBg="1" autoUpdateAnimBg="0"/>
      <p:bldP spid="488579" grpId="0" animBg="1" autoUpdateAnimBg="0"/>
      <p:bldP spid="488580" grpId="0" build="p"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搜索巩固练习</a:t>
            </a:r>
            <a:endParaRPr lang="zh-CN" altLang="en-US" sz="3600" dirty="0"/>
          </a:p>
        </p:txBody>
      </p:sp>
      <p:sp>
        <p:nvSpPr>
          <p:cNvPr id="3" name="内容占位符 2"/>
          <p:cNvSpPr>
            <a:spLocks noGrp="1"/>
          </p:cNvSpPr>
          <p:nvPr>
            <p:ph idx="1"/>
          </p:nvPr>
        </p:nvSpPr>
        <p:spPr>
          <a:xfrm>
            <a:off x="457200" y="985292"/>
            <a:ext cx="8229600" cy="4123813"/>
          </a:xfrm>
        </p:spPr>
        <p:txBody>
          <a:bodyPr/>
          <a:lstStyle/>
          <a:p>
            <a:r>
              <a:rPr lang="en-US" altLang="zh-CN" sz="2400" dirty="0" smtClean="0"/>
              <a:t>【</a:t>
            </a:r>
            <a:r>
              <a:rPr lang="zh-CN" altLang="en-US" sz="2400" dirty="0" smtClean="0"/>
              <a:t>中学高级本</a:t>
            </a:r>
            <a:r>
              <a:rPr lang="en-US" altLang="zh-CN" sz="2400" dirty="0" smtClean="0"/>
              <a:t>】</a:t>
            </a:r>
            <a:r>
              <a:rPr lang="zh-CN" altLang="en-US" sz="2400" dirty="0" smtClean="0"/>
              <a:t>邮票</a:t>
            </a:r>
            <a:endParaRPr lang="en-US" altLang="zh-CN" sz="2400" dirty="0" smtClean="0"/>
          </a:p>
          <a:p>
            <a:r>
              <a:rPr lang="en-US" altLang="zh-CN" sz="2400" dirty="0" smtClean="0"/>
              <a:t>  HDU  1426      Sudoku Killer</a:t>
            </a:r>
          </a:p>
          <a:p>
            <a:r>
              <a:rPr lang="en-US" altLang="zh-CN" sz="2400" dirty="0" smtClean="0"/>
              <a:t>【</a:t>
            </a:r>
            <a:r>
              <a:rPr lang="zh-CN" altLang="en-US" sz="2400" dirty="0" smtClean="0"/>
              <a:t>中学高级本</a:t>
            </a:r>
            <a:r>
              <a:rPr lang="en-US" altLang="zh-CN" sz="2400" dirty="0" smtClean="0"/>
              <a:t>】</a:t>
            </a:r>
            <a:r>
              <a:rPr lang="zh-CN" altLang="en-US" sz="2400" dirty="0" smtClean="0"/>
              <a:t>分油问题</a:t>
            </a:r>
            <a:endParaRPr lang="en-US" altLang="zh-CN" sz="2400" dirty="0" smtClean="0"/>
          </a:p>
          <a:p>
            <a:r>
              <a:rPr lang="en-US" altLang="zh-CN" sz="2400" dirty="0" smtClean="0"/>
              <a:t>【</a:t>
            </a:r>
            <a:r>
              <a:rPr lang="zh-CN" altLang="en-US" sz="2400" dirty="0" smtClean="0"/>
              <a:t>中学高级本</a:t>
            </a:r>
            <a:r>
              <a:rPr lang="en-US" altLang="zh-CN" sz="2400" dirty="0" smtClean="0"/>
              <a:t>】</a:t>
            </a:r>
            <a:r>
              <a:rPr lang="zh-CN" altLang="en-US" sz="2400" dirty="0" smtClean="0"/>
              <a:t>算</a:t>
            </a:r>
            <a:r>
              <a:rPr lang="en-US" altLang="zh-CN" sz="2400" dirty="0" smtClean="0"/>
              <a:t>24</a:t>
            </a:r>
            <a:r>
              <a:rPr lang="zh-CN" altLang="en-US" sz="2400" dirty="0" smtClean="0"/>
              <a:t>点</a:t>
            </a:r>
            <a:endParaRPr lang="en-US" altLang="zh-CN" sz="2400" dirty="0" smtClean="0"/>
          </a:p>
          <a:p>
            <a:r>
              <a:rPr lang="en-US" altLang="zh-CN" sz="2400" dirty="0" smtClean="0"/>
              <a:t>【</a:t>
            </a:r>
            <a:r>
              <a:rPr lang="zh-CN" altLang="en-US" sz="2400" dirty="0" smtClean="0"/>
              <a:t>中学高级本</a:t>
            </a:r>
            <a:r>
              <a:rPr lang="en-US" altLang="zh-CN" sz="2400" dirty="0" smtClean="0"/>
              <a:t>】</a:t>
            </a:r>
            <a:r>
              <a:rPr lang="zh-CN" altLang="en-US" sz="2400" dirty="0" smtClean="0"/>
              <a:t>小木棍</a:t>
            </a:r>
            <a:endParaRPr lang="en-US" altLang="zh-CN" sz="2400" dirty="0" smtClean="0"/>
          </a:p>
          <a:p>
            <a:r>
              <a:rPr lang="en-US" altLang="zh-CN" sz="2400" dirty="0" smtClean="0"/>
              <a:t>【NOI1999】    </a:t>
            </a:r>
            <a:r>
              <a:rPr lang="zh-CN" altLang="en-US" sz="2400" dirty="0" smtClean="0"/>
              <a:t>生日蛋糕</a:t>
            </a:r>
            <a:endParaRPr lang="en-US" altLang="zh-CN" sz="2400" dirty="0" smtClean="0"/>
          </a:p>
          <a:p>
            <a:r>
              <a:rPr lang="en-US" altLang="zh-CN" sz="2400" dirty="0" smtClean="0"/>
              <a:t>【</a:t>
            </a:r>
            <a:r>
              <a:rPr lang="zh-CN" altLang="en-US" sz="2400" dirty="0" smtClean="0"/>
              <a:t>搜索经典</a:t>
            </a:r>
            <a:r>
              <a:rPr lang="en-US" altLang="zh-CN" sz="2400" dirty="0" smtClean="0"/>
              <a:t>】    </a:t>
            </a:r>
            <a:r>
              <a:rPr lang="zh-CN" altLang="en-US" sz="2400" dirty="0" smtClean="0"/>
              <a:t>骑士精神</a:t>
            </a:r>
            <a:endParaRPr lang="en-US" altLang="zh-CN" sz="2400" dirty="0" smtClean="0"/>
          </a:p>
          <a:p>
            <a:r>
              <a:rPr lang="en-US" altLang="zh-CN" sz="2400" dirty="0" smtClean="0"/>
              <a:t>【</a:t>
            </a:r>
            <a:r>
              <a:rPr lang="zh-CN" altLang="en-US" sz="2400" dirty="0" smtClean="0"/>
              <a:t>搜索经典</a:t>
            </a:r>
            <a:r>
              <a:rPr lang="en-US" altLang="zh-CN" sz="2400" dirty="0" smtClean="0"/>
              <a:t>】    </a:t>
            </a:r>
            <a:r>
              <a:rPr lang="zh-CN" altLang="en-US" sz="2400" dirty="0" smtClean="0"/>
              <a:t>埃及分数</a:t>
            </a:r>
            <a:endParaRPr lang="en-US" altLang="zh-CN" sz="2400" dirty="0" smtClean="0"/>
          </a:p>
          <a:p>
            <a:r>
              <a:rPr lang="en-US" altLang="zh-CN" sz="2400" dirty="0" smtClean="0"/>
              <a:t>【NOIP2002】  </a:t>
            </a:r>
            <a:r>
              <a:rPr lang="zh-CN" altLang="en-US" sz="2400" dirty="0" smtClean="0"/>
              <a:t>字串变换</a:t>
            </a:r>
            <a:endParaRPr lang="zh-CN" altLang="en-US" sz="24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170</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3962400" y="2540000"/>
            <a:ext cx="381000" cy="317500"/>
          </a:xfrm>
          <a:prstGeom prst="rect">
            <a:avLst/>
          </a:prstGeom>
          <a:solidFill>
            <a:srgbClr val="969696"/>
          </a:solidFill>
          <a:ln w="9525">
            <a:noFill/>
            <a:miter lim="800000"/>
            <a:headEnd/>
            <a:tailEnd/>
          </a:ln>
        </p:spPr>
      </p:pic>
      <p:sp>
        <p:nvSpPr>
          <p:cNvPr id="26627" name="Rectangle 3"/>
          <p:cNvSpPr>
            <a:spLocks noChangeArrowheads="1"/>
          </p:cNvSpPr>
          <p:nvPr/>
        </p:nvSpPr>
        <p:spPr bwMode="auto">
          <a:xfrm>
            <a:off x="3962400" y="222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6628" name="Rectangle 4"/>
          <p:cNvSpPr>
            <a:spLocks noChangeArrowheads="1"/>
          </p:cNvSpPr>
          <p:nvPr/>
        </p:nvSpPr>
        <p:spPr bwMode="auto">
          <a:xfrm>
            <a:off x="4343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29" name="Rectangle 5"/>
          <p:cNvSpPr>
            <a:spLocks noChangeArrowheads="1"/>
          </p:cNvSpPr>
          <p:nvPr/>
        </p:nvSpPr>
        <p:spPr bwMode="auto">
          <a:xfrm>
            <a:off x="4724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30" name="Rectangle 6"/>
          <p:cNvSpPr>
            <a:spLocks noChangeArrowheads="1"/>
          </p:cNvSpPr>
          <p:nvPr/>
        </p:nvSpPr>
        <p:spPr bwMode="auto">
          <a:xfrm>
            <a:off x="5105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31" name="Rectangle 7"/>
          <p:cNvSpPr>
            <a:spLocks noChangeArrowheads="1"/>
          </p:cNvSpPr>
          <p:nvPr/>
        </p:nvSpPr>
        <p:spPr bwMode="auto">
          <a:xfrm>
            <a:off x="5486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32" name="Rectangle 8"/>
          <p:cNvSpPr>
            <a:spLocks noChangeArrowheads="1"/>
          </p:cNvSpPr>
          <p:nvPr/>
        </p:nvSpPr>
        <p:spPr bwMode="auto">
          <a:xfrm>
            <a:off x="5867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33" name="Rectangle 9"/>
          <p:cNvSpPr>
            <a:spLocks noChangeArrowheads="1"/>
          </p:cNvSpPr>
          <p:nvPr/>
        </p:nvSpPr>
        <p:spPr bwMode="auto">
          <a:xfrm>
            <a:off x="6248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34" name="Rectangle 10"/>
          <p:cNvSpPr>
            <a:spLocks noChangeArrowheads="1"/>
          </p:cNvSpPr>
          <p:nvPr/>
        </p:nvSpPr>
        <p:spPr bwMode="auto">
          <a:xfrm>
            <a:off x="6629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35" name="Rectangle 11"/>
          <p:cNvSpPr>
            <a:spLocks noChangeArrowheads="1"/>
          </p:cNvSpPr>
          <p:nvPr/>
        </p:nvSpPr>
        <p:spPr bwMode="auto">
          <a:xfrm>
            <a:off x="4343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36" name="Rectangle 12"/>
          <p:cNvSpPr>
            <a:spLocks noChangeArrowheads="1"/>
          </p:cNvSpPr>
          <p:nvPr/>
        </p:nvSpPr>
        <p:spPr bwMode="auto">
          <a:xfrm>
            <a:off x="4724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37" name="Rectangle 13"/>
          <p:cNvSpPr>
            <a:spLocks noChangeArrowheads="1"/>
          </p:cNvSpPr>
          <p:nvPr/>
        </p:nvSpPr>
        <p:spPr bwMode="auto">
          <a:xfrm>
            <a:off x="5105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38" name="Rectangle 14"/>
          <p:cNvSpPr>
            <a:spLocks noChangeArrowheads="1"/>
          </p:cNvSpPr>
          <p:nvPr/>
        </p:nvSpPr>
        <p:spPr bwMode="auto">
          <a:xfrm>
            <a:off x="5486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39" name="Rectangle 15"/>
          <p:cNvSpPr>
            <a:spLocks noChangeArrowheads="1"/>
          </p:cNvSpPr>
          <p:nvPr/>
        </p:nvSpPr>
        <p:spPr bwMode="auto">
          <a:xfrm>
            <a:off x="5867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40" name="Rectangle 16"/>
          <p:cNvSpPr>
            <a:spLocks noChangeArrowheads="1"/>
          </p:cNvSpPr>
          <p:nvPr/>
        </p:nvSpPr>
        <p:spPr bwMode="auto">
          <a:xfrm>
            <a:off x="6248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41" name="Rectangle 17"/>
          <p:cNvSpPr>
            <a:spLocks noChangeArrowheads="1"/>
          </p:cNvSpPr>
          <p:nvPr/>
        </p:nvSpPr>
        <p:spPr bwMode="auto">
          <a:xfrm>
            <a:off x="6629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42" name="Rectangle 18"/>
          <p:cNvSpPr>
            <a:spLocks noChangeArrowheads="1"/>
          </p:cNvSpPr>
          <p:nvPr/>
        </p:nvSpPr>
        <p:spPr bwMode="auto">
          <a:xfrm>
            <a:off x="3962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43" name="Rectangle 19"/>
          <p:cNvSpPr>
            <a:spLocks noChangeArrowheads="1"/>
          </p:cNvSpPr>
          <p:nvPr/>
        </p:nvSpPr>
        <p:spPr bwMode="auto">
          <a:xfrm>
            <a:off x="4343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44" name="Rectangle 20"/>
          <p:cNvSpPr>
            <a:spLocks noChangeArrowheads="1"/>
          </p:cNvSpPr>
          <p:nvPr/>
        </p:nvSpPr>
        <p:spPr bwMode="auto">
          <a:xfrm>
            <a:off x="4724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45" name="Rectangle 21"/>
          <p:cNvSpPr>
            <a:spLocks noChangeArrowheads="1"/>
          </p:cNvSpPr>
          <p:nvPr/>
        </p:nvSpPr>
        <p:spPr bwMode="auto">
          <a:xfrm>
            <a:off x="5105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46" name="Rectangle 22"/>
          <p:cNvSpPr>
            <a:spLocks noChangeArrowheads="1"/>
          </p:cNvSpPr>
          <p:nvPr/>
        </p:nvSpPr>
        <p:spPr bwMode="auto">
          <a:xfrm>
            <a:off x="5486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47" name="Rectangle 23"/>
          <p:cNvSpPr>
            <a:spLocks noChangeArrowheads="1"/>
          </p:cNvSpPr>
          <p:nvPr/>
        </p:nvSpPr>
        <p:spPr bwMode="auto">
          <a:xfrm>
            <a:off x="5867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48" name="Rectangle 24"/>
          <p:cNvSpPr>
            <a:spLocks noChangeArrowheads="1"/>
          </p:cNvSpPr>
          <p:nvPr/>
        </p:nvSpPr>
        <p:spPr bwMode="auto">
          <a:xfrm>
            <a:off x="6248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49" name="Rectangle 25"/>
          <p:cNvSpPr>
            <a:spLocks noChangeArrowheads="1"/>
          </p:cNvSpPr>
          <p:nvPr/>
        </p:nvSpPr>
        <p:spPr bwMode="auto">
          <a:xfrm>
            <a:off x="6629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50" name="Rectangle 26"/>
          <p:cNvSpPr>
            <a:spLocks noChangeArrowheads="1"/>
          </p:cNvSpPr>
          <p:nvPr/>
        </p:nvSpPr>
        <p:spPr bwMode="auto">
          <a:xfrm>
            <a:off x="3962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51" name="Rectangle 27"/>
          <p:cNvSpPr>
            <a:spLocks noChangeArrowheads="1"/>
          </p:cNvSpPr>
          <p:nvPr/>
        </p:nvSpPr>
        <p:spPr bwMode="auto">
          <a:xfrm>
            <a:off x="4343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52" name="Rectangle 28"/>
          <p:cNvSpPr>
            <a:spLocks noChangeArrowheads="1"/>
          </p:cNvSpPr>
          <p:nvPr/>
        </p:nvSpPr>
        <p:spPr bwMode="auto">
          <a:xfrm>
            <a:off x="4724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53" name="Rectangle 29"/>
          <p:cNvSpPr>
            <a:spLocks noChangeArrowheads="1"/>
          </p:cNvSpPr>
          <p:nvPr/>
        </p:nvSpPr>
        <p:spPr bwMode="auto">
          <a:xfrm>
            <a:off x="5105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54" name="Rectangle 30"/>
          <p:cNvSpPr>
            <a:spLocks noChangeArrowheads="1"/>
          </p:cNvSpPr>
          <p:nvPr/>
        </p:nvSpPr>
        <p:spPr bwMode="auto">
          <a:xfrm>
            <a:off x="5486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55" name="Rectangle 31"/>
          <p:cNvSpPr>
            <a:spLocks noChangeArrowheads="1"/>
          </p:cNvSpPr>
          <p:nvPr/>
        </p:nvSpPr>
        <p:spPr bwMode="auto">
          <a:xfrm>
            <a:off x="5867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56" name="Rectangle 32"/>
          <p:cNvSpPr>
            <a:spLocks noChangeArrowheads="1"/>
          </p:cNvSpPr>
          <p:nvPr/>
        </p:nvSpPr>
        <p:spPr bwMode="auto">
          <a:xfrm>
            <a:off x="6248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57" name="Rectangle 33"/>
          <p:cNvSpPr>
            <a:spLocks noChangeArrowheads="1"/>
          </p:cNvSpPr>
          <p:nvPr/>
        </p:nvSpPr>
        <p:spPr bwMode="auto">
          <a:xfrm>
            <a:off x="6629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58" name="Rectangle 34"/>
          <p:cNvSpPr>
            <a:spLocks noChangeArrowheads="1"/>
          </p:cNvSpPr>
          <p:nvPr/>
        </p:nvSpPr>
        <p:spPr bwMode="auto">
          <a:xfrm>
            <a:off x="3962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59" name="Rectangle 35"/>
          <p:cNvSpPr>
            <a:spLocks noChangeArrowheads="1"/>
          </p:cNvSpPr>
          <p:nvPr/>
        </p:nvSpPr>
        <p:spPr bwMode="auto">
          <a:xfrm>
            <a:off x="4343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60" name="Rectangle 36"/>
          <p:cNvSpPr>
            <a:spLocks noChangeArrowheads="1"/>
          </p:cNvSpPr>
          <p:nvPr/>
        </p:nvSpPr>
        <p:spPr bwMode="auto">
          <a:xfrm>
            <a:off x="4724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61" name="Rectangle 37"/>
          <p:cNvSpPr>
            <a:spLocks noChangeArrowheads="1"/>
          </p:cNvSpPr>
          <p:nvPr/>
        </p:nvSpPr>
        <p:spPr bwMode="auto">
          <a:xfrm>
            <a:off x="5105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62" name="Rectangle 38"/>
          <p:cNvSpPr>
            <a:spLocks noChangeArrowheads="1"/>
          </p:cNvSpPr>
          <p:nvPr/>
        </p:nvSpPr>
        <p:spPr bwMode="auto">
          <a:xfrm>
            <a:off x="5486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63" name="Rectangle 39"/>
          <p:cNvSpPr>
            <a:spLocks noChangeArrowheads="1"/>
          </p:cNvSpPr>
          <p:nvPr/>
        </p:nvSpPr>
        <p:spPr bwMode="auto">
          <a:xfrm>
            <a:off x="5867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64" name="Rectangle 40"/>
          <p:cNvSpPr>
            <a:spLocks noChangeArrowheads="1"/>
          </p:cNvSpPr>
          <p:nvPr/>
        </p:nvSpPr>
        <p:spPr bwMode="auto">
          <a:xfrm>
            <a:off x="6248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65" name="Rectangle 41"/>
          <p:cNvSpPr>
            <a:spLocks noChangeArrowheads="1"/>
          </p:cNvSpPr>
          <p:nvPr/>
        </p:nvSpPr>
        <p:spPr bwMode="auto">
          <a:xfrm>
            <a:off x="6629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66" name="Rectangle 42"/>
          <p:cNvSpPr>
            <a:spLocks noChangeArrowheads="1"/>
          </p:cNvSpPr>
          <p:nvPr/>
        </p:nvSpPr>
        <p:spPr bwMode="auto">
          <a:xfrm>
            <a:off x="3962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67" name="Rectangle 43"/>
          <p:cNvSpPr>
            <a:spLocks noChangeArrowheads="1"/>
          </p:cNvSpPr>
          <p:nvPr/>
        </p:nvSpPr>
        <p:spPr bwMode="auto">
          <a:xfrm>
            <a:off x="4343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68" name="Rectangle 44"/>
          <p:cNvSpPr>
            <a:spLocks noChangeArrowheads="1"/>
          </p:cNvSpPr>
          <p:nvPr/>
        </p:nvSpPr>
        <p:spPr bwMode="auto">
          <a:xfrm>
            <a:off x="4724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69" name="Rectangle 45"/>
          <p:cNvSpPr>
            <a:spLocks noChangeArrowheads="1"/>
          </p:cNvSpPr>
          <p:nvPr/>
        </p:nvSpPr>
        <p:spPr bwMode="auto">
          <a:xfrm>
            <a:off x="5105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70" name="Rectangle 46"/>
          <p:cNvSpPr>
            <a:spLocks noChangeArrowheads="1"/>
          </p:cNvSpPr>
          <p:nvPr/>
        </p:nvSpPr>
        <p:spPr bwMode="auto">
          <a:xfrm>
            <a:off x="5486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71" name="Rectangle 47"/>
          <p:cNvSpPr>
            <a:spLocks noChangeArrowheads="1"/>
          </p:cNvSpPr>
          <p:nvPr/>
        </p:nvSpPr>
        <p:spPr bwMode="auto">
          <a:xfrm>
            <a:off x="5867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72" name="Rectangle 48"/>
          <p:cNvSpPr>
            <a:spLocks noChangeArrowheads="1"/>
          </p:cNvSpPr>
          <p:nvPr/>
        </p:nvSpPr>
        <p:spPr bwMode="auto">
          <a:xfrm>
            <a:off x="6248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73" name="Rectangle 49"/>
          <p:cNvSpPr>
            <a:spLocks noChangeArrowheads="1"/>
          </p:cNvSpPr>
          <p:nvPr/>
        </p:nvSpPr>
        <p:spPr bwMode="auto">
          <a:xfrm>
            <a:off x="6629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74" name="Rectangle 50"/>
          <p:cNvSpPr>
            <a:spLocks noChangeArrowheads="1"/>
          </p:cNvSpPr>
          <p:nvPr/>
        </p:nvSpPr>
        <p:spPr bwMode="auto">
          <a:xfrm>
            <a:off x="3962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75" name="Rectangle 51"/>
          <p:cNvSpPr>
            <a:spLocks noChangeArrowheads="1"/>
          </p:cNvSpPr>
          <p:nvPr/>
        </p:nvSpPr>
        <p:spPr bwMode="auto">
          <a:xfrm>
            <a:off x="4343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76" name="Rectangle 52"/>
          <p:cNvSpPr>
            <a:spLocks noChangeArrowheads="1"/>
          </p:cNvSpPr>
          <p:nvPr/>
        </p:nvSpPr>
        <p:spPr bwMode="auto">
          <a:xfrm>
            <a:off x="4724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77" name="Rectangle 53"/>
          <p:cNvSpPr>
            <a:spLocks noChangeArrowheads="1"/>
          </p:cNvSpPr>
          <p:nvPr/>
        </p:nvSpPr>
        <p:spPr bwMode="auto">
          <a:xfrm>
            <a:off x="5105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78" name="Rectangle 54"/>
          <p:cNvSpPr>
            <a:spLocks noChangeArrowheads="1"/>
          </p:cNvSpPr>
          <p:nvPr/>
        </p:nvSpPr>
        <p:spPr bwMode="auto">
          <a:xfrm>
            <a:off x="5486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79" name="Rectangle 55"/>
          <p:cNvSpPr>
            <a:spLocks noChangeArrowheads="1"/>
          </p:cNvSpPr>
          <p:nvPr/>
        </p:nvSpPr>
        <p:spPr bwMode="auto">
          <a:xfrm>
            <a:off x="5867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80" name="Rectangle 56"/>
          <p:cNvSpPr>
            <a:spLocks noChangeArrowheads="1"/>
          </p:cNvSpPr>
          <p:nvPr/>
        </p:nvSpPr>
        <p:spPr bwMode="auto">
          <a:xfrm>
            <a:off x="6248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81" name="Rectangle 57"/>
          <p:cNvSpPr>
            <a:spLocks noChangeArrowheads="1"/>
          </p:cNvSpPr>
          <p:nvPr/>
        </p:nvSpPr>
        <p:spPr bwMode="auto">
          <a:xfrm>
            <a:off x="6629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82" name="Rectangle 58"/>
          <p:cNvSpPr>
            <a:spLocks noChangeArrowheads="1"/>
          </p:cNvSpPr>
          <p:nvPr/>
        </p:nvSpPr>
        <p:spPr bwMode="auto">
          <a:xfrm>
            <a:off x="3962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83" name="Rectangle 59"/>
          <p:cNvSpPr>
            <a:spLocks noChangeArrowheads="1"/>
          </p:cNvSpPr>
          <p:nvPr/>
        </p:nvSpPr>
        <p:spPr bwMode="auto">
          <a:xfrm>
            <a:off x="4343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84" name="Rectangle 60"/>
          <p:cNvSpPr>
            <a:spLocks noChangeArrowheads="1"/>
          </p:cNvSpPr>
          <p:nvPr/>
        </p:nvSpPr>
        <p:spPr bwMode="auto">
          <a:xfrm>
            <a:off x="4724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85" name="Rectangle 61"/>
          <p:cNvSpPr>
            <a:spLocks noChangeArrowheads="1"/>
          </p:cNvSpPr>
          <p:nvPr/>
        </p:nvSpPr>
        <p:spPr bwMode="auto">
          <a:xfrm>
            <a:off x="5105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86" name="Rectangle 62"/>
          <p:cNvSpPr>
            <a:spLocks noChangeArrowheads="1"/>
          </p:cNvSpPr>
          <p:nvPr/>
        </p:nvSpPr>
        <p:spPr bwMode="auto">
          <a:xfrm>
            <a:off x="5486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87" name="Rectangle 63"/>
          <p:cNvSpPr>
            <a:spLocks noChangeArrowheads="1"/>
          </p:cNvSpPr>
          <p:nvPr/>
        </p:nvSpPr>
        <p:spPr bwMode="auto">
          <a:xfrm>
            <a:off x="5867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88" name="Rectangle 64"/>
          <p:cNvSpPr>
            <a:spLocks noChangeArrowheads="1"/>
          </p:cNvSpPr>
          <p:nvPr/>
        </p:nvSpPr>
        <p:spPr bwMode="auto">
          <a:xfrm>
            <a:off x="6248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6689" name="Rectangle 65"/>
          <p:cNvSpPr>
            <a:spLocks noChangeArrowheads="1"/>
          </p:cNvSpPr>
          <p:nvPr/>
        </p:nvSpPr>
        <p:spPr bwMode="auto">
          <a:xfrm>
            <a:off x="6629400" y="4445000"/>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6690" name="Rectangle 67"/>
          <p:cNvSpPr>
            <a:spLocks noChangeArrowheads="1"/>
          </p:cNvSpPr>
          <p:nvPr/>
        </p:nvSpPr>
        <p:spPr bwMode="auto">
          <a:xfrm>
            <a:off x="3581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91" name="Rectangle 68"/>
          <p:cNvSpPr>
            <a:spLocks noChangeArrowheads="1"/>
          </p:cNvSpPr>
          <p:nvPr/>
        </p:nvSpPr>
        <p:spPr bwMode="auto">
          <a:xfrm>
            <a:off x="3581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92" name="Rectangle 69"/>
          <p:cNvSpPr>
            <a:spLocks noChangeArrowheads="1"/>
          </p:cNvSpPr>
          <p:nvPr/>
        </p:nvSpPr>
        <p:spPr bwMode="auto">
          <a:xfrm>
            <a:off x="3581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93" name="Rectangle 70"/>
          <p:cNvSpPr>
            <a:spLocks noChangeArrowheads="1"/>
          </p:cNvSpPr>
          <p:nvPr/>
        </p:nvSpPr>
        <p:spPr bwMode="auto">
          <a:xfrm>
            <a:off x="3581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94" name="Rectangle 71"/>
          <p:cNvSpPr>
            <a:spLocks noChangeArrowheads="1"/>
          </p:cNvSpPr>
          <p:nvPr/>
        </p:nvSpPr>
        <p:spPr bwMode="auto">
          <a:xfrm>
            <a:off x="3581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95" name="Rectangle 72"/>
          <p:cNvSpPr>
            <a:spLocks noChangeArrowheads="1"/>
          </p:cNvSpPr>
          <p:nvPr/>
        </p:nvSpPr>
        <p:spPr bwMode="auto">
          <a:xfrm>
            <a:off x="3581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96" name="Rectangle 73"/>
          <p:cNvSpPr>
            <a:spLocks noChangeArrowheads="1"/>
          </p:cNvSpPr>
          <p:nvPr/>
        </p:nvSpPr>
        <p:spPr bwMode="auto">
          <a:xfrm>
            <a:off x="3581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97" name="Rectangle 74"/>
          <p:cNvSpPr>
            <a:spLocks noChangeArrowheads="1"/>
          </p:cNvSpPr>
          <p:nvPr/>
        </p:nvSpPr>
        <p:spPr bwMode="auto">
          <a:xfrm>
            <a:off x="3581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98" name="Rectangle 75"/>
          <p:cNvSpPr>
            <a:spLocks noChangeArrowheads="1"/>
          </p:cNvSpPr>
          <p:nvPr/>
        </p:nvSpPr>
        <p:spPr bwMode="auto">
          <a:xfrm>
            <a:off x="3581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99" name="Rectangle 76"/>
          <p:cNvSpPr>
            <a:spLocks noChangeArrowheads="1"/>
          </p:cNvSpPr>
          <p:nvPr/>
        </p:nvSpPr>
        <p:spPr bwMode="auto">
          <a:xfrm>
            <a:off x="7010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00" name="Rectangle 77"/>
          <p:cNvSpPr>
            <a:spLocks noChangeArrowheads="1"/>
          </p:cNvSpPr>
          <p:nvPr/>
        </p:nvSpPr>
        <p:spPr bwMode="auto">
          <a:xfrm>
            <a:off x="7010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01" name="Rectangle 78"/>
          <p:cNvSpPr>
            <a:spLocks noChangeArrowheads="1"/>
          </p:cNvSpPr>
          <p:nvPr/>
        </p:nvSpPr>
        <p:spPr bwMode="auto">
          <a:xfrm>
            <a:off x="7010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02" name="Rectangle 79"/>
          <p:cNvSpPr>
            <a:spLocks noChangeArrowheads="1"/>
          </p:cNvSpPr>
          <p:nvPr/>
        </p:nvSpPr>
        <p:spPr bwMode="auto">
          <a:xfrm>
            <a:off x="7010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03" name="Rectangle 80"/>
          <p:cNvSpPr>
            <a:spLocks noChangeArrowheads="1"/>
          </p:cNvSpPr>
          <p:nvPr/>
        </p:nvSpPr>
        <p:spPr bwMode="auto">
          <a:xfrm>
            <a:off x="7010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04" name="Rectangle 81"/>
          <p:cNvSpPr>
            <a:spLocks noChangeArrowheads="1"/>
          </p:cNvSpPr>
          <p:nvPr/>
        </p:nvSpPr>
        <p:spPr bwMode="auto">
          <a:xfrm>
            <a:off x="7010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05" name="Rectangle 82"/>
          <p:cNvSpPr>
            <a:spLocks noChangeArrowheads="1"/>
          </p:cNvSpPr>
          <p:nvPr/>
        </p:nvSpPr>
        <p:spPr bwMode="auto">
          <a:xfrm>
            <a:off x="7010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06" name="Rectangle 83"/>
          <p:cNvSpPr>
            <a:spLocks noChangeArrowheads="1"/>
          </p:cNvSpPr>
          <p:nvPr/>
        </p:nvSpPr>
        <p:spPr bwMode="auto">
          <a:xfrm>
            <a:off x="7010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07" name="Rectangle 84"/>
          <p:cNvSpPr>
            <a:spLocks noChangeArrowheads="1"/>
          </p:cNvSpPr>
          <p:nvPr/>
        </p:nvSpPr>
        <p:spPr bwMode="auto">
          <a:xfrm>
            <a:off x="7010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08" name="Rectangle 85"/>
          <p:cNvSpPr>
            <a:spLocks noChangeArrowheads="1"/>
          </p:cNvSpPr>
          <p:nvPr/>
        </p:nvSpPr>
        <p:spPr bwMode="auto">
          <a:xfrm>
            <a:off x="4343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09" name="Rectangle 86"/>
          <p:cNvSpPr>
            <a:spLocks noChangeArrowheads="1"/>
          </p:cNvSpPr>
          <p:nvPr/>
        </p:nvSpPr>
        <p:spPr bwMode="auto">
          <a:xfrm>
            <a:off x="4724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10" name="Rectangle 87"/>
          <p:cNvSpPr>
            <a:spLocks noChangeArrowheads="1"/>
          </p:cNvSpPr>
          <p:nvPr/>
        </p:nvSpPr>
        <p:spPr bwMode="auto">
          <a:xfrm>
            <a:off x="5105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11" name="Rectangle 88"/>
          <p:cNvSpPr>
            <a:spLocks noChangeArrowheads="1"/>
          </p:cNvSpPr>
          <p:nvPr/>
        </p:nvSpPr>
        <p:spPr bwMode="auto">
          <a:xfrm>
            <a:off x="5486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12" name="Rectangle 89"/>
          <p:cNvSpPr>
            <a:spLocks noChangeArrowheads="1"/>
          </p:cNvSpPr>
          <p:nvPr/>
        </p:nvSpPr>
        <p:spPr bwMode="auto">
          <a:xfrm>
            <a:off x="5867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13" name="Rectangle 90"/>
          <p:cNvSpPr>
            <a:spLocks noChangeArrowheads="1"/>
          </p:cNvSpPr>
          <p:nvPr/>
        </p:nvSpPr>
        <p:spPr bwMode="auto">
          <a:xfrm>
            <a:off x="6248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14" name="Rectangle 91"/>
          <p:cNvSpPr>
            <a:spLocks noChangeArrowheads="1"/>
          </p:cNvSpPr>
          <p:nvPr/>
        </p:nvSpPr>
        <p:spPr bwMode="auto">
          <a:xfrm>
            <a:off x="6629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15" name="Rectangle 92"/>
          <p:cNvSpPr>
            <a:spLocks noChangeArrowheads="1"/>
          </p:cNvSpPr>
          <p:nvPr/>
        </p:nvSpPr>
        <p:spPr bwMode="auto">
          <a:xfrm>
            <a:off x="3962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16" name="Rectangle 93"/>
          <p:cNvSpPr>
            <a:spLocks noChangeArrowheads="1"/>
          </p:cNvSpPr>
          <p:nvPr/>
        </p:nvSpPr>
        <p:spPr bwMode="auto">
          <a:xfrm>
            <a:off x="3581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17" name="Rectangle 94"/>
          <p:cNvSpPr>
            <a:spLocks noChangeArrowheads="1"/>
          </p:cNvSpPr>
          <p:nvPr/>
        </p:nvSpPr>
        <p:spPr bwMode="auto">
          <a:xfrm>
            <a:off x="7010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18" name="Rectangle 95"/>
          <p:cNvSpPr>
            <a:spLocks noChangeArrowheads="1"/>
          </p:cNvSpPr>
          <p:nvPr/>
        </p:nvSpPr>
        <p:spPr bwMode="auto">
          <a:xfrm>
            <a:off x="4343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19" name="Rectangle 96"/>
          <p:cNvSpPr>
            <a:spLocks noChangeArrowheads="1"/>
          </p:cNvSpPr>
          <p:nvPr/>
        </p:nvSpPr>
        <p:spPr bwMode="auto">
          <a:xfrm>
            <a:off x="4724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20" name="Rectangle 97"/>
          <p:cNvSpPr>
            <a:spLocks noChangeArrowheads="1"/>
          </p:cNvSpPr>
          <p:nvPr/>
        </p:nvSpPr>
        <p:spPr bwMode="auto">
          <a:xfrm>
            <a:off x="5105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21" name="Rectangle 98"/>
          <p:cNvSpPr>
            <a:spLocks noChangeArrowheads="1"/>
          </p:cNvSpPr>
          <p:nvPr/>
        </p:nvSpPr>
        <p:spPr bwMode="auto">
          <a:xfrm>
            <a:off x="5486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22" name="Rectangle 99"/>
          <p:cNvSpPr>
            <a:spLocks noChangeArrowheads="1"/>
          </p:cNvSpPr>
          <p:nvPr/>
        </p:nvSpPr>
        <p:spPr bwMode="auto">
          <a:xfrm>
            <a:off x="5867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23" name="Rectangle 100"/>
          <p:cNvSpPr>
            <a:spLocks noChangeArrowheads="1"/>
          </p:cNvSpPr>
          <p:nvPr/>
        </p:nvSpPr>
        <p:spPr bwMode="auto">
          <a:xfrm>
            <a:off x="6248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24" name="Rectangle 101"/>
          <p:cNvSpPr>
            <a:spLocks noChangeArrowheads="1"/>
          </p:cNvSpPr>
          <p:nvPr/>
        </p:nvSpPr>
        <p:spPr bwMode="auto">
          <a:xfrm>
            <a:off x="6629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725" name="Rectangle 102"/>
          <p:cNvSpPr>
            <a:spLocks noChangeArrowheads="1"/>
          </p:cNvSpPr>
          <p:nvPr/>
        </p:nvSpPr>
        <p:spPr bwMode="auto">
          <a:xfrm>
            <a:off x="3962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489575" name="Picture 103"/>
          <p:cNvPicPr>
            <a:picLocks noChangeAspect="1" noChangeArrowheads="1"/>
          </p:cNvPicPr>
          <p:nvPr/>
        </p:nvPicPr>
        <p:blipFill>
          <a:blip r:embed="rId2"/>
          <a:srcRect/>
          <a:stretch>
            <a:fillRect/>
          </a:stretch>
        </p:blipFill>
        <p:spPr bwMode="auto">
          <a:xfrm>
            <a:off x="3962400" y="2857500"/>
            <a:ext cx="381000" cy="317500"/>
          </a:xfrm>
          <a:prstGeom prst="rect">
            <a:avLst/>
          </a:prstGeom>
          <a:solidFill>
            <a:srgbClr val="969696"/>
          </a:solidFill>
          <a:ln w="9525">
            <a:noFill/>
            <a:miter lim="800000"/>
            <a:headEnd/>
            <a:tailEnd/>
          </a:ln>
        </p:spPr>
      </p:pic>
      <p:sp>
        <p:nvSpPr>
          <p:cNvPr id="26727" name="Rectangle 104"/>
          <p:cNvSpPr>
            <a:spLocks noChangeArrowheads="1"/>
          </p:cNvSpPr>
          <p:nvPr/>
        </p:nvSpPr>
        <p:spPr bwMode="auto">
          <a:xfrm>
            <a:off x="6629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6728" name="Rectangle 105"/>
          <p:cNvSpPr>
            <a:spLocks noChangeArrowheads="1"/>
          </p:cNvSpPr>
          <p:nvPr/>
        </p:nvSpPr>
        <p:spPr bwMode="auto">
          <a:xfrm>
            <a:off x="3962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6729" name="Rectangle 106"/>
          <p:cNvSpPr>
            <a:spLocks noChangeArrowheads="1"/>
          </p:cNvSpPr>
          <p:nvPr/>
        </p:nvSpPr>
        <p:spPr bwMode="auto">
          <a:xfrm>
            <a:off x="4343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6730" name="Rectangle 107"/>
          <p:cNvSpPr>
            <a:spLocks noChangeArrowheads="1"/>
          </p:cNvSpPr>
          <p:nvPr/>
        </p:nvSpPr>
        <p:spPr bwMode="auto">
          <a:xfrm>
            <a:off x="4724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6731" name="Rectangle 108"/>
          <p:cNvSpPr>
            <a:spLocks noChangeArrowheads="1"/>
          </p:cNvSpPr>
          <p:nvPr/>
        </p:nvSpPr>
        <p:spPr bwMode="auto">
          <a:xfrm>
            <a:off x="5105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6732" name="Rectangle 109"/>
          <p:cNvSpPr>
            <a:spLocks noChangeArrowheads="1"/>
          </p:cNvSpPr>
          <p:nvPr/>
        </p:nvSpPr>
        <p:spPr bwMode="auto">
          <a:xfrm>
            <a:off x="5486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6733" name="Rectangle 110"/>
          <p:cNvSpPr>
            <a:spLocks noChangeArrowheads="1"/>
          </p:cNvSpPr>
          <p:nvPr/>
        </p:nvSpPr>
        <p:spPr bwMode="auto">
          <a:xfrm>
            <a:off x="5867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6734" name="Rectangle 111"/>
          <p:cNvSpPr>
            <a:spLocks noChangeArrowheads="1"/>
          </p:cNvSpPr>
          <p:nvPr/>
        </p:nvSpPr>
        <p:spPr bwMode="auto">
          <a:xfrm>
            <a:off x="6248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6735" name="Rectangle 112"/>
          <p:cNvSpPr>
            <a:spLocks noChangeArrowheads="1"/>
          </p:cNvSpPr>
          <p:nvPr/>
        </p:nvSpPr>
        <p:spPr bwMode="auto">
          <a:xfrm>
            <a:off x="3124200" y="444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6736" name="Rectangle 113"/>
          <p:cNvSpPr>
            <a:spLocks noChangeArrowheads="1"/>
          </p:cNvSpPr>
          <p:nvPr/>
        </p:nvSpPr>
        <p:spPr bwMode="auto">
          <a:xfrm>
            <a:off x="3124200" y="222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6737" name="Rectangle 114"/>
          <p:cNvSpPr>
            <a:spLocks noChangeArrowheads="1"/>
          </p:cNvSpPr>
          <p:nvPr/>
        </p:nvSpPr>
        <p:spPr bwMode="auto">
          <a:xfrm>
            <a:off x="3124200" y="254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6738" name="Rectangle 115"/>
          <p:cNvSpPr>
            <a:spLocks noChangeArrowheads="1"/>
          </p:cNvSpPr>
          <p:nvPr/>
        </p:nvSpPr>
        <p:spPr bwMode="auto">
          <a:xfrm>
            <a:off x="3124200" y="285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6739" name="Rectangle 116"/>
          <p:cNvSpPr>
            <a:spLocks noChangeArrowheads="1"/>
          </p:cNvSpPr>
          <p:nvPr/>
        </p:nvSpPr>
        <p:spPr bwMode="auto">
          <a:xfrm>
            <a:off x="3124200" y="317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6740" name="Rectangle 117"/>
          <p:cNvSpPr>
            <a:spLocks noChangeArrowheads="1"/>
          </p:cNvSpPr>
          <p:nvPr/>
        </p:nvSpPr>
        <p:spPr bwMode="auto">
          <a:xfrm>
            <a:off x="3124200" y="349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6741" name="Rectangle 118"/>
          <p:cNvSpPr>
            <a:spLocks noChangeArrowheads="1"/>
          </p:cNvSpPr>
          <p:nvPr/>
        </p:nvSpPr>
        <p:spPr bwMode="auto">
          <a:xfrm>
            <a:off x="3124200" y="381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6742" name="Rectangle 119"/>
          <p:cNvSpPr>
            <a:spLocks noChangeArrowheads="1"/>
          </p:cNvSpPr>
          <p:nvPr/>
        </p:nvSpPr>
        <p:spPr bwMode="auto">
          <a:xfrm>
            <a:off x="3124200" y="412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6743" name="Rectangle 120"/>
          <p:cNvSpPr>
            <a:spLocks noChangeArrowheads="1"/>
          </p:cNvSpPr>
          <p:nvPr/>
        </p:nvSpPr>
        <p:spPr bwMode="auto">
          <a:xfrm>
            <a:off x="3124200" y="476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6744" name="Rectangle 121"/>
          <p:cNvSpPr>
            <a:spLocks noChangeArrowheads="1"/>
          </p:cNvSpPr>
          <p:nvPr/>
        </p:nvSpPr>
        <p:spPr bwMode="auto">
          <a:xfrm>
            <a:off x="3581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26745" name="Rectangle 122"/>
          <p:cNvSpPr>
            <a:spLocks noChangeArrowheads="1"/>
          </p:cNvSpPr>
          <p:nvPr/>
        </p:nvSpPr>
        <p:spPr bwMode="auto">
          <a:xfrm>
            <a:off x="7010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6746" name="Rectangle 123"/>
          <p:cNvSpPr>
            <a:spLocks noChangeArrowheads="1"/>
          </p:cNvSpPr>
          <p:nvPr/>
        </p:nvSpPr>
        <p:spPr bwMode="auto">
          <a:xfrm>
            <a:off x="3124200" y="190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grpSp>
        <p:nvGrpSpPr>
          <p:cNvPr id="2" name="Group 124"/>
          <p:cNvGrpSpPr>
            <a:grpSpLocks/>
          </p:cNvGrpSpPr>
          <p:nvPr/>
        </p:nvGrpSpPr>
        <p:grpSpPr bwMode="auto">
          <a:xfrm>
            <a:off x="914400" y="1397000"/>
            <a:ext cx="1447800" cy="3745178"/>
            <a:chOff x="912" y="2448"/>
            <a:chExt cx="1056" cy="1392"/>
          </a:xfrm>
        </p:grpSpPr>
        <p:sp>
          <p:nvSpPr>
            <p:cNvPr id="26755" name="Line 125"/>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26756" name="Line 126"/>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26757" name="Line 127"/>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26748" name="Text Box 128"/>
          <p:cNvSpPr txBox="1">
            <a:spLocks noChangeArrowheads="1"/>
          </p:cNvSpPr>
          <p:nvPr/>
        </p:nvSpPr>
        <p:spPr bwMode="auto">
          <a:xfrm>
            <a:off x="381000" y="4788959"/>
            <a:ext cx="381000" cy="40011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26749" name="Rectangle 129"/>
          <p:cNvSpPr>
            <a:spLocks noChangeArrowheads="1"/>
          </p:cNvSpPr>
          <p:nvPr/>
        </p:nvSpPr>
        <p:spPr bwMode="auto">
          <a:xfrm>
            <a:off x="914403" y="4873625"/>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sp>
        <p:nvSpPr>
          <p:cNvPr id="26750" name="Rectangle 130"/>
          <p:cNvSpPr>
            <a:spLocks noChangeArrowheads="1"/>
          </p:cNvSpPr>
          <p:nvPr/>
        </p:nvSpPr>
        <p:spPr bwMode="auto">
          <a:xfrm>
            <a:off x="914403" y="4620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(2,1)</a:t>
            </a:r>
          </a:p>
        </p:txBody>
      </p:sp>
      <p:sp>
        <p:nvSpPr>
          <p:cNvPr id="489603" name="Rectangle 131"/>
          <p:cNvSpPr>
            <a:spLocks noChangeArrowheads="1"/>
          </p:cNvSpPr>
          <p:nvPr/>
        </p:nvSpPr>
        <p:spPr bwMode="auto">
          <a:xfrm>
            <a:off x="3962400" y="2540000"/>
            <a:ext cx="381000" cy="3175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489604" name="Rectangle 132"/>
          <p:cNvSpPr>
            <a:spLocks noChangeArrowheads="1"/>
          </p:cNvSpPr>
          <p:nvPr/>
        </p:nvSpPr>
        <p:spPr bwMode="auto">
          <a:xfrm>
            <a:off x="914403" y="4366948"/>
            <a:ext cx="1439863" cy="268552"/>
          </a:xfrm>
          <a:prstGeom prst="rect">
            <a:avLst/>
          </a:prstGeom>
          <a:solidFill>
            <a:srgbClr val="FFCC99"/>
          </a:solidFill>
          <a:ln w="9525">
            <a:solidFill>
              <a:schemeClr val="tx1"/>
            </a:solidFill>
            <a:miter lim="800000"/>
            <a:headEnd/>
            <a:tailEnd/>
          </a:ln>
        </p:spPr>
        <p:txBody>
          <a:bodyPr wrap="none" anchor="ctr"/>
          <a:lstStyle/>
          <a:p>
            <a:pPr algn="ctr"/>
            <a:r>
              <a:rPr kumimoji="1" lang="zh-CN" altLang="en-US" sz="2000" b="1">
                <a:latin typeface="楷体_GB2312" pitchFamily="49" charset="-122"/>
              </a:rPr>
              <a:t>(3,1)</a:t>
            </a:r>
          </a:p>
        </p:txBody>
      </p:sp>
      <p:sp>
        <p:nvSpPr>
          <p:cNvPr id="489605" name="Rectangle 133"/>
          <p:cNvSpPr>
            <a:spLocks noGrp="1" noChangeArrowheads="1"/>
          </p:cNvSpPr>
          <p:nvPr>
            <p:ph type="body" idx="1"/>
          </p:nvPr>
        </p:nvSpPr>
        <p:spPr>
          <a:xfrm>
            <a:off x="428628" y="830793"/>
            <a:ext cx="7700963" cy="478896"/>
          </a:xfrm>
          <a:noFill/>
        </p:spPr>
        <p:txBody>
          <a:bodyPr/>
          <a:lstStyle/>
          <a:p>
            <a:r>
              <a:rPr lang="zh-CN" altLang="en-US" smtClean="0"/>
              <a:t>向下方前进一步</a:t>
            </a:r>
          </a:p>
        </p:txBody>
      </p:sp>
      <p:sp>
        <p:nvSpPr>
          <p:cNvPr id="136" name="Rectangle 66"/>
          <p:cNvSpPr>
            <a:spLocks noGrp="1" noChangeArrowheads="1"/>
          </p:cNvSpPr>
          <p:nvPr>
            <p:ph type="title"/>
          </p:nvPr>
        </p:nvSpPr>
        <p:spPr>
          <a:xfrm>
            <a:off x="357188" y="233488"/>
            <a:ext cx="8229600" cy="535781"/>
          </a:xfrm>
        </p:spPr>
        <p:txBody>
          <a:bodyPr anchor="b"/>
          <a:lstStyle/>
          <a:p>
            <a:pPr>
              <a:defRPr/>
            </a:pPr>
            <a:r>
              <a:rPr lang="zh-CN" altLang="en-US" sz="3600" dirty="0">
                <a:effectLst>
                  <a:outerShdw blurRad="38100" dist="38100" dir="2700000" algn="tl">
                    <a:srgbClr val="C0C0C0"/>
                  </a:outerShdw>
                </a:effectLst>
              </a:rPr>
              <a:t>迷宫问题(续)</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9605">
                                            <p:txEl>
                                              <p:pRg st="0" end="0"/>
                                            </p:txEl>
                                          </p:spTgt>
                                        </p:tgtEl>
                                        <p:attrNameLst>
                                          <p:attrName>style.visibility</p:attrName>
                                        </p:attrNameLst>
                                      </p:cBhvr>
                                      <p:to>
                                        <p:strVal val="visible"/>
                                      </p:to>
                                    </p:set>
                                    <p:animEffect transition="in" filter="wipe(left)">
                                      <p:cBhvr>
                                        <p:cTn id="7" dur="500"/>
                                        <p:tgtEl>
                                          <p:spTgt spid="48960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489603"/>
                                        </p:tgtEl>
                                        <p:attrNameLst>
                                          <p:attrName>style.visibility</p:attrName>
                                        </p:attrNameLst>
                                      </p:cBhvr>
                                      <p:to>
                                        <p:strVal val="visible"/>
                                      </p:to>
                                    </p:set>
                                    <p:animEffect transition="in" filter="wipe(up)">
                                      <p:cBhvr>
                                        <p:cTn id="11" dur="500"/>
                                        <p:tgtEl>
                                          <p:spTgt spid="489603"/>
                                        </p:tgtEl>
                                      </p:cBhvr>
                                    </p:animEffect>
                                  </p:childTnLst>
                                </p:cTn>
                              </p:par>
                            </p:childTnLst>
                          </p:cTn>
                        </p:par>
                        <p:par>
                          <p:cTn id="12" fill="hold">
                            <p:stCondLst>
                              <p:cond delay="2000"/>
                            </p:stCondLst>
                            <p:childTnLst>
                              <p:par>
                                <p:cTn id="13" presetID="12" presetClass="entr" presetSubtype="1" fill="hold" nodeType="afterEffect">
                                  <p:stCondLst>
                                    <p:cond delay="0"/>
                                  </p:stCondLst>
                                  <p:childTnLst>
                                    <p:set>
                                      <p:cBhvr>
                                        <p:cTn id="14" dur="1" fill="hold">
                                          <p:stCondLst>
                                            <p:cond delay="0"/>
                                          </p:stCondLst>
                                        </p:cTn>
                                        <p:tgtEl>
                                          <p:spTgt spid="489575"/>
                                        </p:tgtEl>
                                        <p:attrNameLst>
                                          <p:attrName>style.visibility</p:attrName>
                                        </p:attrNameLst>
                                      </p:cBhvr>
                                      <p:to>
                                        <p:strVal val="visible"/>
                                      </p:to>
                                    </p:set>
                                    <p:animEffect transition="in" filter="slide(fromTop)">
                                      <p:cBhvr>
                                        <p:cTn id="15" dur="500"/>
                                        <p:tgtEl>
                                          <p:spTgt spid="489575"/>
                                        </p:tgtEl>
                                      </p:cBhvr>
                                    </p:animEffect>
                                  </p:childTnLst>
                                </p:cTn>
                              </p:par>
                            </p:childTnLst>
                          </p:cTn>
                        </p:par>
                        <p:par>
                          <p:cTn id="16" fill="hold">
                            <p:stCondLst>
                              <p:cond delay="2500"/>
                            </p:stCondLst>
                            <p:childTnLst>
                              <p:par>
                                <p:cTn id="17" presetID="2" presetClass="entr" presetSubtype="1" fill="hold" grpId="0" nodeType="afterEffect">
                                  <p:stCondLst>
                                    <p:cond delay="2000"/>
                                  </p:stCondLst>
                                  <p:childTnLst>
                                    <p:set>
                                      <p:cBhvr>
                                        <p:cTn id="18" dur="1" fill="hold">
                                          <p:stCondLst>
                                            <p:cond delay="0"/>
                                          </p:stCondLst>
                                        </p:cTn>
                                        <p:tgtEl>
                                          <p:spTgt spid="489604"/>
                                        </p:tgtEl>
                                        <p:attrNameLst>
                                          <p:attrName>style.visibility</p:attrName>
                                        </p:attrNameLst>
                                      </p:cBhvr>
                                      <p:to>
                                        <p:strVal val="visible"/>
                                      </p:to>
                                    </p:set>
                                    <p:anim calcmode="lin" valueType="num">
                                      <p:cBhvr additive="base">
                                        <p:cTn id="19" dur="500" fill="hold"/>
                                        <p:tgtEl>
                                          <p:spTgt spid="489604"/>
                                        </p:tgtEl>
                                        <p:attrNameLst>
                                          <p:attrName>ppt_x</p:attrName>
                                        </p:attrNameLst>
                                      </p:cBhvr>
                                      <p:tavLst>
                                        <p:tav tm="0">
                                          <p:val>
                                            <p:strVal val="#ppt_x"/>
                                          </p:val>
                                        </p:tav>
                                        <p:tav tm="100000">
                                          <p:val>
                                            <p:strVal val="#ppt_x"/>
                                          </p:val>
                                        </p:tav>
                                      </p:tavLst>
                                    </p:anim>
                                    <p:anim calcmode="lin" valueType="num">
                                      <p:cBhvr additive="base">
                                        <p:cTn id="20" dur="500" fill="hold"/>
                                        <p:tgtEl>
                                          <p:spTgt spid="4896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603" grpId="0" animBg="1" autoUpdateAnimBg="0"/>
      <p:bldP spid="489604" grpId="0" animBg="1" autoUpdateAnimBg="0"/>
      <p:bldP spid="48960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962400" y="222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7651" name="Rectangle 3"/>
          <p:cNvSpPr>
            <a:spLocks noChangeArrowheads="1"/>
          </p:cNvSpPr>
          <p:nvPr/>
        </p:nvSpPr>
        <p:spPr bwMode="auto">
          <a:xfrm>
            <a:off x="4343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52" name="Rectangle 4"/>
          <p:cNvSpPr>
            <a:spLocks noChangeArrowheads="1"/>
          </p:cNvSpPr>
          <p:nvPr/>
        </p:nvSpPr>
        <p:spPr bwMode="auto">
          <a:xfrm>
            <a:off x="4724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53" name="Rectangle 5"/>
          <p:cNvSpPr>
            <a:spLocks noChangeArrowheads="1"/>
          </p:cNvSpPr>
          <p:nvPr/>
        </p:nvSpPr>
        <p:spPr bwMode="auto">
          <a:xfrm>
            <a:off x="5105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54" name="Rectangle 6"/>
          <p:cNvSpPr>
            <a:spLocks noChangeArrowheads="1"/>
          </p:cNvSpPr>
          <p:nvPr/>
        </p:nvSpPr>
        <p:spPr bwMode="auto">
          <a:xfrm>
            <a:off x="5486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55" name="Rectangle 7"/>
          <p:cNvSpPr>
            <a:spLocks noChangeArrowheads="1"/>
          </p:cNvSpPr>
          <p:nvPr/>
        </p:nvSpPr>
        <p:spPr bwMode="auto">
          <a:xfrm>
            <a:off x="5867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56" name="Rectangle 8"/>
          <p:cNvSpPr>
            <a:spLocks noChangeArrowheads="1"/>
          </p:cNvSpPr>
          <p:nvPr/>
        </p:nvSpPr>
        <p:spPr bwMode="auto">
          <a:xfrm>
            <a:off x="6248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57" name="Rectangle 9"/>
          <p:cNvSpPr>
            <a:spLocks noChangeArrowheads="1"/>
          </p:cNvSpPr>
          <p:nvPr/>
        </p:nvSpPr>
        <p:spPr bwMode="auto">
          <a:xfrm>
            <a:off x="6629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58" name="Rectangle 10"/>
          <p:cNvSpPr>
            <a:spLocks noChangeArrowheads="1"/>
          </p:cNvSpPr>
          <p:nvPr/>
        </p:nvSpPr>
        <p:spPr bwMode="auto">
          <a:xfrm>
            <a:off x="3962400" y="2540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7659" name="Rectangle 11"/>
          <p:cNvSpPr>
            <a:spLocks noChangeArrowheads="1"/>
          </p:cNvSpPr>
          <p:nvPr/>
        </p:nvSpPr>
        <p:spPr bwMode="auto">
          <a:xfrm>
            <a:off x="4343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60" name="Rectangle 12"/>
          <p:cNvSpPr>
            <a:spLocks noChangeArrowheads="1"/>
          </p:cNvSpPr>
          <p:nvPr/>
        </p:nvSpPr>
        <p:spPr bwMode="auto">
          <a:xfrm>
            <a:off x="4724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61" name="Rectangle 13"/>
          <p:cNvSpPr>
            <a:spLocks noChangeArrowheads="1"/>
          </p:cNvSpPr>
          <p:nvPr/>
        </p:nvSpPr>
        <p:spPr bwMode="auto">
          <a:xfrm>
            <a:off x="5105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62" name="Rectangle 14"/>
          <p:cNvSpPr>
            <a:spLocks noChangeArrowheads="1"/>
          </p:cNvSpPr>
          <p:nvPr/>
        </p:nvSpPr>
        <p:spPr bwMode="auto">
          <a:xfrm>
            <a:off x="5486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63" name="Rectangle 15"/>
          <p:cNvSpPr>
            <a:spLocks noChangeArrowheads="1"/>
          </p:cNvSpPr>
          <p:nvPr/>
        </p:nvSpPr>
        <p:spPr bwMode="auto">
          <a:xfrm>
            <a:off x="5867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64" name="Rectangle 16"/>
          <p:cNvSpPr>
            <a:spLocks noChangeArrowheads="1"/>
          </p:cNvSpPr>
          <p:nvPr/>
        </p:nvSpPr>
        <p:spPr bwMode="auto">
          <a:xfrm>
            <a:off x="6248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65" name="Rectangle 17"/>
          <p:cNvSpPr>
            <a:spLocks noChangeArrowheads="1"/>
          </p:cNvSpPr>
          <p:nvPr/>
        </p:nvSpPr>
        <p:spPr bwMode="auto">
          <a:xfrm>
            <a:off x="6629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66" name="Rectangle 18"/>
          <p:cNvSpPr>
            <a:spLocks noChangeArrowheads="1"/>
          </p:cNvSpPr>
          <p:nvPr/>
        </p:nvSpPr>
        <p:spPr bwMode="auto">
          <a:xfrm>
            <a:off x="4343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67" name="Rectangle 19"/>
          <p:cNvSpPr>
            <a:spLocks noChangeArrowheads="1"/>
          </p:cNvSpPr>
          <p:nvPr/>
        </p:nvSpPr>
        <p:spPr bwMode="auto">
          <a:xfrm>
            <a:off x="4724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68" name="Rectangle 20"/>
          <p:cNvSpPr>
            <a:spLocks noChangeArrowheads="1"/>
          </p:cNvSpPr>
          <p:nvPr/>
        </p:nvSpPr>
        <p:spPr bwMode="auto">
          <a:xfrm>
            <a:off x="5105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69" name="Rectangle 21"/>
          <p:cNvSpPr>
            <a:spLocks noChangeArrowheads="1"/>
          </p:cNvSpPr>
          <p:nvPr/>
        </p:nvSpPr>
        <p:spPr bwMode="auto">
          <a:xfrm>
            <a:off x="5486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70" name="Rectangle 22"/>
          <p:cNvSpPr>
            <a:spLocks noChangeArrowheads="1"/>
          </p:cNvSpPr>
          <p:nvPr/>
        </p:nvSpPr>
        <p:spPr bwMode="auto">
          <a:xfrm>
            <a:off x="5867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71" name="Rectangle 23"/>
          <p:cNvSpPr>
            <a:spLocks noChangeArrowheads="1"/>
          </p:cNvSpPr>
          <p:nvPr/>
        </p:nvSpPr>
        <p:spPr bwMode="auto">
          <a:xfrm>
            <a:off x="6248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72" name="Rectangle 24"/>
          <p:cNvSpPr>
            <a:spLocks noChangeArrowheads="1"/>
          </p:cNvSpPr>
          <p:nvPr/>
        </p:nvSpPr>
        <p:spPr bwMode="auto">
          <a:xfrm>
            <a:off x="6629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73" name="Rectangle 25"/>
          <p:cNvSpPr>
            <a:spLocks noChangeArrowheads="1"/>
          </p:cNvSpPr>
          <p:nvPr/>
        </p:nvSpPr>
        <p:spPr bwMode="auto">
          <a:xfrm>
            <a:off x="3962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74" name="Rectangle 26"/>
          <p:cNvSpPr>
            <a:spLocks noChangeArrowheads="1"/>
          </p:cNvSpPr>
          <p:nvPr/>
        </p:nvSpPr>
        <p:spPr bwMode="auto">
          <a:xfrm>
            <a:off x="4343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75" name="Rectangle 27"/>
          <p:cNvSpPr>
            <a:spLocks noChangeArrowheads="1"/>
          </p:cNvSpPr>
          <p:nvPr/>
        </p:nvSpPr>
        <p:spPr bwMode="auto">
          <a:xfrm>
            <a:off x="4724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76" name="Rectangle 28"/>
          <p:cNvSpPr>
            <a:spLocks noChangeArrowheads="1"/>
          </p:cNvSpPr>
          <p:nvPr/>
        </p:nvSpPr>
        <p:spPr bwMode="auto">
          <a:xfrm>
            <a:off x="5105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77" name="Rectangle 29"/>
          <p:cNvSpPr>
            <a:spLocks noChangeArrowheads="1"/>
          </p:cNvSpPr>
          <p:nvPr/>
        </p:nvSpPr>
        <p:spPr bwMode="auto">
          <a:xfrm>
            <a:off x="5486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78" name="Rectangle 30"/>
          <p:cNvSpPr>
            <a:spLocks noChangeArrowheads="1"/>
          </p:cNvSpPr>
          <p:nvPr/>
        </p:nvSpPr>
        <p:spPr bwMode="auto">
          <a:xfrm>
            <a:off x="5867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79" name="Rectangle 31"/>
          <p:cNvSpPr>
            <a:spLocks noChangeArrowheads="1"/>
          </p:cNvSpPr>
          <p:nvPr/>
        </p:nvSpPr>
        <p:spPr bwMode="auto">
          <a:xfrm>
            <a:off x="6248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80" name="Rectangle 32"/>
          <p:cNvSpPr>
            <a:spLocks noChangeArrowheads="1"/>
          </p:cNvSpPr>
          <p:nvPr/>
        </p:nvSpPr>
        <p:spPr bwMode="auto">
          <a:xfrm>
            <a:off x="6629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81" name="Rectangle 33"/>
          <p:cNvSpPr>
            <a:spLocks noChangeArrowheads="1"/>
          </p:cNvSpPr>
          <p:nvPr/>
        </p:nvSpPr>
        <p:spPr bwMode="auto">
          <a:xfrm>
            <a:off x="3962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82" name="Rectangle 34"/>
          <p:cNvSpPr>
            <a:spLocks noChangeArrowheads="1"/>
          </p:cNvSpPr>
          <p:nvPr/>
        </p:nvSpPr>
        <p:spPr bwMode="auto">
          <a:xfrm>
            <a:off x="4343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83" name="Rectangle 35"/>
          <p:cNvSpPr>
            <a:spLocks noChangeArrowheads="1"/>
          </p:cNvSpPr>
          <p:nvPr/>
        </p:nvSpPr>
        <p:spPr bwMode="auto">
          <a:xfrm>
            <a:off x="4724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84" name="Rectangle 36"/>
          <p:cNvSpPr>
            <a:spLocks noChangeArrowheads="1"/>
          </p:cNvSpPr>
          <p:nvPr/>
        </p:nvSpPr>
        <p:spPr bwMode="auto">
          <a:xfrm>
            <a:off x="5105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85" name="Rectangle 37"/>
          <p:cNvSpPr>
            <a:spLocks noChangeArrowheads="1"/>
          </p:cNvSpPr>
          <p:nvPr/>
        </p:nvSpPr>
        <p:spPr bwMode="auto">
          <a:xfrm>
            <a:off x="5486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86" name="Rectangle 38"/>
          <p:cNvSpPr>
            <a:spLocks noChangeArrowheads="1"/>
          </p:cNvSpPr>
          <p:nvPr/>
        </p:nvSpPr>
        <p:spPr bwMode="auto">
          <a:xfrm>
            <a:off x="5867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87" name="Rectangle 39"/>
          <p:cNvSpPr>
            <a:spLocks noChangeArrowheads="1"/>
          </p:cNvSpPr>
          <p:nvPr/>
        </p:nvSpPr>
        <p:spPr bwMode="auto">
          <a:xfrm>
            <a:off x="6248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88" name="Rectangle 40"/>
          <p:cNvSpPr>
            <a:spLocks noChangeArrowheads="1"/>
          </p:cNvSpPr>
          <p:nvPr/>
        </p:nvSpPr>
        <p:spPr bwMode="auto">
          <a:xfrm>
            <a:off x="6629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89" name="Rectangle 41"/>
          <p:cNvSpPr>
            <a:spLocks noChangeArrowheads="1"/>
          </p:cNvSpPr>
          <p:nvPr/>
        </p:nvSpPr>
        <p:spPr bwMode="auto">
          <a:xfrm>
            <a:off x="3962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90" name="Rectangle 42"/>
          <p:cNvSpPr>
            <a:spLocks noChangeArrowheads="1"/>
          </p:cNvSpPr>
          <p:nvPr/>
        </p:nvSpPr>
        <p:spPr bwMode="auto">
          <a:xfrm>
            <a:off x="4343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91" name="Rectangle 43"/>
          <p:cNvSpPr>
            <a:spLocks noChangeArrowheads="1"/>
          </p:cNvSpPr>
          <p:nvPr/>
        </p:nvSpPr>
        <p:spPr bwMode="auto">
          <a:xfrm>
            <a:off x="4724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92" name="Rectangle 44"/>
          <p:cNvSpPr>
            <a:spLocks noChangeArrowheads="1"/>
          </p:cNvSpPr>
          <p:nvPr/>
        </p:nvSpPr>
        <p:spPr bwMode="auto">
          <a:xfrm>
            <a:off x="5105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93" name="Rectangle 45"/>
          <p:cNvSpPr>
            <a:spLocks noChangeArrowheads="1"/>
          </p:cNvSpPr>
          <p:nvPr/>
        </p:nvSpPr>
        <p:spPr bwMode="auto">
          <a:xfrm>
            <a:off x="5486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94" name="Rectangle 46"/>
          <p:cNvSpPr>
            <a:spLocks noChangeArrowheads="1"/>
          </p:cNvSpPr>
          <p:nvPr/>
        </p:nvSpPr>
        <p:spPr bwMode="auto">
          <a:xfrm>
            <a:off x="5867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95" name="Rectangle 47"/>
          <p:cNvSpPr>
            <a:spLocks noChangeArrowheads="1"/>
          </p:cNvSpPr>
          <p:nvPr/>
        </p:nvSpPr>
        <p:spPr bwMode="auto">
          <a:xfrm>
            <a:off x="6248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96" name="Rectangle 48"/>
          <p:cNvSpPr>
            <a:spLocks noChangeArrowheads="1"/>
          </p:cNvSpPr>
          <p:nvPr/>
        </p:nvSpPr>
        <p:spPr bwMode="auto">
          <a:xfrm>
            <a:off x="6629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97" name="Rectangle 49"/>
          <p:cNvSpPr>
            <a:spLocks noChangeArrowheads="1"/>
          </p:cNvSpPr>
          <p:nvPr/>
        </p:nvSpPr>
        <p:spPr bwMode="auto">
          <a:xfrm>
            <a:off x="3962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698" name="Rectangle 50"/>
          <p:cNvSpPr>
            <a:spLocks noChangeArrowheads="1"/>
          </p:cNvSpPr>
          <p:nvPr/>
        </p:nvSpPr>
        <p:spPr bwMode="auto">
          <a:xfrm>
            <a:off x="4343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99" name="Rectangle 51"/>
          <p:cNvSpPr>
            <a:spLocks noChangeArrowheads="1"/>
          </p:cNvSpPr>
          <p:nvPr/>
        </p:nvSpPr>
        <p:spPr bwMode="auto">
          <a:xfrm>
            <a:off x="4724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00" name="Rectangle 52"/>
          <p:cNvSpPr>
            <a:spLocks noChangeArrowheads="1"/>
          </p:cNvSpPr>
          <p:nvPr/>
        </p:nvSpPr>
        <p:spPr bwMode="auto">
          <a:xfrm>
            <a:off x="5105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01" name="Rectangle 53"/>
          <p:cNvSpPr>
            <a:spLocks noChangeArrowheads="1"/>
          </p:cNvSpPr>
          <p:nvPr/>
        </p:nvSpPr>
        <p:spPr bwMode="auto">
          <a:xfrm>
            <a:off x="5486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702" name="Rectangle 54"/>
          <p:cNvSpPr>
            <a:spLocks noChangeArrowheads="1"/>
          </p:cNvSpPr>
          <p:nvPr/>
        </p:nvSpPr>
        <p:spPr bwMode="auto">
          <a:xfrm>
            <a:off x="5867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03" name="Rectangle 55"/>
          <p:cNvSpPr>
            <a:spLocks noChangeArrowheads="1"/>
          </p:cNvSpPr>
          <p:nvPr/>
        </p:nvSpPr>
        <p:spPr bwMode="auto">
          <a:xfrm>
            <a:off x="6248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04" name="Rectangle 56"/>
          <p:cNvSpPr>
            <a:spLocks noChangeArrowheads="1"/>
          </p:cNvSpPr>
          <p:nvPr/>
        </p:nvSpPr>
        <p:spPr bwMode="auto">
          <a:xfrm>
            <a:off x="6629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705" name="Rectangle 57"/>
          <p:cNvSpPr>
            <a:spLocks noChangeArrowheads="1"/>
          </p:cNvSpPr>
          <p:nvPr/>
        </p:nvSpPr>
        <p:spPr bwMode="auto">
          <a:xfrm>
            <a:off x="3962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06" name="Rectangle 58"/>
          <p:cNvSpPr>
            <a:spLocks noChangeArrowheads="1"/>
          </p:cNvSpPr>
          <p:nvPr/>
        </p:nvSpPr>
        <p:spPr bwMode="auto">
          <a:xfrm>
            <a:off x="4343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07" name="Rectangle 59"/>
          <p:cNvSpPr>
            <a:spLocks noChangeArrowheads="1"/>
          </p:cNvSpPr>
          <p:nvPr/>
        </p:nvSpPr>
        <p:spPr bwMode="auto">
          <a:xfrm>
            <a:off x="4724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708" name="Rectangle 60"/>
          <p:cNvSpPr>
            <a:spLocks noChangeArrowheads="1"/>
          </p:cNvSpPr>
          <p:nvPr/>
        </p:nvSpPr>
        <p:spPr bwMode="auto">
          <a:xfrm>
            <a:off x="5105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709" name="Rectangle 61"/>
          <p:cNvSpPr>
            <a:spLocks noChangeArrowheads="1"/>
          </p:cNvSpPr>
          <p:nvPr/>
        </p:nvSpPr>
        <p:spPr bwMode="auto">
          <a:xfrm>
            <a:off x="5486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710" name="Rectangle 62"/>
          <p:cNvSpPr>
            <a:spLocks noChangeArrowheads="1"/>
          </p:cNvSpPr>
          <p:nvPr/>
        </p:nvSpPr>
        <p:spPr bwMode="auto">
          <a:xfrm>
            <a:off x="5867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711" name="Rectangle 63"/>
          <p:cNvSpPr>
            <a:spLocks noChangeArrowheads="1"/>
          </p:cNvSpPr>
          <p:nvPr/>
        </p:nvSpPr>
        <p:spPr bwMode="auto">
          <a:xfrm>
            <a:off x="6248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7712" name="Rectangle 64"/>
          <p:cNvSpPr>
            <a:spLocks noChangeArrowheads="1"/>
          </p:cNvSpPr>
          <p:nvPr/>
        </p:nvSpPr>
        <p:spPr bwMode="auto">
          <a:xfrm>
            <a:off x="6629400" y="4445000"/>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7713" name="Rectangle 66"/>
          <p:cNvSpPr>
            <a:spLocks noChangeArrowheads="1"/>
          </p:cNvSpPr>
          <p:nvPr/>
        </p:nvSpPr>
        <p:spPr bwMode="auto">
          <a:xfrm>
            <a:off x="3581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14" name="Rectangle 67"/>
          <p:cNvSpPr>
            <a:spLocks noChangeArrowheads="1"/>
          </p:cNvSpPr>
          <p:nvPr/>
        </p:nvSpPr>
        <p:spPr bwMode="auto">
          <a:xfrm>
            <a:off x="3581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15" name="Rectangle 68"/>
          <p:cNvSpPr>
            <a:spLocks noChangeArrowheads="1"/>
          </p:cNvSpPr>
          <p:nvPr/>
        </p:nvSpPr>
        <p:spPr bwMode="auto">
          <a:xfrm>
            <a:off x="3581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16" name="Rectangle 69"/>
          <p:cNvSpPr>
            <a:spLocks noChangeArrowheads="1"/>
          </p:cNvSpPr>
          <p:nvPr/>
        </p:nvSpPr>
        <p:spPr bwMode="auto">
          <a:xfrm>
            <a:off x="3581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17" name="Rectangle 70"/>
          <p:cNvSpPr>
            <a:spLocks noChangeArrowheads="1"/>
          </p:cNvSpPr>
          <p:nvPr/>
        </p:nvSpPr>
        <p:spPr bwMode="auto">
          <a:xfrm>
            <a:off x="3581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18" name="Rectangle 71"/>
          <p:cNvSpPr>
            <a:spLocks noChangeArrowheads="1"/>
          </p:cNvSpPr>
          <p:nvPr/>
        </p:nvSpPr>
        <p:spPr bwMode="auto">
          <a:xfrm>
            <a:off x="3581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19" name="Rectangle 72"/>
          <p:cNvSpPr>
            <a:spLocks noChangeArrowheads="1"/>
          </p:cNvSpPr>
          <p:nvPr/>
        </p:nvSpPr>
        <p:spPr bwMode="auto">
          <a:xfrm>
            <a:off x="3581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20" name="Rectangle 73"/>
          <p:cNvSpPr>
            <a:spLocks noChangeArrowheads="1"/>
          </p:cNvSpPr>
          <p:nvPr/>
        </p:nvSpPr>
        <p:spPr bwMode="auto">
          <a:xfrm>
            <a:off x="3581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21" name="Rectangle 74"/>
          <p:cNvSpPr>
            <a:spLocks noChangeArrowheads="1"/>
          </p:cNvSpPr>
          <p:nvPr/>
        </p:nvSpPr>
        <p:spPr bwMode="auto">
          <a:xfrm>
            <a:off x="3581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22" name="Rectangle 75"/>
          <p:cNvSpPr>
            <a:spLocks noChangeArrowheads="1"/>
          </p:cNvSpPr>
          <p:nvPr/>
        </p:nvSpPr>
        <p:spPr bwMode="auto">
          <a:xfrm>
            <a:off x="7010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23" name="Rectangle 76"/>
          <p:cNvSpPr>
            <a:spLocks noChangeArrowheads="1"/>
          </p:cNvSpPr>
          <p:nvPr/>
        </p:nvSpPr>
        <p:spPr bwMode="auto">
          <a:xfrm>
            <a:off x="7010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24" name="Rectangle 77"/>
          <p:cNvSpPr>
            <a:spLocks noChangeArrowheads="1"/>
          </p:cNvSpPr>
          <p:nvPr/>
        </p:nvSpPr>
        <p:spPr bwMode="auto">
          <a:xfrm>
            <a:off x="7010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25" name="Rectangle 78"/>
          <p:cNvSpPr>
            <a:spLocks noChangeArrowheads="1"/>
          </p:cNvSpPr>
          <p:nvPr/>
        </p:nvSpPr>
        <p:spPr bwMode="auto">
          <a:xfrm>
            <a:off x="7010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26" name="Rectangle 79"/>
          <p:cNvSpPr>
            <a:spLocks noChangeArrowheads="1"/>
          </p:cNvSpPr>
          <p:nvPr/>
        </p:nvSpPr>
        <p:spPr bwMode="auto">
          <a:xfrm>
            <a:off x="7010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27" name="Rectangle 80"/>
          <p:cNvSpPr>
            <a:spLocks noChangeArrowheads="1"/>
          </p:cNvSpPr>
          <p:nvPr/>
        </p:nvSpPr>
        <p:spPr bwMode="auto">
          <a:xfrm>
            <a:off x="7010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28" name="Rectangle 81"/>
          <p:cNvSpPr>
            <a:spLocks noChangeArrowheads="1"/>
          </p:cNvSpPr>
          <p:nvPr/>
        </p:nvSpPr>
        <p:spPr bwMode="auto">
          <a:xfrm>
            <a:off x="7010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29" name="Rectangle 82"/>
          <p:cNvSpPr>
            <a:spLocks noChangeArrowheads="1"/>
          </p:cNvSpPr>
          <p:nvPr/>
        </p:nvSpPr>
        <p:spPr bwMode="auto">
          <a:xfrm>
            <a:off x="7010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30" name="Rectangle 83"/>
          <p:cNvSpPr>
            <a:spLocks noChangeArrowheads="1"/>
          </p:cNvSpPr>
          <p:nvPr/>
        </p:nvSpPr>
        <p:spPr bwMode="auto">
          <a:xfrm>
            <a:off x="7010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31" name="Rectangle 84"/>
          <p:cNvSpPr>
            <a:spLocks noChangeArrowheads="1"/>
          </p:cNvSpPr>
          <p:nvPr/>
        </p:nvSpPr>
        <p:spPr bwMode="auto">
          <a:xfrm>
            <a:off x="4343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32" name="Rectangle 85"/>
          <p:cNvSpPr>
            <a:spLocks noChangeArrowheads="1"/>
          </p:cNvSpPr>
          <p:nvPr/>
        </p:nvSpPr>
        <p:spPr bwMode="auto">
          <a:xfrm>
            <a:off x="4724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33" name="Rectangle 86"/>
          <p:cNvSpPr>
            <a:spLocks noChangeArrowheads="1"/>
          </p:cNvSpPr>
          <p:nvPr/>
        </p:nvSpPr>
        <p:spPr bwMode="auto">
          <a:xfrm>
            <a:off x="5105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34" name="Rectangle 87"/>
          <p:cNvSpPr>
            <a:spLocks noChangeArrowheads="1"/>
          </p:cNvSpPr>
          <p:nvPr/>
        </p:nvSpPr>
        <p:spPr bwMode="auto">
          <a:xfrm>
            <a:off x="5486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35" name="Rectangle 88"/>
          <p:cNvSpPr>
            <a:spLocks noChangeArrowheads="1"/>
          </p:cNvSpPr>
          <p:nvPr/>
        </p:nvSpPr>
        <p:spPr bwMode="auto">
          <a:xfrm>
            <a:off x="5867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36" name="Rectangle 89"/>
          <p:cNvSpPr>
            <a:spLocks noChangeArrowheads="1"/>
          </p:cNvSpPr>
          <p:nvPr/>
        </p:nvSpPr>
        <p:spPr bwMode="auto">
          <a:xfrm>
            <a:off x="6248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37" name="Rectangle 90"/>
          <p:cNvSpPr>
            <a:spLocks noChangeArrowheads="1"/>
          </p:cNvSpPr>
          <p:nvPr/>
        </p:nvSpPr>
        <p:spPr bwMode="auto">
          <a:xfrm>
            <a:off x="6629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38" name="Rectangle 91"/>
          <p:cNvSpPr>
            <a:spLocks noChangeArrowheads="1"/>
          </p:cNvSpPr>
          <p:nvPr/>
        </p:nvSpPr>
        <p:spPr bwMode="auto">
          <a:xfrm>
            <a:off x="3962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39" name="Rectangle 92"/>
          <p:cNvSpPr>
            <a:spLocks noChangeArrowheads="1"/>
          </p:cNvSpPr>
          <p:nvPr/>
        </p:nvSpPr>
        <p:spPr bwMode="auto">
          <a:xfrm>
            <a:off x="3581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40" name="Rectangle 93"/>
          <p:cNvSpPr>
            <a:spLocks noChangeArrowheads="1"/>
          </p:cNvSpPr>
          <p:nvPr/>
        </p:nvSpPr>
        <p:spPr bwMode="auto">
          <a:xfrm>
            <a:off x="7010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41" name="Rectangle 94"/>
          <p:cNvSpPr>
            <a:spLocks noChangeArrowheads="1"/>
          </p:cNvSpPr>
          <p:nvPr/>
        </p:nvSpPr>
        <p:spPr bwMode="auto">
          <a:xfrm>
            <a:off x="4343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42" name="Rectangle 95"/>
          <p:cNvSpPr>
            <a:spLocks noChangeArrowheads="1"/>
          </p:cNvSpPr>
          <p:nvPr/>
        </p:nvSpPr>
        <p:spPr bwMode="auto">
          <a:xfrm>
            <a:off x="4724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43" name="Rectangle 96"/>
          <p:cNvSpPr>
            <a:spLocks noChangeArrowheads="1"/>
          </p:cNvSpPr>
          <p:nvPr/>
        </p:nvSpPr>
        <p:spPr bwMode="auto">
          <a:xfrm>
            <a:off x="5105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44" name="Rectangle 97"/>
          <p:cNvSpPr>
            <a:spLocks noChangeArrowheads="1"/>
          </p:cNvSpPr>
          <p:nvPr/>
        </p:nvSpPr>
        <p:spPr bwMode="auto">
          <a:xfrm>
            <a:off x="5486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45" name="Rectangle 98"/>
          <p:cNvSpPr>
            <a:spLocks noChangeArrowheads="1"/>
          </p:cNvSpPr>
          <p:nvPr/>
        </p:nvSpPr>
        <p:spPr bwMode="auto">
          <a:xfrm>
            <a:off x="5867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46" name="Rectangle 99"/>
          <p:cNvSpPr>
            <a:spLocks noChangeArrowheads="1"/>
          </p:cNvSpPr>
          <p:nvPr/>
        </p:nvSpPr>
        <p:spPr bwMode="auto">
          <a:xfrm>
            <a:off x="6248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47" name="Rectangle 100"/>
          <p:cNvSpPr>
            <a:spLocks noChangeArrowheads="1"/>
          </p:cNvSpPr>
          <p:nvPr/>
        </p:nvSpPr>
        <p:spPr bwMode="auto">
          <a:xfrm>
            <a:off x="6629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48" name="Rectangle 101"/>
          <p:cNvSpPr>
            <a:spLocks noChangeArrowheads="1"/>
          </p:cNvSpPr>
          <p:nvPr/>
        </p:nvSpPr>
        <p:spPr bwMode="auto">
          <a:xfrm>
            <a:off x="3962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490598" name="Picture 102"/>
          <p:cNvPicPr>
            <a:picLocks noChangeAspect="1" noChangeArrowheads="1"/>
          </p:cNvPicPr>
          <p:nvPr/>
        </p:nvPicPr>
        <p:blipFill>
          <a:blip r:embed="rId2"/>
          <a:srcRect/>
          <a:stretch>
            <a:fillRect/>
          </a:stretch>
        </p:blipFill>
        <p:spPr bwMode="auto">
          <a:xfrm>
            <a:off x="3962400" y="3175000"/>
            <a:ext cx="381000" cy="317500"/>
          </a:xfrm>
          <a:prstGeom prst="rect">
            <a:avLst/>
          </a:prstGeom>
          <a:solidFill>
            <a:srgbClr val="969696"/>
          </a:solidFill>
          <a:ln w="9525">
            <a:noFill/>
            <a:miter lim="800000"/>
            <a:headEnd/>
            <a:tailEnd/>
          </a:ln>
        </p:spPr>
      </p:pic>
      <p:sp>
        <p:nvSpPr>
          <p:cNvPr id="27750" name="Rectangle 103"/>
          <p:cNvSpPr>
            <a:spLocks noChangeArrowheads="1"/>
          </p:cNvSpPr>
          <p:nvPr/>
        </p:nvSpPr>
        <p:spPr bwMode="auto">
          <a:xfrm>
            <a:off x="6629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7751" name="Rectangle 104"/>
          <p:cNvSpPr>
            <a:spLocks noChangeArrowheads="1"/>
          </p:cNvSpPr>
          <p:nvPr/>
        </p:nvSpPr>
        <p:spPr bwMode="auto">
          <a:xfrm>
            <a:off x="3962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7752" name="Rectangle 105"/>
          <p:cNvSpPr>
            <a:spLocks noChangeArrowheads="1"/>
          </p:cNvSpPr>
          <p:nvPr/>
        </p:nvSpPr>
        <p:spPr bwMode="auto">
          <a:xfrm>
            <a:off x="4343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7753" name="Rectangle 106"/>
          <p:cNvSpPr>
            <a:spLocks noChangeArrowheads="1"/>
          </p:cNvSpPr>
          <p:nvPr/>
        </p:nvSpPr>
        <p:spPr bwMode="auto">
          <a:xfrm>
            <a:off x="4724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7754" name="Rectangle 107"/>
          <p:cNvSpPr>
            <a:spLocks noChangeArrowheads="1"/>
          </p:cNvSpPr>
          <p:nvPr/>
        </p:nvSpPr>
        <p:spPr bwMode="auto">
          <a:xfrm>
            <a:off x="5105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7755" name="Rectangle 108"/>
          <p:cNvSpPr>
            <a:spLocks noChangeArrowheads="1"/>
          </p:cNvSpPr>
          <p:nvPr/>
        </p:nvSpPr>
        <p:spPr bwMode="auto">
          <a:xfrm>
            <a:off x="5486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7756" name="Rectangle 109"/>
          <p:cNvSpPr>
            <a:spLocks noChangeArrowheads="1"/>
          </p:cNvSpPr>
          <p:nvPr/>
        </p:nvSpPr>
        <p:spPr bwMode="auto">
          <a:xfrm>
            <a:off x="5867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7757" name="Rectangle 110"/>
          <p:cNvSpPr>
            <a:spLocks noChangeArrowheads="1"/>
          </p:cNvSpPr>
          <p:nvPr/>
        </p:nvSpPr>
        <p:spPr bwMode="auto">
          <a:xfrm>
            <a:off x="6248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7758" name="Rectangle 111"/>
          <p:cNvSpPr>
            <a:spLocks noChangeArrowheads="1"/>
          </p:cNvSpPr>
          <p:nvPr/>
        </p:nvSpPr>
        <p:spPr bwMode="auto">
          <a:xfrm>
            <a:off x="3124200" y="444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7759" name="Rectangle 112"/>
          <p:cNvSpPr>
            <a:spLocks noChangeArrowheads="1"/>
          </p:cNvSpPr>
          <p:nvPr/>
        </p:nvSpPr>
        <p:spPr bwMode="auto">
          <a:xfrm>
            <a:off x="3124200" y="222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7760" name="Rectangle 113"/>
          <p:cNvSpPr>
            <a:spLocks noChangeArrowheads="1"/>
          </p:cNvSpPr>
          <p:nvPr/>
        </p:nvSpPr>
        <p:spPr bwMode="auto">
          <a:xfrm>
            <a:off x="3124200" y="254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7761" name="Rectangle 114"/>
          <p:cNvSpPr>
            <a:spLocks noChangeArrowheads="1"/>
          </p:cNvSpPr>
          <p:nvPr/>
        </p:nvSpPr>
        <p:spPr bwMode="auto">
          <a:xfrm>
            <a:off x="3124200" y="285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7762" name="Rectangle 115"/>
          <p:cNvSpPr>
            <a:spLocks noChangeArrowheads="1"/>
          </p:cNvSpPr>
          <p:nvPr/>
        </p:nvSpPr>
        <p:spPr bwMode="auto">
          <a:xfrm>
            <a:off x="3124200" y="317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7763" name="Rectangle 116"/>
          <p:cNvSpPr>
            <a:spLocks noChangeArrowheads="1"/>
          </p:cNvSpPr>
          <p:nvPr/>
        </p:nvSpPr>
        <p:spPr bwMode="auto">
          <a:xfrm>
            <a:off x="3124200" y="349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7764" name="Rectangle 117"/>
          <p:cNvSpPr>
            <a:spLocks noChangeArrowheads="1"/>
          </p:cNvSpPr>
          <p:nvPr/>
        </p:nvSpPr>
        <p:spPr bwMode="auto">
          <a:xfrm>
            <a:off x="3124200" y="381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7765" name="Rectangle 118"/>
          <p:cNvSpPr>
            <a:spLocks noChangeArrowheads="1"/>
          </p:cNvSpPr>
          <p:nvPr/>
        </p:nvSpPr>
        <p:spPr bwMode="auto">
          <a:xfrm>
            <a:off x="3124200" y="412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7766" name="Rectangle 119"/>
          <p:cNvSpPr>
            <a:spLocks noChangeArrowheads="1"/>
          </p:cNvSpPr>
          <p:nvPr/>
        </p:nvSpPr>
        <p:spPr bwMode="auto">
          <a:xfrm>
            <a:off x="3124200" y="476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7767" name="Rectangle 120"/>
          <p:cNvSpPr>
            <a:spLocks noChangeArrowheads="1"/>
          </p:cNvSpPr>
          <p:nvPr/>
        </p:nvSpPr>
        <p:spPr bwMode="auto">
          <a:xfrm>
            <a:off x="3581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27768" name="Rectangle 121"/>
          <p:cNvSpPr>
            <a:spLocks noChangeArrowheads="1"/>
          </p:cNvSpPr>
          <p:nvPr/>
        </p:nvSpPr>
        <p:spPr bwMode="auto">
          <a:xfrm>
            <a:off x="7010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7769" name="Rectangle 122"/>
          <p:cNvSpPr>
            <a:spLocks noChangeArrowheads="1"/>
          </p:cNvSpPr>
          <p:nvPr/>
        </p:nvSpPr>
        <p:spPr bwMode="auto">
          <a:xfrm>
            <a:off x="3124200" y="190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grpSp>
        <p:nvGrpSpPr>
          <p:cNvPr id="2" name="Group 123"/>
          <p:cNvGrpSpPr>
            <a:grpSpLocks/>
          </p:cNvGrpSpPr>
          <p:nvPr/>
        </p:nvGrpSpPr>
        <p:grpSpPr bwMode="auto">
          <a:xfrm>
            <a:off x="914400" y="1397000"/>
            <a:ext cx="1447800" cy="3745178"/>
            <a:chOff x="912" y="2448"/>
            <a:chExt cx="1056" cy="1392"/>
          </a:xfrm>
        </p:grpSpPr>
        <p:sp>
          <p:nvSpPr>
            <p:cNvPr id="27781" name="Line 124"/>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27782" name="Line 125"/>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27783" name="Line 126"/>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27771" name="Text Box 127"/>
          <p:cNvSpPr txBox="1">
            <a:spLocks noChangeArrowheads="1"/>
          </p:cNvSpPr>
          <p:nvPr/>
        </p:nvSpPr>
        <p:spPr bwMode="auto">
          <a:xfrm>
            <a:off x="381000" y="4788959"/>
            <a:ext cx="381000" cy="40011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27772" name="Rectangle 128"/>
          <p:cNvSpPr>
            <a:spLocks noChangeArrowheads="1"/>
          </p:cNvSpPr>
          <p:nvPr/>
        </p:nvSpPr>
        <p:spPr bwMode="auto">
          <a:xfrm>
            <a:off x="914403" y="4873625"/>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sp>
        <p:nvSpPr>
          <p:cNvPr id="27773" name="Rectangle 129"/>
          <p:cNvSpPr>
            <a:spLocks noChangeArrowheads="1"/>
          </p:cNvSpPr>
          <p:nvPr/>
        </p:nvSpPr>
        <p:spPr bwMode="auto">
          <a:xfrm>
            <a:off x="914403" y="4620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(2,1)</a:t>
            </a:r>
          </a:p>
        </p:txBody>
      </p:sp>
      <p:sp>
        <p:nvSpPr>
          <p:cNvPr id="490626" name="Rectangle 130"/>
          <p:cNvSpPr>
            <a:spLocks noChangeArrowheads="1"/>
          </p:cNvSpPr>
          <p:nvPr/>
        </p:nvSpPr>
        <p:spPr bwMode="auto">
          <a:xfrm>
            <a:off x="914403" y="4112948"/>
            <a:ext cx="1439863" cy="268552"/>
          </a:xfrm>
          <a:prstGeom prst="rect">
            <a:avLst/>
          </a:prstGeom>
          <a:solidFill>
            <a:srgbClr val="FFCC99"/>
          </a:solidFill>
          <a:ln w="9525">
            <a:solidFill>
              <a:schemeClr val="tx1"/>
            </a:solidFill>
            <a:miter lim="800000"/>
            <a:headEnd/>
            <a:tailEnd/>
          </a:ln>
        </p:spPr>
        <p:txBody>
          <a:bodyPr wrap="none" anchor="ctr"/>
          <a:lstStyle/>
          <a:p>
            <a:pPr algn="ctr"/>
            <a:r>
              <a:rPr kumimoji="1" lang="zh-CN" altLang="en-US" sz="2000" b="1">
                <a:latin typeface="楷体_GB2312" pitchFamily="49" charset="-122"/>
              </a:rPr>
              <a:t>(4,1)</a:t>
            </a:r>
          </a:p>
        </p:txBody>
      </p:sp>
      <p:sp>
        <p:nvSpPr>
          <p:cNvPr id="27775" name="Rectangle 131"/>
          <p:cNvSpPr>
            <a:spLocks noChangeArrowheads="1"/>
          </p:cNvSpPr>
          <p:nvPr/>
        </p:nvSpPr>
        <p:spPr bwMode="auto">
          <a:xfrm>
            <a:off x="914403" y="4366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(3,1)</a:t>
            </a:r>
          </a:p>
        </p:txBody>
      </p:sp>
      <p:pic>
        <p:nvPicPr>
          <p:cNvPr id="27776" name="Picture 132"/>
          <p:cNvPicPr>
            <a:picLocks noChangeAspect="1" noChangeArrowheads="1"/>
          </p:cNvPicPr>
          <p:nvPr/>
        </p:nvPicPr>
        <p:blipFill>
          <a:blip r:embed="rId2"/>
          <a:srcRect/>
          <a:stretch>
            <a:fillRect/>
          </a:stretch>
        </p:blipFill>
        <p:spPr bwMode="auto">
          <a:xfrm>
            <a:off x="3962400" y="2857500"/>
            <a:ext cx="381000" cy="317500"/>
          </a:xfrm>
          <a:prstGeom prst="rect">
            <a:avLst/>
          </a:prstGeom>
          <a:solidFill>
            <a:srgbClr val="969696"/>
          </a:solidFill>
          <a:ln w="9525">
            <a:noFill/>
            <a:miter lim="800000"/>
            <a:headEnd/>
            <a:tailEnd/>
          </a:ln>
        </p:spPr>
      </p:pic>
      <p:sp>
        <p:nvSpPr>
          <p:cNvPr id="490629" name="Rectangle 133"/>
          <p:cNvSpPr>
            <a:spLocks noChangeArrowheads="1"/>
          </p:cNvSpPr>
          <p:nvPr/>
        </p:nvSpPr>
        <p:spPr bwMode="auto">
          <a:xfrm>
            <a:off x="3962400" y="2857500"/>
            <a:ext cx="381000" cy="3175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490630" name="Rectangle 134"/>
          <p:cNvSpPr>
            <a:spLocks noGrp="1" noChangeArrowheads="1"/>
          </p:cNvSpPr>
          <p:nvPr>
            <p:ph type="body" idx="1"/>
          </p:nvPr>
        </p:nvSpPr>
        <p:spPr>
          <a:xfrm>
            <a:off x="428628" y="773908"/>
            <a:ext cx="7700963" cy="478896"/>
          </a:xfrm>
          <a:noFill/>
        </p:spPr>
        <p:txBody>
          <a:bodyPr/>
          <a:lstStyle/>
          <a:p>
            <a:r>
              <a:rPr lang="zh-CN" altLang="en-US" smtClean="0"/>
              <a:t>向下方前进一步</a:t>
            </a:r>
          </a:p>
        </p:txBody>
      </p:sp>
      <p:sp>
        <p:nvSpPr>
          <p:cNvPr id="27779" name="AutoShape 135">
            <a:hlinkClick r:id="" action="ppaction://noaction" highlightClick="1"/>
          </p:cNvPr>
          <p:cNvSpPr>
            <a:spLocks noChangeArrowheads="1"/>
          </p:cNvSpPr>
          <p:nvPr/>
        </p:nvSpPr>
        <p:spPr bwMode="auto">
          <a:xfrm>
            <a:off x="8153400" y="5328708"/>
            <a:ext cx="990600" cy="381000"/>
          </a:xfrm>
          <a:prstGeom prst="actionButtonBlank">
            <a:avLst/>
          </a:prstGeom>
          <a:gradFill rotWithShape="0">
            <a:gsLst>
              <a:gs pos="0">
                <a:srgbClr val="336699"/>
              </a:gs>
              <a:gs pos="100000">
                <a:srgbClr val="182F47"/>
              </a:gs>
            </a:gsLst>
            <a:lin ang="0" scaled="1"/>
          </a:gradFill>
          <a:ln w="9525">
            <a:noFill/>
            <a:miter lim="800000"/>
            <a:headEnd/>
            <a:tailEnd/>
          </a:ln>
        </p:spPr>
        <p:txBody>
          <a:bodyPr wrap="none" anchor="ctr"/>
          <a:lstStyle/>
          <a:p>
            <a:pPr algn="ctr"/>
            <a:r>
              <a:rPr kumimoji="1" lang="en-US" altLang="zh-CN" b="1" dirty="0">
                <a:solidFill>
                  <a:srgbClr val="336699"/>
                </a:solidFill>
                <a:latin typeface="Times New Roman" pitchFamily="18" charset="0"/>
              </a:rPr>
              <a:t>break</a:t>
            </a:r>
          </a:p>
        </p:txBody>
      </p:sp>
      <p:sp>
        <p:nvSpPr>
          <p:cNvPr id="138" name="Rectangle 66"/>
          <p:cNvSpPr>
            <a:spLocks noGrp="1" noChangeArrowheads="1"/>
          </p:cNvSpPr>
          <p:nvPr>
            <p:ph type="title"/>
          </p:nvPr>
        </p:nvSpPr>
        <p:spPr>
          <a:xfrm>
            <a:off x="357188" y="233488"/>
            <a:ext cx="8229600" cy="535781"/>
          </a:xfrm>
        </p:spPr>
        <p:txBody>
          <a:bodyPr anchor="b"/>
          <a:lstStyle/>
          <a:p>
            <a:pPr>
              <a:defRPr/>
            </a:pPr>
            <a:r>
              <a:rPr lang="zh-CN" altLang="en-US" sz="3600" dirty="0">
                <a:effectLst>
                  <a:outerShdw blurRad="38100" dist="38100" dir="2700000" algn="tl">
                    <a:srgbClr val="C0C0C0"/>
                  </a:outerShdw>
                </a:effectLst>
              </a:rPr>
              <a:t>迷宫问题(续)</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0630">
                                            <p:txEl>
                                              <p:pRg st="0" end="0"/>
                                            </p:txEl>
                                          </p:spTgt>
                                        </p:tgtEl>
                                        <p:attrNameLst>
                                          <p:attrName>style.visibility</p:attrName>
                                        </p:attrNameLst>
                                      </p:cBhvr>
                                      <p:to>
                                        <p:strVal val="visible"/>
                                      </p:to>
                                    </p:set>
                                    <p:animEffect transition="in" filter="wipe(left)">
                                      <p:cBhvr>
                                        <p:cTn id="7" dur="500"/>
                                        <p:tgtEl>
                                          <p:spTgt spid="490630">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490629"/>
                                        </p:tgtEl>
                                        <p:attrNameLst>
                                          <p:attrName>style.visibility</p:attrName>
                                        </p:attrNameLst>
                                      </p:cBhvr>
                                      <p:to>
                                        <p:strVal val="visible"/>
                                      </p:to>
                                    </p:set>
                                    <p:animEffect transition="in" filter="wipe(up)">
                                      <p:cBhvr>
                                        <p:cTn id="11" dur="500"/>
                                        <p:tgtEl>
                                          <p:spTgt spid="490629"/>
                                        </p:tgtEl>
                                      </p:cBhvr>
                                    </p:animEffect>
                                  </p:childTnLst>
                                </p:cTn>
                              </p:par>
                            </p:childTnLst>
                          </p:cTn>
                        </p:par>
                        <p:par>
                          <p:cTn id="12" fill="hold">
                            <p:stCondLst>
                              <p:cond delay="2000"/>
                            </p:stCondLst>
                            <p:childTnLst>
                              <p:par>
                                <p:cTn id="13" presetID="12" presetClass="entr" presetSubtype="1" fill="hold" nodeType="afterEffect">
                                  <p:stCondLst>
                                    <p:cond delay="0"/>
                                  </p:stCondLst>
                                  <p:childTnLst>
                                    <p:set>
                                      <p:cBhvr>
                                        <p:cTn id="14" dur="1" fill="hold">
                                          <p:stCondLst>
                                            <p:cond delay="0"/>
                                          </p:stCondLst>
                                        </p:cTn>
                                        <p:tgtEl>
                                          <p:spTgt spid="490598"/>
                                        </p:tgtEl>
                                        <p:attrNameLst>
                                          <p:attrName>style.visibility</p:attrName>
                                        </p:attrNameLst>
                                      </p:cBhvr>
                                      <p:to>
                                        <p:strVal val="visible"/>
                                      </p:to>
                                    </p:set>
                                    <p:animEffect transition="in" filter="slide(fromTop)">
                                      <p:cBhvr>
                                        <p:cTn id="15" dur="500"/>
                                        <p:tgtEl>
                                          <p:spTgt spid="490598"/>
                                        </p:tgtEl>
                                      </p:cBhvr>
                                    </p:animEffect>
                                  </p:childTnLst>
                                </p:cTn>
                              </p:par>
                            </p:childTnLst>
                          </p:cTn>
                        </p:par>
                        <p:par>
                          <p:cTn id="16" fill="hold">
                            <p:stCondLst>
                              <p:cond delay="2500"/>
                            </p:stCondLst>
                            <p:childTnLst>
                              <p:par>
                                <p:cTn id="17" presetID="2" presetClass="entr" presetSubtype="1" fill="hold" grpId="0" nodeType="afterEffect">
                                  <p:stCondLst>
                                    <p:cond delay="2000"/>
                                  </p:stCondLst>
                                  <p:childTnLst>
                                    <p:set>
                                      <p:cBhvr>
                                        <p:cTn id="18" dur="1" fill="hold">
                                          <p:stCondLst>
                                            <p:cond delay="0"/>
                                          </p:stCondLst>
                                        </p:cTn>
                                        <p:tgtEl>
                                          <p:spTgt spid="490626"/>
                                        </p:tgtEl>
                                        <p:attrNameLst>
                                          <p:attrName>style.visibility</p:attrName>
                                        </p:attrNameLst>
                                      </p:cBhvr>
                                      <p:to>
                                        <p:strVal val="visible"/>
                                      </p:to>
                                    </p:set>
                                    <p:anim calcmode="lin" valueType="num">
                                      <p:cBhvr additive="base">
                                        <p:cTn id="19" dur="500" fill="hold"/>
                                        <p:tgtEl>
                                          <p:spTgt spid="490626"/>
                                        </p:tgtEl>
                                        <p:attrNameLst>
                                          <p:attrName>ppt_x</p:attrName>
                                        </p:attrNameLst>
                                      </p:cBhvr>
                                      <p:tavLst>
                                        <p:tav tm="0">
                                          <p:val>
                                            <p:strVal val="#ppt_x"/>
                                          </p:val>
                                        </p:tav>
                                        <p:tav tm="100000">
                                          <p:val>
                                            <p:strVal val="#ppt_x"/>
                                          </p:val>
                                        </p:tav>
                                      </p:tavLst>
                                    </p:anim>
                                    <p:anim calcmode="lin" valueType="num">
                                      <p:cBhvr additive="base">
                                        <p:cTn id="20" dur="500" fill="hold"/>
                                        <p:tgtEl>
                                          <p:spTgt spid="4906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626" grpId="0" animBg="1" autoUpdateAnimBg="0"/>
      <p:bldP spid="490629" grpId="0" animBg="1" autoUpdateAnimBg="0"/>
      <p:bldP spid="49063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79456"/>
            <a:ext cx="8229600" cy="949854"/>
          </a:xfrm>
        </p:spPr>
        <p:txBody>
          <a:bodyPr/>
          <a:lstStyle/>
          <a:p>
            <a:r>
              <a:rPr lang="zh-CN" altLang="en-US" dirty="0" smtClean="0"/>
              <a:t>引言</a:t>
            </a:r>
          </a:p>
        </p:txBody>
      </p:sp>
      <p:sp>
        <p:nvSpPr>
          <p:cNvPr id="8195" name="Rectangle 3"/>
          <p:cNvSpPr>
            <a:spLocks noGrp="1" noChangeArrowheads="1"/>
          </p:cNvSpPr>
          <p:nvPr>
            <p:ph type="body" idx="1"/>
          </p:nvPr>
        </p:nvSpPr>
        <p:spPr>
          <a:xfrm>
            <a:off x="457200" y="913284"/>
            <a:ext cx="8229600" cy="4248472"/>
          </a:xfrm>
        </p:spPr>
        <p:txBody>
          <a:bodyPr/>
          <a:lstStyle/>
          <a:p>
            <a:pPr>
              <a:lnSpc>
                <a:spcPct val="90000"/>
              </a:lnSpc>
            </a:pPr>
            <a:r>
              <a:rPr lang="zh-CN" altLang="en-US" dirty="0" smtClean="0"/>
              <a:t>搜索被称为通用的解题法</a:t>
            </a:r>
            <a:r>
              <a:rPr lang="en-US" altLang="zh-CN" dirty="0" smtClean="0"/>
              <a:t>(</a:t>
            </a:r>
            <a:r>
              <a:rPr lang="zh-CN" altLang="en-US" b="1" dirty="0" smtClean="0"/>
              <a:t>万能钥匙</a:t>
            </a:r>
            <a:r>
              <a:rPr lang="en-US" altLang="zh-CN" dirty="0" smtClean="0"/>
              <a:t>)</a:t>
            </a:r>
            <a:r>
              <a:rPr lang="zh-CN" altLang="en-US" dirty="0" smtClean="0"/>
              <a:t>，在算法和人工智能中占有重要地位。搜索是竞赛中的常见算法，我们就搜索分析它的 特点</a:t>
            </a:r>
            <a:r>
              <a:rPr lang="en-US" altLang="zh-CN" dirty="0" smtClean="0"/>
              <a:t>,</a:t>
            </a:r>
            <a:r>
              <a:rPr lang="zh-CN" altLang="en-US" dirty="0" smtClean="0"/>
              <a:t>以及在实际问题中如何合理的选择搜索方法，提高效率。</a:t>
            </a:r>
            <a:endParaRPr lang="en-US" altLang="zh-CN" dirty="0" smtClean="0"/>
          </a:p>
          <a:p>
            <a:pPr>
              <a:lnSpc>
                <a:spcPct val="90000"/>
              </a:lnSpc>
            </a:pPr>
            <a:r>
              <a:rPr lang="zh-CN" altLang="en-US" dirty="0" smtClean="0"/>
              <a:t>首先介绍各种基本的搜索及其各自的特点。在基本搜索方法的基础上学习一些更高级的搜索，提高搜索的效率。然后探讨运用搜索算法高效地解决实际问题的方法，体现搜索的广泛应用性。</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3962400" y="3175000"/>
            <a:ext cx="381000" cy="317500"/>
          </a:xfrm>
          <a:prstGeom prst="rect">
            <a:avLst/>
          </a:prstGeom>
          <a:solidFill>
            <a:srgbClr val="969696"/>
          </a:solidFill>
          <a:ln w="9525">
            <a:noFill/>
            <a:miter lim="800000"/>
            <a:headEnd/>
            <a:tailEnd/>
          </a:ln>
        </p:spPr>
      </p:pic>
      <p:sp>
        <p:nvSpPr>
          <p:cNvPr id="28675" name="Rectangle 3"/>
          <p:cNvSpPr>
            <a:spLocks noChangeArrowheads="1"/>
          </p:cNvSpPr>
          <p:nvPr/>
        </p:nvSpPr>
        <p:spPr bwMode="auto">
          <a:xfrm>
            <a:off x="3962400" y="222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8676" name="Rectangle 4"/>
          <p:cNvSpPr>
            <a:spLocks noChangeArrowheads="1"/>
          </p:cNvSpPr>
          <p:nvPr/>
        </p:nvSpPr>
        <p:spPr bwMode="auto">
          <a:xfrm>
            <a:off x="4343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77" name="Rectangle 5"/>
          <p:cNvSpPr>
            <a:spLocks noChangeArrowheads="1"/>
          </p:cNvSpPr>
          <p:nvPr/>
        </p:nvSpPr>
        <p:spPr bwMode="auto">
          <a:xfrm>
            <a:off x="4724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678" name="Rectangle 6"/>
          <p:cNvSpPr>
            <a:spLocks noChangeArrowheads="1"/>
          </p:cNvSpPr>
          <p:nvPr/>
        </p:nvSpPr>
        <p:spPr bwMode="auto">
          <a:xfrm>
            <a:off x="5105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79" name="Rectangle 7"/>
          <p:cNvSpPr>
            <a:spLocks noChangeArrowheads="1"/>
          </p:cNvSpPr>
          <p:nvPr/>
        </p:nvSpPr>
        <p:spPr bwMode="auto">
          <a:xfrm>
            <a:off x="5486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80" name="Rectangle 8"/>
          <p:cNvSpPr>
            <a:spLocks noChangeArrowheads="1"/>
          </p:cNvSpPr>
          <p:nvPr/>
        </p:nvSpPr>
        <p:spPr bwMode="auto">
          <a:xfrm>
            <a:off x="5867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81" name="Rectangle 9"/>
          <p:cNvSpPr>
            <a:spLocks noChangeArrowheads="1"/>
          </p:cNvSpPr>
          <p:nvPr/>
        </p:nvSpPr>
        <p:spPr bwMode="auto">
          <a:xfrm>
            <a:off x="6248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682" name="Rectangle 10"/>
          <p:cNvSpPr>
            <a:spLocks noChangeArrowheads="1"/>
          </p:cNvSpPr>
          <p:nvPr/>
        </p:nvSpPr>
        <p:spPr bwMode="auto">
          <a:xfrm>
            <a:off x="6629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83" name="Rectangle 11"/>
          <p:cNvSpPr>
            <a:spLocks noChangeArrowheads="1"/>
          </p:cNvSpPr>
          <p:nvPr/>
        </p:nvSpPr>
        <p:spPr bwMode="auto">
          <a:xfrm>
            <a:off x="3962400" y="2540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8684" name="Rectangle 12"/>
          <p:cNvSpPr>
            <a:spLocks noChangeArrowheads="1"/>
          </p:cNvSpPr>
          <p:nvPr/>
        </p:nvSpPr>
        <p:spPr bwMode="auto">
          <a:xfrm>
            <a:off x="4343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85" name="Rectangle 13"/>
          <p:cNvSpPr>
            <a:spLocks noChangeArrowheads="1"/>
          </p:cNvSpPr>
          <p:nvPr/>
        </p:nvSpPr>
        <p:spPr bwMode="auto">
          <a:xfrm>
            <a:off x="4724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686" name="Rectangle 14"/>
          <p:cNvSpPr>
            <a:spLocks noChangeArrowheads="1"/>
          </p:cNvSpPr>
          <p:nvPr/>
        </p:nvSpPr>
        <p:spPr bwMode="auto">
          <a:xfrm>
            <a:off x="5105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87" name="Rectangle 15"/>
          <p:cNvSpPr>
            <a:spLocks noChangeArrowheads="1"/>
          </p:cNvSpPr>
          <p:nvPr/>
        </p:nvSpPr>
        <p:spPr bwMode="auto">
          <a:xfrm>
            <a:off x="5486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88" name="Rectangle 16"/>
          <p:cNvSpPr>
            <a:spLocks noChangeArrowheads="1"/>
          </p:cNvSpPr>
          <p:nvPr/>
        </p:nvSpPr>
        <p:spPr bwMode="auto">
          <a:xfrm>
            <a:off x="5867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89" name="Rectangle 17"/>
          <p:cNvSpPr>
            <a:spLocks noChangeArrowheads="1"/>
          </p:cNvSpPr>
          <p:nvPr/>
        </p:nvSpPr>
        <p:spPr bwMode="auto">
          <a:xfrm>
            <a:off x="6248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690" name="Rectangle 18"/>
          <p:cNvSpPr>
            <a:spLocks noChangeArrowheads="1"/>
          </p:cNvSpPr>
          <p:nvPr/>
        </p:nvSpPr>
        <p:spPr bwMode="auto">
          <a:xfrm>
            <a:off x="6629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91" name="Rectangle 19"/>
          <p:cNvSpPr>
            <a:spLocks noChangeArrowheads="1"/>
          </p:cNvSpPr>
          <p:nvPr/>
        </p:nvSpPr>
        <p:spPr bwMode="auto">
          <a:xfrm>
            <a:off x="3962400" y="2857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8692" name="Rectangle 20"/>
          <p:cNvSpPr>
            <a:spLocks noChangeArrowheads="1"/>
          </p:cNvSpPr>
          <p:nvPr/>
        </p:nvSpPr>
        <p:spPr bwMode="auto">
          <a:xfrm>
            <a:off x="4343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93" name="Rectangle 21"/>
          <p:cNvSpPr>
            <a:spLocks noChangeArrowheads="1"/>
          </p:cNvSpPr>
          <p:nvPr/>
        </p:nvSpPr>
        <p:spPr bwMode="auto">
          <a:xfrm>
            <a:off x="4724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94" name="Rectangle 22"/>
          <p:cNvSpPr>
            <a:spLocks noChangeArrowheads="1"/>
          </p:cNvSpPr>
          <p:nvPr/>
        </p:nvSpPr>
        <p:spPr bwMode="auto">
          <a:xfrm>
            <a:off x="5105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95" name="Rectangle 23"/>
          <p:cNvSpPr>
            <a:spLocks noChangeArrowheads="1"/>
          </p:cNvSpPr>
          <p:nvPr/>
        </p:nvSpPr>
        <p:spPr bwMode="auto">
          <a:xfrm>
            <a:off x="5486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696" name="Rectangle 24"/>
          <p:cNvSpPr>
            <a:spLocks noChangeArrowheads="1"/>
          </p:cNvSpPr>
          <p:nvPr/>
        </p:nvSpPr>
        <p:spPr bwMode="auto">
          <a:xfrm>
            <a:off x="5867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697" name="Rectangle 25"/>
          <p:cNvSpPr>
            <a:spLocks noChangeArrowheads="1"/>
          </p:cNvSpPr>
          <p:nvPr/>
        </p:nvSpPr>
        <p:spPr bwMode="auto">
          <a:xfrm>
            <a:off x="6248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698" name="Rectangle 26"/>
          <p:cNvSpPr>
            <a:spLocks noChangeArrowheads="1"/>
          </p:cNvSpPr>
          <p:nvPr/>
        </p:nvSpPr>
        <p:spPr bwMode="auto">
          <a:xfrm>
            <a:off x="6629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91547" name="Rectangle 27"/>
          <p:cNvSpPr>
            <a:spLocks noChangeArrowheads="1"/>
          </p:cNvSpPr>
          <p:nvPr/>
        </p:nvSpPr>
        <p:spPr bwMode="auto">
          <a:xfrm>
            <a:off x="3962400" y="3175000"/>
            <a:ext cx="381000" cy="3175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8700" name="Rectangle 28"/>
          <p:cNvSpPr>
            <a:spLocks noChangeArrowheads="1"/>
          </p:cNvSpPr>
          <p:nvPr/>
        </p:nvSpPr>
        <p:spPr bwMode="auto">
          <a:xfrm>
            <a:off x="4343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01" name="Rectangle 29"/>
          <p:cNvSpPr>
            <a:spLocks noChangeArrowheads="1"/>
          </p:cNvSpPr>
          <p:nvPr/>
        </p:nvSpPr>
        <p:spPr bwMode="auto">
          <a:xfrm>
            <a:off x="4724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02" name="Rectangle 30"/>
          <p:cNvSpPr>
            <a:spLocks noChangeArrowheads="1"/>
          </p:cNvSpPr>
          <p:nvPr/>
        </p:nvSpPr>
        <p:spPr bwMode="auto">
          <a:xfrm>
            <a:off x="5105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03" name="Rectangle 31"/>
          <p:cNvSpPr>
            <a:spLocks noChangeArrowheads="1"/>
          </p:cNvSpPr>
          <p:nvPr/>
        </p:nvSpPr>
        <p:spPr bwMode="auto">
          <a:xfrm>
            <a:off x="5486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04" name="Rectangle 32"/>
          <p:cNvSpPr>
            <a:spLocks noChangeArrowheads="1"/>
          </p:cNvSpPr>
          <p:nvPr/>
        </p:nvSpPr>
        <p:spPr bwMode="auto">
          <a:xfrm>
            <a:off x="5867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05" name="Rectangle 33"/>
          <p:cNvSpPr>
            <a:spLocks noChangeArrowheads="1"/>
          </p:cNvSpPr>
          <p:nvPr/>
        </p:nvSpPr>
        <p:spPr bwMode="auto">
          <a:xfrm>
            <a:off x="6248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06" name="Rectangle 34"/>
          <p:cNvSpPr>
            <a:spLocks noChangeArrowheads="1"/>
          </p:cNvSpPr>
          <p:nvPr/>
        </p:nvSpPr>
        <p:spPr bwMode="auto">
          <a:xfrm>
            <a:off x="6629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07" name="Rectangle 35"/>
          <p:cNvSpPr>
            <a:spLocks noChangeArrowheads="1"/>
          </p:cNvSpPr>
          <p:nvPr/>
        </p:nvSpPr>
        <p:spPr bwMode="auto">
          <a:xfrm>
            <a:off x="3962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08" name="Rectangle 36"/>
          <p:cNvSpPr>
            <a:spLocks noChangeArrowheads="1"/>
          </p:cNvSpPr>
          <p:nvPr/>
        </p:nvSpPr>
        <p:spPr bwMode="auto">
          <a:xfrm>
            <a:off x="4343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09" name="Rectangle 37"/>
          <p:cNvSpPr>
            <a:spLocks noChangeArrowheads="1"/>
          </p:cNvSpPr>
          <p:nvPr/>
        </p:nvSpPr>
        <p:spPr bwMode="auto">
          <a:xfrm>
            <a:off x="4724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10" name="Rectangle 38"/>
          <p:cNvSpPr>
            <a:spLocks noChangeArrowheads="1"/>
          </p:cNvSpPr>
          <p:nvPr/>
        </p:nvSpPr>
        <p:spPr bwMode="auto">
          <a:xfrm>
            <a:off x="5105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11" name="Rectangle 39"/>
          <p:cNvSpPr>
            <a:spLocks noChangeArrowheads="1"/>
          </p:cNvSpPr>
          <p:nvPr/>
        </p:nvSpPr>
        <p:spPr bwMode="auto">
          <a:xfrm>
            <a:off x="5486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12" name="Rectangle 40"/>
          <p:cNvSpPr>
            <a:spLocks noChangeArrowheads="1"/>
          </p:cNvSpPr>
          <p:nvPr/>
        </p:nvSpPr>
        <p:spPr bwMode="auto">
          <a:xfrm>
            <a:off x="5867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13" name="Rectangle 41"/>
          <p:cNvSpPr>
            <a:spLocks noChangeArrowheads="1"/>
          </p:cNvSpPr>
          <p:nvPr/>
        </p:nvSpPr>
        <p:spPr bwMode="auto">
          <a:xfrm>
            <a:off x="6248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14" name="Rectangle 42"/>
          <p:cNvSpPr>
            <a:spLocks noChangeArrowheads="1"/>
          </p:cNvSpPr>
          <p:nvPr/>
        </p:nvSpPr>
        <p:spPr bwMode="auto">
          <a:xfrm>
            <a:off x="6629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15" name="Rectangle 43"/>
          <p:cNvSpPr>
            <a:spLocks noChangeArrowheads="1"/>
          </p:cNvSpPr>
          <p:nvPr/>
        </p:nvSpPr>
        <p:spPr bwMode="auto">
          <a:xfrm>
            <a:off x="3962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16" name="Rectangle 44"/>
          <p:cNvSpPr>
            <a:spLocks noChangeArrowheads="1"/>
          </p:cNvSpPr>
          <p:nvPr/>
        </p:nvSpPr>
        <p:spPr bwMode="auto">
          <a:xfrm>
            <a:off x="4343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17" name="Rectangle 45"/>
          <p:cNvSpPr>
            <a:spLocks noChangeArrowheads="1"/>
          </p:cNvSpPr>
          <p:nvPr/>
        </p:nvSpPr>
        <p:spPr bwMode="auto">
          <a:xfrm>
            <a:off x="4724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18" name="Rectangle 46"/>
          <p:cNvSpPr>
            <a:spLocks noChangeArrowheads="1"/>
          </p:cNvSpPr>
          <p:nvPr/>
        </p:nvSpPr>
        <p:spPr bwMode="auto">
          <a:xfrm>
            <a:off x="5105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19" name="Rectangle 47"/>
          <p:cNvSpPr>
            <a:spLocks noChangeArrowheads="1"/>
          </p:cNvSpPr>
          <p:nvPr/>
        </p:nvSpPr>
        <p:spPr bwMode="auto">
          <a:xfrm>
            <a:off x="5486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20" name="Rectangle 48"/>
          <p:cNvSpPr>
            <a:spLocks noChangeArrowheads="1"/>
          </p:cNvSpPr>
          <p:nvPr/>
        </p:nvSpPr>
        <p:spPr bwMode="auto">
          <a:xfrm>
            <a:off x="5867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21" name="Rectangle 49"/>
          <p:cNvSpPr>
            <a:spLocks noChangeArrowheads="1"/>
          </p:cNvSpPr>
          <p:nvPr/>
        </p:nvSpPr>
        <p:spPr bwMode="auto">
          <a:xfrm>
            <a:off x="6248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22" name="Rectangle 50"/>
          <p:cNvSpPr>
            <a:spLocks noChangeArrowheads="1"/>
          </p:cNvSpPr>
          <p:nvPr/>
        </p:nvSpPr>
        <p:spPr bwMode="auto">
          <a:xfrm>
            <a:off x="6629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23" name="Rectangle 51"/>
          <p:cNvSpPr>
            <a:spLocks noChangeArrowheads="1"/>
          </p:cNvSpPr>
          <p:nvPr/>
        </p:nvSpPr>
        <p:spPr bwMode="auto">
          <a:xfrm>
            <a:off x="3962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24" name="Rectangle 52"/>
          <p:cNvSpPr>
            <a:spLocks noChangeArrowheads="1"/>
          </p:cNvSpPr>
          <p:nvPr/>
        </p:nvSpPr>
        <p:spPr bwMode="auto">
          <a:xfrm>
            <a:off x="4343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25" name="Rectangle 53"/>
          <p:cNvSpPr>
            <a:spLocks noChangeArrowheads="1"/>
          </p:cNvSpPr>
          <p:nvPr/>
        </p:nvSpPr>
        <p:spPr bwMode="auto">
          <a:xfrm>
            <a:off x="4724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26" name="Rectangle 54"/>
          <p:cNvSpPr>
            <a:spLocks noChangeArrowheads="1"/>
          </p:cNvSpPr>
          <p:nvPr/>
        </p:nvSpPr>
        <p:spPr bwMode="auto">
          <a:xfrm>
            <a:off x="5105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27" name="Rectangle 55"/>
          <p:cNvSpPr>
            <a:spLocks noChangeArrowheads="1"/>
          </p:cNvSpPr>
          <p:nvPr/>
        </p:nvSpPr>
        <p:spPr bwMode="auto">
          <a:xfrm>
            <a:off x="5486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28" name="Rectangle 56"/>
          <p:cNvSpPr>
            <a:spLocks noChangeArrowheads="1"/>
          </p:cNvSpPr>
          <p:nvPr/>
        </p:nvSpPr>
        <p:spPr bwMode="auto">
          <a:xfrm>
            <a:off x="5867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29" name="Rectangle 57"/>
          <p:cNvSpPr>
            <a:spLocks noChangeArrowheads="1"/>
          </p:cNvSpPr>
          <p:nvPr/>
        </p:nvSpPr>
        <p:spPr bwMode="auto">
          <a:xfrm>
            <a:off x="6248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30" name="Rectangle 58"/>
          <p:cNvSpPr>
            <a:spLocks noChangeArrowheads="1"/>
          </p:cNvSpPr>
          <p:nvPr/>
        </p:nvSpPr>
        <p:spPr bwMode="auto">
          <a:xfrm>
            <a:off x="6629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31" name="Rectangle 59"/>
          <p:cNvSpPr>
            <a:spLocks noChangeArrowheads="1"/>
          </p:cNvSpPr>
          <p:nvPr/>
        </p:nvSpPr>
        <p:spPr bwMode="auto">
          <a:xfrm>
            <a:off x="3962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32" name="Rectangle 60"/>
          <p:cNvSpPr>
            <a:spLocks noChangeArrowheads="1"/>
          </p:cNvSpPr>
          <p:nvPr/>
        </p:nvSpPr>
        <p:spPr bwMode="auto">
          <a:xfrm>
            <a:off x="4343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33" name="Rectangle 61"/>
          <p:cNvSpPr>
            <a:spLocks noChangeArrowheads="1"/>
          </p:cNvSpPr>
          <p:nvPr/>
        </p:nvSpPr>
        <p:spPr bwMode="auto">
          <a:xfrm>
            <a:off x="4724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34" name="Rectangle 62"/>
          <p:cNvSpPr>
            <a:spLocks noChangeArrowheads="1"/>
          </p:cNvSpPr>
          <p:nvPr/>
        </p:nvSpPr>
        <p:spPr bwMode="auto">
          <a:xfrm>
            <a:off x="5105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35" name="Rectangle 63"/>
          <p:cNvSpPr>
            <a:spLocks noChangeArrowheads="1"/>
          </p:cNvSpPr>
          <p:nvPr/>
        </p:nvSpPr>
        <p:spPr bwMode="auto">
          <a:xfrm>
            <a:off x="5486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36" name="Rectangle 64"/>
          <p:cNvSpPr>
            <a:spLocks noChangeArrowheads="1"/>
          </p:cNvSpPr>
          <p:nvPr/>
        </p:nvSpPr>
        <p:spPr bwMode="auto">
          <a:xfrm>
            <a:off x="5867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37" name="Rectangle 65"/>
          <p:cNvSpPr>
            <a:spLocks noChangeArrowheads="1"/>
          </p:cNvSpPr>
          <p:nvPr/>
        </p:nvSpPr>
        <p:spPr bwMode="auto">
          <a:xfrm>
            <a:off x="6248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8738" name="Rectangle 66"/>
          <p:cNvSpPr>
            <a:spLocks noChangeArrowheads="1"/>
          </p:cNvSpPr>
          <p:nvPr/>
        </p:nvSpPr>
        <p:spPr bwMode="auto">
          <a:xfrm>
            <a:off x="6629400" y="4445000"/>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8739" name="Rectangle 68"/>
          <p:cNvSpPr>
            <a:spLocks noChangeArrowheads="1"/>
          </p:cNvSpPr>
          <p:nvPr/>
        </p:nvSpPr>
        <p:spPr bwMode="auto">
          <a:xfrm>
            <a:off x="3581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40" name="Rectangle 69"/>
          <p:cNvSpPr>
            <a:spLocks noChangeArrowheads="1"/>
          </p:cNvSpPr>
          <p:nvPr/>
        </p:nvSpPr>
        <p:spPr bwMode="auto">
          <a:xfrm>
            <a:off x="3581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41" name="Rectangle 70"/>
          <p:cNvSpPr>
            <a:spLocks noChangeArrowheads="1"/>
          </p:cNvSpPr>
          <p:nvPr/>
        </p:nvSpPr>
        <p:spPr bwMode="auto">
          <a:xfrm>
            <a:off x="3581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42" name="Rectangle 71"/>
          <p:cNvSpPr>
            <a:spLocks noChangeArrowheads="1"/>
          </p:cNvSpPr>
          <p:nvPr/>
        </p:nvSpPr>
        <p:spPr bwMode="auto">
          <a:xfrm>
            <a:off x="3581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43" name="Rectangle 72"/>
          <p:cNvSpPr>
            <a:spLocks noChangeArrowheads="1"/>
          </p:cNvSpPr>
          <p:nvPr/>
        </p:nvSpPr>
        <p:spPr bwMode="auto">
          <a:xfrm>
            <a:off x="3581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44" name="Rectangle 73"/>
          <p:cNvSpPr>
            <a:spLocks noChangeArrowheads="1"/>
          </p:cNvSpPr>
          <p:nvPr/>
        </p:nvSpPr>
        <p:spPr bwMode="auto">
          <a:xfrm>
            <a:off x="3581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45" name="Rectangle 74"/>
          <p:cNvSpPr>
            <a:spLocks noChangeArrowheads="1"/>
          </p:cNvSpPr>
          <p:nvPr/>
        </p:nvSpPr>
        <p:spPr bwMode="auto">
          <a:xfrm>
            <a:off x="3581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46" name="Rectangle 75"/>
          <p:cNvSpPr>
            <a:spLocks noChangeArrowheads="1"/>
          </p:cNvSpPr>
          <p:nvPr/>
        </p:nvSpPr>
        <p:spPr bwMode="auto">
          <a:xfrm>
            <a:off x="3581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47" name="Rectangle 76"/>
          <p:cNvSpPr>
            <a:spLocks noChangeArrowheads="1"/>
          </p:cNvSpPr>
          <p:nvPr/>
        </p:nvSpPr>
        <p:spPr bwMode="auto">
          <a:xfrm>
            <a:off x="3581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48" name="Rectangle 77"/>
          <p:cNvSpPr>
            <a:spLocks noChangeArrowheads="1"/>
          </p:cNvSpPr>
          <p:nvPr/>
        </p:nvSpPr>
        <p:spPr bwMode="auto">
          <a:xfrm>
            <a:off x="7010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49" name="Rectangle 78"/>
          <p:cNvSpPr>
            <a:spLocks noChangeArrowheads="1"/>
          </p:cNvSpPr>
          <p:nvPr/>
        </p:nvSpPr>
        <p:spPr bwMode="auto">
          <a:xfrm>
            <a:off x="7010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50" name="Rectangle 79"/>
          <p:cNvSpPr>
            <a:spLocks noChangeArrowheads="1"/>
          </p:cNvSpPr>
          <p:nvPr/>
        </p:nvSpPr>
        <p:spPr bwMode="auto">
          <a:xfrm>
            <a:off x="7010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51" name="Rectangle 80"/>
          <p:cNvSpPr>
            <a:spLocks noChangeArrowheads="1"/>
          </p:cNvSpPr>
          <p:nvPr/>
        </p:nvSpPr>
        <p:spPr bwMode="auto">
          <a:xfrm>
            <a:off x="7010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52" name="Rectangle 81"/>
          <p:cNvSpPr>
            <a:spLocks noChangeArrowheads="1"/>
          </p:cNvSpPr>
          <p:nvPr/>
        </p:nvSpPr>
        <p:spPr bwMode="auto">
          <a:xfrm>
            <a:off x="7010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53" name="Rectangle 82"/>
          <p:cNvSpPr>
            <a:spLocks noChangeArrowheads="1"/>
          </p:cNvSpPr>
          <p:nvPr/>
        </p:nvSpPr>
        <p:spPr bwMode="auto">
          <a:xfrm>
            <a:off x="7010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54" name="Rectangle 83"/>
          <p:cNvSpPr>
            <a:spLocks noChangeArrowheads="1"/>
          </p:cNvSpPr>
          <p:nvPr/>
        </p:nvSpPr>
        <p:spPr bwMode="auto">
          <a:xfrm>
            <a:off x="7010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55" name="Rectangle 84"/>
          <p:cNvSpPr>
            <a:spLocks noChangeArrowheads="1"/>
          </p:cNvSpPr>
          <p:nvPr/>
        </p:nvSpPr>
        <p:spPr bwMode="auto">
          <a:xfrm>
            <a:off x="7010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56" name="Rectangle 85"/>
          <p:cNvSpPr>
            <a:spLocks noChangeArrowheads="1"/>
          </p:cNvSpPr>
          <p:nvPr/>
        </p:nvSpPr>
        <p:spPr bwMode="auto">
          <a:xfrm>
            <a:off x="7010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57" name="Rectangle 86"/>
          <p:cNvSpPr>
            <a:spLocks noChangeArrowheads="1"/>
          </p:cNvSpPr>
          <p:nvPr/>
        </p:nvSpPr>
        <p:spPr bwMode="auto">
          <a:xfrm>
            <a:off x="4343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58" name="Rectangle 87"/>
          <p:cNvSpPr>
            <a:spLocks noChangeArrowheads="1"/>
          </p:cNvSpPr>
          <p:nvPr/>
        </p:nvSpPr>
        <p:spPr bwMode="auto">
          <a:xfrm>
            <a:off x="4724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59" name="Rectangle 88"/>
          <p:cNvSpPr>
            <a:spLocks noChangeArrowheads="1"/>
          </p:cNvSpPr>
          <p:nvPr/>
        </p:nvSpPr>
        <p:spPr bwMode="auto">
          <a:xfrm>
            <a:off x="5105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60" name="Rectangle 89"/>
          <p:cNvSpPr>
            <a:spLocks noChangeArrowheads="1"/>
          </p:cNvSpPr>
          <p:nvPr/>
        </p:nvSpPr>
        <p:spPr bwMode="auto">
          <a:xfrm>
            <a:off x="5486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61" name="Rectangle 90"/>
          <p:cNvSpPr>
            <a:spLocks noChangeArrowheads="1"/>
          </p:cNvSpPr>
          <p:nvPr/>
        </p:nvSpPr>
        <p:spPr bwMode="auto">
          <a:xfrm>
            <a:off x="5867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62" name="Rectangle 91"/>
          <p:cNvSpPr>
            <a:spLocks noChangeArrowheads="1"/>
          </p:cNvSpPr>
          <p:nvPr/>
        </p:nvSpPr>
        <p:spPr bwMode="auto">
          <a:xfrm>
            <a:off x="6248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63" name="Rectangle 92"/>
          <p:cNvSpPr>
            <a:spLocks noChangeArrowheads="1"/>
          </p:cNvSpPr>
          <p:nvPr/>
        </p:nvSpPr>
        <p:spPr bwMode="auto">
          <a:xfrm>
            <a:off x="6629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64" name="Rectangle 93"/>
          <p:cNvSpPr>
            <a:spLocks noChangeArrowheads="1"/>
          </p:cNvSpPr>
          <p:nvPr/>
        </p:nvSpPr>
        <p:spPr bwMode="auto">
          <a:xfrm>
            <a:off x="3962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65" name="Rectangle 94"/>
          <p:cNvSpPr>
            <a:spLocks noChangeArrowheads="1"/>
          </p:cNvSpPr>
          <p:nvPr/>
        </p:nvSpPr>
        <p:spPr bwMode="auto">
          <a:xfrm>
            <a:off x="3581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66" name="Rectangle 95"/>
          <p:cNvSpPr>
            <a:spLocks noChangeArrowheads="1"/>
          </p:cNvSpPr>
          <p:nvPr/>
        </p:nvSpPr>
        <p:spPr bwMode="auto">
          <a:xfrm>
            <a:off x="7010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67" name="Rectangle 96"/>
          <p:cNvSpPr>
            <a:spLocks noChangeArrowheads="1"/>
          </p:cNvSpPr>
          <p:nvPr/>
        </p:nvSpPr>
        <p:spPr bwMode="auto">
          <a:xfrm>
            <a:off x="4343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68" name="Rectangle 97"/>
          <p:cNvSpPr>
            <a:spLocks noChangeArrowheads="1"/>
          </p:cNvSpPr>
          <p:nvPr/>
        </p:nvSpPr>
        <p:spPr bwMode="auto">
          <a:xfrm>
            <a:off x="4724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69" name="Rectangle 98"/>
          <p:cNvSpPr>
            <a:spLocks noChangeArrowheads="1"/>
          </p:cNvSpPr>
          <p:nvPr/>
        </p:nvSpPr>
        <p:spPr bwMode="auto">
          <a:xfrm>
            <a:off x="5105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70" name="Rectangle 99"/>
          <p:cNvSpPr>
            <a:spLocks noChangeArrowheads="1"/>
          </p:cNvSpPr>
          <p:nvPr/>
        </p:nvSpPr>
        <p:spPr bwMode="auto">
          <a:xfrm>
            <a:off x="5486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71" name="Rectangle 100"/>
          <p:cNvSpPr>
            <a:spLocks noChangeArrowheads="1"/>
          </p:cNvSpPr>
          <p:nvPr/>
        </p:nvSpPr>
        <p:spPr bwMode="auto">
          <a:xfrm>
            <a:off x="5867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72" name="Rectangle 101"/>
          <p:cNvSpPr>
            <a:spLocks noChangeArrowheads="1"/>
          </p:cNvSpPr>
          <p:nvPr/>
        </p:nvSpPr>
        <p:spPr bwMode="auto">
          <a:xfrm>
            <a:off x="6248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73" name="Rectangle 102"/>
          <p:cNvSpPr>
            <a:spLocks noChangeArrowheads="1"/>
          </p:cNvSpPr>
          <p:nvPr/>
        </p:nvSpPr>
        <p:spPr bwMode="auto">
          <a:xfrm>
            <a:off x="6629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8774" name="Rectangle 103"/>
          <p:cNvSpPr>
            <a:spLocks noChangeArrowheads="1"/>
          </p:cNvSpPr>
          <p:nvPr/>
        </p:nvSpPr>
        <p:spPr bwMode="auto">
          <a:xfrm>
            <a:off x="3962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491624" name="Picture 104"/>
          <p:cNvPicPr>
            <a:picLocks noChangeAspect="1" noChangeArrowheads="1"/>
          </p:cNvPicPr>
          <p:nvPr/>
        </p:nvPicPr>
        <p:blipFill>
          <a:blip r:embed="rId2"/>
          <a:srcRect/>
          <a:stretch>
            <a:fillRect/>
          </a:stretch>
        </p:blipFill>
        <p:spPr bwMode="auto">
          <a:xfrm>
            <a:off x="3962400" y="3492500"/>
            <a:ext cx="381000" cy="317500"/>
          </a:xfrm>
          <a:prstGeom prst="rect">
            <a:avLst/>
          </a:prstGeom>
          <a:solidFill>
            <a:srgbClr val="969696"/>
          </a:solidFill>
          <a:ln w="9525">
            <a:noFill/>
            <a:miter lim="800000"/>
            <a:headEnd/>
            <a:tailEnd/>
          </a:ln>
        </p:spPr>
      </p:pic>
      <p:sp>
        <p:nvSpPr>
          <p:cNvPr id="28776" name="Rectangle 105"/>
          <p:cNvSpPr>
            <a:spLocks noChangeArrowheads="1"/>
          </p:cNvSpPr>
          <p:nvPr/>
        </p:nvSpPr>
        <p:spPr bwMode="auto">
          <a:xfrm>
            <a:off x="6629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8777" name="Rectangle 106"/>
          <p:cNvSpPr>
            <a:spLocks noChangeArrowheads="1"/>
          </p:cNvSpPr>
          <p:nvPr/>
        </p:nvSpPr>
        <p:spPr bwMode="auto">
          <a:xfrm>
            <a:off x="3962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8778" name="Rectangle 107"/>
          <p:cNvSpPr>
            <a:spLocks noChangeArrowheads="1"/>
          </p:cNvSpPr>
          <p:nvPr/>
        </p:nvSpPr>
        <p:spPr bwMode="auto">
          <a:xfrm>
            <a:off x="4343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8779" name="Rectangle 108"/>
          <p:cNvSpPr>
            <a:spLocks noChangeArrowheads="1"/>
          </p:cNvSpPr>
          <p:nvPr/>
        </p:nvSpPr>
        <p:spPr bwMode="auto">
          <a:xfrm>
            <a:off x="4724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8780" name="Rectangle 109"/>
          <p:cNvSpPr>
            <a:spLocks noChangeArrowheads="1"/>
          </p:cNvSpPr>
          <p:nvPr/>
        </p:nvSpPr>
        <p:spPr bwMode="auto">
          <a:xfrm>
            <a:off x="5105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8781" name="Rectangle 110"/>
          <p:cNvSpPr>
            <a:spLocks noChangeArrowheads="1"/>
          </p:cNvSpPr>
          <p:nvPr/>
        </p:nvSpPr>
        <p:spPr bwMode="auto">
          <a:xfrm>
            <a:off x="5486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8782" name="Rectangle 111"/>
          <p:cNvSpPr>
            <a:spLocks noChangeArrowheads="1"/>
          </p:cNvSpPr>
          <p:nvPr/>
        </p:nvSpPr>
        <p:spPr bwMode="auto">
          <a:xfrm>
            <a:off x="5867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8783" name="Rectangle 112"/>
          <p:cNvSpPr>
            <a:spLocks noChangeArrowheads="1"/>
          </p:cNvSpPr>
          <p:nvPr/>
        </p:nvSpPr>
        <p:spPr bwMode="auto">
          <a:xfrm>
            <a:off x="6248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8784" name="Rectangle 113"/>
          <p:cNvSpPr>
            <a:spLocks noChangeArrowheads="1"/>
          </p:cNvSpPr>
          <p:nvPr/>
        </p:nvSpPr>
        <p:spPr bwMode="auto">
          <a:xfrm>
            <a:off x="3124200" y="444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8785" name="Rectangle 114"/>
          <p:cNvSpPr>
            <a:spLocks noChangeArrowheads="1"/>
          </p:cNvSpPr>
          <p:nvPr/>
        </p:nvSpPr>
        <p:spPr bwMode="auto">
          <a:xfrm>
            <a:off x="3124200" y="222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8786" name="Rectangle 115"/>
          <p:cNvSpPr>
            <a:spLocks noChangeArrowheads="1"/>
          </p:cNvSpPr>
          <p:nvPr/>
        </p:nvSpPr>
        <p:spPr bwMode="auto">
          <a:xfrm>
            <a:off x="3124200" y="254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8787" name="Rectangle 116"/>
          <p:cNvSpPr>
            <a:spLocks noChangeArrowheads="1"/>
          </p:cNvSpPr>
          <p:nvPr/>
        </p:nvSpPr>
        <p:spPr bwMode="auto">
          <a:xfrm>
            <a:off x="3124200" y="285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8788" name="Rectangle 117"/>
          <p:cNvSpPr>
            <a:spLocks noChangeArrowheads="1"/>
          </p:cNvSpPr>
          <p:nvPr/>
        </p:nvSpPr>
        <p:spPr bwMode="auto">
          <a:xfrm>
            <a:off x="3124200" y="317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8789" name="Rectangle 118"/>
          <p:cNvSpPr>
            <a:spLocks noChangeArrowheads="1"/>
          </p:cNvSpPr>
          <p:nvPr/>
        </p:nvSpPr>
        <p:spPr bwMode="auto">
          <a:xfrm>
            <a:off x="3124200" y="349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8790" name="Rectangle 119"/>
          <p:cNvSpPr>
            <a:spLocks noChangeArrowheads="1"/>
          </p:cNvSpPr>
          <p:nvPr/>
        </p:nvSpPr>
        <p:spPr bwMode="auto">
          <a:xfrm>
            <a:off x="3124200" y="381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8791" name="Rectangle 120"/>
          <p:cNvSpPr>
            <a:spLocks noChangeArrowheads="1"/>
          </p:cNvSpPr>
          <p:nvPr/>
        </p:nvSpPr>
        <p:spPr bwMode="auto">
          <a:xfrm>
            <a:off x="3124200" y="412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8792" name="Rectangle 121"/>
          <p:cNvSpPr>
            <a:spLocks noChangeArrowheads="1"/>
          </p:cNvSpPr>
          <p:nvPr/>
        </p:nvSpPr>
        <p:spPr bwMode="auto">
          <a:xfrm>
            <a:off x="3124200" y="476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8793" name="Rectangle 122"/>
          <p:cNvSpPr>
            <a:spLocks noChangeArrowheads="1"/>
          </p:cNvSpPr>
          <p:nvPr/>
        </p:nvSpPr>
        <p:spPr bwMode="auto">
          <a:xfrm>
            <a:off x="3581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28794" name="Rectangle 123"/>
          <p:cNvSpPr>
            <a:spLocks noChangeArrowheads="1"/>
          </p:cNvSpPr>
          <p:nvPr/>
        </p:nvSpPr>
        <p:spPr bwMode="auto">
          <a:xfrm>
            <a:off x="7010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8795" name="Rectangle 124"/>
          <p:cNvSpPr>
            <a:spLocks noChangeArrowheads="1"/>
          </p:cNvSpPr>
          <p:nvPr/>
        </p:nvSpPr>
        <p:spPr bwMode="auto">
          <a:xfrm>
            <a:off x="3124200" y="190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grpSp>
        <p:nvGrpSpPr>
          <p:cNvPr id="2" name="Group 125"/>
          <p:cNvGrpSpPr>
            <a:grpSpLocks/>
          </p:cNvGrpSpPr>
          <p:nvPr/>
        </p:nvGrpSpPr>
        <p:grpSpPr bwMode="auto">
          <a:xfrm>
            <a:off x="914400" y="1397000"/>
            <a:ext cx="1447800" cy="3745178"/>
            <a:chOff x="912" y="2448"/>
            <a:chExt cx="1056" cy="1392"/>
          </a:xfrm>
        </p:grpSpPr>
        <p:sp>
          <p:nvSpPr>
            <p:cNvPr id="28806" name="Line 126"/>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28807" name="Line 127"/>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28808" name="Line 128"/>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28797" name="Text Box 129"/>
          <p:cNvSpPr txBox="1">
            <a:spLocks noChangeArrowheads="1"/>
          </p:cNvSpPr>
          <p:nvPr/>
        </p:nvSpPr>
        <p:spPr bwMode="auto">
          <a:xfrm>
            <a:off x="381000" y="4788959"/>
            <a:ext cx="381000" cy="40011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28798" name="Rectangle 130"/>
          <p:cNvSpPr>
            <a:spLocks noChangeArrowheads="1"/>
          </p:cNvSpPr>
          <p:nvPr/>
        </p:nvSpPr>
        <p:spPr bwMode="auto">
          <a:xfrm>
            <a:off x="914403" y="4873625"/>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sp>
        <p:nvSpPr>
          <p:cNvPr id="28799" name="Rectangle 131"/>
          <p:cNvSpPr>
            <a:spLocks noChangeArrowheads="1"/>
          </p:cNvSpPr>
          <p:nvPr/>
        </p:nvSpPr>
        <p:spPr bwMode="auto">
          <a:xfrm>
            <a:off x="914403" y="4620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(2,1)</a:t>
            </a:r>
          </a:p>
        </p:txBody>
      </p:sp>
      <p:sp>
        <p:nvSpPr>
          <p:cNvPr id="491652" name="Rectangle 132"/>
          <p:cNvSpPr>
            <a:spLocks noChangeArrowheads="1"/>
          </p:cNvSpPr>
          <p:nvPr/>
        </p:nvSpPr>
        <p:spPr bwMode="auto">
          <a:xfrm>
            <a:off x="914403" y="3858948"/>
            <a:ext cx="1439863" cy="268552"/>
          </a:xfrm>
          <a:prstGeom prst="rect">
            <a:avLst/>
          </a:prstGeom>
          <a:solidFill>
            <a:srgbClr val="FFCC99"/>
          </a:solidFill>
          <a:ln w="9525">
            <a:solidFill>
              <a:schemeClr val="tx1"/>
            </a:solidFill>
            <a:miter lim="800000"/>
            <a:headEnd/>
            <a:tailEnd/>
          </a:ln>
        </p:spPr>
        <p:txBody>
          <a:bodyPr wrap="none" anchor="ctr"/>
          <a:lstStyle/>
          <a:p>
            <a:pPr algn="ctr"/>
            <a:r>
              <a:rPr kumimoji="1" lang="zh-CN" altLang="en-US" sz="2000" b="1">
                <a:latin typeface="楷体_GB2312" pitchFamily="49" charset="-122"/>
              </a:rPr>
              <a:t>(5,1)</a:t>
            </a:r>
          </a:p>
        </p:txBody>
      </p:sp>
      <p:sp>
        <p:nvSpPr>
          <p:cNvPr id="28801" name="Rectangle 133"/>
          <p:cNvSpPr>
            <a:spLocks noChangeArrowheads="1"/>
          </p:cNvSpPr>
          <p:nvPr/>
        </p:nvSpPr>
        <p:spPr bwMode="auto">
          <a:xfrm>
            <a:off x="914403" y="4366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(3,1)</a:t>
            </a:r>
          </a:p>
        </p:txBody>
      </p:sp>
      <p:sp>
        <p:nvSpPr>
          <p:cNvPr id="28802" name="Rectangle 134"/>
          <p:cNvSpPr>
            <a:spLocks noChangeArrowheads="1"/>
          </p:cNvSpPr>
          <p:nvPr/>
        </p:nvSpPr>
        <p:spPr bwMode="auto">
          <a:xfrm>
            <a:off x="914403" y="4112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(4,1)</a:t>
            </a:r>
          </a:p>
        </p:txBody>
      </p:sp>
      <p:sp>
        <p:nvSpPr>
          <p:cNvPr id="491655" name="Rectangle 135"/>
          <p:cNvSpPr>
            <a:spLocks noGrp="1" noChangeArrowheads="1"/>
          </p:cNvSpPr>
          <p:nvPr>
            <p:ph type="body" idx="1"/>
          </p:nvPr>
        </p:nvSpPr>
        <p:spPr>
          <a:xfrm>
            <a:off x="500063" y="773908"/>
            <a:ext cx="7700962" cy="478896"/>
          </a:xfrm>
          <a:noFill/>
        </p:spPr>
        <p:txBody>
          <a:bodyPr/>
          <a:lstStyle/>
          <a:p>
            <a:r>
              <a:rPr lang="zh-CN" altLang="en-US" smtClean="0"/>
              <a:t>向下方前进一步</a:t>
            </a:r>
          </a:p>
        </p:txBody>
      </p:sp>
      <p:sp>
        <p:nvSpPr>
          <p:cNvPr id="28804" name="AutoShape 136">
            <a:hlinkClick r:id="" action="ppaction://noaction" highlightClick="1"/>
          </p:cNvPr>
          <p:cNvSpPr>
            <a:spLocks noChangeArrowheads="1"/>
          </p:cNvSpPr>
          <p:nvPr/>
        </p:nvSpPr>
        <p:spPr bwMode="auto">
          <a:xfrm>
            <a:off x="8153400" y="5328708"/>
            <a:ext cx="990600" cy="381000"/>
          </a:xfrm>
          <a:prstGeom prst="actionButtonBlank">
            <a:avLst/>
          </a:prstGeom>
          <a:gradFill rotWithShape="0">
            <a:gsLst>
              <a:gs pos="0">
                <a:srgbClr val="336699"/>
              </a:gs>
              <a:gs pos="100000">
                <a:srgbClr val="182F47"/>
              </a:gs>
            </a:gsLst>
            <a:lin ang="0" scaled="1"/>
          </a:gradFill>
          <a:ln w="9525">
            <a:noFill/>
            <a:miter lim="800000"/>
            <a:headEnd/>
            <a:tailEnd/>
          </a:ln>
        </p:spPr>
        <p:txBody>
          <a:bodyPr wrap="none" anchor="ctr"/>
          <a:lstStyle/>
          <a:p>
            <a:pPr algn="ctr"/>
            <a:r>
              <a:rPr kumimoji="1" lang="en-US" altLang="zh-CN" b="1" dirty="0">
                <a:solidFill>
                  <a:srgbClr val="336699"/>
                </a:solidFill>
                <a:latin typeface="Times New Roman" pitchFamily="18" charset="0"/>
              </a:rPr>
              <a:t>break</a:t>
            </a:r>
          </a:p>
        </p:txBody>
      </p:sp>
      <p:sp>
        <p:nvSpPr>
          <p:cNvPr id="139" name="Rectangle 66"/>
          <p:cNvSpPr>
            <a:spLocks noGrp="1" noChangeArrowheads="1"/>
          </p:cNvSpPr>
          <p:nvPr>
            <p:ph type="title"/>
          </p:nvPr>
        </p:nvSpPr>
        <p:spPr>
          <a:xfrm>
            <a:off x="357188" y="233488"/>
            <a:ext cx="8229600" cy="535781"/>
          </a:xfrm>
        </p:spPr>
        <p:txBody>
          <a:bodyPr anchor="b"/>
          <a:lstStyle/>
          <a:p>
            <a:pPr>
              <a:defRPr/>
            </a:pPr>
            <a:r>
              <a:rPr lang="zh-CN" altLang="en-US" sz="3600" dirty="0">
                <a:effectLst>
                  <a:outerShdw blurRad="38100" dist="38100" dir="2700000" algn="tl">
                    <a:srgbClr val="C0C0C0"/>
                  </a:outerShdw>
                </a:effectLst>
              </a:rPr>
              <a:t>迷宫问题(续)</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655">
                                            <p:txEl>
                                              <p:pRg st="0" end="0"/>
                                            </p:txEl>
                                          </p:spTgt>
                                        </p:tgtEl>
                                        <p:attrNameLst>
                                          <p:attrName>style.visibility</p:attrName>
                                        </p:attrNameLst>
                                      </p:cBhvr>
                                      <p:to>
                                        <p:strVal val="visible"/>
                                      </p:to>
                                    </p:set>
                                    <p:animEffect transition="in" filter="wipe(left)">
                                      <p:cBhvr>
                                        <p:cTn id="7" dur="500"/>
                                        <p:tgtEl>
                                          <p:spTgt spid="49165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491547"/>
                                        </p:tgtEl>
                                        <p:attrNameLst>
                                          <p:attrName>style.visibility</p:attrName>
                                        </p:attrNameLst>
                                      </p:cBhvr>
                                      <p:to>
                                        <p:strVal val="visible"/>
                                      </p:to>
                                    </p:set>
                                    <p:animEffect transition="in" filter="wipe(up)">
                                      <p:cBhvr>
                                        <p:cTn id="11" dur="500"/>
                                        <p:tgtEl>
                                          <p:spTgt spid="491547"/>
                                        </p:tgtEl>
                                      </p:cBhvr>
                                    </p:animEffect>
                                  </p:childTnLst>
                                </p:cTn>
                              </p:par>
                            </p:childTnLst>
                          </p:cTn>
                        </p:par>
                        <p:par>
                          <p:cTn id="12" fill="hold">
                            <p:stCondLst>
                              <p:cond delay="2000"/>
                            </p:stCondLst>
                            <p:childTnLst>
                              <p:par>
                                <p:cTn id="13" presetID="12" presetClass="entr" presetSubtype="1" fill="hold" nodeType="afterEffect">
                                  <p:stCondLst>
                                    <p:cond delay="0"/>
                                  </p:stCondLst>
                                  <p:childTnLst>
                                    <p:set>
                                      <p:cBhvr>
                                        <p:cTn id="14" dur="1" fill="hold">
                                          <p:stCondLst>
                                            <p:cond delay="0"/>
                                          </p:stCondLst>
                                        </p:cTn>
                                        <p:tgtEl>
                                          <p:spTgt spid="491624"/>
                                        </p:tgtEl>
                                        <p:attrNameLst>
                                          <p:attrName>style.visibility</p:attrName>
                                        </p:attrNameLst>
                                      </p:cBhvr>
                                      <p:to>
                                        <p:strVal val="visible"/>
                                      </p:to>
                                    </p:set>
                                    <p:animEffect transition="in" filter="slide(fromTop)">
                                      <p:cBhvr>
                                        <p:cTn id="15" dur="500"/>
                                        <p:tgtEl>
                                          <p:spTgt spid="491624"/>
                                        </p:tgtEl>
                                      </p:cBhvr>
                                    </p:animEffect>
                                  </p:childTnLst>
                                </p:cTn>
                              </p:par>
                            </p:childTnLst>
                          </p:cTn>
                        </p:par>
                        <p:par>
                          <p:cTn id="16" fill="hold">
                            <p:stCondLst>
                              <p:cond delay="2500"/>
                            </p:stCondLst>
                            <p:childTnLst>
                              <p:par>
                                <p:cTn id="17" presetID="2" presetClass="entr" presetSubtype="1" fill="hold" grpId="0" nodeType="afterEffect">
                                  <p:stCondLst>
                                    <p:cond delay="2000"/>
                                  </p:stCondLst>
                                  <p:childTnLst>
                                    <p:set>
                                      <p:cBhvr>
                                        <p:cTn id="18" dur="1" fill="hold">
                                          <p:stCondLst>
                                            <p:cond delay="0"/>
                                          </p:stCondLst>
                                        </p:cTn>
                                        <p:tgtEl>
                                          <p:spTgt spid="491652"/>
                                        </p:tgtEl>
                                        <p:attrNameLst>
                                          <p:attrName>style.visibility</p:attrName>
                                        </p:attrNameLst>
                                      </p:cBhvr>
                                      <p:to>
                                        <p:strVal val="visible"/>
                                      </p:to>
                                    </p:set>
                                    <p:anim calcmode="lin" valueType="num">
                                      <p:cBhvr additive="base">
                                        <p:cTn id="19" dur="500" fill="hold"/>
                                        <p:tgtEl>
                                          <p:spTgt spid="491652"/>
                                        </p:tgtEl>
                                        <p:attrNameLst>
                                          <p:attrName>ppt_x</p:attrName>
                                        </p:attrNameLst>
                                      </p:cBhvr>
                                      <p:tavLst>
                                        <p:tav tm="0">
                                          <p:val>
                                            <p:strVal val="#ppt_x"/>
                                          </p:val>
                                        </p:tav>
                                        <p:tav tm="100000">
                                          <p:val>
                                            <p:strVal val="#ppt_x"/>
                                          </p:val>
                                        </p:tav>
                                      </p:tavLst>
                                    </p:anim>
                                    <p:anim calcmode="lin" valueType="num">
                                      <p:cBhvr additive="base">
                                        <p:cTn id="20" dur="500" fill="hold"/>
                                        <p:tgtEl>
                                          <p:spTgt spid="4916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7" grpId="0" animBg="1" autoUpdateAnimBg="0"/>
      <p:bldP spid="491652" grpId="0" animBg="1" autoUpdateAnimBg="0"/>
      <p:bldP spid="49165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3962400" y="3492500"/>
            <a:ext cx="381000" cy="317500"/>
          </a:xfrm>
          <a:prstGeom prst="rect">
            <a:avLst/>
          </a:prstGeom>
          <a:solidFill>
            <a:srgbClr val="969696"/>
          </a:solidFill>
          <a:ln w="9525">
            <a:noFill/>
            <a:miter lim="800000"/>
            <a:headEnd/>
            <a:tailEnd/>
          </a:ln>
        </p:spPr>
      </p:pic>
      <p:sp>
        <p:nvSpPr>
          <p:cNvPr id="29699" name="Rectangle 3"/>
          <p:cNvSpPr>
            <a:spLocks noChangeArrowheads="1"/>
          </p:cNvSpPr>
          <p:nvPr/>
        </p:nvSpPr>
        <p:spPr bwMode="auto">
          <a:xfrm>
            <a:off x="3962400" y="222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9700" name="Rectangle 4"/>
          <p:cNvSpPr>
            <a:spLocks noChangeArrowheads="1"/>
          </p:cNvSpPr>
          <p:nvPr/>
        </p:nvSpPr>
        <p:spPr bwMode="auto">
          <a:xfrm>
            <a:off x="4343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01" name="Rectangle 5"/>
          <p:cNvSpPr>
            <a:spLocks noChangeArrowheads="1"/>
          </p:cNvSpPr>
          <p:nvPr/>
        </p:nvSpPr>
        <p:spPr bwMode="auto">
          <a:xfrm>
            <a:off x="4724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02" name="Rectangle 6"/>
          <p:cNvSpPr>
            <a:spLocks noChangeArrowheads="1"/>
          </p:cNvSpPr>
          <p:nvPr/>
        </p:nvSpPr>
        <p:spPr bwMode="auto">
          <a:xfrm>
            <a:off x="5105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03" name="Rectangle 7"/>
          <p:cNvSpPr>
            <a:spLocks noChangeArrowheads="1"/>
          </p:cNvSpPr>
          <p:nvPr/>
        </p:nvSpPr>
        <p:spPr bwMode="auto">
          <a:xfrm>
            <a:off x="5486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04" name="Rectangle 8"/>
          <p:cNvSpPr>
            <a:spLocks noChangeArrowheads="1"/>
          </p:cNvSpPr>
          <p:nvPr/>
        </p:nvSpPr>
        <p:spPr bwMode="auto">
          <a:xfrm>
            <a:off x="5867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05" name="Rectangle 9"/>
          <p:cNvSpPr>
            <a:spLocks noChangeArrowheads="1"/>
          </p:cNvSpPr>
          <p:nvPr/>
        </p:nvSpPr>
        <p:spPr bwMode="auto">
          <a:xfrm>
            <a:off x="6248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06" name="Rectangle 10"/>
          <p:cNvSpPr>
            <a:spLocks noChangeArrowheads="1"/>
          </p:cNvSpPr>
          <p:nvPr/>
        </p:nvSpPr>
        <p:spPr bwMode="auto">
          <a:xfrm>
            <a:off x="6629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07" name="Rectangle 11"/>
          <p:cNvSpPr>
            <a:spLocks noChangeArrowheads="1"/>
          </p:cNvSpPr>
          <p:nvPr/>
        </p:nvSpPr>
        <p:spPr bwMode="auto">
          <a:xfrm>
            <a:off x="3962400" y="2540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9708" name="Rectangle 12"/>
          <p:cNvSpPr>
            <a:spLocks noChangeArrowheads="1"/>
          </p:cNvSpPr>
          <p:nvPr/>
        </p:nvSpPr>
        <p:spPr bwMode="auto">
          <a:xfrm>
            <a:off x="4343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09" name="Rectangle 13"/>
          <p:cNvSpPr>
            <a:spLocks noChangeArrowheads="1"/>
          </p:cNvSpPr>
          <p:nvPr/>
        </p:nvSpPr>
        <p:spPr bwMode="auto">
          <a:xfrm>
            <a:off x="4724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10" name="Rectangle 14"/>
          <p:cNvSpPr>
            <a:spLocks noChangeArrowheads="1"/>
          </p:cNvSpPr>
          <p:nvPr/>
        </p:nvSpPr>
        <p:spPr bwMode="auto">
          <a:xfrm>
            <a:off x="5105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11" name="Rectangle 15"/>
          <p:cNvSpPr>
            <a:spLocks noChangeArrowheads="1"/>
          </p:cNvSpPr>
          <p:nvPr/>
        </p:nvSpPr>
        <p:spPr bwMode="auto">
          <a:xfrm>
            <a:off x="5486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12" name="Rectangle 16"/>
          <p:cNvSpPr>
            <a:spLocks noChangeArrowheads="1"/>
          </p:cNvSpPr>
          <p:nvPr/>
        </p:nvSpPr>
        <p:spPr bwMode="auto">
          <a:xfrm>
            <a:off x="5867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13" name="Rectangle 17"/>
          <p:cNvSpPr>
            <a:spLocks noChangeArrowheads="1"/>
          </p:cNvSpPr>
          <p:nvPr/>
        </p:nvSpPr>
        <p:spPr bwMode="auto">
          <a:xfrm>
            <a:off x="6248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14" name="Rectangle 18"/>
          <p:cNvSpPr>
            <a:spLocks noChangeArrowheads="1"/>
          </p:cNvSpPr>
          <p:nvPr/>
        </p:nvSpPr>
        <p:spPr bwMode="auto">
          <a:xfrm>
            <a:off x="6629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15" name="Rectangle 19"/>
          <p:cNvSpPr>
            <a:spLocks noChangeArrowheads="1"/>
          </p:cNvSpPr>
          <p:nvPr/>
        </p:nvSpPr>
        <p:spPr bwMode="auto">
          <a:xfrm>
            <a:off x="3962400" y="2857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9716" name="Rectangle 20"/>
          <p:cNvSpPr>
            <a:spLocks noChangeArrowheads="1"/>
          </p:cNvSpPr>
          <p:nvPr/>
        </p:nvSpPr>
        <p:spPr bwMode="auto">
          <a:xfrm>
            <a:off x="4343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17" name="Rectangle 21"/>
          <p:cNvSpPr>
            <a:spLocks noChangeArrowheads="1"/>
          </p:cNvSpPr>
          <p:nvPr/>
        </p:nvSpPr>
        <p:spPr bwMode="auto">
          <a:xfrm>
            <a:off x="4724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18" name="Rectangle 22"/>
          <p:cNvSpPr>
            <a:spLocks noChangeArrowheads="1"/>
          </p:cNvSpPr>
          <p:nvPr/>
        </p:nvSpPr>
        <p:spPr bwMode="auto">
          <a:xfrm>
            <a:off x="5105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19" name="Rectangle 23"/>
          <p:cNvSpPr>
            <a:spLocks noChangeArrowheads="1"/>
          </p:cNvSpPr>
          <p:nvPr/>
        </p:nvSpPr>
        <p:spPr bwMode="auto">
          <a:xfrm>
            <a:off x="5486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20" name="Rectangle 24"/>
          <p:cNvSpPr>
            <a:spLocks noChangeArrowheads="1"/>
          </p:cNvSpPr>
          <p:nvPr/>
        </p:nvSpPr>
        <p:spPr bwMode="auto">
          <a:xfrm>
            <a:off x="5867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21" name="Rectangle 25"/>
          <p:cNvSpPr>
            <a:spLocks noChangeArrowheads="1"/>
          </p:cNvSpPr>
          <p:nvPr/>
        </p:nvSpPr>
        <p:spPr bwMode="auto">
          <a:xfrm>
            <a:off x="6248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22" name="Rectangle 26"/>
          <p:cNvSpPr>
            <a:spLocks noChangeArrowheads="1"/>
          </p:cNvSpPr>
          <p:nvPr/>
        </p:nvSpPr>
        <p:spPr bwMode="auto">
          <a:xfrm>
            <a:off x="6629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23" name="Rectangle 27"/>
          <p:cNvSpPr>
            <a:spLocks noChangeArrowheads="1"/>
          </p:cNvSpPr>
          <p:nvPr/>
        </p:nvSpPr>
        <p:spPr bwMode="auto">
          <a:xfrm>
            <a:off x="3962400" y="3175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9724" name="Rectangle 28"/>
          <p:cNvSpPr>
            <a:spLocks noChangeArrowheads="1"/>
          </p:cNvSpPr>
          <p:nvPr/>
        </p:nvSpPr>
        <p:spPr bwMode="auto">
          <a:xfrm>
            <a:off x="4343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25" name="Rectangle 29"/>
          <p:cNvSpPr>
            <a:spLocks noChangeArrowheads="1"/>
          </p:cNvSpPr>
          <p:nvPr/>
        </p:nvSpPr>
        <p:spPr bwMode="auto">
          <a:xfrm>
            <a:off x="4724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26" name="Rectangle 30"/>
          <p:cNvSpPr>
            <a:spLocks noChangeArrowheads="1"/>
          </p:cNvSpPr>
          <p:nvPr/>
        </p:nvSpPr>
        <p:spPr bwMode="auto">
          <a:xfrm>
            <a:off x="5105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27" name="Rectangle 31"/>
          <p:cNvSpPr>
            <a:spLocks noChangeArrowheads="1"/>
          </p:cNvSpPr>
          <p:nvPr/>
        </p:nvSpPr>
        <p:spPr bwMode="auto">
          <a:xfrm>
            <a:off x="5486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28" name="Rectangle 32"/>
          <p:cNvSpPr>
            <a:spLocks noChangeArrowheads="1"/>
          </p:cNvSpPr>
          <p:nvPr/>
        </p:nvSpPr>
        <p:spPr bwMode="auto">
          <a:xfrm>
            <a:off x="5867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29" name="Rectangle 33"/>
          <p:cNvSpPr>
            <a:spLocks noChangeArrowheads="1"/>
          </p:cNvSpPr>
          <p:nvPr/>
        </p:nvSpPr>
        <p:spPr bwMode="auto">
          <a:xfrm>
            <a:off x="6248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30" name="Rectangle 34"/>
          <p:cNvSpPr>
            <a:spLocks noChangeArrowheads="1"/>
          </p:cNvSpPr>
          <p:nvPr/>
        </p:nvSpPr>
        <p:spPr bwMode="auto">
          <a:xfrm>
            <a:off x="6629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92579" name="Rectangle 35"/>
          <p:cNvSpPr>
            <a:spLocks noChangeArrowheads="1"/>
          </p:cNvSpPr>
          <p:nvPr/>
        </p:nvSpPr>
        <p:spPr bwMode="auto">
          <a:xfrm>
            <a:off x="3962400" y="3492500"/>
            <a:ext cx="381000" cy="3175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29732" name="Rectangle 36"/>
          <p:cNvSpPr>
            <a:spLocks noChangeArrowheads="1"/>
          </p:cNvSpPr>
          <p:nvPr/>
        </p:nvSpPr>
        <p:spPr bwMode="auto">
          <a:xfrm>
            <a:off x="4343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33" name="Rectangle 37"/>
          <p:cNvSpPr>
            <a:spLocks noChangeArrowheads="1"/>
          </p:cNvSpPr>
          <p:nvPr/>
        </p:nvSpPr>
        <p:spPr bwMode="auto">
          <a:xfrm>
            <a:off x="4724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34" name="Rectangle 38"/>
          <p:cNvSpPr>
            <a:spLocks noChangeArrowheads="1"/>
          </p:cNvSpPr>
          <p:nvPr/>
        </p:nvSpPr>
        <p:spPr bwMode="auto">
          <a:xfrm>
            <a:off x="5105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35" name="Rectangle 39"/>
          <p:cNvSpPr>
            <a:spLocks noChangeArrowheads="1"/>
          </p:cNvSpPr>
          <p:nvPr/>
        </p:nvSpPr>
        <p:spPr bwMode="auto">
          <a:xfrm>
            <a:off x="5486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36" name="Rectangle 40"/>
          <p:cNvSpPr>
            <a:spLocks noChangeArrowheads="1"/>
          </p:cNvSpPr>
          <p:nvPr/>
        </p:nvSpPr>
        <p:spPr bwMode="auto">
          <a:xfrm>
            <a:off x="5867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37" name="Rectangle 41"/>
          <p:cNvSpPr>
            <a:spLocks noChangeArrowheads="1"/>
          </p:cNvSpPr>
          <p:nvPr/>
        </p:nvSpPr>
        <p:spPr bwMode="auto">
          <a:xfrm>
            <a:off x="6248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38" name="Rectangle 42"/>
          <p:cNvSpPr>
            <a:spLocks noChangeArrowheads="1"/>
          </p:cNvSpPr>
          <p:nvPr/>
        </p:nvSpPr>
        <p:spPr bwMode="auto">
          <a:xfrm>
            <a:off x="6629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39" name="Rectangle 43"/>
          <p:cNvSpPr>
            <a:spLocks noChangeArrowheads="1"/>
          </p:cNvSpPr>
          <p:nvPr/>
        </p:nvSpPr>
        <p:spPr bwMode="auto">
          <a:xfrm>
            <a:off x="3962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40" name="Rectangle 44"/>
          <p:cNvSpPr>
            <a:spLocks noChangeArrowheads="1"/>
          </p:cNvSpPr>
          <p:nvPr/>
        </p:nvSpPr>
        <p:spPr bwMode="auto">
          <a:xfrm>
            <a:off x="4343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41" name="Rectangle 45"/>
          <p:cNvSpPr>
            <a:spLocks noChangeArrowheads="1"/>
          </p:cNvSpPr>
          <p:nvPr/>
        </p:nvSpPr>
        <p:spPr bwMode="auto">
          <a:xfrm>
            <a:off x="4724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42" name="Rectangle 46"/>
          <p:cNvSpPr>
            <a:spLocks noChangeArrowheads="1"/>
          </p:cNvSpPr>
          <p:nvPr/>
        </p:nvSpPr>
        <p:spPr bwMode="auto">
          <a:xfrm>
            <a:off x="5105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43" name="Rectangle 47"/>
          <p:cNvSpPr>
            <a:spLocks noChangeArrowheads="1"/>
          </p:cNvSpPr>
          <p:nvPr/>
        </p:nvSpPr>
        <p:spPr bwMode="auto">
          <a:xfrm>
            <a:off x="5486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44" name="Rectangle 48"/>
          <p:cNvSpPr>
            <a:spLocks noChangeArrowheads="1"/>
          </p:cNvSpPr>
          <p:nvPr/>
        </p:nvSpPr>
        <p:spPr bwMode="auto">
          <a:xfrm>
            <a:off x="5867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45" name="Rectangle 49"/>
          <p:cNvSpPr>
            <a:spLocks noChangeArrowheads="1"/>
          </p:cNvSpPr>
          <p:nvPr/>
        </p:nvSpPr>
        <p:spPr bwMode="auto">
          <a:xfrm>
            <a:off x="6248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46" name="Rectangle 50"/>
          <p:cNvSpPr>
            <a:spLocks noChangeArrowheads="1"/>
          </p:cNvSpPr>
          <p:nvPr/>
        </p:nvSpPr>
        <p:spPr bwMode="auto">
          <a:xfrm>
            <a:off x="6629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47" name="Rectangle 51"/>
          <p:cNvSpPr>
            <a:spLocks noChangeArrowheads="1"/>
          </p:cNvSpPr>
          <p:nvPr/>
        </p:nvSpPr>
        <p:spPr bwMode="auto">
          <a:xfrm>
            <a:off x="3962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48" name="Rectangle 52"/>
          <p:cNvSpPr>
            <a:spLocks noChangeArrowheads="1"/>
          </p:cNvSpPr>
          <p:nvPr/>
        </p:nvSpPr>
        <p:spPr bwMode="auto">
          <a:xfrm>
            <a:off x="4343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49" name="Rectangle 53"/>
          <p:cNvSpPr>
            <a:spLocks noChangeArrowheads="1"/>
          </p:cNvSpPr>
          <p:nvPr/>
        </p:nvSpPr>
        <p:spPr bwMode="auto">
          <a:xfrm>
            <a:off x="4724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50" name="Rectangle 54"/>
          <p:cNvSpPr>
            <a:spLocks noChangeArrowheads="1"/>
          </p:cNvSpPr>
          <p:nvPr/>
        </p:nvSpPr>
        <p:spPr bwMode="auto">
          <a:xfrm>
            <a:off x="5105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51" name="Rectangle 55"/>
          <p:cNvSpPr>
            <a:spLocks noChangeArrowheads="1"/>
          </p:cNvSpPr>
          <p:nvPr/>
        </p:nvSpPr>
        <p:spPr bwMode="auto">
          <a:xfrm>
            <a:off x="5486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52" name="Rectangle 56"/>
          <p:cNvSpPr>
            <a:spLocks noChangeArrowheads="1"/>
          </p:cNvSpPr>
          <p:nvPr/>
        </p:nvSpPr>
        <p:spPr bwMode="auto">
          <a:xfrm>
            <a:off x="5867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53" name="Rectangle 57"/>
          <p:cNvSpPr>
            <a:spLocks noChangeArrowheads="1"/>
          </p:cNvSpPr>
          <p:nvPr/>
        </p:nvSpPr>
        <p:spPr bwMode="auto">
          <a:xfrm>
            <a:off x="6248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54" name="Rectangle 58"/>
          <p:cNvSpPr>
            <a:spLocks noChangeArrowheads="1"/>
          </p:cNvSpPr>
          <p:nvPr/>
        </p:nvSpPr>
        <p:spPr bwMode="auto">
          <a:xfrm>
            <a:off x="6629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55" name="Rectangle 59"/>
          <p:cNvSpPr>
            <a:spLocks noChangeArrowheads="1"/>
          </p:cNvSpPr>
          <p:nvPr/>
        </p:nvSpPr>
        <p:spPr bwMode="auto">
          <a:xfrm>
            <a:off x="3962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56" name="Rectangle 60"/>
          <p:cNvSpPr>
            <a:spLocks noChangeArrowheads="1"/>
          </p:cNvSpPr>
          <p:nvPr/>
        </p:nvSpPr>
        <p:spPr bwMode="auto">
          <a:xfrm>
            <a:off x="4343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57" name="Rectangle 61"/>
          <p:cNvSpPr>
            <a:spLocks noChangeArrowheads="1"/>
          </p:cNvSpPr>
          <p:nvPr/>
        </p:nvSpPr>
        <p:spPr bwMode="auto">
          <a:xfrm>
            <a:off x="4724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58" name="Rectangle 62"/>
          <p:cNvSpPr>
            <a:spLocks noChangeArrowheads="1"/>
          </p:cNvSpPr>
          <p:nvPr/>
        </p:nvSpPr>
        <p:spPr bwMode="auto">
          <a:xfrm>
            <a:off x="5105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59" name="Rectangle 63"/>
          <p:cNvSpPr>
            <a:spLocks noChangeArrowheads="1"/>
          </p:cNvSpPr>
          <p:nvPr/>
        </p:nvSpPr>
        <p:spPr bwMode="auto">
          <a:xfrm>
            <a:off x="5486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60" name="Rectangle 64"/>
          <p:cNvSpPr>
            <a:spLocks noChangeArrowheads="1"/>
          </p:cNvSpPr>
          <p:nvPr/>
        </p:nvSpPr>
        <p:spPr bwMode="auto">
          <a:xfrm>
            <a:off x="5867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61" name="Rectangle 65"/>
          <p:cNvSpPr>
            <a:spLocks noChangeArrowheads="1"/>
          </p:cNvSpPr>
          <p:nvPr/>
        </p:nvSpPr>
        <p:spPr bwMode="auto">
          <a:xfrm>
            <a:off x="6248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29762" name="Rectangle 66"/>
          <p:cNvSpPr>
            <a:spLocks noChangeArrowheads="1"/>
          </p:cNvSpPr>
          <p:nvPr/>
        </p:nvSpPr>
        <p:spPr bwMode="auto">
          <a:xfrm>
            <a:off x="6629400" y="4445000"/>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9763" name="Rectangle 68"/>
          <p:cNvSpPr>
            <a:spLocks noChangeArrowheads="1"/>
          </p:cNvSpPr>
          <p:nvPr/>
        </p:nvSpPr>
        <p:spPr bwMode="auto">
          <a:xfrm>
            <a:off x="3581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64" name="Rectangle 69"/>
          <p:cNvSpPr>
            <a:spLocks noChangeArrowheads="1"/>
          </p:cNvSpPr>
          <p:nvPr/>
        </p:nvSpPr>
        <p:spPr bwMode="auto">
          <a:xfrm>
            <a:off x="3581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65" name="Rectangle 70"/>
          <p:cNvSpPr>
            <a:spLocks noChangeArrowheads="1"/>
          </p:cNvSpPr>
          <p:nvPr/>
        </p:nvSpPr>
        <p:spPr bwMode="auto">
          <a:xfrm>
            <a:off x="3581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66" name="Rectangle 71"/>
          <p:cNvSpPr>
            <a:spLocks noChangeArrowheads="1"/>
          </p:cNvSpPr>
          <p:nvPr/>
        </p:nvSpPr>
        <p:spPr bwMode="auto">
          <a:xfrm>
            <a:off x="3581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67" name="Rectangle 72"/>
          <p:cNvSpPr>
            <a:spLocks noChangeArrowheads="1"/>
          </p:cNvSpPr>
          <p:nvPr/>
        </p:nvSpPr>
        <p:spPr bwMode="auto">
          <a:xfrm>
            <a:off x="3581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68" name="Rectangle 73"/>
          <p:cNvSpPr>
            <a:spLocks noChangeArrowheads="1"/>
          </p:cNvSpPr>
          <p:nvPr/>
        </p:nvSpPr>
        <p:spPr bwMode="auto">
          <a:xfrm>
            <a:off x="3581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69" name="Rectangle 74"/>
          <p:cNvSpPr>
            <a:spLocks noChangeArrowheads="1"/>
          </p:cNvSpPr>
          <p:nvPr/>
        </p:nvSpPr>
        <p:spPr bwMode="auto">
          <a:xfrm>
            <a:off x="3581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70" name="Rectangle 75"/>
          <p:cNvSpPr>
            <a:spLocks noChangeArrowheads="1"/>
          </p:cNvSpPr>
          <p:nvPr/>
        </p:nvSpPr>
        <p:spPr bwMode="auto">
          <a:xfrm>
            <a:off x="3581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71" name="Rectangle 76"/>
          <p:cNvSpPr>
            <a:spLocks noChangeArrowheads="1"/>
          </p:cNvSpPr>
          <p:nvPr/>
        </p:nvSpPr>
        <p:spPr bwMode="auto">
          <a:xfrm>
            <a:off x="3581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72" name="Rectangle 77"/>
          <p:cNvSpPr>
            <a:spLocks noChangeArrowheads="1"/>
          </p:cNvSpPr>
          <p:nvPr/>
        </p:nvSpPr>
        <p:spPr bwMode="auto">
          <a:xfrm>
            <a:off x="7010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73" name="Rectangle 78"/>
          <p:cNvSpPr>
            <a:spLocks noChangeArrowheads="1"/>
          </p:cNvSpPr>
          <p:nvPr/>
        </p:nvSpPr>
        <p:spPr bwMode="auto">
          <a:xfrm>
            <a:off x="7010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74" name="Rectangle 79"/>
          <p:cNvSpPr>
            <a:spLocks noChangeArrowheads="1"/>
          </p:cNvSpPr>
          <p:nvPr/>
        </p:nvSpPr>
        <p:spPr bwMode="auto">
          <a:xfrm>
            <a:off x="7010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75" name="Rectangle 80"/>
          <p:cNvSpPr>
            <a:spLocks noChangeArrowheads="1"/>
          </p:cNvSpPr>
          <p:nvPr/>
        </p:nvSpPr>
        <p:spPr bwMode="auto">
          <a:xfrm>
            <a:off x="7010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76" name="Rectangle 81"/>
          <p:cNvSpPr>
            <a:spLocks noChangeArrowheads="1"/>
          </p:cNvSpPr>
          <p:nvPr/>
        </p:nvSpPr>
        <p:spPr bwMode="auto">
          <a:xfrm>
            <a:off x="7010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77" name="Rectangle 82"/>
          <p:cNvSpPr>
            <a:spLocks noChangeArrowheads="1"/>
          </p:cNvSpPr>
          <p:nvPr/>
        </p:nvSpPr>
        <p:spPr bwMode="auto">
          <a:xfrm>
            <a:off x="7010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78" name="Rectangle 83"/>
          <p:cNvSpPr>
            <a:spLocks noChangeArrowheads="1"/>
          </p:cNvSpPr>
          <p:nvPr/>
        </p:nvSpPr>
        <p:spPr bwMode="auto">
          <a:xfrm>
            <a:off x="7010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79" name="Rectangle 84"/>
          <p:cNvSpPr>
            <a:spLocks noChangeArrowheads="1"/>
          </p:cNvSpPr>
          <p:nvPr/>
        </p:nvSpPr>
        <p:spPr bwMode="auto">
          <a:xfrm>
            <a:off x="7010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80" name="Rectangle 85"/>
          <p:cNvSpPr>
            <a:spLocks noChangeArrowheads="1"/>
          </p:cNvSpPr>
          <p:nvPr/>
        </p:nvSpPr>
        <p:spPr bwMode="auto">
          <a:xfrm>
            <a:off x="7010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81" name="Rectangle 86"/>
          <p:cNvSpPr>
            <a:spLocks noChangeArrowheads="1"/>
          </p:cNvSpPr>
          <p:nvPr/>
        </p:nvSpPr>
        <p:spPr bwMode="auto">
          <a:xfrm>
            <a:off x="4343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82" name="Rectangle 87"/>
          <p:cNvSpPr>
            <a:spLocks noChangeArrowheads="1"/>
          </p:cNvSpPr>
          <p:nvPr/>
        </p:nvSpPr>
        <p:spPr bwMode="auto">
          <a:xfrm>
            <a:off x="4724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83" name="Rectangle 88"/>
          <p:cNvSpPr>
            <a:spLocks noChangeArrowheads="1"/>
          </p:cNvSpPr>
          <p:nvPr/>
        </p:nvSpPr>
        <p:spPr bwMode="auto">
          <a:xfrm>
            <a:off x="5105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84" name="Rectangle 89"/>
          <p:cNvSpPr>
            <a:spLocks noChangeArrowheads="1"/>
          </p:cNvSpPr>
          <p:nvPr/>
        </p:nvSpPr>
        <p:spPr bwMode="auto">
          <a:xfrm>
            <a:off x="5486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85" name="Rectangle 90"/>
          <p:cNvSpPr>
            <a:spLocks noChangeArrowheads="1"/>
          </p:cNvSpPr>
          <p:nvPr/>
        </p:nvSpPr>
        <p:spPr bwMode="auto">
          <a:xfrm>
            <a:off x="5867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86" name="Rectangle 91"/>
          <p:cNvSpPr>
            <a:spLocks noChangeArrowheads="1"/>
          </p:cNvSpPr>
          <p:nvPr/>
        </p:nvSpPr>
        <p:spPr bwMode="auto">
          <a:xfrm>
            <a:off x="6248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87" name="Rectangle 92"/>
          <p:cNvSpPr>
            <a:spLocks noChangeArrowheads="1"/>
          </p:cNvSpPr>
          <p:nvPr/>
        </p:nvSpPr>
        <p:spPr bwMode="auto">
          <a:xfrm>
            <a:off x="6629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88" name="Rectangle 93"/>
          <p:cNvSpPr>
            <a:spLocks noChangeArrowheads="1"/>
          </p:cNvSpPr>
          <p:nvPr/>
        </p:nvSpPr>
        <p:spPr bwMode="auto">
          <a:xfrm>
            <a:off x="3962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89" name="Rectangle 94"/>
          <p:cNvSpPr>
            <a:spLocks noChangeArrowheads="1"/>
          </p:cNvSpPr>
          <p:nvPr/>
        </p:nvSpPr>
        <p:spPr bwMode="auto">
          <a:xfrm>
            <a:off x="3581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90" name="Rectangle 95"/>
          <p:cNvSpPr>
            <a:spLocks noChangeArrowheads="1"/>
          </p:cNvSpPr>
          <p:nvPr/>
        </p:nvSpPr>
        <p:spPr bwMode="auto">
          <a:xfrm>
            <a:off x="7010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91" name="Rectangle 96"/>
          <p:cNvSpPr>
            <a:spLocks noChangeArrowheads="1"/>
          </p:cNvSpPr>
          <p:nvPr/>
        </p:nvSpPr>
        <p:spPr bwMode="auto">
          <a:xfrm>
            <a:off x="4343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92" name="Rectangle 97"/>
          <p:cNvSpPr>
            <a:spLocks noChangeArrowheads="1"/>
          </p:cNvSpPr>
          <p:nvPr/>
        </p:nvSpPr>
        <p:spPr bwMode="auto">
          <a:xfrm>
            <a:off x="4724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93" name="Rectangle 98"/>
          <p:cNvSpPr>
            <a:spLocks noChangeArrowheads="1"/>
          </p:cNvSpPr>
          <p:nvPr/>
        </p:nvSpPr>
        <p:spPr bwMode="auto">
          <a:xfrm>
            <a:off x="5105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94" name="Rectangle 99"/>
          <p:cNvSpPr>
            <a:spLocks noChangeArrowheads="1"/>
          </p:cNvSpPr>
          <p:nvPr/>
        </p:nvSpPr>
        <p:spPr bwMode="auto">
          <a:xfrm>
            <a:off x="5486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95" name="Rectangle 100"/>
          <p:cNvSpPr>
            <a:spLocks noChangeArrowheads="1"/>
          </p:cNvSpPr>
          <p:nvPr/>
        </p:nvSpPr>
        <p:spPr bwMode="auto">
          <a:xfrm>
            <a:off x="5867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96" name="Rectangle 101"/>
          <p:cNvSpPr>
            <a:spLocks noChangeArrowheads="1"/>
          </p:cNvSpPr>
          <p:nvPr/>
        </p:nvSpPr>
        <p:spPr bwMode="auto">
          <a:xfrm>
            <a:off x="6248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97" name="Rectangle 102"/>
          <p:cNvSpPr>
            <a:spLocks noChangeArrowheads="1"/>
          </p:cNvSpPr>
          <p:nvPr/>
        </p:nvSpPr>
        <p:spPr bwMode="auto">
          <a:xfrm>
            <a:off x="6629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9798" name="Rectangle 103"/>
          <p:cNvSpPr>
            <a:spLocks noChangeArrowheads="1"/>
          </p:cNvSpPr>
          <p:nvPr/>
        </p:nvSpPr>
        <p:spPr bwMode="auto">
          <a:xfrm>
            <a:off x="3962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492648" name="Picture 104"/>
          <p:cNvPicPr>
            <a:picLocks noChangeAspect="1" noChangeArrowheads="1"/>
          </p:cNvPicPr>
          <p:nvPr/>
        </p:nvPicPr>
        <p:blipFill>
          <a:blip r:embed="rId2"/>
          <a:srcRect/>
          <a:stretch>
            <a:fillRect/>
          </a:stretch>
        </p:blipFill>
        <p:spPr bwMode="auto">
          <a:xfrm>
            <a:off x="3962400" y="3810000"/>
            <a:ext cx="381000" cy="317500"/>
          </a:xfrm>
          <a:prstGeom prst="rect">
            <a:avLst/>
          </a:prstGeom>
          <a:solidFill>
            <a:srgbClr val="969696"/>
          </a:solidFill>
          <a:ln w="9525">
            <a:noFill/>
            <a:miter lim="800000"/>
            <a:headEnd/>
            <a:tailEnd/>
          </a:ln>
        </p:spPr>
      </p:pic>
      <p:sp>
        <p:nvSpPr>
          <p:cNvPr id="29800" name="Rectangle 105"/>
          <p:cNvSpPr>
            <a:spLocks noChangeArrowheads="1"/>
          </p:cNvSpPr>
          <p:nvPr/>
        </p:nvSpPr>
        <p:spPr bwMode="auto">
          <a:xfrm>
            <a:off x="6629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9801" name="Rectangle 106"/>
          <p:cNvSpPr>
            <a:spLocks noChangeArrowheads="1"/>
          </p:cNvSpPr>
          <p:nvPr/>
        </p:nvSpPr>
        <p:spPr bwMode="auto">
          <a:xfrm>
            <a:off x="3962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9802" name="Rectangle 107"/>
          <p:cNvSpPr>
            <a:spLocks noChangeArrowheads="1"/>
          </p:cNvSpPr>
          <p:nvPr/>
        </p:nvSpPr>
        <p:spPr bwMode="auto">
          <a:xfrm>
            <a:off x="4343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9803" name="Rectangle 108"/>
          <p:cNvSpPr>
            <a:spLocks noChangeArrowheads="1"/>
          </p:cNvSpPr>
          <p:nvPr/>
        </p:nvSpPr>
        <p:spPr bwMode="auto">
          <a:xfrm>
            <a:off x="4724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9804" name="Rectangle 109"/>
          <p:cNvSpPr>
            <a:spLocks noChangeArrowheads="1"/>
          </p:cNvSpPr>
          <p:nvPr/>
        </p:nvSpPr>
        <p:spPr bwMode="auto">
          <a:xfrm>
            <a:off x="5105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9805" name="Rectangle 110"/>
          <p:cNvSpPr>
            <a:spLocks noChangeArrowheads="1"/>
          </p:cNvSpPr>
          <p:nvPr/>
        </p:nvSpPr>
        <p:spPr bwMode="auto">
          <a:xfrm>
            <a:off x="5486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9806" name="Rectangle 111"/>
          <p:cNvSpPr>
            <a:spLocks noChangeArrowheads="1"/>
          </p:cNvSpPr>
          <p:nvPr/>
        </p:nvSpPr>
        <p:spPr bwMode="auto">
          <a:xfrm>
            <a:off x="5867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9807" name="Rectangle 112"/>
          <p:cNvSpPr>
            <a:spLocks noChangeArrowheads="1"/>
          </p:cNvSpPr>
          <p:nvPr/>
        </p:nvSpPr>
        <p:spPr bwMode="auto">
          <a:xfrm>
            <a:off x="6248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9808" name="Rectangle 113"/>
          <p:cNvSpPr>
            <a:spLocks noChangeArrowheads="1"/>
          </p:cNvSpPr>
          <p:nvPr/>
        </p:nvSpPr>
        <p:spPr bwMode="auto">
          <a:xfrm>
            <a:off x="3124200" y="444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29809" name="Rectangle 114"/>
          <p:cNvSpPr>
            <a:spLocks noChangeArrowheads="1"/>
          </p:cNvSpPr>
          <p:nvPr/>
        </p:nvSpPr>
        <p:spPr bwMode="auto">
          <a:xfrm>
            <a:off x="3124200" y="222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29810" name="Rectangle 115"/>
          <p:cNvSpPr>
            <a:spLocks noChangeArrowheads="1"/>
          </p:cNvSpPr>
          <p:nvPr/>
        </p:nvSpPr>
        <p:spPr bwMode="auto">
          <a:xfrm>
            <a:off x="3124200" y="254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29811" name="Rectangle 116"/>
          <p:cNvSpPr>
            <a:spLocks noChangeArrowheads="1"/>
          </p:cNvSpPr>
          <p:nvPr/>
        </p:nvSpPr>
        <p:spPr bwMode="auto">
          <a:xfrm>
            <a:off x="3124200" y="285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29812" name="Rectangle 117"/>
          <p:cNvSpPr>
            <a:spLocks noChangeArrowheads="1"/>
          </p:cNvSpPr>
          <p:nvPr/>
        </p:nvSpPr>
        <p:spPr bwMode="auto">
          <a:xfrm>
            <a:off x="3124200" y="317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29813" name="Rectangle 118"/>
          <p:cNvSpPr>
            <a:spLocks noChangeArrowheads="1"/>
          </p:cNvSpPr>
          <p:nvPr/>
        </p:nvSpPr>
        <p:spPr bwMode="auto">
          <a:xfrm>
            <a:off x="3124200" y="349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29814" name="Rectangle 119"/>
          <p:cNvSpPr>
            <a:spLocks noChangeArrowheads="1"/>
          </p:cNvSpPr>
          <p:nvPr/>
        </p:nvSpPr>
        <p:spPr bwMode="auto">
          <a:xfrm>
            <a:off x="3124200" y="381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29815" name="Rectangle 120"/>
          <p:cNvSpPr>
            <a:spLocks noChangeArrowheads="1"/>
          </p:cNvSpPr>
          <p:nvPr/>
        </p:nvSpPr>
        <p:spPr bwMode="auto">
          <a:xfrm>
            <a:off x="3124200" y="412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29816" name="Rectangle 121"/>
          <p:cNvSpPr>
            <a:spLocks noChangeArrowheads="1"/>
          </p:cNvSpPr>
          <p:nvPr/>
        </p:nvSpPr>
        <p:spPr bwMode="auto">
          <a:xfrm>
            <a:off x="3124200" y="476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9817" name="Rectangle 122"/>
          <p:cNvSpPr>
            <a:spLocks noChangeArrowheads="1"/>
          </p:cNvSpPr>
          <p:nvPr/>
        </p:nvSpPr>
        <p:spPr bwMode="auto">
          <a:xfrm>
            <a:off x="3581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29818" name="Rectangle 123"/>
          <p:cNvSpPr>
            <a:spLocks noChangeArrowheads="1"/>
          </p:cNvSpPr>
          <p:nvPr/>
        </p:nvSpPr>
        <p:spPr bwMode="auto">
          <a:xfrm>
            <a:off x="7010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29819" name="Rectangle 124"/>
          <p:cNvSpPr>
            <a:spLocks noChangeArrowheads="1"/>
          </p:cNvSpPr>
          <p:nvPr/>
        </p:nvSpPr>
        <p:spPr bwMode="auto">
          <a:xfrm>
            <a:off x="3124200" y="190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grpSp>
        <p:nvGrpSpPr>
          <p:cNvPr id="2" name="Group 125"/>
          <p:cNvGrpSpPr>
            <a:grpSpLocks/>
          </p:cNvGrpSpPr>
          <p:nvPr/>
        </p:nvGrpSpPr>
        <p:grpSpPr bwMode="auto">
          <a:xfrm>
            <a:off x="914400" y="1397000"/>
            <a:ext cx="1447800" cy="3745178"/>
            <a:chOff x="912" y="2448"/>
            <a:chExt cx="1056" cy="1392"/>
          </a:xfrm>
        </p:grpSpPr>
        <p:sp>
          <p:nvSpPr>
            <p:cNvPr id="29831" name="Line 126"/>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29832" name="Line 127"/>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29833" name="Line 128"/>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29821" name="Text Box 129"/>
          <p:cNvSpPr txBox="1">
            <a:spLocks noChangeArrowheads="1"/>
          </p:cNvSpPr>
          <p:nvPr/>
        </p:nvSpPr>
        <p:spPr bwMode="auto">
          <a:xfrm>
            <a:off x="381000" y="4788959"/>
            <a:ext cx="381000" cy="40011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29822" name="Rectangle 130"/>
          <p:cNvSpPr>
            <a:spLocks noChangeArrowheads="1"/>
          </p:cNvSpPr>
          <p:nvPr/>
        </p:nvSpPr>
        <p:spPr bwMode="auto">
          <a:xfrm>
            <a:off x="914403" y="4873625"/>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sp>
        <p:nvSpPr>
          <p:cNvPr id="29823" name="Rectangle 131"/>
          <p:cNvSpPr>
            <a:spLocks noChangeArrowheads="1"/>
          </p:cNvSpPr>
          <p:nvPr/>
        </p:nvSpPr>
        <p:spPr bwMode="auto">
          <a:xfrm>
            <a:off x="914403" y="4620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(2,1)</a:t>
            </a:r>
          </a:p>
        </p:txBody>
      </p:sp>
      <p:sp>
        <p:nvSpPr>
          <p:cNvPr id="492676" name="Rectangle 132"/>
          <p:cNvSpPr>
            <a:spLocks noChangeArrowheads="1"/>
          </p:cNvSpPr>
          <p:nvPr/>
        </p:nvSpPr>
        <p:spPr bwMode="auto">
          <a:xfrm>
            <a:off x="914403" y="3604948"/>
            <a:ext cx="1439863" cy="268552"/>
          </a:xfrm>
          <a:prstGeom prst="rect">
            <a:avLst/>
          </a:prstGeom>
          <a:solidFill>
            <a:srgbClr val="FFCC99"/>
          </a:solidFill>
          <a:ln w="9525">
            <a:solidFill>
              <a:schemeClr val="tx1"/>
            </a:solidFill>
            <a:miter lim="800000"/>
            <a:headEnd/>
            <a:tailEnd/>
          </a:ln>
        </p:spPr>
        <p:txBody>
          <a:bodyPr wrap="none" anchor="ctr"/>
          <a:lstStyle/>
          <a:p>
            <a:pPr algn="ctr"/>
            <a:r>
              <a:rPr kumimoji="1" lang="zh-CN" altLang="en-US" sz="2000" b="1">
                <a:latin typeface="楷体_GB2312" pitchFamily="49" charset="-122"/>
              </a:rPr>
              <a:t>(6,1)</a:t>
            </a:r>
          </a:p>
        </p:txBody>
      </p:sp>
      <p:sp>
        <p:nvSpPr>
          <p:cNvPr id="29825" name="Rectangle 133"/>
          <p:cNvSpPr>
            <a:spLocks noChangeArrowheads="1"/>
          </p:cNvSpPr>
          <p:nvPr/>
        </p:nvSpPr>
        <p:spPr bwMode="auto">
          <a:xfrm>
            <a:off x="914403" y="4366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(3,1)</a:t>
            </a:r>
          </a:p>
        </p:txBody>
      </p:sp>
      <p:sp>
        <p:nvSpPr>
          <p:cNvPr id="29826" name="Rectangle 134"/>
          <p:cNvSpPr>
            <a:spLocks noChangeArrowheads="1"/>
          </p:cNvSpPr>
          <p:nvPr/>
        </p:nvSpPr>
        <p:spPr bwMode="auto">
          <a:xfrm>
            <a:off x="914403" y="4112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(4,1)</a:t>
            </a:r>
          </a:p>
        </p:txBody>
      </p:sp>
      <p:sp>
        <p:nvSpPr>
          <p:cNvPr id="29827" name="Rectangle 135"/>
          <p:cNvSpPr>
            <a:spLocks noChangeArrowheads="1"/>
          </p:cNvSpPr>
          <p:nvPr/>
        </p:nvSpPr>
        <p:spPr bwMode="auto">
          <a:xfrm>
            <a:off x="914403" y="3858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(5,1)</a:t>
            </a:r>
          </a:p>
        </p:txBody>
      </p:sp>
      <p:sp>
        <p:nvSpPr>
          <p:cNvPr id="29828" name="AutoShape 137">
            <a:hlinkClick r:id="" action="ppaction://noaction" highlightClick="1"/>
          </p:cNvPr>
          <p:cNvSpPr>
            <a:spLocks noChangeArrowheads="1"/>
          </p:cNvSpPr>
          <p:nvPr/>
        </p:nvSpPr>
        <p:spPr bwMode="auto">
          <a:xfrm>
            <a:off x="8153400" y="5328708"/>
            <a:ext cx="990600" cy="381000"/>
          </a:xfrm>
          <a:prstGeom prst="actionButtonBlank">
            <a:avLst/>
          </a:prstGeom>
          <a:gradFill rotWithShape="0">
            <a:gsLst>
              <a:gs pos="0">
                <a:srgbClr val="336699"/>
              </a:gs>
              <a:gs pos="100000">
                <a:srgbClr val="182F47"/>
              </a:gs>
            </a:gsLst>
            <a:lin ang="0" scaled="1"/>
          </a:gradFill>
          <a:ln w="9525">
            <a:noFill/>
            <a:miter lim="800000"/>
            <a:headEnd/>
            <a:tailEnd/>
          </a:ln>
        </p:spPr>
        <p:txBody>
          <a:bodyPr wrap="none" anchor="ctr"/>
          <a:lstStyle/>
          <a:p>
            <a:pPr algn="ctr"/>
            <a:r>
              <a:rPr kumimoji="1" lang="en-US" altLang="zh-CN" b="1" dirty="0">
                <a:solidFill>
                  <a:srgbClr val="336699"/>
                </a:solidFill>
                <a:latin typeface="Times New Roman" pitchFamily="18" charset="0"/>
              </a:rPr>
              <a:t>break</a:t>
            </a:r>
          </a:p>
        </p:txBody>
      </p:sp>
      <p:sp>
        <p:nvSpPr>
          <p:cNvPr id="141" name="Rectangle 132"/>
          <p:cNvSpPr txBox="1">
            <a:spLocks noChangeArrowheads="1"/>
          </p:cNvSpPr>
          <p:nvPr/>
        </p:nvSpPr>
        <p:spPr bwMode="auto">
          <a:xfrm>
            <a:off x="500063" y="773908"/>
            <a:ext cx="7700962" cy="478896"/>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buFont typeface="Wingdings" pitchFamily="2" charset="2"/>
              <a:buChar char="n"/>
              <a:defRPr/>
            </a:pPr>
            <a:r>
              <a:rPr lang="zh-CN" altLang="en-US" sz="3000" kern="0">
                <a:latin typeface="+mn-lt"/>
                <a:ea typeface="+mn-ea"/>
              </a:rPr>
              <a:t>向下方前进一步</a:t>
            </a:r>
            <a:endParaRPr lang="zh-CN" altLang="en-US" sz="3000" kern="0" dirty="0">
              <a:latin typeface="+mn-lt"/>
              <a:ea typeface="+mn-ea"/>
            </a:endParaRPr>
          </a:p>
        </p:txBody>
      </p:sp>
      <p:sp>
        <p:nvSpPr>
          <p:cNvPr id="142" name="Rectangle 66"/>
          <p:cNvSpPr>
            <a:spLocks noGrp="1" noChangeArrowheads="1"/>
          </p:cNvSpPr>
          <p:nvPr>
            <p:ph type="title"/>
          </p:nvPr>
        </p:nvSpPr>
        <p:spPr>
          <a:xfrm>
            <a:off x="357188" y="233488"/>
            <a:ext cx="8229600" cy="535781"/>
          </a:xfrm>
        </p:spPr>
        <p:txBody>
          <a:bodyPr anchor="b"/>
          <a:lstStyle/>
          <a:p>
            <a:pPr>
              <a:defRPr/>
            </a:pPr>
            <a:r>
              <a:rPr lang="zh-CN" altLang="en-US" sz="3600" dirty="0">
                <a:effectLst>
                  <a:outerShdw blurRad="38100" dist="38100" dir="2700000" algn="tl">
                    <a:srgbClr val="C0C0C0"/>
                  </a:outerShdw>
                </a:effectLst>
              </a:rPr>
              <a:t>迷宫问题(续)</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492579"/>
                                        </p:tgtEl>
                                        <p:attrNameLst>
                                          <p:attrName>style.visibility</p:attrName>
                                        </p:attrNameLst>
                                      </p:cBhvr>
                                      <p:to>
                                        <p:strVal val="visible"/>
                                      </p:to>
                                    </p:set>
                                    <p:animEffect transition="in" filter="wipe(up)">
                                      <p:cBhvr>
                                        <p:cTn id="7" dur="500"/>
                                        <p:tgtEl>
                                          <p:spTgt spid="492579"/>
                                        </p:tgtEl>
                                      </p:cBhvr>
                                    </p:animEffect>
                                  </p:childTnLst>
                                </p:cTn>
                              </p:par>
                            </p:childTnLst>
                          </p:cTn>
                        </p:par>
                        <p:par>
                          <p:cTn id="8" fill="hold">
                            <p:stCondLst>
                              <p:cond delay="1500"/>
                            </p:stCondLst>
                            <p:childTnLst>
                              <p:par>
                                <p:cTn id="9" presetID="12" presetClass="entr" presetSubtype="1" fill="hold" nodeType="afterEffect">
                                  <p:stCondLst>
                                    <p:cond delay="0"/>
                                  </p:stCondLst>
                                  <p:childTnLst>
                                    <p:set>
                                      <p:cBhvr>
                                        <p:cTn id="10" dur="1" fill="hold">
                                          <p:stCondLst>
                                            <p:cond delay="0"/>
                                          </p:stCondLst>
                                        </p:cTn>
                                        <p:tgtEl>
                                          <p:spTgt spid="492648"/>
                                        </p:tgtEl>
                                        <p:attrNameLst>
                                          <p:attrName>style.visibility</p:attrName>
                                        </p:attrNameLst>
                                      </p:cBhvr>
                                      <p:to>
                                        <p:strVal val="visible"/>
                                      </p:to>
                                    </p:set>
                                    <p:animEffect transition="in" filter="slide(fromTop)">
                                      <p:cBhvr>
                                        <p:cTn id="11" dur="500"/>
                                        <p:tgtEl>
                                          <p:spTgt spid="492648"/>
                                        </p:tgtEl>
                                      </p:cBhvr>
                                    </p:animEffect>
                                  </p:childTnLst>
                                </p:cTn>
                              </p:par>
                            </p:childTnLst>
                          </p:cTn>
                        </p:par>
                        <p:par>
                          <p:cTn id="12" fill="hold">
                            <p:stCondLst>
                              <p:cond delay="2000"/>
                            </p:stCondLst>
                            <p:childTnLst>
                              <p:par>
                                <p:cTn id="13" presetID="2" presetClass="entr" presetSubtype="1" fill="hold" grpId="0" nodeType="afterEffect">
                                  <p:stCondLst>
                                    <p:cond delay="2000"/>
                                  </p:stCondLst>
                                  <p:childTnLst>
                                    <p:set>
                                      <p:cBhvr>
                                        <p:cTn id="14" dur="1" fill="hold">
                                          <p:stCondLst>
                                            <p:cond delay="0"/>
                                          </p:stCondLst>
                                        </p:cTn>
                                        <p:tgtEl>
                                          <p:spTgt spid="492676"/>
                                        </p:tgtEl>
                                        <p:attrNameLst>
                                          <p:attrName>style.visibility</p:attrName>
                                        </p:attrNameLst>
                                      </p:cBhvr>
                                      <p:to>
                                        <p:strVal val="visible"/>
                                      </p:to>
                                    </p:set>
                                    <p:anim calcmode="lin" valueType="num">
                                      <p:cBhvr additive="base">
                                        <p:cTn id="15" dur="500" fill="hold"/>
                                        <p:tgtEl>
                                          <p:spTgt spid="492676"/>
                                        </p:tgtEl>
                                        <p:attrNameLst>
                                          <p:attrName>ppt_x</p:attrName>
                                        </p:attrNameLst>
                                      </p:cBhvr>
                                      <p:tavLst>
                                        <p:tav tm="0">
                                          <p:val>
                                            <p:strVal val="#ppt_x"/>
                                          </p:val>
                                        </p:tav>
                                        <p:tav tm="100000">
                                          <p:val>
                                            <p:strVal val="#ppt_x"/>
                                          </p:val>
                                        </p:tav>
                                      </p:tavLst>
                                    </p:anim>
                                    <p:anim calcmode="lin" valueType="num">
                                      <p:cBhvr additive="base">
                                        <p:cTn id="16" dur="500" fill="hold"/>
                                        <p:tgtEl>
                                          <p:spTgt spid="49267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1">
                                            <p:txEl>
                                              <p:pRg st="0" end="0"/>
                                            </p:txEl>
                                          </p:spTgt>
                                        </p:tgtEl>
                                        <p:attrNameLst>
                                          <p:attrName>style.visibility</p:attrName>
                                        </p:attrNameLst>
                                      </p:cBhvr>
                                      <p:to>
                                        <p:strVal val="visible"/>
                                      </p:to>
                                    </p:set>
                                    <p:animEffect transition="in" filter="wipe(left)">
                                      <p:cBhvr>
                                        <p:cTn id="21" dur="500"/>
                                        <p:tgtEl>
                                          <p:spTgt spid="1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79" grpId="0" animBg="1" autoUpdateAnimBg="0"/>
      <p:bldP spid="492676" grpId="0" animBg="1" autoUpdateAnimBg="0"/>
      <p:bldP spid="14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3962400" y="3810000"/>
            <a:ext cx="381000" cy="317500"/>
          </a:xfrm>
          <a:prstGeom prst="rect">
            <a:avLst/>
          </a:prstGeom>
          <a:solidFill>
            <a:srgbClr val="969696"/>
          </a:solidFill>
          <a:ln w="9525">
            <a:noFill/>
            <a:miter lim="800000"/>
            <a:headEnd/>
            <a:tailEnd/>
          </a:ln>
        </p:spPr>
      </p:pic>
      <p:sp>
        <p:nvSpPr>
          <p:cNvPr id="30723" name="Rectangle 3"/>
          <p:cNvSpPr>
            <a:spLocks noChangeArrowheads="1"/>
          </p:cNvSpPr>
          <p:nvPr/>
        </p:nvSpPr>
        <p:spPr bwMode="auto">
          <a:xfrm>
            <a:off x="3962400" y="222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0724" name="Rectangle 4"/>
          <p:cNvSpPr>
            <a:spLocks noChangeArrowheads="1"/>
          </p:cNvSpPr>
          <p:nvPr/>
        </p:nvSpPr>
        <p:spPr bwMode="auto">
          <a:xfrm>
            <a:off x="4343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25" name="Rectangle 5"/>
          <p:cNvSpPr>
            <a:spLocks noChangeArrowheads="1"/>
          </p:cNvSpPr>
          <p:nvPr/>
        </p:nvSpPr>
        <p:spPr bwMode="auto">
          <a:xfrm>
            <a:off x="4724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26" name="Rectangle 6"/>
          <p:cNvSpPr>
            <a:spLocks noChangeArrowheads="1"/>
          </p:cNvSpPr>
          <p:nvPr/>
        </p:nvSpPr>
        <p:spPr bwMode="auto">
          <a:xfrm>
            <a:off x="5105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27" name="Rectangle 7"/>
          <p:cNvSpPr>
            <a:spLocks noChangeArrowheads="1"/>
          </p:cNvSpPr>
          <p:nvPr/>
        </p:nvSpPr>
        <p:spPr bwMode="auto">
          <a:xfrm>
            <a:off x="5486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28" name="Rectangle 8"/>
          <p:cNvSpPr>
            <a:spLocks noChangeArrowheads="1"/>
          </p:cNvSpPr>
          <p:nvPr/>
        </p:nvSpPr>
        <p:spPr bwMode="auto">
          <a:xfrm>
            <a:off x="5867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29" name="Rectangle 9"/>
          <p:cNvSpPr>
            <a:spLocks noChangeArrowheads="1"/>
          </p:cNvSpPr>
          <p:nvPr/>
        </p:nvSpPr>
        <p:spPr bwMode="auto">
          <a:xfrm>
            <a:off x="6248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30" name="Rectangle 10"/>
          <p:cNvSpPr>
            <a:spLocks noChangeArrowheads="1"/>
          </p:cNvSpPr>
          <p:nvPr/>
        </p:nvSpPr>
        <p:spPr bwMode="auto">
          <a:xfrm>
            <a:off x="6629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31" name="Rectangle 11"/>
          <p:cNvSpPr>
            <a:spLocks noChangeArrowheads="1"/>
          </p:cNvSpPr>
          <p:nvPr/>
        </p:nvSpPr>
        <p:spPr bwMode="auto">
          <a:xfrm>
            <a:off x="3962400" y="2540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0732" name="Rectangle 12"/>
          <p:cNvSpPr>
            <a:spLocks noChangeArrowheads="1"/>
          </p:cNvSpPr>
          <p:nvPr/>
        </p:nvSpPr>
        <p:spPr bwMode="auto">
          <a:xfrm>
            <a:off x="4343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33" name="Rectangle 13"/>
          <p:cNvSpPr>
            <a:spLocks noChangeArrowheads="1"/>
          </p:cNvSpPr>
          <p:nvPr/>
        </p:nvSpPr>
        <p:spPr bwMode="auto">
          <a:xfrm>
            <a:off x="4724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34" name="Rectangle 14"/>
          <p:cNvSpPr>
            <a:spLocks noChangeArrowheads="1"/>
          </p:cNvSpPr>
          <p:nvPr/>
        </p:nvSpPr>
        <p:spPr bwMode="auto">
          <a:xfrm>
            <a:off x="5105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35" name="Rectangle 15"/>
          <p:cNvSpPr>
            <a:spLocks noChangeArrowheads="1"/>
          </p:cNvSpPr>
          <p:nvPr/>
        </p:nvSpPr>
        <p:spPr bwMode="auto">
          <a:xfrm>
            <a:off x="5486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36" name="Rectangle 16"/>
          <p:cNvSpPr>
            <a:spLocks noChangeArrowheads="1"/>
          </p:cNvSpPr>
          <p:nvPr/>
        </p:nvSpPr>
        <p:spPr bwMode="auto">
          <a:xfrm>
            <a:off x="5867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37" name="Rectangle 17"/>
          <p:cNvSpPr>
            <a:spLocks noChangeArrowheads="1"/>
          </p:cNvSpPr>
          <p:nvPr/>
        </p:nvSpPr>
        <p:spPr bwMode="auto">
          <a:xfrm>
            <a:off x="6248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38" name="Rectangle 18"/>
          <p:cNvSpPr>
            <a:spLocks noChangeArrowheads="1"/>
          </p:cNvSpPr>
          <p:nvPr/>
        </p:nvSpPr>
        <p:spPr bwMode="auto">
          <a:xfrm>
            <a:off x="6629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39" name="Rectangle 19"/>
          <p:cNvSpPr>
            <a:spLocks noChangeArrowheads="1"/>
          </p:cNvSpPr>
          <p:nvPr/>
        </p:nvSpPr>
        <p:spPr bwMode="auto">
          <a:xfrm>
            <a:off x="3962400" y="2857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0740" name="Rectangle 20"/>
          <p:cNvSpPr>
            <a:spLocks noChangeArrowheads="1"/>
          </p:cNvSpPr>
          <p:nvPr/>
        </p:nvSpPr>
        <p:spPr bwMode="auto">
          <a:xfrm>
            <a:off x="4343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41" name="Rectangle 21"/>
          <p:cNvSpPr>
            <a:spLocks noChangeArrowheads="1"/>
          </p:cNvSpPr>
          <p:nvPr/>
        </p:nvSpPr>
        <p:spPr bwMode="auto">
          <a:xfrm>
            <a:off x="4724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42" name="Rectangle 22"/>
          <p:cNvSpPr>
            <a:spLocks noChangeArrowheads="1"/>
          </p:cNvSpPr>
          <p:nvPr/>
        </p:nvSpPr>
        <p:spPr bwMode="auto">
          <a:xfrm>
            <a:off x="5105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43" name="Rectangle 23"/>
          <p:cNvSpPr>
            <a:spLocks noChangeArrowheads="1"/>
          </p:cNvSpPr>
          <p:nvPr/>
        </p:nvSpPr>
        <p:spPr bwMode="auto">
          <a:xfrm>
            <a:off x="5486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44" name="Rectangle 24"/>
          <p:cNvSpPr>
            <a:spLocks noChangeArrowheads="1"/>
          </p:cNvSpPr>
          <p:nvPr/>
        </p:nvSpPr>
        <p:spPr bwMode="auto">
          <a:xfrm>
            <a:off x="5867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45" name="Rectangle 25"/>
          <p:cNvSpPr>
            <a:spLocks noChangeArrowheads="1"/>
          </p:cNvSpPr>
          <p:nvPr/>
        </p:nvSpPr>
        <p:spPr bwMode="auto">
          <a:xfrm>
            <a:off x="6248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46" name="Rectangle 26"/>
          <p:cNvSpPr>
            <a:spLocks noChangeArrowheads="1"/>
          </p:cNvSpPr>
          <p:nvPr/>
        </p:nvSpPr>
        <p:spPr bwMode="auto">
          <a:xfrm>
            <a:off x="6629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47" name="Rectangle 27"/>
          <p:cNvSpPr>
            <a:spLocks noChangeArrowheads="1"/>
          </p:cNvSpPr>
          <p:nvPr/>
        </p:nvSpPr>
        <p:spPr bwMode="auto">
          <a:xfrm>
            <a:off x="3962400" y="3175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0748" name="Rectangle 28"/>
          <p:cNvSpPr>
            <a:spLocks noChangeArrowheads="1"/>
          </p:cNvSpPr>
          <p:nvPr/>
        </p:nvSpPr>
        <p:spPr bwMode="auto">
          <a:xfrm>
            <a:off x="4343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49" name="Rectangle 29"/>
          <p:cNvSpPr>
            <a:spLocks noChangeArrowheads="1"/>
          </p:cNvSpPr>
          <p:nvPr/>
        </p:nvSpPr>
        <p:spPr bwMode="auto">
          <a:xfrm>
            <a:off x="4724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50" name="Rectangle 30"/>
          <p:cNvSpPr>
            <a:spLocks noChangeArrowheads="1"/>
          </p:cNvSpPr>
          <p:nvPr/>
        </p:nvSpPr>
        <p:spPr bwMode="auto">
          <a:xfrm>
            <a:off x="5105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51" name="Rectangle 31"/>
          <p:cNvSpPr>
            <a:spLocks noChangeArrowheads="1"/>
          </p:cNvSpPr>
          <p:nvPr/>
        </p:nvSpPr>
        <p:spPr bwMode="auto">
          <a:xfrm>
            <a:off x="5486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52" name="Rectangle 32"/>
          <p:cNvSpPr>
            <a:spLocks noChangeArrowheads="1"/>
          </p:cNvSpPr>
          <p:nvPr/>
        </p:nvSpPr>
        <p:spPr bwMode="auto">
          <a:xfrm>
            <a:off x="5867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53" name="Rectangle 33"/>
          <p:cNvSpPr>
            <a:spLocks noChangeArrowheads="1"/>
          </p:cNvSpPr>
          <p:nvPr/>
        </p:nvSpPr>
        <p:spPr bwMode="auto">
          <a:xfrm>
            <a:off x="6248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54" name="Rectangle 34"/>
          <p:cNvSpPr>
            <a:spLocks noChangeArrowheads="1"/>
          </p:cNvSpPr>
          <p:nvPr/>
        </p:nvSpPr>
        <p:spPr bwMode="auto">
          <a:xfrm>
            <a:off x="6629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55" name="Rectangle 35"/>
          <p:cNvSpPr>
            <a:spLocks noChangeArrowheads="1"/>
          </p:cNvSpPr>
          <p:nvPr/>
        </p:nvSpPr>
        <p:spPr bwMode="auto">
          <a:xfrm>
            <a:off x="3962400" y="349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0756" name="Rectangle 36"/>
          <p:cNvSpPr>
            <a:spLocks noChangeArrowheads="1"/>
          </p:cNvSpPr>
          <p:nvPr/>
        </p:nvSpPr>
        <p:spPr bwMode="auto">
          <a:xfrm>
            <a:off x="4343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57" name="Rectangle 37"/>
          <p:cNvSpPr>
            <a:spLocks noChangeArrowheads="1"/>
          </p:cNvSpPr>
          <p:nvPr/>
        </p:nvSpPr>
        <p:spPr bwMode="auto">
          <a:xfrm>
            <a:off x="4724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58" name="Rectangle 38"/>
          <p:cNvSpPr>
            <a:spLocks noChangeArrowheads="1"/>
          </p:cNvSpPr>
          <p:nvPr/>
        </p:nvSpPr>
        <p:spPr bwMode="auto">
          <a:xfrm>
            <a:off x="5105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59" name="Rectangle 39"/>
          <p:cNvSpPr>
            <a:spLocks noChangeArrowheads="1"/>
          </p:cNvSpPr>
          <p:nvPr/>
        </p:nvSpPr>
        <p:spPr bwMode="auto">
          <a:xfrm>
            <a:off x="5486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60" name="Rectangle 40"/>
          <p:cNvSpPr>
            <a:spLocks noChangeArrowheads="1"/>
          </p:cNvSpPr>
          <p:nvPr/>
        </p:nvSpPr>
        <p:spPr bwMode="auto">
          <a:xfrm>
            <a:off x="5867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61" name="Rectangle 41"/>
          <p:cNvSpPr>
            <a:spLocks noChangeArrowheads="1"/>
          </p:cNvSpPr>
          <p:nvPr/>
        </p:nvSpPr>
        <p:spPr bwMode="auto">
          <a:xfrm>
            <a:off x="6248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62" name="Rectangle 42"/>
          <p:cNvSpPr>
            <a:spLocks noChangeArrowheads="1"/>
          </p:cNvSpPr>
          <p:nvPr/>
        </p:nvSpPr>
        <p:spPr bwMode="auto">
          <a:xfrm>
            <a:off x="6629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93611" name="Rectangle 43"/>
          <p:cNvSpPr>
            <a:spLocks noChangeArrowheads="1"/>
          </p:cNvSpPr>
          <p:nvPr/>
        </p:nvSpPr>
        <p:spPr bwMode="auto">
          <a:xfrm>
            <a:off x="3962400" y="3810000"/>
            <a:ext cx="381000" cy="3175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0764" name="Rectangle 44"/>
          <p:cNvSpPr>
            <a:spLocks noChangeArrowheads="1"/>
          </p:cNvSpPr>
          <p:nvPr/>
        </p:nvSpPr>
        <p:spPr bwMode="auto">
          <a:xfrm>
            <a:off x="4343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65" name="Rectangle 45"/>
          <p:cNvSpPr>
            <a:spLocks noChangeArrowheads="1"/>
          </p:cNvSpPr>
          <p:nvPr/>
        </p:nvSpPr>
        <p:spPr bwMode="auto">
          <a:xfrm>
            <a:off x="4724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66" name="Rectangle 46"/>
          <p:cNvSpPr>
            <a:spLocks noChangeArrowheads="1"/>
          </p:cNvSpPr>
          <p:nvPr/>
        </p:nvSpPr>
        <p:spPr bwMode="auto">
          <a:xfrm>
            <a:off x="5105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67" name="Rectangle 47"/>
          <p:cNvSpPr>
            <a:spLocks noChangeArrowheads="1"/>
          </p:cNvSpPr>
          <p:nvPr/>
        </p:nvSpPr>
        <p:spPr bwMode="auto">
          <a:xfrm>
            <a:off x="5486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68" name="Rectangle 48"/>
          <p:cNvSpPr>
            <a:spLocks noChangeArrowheads="1"/>
          </p:cNvSpPr>
          <p:nvPr/>
        </p:nvSpPr>
        <p:spPr bwMode="auto">
          <a:xfrm>
            <a:off x="5867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69" name="Rectangle 49"/>
          <p:cNvSpPr>
            <a:spLocks noChangeArrowheads="1"/>
          </p:cNvSpPr>
          <p:nvPr/>
        </p:nvSpPr>
        <p:spPr bwMode="auto">
          <a:xfrm>
            <a:off x="6248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70" name="Rectangle 50"/>
          <p:cNvSpPr>
            <a:spLocks noChangeArrowheads="1"/>
          </p:cNvSpPr>
          <p:nvPr/>
        </p:nvSpPr>
        <p:spPr bwMode="auto">
          <a:xfrm>
            <a:off x="6629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71" name="Rectangle 51"/>
          <p:cNvSpPr>
            <a:spLocks noChangeArrowheads="1"/>
          </p:cNvSpPr>
          <p:nvPr/>
        </p:nvSpPr>
        <p:spPr bwMode="auto">
          <a:xfrm>
            <a:off x="3962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72" name="Rectangle 52"/>
          <p:cNvSpPr>
            <a:spLocks noChangeArrowheads="1"/>
          </p:cNvSpPr>
          <p:nvPr/>
        </p:nvSpPr>
        <p:spPr bwMode="auto">
          <a:xfrm>
            <a:off x="4343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73" name="Rectangle 53"/>
          <p:cNvSpPr>
            <a:spLocks noChangeArrowheads="1"/>
          </p:cNvSpPr>
          <p:nvPr/>
        </p:nvSpPr>
        <p:spPr bwMode="auto">
          <a:xfrm>
            <a:off x="4724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74" name="Rectangle 54"/>
          <p:cNvSpPr>
            <a:spLocks noChangeArrowheads="1"/>
          </p:cNvSpPr>
          <p:nvPr/>
        </p:nvSpPr>
        <p:spPr bwMode="auto">
          <a:xfrm>
            <a:off x="5105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75" name="Rectangle 55"/>
          <p:cNvSpPr>
            <a:spLocks noChangeArrowheads="1"/>
          </p:cNvSpPr>
          <p:nvPr/>
        </p:nvSpPr>
        <p:spPr bwMode="auto">
          <a:xfrm>
            <a:off x="5486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76" name="Rectangle 56"/>
          <p:cNvSpPr>
            <a:spLocks noChangeArrowheads="1"/>
          </p:cNvSpPr>
          <p:nvPr/>
        </p:nvSpPr>
        <p:spPr bwMode="auto">
          <a:xfrm>
            <a:off x="5867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77" name="Rectangle 57"/>
          <p:cNvSpPr>
            <a:spLocks noChangeArrowheads="1"/>
          </p:cNvSpPr>
          <p:nvPr/>
        </p:nvSpPr>
        <p:spPr bwMode="auto">
          <a:xfrm>
            <a:off x="6248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78" name="Rectangle 58"/>
          <p:cNvSpPr>
            <a:spLocks noChangeArrowheads="1"/>
          </p:cNvSpPr>
          <p:nvPr/>
        </p:nvSpPr>
        <p:spPr bwMode="auto">
          <a:xfrm>
            <a:off x="6629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79" name="Rectangle 59"/>
          <p:cNvSpPr>
            <a:spLocks noChangeArrowheads="1"/>
          </p:cNvSpPr>
          <p:nvPr/>
        </p:nvSpPr>
        <p:spPr bwMode="auto">
          <a:xfrm>
            <a:off x="3962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80" name="Rectangle 60"/>
          <p:cNvSpPr>
            <a:spLocks noChangeArrowheads="1"/>
          </p:cNvSpPr>
          <p:nvPr/>
        </p:nvSpPr>
        <p:spPr bwMode="auto">
          <a:xfrm>
            <a:off x="4343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81" name="Rectangle 61"/>
          <p:cNvSpPr>
            <a:spLocks noChangeArrowheads="1"/>
          </p:cNvSpPr>
          <p:nvPr/>
        </p:nvSpPr>
        <p:spPr bwMode="auto">
          <a:xfrm>
            <a:off x="4724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82" name="Rectangle 62"/>
          <p:cNvSpPr>
            <a:spLocks noChangeArrowheads="1"/>
          </p:cNvSpPr>
          <p:nvPr/>
        </p:nvSpPr>
        <p:spPr bwMode="auto">
          <a:xfrm>
            <a:off x="5105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83" name="Rectangle 63"/>
          <p:cNvSpPr>
            <a:spLocks noChangeArrowheads="1"/>
          </p:cNvSpPr>
          <p:nvPr/>
        </p:nvSpPr>
        <p:spPr bwMode="auto">
          <a:xfrm>
            <a:off x="5486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84" name="Rectangle 64"/>
          <p:cNvSpPr>
            <a:spLocks noChangeArrowheads="1"/>
          </p:cNvSpPr>
          <p:nvPr/>
        </p:nvSpPr>
        <p:spPr bwMode="auto">
          <a:xfrm>
            <a:off x="5867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85" name="Rectangle 65"/>
          <p:cNvSpPr>
            <a:spLocks noChangeArrowheads="1"/>
          </p:cNvSpPr>
          <p:nvPr/>
        </p:nvSpPr>
        <p:spPr bwMode="auto">
          <a:xfrm>
            <a:off x="6248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0786" name="Rectangle 66"/>
          <p:cNvSpPr>
            <a:spLocks noChangeArrowheads="1"/>
          </p:cNvSpPr>
          <p:nvPr/>
        </p:nvSpPr>
        <p:spPr bwMode="auto">
          <a:xfrm>
            <a:off x="6629400" y="4445000"/>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0787" name="Rectangle 68"/>
          <p:cNvSpPr>
            <a:spLocks noChangeArrowheads="1"/>
          </p:cNvSpPr>
          <p:nvPr/>
        </p:nvSpPr>
        <p:spPr bwMode="auto">
          <a:xfrm>
            <a:off x="3581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88" name="Rectangle 69"/>
          <p:cNvSpPr>
            <a:spLocks noChangeArrowheads="1"/>
          </p:cNvSpPr>
          <p:nvPr/>
        </p:nvSpPr>
        <p:spPr bwMode="auto">
          <a:xfrm>
            <a:off x="3581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89" name="Rectangle 70"/>
          <p:cNvSpPr>
            <a:spLocks noChangeArrowheads="1"/>
          </p:cNvSpPr>
          <p:nvPr/>
        </p:nvSpPr>
        <p:spPr bwMode="auto">
          <a:xfrm>
            <a:off x="3581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90" name="Rectangle 71"/>
          <p:cNvSpPr>
            <a:spLocks noChangeArrowheads="1"/>
          </p:cNvSpPr>
          <p:nvPr/>
        </p:nvSpPr>
        <p:spPr bwMode="auto">
          <a:xfrm>
            <a:off x="3581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91" name="Rectangle 72"/>
          <p:cNvSpPr>
            <a:spLocks noChangeArrowheads="1"/>
          </p:cNvSpPr>
          <p:nvPr/>
        </p:nvSpPr>
        <p:spPr bwMode="auto">
          <a:xfrm>
            <a:off x="3581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92" name="Rectangle 73"/>
          <p:cNvSpPr>
            <a:spLocks noChangeArrowheads="1"/>
          </p:cNvSpPr>
          <p:nvPr/>
        </p:nvSpPr>
        <p:spPr bwMode="auto">
          <a:xfrm>
            <a:off x="3581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93" name="Rectangle 74"/>
          <p:cNvSpPr>
            <a:spLocks noChangeArrowheads="1"/>
          </p:cNvSpPr>
          <p:nvPr/>
        </p:nvSpPr>
        <p:spPr bwMode="auto">
          <a:xfrm>
            <a:off x="3581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94" name="Rectangle 75"/>
          <p:cNvSpPr>
            <a:spLocks noChangeArrowheads="1"/>
          </p:cNvSpPr>
          <p:nvPr/>
        </p:nvSpPr>
        <p:spPr bwMode="auto">
          <a:xfrm>
            <a:off x="3581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95" name="Rectangle 76"/>
          <p:cNvSpPr>
            <a:spLocks noChangeArrowheads="1"/>
          </p:cNvSpPr>
          <p:nvPr/>
        </p:nvSpPr>
        <p:spPr bwMode="auto">
          <a:xfrm>
            <a:off x="3581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96" name="Rectangle 77"/>
          <p:cNvSpPr>
            <a:spLocks noChangeArrowheads="1"/>
          </p:cNvSpPr>
          <p:nvPr/>
        </p:nvSpPr>
        <p:spPr bwMode="auto">
          <a:xfrm>
            <a:off x="7010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97" name="Rectangle 78"/>
          <p:cNvSpPr>
            <a:spLocks noChangeArrowheads="1"/>
          </p:cNvSpPr>
          <p:nvPr/>
        </p:nvSpPr>
        <p:spPr bwMode="auto">
          <a:xfrm>
            <a:off x="7010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98" name="Rectangle 79"/>
          <p:cNvSpPr>
            <a:spLocks noChangeArrowheads="1"/>
          </p:cNvSpPr>
          <p:nvPr/>
        </p:nvSpPr>
        <p:spPr bwMode="auto">
          <a:xfrm>
            <a:off x="7010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799" name="Rectangle 80"/>
          <p:cNvSpPr>
            <a:spLocks noChangeArrowheads="1"/>
          </p:cNvSpPr>
          <p:nvPr/>
        </p:nvSpPr>
        <p:spPr bwMode="auto">
          <a:xfrm>
            <a:off x="7010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00" name="Rectangle 81"/>
          <p:cNvSpPr>
            <a:spLocks noChangeArrowheads="1"/>
          </p:cNvSpPr>
          <p:nvPr/>
        </p:nvSpPr>
        <p:spPr bwMode="auto">
          <a:xfrm>
            <a:off x="7010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01" name="Rectangle 82"/>
          <p:cNvSpPr>
            <a:spLocks noChangeArrowheads="1"/>
          </p:cNvSpPr>
          <p:nvPr/>
        </p:nvSpPr>
        <p:spPr bwMode="auto">
          <a:xfrm>
            <a:off x="7010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02" name="Rectangle 83"/>
          <p:cNvSpPr>
            <a:spLocks noChangeArrowheads="1"/>
          </p:cNvSpPr>
          <p:nvPr/>
        </p:nvSpPr>
        <p:spPr bwMode="auto">
          <a:xfrm>
            <a:off x="7010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03" name="Rectangle 84"/>
          <p:cNvSpPr>
            <a:spLocks noChangeArrowheads="1"/>
          </p:cNvSpPr>
          <p:nvPr/>
        </p:nvSpPr>
        <p:spPr bwMode="auto">
          <a:xfrm>
            <a:off x="7010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04" name="Rectangle 85"/>
          <p:cNvSpPr>
            <a:spLocks noChangeArrowheads="1"/>
          </p:cNvSpPr>
          <p:nvPr/>
        </p:nvSpPr>
        <p:spPr bwMode="auto">
          <a:xfrm>
            <a:off x="7010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05" name="Rectangle 86"/>
          <p:cNvSpPr>
            <a:spLocks noChangeArrowheads="1"/>
          </p:cNvSpPr>
          <p:nvPr/>
        </p:nvSpPr>
        <p:spPr bwMode="auto">
          <a:xfrm>
            <a:off x="4343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06" name="Rectangle 87"/>
          <p:cNvSpPr>
            <a:spLocks noChangeArrowheads="1"/>
          </p:cNvSpPr>
          <p:nvPr/>
        </p:nvSpPr>
        <p:spPr bwMode="auto">
          <a:xfrm>
            <a:off x="4724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07" name="Rectangle 88"/>
          <p:cNvSpPr>
            <a:spLocks noChangeArrowheads="1"/>
          </p:cNvSpPr>
          <p:nvPr/>
        </p:nvSpPr>
        <p:spPr bwMode="auto">
          <a:xfrm>
            <a:off x="5105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08" name="Rectangle 89"/>
          <p:cNvSpPr>
            <a:spLocks noChangeArrowheads="1"/>
          </p:cNvSpPr>
          <p:nvPr/>
        </p:nvSpPr>
        <p:spPr bwMode="auto">
          <a:xfrm>
            <a:off x="5486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09" name="Rectangle 90"/>
          <p:cNvSpPr>
            <a:spLocks noChangeArrowheads="1"/>
          </p:cNvSpPr>
          <p:nvPr/>
        </p:nvSpPr>
        <p:spPr bwMode="auto">
          <a:xfrm>
            <a:off x="5867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10" name="Rectangle 91"/>
          <p:cNvSpPr>
            <a:spLocks noChangeArrowheads="1"/>
          </p:cNvSpPr>
          <p:nvPr/>
        </p:nvSpPr>
        <p:spPr bwMode="auto">
          <a:xfrm>
            <a:off x="6248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11" name="Rectangle 92"/>
          <p:cNvSpPr>
            <a:spLocks noChangeArrowheads="1"/>
          </p:cNvSpPr>
          <p:nvPr/>
        </p:nvSpPr>
        <p:spPr bwMode="auto">
          <a:xfrm>
            <a:off x="6629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12" name="Rectangle 93"/>
          <p:cNvSpPr>
            <a:spLocks noChangeArrowheads="1"/>
          </p:cNvSpPr>
          <p:nvPr/>
        </p:nvSpPr>
        <p:spPr bwMode="auto">
          <a:xfrm>
            <a:off x="3962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13" name="Rectangle 94"/>
          <p:cNvSpPr>
            <a:spLocks noChangeArrowheads="1"/>
          </p:cNvSpPr>
          <p:nvPr/>
        </p:nvSpPr>
        <p:spPr bwMode="auto">
          <a:xfrm>
            <a:off x="3581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14" name="Rectangle 95"/>
          <p:cNvSpPr>
            <a:spLocks noChangeArrowheads="1"/>
          </p:cNvSpPr>
          <p:nvPr/>
        </p:nvSpPr>
        <p:spPr bwMode="auto">
          <a:xfrm>
            <a:off x="7010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15" name="Rectangle 96"/>
          <p:cNvSpPr>
            <a:spLocks noChangeArrowheads="1"/>
          </p:cNvSpPr>
          <p:nvPr/>
        </p:nvSpPr>
        <p:spPr bwMode="auto">
          <a:xfrm>
            <a:off x="4343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16" name="Rectangle 97"/>
          <p:cNvSpPr>
            <a:spLocks noChangeArrowheads="1"/>
          </p:cNvSpPr>
          <p:nvPr/>
        </p:nvSpPr>
        <p:spPr bwMode="auto">
          <a:xfrm>
            <a:off x="4724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17" name="Rectangle 98"/>
          <p:cNvSpPr>
            <a:spLocks noChangeArrowheads="1"/>
          </p:cNvSpPr>
          <p:nvPr/>
        </p:nvSpPr>
        <p:spPr bwMode="auto">
          <a:xfrm>
            <a:off x="5105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18" name="Rectangle 99"/>
          <p:cNvSpPr>
            <a:spLocks noChangeArrowheads="1"/>
          </p:cNvSpPr>
          <p:nvPr/>
        </p:nvSpPr>
        <p:spPr bwMode="auto">
          <a:xfrm>
            <a:off x="5486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19" name="Rectangle 100"/>
          <p:cNvSpPr>
            <a:spLocks noChangeArrowheads="1"/>
          </p:cNvSpPr>
          <p:nvPr/>
        </p:nvSpPr>
        <p:spPr bwMode="auto">
          <a:xfrm>
            <a:off x="5867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20" name="Rectangle 101"/>
          <p:cNvSpPr>
            <a:spLocks noChangeArrowheads="1"/>
          </p:cNvSpPr>
          <p:nvPr/>
        </p:nvSpPr>
        <p:spPr bwMode="auto">
          <a:xfrm>
            <a:off x="6248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21" name="Rectangle 102"/>
          <p:cNvSpPr>
            <a:spLocks noChangeArrowheads="1"/>
          </p:cNvSpPr>
          <p:nvPr/>
        </p:nvSpPr>
        <p:spPr bwMode="auto">
          <a:xfrm>
            <a:off x="6629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822" name="Rectangle 103"/>
          <p:cNvSpPr>
            <a:spLocks noChangeArrowheads="1"/>
          </p:cNvSpPr>
          <p:nvPr/>
        </p:nvSpPr>
        <p:spPr bwMode="auto">
          <a:xfrm>
            <a:off x="3962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493672" name="Picture 104"/>
          <p:cNvPicPr>
            <a:picLocks noChangeAspect="1" noChangeArrowheads="1"/>
          </p:cNvPicPr>
          <p:nvPr/>
        </p:nvPicPr>
        <p:blipFill>
          <a:blip r:embed="rId2"/>
          <a:srcRect/>
          <a:stretch>
            <a:fillRect/>
          </a:stretch>
        </p:blipFill>
        <p:spPr bwMode="auto">
          <a:xfrm>
            <a:off x="3962400" y="4127500"/>
            <a:ext cx="381000" cy="317500"/>
          </a:xfrm>
          <a:prstGeom prst="rect">
            <a:avLst/>
          </a:prstGeom>
          <a:solidFill>
            <a:srgbClr val="969696"/>
          </a:solidFill>
          <a:ln w="9525">
            <a:noFill/>
            <a:miter lim="800000"/>
            <a:headEnd/>
            <a:tailEnd/>
          </a:ln>
        </p:spPr>
      </p:pic>
      <p:sp>
        <p:nvSpPr>
          <p:cNvPr id="30824" name="Rectangle 105"/>
          <p:cNvSpPr>
            <a:spLocks noChangeArrowheads="1"/>
          </p:cNvSpPr>
          <p:nvPr/>
        </p:nvSpPr>
        <p:spPr bwMode="auto">
          <a:xfrm>
            <a:off x="6629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0825" name="Rectangle 106"/>
          <p:cNvSpPr>
            <a:spLocks noChangeArrowheads="1"/>
          </p:cNvSpPr>
          <p:nvPr/>
        </p:nvSpPr>
        <p:spPr bwMode="auto">
          <a:xfrm>
            <a:off x="3962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0826" name="Rectangle 107"/>
          <p:cNvSpPr>
            <a:spLocks noChangeArrowheads="1"/>
          </p:cNvSpPr>
          <p:nvPr/>
        </p:nvSpPr>
        <p:spPr bwMode="auto">
          <a:xfrm>
            <a:off x="4343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0827" name="Rectangle 108"/>
          <p:cNvSpPr>
            <a:spLocks noChangeArrowheads="1"/>
          </p:cNvSpPr>
          <p:nvPr/>
        </p:nvSpPr>
        <p:spPr bwMode="auto">
          <a:xfrm>
            <a:off x="4724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0828" name="Rectangle 109"/>
          <p:cNvSpPr>
            <a:spLocks noChangeArrowheads="1"/>
          </p:cNvSpPr>
          <p:nvPr/>
        </p:nvSpPr>
        <p:spPr bwMode="auto">
          <a:xfrm>
            <a:off x="5105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0829" name="Rectangle 110"/>
          <p:cNvSpPr>
            <a:spLocks noChangeArrowheads="1"/>
          </p:cNvSpPr>
          <p:nvPr/>
        </p:nvSpPr>
        <p:spPr bwMode="auto">
          <a:xfrm>
            <a:off x="5486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0830" name="Rectangle 111"/>
          <p:cNvSpPr>
            <a:spLocks noChangeArrowheads="1"/>
          </p:cNvSpPr>
          <p:nvPr/>
        </p:nvSpPr>
        <p:spPr bwMode="auto">
          <a:xfrm>
            <a:off x="5867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0831" name="Rectangle 112"/>
          <p:cNvSpPr>
            <a:spLocks noChangeArrowheads="1"/>
          </p:cNvSpPr>
          <p:nvPr/>
        </p:nvSpPr>
        <p:spPr bwMode="auto">
          <a:xfrm>
            <a:off x="6248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0832" name="Rectangle 113"/>
          <p:cNvSpPr>
            <a:spLocks noChangeArrowheads="1"/>
          </p:cNvSpPr>
          <p:nvPr/>
        </p:nvSpPr>
        <p:spPr bwMode="auto">
          <a:xfrm>
            <a:off x="3124200" y="444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0833" name="Rectangle 114"/>
          <p:cNvSpPr>
            <a:spLocks noChangeArrowheads="1"/>
          </p:cNvSpPr>
          <p:nvPr/>
        </p:nvSpPr>
        <p:spPr bwMode="auto">
          <a:xfrm>
            <a:off x="3124200" y="222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0834" name="Rectangle 115"/>
          <p:cNvSpPr>
            <a:spLocks noChangeArrowheads="1"/>
          </p:cNvSpPr>
          <p:nvPr/>
        </p:nvSpPr>
        <p:spPr bwMode="auto">
          <a:xfrm>
            <a:off x="3124200" y="254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0835" name="Rectangle 116"/>
          <p:cNvSpPr>
            <a:spLocks noChangeArrowheads="1"/>
          </p:cNvSpPr>
          <p:nvPr/>
        </p:nvSpPr>
        <p:spPr bwMode="auto">
          <a:xfrm>
            <a:off x="3124200" y="285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0836" name="Rectangle 117"/>
          <p:cNvSpPr>
            <a:spLocks noChangeArrowheads="1"/>
          </p:cNvSpPr>
          <p:nvPr/>
        </p:nvSpPr>
        <p:spPr bwMode="auto">
          <a:xfrm>
            <a:off x="3124200" y="317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0837" name="Rectangle 118"/>
          <p:cNvSpPr>
            <a:spLocks noChangeArrowheads="1"/>
          </p:cNvSpPr>
          <p:nvPr/>
        </p:nvSpPr>
        <p:spPr bwMode="auto">
          <a:xfrm>
            <a:off x="3124200" y="349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0838" name="Rectangle 119"/>
          <p:cNvSpPr>
            <a:spLocks noChangeArrowheads="1"/>
          </p:cNvSpPr>
          <p:nvPr/>
        </p:nvSpPr>
        <p:spPr bwMode="auto">
          <a:xfrm>
            <a:off x="3124200" y="381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0839" name="Rectangle 120"/>
          <p:cNvSpPr>
            <a:spLocks noChangeArrowheads="1"/>
          </p:cNvSpPr>
          <p:nvPr/>
        </p:nvSpPr>
        <p:spPr bwMode="auto">
          <a:xfrm>
            <a:off x="3124200" y="412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0840" name="Rectangle 121"/>
          <p:cNvSpPr>
            <a:spLocks noChangeArrowheads="1"/>
          </p:cNvSpPr>
          <p:nvPr/>
        </p:nvSpPr>
        <p:spPr bwMode="auto">
          <a:xfrm>
            <a:off x="3124200" y="476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0841" name="Rectangle 122"/>
          <p:cNvSpPr>
            <a:spLocks noChangeArrowheads="1"/>
          </p:cNvSpPr>
          <p:nvPr/>
        </p:nvSpPr>
        <p:spPr bwMode="auto">
          <a:xfrm>
            <a:off x="3581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30842" name="Rectangle 123"/>
          <p:cNvSpPr>
            <a:spLocks noChangeArrowheads="1"/>
          </p:cNvSpPr>
          <p:nvPr/>
        </p:nvSpPr>
        <p:spPr bwMode="auto">
          <a:xfrm>
            <a:off x="7010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0843" name="Rectangle 124"/>
          <p:cNvSpPr>
            <a:spLocks noChangeArrowheads="1"/>
          </p:cNvSpPr>
          <p:nvPr/>
        </p:nvSpPr>
        <p:spPr bwMode="auto">
          <a:xfrm>
            <a:off x="3124200" y="190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grpSp>
        <p:nvGrpSpPr>
          <p:cNvPr id="2" name="Group 125"/>
          <p:cNvGrpSpPr>
            <a:grpSpLocks/>
          </p:cNvGrpSpPr>
          <p:nvPr/>
        </p:nvGrpSpPr>
        <p:grpSpPr bwMode="auto">
          <a:xfrm>
            <a:off x="914400" y="1397000"/>
            <a:ext cx="1447800" cy="3745178"/>
            <a:chOff x="912" y="2448"/>
            <a:chExt cx="1056" cy="1392"/>
          </a:xfrm>
        </p:grpSpPr>
        <p:sp>
          <p:nvSpPr>
            <p:cNvPr id="30856" name="Line 126"/>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30857" name="Line 127"/>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30858" name="Line 128"/>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30845" name="Text Box 129"/>
          <p:cNvSpPr txBox="1">
            <a:spLocks noChangeArrowheads="1"/>
          </p:cNvSpPr>
          <p:nvPr/>
        </p:nvSpPr>
        <p:spPr bwMode="auto">
          <a:xfrm>
            <a:off x="381000" y="4788959"/>
            <a:ext cx="381000" cy="40011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30846" name="Rectangle 130"/>
          <p:cNvSpPr>
            <a:spLocks noChangeArrowheads="1"/>
          </p:cNvSpPr>
          <p:nvPr/>
        </p:nvSpPr>
        <p:spPr bwMode="auto">
          <a:xfrm>
            <a:off x="914403" y="4873625"/>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sp>
        <p:nvSpPr>
          <p:cNvPr id="30847" name="Rectangle 131"/>
          <p:cNvSpPr>
            <a:spLocks noChangeArrowheads="1"/>
          </p:cNvSpPr>
          <p:nvPr/>
        </p:nvSpPr>
        <p:spPr bwMode="auto">
          <a:xfrm>
            <a:off x="914403" y="4620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(2,1)</a:t>
            </a:r>
          </a:p>
        </p:txBody>
      </p:sp>
      <p:sp>
        <p:nvSpPr>
          <p:cNvPr id="493700" name="Rectangle 132"/>
          <p:cNvSpPr>
            <a:spLocks noChangeArrowheads="1"/>
          </p:cNvSpPr>
          <p:nvPr/>
        </p:nvSpPr>
        <p:spPr bwMode="auto">
          <a:xfrm>
            <a:off x="914403" y="3350948"/>
            <a:ext cx="1439863" cy="268552"/>
          </a:xfrm>
          <a:prstGeom prst="rect">
            <a:avLst/>
          </a:prstGeom>
          <a:solidFill>
            <a:srgbClr val="FFCC99"/>
          </a:solidFill>
          <a:ln w="9525">
            <a:solidFill>
              <a:schemeClr val="tx1"/>
            </a:solidFill>
            <a:miter lim="800000"/>
            <a:headEnd/>
            <a:tailEnd/>
          </a:ln>
        </p:spPr>
        <p:txBody>
          <a:bodyPr wrap="none" anchor="ctr"/>
          <a:lstStyle/>
          <a:p>
            <a:pPr algn="ctr"/>
            <a:r>
              <a:rPr kumimoji="1" lang="zh-CN" altLang="en-US" sz="2000" b="1">
                <a:latin typeface="楷体_GB2312" pitchFamily="49" charset="-122"/>
              </a:rPr>
              <a:t>(7,1)</a:t>
            </a:r>
          </a:p>
        </p:txBody>
      </p:sp>
      <p:sp>
        <p:nvSpPr>
          <p:cNvPr id="30849" name="Rectangle 133"/>
          <p:cNvSpPr>
            <a:spLocks noChangeArrowheads="1"/>
          </p:cNvSpPr>
          <p:nvPr/>
        </p:nvSpPr>
        <p:spPr bwMode="auto">
          <a:xfrm>
            <a:off x="914403" y="4366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(3,1)</a:t>
            </a:r>
          </a:p>
        </p:txBody>
      </p:sp>
      <p:sp>
        <p:nvSpPr>
          <p:cNvPr id="30850" name="Rectangle 134"/>
          <p:cNvSpPr>
            <a:spLocks noChangeArrowheads="1"/>
          </p:cNvSpPr>
          <p:nvPr/>
        </p:nvSpPr>
        <p:spPr bwMode="auto">
          <a:xfrm>
            <a:off x="914403" y="4112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(4,1)</a:t>
            </a:r>
          </a:p>
        </p:txBody>
      </p:sp>
      <p:sp>
        <p:nvSpPr>
          <p:cNvPr id="30851" name="Rectangle 135"/>
          <p:cNvSpPr>
            <a:spLocks noChangeArrowheads="1"/>
          </p:cNvSpPr>
          <p:nvPr/>
        </p:nvSpPr>
        <p:spPr bwMode="auto">
          <a:xfrm>
            <a:off x="914403" y="3858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(5,1)</a:t>
            </a:r>
          </a:p>
        </p:txBody>
      </p:sp>
      <p:sp>
        <p:nvSpPr>
          <p:cNvPr id="30852" name="Rectangle 136"/>
          <p:cNvSpPr>
            <a:spLocks noChangeArrowheads="1"/>
          </p:cNvSpPr>
          <p:nvPr/>
        </p:nvSpPr>
        <p:spPr bwMode="auto">
          <a:xfrm>
            <a:off x="914403" y="3604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(6,1)</a:t>
            </a:r>
          </a:p>
        </p:txBody>
      </p:sp>
      <p:sp>
        <p:nvSpPr>
          <p:cNvPr id="30853" name="AutoShape 138">
            <a:hlinkClick r:id="" action="ppaction://noaction" highlightClick="1"/>
          </p:cNvPr>
          <p:cNvSpPr>
            <a:spLocks noChangeArrowheads="1"/>
          </p:cNvSpPr>
          <p:nvPr/>
        </p:nvSpPr>
        <p:spPr bwMode="auto">
          <a:xfrm>
            <a:off x="8153400" y="5328708"/>
            <a:ext cx="990600" cy="381000"/>
          </a:xfrm>
          <a:prstGeom prst="actionButtonBlank">
            <a:avLst/>
          </a:prstGeom>
          <a:gradFill rotWithShape="0">
            <a:gsLst>
              <a:gs pos="0">
                <a:srgbClr val="336699"/>
              </a:gs>
              <a:gs pos="100000">
                <a:srgbClr val="182F47"/>
              </a:gs>
            </a:gsLst>
            <a:lin ang="0" scaled="1"/>
          </a:gradFill>
          <a:ln w="9525">
            <a:noFill/>
            <a:miter lim="800000"/>
            <a:headEnd/>
            <a:tailEnd/>
          </a:ln>
        </p:spPr>
        <p:txBody>
          <a:bodyPr wrap="none" anchor="ctr"/>
          <a:lstStyle/>
          <a:p>
            <a:pPr algn="ctr"/>
            <a:r>
              <a:rPr kumimoji="1" lang="en-US" altLang="zh-CN" b="1" dirty="0">
                <a:solidFill>
                  <a:srgbClr val="336699"/>
                </a:solidFill>
                <a:latin typeface="Times New Roman" pitchFamily="18" charset="0"/>
              </a:rPr>
              <a:t>break</a:t>
            </a:r>
          </a:p>
        </p:txBody>
      </p:sp>
      <p:sp>
        <p:nvSpPr>
          <p:cNvPr id="142" name="Rectangle 132"/>
          <p:cNvSpPr txBox="1">
            <a:spLocks noChangeArrowheads="1"/>
          </p:cNvSpPr>
          <p:nvPr/>
        </p:nvSpPr>
        <p:spPr bwMode="auto">
          <a:xfrm>
            <a:off x="500063" y="773908"/>
            <a:ext cx="7700962" cy="478896"/>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buFont typeface="Wingdings" pitchFamily="2" charset="2"/>
              <a:buChar char="n"/>
              <a:defRPr/>
            </a:pPr>
            <a:r>
              <a:rPr lang="zh-CN" altLang="en-US" sz="3000" kern="0">
                <a:latin typeface="+mn-lt"/>
                <a:ea typeface="+mn-ea"/>
              </a:rPr>
              <a:t>向下方前进一步</a:t>
            </a:r>
            <a:endParaRPr lang="zh-CN" altLang="en-US" sz="3000" kern="0" dirty="0">
              <a:latin typeface="+mn-lt"/>
              <a:ea typeface="+mn-ea"/>
            </a:endParaRPr>
          </a:p>
        </p:txBody>
      </p:sp>
      <p:sp>
        <p:nvSpPr>
          <p:cNvPr id="143" name="Rectangle 66"/>
          <p:cNvSpPr>
            <a:spLocks noGrp="1" noChangeArrowheads="1"/>
          </p:cNvSpPr>
          <p:nvPr>
            <p:ph type="title"/>
          </p:nvPr>
        </p:nvSpPr>
        <p:spPr>
          <a:xfrm>
            <a:off x="357188" y="233488"/>
            <a:ext cx="8229600" cy="535781"/>
          </a:xfrm>
        </p:spPr>
        <p:txBody>
          <a:bodyPr anchor="b"/>
          <a:lstStyle/>
          <a:p>
            <a:pPr>
              <a:defRPr/>
            </a:pPr>
            <a:r>
              <a:rPr lang="zh-CN" altLang="en-US" sz="3600" dirty="0">
                <a:effectLst>
                  <a:outerShdw blurRad="38100" dist="38100" dir="2700000" algn="tl">
                    <a:srgbClr val="C0C0C0"/>
                  </a:outerShdw>
                </a:effectLst>
              </a:rPr>
              <a:t>迷宫问题(续)</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493611"/>
                                        </p:tgtEl>
                                        <p:attrNameLst>
                                          <p:attrName>style.visibility</p:attrName>
                                        </p:attrNameLst>
                                      </p:cBhvr>
                                      <p:to>
                                        <p:strVal val="visible"/>
                                      </p:to>
                                    </p:set>
                                    <p:animEffect transition="in" filter="wipe(up)">
                                      <p:cBhvr>
                                        <p:cTn id="7" dur="500"/>
                                        <p:tgtEl>
                                          <p:spTgt spid="493611"/>
                                        </p:tgtEl>
                                      </p:cBhvr>
                                    </p:animEffect>
                                  </p:childTnLst>
                                </p:cTn>
                              </p:par>
                            </p:childTnLst>
                          </p:cTn>
                        </p:par>
                        <p:par>
                          <p:cTn id="8" fill="hold">
                            <p:stCondLst>
                              <p:cond delay="1500"/>
                            </p:stCondLst>
                            <p:childTnLst>
                              <p:par>
                                <p:cTn id="9" presetID="12" presetClass="entr" presetSubtype="1" fill="hold" nodeType="afterEffect">
                                  <p:stCondLst>
                                    <p:cond delay="0"/>
                                  </p:stCondLst>
                                  <p:childTnLst>
                                    <p:set>
                                      <p:cBhvr>
                                        <p:cTn id="10" dur="1" fill="hold">
                                          <p:stCondLst>
                                            <p:cond delay="0"/>
                                          </p:stCondLst>
                                        </p:cTn>
                                        <p:tgtEl>
                                          <p:spTgt spid="493672"/>
                                        </p:tgtEl>
                                        <p:attrNameLst>
                                          <p:attrName>style.visibility</p:attrName>
                                        </p:attrNameLst>
                                      </p:cBhvr>
                                      <p:to>
                                        <p:strVal val="visible"/>
                                      </p:to>
                                    </p:set>
                                    <p:animEffect transition="in" filter="slide(fromTop)">
                                      <p:cBhvr>
                                        <p:cTn id="11" dur="500"/>
                                        <p:tgtEl>
                                          <p:spTgt spid="493672"/>
                                        </p:tgtEl>
                                      </p:cBhvr>
                                    </p:animEffect>
                                  </p:childTnLst>
                                </p:cTn>
                              </p:par>
                            </p:childTnLst>
                          </p:cTn>
                        </p:par>
                        <p:par>
                          <p:cTn id="12" fill="hold">
                            <p:stCondLst>
                              <p:cond delay="2000"/>
                            </p:stCondLst>
                            <p:childTnLst>
                              <p:par>
                                <p:cTn id="13" presetID="2" presetClass="entr" presetSubtype="1" fill="hold" grpId="0" nodeType="afterEffect">
                                  <p:stCondLst>
                                    <p:cond delay="2000"/>
                                  </p:stCondLst>
                                  <p:childTnLst>
                                    <p:set>
                                      <p:cBhvr>
                                        <p:cTn id="14" dur="1" fill="hold">
                                          <p:stCondLst>
                                            <p:cond delay="0"/>
                                          </p:stCondLst>
                                        </p:cTn>
                                        <p:tgtEl>
                                          <p:spTgt spid="493700"/>
                                        </p:tgtEl>
                                        <p:attrNameLst>
                                          <p:attrName>style.visibility</p:attrName>
                                        </p:attrNameLst>
                                      </p:cBhvr>
                                      <p:to>
                                        <p:strVal val="visible"/>
                                      </p:to>
                                    </p:set>
                                    <p:anim calcmode="lin" valueType="num">
                                      <p:cBhvr additive="base">
                                        <p:cTn id="15" dur="500" fill="hold"/>
                                        <p:tgtEl>
                                          <p:spTgt spid="493700"/>
                                        </p:tgtEl>
                                        <p:attrNameLst>
                                          <p:attrName>ppt_x</p:attrName>
                                        </p:attrNameLst>
                                      </p:cBhvr>
                                      <p:tavLst>
                                        <p:tav tm="0">
                                          <p:val>
                                            <p:strVal val="#ppt_x"/>
                                          </p:val>
                                        </p:tav>
                                        <p:tav tm="100000">
                                          <p:val>
                                            <p:strVal val="#ppt_x"/>
                                          </p:val>
                                        </p:tav>
                                      </p:tavLst>
                                    </p:anim>
                                    <p:anim calcmode="lin" valueType="num">
                                      <p:cBhvr additive="base">
                                        <p:cTn id="16" dur="500" fill="hold"/>
                                        <p:tgtEl>
                                          <p:spTgt spid="49370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2">
                                            <p:txEl>
                                              <p:pRg st="0" end="0"/>
                                            </p:txEl>
                                          </p:spTgt>
                                        </p:tgtEl>
                                        <p:attrNameLst>
                                          <p:attrName>style.visibility</p:attrName>
                                        </p:attrNameLst>
                                      </p:cBhvr>
                                      <p:to>
                                        <p:strVal val="visible"/>
                                      </p:to>
                                    </p:set>
                                    <p:animEffect transition="in" filter="wipe(left)">
                                      <p:cBhvr>
                                        <p:cTn id="21" dur="500"/>
                                        <p:tgtEl>
                                          <p:spTgt spid="1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611" grpId="0" animBg="1" autoUpdateAnimBg="0"/>
      <p:bldP spid="493700" grpId="0" animBg="1" autoUpdateAnimBg="0"/>
      <p:bldP spid="14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962400" y="3810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pic>
        <p:nvPicPr>
          <p:cNvPr id="31747" name="Picture 3"/>
          <p:cNvPicPr>
            <a:picLocks noChangeAspect="1" noChangeArrowheads="1"/>
          </p:cNvPicPr>
          <p:nvPr/>
        </p:nvPicPr>
        <p:blipFill>
          <a:blip r:embed="rId2"/>
          <a:srcRect/>
          <a:stretch>
            <a:fillRect/>
          </a:stretch>
        </p:blipFill>
        <p:spPr bwMode="auto">
          <a:xfrm>
            <a:off x="3962400" y="4127500"/>
            <a:ext cx="381000" cy="317500"/>
          </a:xfrm>
          <a:prstGeom prst="rect">
            <a:avLst/>
          </a:prstGeom>
          <a:solidFill>
            <a:srgbClr val="969696"/>
          </a:solidFill>
          <a:ln w="9525">
            <a:noFill/>
            <a:miter lim="800000"/>
            <a:headEnd/>
            <a:tailEnd/>
          </a:ln>
        </p:spPr>
      </p:pic>
      <p:sp>
        <p:nvSpPr>
          <p:cNvPr id="31748" name="Rectangle 4"/>
          <p:cNvSpPr>
            <a:spLocks noChangeArrowheads="1"/>
          </p:cNvSpPr>
          <p:nvPr/>
        </p:nvSpPr>
        <p:spPr bwMode="auto">
          <a:xfrm>
            <a:off x="3962400" y="222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1749" name="Rectangle 5"/>
          <p:cNvSpPr>
            <a:spLocks noChangeArrowheads="1"/>
          </p:cNvSpPr>
          <p:nvPr/>
        </p:nvSpPr>
        <p:spPr bwMode="auto">
          <a:xfrm>
            <a:off x="4343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50" name="Rectangle 6"/>
          <p:cNvSpPr>
            <a:spLocks noChangeArrowheads="1"/>
          </p:cNvSpPr>
          <p:nvPr/>
        </p:nvSpPr>
        <p:spPr bwMode="auto">
          <a:xfrm>
            <a:off x="4724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51" name="Rectangle 7"/>
          <p:cNvSpPr>
            <a:spLocks noChangeArrowheads="1"/>
          </p:cNvSpPr>
          <p:nvPr/>
        </p:nvSpPr>
        <p:spPr bwMode="auto">
          <a:xfrm>
            <a:off x="5105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52" name="Rectangle 8"/>
          <p:cNvSpPr>
            <a:spLocks noChangeArrowheads="1"/>
          </p:cNvSpPr>
          <p:nvPr/>
        </p:nvSpPr>
        <p:spPr bwMode="auto">
          <a:xfrm>
            <a:off x="5486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53" name="Rectangle 9"/>
          <p:cNvSpPr>
            <a:spLocks noChangeArrowheads="1"/>
          </p:cNvSpPr>
          <p:nvPr/>
        </p:nvSpPr>
        <p:spPr bwMode="auto">
          <a:xfrm>
            <a:off x="5867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54" name="Rectangle 10"/>
          <p:cNvSpPr>
            <a:spLocks noChangeArrowheads="1"/>
          </p:cNvSpPr>
          <p:nvPr/>
        </p:nvSpPr>
        <p:spPr bwMode="auto">
          <a:xfrm>
            <a:off x="6248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55" name="Rectangle 11"/>
          <p:cNvSpPr>
            <a:spLocks noChangeArrowheads="1"/>
          </p:cNvSpPr>
          <p:nvPr/>
        </p:nvSpPr>
        <p:spPr bwMode="auto">
          <a:xfrm>
            <a:off x="6629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56" name="Rectangle 12"/>
          <p:cNvSpPr>
            <a:spLocks noChangeArrowheads="1"/>
          </p:cNvSpPr>
          <p:nvPr/>
        </p:nvSpPr>
        <p:spPr bwMode="auto">
          <a:xfrm>
            <a:off x="3962400" y="2540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1757" name="Rectangle 13"/>
          <p:cNvSpPr>
            <a:spLocks noChangeArrowheads="1"/>
          </p:cNvSpPr>
          <p:nvPr/>
        </p:nvSpPr>
        <p:spPr bwMode="auto">
          <a:xfrm>
            <a:off x="4343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58" name="Rectangle 14"/>
          <p:cNvSpPr>
            <a:spLocks noChangeArrowheads="1"/>
          </p:cNvSpPr>
          <p:nvPr/>
        </p:nvSpPr>
        <p:spPr bwMode="auto">
          <a:xfrm>
            <a:off x="4724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59" name="Rectangle 15"/>
          <p:cNvSpPr>
            <a:spLocks noChangeArrowheads="1"/>
          </p:cNvSpPr>
          <p:nvPr/>
        </p:nvSpPr>
        <p:spPr bwMode="auto">
          <a:xfrm>
            <a:off x="5105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60" name="Rectangle 16"/>
          <p:cNvSpPr>
            <a:spLocks noChangeArrowheads="1"/>
          </p:cNvSpPr>
          <p:nvPr/>
        </p:nvSpPr>
        <p:spPr bwMode="auto">
          <a:xfrm>
            <a:off x="5486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61" name="Rectangle 17"/>
          <p:cNvSpPr>
            <a:spLocks noChangeArrowheads="1"/>
          </p:cNvSpPr>
          <p:nvPr/>
        </p:nvSpPr>
        <p:spPr bwMode="auto">
          <a:xfrm>
            <a:off x="5867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62" name="Rectangle 18"/>
          <p:cNvSpPr>
            <a:spLocks noChangeArrowheads="1"/>
          </p:cNvSpPr>
          <p:nvPr/>
        </p:nvSpPr>
        <p:spPr bwMode="auto">
          <a:xfrm>
            <a:off x="6248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63" name="Rectangle 19"/>
          <p:cNvSpPr>
            <a:spLocks noChangeArrowheads="1"/>
          </p:cNvSpPr>
          <p:nvPr/>
        </p:nvSpPr>
        <p:spPr bwMode="auto">
          <a:xfrm>
            <a:off x="6629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64" name="Rectangle 20"/>
          <p:cNvSpPr>
            <a:spLocks noChangeArrowheads="1"/>
          </p:cNvSpPr>
          <p:nvPr/>
        </p:nvSpPr>
        <p:spPr bwMode="auto">
          <a:xfrm>
            <a:off x="3962400" y="2857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1765" name="Rectangle 21"/>
          <p:cNvSpPr>
            <a:spLocks noChangeArrowheads="1"/>
          </p:cNvSpPr>
          <p:nvPr/>
        </p:nvSpPr>
        <p:spPr bwMode="auto">
          <a:xfrm>
            <a:off x="4343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66" name="Rectangle 22"/>
          <p:cNvSpPr>
            <a:spLocks noChangeArrowheads="1"/>
          </p:cNvSpPr>
          <p:nvPr/>
        </p:nvSpPr>
        <p:spPr bwMode="auto">
          <a:xfrm>
            <a:off x="4724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67" name="Rectangle 23"/>
          <p:cNvSpPr>
            <a:spLocks noChangeArrowheads="1"/>
          </p:cNvSpPr>
          <p:nvPr/>
        </p:nvSpPr>
        <p:spPr bwMode="auto">
          <a:xfrm>
            <a:off x="5105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68" name="Rectangle 24"/>
          <p:cNvSpPr>
            <a:spLocks noChangeArrowheads="1"/>
          </p:cNvSpPr>
          <p:nvPr/>
        </p:nvSpPr>
        <p:spPr bwMode="auto">
          <a:xfrm>
            <a:off x="5486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69" name="Rectangle 25"/>
          <p:cNvSpPr>
            <a:spLocks noChangeArrowheads="1"/>
          </p:cNvSpPr>
          <p:nvPr/>
        </p:nvSpPr>
        <p:spPr bwMode="auto">
          <a:xfrm>
            <a:off x="5867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70" name="Rectangle 26"/>
          <p:cNvSpPr>
            <a:spLocks noChangeArrowheads="1"/>
          </p:cNvSpPr>
          <p:nvPr/>
        </p:nvSpPr>
        <p:spPr bwMode="auto">
          <a:xfrm>
            <a:off x="6248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71" name="Rectangle 27"/>
          <p:cNvSpPr>
            <a:spLocks noChangeArrowheads="1"/>
          </p:cNvSpPr>
          <p:nvPr/>
        </p:nvSpPr>
        <p:spPr bwMode="auto">
          <a:xfrm>
            <a:off x="6629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72" name="Rectangle 28"/>
          <p:cNvSpPr>
            <a:spLocks noChangeArrowheads="1"/>
          </p:cNvSpPr>
          <p:nvPr/>
        </p:nvSpPr>
        <p:spPr bwMode="auto">
          <a:xfrm>
            <a:off x="3962400" y="3175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1773" name="Rectangle 29"/>
          <p:cNvSpPr>
            <a:spLocks noChangeArrowheads="1"/>
          </p:cNvSpPr>
          <p:nvPr/>
        </p:nvSpPr>
        <p:spPr bwMode="auto">
          <a:xfrm>
            <a:off x="4343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74" name="Rectangle 30"/>
          <p:cNvSpPr>
            <a:spLocks noChangeArrowheads="1"/>
          </p:cNvSpPr>
          <p:nvPr/>
        </p:nvSpPr>
        <p:spPr bwMode="auto">
          <a:xfrm>
            <a:off x="4724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75" name="Rectangle 31"/>
          <p:cNvSpPr>
            <a:spLocks noChangeArrowheads="1"/>
          </p:cNvSpPr>
          <p:nvPr/>
        </p:nvSpPr>
        <p:spPr bwMode="auto">
          <a:xfrm>
            <a:off x="5105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76" name="Rectangle 32"/>
          <p:cNvSpPr>
            <a:spLocks noChangeArrowheads="1"/>
          </p:cNvSpPr>
          <p:nvPr/>
        </p:nvSpPr>
        <p:spPr bwMode="auto">
          <a:xfrm>
            <a:off x="5486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77" name="Rectangle 33"/>
          <p:cNvSpPr>
            <a:spLocks noChangeArrowheads="1"/>
          </p:cNvSpPr>
          <p:nvPr/>
        </p:nvSpPr>
        <p:spPr bwMode="auto">
          <a:xfrm>
            <a:off x="5867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78" name="Rectangle 34"/>
          <p:cNvSpPr>
            <a:spLocks noChangeArrowheads="1"/>
          </p:cNvSpPr>
          <p:nvPr/>
        </p:nvSpPr>
        <p:spPr bwMode="auto">
          <a:xfrm>
            <a:off x="6248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79" name="Rectangle 35"/>
          <p:cNvSpPr>
            <a:spLocks noChangeArrowheads="1"/>
          </p:cNvSpPr>
          <p:nvPr/>
        </p:nvSpPr>
        <p:spPr bwMode="auto">
          <a:xfrm>
            <a:off x="6629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80" name="Rectangle 36"/>
          <p:cNvSpPr>
            <a:spLocks noChangeArrowheads="1"/>
          </p:cNvSpPr>
          <p:nvPr/>
        </p:nvSpPr>
        <p:spPr bwMode="auto">
          <a:xfrm>
            <a:off x="3962400" y="349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1781" name="Rectangle 37"/>
          <p:cNvSpPr>
            <a:spLocks noChangeArrowheads="1"/>
          </p:cNvSpPr>
          <p:nvPr/>
        </p:nvSpPr>
        <p:spPr bwMode="auto">
          <a:xfrm>
            <a:off x="4343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82" name="Rectangle 38"/>
          <p:cNvSpPr>
            <a:spLocks noChangeArrowheads="1"/>
          </p:cNvSpPr>
          <p:nvPr/>
        </p:nvSpPr>
        <p:spPr bwMode="auto">
          <a:xfrm>
            <a:off x="4724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83" name="Rectangle 39"/>
          <p:cNvSpPr>
            <a:spLocks noChangeArrowheads="1"/>
          </p:cNvSpPr>
          <p:nvPr/>
        </p:nvSpPr>
        <p:spPr bwMode="auto">
          <a:xfrm>
            <a:off x="5105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84" name="Rectangle 40"/>
          <p:cNvSpPr>
            <a:spLocks noChangeArrowheads="1"/>
          </p:cNvSpPr>
          <p:nvPr/>
        </p:nvSpPr>
        <p:spPr bwMode="auto">
          <a:xfrm>
            <a:off x="5486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85" name="Rectangle 41"/>
          <p:cNvSpPr>
            <a:spLocks noChangeArrowheads="1"/>
          </p:cNvSpPr>
          <p:nvPr/>
        </p:nvSpPr>
        <p:spPr bwMode="auto">
          <a:xfrm>
            <a:off x="5867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86" name="Rectangle 42"/>
          <p:cNvSpPr>
            <a:spLocks noChangeArrowheads="1"/>
          </p:cNvSpPr>
          <p:nvPr/>
        </p:nvSpPr>
        <p:spPr bwMode="auto">
          <a:xfrm>
            <a:off x="6248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87" name="Rectangle 43"/>
          <p:cNvSpPr>
            <a:spLocks noChangeArrowheads="1"/>
          </p:cNvSpPr>
          <p:nvPr/>
        </p:nvSpPr>
        <p:spPr bwMode="auto">
          <a:xfrm>
            <a:off x="6629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88" name="Rectangle 44"/>
          <p:cNvSpPr>
            <a:spLocks noChangeArrowheads="1"/>
          </p:cNvSpPr>
          <p:nvPr/>
        </p:nvSpPr>
        <p:spPr bwMode="auto">
          <a:xfrm>
            <a:off x="3962400" y="3810000"/>
            <a:ext cx="381000" cy="317500"/>
          </a:xfrm>
          <a:prstGeom prst="rect">
            <a:avLst/>
          </a:prstGeom>
          <a:noFill/>
          <a:ln w="9525">
            <a:solidFill>
              <a:schemeClr val="tx1"/>
            </a:solidFill>
            <a:miter lim="800000"/>
            <a:headEnd/>
            <a:tailEnd/>
          </a:ln>
        </p:spPr>
        <p:txBody>
          <a:bodyPr wrap="none" anchor="ctr"/>
          <a:lstStyle/>
          <a:p>
            <a:pPr algn="ctr"/>
            <a:endParaRPr kumimoji="1" lang="zh-CN" altLang="en-US">
              <a:latin typeface="Tahoma" pitchFamily="34" charset="0"/>
            </a:endParaRPr>
          </a:p>
        </p:txBody>
      </p:sp>
      <p:sp>
        <p:nvSpPr>
          <p:cNvPr id="31789" name="Rectangle 45"/>
          <p:cNvSpPr>
            <a:spLocks noChangeArrowheads="1"/>
          </p:cNvSpPr>
          <p:nvPr/>
        </p:nvSpPr>
        <p:spPr bwMode="auto">
          <a:xfrm>
            <a:off x="4343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90" name="Rectangle 46"/>
          <p:cNvSpPr>
            <a:spLocks noChangeArrowheads="1"/>
          </p:cNvSpPr>
          <p:nvPr/>
        </p:nvSpPr>
        <p:spPr bwMode="auto">
          <a:xfrm>
            <a:off x="4724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91" name="Rectangle 47"/>
          <p:cNvSpPr>
            <a:spLocks noChangeArrowheads="1"/>
          </p:cNvSpPr>
          <p:nvPr/>
        </p:nvSpPr>
        <p:spPr bwMode="auto">
          <a:xfrm>
            <a:off x="5105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92" name="Rectangle 48"/>
          <p:cNvSpPr>
            <a:spLocks noChangeArrowheads="1"/>
          </p:cNvSpPr>
          <p:nvPr/>
        </p:nvSpPr>
        <p:spPr bwMode="auto">
          <a:xfrm>
            <a:off x="5486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93" name="Rectangle 49"/>
          <p:cNvSpPr>
            <a:spLocks noChangeArrowheads="1"/>
          </p:cNvSpPr>
          <p:nvPr/>
        </p:nvSpPr>
        <p:spPr bwMode="auto">
          <a:xfrm>
            <a:off x="5867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94" name="Rectangle 50"/>
          <p:cNvSpPr>
            <a:spLocks noChangeArrowheads="1"/>
          </p:cNvSpPr>
          <p:nvPr/>
        </p:nvSpPr>
        <p:spPr bwMode="auto">
          <a:xfrm>
            <a:off x="6248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795" name="Rectangle 51"/>
          <p:cNvSpPr>
            <a:spLocks noChangeArrowheads="1"/>
          </p:cNvSpPr>
          <p:nvPr/>
        </p:nvSpPr>
        <p:spPr bwMode="auto">
          <a:xfrm>
            <a:off x="6629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94644" name="Rectangle 52"/>
          <p:cNvSpPr>
            <a:spLocks noChangeArrowheads="1"/>
          </p:cNvSpPr>
          <p:nvPr/>
        </p:nvSpPr>
        <p:spPr bwMode="auto">
          <a:xfrm>
            <a:off x="3962400" y="4127500"/>
            <a:ext cx="381000" cy="317500"/>
          </a:xfrm>
          <a:prstGeom prst="rect">
            <a:avLst/>
          </a:prstGeom>
          <a:solidFill>
            <a:schemeClr val="bg1"/>
          </a:solidFill>
          <a:ln w="9525">
            <a:solidFill>
              <a:schemeClr val="tx1"/>
            </a:solidFill>
            <a:miter lim="800000"/>
            <a:headEnd/>
            <a:tailEnd/>
          </a:ln>
        </p:spPr>
        <p:txBody>
          <a:bodyPr wrap="none" anchor="ctr"/>
          <a:lstStyle/>
          <a:p>
            <a:pPr algn="ctr"/>
            <a:r>
              <a:rPr kumimoji="1" lang="zh-CN" altLang="en-US">
                <a:latin typeface="Tahoma" pitchFamily="34" charset="0"/>
              </a:rPr>
              <a:t>@</a:t>
            </a:r>
          </a:p>
        </p:txBody>
      </p:sp>
      <p:sp>
        <p:nvSpPr>
          <p:cNvPr id="31797" name="Rectangle 53"/>
          <p:cNvSpPr>
            <a:spLocks noChangeArrowheads="1"/>
          </p:cNvSpPr>
          <p:nvPr/>
        </p:nvSpPr>
        <p:spPr bwMode="auto">
          <a:xfrm>
            <a:off x="4343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98" name="Rectangle 54"/>
          <p:cNvSpPr>
            <a:spLocks noChangeArrowheads="1"/>
          </p:cNvSpPr>
          <p:nvPr/>
        </p:nvSpPr>
        <p:spPr bwMode="auto">
          <a:xfrm>
            <a:off x="4724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799" name="Rectangle 55"/>
          <p:cNvSpPr>
            <a:spLocks noChangeArrowheads="1"/>
          </p:cNvSpPr>
          <p:nvPr/>
        </p:nvSpPr>
        <p:spPr bwMode="auto">
          <a:xfrm>
            <a:off x="5105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00" name="Rectangle 56"/>
          <p:cNvSpPr>
            <a:spLocks noChangeArrowheads="1"/>
          </p:cNvSpPr>
          <p:nvPr/>
        </p:nvSpPr>
        <p:spPr bwMode="auto">
          <a:xfrm>
            <a:off x="5486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801" name="Rectangle 57"/>
          <p:cNvSpPr>
            <a:spLocks noChangeArrowheads="1"/>
          </p:cNvSpPr>
          <p:nvPr/>
        </p:nvSpPr>
        <p:spPr bwMode="auto">
          <a:xfrm>
            <a:off x="5867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02" name="Rectangle 58"/>
          <p:cNvSpPr>
            <a:spLocks noChangeArrowheads="1"/>
          </p:cNvSpPr>
          <p:nvPr/>
        </p:nvSpPr>
        <p:spPr bwMode="auto">
          <a:xfrm>
            <a:off x="6248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03" name="Rectangle 59"/>
          <p:cNvSpPr>
            <a:spLocks noChangeArrowheads="1"/>
          </p:cNvSpPr>
          <p:nvPr/>
        </p:nvSpPr>
        <p:spPr bwMode="auto">
          <a:xfrm>
            <a:off x="6629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804" name="Rectangle 60"/>
          <p:cNvSpPr>
            <a:spLocks noChangeArrowheads="1"/>
          </p:cNvSpPr>
          <p:nvPr/>
        </p:nvSpPr>
        <p:spPr bwMode="auto">
          <a:xfrm>
            <a:off x="3962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05" name="Rectangle 61"/>
          <p:cNvSpPr>
            <a:spLocks noChangeArrowheads="1"/>
          </p:cNvSpPr>
          <p:nvPr/>
        </p:nvSpPr>
        <p:spPr bwMode="auto">
          <a:xfrm>
            <a:off x="4343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06" name="Rectangle 62"/>
          <p:cNvSpPr>
            <a:spLocks noChangeArrowheads="1"/>
          </p:cNvSpPr>
          <p:nvPr/>
        </p:nvSpPr>
        <p:spPr bwMode="auto">
          <a:xfrm>
            <a:off x="4724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807" name="Rectangle 63"/>
          <p:cNvSpPr>
            <a:spLocks noChangeArrowheads="1"/>
          </p:cNvSpPr>
          <p:nvPr/>
        </p:nvSpPr>
        <p:spPr bwMode="auto">
          <a:xfrm>
            <a:off x="5105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808" name="Rectangle 64"/>
          <p:cNvSpPr>
            <a:spLocks noChangeArrowheads="1"/>
          </p:cNvSpPr>
          <p:nvPr/>
        </p:nvSpPr>
        <p:spPr bwMode="auto">
          <a:xfrm>
            <a:off x="5486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809" name="Rectangle 65"/>
          <p:cNvSpPr>
            <a:spLocks noChangeArrowheads="1"/>
          </p:cNvSpPr>
          <p:nvPr/>
        </p:nvSpPr>
        <p:spPr bwMode="auto">
          <a:xfrm>
            <a:off x="5867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810" name="Rectangle 66"/>
          <p:cNvSpPr>
            <a:spLocks noChangeArrowheads="1"/>
          </p:cNvSpPr>
          <p:nvPr/>
        </p:nvSpPr>
        <p:spPr bwMode="auto">
          <a:xfrm>
            <a:off x="6248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1811" name="Rectangle 67"/>
          <p:cNvSpPr>
            <a:spLocks noChangeArrowheads="1"/>
          </p:cNvSpPr>
          <p:nvPr/>
        </p:nvSpPr>
        <p:spPr bwMode="auto">
          <a:xfrm>
            <a:off x="6629400" y="4445000"/>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1812" name="Rectangle 69"/>
          <p:cNvSpPr>
            <a:spLocks noChangeArrowheads="1"/>
          </p:cNvSpPr>
          <p:nvPr/>
        </p:nvSpPr>
        <p:spPr bwMode="auto">
          <a:xfrm>
            <a:off x="3581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13" name="Rectangle 70"/>
          <p:cNvSpPr>
            <a:spLocks noChangeArrowheads="1"/>
          </p:cNvSpPr>
          <p:nvPr/>
        </p:nvSpPr>
        <p:spPr bwMode="auto">
          <a:xfrm>
            <a:off x="3581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14" name="Rectangle 71"/>
          <p:cNvSpPr>
            <a:spLocks noChangeArrowheads="1"/>
          </p:cNvSpPr>
          <p:nvPr/>
        </p:nvSpPr>
        <p:spPr bwMode="auto">
          <a:xfrm>
            <a:off x="3581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15" name="Rectangle 72"/>
          <p:cNvSpPr>
            <a:spLocks noChangeArrowheads="1"/>
          </p:cNvSpPr>
          <p:nvPr/>
        </p:nvSpPr>
        <p:spPr bwMode="auto">
          <a:xfrm>
            <a:off x="3581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16" name="Rectangle 73"/>
          <p:cNvSpPr>
            <a:spLocks noChangeArrowheads="1"/>
          </p:cNvSpPr>
          <p:nvPr/>
        </p:nvSpPr>
        <p:spPr bwMode="auto">
          <a:xfrm>
            <a:off x="3581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17" name="Rectangle 74"/>
          <p:cNvSpPr>
            <a:spLocks noChangeArrowheads="1"/>
          </p:cNvSpPr>
          <p:nvPr/>
        </p:nvSpPr>
        <p:spPr bwMode="auto">
          <a:xfrm>
            <a:off x="3581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18" name="Rectangle 75"/>
          <p:cNvSpPr>
            <a:spLocks noChangeArrowheads="1"/>
          </p:cNvSpPr>
          <p:nvPr/>
        </p:nvSpPr>
        <p:spPr bwMode="auto">
          <a:xfrm>
            <a:off x="3581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19" name="Rectangle 76"/>
          <p:cNvSpPr>
            <a:spLocks noChangeArrowheads="1"/>
          </p:cNvSpPr>
          <p:nvPr/>
        </p:nvSpPr>
        <p:spPr bwMode="auto">
          <a:xfrm>
            <a:off x="3581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20" name="Rectangle 77"/>
          <p:cNvSpPr>
            <a:spLocks noChangeArrowheads="1"/>
          </p:cNvSpPr>
          <p:nvPr/>
        </p:nvSpPr>
        <p:spPr bwMode="auto">
          <a:xfrm>
            <a:off x="3581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21" name="Rectangle 78"/>
          <p:cNvSpPr>
            <a:spLocks noChangeArrowheads="1"/>
          </p:cNvSpPr>
          <p:nvPr/>
        </p:nvSpPr>
        <p:spPr bwMode="auto">
          <a:xfrm>
            <a:off x="7010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22" name="Rectangle 79"/>
          <p:cNvSpPr>
            <a:spLocks noChangeArrowheads="1"/>
          </p:cNvSpPr>
          <p:nvPr/>
        </p:nvSpPr>
        <p:spPr bwMode="auto">
          <a:xfrm>
            <a:off x="7010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23" name="Rectangle 80"/>
          <p:cNvSpPr>
            <a:spLocks noChangeArrowheads="1"/>
          </p:cNvSpPr>
          <p:nvPr/>
        </p:nvSpPr>
        <p:spPr bwMode="auto">
          <a:xfrm>
            <a:off x="7010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24" name="Rectangle 81"/>
          <p:cNvSpPr>
            <a:spLocks noChangeArrowheads="1"/>
          </p:cNvSpPr>
          <p:nvPr/>
        </p:nvSpPr>
        <p:spPr bwMode="auto">
          <a:xfrm>
            <a:off x="7010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25" name="Rectangle 82"/>
          <p:cNvSpPr>
            <a:spLocks noChangeArrowheads="1"/>
          </p:cNvSpPr>
          <p:nvPr/>
        </p:nvSpPr>
        <p:spPr bwMode="auto">
          <a:xfrm>
            <a:off x="7010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26" name="Rectangle 83"/>
          <p:cNvSpPr>
            <a:spLocks noChangeArrowheads="1"/>
          </p:cNvSpPr>
          <p:nvPr/>
        </p:nvSpPr>
        <p:spPr bwMode="auto">
          <a:xfrm>
            <a:off x="7010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27" name="Rectangle 84"/>
          <p:cNvSpPr>
            <a:spLocks noChangeArrowheads="1"/>
          </p:cNvSpPr>
          <p:nvPr/>
        </p:nvSpPr>
        <p:spPr bwMode="auto">
          <a:xfrm>
            <a:off x="7010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28" name="Rectangle 85"/>
          <p:cNvSpPr>
            <a:spLocks noChangeArrowheads="1"/>
          </p:cNvSpPr>
          <p:nvPr/>
        </p:nvSpPr>
        <p:spPr bwMode="auto">
          <a:xfrm>
            <a:off x="7010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29" name="Rectangle 86"/>
          <p:cNvSpPr>
            <a:spLocks noChangeArrowheads="1"/>
          </p:cNvSpPr>
          <p:nvPr/>
        </p:nvSpPr>
        <p:spPr bwMode="auto">
          <a:xfrm>
            <a:off x="7010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30" name="Rectangle 87"/>
          <p:cNvSpPr>
            <a:spLocks noChangeArrowheads="1"/>
          </p:cNvSpPr>
          <p:nvPr/>
        </p:nvSpPr>
        <p:spPr bwMode="auto">
          <a:xfrm>
            <a:off x="4343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31" name="Rectangle 88"/>
          <p:cNvSpPr>
            <a:spLocks noChangeArrowheads="1"/>
          </p:cNvSpPr>
          <p:nvPr/>
        </p:nvSpPr>
        <p:spPr bwMode="auto">
          <a:xfrm>
            <a:off x="4724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32" name="Rectangle 89"/>
          <p:cNvSpPr>
            <a:spLocks noChangeArrowheads="1"/>
          </p:cNvSpPr>
          <p:nvPr/>
        </p:nvSpPr>
        <p:spPr bwMode="auto">
          <a:xfrm>
            <a:off x="5105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33" name="Rectangle 90"/>
          <p:cNvSpPr>
            <a:spLocks noChangeArrowheads="1"/>
          </p:cNvSpPr>
          <p:nvPr/>
        </p:nvSpPr>
        <p:spPr bwMode="auto">
          <a:xfrm>
            <a:off x="5486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34" name="Rectangle 91"/>
          <p:cNvSpPr>
            <a:spLocks noChangeArrowheads="1"/>
          </p:cNvSpPr>
          <p:nvPr/>
        </p:nvSpPr>
        <p:spPr bwMode="auto">
          <a:xfrm>
            <a:off x="5867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35" name="Rectangle 92"/>
          <p:cNvSpPr>
            <a:spLocks noChangeArrowheads="1"/>
          </p:cNvSpPr>
          <p:nvPr/>
        </p:nvSpPr>
        <p:spPr bwMode="auto">
          <a:xfrm>
            <a:off x="6248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36" name="Rectangle 93"/>
          <p:cNvSpPr>
            <a:spLocks noChangeArrowheads="1"/>
          </p:cNvSpPr>
          <p:nvPr/>
        </p:nvSpPr>
        <p:spPr bwMode="auto">
          <a:xfrm>
            <a:off x="6629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37" name="Rectangle 94"/>
          <p:cNvSpPr>
            <a:spLocks noChangeArrowheads="1"/>
          </p:cNvSpPr>
          <p:nvPr/>
        </p:nvSpPr>
        <p:spPr bwMode="auto">
          <a:xfrm>
            <a:off x="3962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38" name="Rectangle 95"/>
          <p:cNvSpPr>
            <a:spLocks noChangeArrowheads="1"/>
          </p:cNvSpPr>
          <p:nvPr/>
        </p:nvSpPr>
        <p:spPr bwMode="auto">
          <a:xfrm>
            <a:off x="3581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39" name="Rectangle 96"/>
          <p:cNvSpPr>
            <a:spLocks noChangeArrowheads="1"/>
          </p:cNvSpPr>
          <p:nvPr/>
        </p:nvSpPr>
        <p:spPr bwMode="auto">
          <a:xfrm>
            <a:off x="7010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40" name="Rectangle 97"/>
          <p:cNvSpPr>
            <a:spLocks noChangeArrowheads="1"/>
          </p:cNvSpPr>
          <p:nvPr/>
        </p:nvSpPr>
        <p:spPr bwMode="auto">
          <a:xfrm>
            <a:off x="4343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41" name="Rectangle 98"/>
          <p:cNvSpPr>
            <a:spLocks noChangeArrowheads="1"/>
          </p:cNvSpPr>
          <p:nvPr/>
        </p:nvSpPr>
        <p:spPr bwMode="auto">
          <a:xfrm>
            <a:off x="4724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42" name="Rectangle 99"/>
          <p:cNvSpPr>
            <a:spLocks noChangeArrowheads="1"/>
          </p:cNvSpPr>
          <p:nvPr/>
        </p:nvSpPr>
        <p:spPr bwMode="auto">
          <a:xfrm>
            <a:off x="5105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43" name="Rectangle 100"/>
          <p:cNvSpPr>
            <a:spLocks noChangeArrowheads="1"/>
          </p:cNvSpPr>
          <p:nvPr/>
        </p:nvSpPr>
        <p:spPr bwMode="auto">
          <a:xfrm>
            <a:off x="5486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44" name="Rectangle 101"/>
          <p:cNvSpPr>
            <a:spLocks noChangeArrowheads="1"/>
          </p:cNvSpPr>
          <p:nvPr/>
        </p:nvSpPr>
        <p:spPr bwMode="auto">
          <a:xfrm>
            <a:off x="5867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45" name="Rectangle 102"/>
          <p:cNvSpPr>
            <a:spLocks noChangeArrowheads="1"/>
          </p:cNvSpPr>
          <p:nvPr/>
        </p:nvSpPr>
        <p:spPr bwMode="auto">
          <a:xfrm>
            <a:off x="6248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46" name="Rectangle 103"/>
          <p:cNvSpPr>
            <a:spLocks noChangeArrowheads="1"/>
          </p:cNvSpPr>
          <p:nvPr/>
        </p:nvSpPr>
        <p:spPr bwMode="auto">
          <a:xfrm>
            <a:off x="6629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1847" name="Rectangle 104"/>
          <p:cNvSpPr>
            <a:spLocks noChangeArrowheads="1"/>
          </p:cNvSpPr>
          <p:nvPr/>
        </p:nvSpPr>
        <p:spPr bwMode="auto">
          <a:xfrm>
            <a:off x="3962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494697" name="Picture 105"/>
          <p:cNvPicPr>
            <a:picLocks noChangeAspect="1" noChangeArrowheads="1"/>
          </p:cNvPicPr>
          <p:nvPr/>
        </p:nvPicPr>
        <p:blipFill>
          <a:blip r:embed="rId2"/>
          <a:srcRect/>
          <a:stretch>
            <a:fillRect/>
          </a:stretch>
        </p:blipFill>
        <p:spPr bwMode="auto">
          <a:xfrm>
            <a:off x="3962400" y="3810000"/>
            <a:ext cx="381000" cy="317500"/>
          </a:xfrm>
          <a:prstGeom prst="rect">
            <a:avLst/>
          </a:prstGeom>
          <a:solidFill>
            <a:srgbClr val="969696"/>
          </a:solidFill>
          <a:ln w="9525">
            <a:noFill/>
            <a:miter lim="800000"/>
            <a:headEnd/>
            <a:tailEnd/>
          </a:ln>
        </p:spPr>
      </p:pic>
      <p:sp>
        <p:nvSpPr>
          <p:cNvPr id="31849" name="Rectangle 106"/>
          <p:cNvSpPr>
            <a:spLocks noChangeArrowheads="1"/>
          </p:cNvSpPr>
          <p:nvPr/>
        </p:nvSpPr>
        <p:spPr bwMode="auto">
          <a:xfrm>
            <a:off x="6629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1850" name="Rectangle 107"/>
          <p:cNvSpPr>
            <a:spLocks noChangeArrowheads="1"/>
          </p:cNvSpPr>
          <p:nvPr/>
        </p:nvSpPr>
        <p:spPr bwMode="auto">
          <a:xfrm>
            <a:off x="3962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1851" name="Rectangle 108"/>
          <p:cNvSpPr>
            <a:spLocks noChangeArrowheads="1"/>
          </p:cNvSpPr>
          <p:nvPr/>
        </p:nvSpPr>
        <p:spPr bwMode="auto">
          <a:xfrm>
            <a:off x="4343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1852" name="Rectangle 109"/>
          <p:cNvSpPr>
            <a:spLocks noChangeArrowheads="1"/>
          </p:cNvSpPr>
          <p:nvPr/>
        </p:nvSpPr>
        <p:spPr bwMode="auto">
          <a:xfrm>
            <a:off x="4724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1853" name="Rectangle 110"/>
          <p:cNvSpPr>
            <a:spLocks noChangeArrowheads="1"/>
          </p:cNvSpPr>
          <p:nvPr/>
        </p:nvSpPr>
        <p:spPr bwMode="auto">
          <a:xfrm>
            <a:off x="5105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1854" name="Rectangle 111"/>
          <p:cNvSpPr>
            <a:spLocks noChangeArrowheads="1"/>
          </p:cNvSpPr>
          <p:nvPr/>
        </p:nvSpPr>
        <p:spPr bwMode="auto">
          <a:xfrm>
            <a:off x="5486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1855" name="Rectangle 112"/>
          <p:cNvSpPr>
            <a:spLocks noChangeArrowheads="1"/>
          </p:cNvSpPr>
          <p:nvPr/>
        </p:nvSpPr>
        <p:spPr bwMode="auto">
          <a:xfrm>
            <a:off x="5867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1856" name="Rectangle 113"/>
          <p:cNvSpPr>
            <a:spLocks noChangeArrowheads="1"/>
          </p:cNvSpPr>
          <p:nvPr/>
        </p:nvSpPr>
        <p:spPr bwMode="auto">
          <a:xfrm>
            <a:off x="6248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1857" name="Rectangle 114"/>
          <p:cNvSpPr>
            <a:spLocks noChangeArrowheads="1"/>
          </p:cNvSpPr>
          <p:nvPr/>
        </p:nvSpPr>
        <p:spPr bwMode="auto">
          <a:xfrm>
            <a:off x="3124200" y="444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1858" name="Rectangle 115"/>
          <p:cNvSpPr>
            <a:spLocks noChangeArrowheads="1"/>
          </p:cNvSpPr>
          <p:nvPr/>
        </p:nvSpPr>
        <p:spPr bwMode="auto">
          <a:xfrm>
            <a:off x="3124200" y="222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1859" name="Rectangle 116"/>
          <p:cNvSpPr>
            <a:spLocks noChangeArrowheads="1"/>
          </p:cNvSpPr>
          <p:nvPr/>
        </p:nvSpPr>
        <p:spPr bwMode="auto">
          <a:xfrm>
            <a:off x="3124200" y="254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1860" name="Rectangle 117"/>
          <p:cNvSpPr>
            <a:spLocks noChangeArrowheads="1"/>
          </p:cNvSpPr>
          <p:nvPr/>
        </p:nvSpPr>
        <p:spPr bwMode="auto">
          <a:xfrm>
            <a:off x="3124200" y="285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1861" name="Rectangle 118"/>
          <p:cNvSpPr>
            <a:spLocks noChangeArrowheads="1"/>
          </p:cNvSpPr>
          <p:nvPr/>
        </p:nvSpPr>
        <p:spPr bwMode="auto">
          <a:xfrm>
            <a:off x="3124200" y="317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1862" name="Rectangle 119"/>
          <p:cNvSpPr>
            <a:spLocks noChangeArrowheads="1"/>
          </p:cNvSpPr>
          <p:nvPr/>
        </p:nvSpPr>
        <p:spPr bwMode="auto">
          <a:xfrm>
            <a:off x="3124200" y="349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1863" name="Rectangle 120"/>
          <p:cNvSpPr>
            <a:spLocks noChangeArrowheads="1"/>
          </p:cNvSpPr>
          <p:nvPr/>
        </p:nvSpPr>
        <p:spPr bwMode="auto">
          <a:xfrm>
            <a:off x="3124200" y="381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1864" name="Rectangle 121"/>
          <p:cNvSpPr>
            <a:spLocks noChangeArrowheads="1"/>
          </p:cNvSpPr>
          <p:nvPr/>
        </p:nvSpPr>
        <p:spPr bwMode="auto">
          <a:xfrm>
            <a:off x="3124200" y="412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1865" name="Rectangle 122"/>
          <p:cNvSpPr>
            <a:spLocks noChangeArrowheads="1"/>
          </p:cNvSpPr>
          <p:nvPr/>
        </p:nvSpPr>
        <p:spPr bwMode="auto">
          <a:xfrm>
            <a:off x="3124200" y="476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1866" name="Rectangle 123"/>
          <p:cNvSpPr>
            <a:spLocks noChangeArrowheads="1"/>
          </p:cNvSpPr>
          <p:nvPr/>
        </p:nvSpPr>
        <p:spPr bwMode="auto">
          <a:xfrm>
            <a:off x="3581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31867" name="Rectangle 124"/>
          <p:cNvSpPr>
            <a:spLocks noChangeArrowheads="1"/>
          </p:cNvSpPr>
          <p:nvPr/>
        </p:nvSpPr>
        <p:spPr bwMode="auto">
          <a:xfrm>
            <a:off x="7010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1868" name="Rectangle 125"/>
          <p:cNvSpPr>
            <a:spLocks noChangeArrowheads="1"/>
          </p:cNvSpPr>
          <p:nvPr/>
        </p:nvSpPr>
        <p:spPr bwMode="auto">
          <a:xfrm>
            <a:off x="3124200" y="190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494718" name="Rectangle 126"/>
          <p:cNvSpPr>
            <a:spLocks noGrp="1" noChangeArrowheads="1"/>
          </p:cNvSpPr>
          <p:nvPr>
            <p:ph type="body" idx="1"/>
          </p:nvPr>
        </p:nvSpPr>
        <p:spPr>
          <a:xfrm>
            <a:off x="500063" y="825500"/>
            <a:ext cx="8153400" cy="508000"/>
          </a:xfrm>
          <a:noFill/>
        </p:spPr>
        <p:txBody>
          <a:bodyPr/>
          <a:lstStyle/>
          <a:p>
            <a:r>
              <a:rPr lang="zh-CN" altLang="en-US" sz="2000" smtClean="0"/>
              <a:t>向下方 、右方、左方均不能前进，上方是来路，则后退</a:t>
            </a:r>
          </a:p>
        </p:txBody>
      </p:sp>
      <p:grpSp>
        <p:nvGrpSpPr>
          <p:cNvPr id="2" name="Group 127"/>
          <p:cNvGrpSpPr>
            <a:grpSpLocks/>
          </p:cNvGrpSpPr>
          <p:nvPr/>
        </p:nvGrpSpPr>
        <p:grpSpPr bwMode="auto">
          <a:xfrm>
            <a:off x="914400" y="1397000"/>
            <a:ext cx="1447800" cy="3745178"/>
            <a:chOff x="912" y="2448"/>
            <a:chExt cx="1056" cy="1392"/>
          </a:xfrm>
        </p:grpSpPr>
        <p:sp>
          <p:nvSpPr>
            <p:cNvPr id="31883" name="Line 128"/>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31884" name="Line 129"/>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31885" name="Line 130"/>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31871" name="Text Box 131"/>
          <p:cNvSpPr txBox="1">
            <a:spLocks noChangeArrowheads="1"/>
          </p:cNvSpPr>
          <p:nvPr/>
        </p:nvSpPr>
        <p:spPr bwMode="auto">
          <a:xfrm>
            <a:off x="381000" y="4788959"/>
            <a:ext cx="381000" cy="40011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31872" name="Rectangle 132"/>
          <p:cNvSpPr>
            <a:spLocks noChangeArrowheads="1"/>
          </p:cNvSpPr>
          <p:nvPr/>
        </p:nvSpPr>
        <p:spPr bwMode="auto">
          <a:xfrm>
            <a:off x="914403" y="4873625"/>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sp>
        <p:nvSpPr>
          <p:cNvPr id="31873" name="Rectangle 133"/>
          <p:cNvSpPr>
            <a:spLocks noChangeArrowheads="1"/>
          </p:cNvSpPr>
          <p:nvPr/>
        </p:nvSpPr>
        <p:spPr bwMode="auto">
          <a:xfrm>
            <a:off x="914403" y="4620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(2,1)</a:t>
            </a:r>
          </a:p>
        </p:txBody>
      </p:sp>
      <p:sp>
        <p:nvSpPr>
          <p:cNvPr id="31874" name="Rectangle 134"/>
          <p:cNvSpPr>
            <a:spLocks noChangeArrowheads="1"/>
          </p:cNvSpPr>
          <p:nvPr/>
        </p:nvSpPr>
        <p:spPr bwMode="auto">
          <a:xfrm>
            <a:off x="928691" y="3350948"/>
            <a:ext cx="1425575" cy="268552"/>
          </a:xfrm>
          <a:prstGeom prst="rect">
            <a:avLst/>
          </a:prstGeom>
          <a:solidFill>
            <a:srgbClr val="FFCC99"/>
          </a:solidFill>
          <a:ln w="9525">
            <a:solidFill>
              <a:schemeClr val="tx1"/>
            </a:solidFill>
            <a:miter lim="800000"/>
            <a:headEnd/>
            <a:tailEnd/>
          </a:ln>
        </p:spPr>
        <p:txBody>
          <a:bodyPr wrap="none" anchor="ctr"/>
          <a:lstStyle/>
          <a:p>
            <a:pPr algn="ctr"/>
            <a:r>
              <a:rPr kumimoji="1" lang="zh-CN" altLang="en-US" sz="2000" b="1">
                <a:latin typeface="楷体_GB2312" pitchFamily="49" charset="-122"/>
              </a:rPr>
              <a:t>(7,1)</a:t>
            </a:r>
          </a:p>
        </p:txBody>
      </p:sp>
      <p:sp>
        <p:nvSpPr>
          <p:cNvPr id="31875" name="Rectangle 135"/>
          <p:cNvSpPr>
            <a:spLocks noChangeArrowheads="1"/>
          </p:cNvSpPr>
          <p:nvPr/>
        </p:nvSpPr>
        <p:spPr bwMode="auto">
          <a:xfrm>
            <a:off x="914403" y="4366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(3,1)</a:t>
            </a:r>
          </a:p>
        </p:txBody>
      </p:sp>
      <p:sp>
        <p:nvSpPr>
          <p:cNvPr id="31876" name="Rectangle 136"/>
          <p:cNvSpPr>
            <a:spLocks noChangeArrowheads="1"/>
          </p:cNvSpPr>
          <p:nvPr/>
        </p:nvSpPr>
        <p:spPr bwMode="auto">
          <a:xfrm>
            <a:off x="914403" y="4112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(4,1)</a:t>
            </a:r>
          </a:p>
        </p:txBody>
      </p:sp>
      <p:sp>
        <p:nvSpPr>
          <p:cNvPr id="31877" name="Rectangle 137"/>
          <p:cNvSpPr>
            <a:spLocks noChangeArrowheads="1"/>
          </p:cNvSpPr>
          <p:nvPr/>
        </p:nvSpPr>
        <p:spPr bwMode="auto">
          <a:xfrm>
            <a:off x="914403" y="3858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(5,1)</a:t>
            </a:r>
          </a:p>
        </p:txBody>
      </p:sp>
      <p:sp>
        <p:nvSpPr>
          <p:cNvPr id="31878" name="Rectangle 138"/>
          <p:cNvSpPr>
            <a:spLocks noChangeArrowheads="1"/>
          </p:cNvSpPr>
          <p:nvPr/>
        </p:nvSpPr>
        <p:spPr bwMode="auto">
          <a:xfrm>
            <a:off x="914403" y="3604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(6,1)</a:t>
            </a:r>
          </a:p>
        </p:txBody>
      </p:sp>
      <p:sp>
        <p:nvSpPr>
          <p:cNvPr id="494731" name="Rectangle 139"/>
          <p:cNvSpPr>
            <a:spLocks noChangeArrowheads="1"/>
          </p:cNvSpPr>
          <p:nvPr/>
        </p:nvSpPr>
        <p:spPr bwMode="auto">
          <a:xfrm>
            <a:off x="928688" y="3350948"/>
            <a:ext cx="1414462" cy="268552"/>
          </a:xfrm>
          <a:prstGeom prst="rect">
            <a:avLst/>
          </a:prstGeom>
          <a:solidFill>
            <a:schemeClr val="bg1"/>
          </a:solidFill>
          <a:ln w="9525">
            <a:solidFill>
              <a:schemeClr val="bg1"/>
            </a:solidFill>
            <a:miter lim="800000"/>
            <a:headEnd/>
            <a:tailEnd/>
          </a:ln>
        </p:spPr>
        <p:txBody>
          <a:bodyPr wrap="none" anchor="ctr"/>
          <a:lstStyle/>
          <a:p>
            <a:pPr algn="ctr"/>
            <a:endParaRPr kumimoji="1" lang="zh-CN" altLang="en-US" sz="2000" b="1">
              <a:latin typeface="楷体_GB2312" pitchFamily="49" charset="-122"/>
            </a:endParaRPr>
          </a:p>
        </p:txBody>
      </p:sp>
      <p:sp>
        <p:nvSpPr>
          <p:cNvPr id="31880" name="AutoShape 140">
            <a:hlinkClick r:id="" action="ppaction://noaction" highlightClick="1"/>
          </p:cNvPr>
          <p:cNvSpPr>
            <a:spLocks noChangeArrowheads="1"/>
          </p:cNvSpPr>
          <p:nvPr/>
        </p:nvSpPr>
        <p:spPr bwMode="auto">
          <a:xfrm>
            <a:off x="8153400" y="5328708"/>
            <a:ext cx="990600" cy="381000"/>
          </a:xfrm>
          <a:prstGeom prst="actionButtonBlank">
            <a:avLst/>
          </a:prstGeom>
          <a:gradFill rotWithShape="0">
            <a:gsLst>
              <a:gs pos="0">
                <a:srgbClr val="336699"/>
              </a:gs>
              <a:gs pos="100000">
                <a:srgbClr val="182F47"/>
              </a:gs>
            </a:gsLst>
            <a:lin ang="0" scaled="1"/>
          </a:gradFill>
          <a:ln w="9525">
            <a:noFill/>
            <a:miter lim="800000"/>
            <a:headEnd/>
            <a:tailEnd/>
          </a:ln>
        </p:spPr>
        <p:txBody>
          <a:bodyPr wrap="none" anchor="ctr"/>
          <a:lstStyle/>
          <a:p>
            <a:pPr algn="ctr"/>
            <a:r>
              <a:rPr kumimoji="1" lang="en-US" altLang="zh-CN" b="1" dirty="0">
                <a:solidFill>
                  <a:srgbClr val="336699"/>
                </a:solidFill>
                <a:latin typeface="Times New Roman" pitchFamily="18" charset="0"/>
              </a:rPr>
              <a:t>break</a:t>
            </a:r>
          </a:p>
        </p:txBody>
      </p:sp>
      <p:sp>
        <p:nvSpPr>
          <p:cNvPr id="143" name="Rectangle 132"/>
          <p:cNvSpPr txBox="1">
            <a:spLocks noChangeArrowheads="1"/>
          </p:cNvSpPr>
          <p:nvPr/>
        </p:nvSpPr>
        <p:spPr bwMode="auto">
          <a:xfrm>
            <a:off x="500063" y="773908"/>
            <a:ext cx="7700962" cy="478896"/>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defRPr/>
            </a:pPr>
            <a:endParaRPr lang="zh-CN" altLang="en-US" sz="3000" kern="0" dirty="0">
              <a:latin typeface="+mn-lt"/>
              <a:ea typeface="+mn-ea"/>
            </a:endParaRPr>
          </a:p>
        </p:txBody>
      </p:sp>
      <p:sp>
        <p:nvSpPr>
          <p:cNvPr id="144" name="Rectangle 66"/>
          <p:cNvSpPr>
            <a:spLocks noGrp="1" noChangeArrowheads="1"/>
          </p:cNvSpPr>
          <p:nvPr>
            <p:ph type="title"/>
          </p:nvPr>
        </p:nvSpPr>
        <p:spPr>
          <a:xfrm>
            <a:off x="357188" y="233488"/>
            <a:ext cx="8229600" cy="535781"/>
          </a:xfrm>
        </p:spPr>
        <p:txBody>
          <a:bodyPr anchor="b"/>
          <a:lstStyle/>
          <a:p>
            <a:pPr>
              <a:defRPr/>
            </a:pPr>
            <a:r>
              <a:rPr lang="zh-CN" altLang="en-US" sz="3600" dirty="0">
                <a:effectLst>
                  <a:outerShdw blurRad="38100" dist="38100" dir="2700000" algn="tl">
                    <a:srgbClr val="C0C0C0"/>
                  </a:outerShdw>
                </a:effectLst>
              </a:rPr>
              <a:t>迷宫问题(续)</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4718">
                                            <p:txEl>
                                              <p:pRg st="0" end="0"/>
                                            </p:txEl>
                                          </p:spTgt>
                                        </p:tgtEl>
                                        <p:attrNameLst>
                                          <p:attrName>style.visibility</p:attrName>
                                        </p:attrNameLst>
                                      </p:cBhvr>
                                      <p:to>
                                        <p:strVal val="visible"/>
                                      </p:to>
                                    </p:set>
                                    <p:animEffect transition="in" filter="wipe(left)">
                                      <p:cBhvr>
                                        <p:cTn id="7" dur="500"/>
                                        <p:tgtEl>
                                          <p:spTgt spid="4947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4644"/>
                                        </p:tgtEl>
                                        <p:attrNameLst>
                                          <p:attrName>style.visibility</p:attrName>
                                        </p:attrNameLst>
                                      </p:cBhvr>
                                      <p:to>
                                        <p:strVal val="visible"/>
                                      </p:to>
                                    </p:set>
                                    <p:animEffect transition="in" filter="wipe(down)">
                                      <p:cBhvr>
                                        <p:cTn id="12" dur="500"/>
                                        <p:tgtEl>
                                          <p:spTgt spid="494644"/>
                                        </p:tgtEl>
                                      </p:cBhvr>
                                    </p:animEffect>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494697"/>
                                        </p:tgtEl>
                                        <p:attrNameLst>
                                          <p:attrName>style.visibility</p:attrName>
                                        </p:attrNameLst>
                                      </p:cBhvr>
                                      <p:to>
                                        <p:strVal val="visible"/>
                                      </p:to>
                                    </p:set>
                                    <p:animEffect transition="in" filter="slide(fromBottom)">
                                      <p:cBhvr>
                                        <p:cTn id="16" dur="500"/>
                                        <p:tgtEl>
                                          <p:spTgt spid="494697"/>
                                        </p:tgtEl>
                                      </p:cBhvr>
                                    </p:animEffect>
                                  </p:childTnLst>
                                </p:cTn>
                              </p:par>
                            </p:childTnLst>
                          </p:cTn>
                        </p:par>
                        <p:par>
                          <p:cTn id="17" fill="hold">
                            <p:stCondLst>
                              <p:cond delay="1000"/>
                            </p:stCondLst>
                            <p:childTnLst>
                              <p:par>
                                <p:cTn id="18" presetID="22" presetClass="entr" presetSubtype="4" fill="hold" grpId="0" nodeType="afterEffect">
                                  <p:stCondLst>
                                    <p:cond delay="2000"/>
                                  </p:stCondLst>
                                  <p:childTnLst>
                                    <p:set>
                                      <p:cBhvr>
                                        <p:cTn id="19" dur="1" fill="hold">
                                          <p:stCondLst>
                                            <p:cond delay="0"/>
                                          </p:stCondLst>
                                        </p:cTn>
                                        <p:tgtEl>
                                          <p:spTgt spid="494731"/>
                                        </p:tgtEl>
                                        <p:attrNameLst>
                                          <p:attrName>style.visibility</p:attrName>
                                        </p:attrNameLst>
                                      </p:cBhvr>
                                      <p:to>
                                        <p:strVal val="visible"/>
                                      </p:to>
                                    </p:set>
                                    <p:animEffect transition="in" filter="wipe(down)">
                                      <p:cBhvr>
                                        <p:cTn id="20" dur="500"/>
                                        <p:tgtEl>
                                          <p:spTgt spid="4947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nodePh="1">
                                  <p:stCondLst>
                                    <p:cond delay="0"/>
                                  </p:stCondLst>
                                  <p:endCondLst>
                                    <p:cond evt="begin" delay="0">
                                      <p:tn val="23"/>
                                    </p:cond>
                                  </p:endCondLst>
                                  <p:childTnLst>
                                    <p:set>
                                      <p:cBhvr>
                                        <p:cTn id="24" dur="1" fill="hold">
                                          <p:stCondLst>
                                            <p:cond delay="0"/>
                                          </p:stCondLst>
                                        </p:cTn>
                                        <p:tgtEl>
                                          <p:spTgt spid="143">
                                            <p:txEl>
                                              <p:pRg st="0" end="0"/>
                                            </p:txEl>
                                          </p:spTgt>
                                        </p:tgtEl>
                                        <p:attrNameLst>
                                          <p:attrName>style.visibility</p:attrName>
                                        </p:attrNameLst>
                                      </p:cBhvr>
                                      <p:to>
                                        <p:strVal val="visible"/>
                                      </p:to>
                                    </p:set>
                                    <p:animEffect transition="in" filter="wipe(left)">
                                      <p:cBhvr>
                                        <p:cTn id="25" dur="500"/>
                                        <p:tgtEl>
                                          <p:spTgt spid="1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44" grpId="0" animBg="1" autoUpdateAnimBg="0"/>
      <p:bldP spid="494718" grpId="0" build="p" autoUpdateAnimBg="0"/>
      <p:bldP spid="494731" grpId="0" animBg="1" autoUpdateAnimBg="0"/>
      <p:bldP spid="1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962400" y="349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pic>
        <p:nvPicPr>
          <p:cNvPr id="32771" name="Picture 3"/>
          <p:cNvPicPr>
            <a:picLocks noChangeAspect="1" noChangeArrowheads="1"/>
          </p:cNvPicPr>
          <p:nvPr/>
        </p:nvPicPr>
        <p:blipFill>
          <a:blip r:embed="rId2"/>
          <a:srcRect/>
          <a:stretch>
            <a:fillRect/>
          </a:stretch>
        </p:blipFill>
        <p:spPr bwMode="auto">
          <a:xfrm>
            <a:off x="3962400" y="3810000"/>
            <a:ext cx="381000" cy="317500"/>
          </a:xfrm>
          <a:prstGeom prst="rect">
            <a:avLst/>
          </a:prstGeom>
          <a:solidFill>
            <a:srgbClr val="969696"/>
          </a:solidFill>
          <a:ln w="9525">
            <a:noFill/>
            <a:miter lim="800000"/>
            <a:headEnd/>
            <a:tailEnd/>
          </a:ln>
        </p:spPr>
      </p:pic>
      <p:sp>
        <p:nvSpPr>
          <p:cNvPr id="32772" name="Rectangle 4"/>
          <p:cNvSpPr>
            <a:spLocks noChangeArrowheads="1"/>
          </p:cNvSpPr>
          <p:nvPr/>
        </p:nvSpPr>
        <p:spPr bwMode="auto">
          <a:xfrm>
            <a:off x="3962400" y="222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2773" name="Rectangle 5"/>
          <p:cNvSpPr>
            <a:spLocks noChangeArrowheads="1"/>
          </p:cNvSpPr>
          <p:nvPr/>
        </p:nvSpPr>
        <p:spPr bwMode="auto">
          <a:xfrm>
            <a:off x="4343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74" name="Rectangle 6"/>
          <p:cNvSpPr>
            <a:spLocks noChangeArrowheads="1"/>
          </p:cNvSpPr>
          <p:nvPr/>
        </p:nvSpPr>
        <p:spPr bwMode="auto">
          <a:xfrm>
            <a:off x="4724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75" name="Rectangle 7"/>
          <p:cNvSpPr>
            <a:spLocks noChangeArrowheads="1"/>
          </p:cNvSpPr>
          <p:nvPr/>
        </p:nvSpPr>
        <p:spPr bwMode="auto">
          <a:xfrm>
            <a:off x="5105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76" name="Rectangle 8"/>
          <p:cNvSpPr>
            <a:spLocks noChangeArrowheads="1"/>
          </p:cNvSpPr>
          <p:nvPr/>
        </p:nvSpPr>
        <p:spPr bwMode="auto">
          <a:xfrm>
            <a:off x="5486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77" name="Rectangle 9"/>
          <p:cNvSpPr>
            <a:spLocks noChangeArrowheads="1"/>
          </p:cNvSpPr>
          <p:nvPr/>
        </p:nvSpPr>
        <p:spPr bwMode="auto">
          <a:xfrm>
            <a:off x="5867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78" name="Rectangle 10"/>
          <p:cNvSpPr>
            <a:spLocks noChangeArrowheads="1"/>
          </p:cNvSpPr>
          <p:nvPr/>
        </p:nvSpPr>
        <p:spPr bwMode="auto">
          <a:xfrm>
            <a:off x="6248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79" name="Rectangle 11"/>
          <p:cNvSpPr>
            <a:spLocks noChangeArrowheads="1"/>
          </p:cNvSpPr>
          <p:nvPr/>
        </p:nvSpPr>
        <p:spPr bwMode="auto">
          <a:xfrm>
            <a:off x="6629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80" name="Rectangle 12"/>
          <p:cNvSpPr>
            <a:spLocks noChangeArrowheads="1"/>
          </p:cNvSpPr>
          <p:nvPr/>
        </p:nvSpPr>
        <p:spPr bwMode="auto">
          <a:xfrm>
            <a:off x="3962400" y="2540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2781" name="Rectangle 13"/>
          <p:cNvSpPr>
            <a:spLocks noChangeArrowheads="1"/>
          </p:cNvSpPr>
          <p:nvPr/>
        </p:nvSpPr>
        <p:spPr bwMode="auto">
          <a:xfrm>
            <a:off x="4343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82" name="Rectangle 14"/>
          <p:cNvSpPr>
            <a:spLocks noChangeArrowheads="1"/>
          </p:cNvSpPr>
          <p:nvPr/>
        </p:nvSpPr>
        <p:spPr bwMode="auto">
          <a:xfrm>
            <a:off x="4724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83" name="Rectangle 15"/>
          <p:cNvSpPr>
            <a:spLocks noChangeArrowheads="1"/>
          </p:cNvSpPr>
          <p:nvPr/>
        </p:nvSpPr>
        <p:spPr bwMode="auto">
          <a:xfrm>
            <a:off x="5105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84" name="Rectangle 16"/>
          <p:cNvSpPr>
            <a:spLocks noChangeArrowheads="1"/>
          </p:cNvSpPr>
          <p:nvPr/>
        </p:nvSpPr>
        <p:spPr bwMode="auto">
          <a:xfrm>
            <a:off x="5486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85" name="Rectangle 17"/>
          <p:cNvSpPr>
            <a:spLocks noChangeArrowheads="1"/>
          </p:cNvSpPr>
          <p:nvPr/>
        </p:nvSpPr>
        <p:spPr bwMode="auto">
          <a:xfrm>
            <a:off x="5867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86" name="Rectangle 18"/>
          <p:cNvSpPr>
            <a:spLocks noChangeArrowheads="1"/>
          </p:cNvSpPr>
          <p:nvPr/>
        </p:nvSpPr>
        <p:spPr bwMode="auto">
          <a:xfrm>
            <a:off x="6248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87" name="Rectangle 19"/>
          <p:cNvSpPr>
            <a:spLocks noChangeArrowheads="1"/>
          </p:cNvSpPr>
          <p:nvPr/>
        </p:nvSpPr>
        <p:spPr bwMode="auto">
          <a:xfrm>
            <a:off x="6629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88" name="Rectangle 20"/>
          <p:cNvSpPr>
            <a:spLocks noChangeArrowheads="1"/>
          </p:cNvSpPr>
          <p:nvPr/>
        </p:nvSpPr>
        <p:spPr bwMode="auto">
          <a:xfrm>
            <a:off x="3962400" y="2857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2789" name="Rectangle 21"/>
          <p:cNvSpPr>
            <a:spLocks noChangeArrowheads="1"/>
          </p:cNvSpPr>
          <p:nvPr/>
        </p:nvSpPr>
        <p:spPr bwMode="auto">
          <a:xfrm>
            <a:off x="4343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90" name="Rectangle 22"/>
          <p:cNvSpPr>
            <a:spLocks noChangeArrowheads="1"/>
          </p:cNvSpPr>
          <p:nvPr/>
        </p:nvSpPr>
        <p:spPr bwMode="auto">
          <a:xfrm>
            <a:off x="4724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91" name="Rectangle 23"/>
          <p:cNvSpPr>
            <a:spLocks noChangeArrowheads="1"/>
          </p:cNvSpPr>
          <p:nvPr/>
        </p:nvSpPr>
        <p:spPr bwMode="auto">
          <a:xfrm>
            <a:off x="5105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92" name="Rectangle 24"/>
          <p:cNvSpPr>
            <a:spLocks noChangeArrowheads="1"/>
          </p:cNvSpPr>
          <p:nvPr/>
        </p:nvSpPr>
        <p:spPr bwMode="auto">
          <a:xfrm>
            <a:off x="5486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93" name="Rectangle 25"/>
          <p:cNvSpPr>
            <a:spLocks noChangeArrowheads="1"/>
          </p:cNvSpPr>
          <p:nvPr/>
        </p:nvSpPr>
        <p:spPr bwMode="auto">
          <a:xfrm>
            <a:off x="5867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94" name="Rectangle 26"/>
          <p:cNvSpPr>
            <a:spLocks noChangeArrowheads="1"/>
          </p:cNvSpPr>
          <p:nvPr/>
        </p:nvSpPr>
        <p:spPr bwMode="auto">
          <a:xfrm>
            <a:off x="6248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95" name="Rectangle 27"/>
          <p:cNvSpPr>
            <a:spLocks noChangeArrowheads="1"/>
          </p:cNvSpPr>
          <p:nvPr/>
        </p:nvSpPr>
        <p:spPr bwMode="auto">
          <a:xfrm>
            <a:off x="6629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796" name="Rectangle 28"/>
          <p:cNvSpPr>
            <a:spLocks noChangeArrowheads="1"/>
          </p:cNvSpPr>
          <p:nvPr/>
        </p:nvSpPr>
        <p:spPr bwMode="auto">
          <a:xfrm>
            <a:off x="3962400" y="3175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2797" name="Rectangle 29"/>
          <p:cNvSpPr>
            <a:spLocks noChangeArrowheads="1"/>
          </p:cNvSpPr>
          <p:nvPr/>
        </p:nvSpPr>
        <p:spPr bwMode="auto">
          <a:xfrm>
            <a:off x="4343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98" name="Rectangle 30"/>
          <p:cNvSpPr>
            <a:spLocks noChangeArrowheads="1"/>
          </p:cNvSpPr>
          <p:nvPr/>
        </p:nvSpPr>
        <p:spPr bwMode="auto">
          <a:xfrm>
            <a:off x="4724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99" name="Rectangle 31"/>
          <p:cNvSpPr>
            <a:spLocks noChangeArrowheads="1"/>
          </p:cNvSpPr>
          <p:nvPr/>
        </p:nvSpPr>
        <p:spPr bwMode="auto">
          <a:xfrm>
            <a:off x="5105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00" name="Rectangle 32"/>
          <p:cNvSpPr>
            <a:spLocks noChangeArrowheads="1"/>
          </p:cNvSpPr>
          <p:nvPr/>
        </p:nvSpPr>
        <p:spPr bwMode="auto">
          <a:xfrm>
            <a:off x="5486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01" name="Rectangle 33"/>
          <p:cNvSpPr>
            <a:spLocks noChangeArrowheads="1"/>
          </p:cNvSpPr>
          <p:nvPr/>
        </p:nvSpPr>
        <p:spPr bwMode="auto">
          <a:xfrm>
            <a:off x="5867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02" name="Rectangle 34"/>
          <p:cNvSpPr>
            <a:spLocks noChangeArrowheads="1"/>
          </p:cNvSpPr>
          <p:nvPr/>
        </p:nvSpPr>
        <p:spPr bwMode="auto">
          <a:xfrm>
            <a:off x="6248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03" name="Rectangle 35"/>
          <p:cNvSpPr>
            <a:spLocks noChangeArrowheads="1"/>
          </p:cNvSpPr>
          <p:nvPr/>
        </p:nvSpPr>
        <p:spPr bwMode="auto">
          <a:xfrm>
            <a:off x="6629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04" name="Rectangle 36"/>
          <p:cNvSpPr>
            <a:spLocks noChangeArrowheads="1"/>
          </p:cNvSpPr>
          <p:nvPr/>
        </p:nvSpPr>
        <p:spPr bwMode="auto">
          <a:xfrm>
            <a:off x="3962400" y="3492500"/>
            <a:ext cx="381000" cy="317500"/>
          </a:xfrm>
          <a:prstGeom prst="rect">
            <a:avLst/>
          </a:prstGeom>
          <a:noFill/>
          <a:ln w="9525">
            <a:solidFill>
              <a:schemeClr val="tx1"/>
            </a:solidFill>
            <a:miter lim="800000"/>
            <a:headEnd/>
            <a:tailEnd/>
          </a:ln>
        </p:spPr>
        <p:txBody>
          <a:bodyPr wrap="none" anchor="ctr"/>
          <a:lstStyle/>
          <a:p>
            <a:pPr algn="ctr"/>
            <a:endParaRPr kumimoji="1" lang="zh-CN" altLang="en-US">
              <a:latin typeface="Tahoma" pitchFamily="34" charset="0"/>
            </a:endParaRPr>
          </a:p>
        </p:txBody>
      </p:sp>
      <p:sp>
        <p:nvSpPr>
          <p:cNvPr id="32805" name="Rectangle 37"/>
          <p:cNvSpPr>
            <a:spLocks noChangeArrowheads="1"/>
          </p:cNvSpPr>
          <p:nvPr/>
        </p:nvSpPr>
        <p:spPr bwMode="auto">
          <a:xfrm>
            <a:off x="4343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06" name="Rectangle 38"/>
          <p:cNvSpPr>
            <a:spLocks noChangeArrowheads="1"/>
          </p:cNvSpPr>
          <p:nvPr/>
        </p:nvSpPr>
        <p:spPr bwMode="auto">
          <a:xfrm>
            <a:off x="4724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07" name="Rectangle 39"/>
          <p:cNvSpPr>
            <a:spLocks noChangeArrowheads="1"/>
          </p:cNvSpPr>
          <p:nvPr/>
        </p:nvSpPr>
        <p:spPr bwMode="auto">
          <a:xfrm>
            <a:off x="5105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08" name="Rectangle 40"/>
          <p:cNvSpPr>
            <a:spLocks noChangeArrowheads="1"/>
          </p:cNvSpPr>
          <p:nvPr/>
        </p:nvSpPr>
        <p:spPr bwMode="auto">
          <a:xfrm>
            <a:off x="5486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09" name="Rectangle 41"/>
          <p:cNvSpPr>
            <a:spLocks noChangeArrowheads="1"/>
          </p:cNvSpPr>
          <p:nvPr/>
        </p:nvSpPr>
        <p:spPr bwMode="auto">
          <a:xfrm>
            <a:off x="5867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10" name="Rectangle 42"/>
          <p:cNvSpPr>
            <a:spLocks noChangeArrowheads="1"/>
          </p:cNvSpPr>
          <p:nvPr/>
        </p:nvSpPr>
        <p:spPr bwMode="auto">
          <a:xfrm>
            <a:off x="6248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11" name="Rectangle 43"/>
          <p:cNvSpPr>
            <a:spLocks noChangeArrowheads="1"/>
          </p:cNvSpPr>
          <p:nvPr/>
        </p:nvSpPr>
        <p:spPr bwMode="auto">
          <a:xfrm>
            <a:off x="6629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95660" name="Rectangle 44"/>
          <p:cNvSpPr>
            <a:spLocks noChangeArrowheads="1"/>
          </p:cNvSpPr>
          <p:nvPr/>
        </p:nvSpPr>
        <p:spPr bwMode="auto">
          <a:xfrm>
            <a:off x="3962400" y="3810000"/>
            <a:ext cx="381000" cy="317500"/>
          </a:xfrm>
          <a:prstGeom prst="rect">
            <a:avLst/>
          </a:prstGeom>
          <a:solidFill>
            <a:schemeClr val="bg1"/>
          </a:solidFill>
          <a:ln w="9525">
            <a:solidFill>
              <a:schemeClr val="tx1"/>
            </a:solidFill>
            <a:miter lim="800000"/>
            <a:headEnd/>
            <a:tailEnd/>
          </a:ln>
        </p:spPr>
        <p:txBody>
          <a:bodyPr wrap="none" anchor="ctr"/>
          <a:lstStyle/>
          <a:p>
            <a:pPr algn="ctr"/>
            <a:r>
              <a:rPr kumimoji="1" lang="zh-CN" altLang="en-US">
                <a:latin typeface="Tahoma" pitchFamily="34" charset="0"/>
              </a:rPr>
              <a:t>@</a:t>
            </a:r>
          </a:p>
        </p:txBody>
      </p:sp>
      <p:sp>
        <p:nvSpPr>
          <p:cNvPr id="32813" name="Rectangle 45"/>
          <p:cNvSpPr>
            <a:spLocks noChangeArrowheads="1"/>
          </p:cNvSpPr>
          <p:nvPr/>
        </p:nvSpPr>
        <p:spPr bwMode="auto">
          <a:xfrm>
            <a:off x="4343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14" name="Rectangle 46"/>
          <p:cNvSpPr>
            <a:spLocks noChangeArrowheads="1"/>
          </p:cNvSpPr>
          <p:nvPr/>
        </p:nvSpPr>
        <p:spPr bwMode="auto">
          <a:xfrm>
            <a:off x="4724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15" name="Rectangle 47"/>
          <p:cNvSpPr>
            <a:spLocks noChangeArrowheads="1"/>
          </p:cNvSpPr>
          <p:nvPr/>
        </p:nvSpPr>
        <p:spPr bwMode="auto">
          <a:xfrm>
            <a:off x="5105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16" name="Rectangle 48"/>
          <p:cNvSpPr>
            <a:spLocks noChangeArrowheads="1"/>
          </p:cNvSpPr>
          <p:nvPr/>
        </p:nvSpPr>
        <p:spPr bwMode="auto">
          <a:xfrm>
            <a:off x="5486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17" name="Rectangle 49"/>
          <p:cNvSpPr>
            <a:spLocks noChangeArrowheads="1"/>
          </p:cNvSpPr>
          <p:nvPr/>
        </p:nvSpPr>
        <p:spPr bwMode="auto">
          <a:xfrm>
            <a:off x="5867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18" name="Rectangle 50"/>
          <p:cNvSpPr>
            <a:spLocks noChangeArrowheads="1"/>
          </p:cNvSpPr>
          <p:nvPr/>
        </p:nvSpPr>
        <p:spPr bwMode="auto">
          <a:xfrm>
            <a:off x="6248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19" name="Rectangle 51"/>
          <p:cNvSpPr>
            <a:spLocks noChangeArrowheads="1"/>
          </p:cNvSpPr>
          <p:nvPr/>
        </p:nvSpPr>
        <p:spPr bwMode="auto">
          <a:xfrm>
            <a:off x="6629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20" name="Rectangle 52"/>
          <p:cNvSpPr>
            <a:spLocks noChangeArrowheads="1"/>
          </p:cNvSpPr>
          <p:nvPr/>
        </p:nvSpPr>
        <p:spPr bwMode="auto">
          <a:xfrm>
            <a:off x="3962400" y="4127500"/>
            <a:ext cx="381000" cy="317500"/>
          </a:xfrm>
          <a:prstGeom prst="rect">
            <a:avLst/>
          </a:prstGeom>
          <a:noFill/>
          <a:ln w="9525">
            <a:solidFill>
              <a:schemeClr val="tx1"/>
            </a:solidFill>
            <a:miter lim="800000"/>
            <a:headEnd/>
            <a:tailEnd/>
          </a:ln>
        </p:spPr>
        <p:txBody>
          <a:bodyPr wrap="none" anchor="ctr"/>
          <a:lstStyle/>
          <a:p>
            <a:pPr algn="ctr"/>
            <a:r>
              <a:rPr kumimoji="1" lang="zh-CN" altLang="en-US">
                <a:latin typeface="Tahoma" pitchFamily="34" charset="0"/>
              </a:rPr>
              <a:t>@</a:t>
            </a:r>
          </a:p>
        </p:txBody>
      </p:sp>
      <p:sp>
        <p:nvSpPr>
          <p:cNvPr id="32821" name="Rectangle 53"/>
          <p:cNvSpPr>
            <a:spLocks noChangeArrowheads="1"/>
          </p:cNvSpPr>
          <p:nvPr/>
        </p:nvSpPr>
        <p:spPr bwMode="auto">
          <a:xfrm>
            <a:off x="4343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22" name="Rectangle 54"/>
          <p:cNvSpPr>
            <a:spLocks noChangeArrowheads="1"/>
          </p:cNvSpPr>
          <p:nvPr/>
        </p:nvSpPr>
        <p:spPr bwMode="auto">
          <a:xfrm>
            <a:off x="4724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23" name="Rectangle 55"/>
          <p:cNvSpPr>
            <a:spLocks noChangeArrowheads="1"/>
          </p:cNvSpPr>
          <p:nvPr/>
        </p:nvSpPr>
        <p:spPr bwMode="auto">
          <a:xfrm>
            <a:off x="5105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24" name="Rectangle 56"/>
          <p:cNvSpPr>
            <a:spLocks noChangeArrowheads="1"/>
          </p:cNvSpPr>
          <p:nvPr/>
        </p:nvSpPr>
        <p:spPr bwMode="auto">
          <a:xfrm>
            <a:off x="5486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25" name="Rectangle 57"/>
          <p:cNvSpPr>
            <a:spLocks noChangeArrowheads="1"/>
          </p:cNvSpPr>
          <p:nvPr/>
        </p:nvSpPr>
        <p:spPr bwMode="auto">
          <a:xfrm>
            <a:off x="5867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26" name="Rectangle 58"/>
          <p:cNvSpPr>
            <a:spLocks noChangeArrowheads="1"/>
          </p:cNvSpPr>
          <p:nvPr/>
        </p:nvSpPr>
        <p:spPr bwMode="auto">
          <a:xfrm>
            <a:off x="6248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27" name="Rectangle 59"/>
          <p:cNvSpPr>
            <a:spLocks noChangeArrowheads="1"/>
          </p:cNvSpPr>
          <p:nvPr/>
        </p:nvSpPr>
        <p:spPr bwMode="auto">
          <a:xfrm>
            <a:off x="6629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28" name="Rectangle 60"/>
          <p:cNvSpPr>
            <a:spLocks noChangeArrowheads="1"/>
          </p:cNvSpPr>
          <p:nvPr/>
        </p:nvSpPr>
        <p:spPr bwMode="auto">
          <a:xfrm>
            <a:off x="3962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29" name="Rectangle 61"/>
          <p:cNvSpPr>
            <a:spLocks noChangeArrowheads="1"/>
          </p:cNvSpPr>
          <p:nvPr/>
        </p:nvSpPr>
        <p:spPr bwMode="auto">
          <a:xfrm>
            <a:off x="4343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30" name="Rectangle 62"/>
          <p:cNvSpPr>
            <a:spLocks noChangeArrowheads="1"/>
          </p:cNvSpPr>
          <p:nvPr/>
        </p:nvSpPr>
        <p:spPr bwMode="auto">
          <a:xfrm>
            <a:off x="4724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31" name="Rectangle 63"/>
          <p:cNvSpPr>
            <a:spLocks noChangeArrowheads="1"/>
          </p:cNvSpPr>
          <p:nvPr/>
        </p:nvSpPr>
        <p:spPr bwMode="auto">
          <a:xfrm>
            <a:off x="5105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32" name="Rectangle 64"/>
          <p:cNvSpPr>
            <a:spLocks noChangeArrowheads="1"/>
          </p:cNvSpPr>
          <p:nvPr/>
        </p:nvSpPr>
        <p:spPr bwMode="auto">
          <a:xfrm>
            <a:off x="5486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33" name="Rectangle 65"/>
          <p:cNvSpPr>
            <a:spLocks noChangeArrowheads="1"/>
          </p:cNvSpPr>
          <p:nvPr/>
        </p:nvSpPr>
        <p:spPr bwMode="auto">
          <a:xfrm>
            <a:off x="5867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34" name="Rectangle 66"/>
          <p:cNvSpPr>
            <a:spLocks noChangeArrowheads="1"/>
          </p:cNvSpPr>
          <p:nvPr/>
        </p:nvSpPr>
        <p:spPr bwMode="auto">
          <a:xfrm>
            <a:off x="6248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2835" name="Rectangle 67"/>
          <p:cNvSpPr>
            <a:spLocks noChangeArrowheads="1"/>
          </p:cNvSpPr>
          <p:nvPr/>
        </p:nvSpPr>
        <p:spPr bwMode="auto">
          <a:xfrm>
            <a:off x="6629400" y="4445000"/>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95684" name="Rectangle 68"/>
          <p:cNvSpPr>
            <a:spLocks noGrp="1" noChangeArrowheads="1"/>
          </p:cNvSpPr>
          <p:nvPr>
            <p:ph type="title"/>
          </p:nvPr>
        </p:nvSpPr>
        <p:spPr>
          <a:xfrm>
            <a:off x="357188" y="193204"/>
            <a:ext cx="8229600" cy="595313"/>
          </a:xfrm>
        </p:spPr>
        <p:txBody>
          <a:bodyPr anchor="b"/>
          <a:lstStyle/>
          <a:p>
            <a:pPr>
              <a:defRPr/>
            </a:pPr>
            <a:r>
              <a:rPr lang="zh-CN" altLang="en-US" sz="3600" dirty="0">
                <a:effectLst>
                  <a:outerShdw blurRad="38100" dist="38100" dir="2700000" algn="tl">
                    <a:srgbClr val="C0C0C0"/>
                  </a:outerShdw>
                </a:effectLst>
              </a:rPr>
              <a:t>迷宫问题(续)</a:t>
            </a:r>
          </a:p>
        </p:txBody>
      </p:sp>
      <p:sp>
        <p:nvSpPr>
          <p:cNvPr id="32837" name="Rectangle 69"/>
          <p:cNvSpPr>
            <a:spLocks noChangeArrowheads="1"/>
          </p:cNvSpPr>
          <p:nvPr/>
        </p:nvSpPr>
        <p:spPr bwMode="auto">
          <a:xfrm>
            <a:off x="3581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38" name="Rectangle 70"/>
          <p:cNvSpPr>
            <a:spLocks noChangeArrowheads="1"/>
          </p:cNvSpPr>
          <p:nvPr/>
        </p:nvSpPr>
        <p:spPr bwMode="auto">
          <a:xfrm>
            <a:off x="3581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39" name="Rectangle 71"/>
          <p:cNvSpPr>
            <a:spLocks noChangeArrowheads="1"/>
          </p:cNvSpPr>
          <p:nvPr/>
        </p:nvSpPr>
        <p:spPr bwMode="auto">
          <a:xfrm>
            <a:off x="3581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40" name="Rectangle 72"/>
          <p:cNvSpPr>
            <a:spLocks noChangeArrowheads="1"/>
          </p:cNvSpPr>
          <p:nvPr/>
        </p:nvSpPr>
        <p:spPr bwMode="auto">
          <a:xfrm>
            <a:off x="3581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41" name="Rectangle 73"/>
          <p:cNvSpPr>
            <a:spLocks noChangeArrowheads="1"/>
          </p:cNvSpPr>
          <p:nvPr/>
        </p:nvSpPr>
        <p:spPr bwMode="auto">
          <a:xfrm>
            <a:off x="3581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42" name="Rectangle 74"/>
          <p:cNvSpPr>
            <a:spLocks noChangeArrowheads="1"/>
          </p:cNvSpPr>
          <p:nvPr/>
        </p:nvSpPr>
        <p:spPr bwMode="auto">
          <a:xfrm>
            <a:off x="3581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43" name="Rectangle 75"/>
          <p:cNvSpPr>
            <a:spLocks noChangeArrowheads="1"/>
          </p:cNvSpPr>
          <p:nvPr/>
        </p:nvSpPr>
        <p:spPr bwMode="auto">
          <a:xfrm>
            <a:off x="3581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44" name="Rectangle 76"/>
          <p:cNvSpPr>
            <a:spLocks noChangeArrowheads="1"/>
          </p:cNvSpPr>
          <p:nvPr/>
        </p:nvSpPr>
        <p:spPr bwMode="auto">
          <a:xfrm>
            <a:off x="3581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45" name="Rectangle 77"/>
          <p:cNvSpPr>
            <a:spLocks noChangeArrowheads="1"/>
          </p:cNvSpPr>
          <p:nvPr/>
        </p:nvSpPr>
        <p:spPr bwMode="auto">
          <a:xfrm>
            <a:off x="3581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46" name="Rectangle 78"/>
          <p:cNvSpPr>
            <a:spLocks noChangeArrowheads="1"/>
          </p:cNvSpPr>
          <p:nvPr/>
        </p:nvSpPr>
        <p:spPr bwMode="auto">
          <a:xfrm>
            <a:off x="7010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47" name="Rectangle 79"/>
          <p:cNvSpPr>
            <a:spLocks noChangeArrowheads="1"/>
          </p:cNvSpPr>
          <p:nvPr/>
        </p:nvSpPr>
        <p:spPr bwMode="auto">
          <a:xfrm>
            <a:off x="7010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48" name="Rectangle 80"/>
          <p:cNvSpPr>
            <a:spLocks noChangeArrowheads="1"/>
          </p:cNvSpPr>
          <p:nvPr/>
        </p:nvSpPr>
        <p:spPr bwMode="auto">
          <a:xfrm>
            <a:off x="7010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49" name="Rectangle 81"/>
          <p:cNvSpPr>
            <a:spLocks noChangeArrowheads="1"/>
          </p:cNvSpPr>
          <p:nvPr/>
        </p:nvSpPr>
        <p:spPr bwMode="auto">
          <a:xfrm>
            <a:off x="7010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50" name="Rectangle 82"/>
          <p:cNvSpPr>
            <a:spLocks noChangeArrowheads="1"/>
          </p:cNvSpPr>
          <p:nvPr/>
        </p:nvSpPr>
        <p:spPr bwMode="auto">
          <a:xfrm>
            <a:off x="7010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51" name="Rectangle 83"/>
          <p:cNvSpPr>
            <a:spLocks noChangeArrowheads="1"/>
          </p:cNvSpPr>
          <p:nvPr/>
        </p:nvSpPr>
        <p:spPr bwMode="auto">
          <a:xfrm>
            <a:off x="7010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52" name="Rectangle 84"/>
          <p:cNvSpPr>
            <a:spLocks noChangeArrowheads="1"/>
          </p:cNvSpPr>
          <p:nvPr/>
        </p:nvSpPr>
        <p:spPr bwMode="auto">
          <a:xfrm>
            <a:off x="7010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53" name="Rectangle 85"/>
          <p:cNvSpPr>
            <a:spLocks noChangeArrowheads="1"/>
          </p:cNvSpPr>
          <p:nvPr/>
        </p:nvSpPr>
        <p:spPr bwMode="auto">
          <a:xfrm>
            <a:off x="7010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54" name="Rectangle 86"/>
          <p:cNvSpPr>
            <a:spLocks noChangeArrowheads="1"/>
          </p:cNvSpPr>
          <p:nvPr/>
        </p:nvSpPr>
        <p:spPr bwMode="auto">
          <a:xfrm>
            <a:off x="7010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55" name="Rectangle 87"/>
          <p:cNvSpPr>
            <a:spLocks noChangeArrowheads="1"/>
          </p:cNvSpPr>
          <p:nvPr/>
        </p:nvSpPr>
        <p:spPr bwMode="auto">
          <a:xfrm>
            <a:off x="4343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56" name="Rectangle 88"/>
          <p:cNvSpPr>
            <a:spLocks noChangeArrowheads="1"/>
          </p:cNvSpPr>
          <p:nvPr/>
        </p:nvSpPr>
        <p:spPr bwMode="auto">
          <a:xfrm>
            <a:off x="4724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57" name="Rectangle 89"/>
          <p:cNvSpPr>
            <a:spLocks noChangeArrowheads="1"/>
          </p:cNvSpPr>
          <p:nvPr/>
        </p:nvSpPr>
        <p:spPr bwMode="auto">
          <a:xfrm>
            <a:off x="5105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58" name="Rectangle 90"/>
          <p:cNvSpPr>
            <a:spLocks noChangeArrowheads="1"/>
          </p:cNvSpPr>
          <p:nvPr/>
        </p:nvSpPr>
        <p:spPr bwMode="auto">
          <a:xfrm>
            <a:off x="5486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59" name="Rectangle 91"/>
          <p:cNvSpPr>
            <a:spLocks noChangeArrowheads="1"/>
          </p:cNvSpPr>
          <p:nvPr/>
        </p:nvSpPr>
        <p:spPr bwMode="auto">
          <a:xfrm>
            <a:off x="5867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60" name="Rectangle 92"/>
          <p:cNvSpPr>
            <a:spLocks noChangeArrowheads="1"/>
          </p:cNvSpPr>
          <p:nvPr/>
        </p:nvSpPr>
        <p:spPr bwMode="auto">
          <a:xfrm>
            <a:off x="6248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61" name="Rectangle 93"/>
          <p:cNvSpPr>
            <a:spLocks noChangeArrowheads="1"/>
          </p:cNvSpPr>
          <p:nvPr/>
        </p:nvSpPr>
        <p:spPr bwMode="auto">
          <a:xfrm>
            <a:off x="6629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62" name="Rectangle 94"/>
          <p:cNvSpPr>
            <a:spLocks noChangeArrowheads="1"/>
          </p:cNvSpPr>
          <p:nvPr/>
        </p:nvSpPr>
        <p:spPr bwMode="auto">
          <a:xfrm>
            <a:off x="3962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63" name="Rectangle 95"/>
          <p:cNvSpPr>
            <a:spLocks noChangeArrowheads="1"/>
          </p:cNvSpPr>
          <p:nvPr/>
        </p:nvSpPr>
        <p:spPr bwMode="auto">
          <a:xfrm>
            <a:off x="3581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64" name="Rectangle 96"/>
          <p:cNvSpPr>
            <a:spLocks noChangeArrowheads="1"/>
          </p:cNvSpPr>
          <p:nvPr/>
        </p:nvSpPr>
        <p:spPr bwMode="auto">
          <a:xfrm>
            <a:off x="7010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65" name="Rectangle 97"/>
          <p:cNvSpPr>
            <a:spLocks noChangeArrowheads="1"/>
          </p:cNvSpPr>
          <p:nvPr/>
        </p:nvSpPr>
        <p:spPr bwMode="auto">
          <a:xfrm>
            <a:off x="4343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66" name="Rectangle 98"/>
          <p:cNvSpPr>
            <a:spLocks noChangeArrowheads="1"/>
          </p:cNvSpPr>
          <p:nvPr/>
        </p:nvSpPr>
        <p:spPr bwMode="auto">
          <a:xfrm>
            <a:off x="4724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67" name="Rectangle 99"/>
          <p:cNvSpPr>
            <a:spLocks noChangeArrowheads="1"/>
          </p:cNvSpPr>
          <p:nvPr/>
        </p:nvSpPr>
        <p:spPr bwMode="auto">
          <a:xfrm>
            <a:off x="5105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68" name="Rectangle 100"/>
          <p:cNvSpPr>
            <a:spLocks noChangeArrowheads="1"/>
          </p:cNvSpPr>
          <p:nvPr/>
        </p:nvSpPr>
        <p:spPr bwMode="auto">
          <a:xfrm>
            <a:off x="5486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69" name="Rectangle 101"/>
          <p:cNvSpPr>
            <a:spLocks noChangeArrowheads="1"/>
          </p:cNvSpPr>
          <p:nvPr/>
        </p:nvSpPr>
        <p:spPr bwMode="auto">
          <a:xfrm>
            <a:off x="5867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70" name="Rectangle 102"/>
          <p:cNvSpPr>
            <a:spLocks noChangeArrowheads="1"/>
          </p:cNvSpPr>
          <p:nvPr/>
        </p:nvSpPr>
        <p:spPr bwMode="auto">
          <a:xfrm>
            <a:off x="6248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71" name="Rectangle 103"/>
          <p:cNvSpPr>
            <a:spLocks noChangeArrowheads="1"/>
          </p:cNvSpPr>
          <p:nvPr/>
        </p:nvSpPr>
        <p:spPr bwMode="auto">
          <a:xfrm>
            <a:off x="6629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872" name="Rectangle 104"/>
          <p:cNvSpPr>
            <a:spLocks noChangeArrowheads="1"/>
          </p:cNvSpPr>
          <p:nvPr/>
        </p:nvSpPr>
        <p:spPr bwMode="auto">
          <a:xfrm>
            <a:off x="3962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495721" name="Picture 105"/>
          <p:cNvPicPr>
            <a:picLocks noChangeAspect="1" noChangeArrowheads="1"/>
          </p:cNvPicPr>
          <p:nvPr/>
        </p:nvPicPr>
        <p:blipFill>
          <a:blip r:embed="rId2"/>
          <a:srcRect/>
          <a:stretch>
            <a:fillRect/>
          </a:stretch>
        </p:blipFill>
        <p:spPr bwMode="auto">
          <a:xfrm>
            <a:off x="3962400" y="3492500"/>
            <a:ext cx="381000" cy="317500"/>
          </a:xfrm>
          <a:prstGeom prst="rect">
            <a:avLst/>
          </a:prstGeom>
          <a:solidFill>
            <a:srgbClr val="969696"/>
          </a:solidFill>
          <a:ln w="9525">
            <a:noFill/>
            <a:miter lim="800000"/>
            <a:headEnd/>
            <a:tailEnd/>
          </a:ln>
        </p:spPr>
      </p:pic>
      <p:sp>
        <p:nvSpPr>
          <p:cNvPr id="32874" name="Rectangle 106"/>
          <p:cNvSpPr>
            <a:spLocks noChangeArrowheads="1"/>
          </p:cNvSpPr>
          <p:nvPr/>
        </p:nvSpPr>
        <p:spPr bwMode="auto">
          <a:xfrm>
            <a:off x="6629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2875" name="Rectangle 107"/>
          <p:cNvSpPr>
            <a:spLocks noChangeArrowheads="1"/>
          </p:cNvSpPr>
          <p:nvPr/>
        </p:nvSpPr>
        <p:spPr bwMode="auto">
          <a:xfrm>
            <a:off x="3962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2876" name="Rectangle 108"/>
          <p:cNvSpPr>
            <a:spLocks noChangeArrowheads="1"/>
          </p:cNvSpPr>
          <p:nvPr/>
        </p:nvSpPr>
        <p:spPr bwMode="auto">
          <a:xfrm>
            <a:off x="4343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2877" name="Rectangle 109"/>
          <p:cNvSpPr>
            <a:spLocks noChangeArrowheads="1"/>
          </p:cNvSpPr>
          <p:nvPr/>
        </p:nvSpPr>
        <p:spPr bwMode="auto">
          <a:xfrm>
            <a:off x="4724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2878" name="Rectangle 110"/>
          <p:cNvSpPr>
            <a:spLocks noChangeArrowheads="1"/>
          </p:cNvSpPr>
          <p:nvPr/>
        </p:nvSpPr>
        <p:spPr bwMode="auto">
          <a:xfrm>
            <a:off x="5105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2879" name="Rectangle 111"/>
          <p:cNvSpPr>
            <a:spLocks noChangeArrowheads="1"/>
          </p:cNvSpPr>
          <p:nvPr/>
        </p:nvSpPr>
        <p:spPr bwMode="auto">
          <a:xfrm>
            <a:off x="5486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2880" name="Rectangle 112"/>
          <p:cNvSpPr>
            <a:spLocks noChangeArrowheads="1"/>
          </p:cNvSpPr>
          <p:nvPr/>
        </p:nvSpPr>
        <p:spPr bwMode="auto">
          <a:xfrm>
            <a:off x="5867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2881" name="Rectangle 113"/>
          <p:cNvSpPr>
            <a:spLocks noChangeArrowheads="1"/>
          </p:cNvSpPr>
          <p:nvPr/>
        </p:nvSpPr>
        <p:spPr bwMode="auto">
          <a:xfrm>
            <a:off x="6248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2882" name="Rectangle 114"/>
          <p:cNvSpPr>
            <a:spLocks noChangeArrowheads="1"/>
          </p:cNvSpPr>
          <p:nvPr/>
        </p:nvSpPr>
        <p:spPr bwMode="auto">
          <a:xfrm>
            <a:off x="3124200" y="444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2883" name="Rectangle 115"/>
          <p:cNvSpPr>
            <a:spLocks noChangeArrowheads="1"/>
          </p:cNvSpPr>
          <p:nvPr/>
        </p:nvSpPr>
        <p:spPr bwMode="auto">
          <a:xfrm>
            <a:off x="3124200" y="222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2884" name="Rectangle 116"/>
          <p:cNvSpPr>
            <a:spLocks noChangeArrowheads="1"/>
          </p:cNvSpPr>
          <p:nvPr/>
        </p:nvSpPr>
        <p:spPr bwMode="auto">
          <a:xfrm>
            <a:off x="3124200" y="254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2885" name="Rectangle 117"/>
          <p:cNvSpPr>
            <a:spLocks noChangeArrowheads="1"/>
          </p:cNvSpPr>
          <p:nvPr/>
        </p:nvSpPr>
        <p:spPr bwMode="auto">
          <a:xfrm>
            <a:off x="3124200" y="285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2886" name="Rectangle 118"/>
          <p:cNvSpPr>
            <a:spLocks noChangeArrowheads="1"/>
          </p:cNvSpPr>
          <p:nvPr/>
        </p:nvSpPr>
        <p:spPr bwMode="auto">
          <a:xfrm>
            <a:off x="3124200" y="317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2887" name="Rectangle 119"/>
          <p:cNvSpPr>
            <a:spLocks noChangeArrowheads="1"/>
          </p:cNvSpPr>
          <p:nvPr/>
        </p:nvSpPr>
        <p:spPr bwMode="auto">
          <a:xfrm>
            <a:off x="3124200" y="349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2888" name="Rectangle 120"/>
          <p:cNvSpPr>
            <a:spLocks noChangeArrowheads="1"/>
          </p:cNvSpPr>
          <p:nvPr/>
        </p:nvSpPr>
        <p:spPr bwMode="auto">
          <a:xfrm>
            <a:off x="3124200" y="381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2889" name="Rectangle 121"/>
          <p:cNvSpPr>
            <a:spLocks noChangeArrowheads="1"/>
          </p:cNvSpPr>
          <p:nvPr/>
        </p:nvSpPr>
        <p:spPr bwMode="auto">
          <a:xfrm>
            <a:off x="3124200" y="412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2890" name="Rectangle 122"/>
          <p:cNvSpPr>
            <a:spLocks noChangeArrowheads="1"/>
          </p:cNvSpPr>
          <p:nvPr/>
        </p:nvSpPr>
        <p:spPr bwMode="auto">
          <a:xfrm>
            <a:off x="3124200" y="476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2891" name="Rectangle 123"/>
          <p:cNvSpPr>
            <a:spLocks noChangeArrowheads="1"/>
          </p:cNvSpPr>
          <p:nvPr/>
        </p:nvSpPr>
        <p:spPr bwMode="auto">
          <a:xfrm>
            <a:off x="3581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32892" name="Rectangle 124"/>
          <p:cNvSpPr>
            <a:spLocks noChangeArrowheads="1"/>
          </p:cNvSpPr>
          <p:nvPr/>
        </p:nvSpPr>
        <p:spPr bwMode="auto">
          <a:xfrm>
            <a:off x="7010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2893" name="Rectangle 125"/>
          <p:cNvSpPr>
            <a:spLocks noChangeArrowheads="1"/>
          </p:cNvSpPr>
          <p:nvPr/>
        </p:nvSpPr>
        <p:spPr bwMode="auto">
          <a:xfrm>
            <a:off x="3124200" y="190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grpSp>
        <p:nvGrpSpPr>
          <p:cNvPr id="2" name="Group 126"/>
          <p:cNvGrpSpPr>
            <a:grpSpLocks/>
          </p:cNvGrpSpPr>
          <p:nvPr/>
        </p:nvGrpSpPr>
        <p:grpSpPr bwMode="auto">
          <a:xfrm>
            <a:off x="914400" y="1397000"/>
            <a:ext cx="1447800" cy="3745178"/>
            <a:chOff x="912" y="2448"/>
            <a:chExt cx="1056" cy="1392"/>
          </a:xfrm>
        </p:grpSpPr>
        <p:sp>
          <p:nvSpPr>
            <p:cNvPr id="32905" name="Line 127"/>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32906" name="Line 128"/>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32907" name="Line 129"/>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32895" name="Text Box 130"/>
          <p:cNvSpPr txBox="1">
            <a:spLocks noChangeArrowheads="1"/>
          </p:cNvSpPr>
          <p:nvPr/>
        </p:nvSpPr>
        <p:spPr bwMode="auto">
          <a:xfrm>
            <a:off x="381000" y="4788959"/>
            <a:ext cx="381000" cy="40011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32896" name="Rectangle 131"/>
          <p:cNvSpPr>
            <a:spLocks noChangeArrowheads="1"/>
          </p:cNvSpPr>
          <p:nvPr/>
        </p:nvSpPr>
        <p:spPr bwMode="auto">
          <a:xfrm>
            <a:off x="914403" y="4873625"/>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sp>
        <p:nvSpPr>
          <p:cNvPr id="32897" name="Rectangle 132"/>
          <p:cNvSpPr>
            <a:spLocks noChangeArrowheads="1"/>
          </p:cNvSpPr>
          <p:nvPr/>
        </p:nvSpPr>
        <p:spPr bwMode="auto">
          <a:xfrm>
            <a:off x="914403" y="4620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(2,1)</a:t>
            </a:r>
          </a:p>
        </p:txBody>
      </p:sp>
      <p:sp>
        <p:nvSpPr>
          <p:cNvPr id="32898" name="Rectangle 133"/>
          <p:cNvSpPr>
            <a:spLocks noChangeArrowheads="1"/>
          </p:cNvSpPr>
          <p:nvPr/>
        </p:nvSpPr>
        <p:spPr bwMode="auto">
          <a:xfrm>
            <a:off x="914403" y="4366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(3,1)</a:t>
            </a:r>
          </a:p>
        </p:txBody>
      </p:sp>
      <p:sp>
        <p:nvSpPr>
          <p:cNvPr id="32899" name="Rectangle 134"/>
          <p:cNvSpPr>
            <a:spLocks noChangeArrowheads="1"/>
          </p:cNvSpPr>
          <p:nvPr/>
        </p:nvSpPr>
        <p:spPr bwMode="auto">
          <a:xfrm>
            <a:off x="914403" y="4112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(4,1)</a:t>
            </a:r>
          </a:p>
        </p:txBody>
      </p:sp>
      <p:sp>
        <p:nvSpPr>
          <p:cNvPr id="32900" name="Rectangle 135"/>
          <p:cNvSpPr>
            <a:spLocks noChangeArrowheads="1"/>
          </p:cNvSpPr>
          <p:nvPr/>
        </p:nvSpPr>
        <p:spPr bwMode="auto">
          <a:xfrm>
            <a:off x="914403" y="3858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(5,1)</a:t>
            </a:r>
          </a:p>
        </p:txBody>
      </p:sp>
      <p:sp>
        <p:nvSpPr>
          <p:cNvPr id="32901" name="Rectangle 136"/>
          <p:cNvSpPr>
            <a:spLocks noChangeArrowheads="1"/>
          </p:cNvSpPr>
          <p:nvPr/>
        </p:nvSpPr>
        <p:spPr bwMode="auto">
          <a:xfrm>
            <a:off x="914403" y="3604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(6,1)</a:t>
            </a:r>
          </a:p>
        </p:txBody>
      </p:sp>
      <p:sp>
        <p:nvSpPr>
          <p:cNvPr id="495753" name="Rectangle 137"/>
          <p:cNvSpPr>
            <a:spLocks noChangeArrowheads="1"/>
          </p:cNvSpPr>
          <p:nvPr/>
        </p:nvSpPr>
        <p:spPr bwMode="auto">
          <a:xfrm>
            <a:off x="928688" y="3604948"/>
            <a:ext cx="1414462" cy="268552"/>
          </a:xfrm>
          <a:prstGeom prst="rect">
            <a:avLst/>
          </a:prstGeom>
          <a:solidFill>
            <a:schemeClr val="bg1"/>
          </a:solidFill>
          <a:ln w="9525">
            <a:solidFill>
              <a:schemeClr val="bg1"/>
            </a:solidFill>
            <a:miter lim="800000"/>
            <a:headEnd/>
            <a:tailEnd/>
          </a:ln>
        </p:spPr>
        <p:txBody>
          <a:bodyPr wrap="none" anchor="ctr"/>
          <a:lstStyle/>
          <a:p>
            <a:pPr algn="ctr"/>
            <a:endParaRPr kumimoji="1" lang="zh-CN" altLang="en-US" sz="2000" b="1">
              <a:latin typeface="楷体_GB2312" pitchFamily="49" charset="-122"/>
            </a:endParaRPr>
          </a:p>
        </p:txBody>
      </p:sp>
      <p:sp>
        <p:nvSpPr>
          <p:cNvPr id="495754" name="Rectangle 138"/>
          <p:cNvSpPr>
            <a:spLocks noGrp="1" noChangeArrowheads="1"/>
          </p:cNvSpPr>
          <p:nvPr>
            <p:ph type="body" idx="1"/>
          </p:nvPr>
        </p:nvSpPr>
        <p:spPr>
          <a:xfrm>
            <a:off x="762000" y="825500"/>
            <a:ext cx="8077200" cy="508000"/>
          </a:xfrm>
          <a:noFill/>
        </p:spPr>
        <p:txBody>
          <a:bodyPr/>
          <a:lstStyle/>
          <a:p>
            <a:pPr>
              <a:lnSpc>
                <a:spcPct val="90000"/>
              </a:lnSpc>
            </a:pPr>
            <a:r>
              <a:rPr lang="zh-CN" altLang="en-US" sz="2000" smtClean="0"/>
              <a:t>向右方、左方均不能前进，下方路不通，上方是来路，则后退</a:t>
            </a:r>
          </a:p>
        </p:txBody>
      </p:sp>
      <p:sp>
        <p:nvSpPr>
          <p:cNvPr id="32904" name="AutoShape 139">
            <a:hlinkClick r:id="" action="ppaction://noaction" highlightClick="1"/>
          </p:cNvPr>
          <p:cNvSpPr>
            <a:spLocks noChangeArrowheads="1"/>
          </p:cNvSpPr>
          <p:nvPr/>
        </p:nvSpPr>
        <p:spPr bwMode="auto">
          <a:xfrm>
            <a:off x="8153400" y="5328708"/>
            <a:ext cx="990600" cy="381000"/>
          </a:xfrm>
          <a:prstGeom prst="actionButtonBlank">
            <a:avLst/>
          </a:prstGeom>
          <a:gradFill rotWithShape="0">
            <a:gsLst>
              <a:gs pos="0">
                <a:srgbClr val="336699"/>
              </a:gs>
              <a:gs pos="100000">
                <a:srgbClr val="182F47"/>
              </a:gs>
            </a:gsLst>
            <a:lin ang="0" scaled="1"/>
          </a:gradFill>
          <a:ln w="9525">
            <a:noFill/>
            <a:miter lim="800000"/>
            <a:headEnd/>
            <a:tailEnd/>
          </a:ln>
        </p:spPr>
        <p:txBody>
          <a:bodyPr wrap="none" anchor="ctr"/>
          <a:lstStyle/>
          <a:p>
            <a:pPr algn="ctr"/>
            <a:r>
              <a:rPr kumimoji="1" lang="en-US" altLang="zh-CN" b="1" dirty="0">
                <a:solidFill>
                  <a:srgbClr val="336699"/>
                </a:solidFill>
                <a:latin typeface="Times New Roman" pitchFamily="18" charset="0"/>
              </a:rPr>
              <a:t>break</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5754">
                                            <p:txEl>
                                              <p:pRg st="0" end="0"/>
                                            </p:txEl>
                                          </p:spTgt>
                                        </p:tgtEl>
                                        <p:attrNameLst>
                                          <p:attrName>style.visibility</p:attrName>
                                        </p:attrNameLst>
                                      </p:cBhvr>
                                      <p:to>
                                        <p:strVal val="visible"/>
                                      </p:to>
                                    </p:set>
                                    <p:animEffect transition="in" filter="wipe(left)">
                                      <p:cBhvr>
                                        <p:cTn id="7" dur="500"/>
                                        <p:tgtEl>
                                          <p:spTgt spid="4957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5660"/>
                                        </p:tgtEl>
                                        <p:attrNameLst>
                                          <p:attrName>style.visibility</p:attrName>
                                        </p:attrNameLst>
                                      </p:cBhvr>
                                      <p:to>
                                        <p:strVal val="visible"/>
                                      </p:to>
                                    </p:set>
                                    <p:animEffect transition="in" filter="wipe(down)">
                                      <p:cBhvr>
                                        <p:cTn id="12" dur="500"/>
                                        <p:tgtEl>
                                          <p:spTgt spid="495660"/>
                                        </p:tgtEl>
                                      </p:cBhvr>
                                    </p:animEffect>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495721"/>
                                        </p:tgtEl>
                                        <p:attrNameLst>
                                          <p:attrName>style.visibility</p:attrName>
                                        </p:attrNameLst>
                                      </p:cBhvr>
                                      <p:to>
                                        <p:strVal val="visible"/>
                                      </p:to>
                                    </p:set>
                                    <p:animEffect transition="in" filter="slide(fromBottom)">
                                      <p:cBhvr>
                                        <p:cTn id="16" dur="500"/>
                                        <p:tgtEl>
                                          <p:spTgt spid="495721"/>
                                        </p:tgtEl>
                                      </p:cBhvr>
                                    </p:animEffect>
                                  </p:childTnLst>
                                </p:cTn>
                              </p:par>
                            </p:childTnLst>
                          </p:cTn>
                        </p:par>
                        <p:par>
                          <p:cTn id="17" fill="hold">
                            <p:stCondLst>
                              <p:cond delay="1000"/>
                            </p:stCondLst>
                            <p:childTnLst>
                              <p:par>
                                <p:cTn id="18" presetID="22" presetClass="entr" presetSubtype="4" fill="hold" grpId="0" nodeType="afterEffect">
                                  <p:stCondLst>
                                    <p:cond delay="2000"/>
                                  </p:stCondLst>
                                  <p:childTnLst>
                                    <p:set>
                                      <p:cBhvr>
                                        <p:cTn id="19" dur="1" fill="hold">
                                          <p:stCondLst>
                                            <p:cond delay="0"/>
                                          </p:stCondLst>
                                        </p:cTn>
                                        <p:tgtEl>
                                          <p:spTgt spid="495753"/>
                                        </p:tgtEl>
                                        <p:attrNameLst>
                                          <p:attrName>style.visibility</p:attrName>
                                        </p:attrNameLst>
                                      </p:cBhvr>
                                      <p:to>
                                        <p:strVal val="visible"/>
                                      </p:to>
                                    </p:set>
                                    <p:animEffect transition="in" filter="wipe(down)">
                                      <p:cBhvr>
                                        <p:cTn id="20" dur="500"/>
                                        <p:tgtEl>
                                          <p:spTgt spid="495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60" grpId="0" animBg="1" autoUpdateAnimBg="0"/>
      <p:bldP spid="495753" grpId="0" animBg="1" autoUpdateAnimBg="0"/>
      <p:bldP spid="49575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3962400" y="3492500"/>
            <a:ext cx="381000" cy="317500"/>
          </a:xfrm>
          <a:prstGeom prst="rect">
            <a:avLst/>
          </a:prstGeom>
          <a:solidFill>
            <a:srgbClr val="969696"/>
          </a:solidFill>
          <a:ln w="9525">
            <a:noFill/>
            <a:miter lim="800000"/>
            <a:headEnd/>
            <a:tailEnd/>
          </a:ln>
        </p:spPr>
      </p:pic>
      <p:sp>
        <p:nvSpPr>
          <p:cNvPr id="33795" name="Rectangle 3"/>
          <p:cNvSpPr>
            <a:spLocks noChangeArrowheads="1"/>
          </p:cNvSpPr>
          <p:nvPr/>
        </p:nvSpPr>
        <p:spPr bwMode="auto">
          <a:xfrm>
            <a:off x="3962400" y="222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3796" name="Rectangle 4"/>
          <p:cNvSpPr>
            <a:spLocks noChangeArrowheads="1"/>
          </p:cNvSpPr>
          <p:nvPr/>
        </p:nvSpPr>
        <p:spPr bwMode="auto">
          <a:xfrm>
            <a:off x="4343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797" name="Rectangle 5"/>
          <p:cNvSpPr>
            <a:spLocks noChangeArrowheads="1"/>
          </p:cNvSpPr>
          <p:nvPr/>
        </p:nvSpPr>
        <p:spPr bwMode="auto">
          <a:xfrm>
            <a:off x="4724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798" name="Rectangle 6"/>
          <p:cNvSpPr>
            <a:spLocks noChangeArrowheads="1"/>
          </p:cNvSpPr>
          <p:nvPr/>
        </p:nvSpPr>
        <p:spPr bwMode="auto">
          <a:xfrm>
            <a:off x="5105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799" name="Rectangle 7"/>
          <p:cNvSpPr>
            <a:spLocks noChangeArrowheads="1"/>
          </p:cNvSpPr>
          <p:nvPr/>
        </p:nvSpPr>
        <p:spPr bwMode="auto">
          <a:xfrm>
            <a:off x="5486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00" name="Rectangle 8"/>
          <p:cNvSpPr>
            <a:spLocks noChangeArrowheads="1"/>
          </p:cNvSpPr>
          <p:nvPr/>
        </p:nvSpPr>
        <p:spPr bwMode="auto">
          <a:xfrm>
            <a:off x="5867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01" name="Rectangle 9"/>
          <p:cNvSpPr>
            <a:spLocks noChangeArrowheads="1"/>
          </p:cNvSpPr>
          <p:nvPr/>
        </p:nvSpPr>
        <p:spPr bwMode="auto">
          <a:xfrm>
            <a:off x="6248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02" name="Rectangle 10"/>
          <p:cNvSpPr>
            <a:spLocks noChangeArrowheads="1"/>
          </p:cNvSpPr>
          <p:nvPr/>
        </p:nvSpPr>
        <p:spPr bwMode="auto">
          <a:xfrm>
            <a:off x="6629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03" name="Rectangle 11"/>
          <p:cNvSpPr>
            <a:spLocks noChangeArrowheads="1"/>
          </p:cNvSpPr>
          <p:nvPr/>
        </p:nvSpPr>
        <p:spPr bwMode="auto">
          <a:xfrm>
            <a:off x="3962400" y="2540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3804" name="Rectangle 12"/>
          <p:cNvSpPr>
            <a:spLocks noChangeArrowheads="1"/>
          </p:cNvSpPr>
          <p:nvPr/>
        </p:nvSpPr>
        <p:spPr bwMode="auto">
          <a:xfrm>
            <a:off x="4343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05" name="Rectangle 13"/>
          <p:cNvSpPr>
            <a:spLocks noChangeArrowheads="1"/>
          </p:cNvSpPr>
          <p:nvPr/>
        </p:nvSpPr>
        <p:spPr bwMode="auto">
          <a:xfrm>
            <a:off x="4724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06" name="Rectangle 14"/>
          <p:cNvSpPr>
            <a:spLocks noChangeArrowheads="1"/>
          </p:cNvSpPr>
          <p:nvPr/>
        </p:nvSpPr>
        <p:spPr bwMode="auto">
          <a:xfrm>
            <a:off x="5105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07" name="Rectangle 15"/>
          <p:cNvSpPr>
            <a:spLocks noChangeArrowheads="1"/>
          </p:cNvSpPr>
          <p:nvPr/>
        </p:nvSpPr>
        <p:spPr bwMode="auto">
          <a:xfrm>
            <a:off x="5486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08" name="Rectangle 16"/>
          <p:cNvSpPr>
            <a:spLocks noChangeArrowheads="1"/>
          </p:cNvSpPr>
          <p:nvPr/>
        </p:nvSpPr>
        <p:spPr bwMode="auto">
          <a:xfrm>
            <a:off x="5867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09" name="Rectangle 17"/>
          <p:cNvSpPr>
            <a:spLocks noChangeArrowheads="1"/>
          </p:cNvSpPr>
          <p:nvPr/>
        </p:nvSpPr>
        <p:spPr bwMode="auto">
          <a:xfrm>
            <a:off x="6248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10" name="Rectangle 18"/>
          <p:cNvSpPr>
            <a:spLocks noChangeArrowheads="1"/>
          </p:cNvSpPr>
          <p:nvPr/>
        </p:nvSpPr>
        <p:spPr bwMode="auto">
          <a:xfrm>
            <a:off x="6629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11" name="Rectangle 19"/>
          <p:cNvSpPr>
            <a:spLocks noChangeArrowheads="1"/>
          </p:cNvSpPr>
          <p:nvPr/>
        </p:nvSpPr>
        <p:spPr bwMode="auto">
          <a:xfrm>
            <a:off x="3962400" y="2857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3812" name="Rectangle 20"/>
          <p:cNvSpPr>
            <a:spLocks noChangeArrowheads="1"/>
          </p:cNvSpPr>
          <p:nvPr/>
        </p:nvSpPr>
        <p:spPr bwMode="auto">
          <a:xfrm>
            <a:off x="4343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13" name="Rectangle 21"/>
          <p:cNvSpPr>
            <a:spLocks noChangeArrowheads="1"/>
          </p:cNvSpPr>
          <p:nvPr/>
        </p:nvSpPr>
        <p:spPr bwMode="auto">
          <a:xfrm>
            <a:off x="4724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14" name="Rectangle 22"/>
          <p:cNvSpPr>
            <a:spLocks noChangeArrowheads="1"/>
          </p:cNvSpPr>
          <p:nvPr/>
        </p:nvSpPr>
        <p:spPr bwMode="auto">
          <a:xfrm>
            <a:off x="5105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15" name="Rectangle 23"/>
          <p:cNvSpPr>
            <a:spLocks noChangeArrowheads="1"/>
          </p:cNvSpPr>
          <p:nvPr/>
        </p:nvSpPr>
        <p:spPr bwMode="auto">
          <a:xfrm>
            <a:off x="5486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16" name="Rectangle 24"/>
          <p:cNvSpPr>
            <a:spLocks noChangeArrowheads="1"/>
          </p:cNvSpPr>
          <p:nvPr/>
        </p:nvSpPr>
        <p:spPr bwMode="auto">
          <a:xfrm>
            <a:off x="5867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17" name="Rectangle 25"/>
          <p:cNvSpPr>
            <a:spLocks noChangeArrowheads="1"/>
          </p:cNvSpPr>
          <p:nvPr/>
        </p:nvSpPr>
        <p:spPr bwMode="auto">
          <a:xfrm>
            <a:off x="6248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18" name="Rectangle 26"/>
          <p:cNvSpPr>
            <a:spLocks noChangeArrowheads="1"/>
          </p:cNvSpPr>
          <p:nvPr/>
        </p:nvSpPr>
        <p:spPr bwMode="auto">
          <a:xfrm>
            <a:off x="6629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19" name="Rectangle 27"/>
          <p:cNvSpPr>
            <a:spLocks noChangeArrowheads="1"/>
          </p:cNvSpPr>
          <p:nvPr/>
        </p:nvSpPr>
        <p:spPr bwMode="auto">
          <a:xfrm>
            <a:off x="3962400" y="3175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3820" name="Rectangle 28"/>
          <p:cNvSpPr>
            <a:spLocks noChangeArrowheads="1"/>
          </p:cNvSpPr>
          <p:nvPr/>
        </p:nvSpPr>
        <p:spPr bwMode="auto">
          <a:xfrm>
            <a:off x="4343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21" name="Rectangle 29"/>
          <p:cNvSpPr>
            <a:spLocks noChangeArrowheads="1"/>
          </p:cNvSpPr>
          <p:nvPr/>
        </p:nvSpPr>
        <p:spPr bwMode="auto">
          <a:xfrm>
            <a:off x="4724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22" name="Rectangle 30"/>
          <p:cNvSpPr>
            <a:spLocks noChangeArrowheads="1"/>
          </p:cNvSpPr>
          <p:nvPr/>
        </p:nvSpPr>
        <p:spPr bwMode="auto">
          <a:xfrm>
            <a:off x="5105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23" name="Rectangle 31"/>
          <p:cNvSpPr>
            <a:spLocks noChangeArrowheads="1"/>
          </p:cNvSpPr>
          <p:nvPr/>
        </p:nvSpPr>
        <p:spPr bwMode="auto">
          <a:xfrm>
            <a:off x="5486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24" name="Rectangle 32"/>
          <p:cNvSpPr>
            <a:spLocks noChangeArrowheads="1"/>
          </p:cNvSpPr>
          <p:nvPr/>
        </p:nvSpPr>
        <p:spPr bwMode="auto">
          <a:xfrm>
            <a:off x="5867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25" name="Rectangle 33"/>
          <p:cNvSpPr>
            <a:spLocks noChangeArrowheads="1"/>
          </p:cNvSpPr>
          <p:nvPr/>
        </p:nvSpPr>
        <p:spPr bwMode="auto">
          <a:xfrm>
            <a:off x="6248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26" name="Rectangle 34"/>
          <p:cNvSpPr>
            <a:spLocks noChangeArrowheads="1"/>
          </p:cNvSpPr>
          <p:nvPr/>
        </p:nvSpPr>
        <p:spPr bwMode="auto">
          <a:xfrm>
            <a:off x="6629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96675" name="Rectangle 35"/>
          <p:cNvSpPr>
            <a:spLocks noChangeArrowheads="1"/>
          </p:cNvSpPr>
          <p:nvPr/>
        </p:nvSpPr>
        <p:spPr bwMode="auto">
          <a:xfrm>
            <a:off x="3962400" y="3492500"/>
            <a:ext cx="381000" cy="3175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3828" name="Rectangle 36"/>
          <p:cNvSpPr>
            <a:spLocks noChangeArrowheads="1"/>
          </p:cNvSpPr>
          <p:nvPr/>
        </p:nvSpPr>
        <p:spPr bwMode="auto">
          <a:xfrm>
            <a:off x="4343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29" name="Rectangle 37"/>
          <p:cNvSpPr>
            <a:spLocks noChangeArrowheads="1"/>
          </p:cNvSpPr>
          <p:nvPr/>
        </p:nvSpPr>
        <p:spPr bwMode="auto">
          <a:xfrm>
            <a:off x="4724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30" name="Rectangle 38"/>
          <p:cNvSpPr>
            <a:spLocks noChangeArrowheads="1"/>
          </p:cNvSpPr>
          <p:nvPr/>
        </p:nvSpPr>
        <p:spPr bwMode="auto">
          <a:xfrm>
            <a:off x="5105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31" name="Rectangle 39"/>
          <p:cNvSpPr>
            <a:spLocks noChangeArrowheads="1"/>
          </p:cNvSpPr>
          <p:nvPr/>
        </p:nvSpPr>
        <p:spPr bwMode="auto">
          <a:xfrm>
            <a:off x="5486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32" name="Rectangle 40"/>
          <p:cNvSpPr>
            <a:spLocks noChangeArrowheads="1"/>
          </p:cNvSpPr>
          <p:nvPr/>
        </p:nvSpPr>
        <p:spPr bwMode="auto">
          <a:xfrm>
            <a:off x="5867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33" name="Rectangle 41"/>
          <p:cNvSpPr>
            <a:spLocks noChangeArrowheads="1"/>
          </p:cNvSpPr>
          <p:nvPr/>
        </p:nvSpPr>
        <p:spPr bwMode="auto">
          <a:xfrm>
            <a:off x="6248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34" name="Rectangle 42"/>
          <p:cNvSpPr>
            <a:spLocks noChangeArrowheads="1"/>
          </p:cNvSpPr>
          <p:nvPr/>
        </p:nvSpPr>
        <p:spPr bwMode="auto">
          <a:xfrm>
            <a:off x="6629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35" name="Rectangle 43"/>
          <p:cNvSpPr>
            <a:spLocks noChangeArrowheads="1"/>
          </p:cNvSpPr>
          <p:nvPr/>
        </p:nvSpPr>
        <p:spPr bwMode="auto">
          <a:xfrm>
            <a:off x="3962400" y="3810000"/>
            <a:ext cx="381000" cy="317500"/>
          </a:xfrm>
          <a:prstGeom prst="rect">
            <a:avLst/>
          </a:prstGeom>
          <a:noFill/>
          <a:ln w="9525">
            <a:solidFill>
              <a:schemeClr val="tx1"/>
            </a:solidFill>
            <a:miter lim="800000"/>
            <a:headEnd/>
            <a:tailEnd/>
          </a:ln>
        </p:spPr>
        <p:txBody>
          <a:bodyPr wrap="none" anchor="ctr"/>
          <a:lstStyle/>
          <a:p>
            <a:pPr algn="ctr"/>
            <a:r>
              <a:rPr kumimoji="1" lang="zh-CN" altLang="en-US">
                <a:latin typeface="Tahoma" pitchFamily="34" charset="0"/>
              </a:rPr>
              <a:t>@</a:t>
            </a:r>
          </a:p>
        </p:txBody>
      </p:sp>
      <p:sp>
        <p:nvSpPr>
          <p:cNvPr id="33836" name="Rectangle 44"/>
          <p:cNvSpPr>
            <a:spLocks noChangeArrowheads="1"/>
          </p:cNvSpPr>
          <p:nvPr/>
        </p:nvSpPr>
        <p:spPr bwMode="auto">
          <a:xfrm>
            <a:off x="4343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37" name="Rectangle 45"/>
          <p:cNvSpPr>
            <a:spLocks noChangeArrowheads="1"/>
          </p:cNvSpPr>
          <p:nvPr/>
        </p:nvSpPr>
        <p:spPr bwMode="auto">
          <a:xfrm>
            <a:off x="4724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38" name="Rectangle 46"/>
          <p:cNvSpPr>
            <a:spLocks noChangeArrowheads="1"/>
          </p:cNvSpPr>
          <p:nvPr/>
        </p:nvSpPr>
        <p:spPr bwMode="auto">
          <a:xfrm>
            <a:off x="5105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39" name="Rectangle 47"/>
          <p:cNvSpPr>
            <a:spLocks noChangeArrowheads="1"/>
          </p:cNvSpPr>
          <p:nvPr/>
        </p:nvSpPr>
        <p:spPr bwMode="auto">
          <a:xfrm>
            <a:off x="5486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40" name="Rectangle 48"/>
          <p:cNvSpPr>
            <a:spLocks noChangeArrowheads="1"/>
          </p:cNvSpPr>
          <p:nvPr/>
        </p:nvSpPr>
        <p:spPr bwMode="auto">
          <a:xfrm>
            <a:off x="5867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41" name="Rectangle 49"/>
          <p:cNvSpPr>
            <a:spLocks noChangeArrowheads="1"/>
          </p:cNvSpPr>
          <p:nvPr/>
        </p:nvSpPr>
        <p:spPr bwMode="auto">
          <a:xfrm>
            <a:off x="6248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42" name="Rectangle 50"/>
          <p:cNvSpPr>
            <a:spLocks noChangeArrowheads="1"/>
          </p:cNvSpPr>
          <p:nvPr/>
        </p:nvSpPr>
        <p:spPr bwMode="auto">
          <a:xfrm>
            <a:off x="6629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43" name="Rectangle 51"/>
          <p:cNvSpPr>
            <a:spLocks noChangeArrowheads="1"/>
          </p:cNvSpPr>
          <p:nvPr/>
        </p:nvSpPr>
        <p:spPr bwMode="auto">
          <a:xfrm>
            <a:off x="3962400" y="4127500"/>
            <a:ext cx="381000" cy="317500"/>
          </a:xfrm>
          <a:prstGeom prst="rect">
            <a:avLst/>
          </a:prstGeom>
          <a:noFill/>
          <a:ln w="9525">
            <a:solidFill>
              <a:schemeClr val="tx1"/>
            </a:solidFill>
            <a:miter lim="800000"/>
            <a:headEnd/>
            <a:tailEnd/>
          </a:ln>
        </p:spPr>
        <p:txBody>
          <a:bodyPr wrap="none" anchor="ctr"/>
          <a:lstStyle/>
          <a:p>
            <a:pPr algn="ctr"/>
            <a:r>
              <a:rPr kumimoji="1" lang="zh-CN" altLang="en-US">
                <a:latin typeface="Tahoma" pitchFamily="34" charset="0"/>
              </a:rPr>
              <a:t>@</a:t>
            </a:r>
          </a:p>
        </p:txBody>
      </p:sp>
      <p:sp>
        <p:nvSpPr>
          <p:cNvPr id="33844" name="Rectangle 52"/>
          <p:cNvSpPr>
            <a:spLocks noChangeArrowheads="1"/>
          </p:cNvSpPr>
          <p:nvPr/>
        </p:nvSpPr>
        <p:spPr bwMode="auto">
          <a:xfrm>
            <a:off x="4343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45" name="Rectangle 53"/>
          <p:cNvSpPr>
            <a:spLocks noChangeArrowheads="1"/>
          </p:cNvSpPr>
          <p:nvPr/>
        </p:nvSpPr>
        <p:spPr bwMode="auto">
          <a:xfrm>
            <a:off x="4724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46" name="Rectangle 54"/>
          <p:cNvSpPr>
            <a:spLocks noChangeArrowheads="1"/>
          </p:cNvSpPr>
          <p:nvPr/>
        </p:nvSpPr>
        <p:spPr bwMode="auto">
          <a:xfrm>
            <a:off x="5105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47" name="Rectangle 55"/>
          <p:cNvSpPr>
            <a:spLocks noChangeArrowheads="1"/>
          </p:cNvSpPr>
          <p:nvPr/>
        </p:nvSpPr>
        <p:spPr bwMode="auto">
          <a:xfrm>
            <a:off x="5486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48" name="Rectangle 56"/>
          <p:cNvSpPr>
            <a:spLocks noChangeArrowheads="1"/>
          </p:cNvSpPr>
          <p:nvPr/>
        </p:nvSpPr>
        <p:spPr bwMode="auto">
          <a:xfrm>
            <a:off x="5867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49" name="Rectangle 57"/>
          <p:cNvSpPr>
            <a:spLocks noChangeArrowheads="1"/>
          </p:cNvSpPr>
          <p:nvPr/>
        </p:nvSpPr>
        <p:spPr bwMode="auto">
          <a:xfrm>
            <a:off x="6248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50" name="Rectangle 58"/>
          <p:cNvSpPr>
            <a:spLocks noChangeArrowheads="1"/>
          </p:cNvSpPr>
          <p:nvPr/>
        </p:nvSpPr>
        <p:spPr bwMode="auto">
          <a:xfrm>
            <a:off x="6629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51" name="Rectangle 59"/>
          <p:cNvSpPr>
            <a:spLocks noChangeArrowheads="1"/>
          </p:cNvSpPr>
          <p:nvPr/>
        </p:nvSpPr>
        <p:spPr bwMode="auto">
          <a:xfrm>
            <a:off x="3962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52" name="Rectangle 60"/>
          <p:cNvSpPr>
            <a:spLocks noChangeArrowheads="1"/>
          </p:cNvSpPr>
          <p:nvPr/>
        </p:nvSpPr>
        <p:spPr bwMode="auto">
          <a:xfrm>
            <a:off x="4343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53" name="Rectangle 61"/>
          <p:cNvSpPr>
            <a:spLocks noChangeArrowheads="1"/>
          </p:cNvSpPr>
          <p:nvPr/>
        </p:nvSpPr>
        <p:spPr bwMode="auto">
          <a:xfrm>
            <a:off x="4724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54" name="Rectangle 62"/>
          <p:cNvSpPr>
            <a:spLocks noChangeArrowheads="1"/>
          </p:cNvSpPr>
          <p:nvPr/>
        </p:nvSpPr>
        <p:spPr bwMode="auto">
          <a:xfrm>
            <a:off x="5105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55" name="Rectangle 63"/>
          <p:cNvSpPr>
            <a:spLocks noChangeArrowheads="1"/>
          </p:cNvSpPr>
          <p:nvPr/>
        </p:nvSpPr>
        <p:spPr bwMode="auto">
          <a:xfrm>
            <a:off x="5486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56" name="Rectangle 64"/>
          <p:cNvSpPr>
            <a:spLocks noChangeArrowheads="1"/>
          </p:cNvSpPr>
          <p:nvPr/>
        </p:nvSpPr>
        <p:spPr bwMode="auto">
          <a:xfrm>
            <a:off x="5867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57" name="Rectangle 65"/>
          <p:cNvSpPr>
            <a:spLocks noChangeArrowheads="1"/>
          </p:cNvSpPr>
          <p:nvPr/>
        </p:nvSpPr>
        <p:spPr bwMode="auto">
          <a:xfrm>
            <a:off x="6248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3858" name="Rectangle 66"/>
          <p:cNvSpPr>
            <a:spLocks noChangeArrowheads="1"/>
          </p:cNvSpPr>
          <p:nvPr/>
        </p:nvSpPr>
        <p:spPr bwMode="auto">
          <a:xfrm>
            <a:off x="6629400" y="4445000"/>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3859" name="Rectangle 67"/>
          <p:cNvSpPr>
            <a:spLocks noChangeArrowheads="1"/>
          </p:cNvSpPr>
          <p:nvPr/>
        </p:nvSpPr>
        <p:spPr bwMode="auto">
          <a:xfrm>
            <a:off x="6629400" y="1524000"/>
            <a:ext cx="381000" cy="317500"/>
          </a:xfrm>
          <a:prstGeom prst="rect">
            <a:avLst/>
          </a:prstGeom>
          <a:noFill/>
          <a:ln w="9525">
            <a:noFill/>
            <a:miter lim="800000"/>
            <a:headEnd/>
            <a:tailEnd/>
          </a:ln>
        </p:spPr>
        <p:txBody>
          <a:bodyPr wrap="none" anchor="ctr"/>
          <a:lstStyle/>
          <a:p>
            <a:pPr algn="ctr"/>
            <a:r>
              <a:rPr kumimoji="1" lang="zh-CN" altLang="en-US">
                <a:latin typeface="Tahoma" pitchFamily="34" charset="0"/>
              </a:rPr>
              <a:t>8</a:t>
            </a:r>
          </a:p>
        </p:txBody>
      </p:sp>
      <p:sp>
        <p:nvSpPr>
          <p:cNvPr id="33860" name="Rectangle 68"/>
          <p:cNvSpPr>
            <a:spLocks noChangeArrowheads="1"/>
          </p:cNvSpPr>
          <p:nvPr/>
        </p:nvSpPr>
        <p:spPr bwMode="auto">
          <a:xfrm>
            <a:off x="3962400" y="1524000"/>
            <a:ext cx="381000" cy="317500"/>
          </a:xfrm>
          <a:prstGeom prst="rect">
            <a:avLst/>
          </a:prstGeom>
          <a:noFill/>
          <a:ln w="9525">
            <a:noFill/>
            <a:miter lim="800000"/>
            <a:headEnd/>
            <a:tailEnd/>
          </a:ln>
        </p:spPr>
        <p:txBody>
          <a:bodyPr wrap="none" anchor="ctr"/>
          <a:lstStyle/>
          <a:p>
            <a:pPr algn="ctr"/>
            <a:r>
              <a:rPr kumimoji="1" lang="zh-CN" altLang="en-US">
                <a:latin typeface="Tahoma" pitchFamily="34" charset="0"/>
              </a:rPr>
              <a:t>1</a:t>
            </a:r>
          </a:p>
        </p:txBody>
      </p:sp>
      <p:sp>
        <p:nvSpPr>
          <p:cNvPr id="33861" name="Rectangle 69"/>
          <p:cNvSpPr>
            <a:spLocks noChangeArrowheads="1"/>
          </p:cNvSpPr>
          <p:nvPr/>
        </p:nvSpPr>
        <p:spPr bwMode="auto">
          <a:xfrm>
            <a:off x="4343400" y="1524000"/>
            <a:ext cx="381000" cy="317500"/>
          </a:xfrm>
          <a:prstGeom prst="rect">
            <a:avLst/>
          </a:prstGeom>
          <a:noFill/>
          <a:ln w="9525">
            <a:noFill/>
            <a:miter lim="800000"/>
            <a:headEnd/>
            <a:tailEnd/>
          </a:ln>
        </p:spPr>
        <p:txBody>
          <a:bodyPr wrap="none" anchor="ctr"/>
          <a:lstStyle/>
          <a:p>
            <a:pPr algn="ctr"/>
            <a:r>
              <a:rPr kumimoji="1" lang="zh-CN" altLang="en-US">
                <a:latin typeface="Tahoma" pitchFamily="34" charset="0"/>
              </a:rPr>
              <a:t>2</a:t>
            </a:r>
          </a:p>
        </p:txBody>
      </p:sp>
      <p:sp>
        <p:nvSpPr>
          <p:cNvPr id="33862" name="Rectangle 70"/>
          <p:cNvSpPr>
            <a:spLocks noChangeArrowheads="1"/>
          </p:cNvSpPr>
          <p:nvPr/>
        </p:nvSpPr>
        <p:spPr bwMode="auto">
          <a:xfrm>
            <a:off x="4724400" y="1524000"/>
            <a:ext cx="381000" cy="317500"/>
          </a:xfrm>
          <a:prstGeom prst="rect">
            <a:avLst/>
          </a:prstGeom>
          <a:noFill/>
          <a:ln w="9525">
            <a:noFill/>
            <a:miter lim="800000"/>
            <a:headEnd/>
            <a:tailEnd/>
          </a:ln>
        </p:spPr>
        <p:txBody>
          <a:bodyPr wrap="none" anchor="ctr"/>
          <a:lstStyle/>
          <a:p>
            <a:pPr algn="ctr"/>
            <a:r>
              <a:rPr kumimoji="1" lang="zh-CN" altLang="en-US">
                <a:latin typeface="Tahoma" pitchFamily="34" charset="0"/>
              </a:rPr>
              <a:t>3</a:t>
            </a:r>
          </a:p>
        </p:txBody>
      </p:sp>
      <p:sp>
        <p:nvSpPr>
          <p:cNvPr id="33863" name="Rectangle 71"/>
          <p:cNvSpPr>
            <a:spLocks noChangeArrowheads="1"/>
          </p:cNvSpPr>
          <p:nvPr/>
        </p:nvSpPr>
        <p:spPr bwMode="auto">
          <a:xfrm>
            <a:off x="5105400" y="1524000"/>
            <a:ext cx="381000" cy="317500"/>
          </a:xfrm>
          <a:prstGeom prst="rect">
            <a:avLst/>
          </a:prstGeom>
          <a:noFill/>
          <a:ln w="9525">
            <a:noFill/>
            <a:miter lim="800000"/>
            <a:headEnd/>
            <a:tailEnd/>
          </a:ln>
        </p:spPr>
        <p:txBody>
          <a:bodyPr wrap="none" anchor="ctr"/>
          <a:lstStyle/>
          <a:p>
            <a:pPr algn="ctr"/>
            <a:r>
              <a:rPr kumimoji="1" lang="zh-CN" altLang="en-US">
                <a:latin typeface="Tahoma" pitchFamily="34" charset="0"/>
              </a:rPr>
              <a:t>4</a:t>
            </a:r>
          </a:p>
        </p:txBody>
      </p:sp>
      <p:sp>
        <p:nvSpPr>
          <p:cNvPr id="33864" name="Rectangle 72"/>
          <p:cNvSpPr>
            <a:spLocks noChangeArrowheads="1"/>
          </p:cNvSpPr>
          <p:nvPr/>
        </p:nvSpPr>
        <p:spPr bwMode="auto">
          <a:xfrm>
            <a:off x="5486400" y="1524000"/>
            <a:ext cx="381000" cy="317500"/>
          </a:xfrm>
          <a:prstGeom prst="rect">
            <a:avLst/>
          </a:prstGeom>
          <a:noFill/>
          <a:ln w="9525">
            <a:noFill/>
            <a:miter lim="800000"/>
            <a:headEnd/>
            <a:tailEnd/>
          </a:ln>
        </p:spPr>
        <p:txBody>
          <a:bodyPr wrap="none" anchor="ctr"/>
          <a:lstStyle/>
          <a:p>
            <a:pPr algn="ctr"/>
            <a:r>
              <a:rPr kumimoji="1" lang="zh-CN" altLang="en-US">
                <a:latin typeface="Tahoma" pitchFamily="34" charset="0"/>
              </a:rPr>
              <a:t>5</a:t>
            </a:r>
          </a:p>
        </p:txBody>
      </p:sp>
      <p:sp>
        <p:nvSpPr>
          <p:cNvPr id="33865" name="Rectangle 73"/>
          <p:cNvSpPr>
            <a:spLocks noChangeArrowheads="1"/>
          </p:cNvSpPr>
          <p:nvPr/>
        </p:nvSpPr>
        <p:spPr bwMode="auto">
          <a:xfrm>
            <a:off x="5867400" y="1524000"/>
            <a:ext cx="381000" cy="317500"/>
          </a:xfrm>
          <a:prstGeom prst="rect">
            <a:avLst/>
          </a:prstGeom>
          <a:noFill/>
          <a:ln w="9525">
            <a:noFill/>
            <a:miter lim="800000"/>
            <a:headEnd/>
            <a:tailEnd/>
          </a:ln>
        </p:spPr>
        <p:txBody>
          <a:bodyPr wrap="none" anchor="ctr"/>
          <a:lstStyle/>
          <a:p>
            <a:pPr algn="ctr"/>
            <a:r>
              <a:rPr kumimoji="1" lang="zh-CN" altLang="en-US">
                <a:latin typeface="Tahoma" pitchFamily="34" charset="0"/>
              </a:rPr>
              <a:t>6</a:t>
            </a:r>
          </a:p>
        </p:txBody>
      </p:sp>
      <p:sp>
        <p:nvSpPr>
          <p:cNvPr id="33866" name="Rectangle 74"/>
          <p:cNvSpPr>
            <a:spLocks noChangeArrowheads="1"/>
          </p:cNvSpPr>
          <p:nvPr/>
        </p:nvSpPr>
        <p:spPr bwMode="auto">
          <a:xfrm>
            <a:off x="6248400" y="1524000"/>
            <a:ext cx="381000" cy="317500"/>
          </a:xfrm>
          <a:prstGeom prst="rect">
            <a:avLst/>
          </a:prstGeom>
          <a:noFill/>
          <a:ln w="9525">
            <a:noFill/>
            <a:miter lim="800000"/>
            <a:headEnd/>
            <a:tailEnd/>
          </a:ln>
        </p:spPr>
        <p:txBody>
          <a:bodyPr wrap="none" anchor="ctr"/>
          <a:lstStyle/>
          <a:p>
            <a:pPr algn="ctr"/>
            <a:r>
              <a:rPr kumimoji="1" lang="zh-CN" altLang="en-US">
                <a:latin typeface="Tahoma" pitchFamily="34" charset="0"/>
              </a:rPr>
              <a:t>7</a:t>
            </a:r>
          </a:p>
        </p:txBody>
      </p:sp>
      <p:sp>
        <p:nvSpPr>
          <p:cNvPr id="496715" name="Rectangle 75"/>
          <p:cNvSpPr>
            <a:spLocks noGrp="1" noChangeArrowheads="1"/>
          </p:cNvSpPr>
          <p:nvPr>
            <p:ph type="title"/>
          </p:nvPr>
        </p:nvSpPr>
        <p:spPr>
          <a:xfrm>
            <a:off x="395536" y="226873"/>
            <a:ext cx="8229600" cy="542396"/>
          </a:xfrm>
        </p:spPr>
        <p:txBody>
          <a:bodyPr anchor="b"/>
          <a:lstStyle/>
          <a:p>
            <a:pPr>
              <a:defRPr/>
            </a:pPr>
            <a:r>
              <a:rPr lang="zh-CN" altLang="en-US" sz="3600" dirty="0">
                <a:effectLst>
                  <a:outerShdw blurRad="38100" dist="38100" dir="2700000" algn="tl">
                    <a:srgbClr val="C0C0C0"/>
                  </a:outerShdw>
                </a:effectLst>
              </a:rPr>
              <a:t>迷宫问题(续)</a:t>
            </a:r>
          </a:p>
        </p:txBody>
      </p:sp>
      <p:sp>
        <p:nvSpPr>
          <p:cNvPr id="33868" name="Rectangle 76"/>
          <p:cNvSpPr>
            <a:spLocks noChangeArrowheads="1"/>
          </p:cNvSpPr>
          <p:nvPr/>
        </p:nvSpPr>
        <p:spPr bwMode="auto">
          <a:xfrm>
            <a:off x="3581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69" name="Rectangle 77"/>
          <p:cNvSpPr>
            <a:spLocks noChangeArrowheads="1"/>
          </p:cNvSpPr>
          <p:nvPr/>
        </p:nvSpPr>
        <p:spPr bwMode="auto">
          <a:xfrm>
            <a:off x="3581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70" name="Rectangle 78"/>
          <p:cNvSpPr>
            <a:spLocks noChangeArrowheads="1"/>
          </p:cNvSpPr>
          <p:nvPr/>
        </p:nvSpPr>
        <p:spPr bwMode="auto">
          <a:xfrm>
            <a:off x="3581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71" name="Rectangle 79"/>
          <p:cNvSpPr>
            <a:spLocks noChangeArrowheads="1"/>
          </p:cNvSpPr>
          <p:nvPr/>
        </p:nvSpPr>
        <p:spPr bwMode="auto">
          <a:xfrm>
            <a:off x="3581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72" name="Rectangle 80"/>
          <p:cNvSpPr>
            <a:spLocks noChangeArrowheads="1"/>
          </p:cNvSpPr>
          <p:nvPr/>
        </p:nvSpPr>
        <p:spPr bwMode="auto">
          <a:xfrm>
            <a:off x="3581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73" name="Rectangle 81"/>
          <p:cNvSpPr>
            <a:spLocks noChangeArrowheads="1"/>
          </p:cNvSpPr>
          <p:nvPr/>
        </p:nvSpPr>
        <p:spPr bwMode="auto">
          <a:xfrm>
            <a:off x="3581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74" name="Rectangle 82"/>
          <p:cNvSpPr>
            <a:spLocks noChangeArrowheads="1"/>
          </p:cNvSpPr>
          <p:nvPr/>
        </p:nvSpPr>
        <p:spPr bwMode="auto">
          <a:xfrm>
            <a:off x="3581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75" name="Rectangle 83"/>
          <p:cNvSpPr>
            <a:spLocks noChangeArrowheads="1"/>
          </p:cNvSpPr>
          <p:nvPr/>
        </p:nvSpPr>
        <p:spPr bwMode="auto">
          <a:xfrm>
            <a:off x="3581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76" name="Rectangle 84"/>
          <p:cNvSpPr>
            <a:spLocks noChangeArrowheads="1"/>
          </p:cNvSpPr>
          <p:nvPr/>
        </p:nvSpPr>
        <p:spPr bwMode="auto">
          <a:xfrm>
            <a:off x="3581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77" name="Rectangle 85"/>
          <p:cNvSpPr>
            <a:spLocks noChangeArrowheads="1"/>
          </p:cNvSpPr>
          <p:nvPr/>
        </p:nvSpPr>
        <p:spPr bwMode="auto">
          <a:xfrm>
            <a:off x="7010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78" name="Rectangle 86"/>
          <p:cNvSpPr>
            <a:spLocks noChangeArrowheads="1"/>
          </p:cNvSpPr>
          <p:nvPr/>
        </p:nvSpPr>
        <p:spPr bwMode="auto">
          <a:xfrm>
            <a:off x="7010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79" name="Rectangle 87"/>
          <p:cNvSpPr>
            <a:spLocks noChangeArrowheads="1"/>
          </p:cNvSpPr>
          <p:nvPr/>
        </p:nvSpPr>
        <p:spPr bwMode="auto">
          <a:xfrm>
            <a:off x="7010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80" name="Rectangle 88"/>
          <p:cNvSpPr>
            <a:spLocks noChangeArrowheads="1"/>
          </p:cNvSpPr>
          <p:nvPr/>
        </p:nvSpPr>
        <p:spPr bwMode="auto">
          <a:xfrm>
            <a:off x="7010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81" name="Rectangle 89"/>
          <p:cNvSpPr>
            <a:spLocks noChangeArrowheads="1"/>
          </p:cNvSpPr>
          <p:nvPr/>
        </p:nvSpPr>
        <p:spPr bwMode="auto">
          <a:xfrm>
            <a:off x="7010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82" name="Rectangle 90"/>
          <p:cNvSpPr>
            <a:spLocks noChangeArrowheads="1"/>
          </p:cNvSpPr>
          <p:nvPr/>
        </p:nvSpPr>
        <p:spPr bwMode="auto">
          <a:xfrm>
            <a:off x="7010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83" name="Rectangle 91"/>
          <p:cNvSpPr>
            <a:spLocks noChangeArrowheads="1"/>
          </p:cNvSpPr>
          <p:nvPr/>
        </p:nvSpPr>
        <p:spPr bwMode="auto">
          <a:xfrm>
            <a:off x="7010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84" name="Rectangle 92"/>
          <p:cNvSpPr>
            <a:spLocks noChangeArrowheads="1"/>
          </p:cNvSpPr>
          <p:nvPr/>
        </p:nvSpPr>
        <p:spPr bwMode="auto">
          <a:xfrm>
            <a:off x="7010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85" name="Rectangle 93"/>
          <p:cNvSpPr>
            <a:spLocks noChangeArrowheads="1"/>
          </p:cNvSpPr>
          <p:nvPr/>
        </p:nvSpPr>
        <p:spPr bwMode="auto">
          <a:xfrm>
            <a:off x="7010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86" name="Rectangle 94"/>
          <p:cNvSpPr>
            <a:spLocks noChangeArrowheads="1"/>
          </p:cNvSpPr>
          <p:nvPr/>
        </p:nvSpPr>
        <p:spPr bwMode="auto">
          <a:xfrm>
            <a:off x="4343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87" name="Rectangle 95"/>
          <p:cNvSpPr>
            <a:spLocks noChangeArrowheads="1"/>
          </p:cNvSpPr>
          <p:nvPr/>
        </p:nvSpPr>
        <p:spPr bwMode="auto">
          <a:xfrm>
            <a:off x="4724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88" name="Rectangle 96"/>
          <p:cNvSpPr>
            <a:spLocks noChangeArrowheads="1"/>
          </p:cNvSpPr>
          <p:nvPr/>
        </p:nvSpPr>
        <p:spPr bwMode="auto">
          <a:xfrm>
            <a:off x="5105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89" name="Rectangle 97"/>
          <p:cNvSpPr>
            <a:spLocks noChangeArrowheads="1"/>
          </p:cNvSpPr>
          <p:nvPr/>
        </p:nvSpPr>
        <p:spPr bwMode="auto">
          <a:xfrm>
            <a:off x="5486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90" name="Rectangle 98"/>
          <p:cNvSpPr>
            <a:spLocks noChangeArrowheads="1"/>
          </p:cNvSpPr>
          <p:nvPr/>
        </p:nvSpPr>
        <p:spPr bwMode="auto">
          <a:xfrm>
            <a:off x="5867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91" name="Rectangle 99"/>
          <p:cNvSpPr>
            <a:spLocks noChangeArrowheads="1"/>
          </p:cNvSpPr>
          <p:nvPr/>
        </p:nvSpPr>
        <p:spPr bwMode="auto">
          <a:xfrm>
            <a:off x="6248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92" name="Rectangle 100"/>
          <p:cNvSpPr>
            <a:spLocks noChangeArrowheads="1"/>
          </p:cNvSpPr>
          <p:nvPr/>
        </p:nvSpPr>
        <p:spPr bwMode="auto">
          <a:xfrm>
            <a:off x="6629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93" name="Rectangle 101"/>
          <p:cNvSpPr>
            <a:spLocks noChangeArrowheads="1"/>
          </p:cNvSpPr>
          <p:nvPr/>
        </p:nvSpPr>
        <p:spPr bwMode="auto">
          <a:xfrm>
            <a:off x="3962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94" name="Rectangle 102"/>
          <p:cNvSpPr>
            <a:spLocks noChangeArrowheads="1"/>
          </p:cNvSpPr>
          <p:nvPr/>
        </p:nvSpPr>
        <p:spPr bwMode="auto">
          <a:xfrm>
            <a:off x="3581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95" name="Rectangle 103"/>
          <p:cNvSpPr>
            <a:spLocks noChangeArrowheads="1"/>
          </p:cNvSpPr>
          <p:nvPr/>
        </p:nvSpPr>
        <p:spPr bwMode="auto">
          <a:xfrm>
            <a:off x="7010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96" name="Rectangle 104"/>
          <p:cNvSpPr>
            <a:spLocks noChangeArrowheads="1"/>
          </p:cNvSpPr>
          <p:nvPr/>
        </p:nvSpPr>
        <p:spPr bwMode="auto">
          <a:xfrm>
            <a:off x="4343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97" name="Rectangle 105"/>
          <p:cNvSpPr>
            <a:spLocks noChangeArrowheads="1"/>
          </p:cNvSpPr>
          <p:nvPr/>
        </p:nvSpPr>
        <p:spPr bwMode="auto">
          <a:xfrm>
            <a:off x="4724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98" name="Rectangle 106"/>
          <p:cNvSpPr>
            <a:spLocks noChangeArrowheads="1"/>
          </p:cNvSpPr>
          <p:nvPr/>
        </p:nvSpPr>
        <p:spPr bwMode="auto">
          <a:xfrm>
            <a:off x="5105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99" name="Rectangle 107"/>
          <p:cNvSpPr>
            <a:spLocks noChangeArrowheads="1"/>
          </p:cNvSpPr>
          <p:nvPr/>
        </p:nvSpPr>
        <p:spPr bwMode="auto">
          <a:xfrm>
            <a:off x="5486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900" name="Rectangle 108"/>
          <p:cNvSpPr>
            <a:spLocks noChangeArrowheads="1"/>
          </p:cNvSpPr>
          <p:nvPr/>
        </p:nvSpPr>
        <p:spPr bwMode="auto">
          <a:xfrm>
            <a:off x="5867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901" name="Rectangle 109"/>
          <p:cNvSpPr>
            <a:spLocks noChangeArrowheads="1"/>
          </p:cNvSpPr>
          <p:nvPr/>
        </p:nvSpPr>
        <p:spPr bwMode="auto">
          <a:xfrm>
            <a:off x="6248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902" name="Rectangle 110"/>
          <p:cNvSpPr>
            <a:spLocks noChangeArrowheads="1"/>
          </p:cNvSpPr>
          <p:nvPr/>
        </p:nvSpPr>
        <p:spPr bwMode="auto">
          <a:xfrm>
            <a:off x="6629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903" name="Rectangle 111"/>
          <p:cNvSpPr>
            <a:spLocks noChangeArrowheads="1"/>
          </p:cNvSpPr>
          <p:nvPr/>
        </p:nvSpPr>
        <p:spPr bwMode="auto">
          <a:xfrm>
            <a:off x="3962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904" name="Rectangle 112"/>
          <p:cNvSpPr>
            <a:spLocks noChangeArrowheads="1"/>
          </p:cNvSpPr>
          <p:nvPr/>
        </p:nvSpPr>
        <p:spPr bwMode="auto">
          <a:xfrm>
            <a:off x="3581400" y="1524000"/>
            <a:ext cx="381000" cy="317500"/>
          </a:xfrm>
          <a:prstGeom prst="rect">
            <a:avLst/>
          </a:prstGeom>
          <a:noFill/>
          <a:ln w="9525">
            <a:noFill/>
            <a:miter lim="800000"/>
            <a:headEnd/>
            <a:tailEnd/>
          </a:ln>
        </p:spPr>
        <p:txBody>
          <a:bodyPr wrap="none" anchor="ctr"/>
          <a:lstStyle/>
          <a:p>
            <a:pPr algn="ctr"/>
            <a:r>
              <a:rPr kumimoji="1" lang="zh-CN" altLang="en-US">
                <a:latin typeface="Tahoma" pitchFamily="34" charset="0"/>
              </a:rPr>
              <a:t>0</a:t>
            </a:r>
          </a:p>
        </p:txBody>
      </p:sp>
      <p:sp>
        <p:nvSpPr>
          <p:cNvPr id="33905" name="Rectangle 113"/>
          <p:cNvSpPr>
            <a:spLocks noChangeArrowheads="1"/>
          </p:cNvSpPr>
          <p:nvPr/>
        </p:nvSpPr>
        <p:spPr bwMode="auto">
          <a:xfrm>
            <a:off x="7010400" y="1524000"/>
            <a:ext cx="381000" cy="317500"/>
          </a:xfrm>
          <a:prstGeom prst="rect">
            <a:avLst/>
          </a:prstGeom>
          <a:noFill/>
          <a:ln w="9525">
            <a:noFill/>
            <a:miter lim="800000"/>
            <a:headEnd/>
            <a:tailEnd/>
          </a:ln>
        </p:spPr>
        <p:txBody>
          <a:bodyPr wrap="none" anchor="ctr"/>
          <a:lstStyle/>
          <a:p>
            <a:pPr algn="ctr"/>
            <a:r>
              <a:rPr kumimoji="1" lang="zh-CN" altLang="en-US">
                <a:latin typeface="Tahoma" pitchFamily="34" charset="0"/>
              </a:rPr>
              <a:t>9</a:t>
            </a:r>
          </a:p>
        </p:txBody>
      </p:sp>
      <p:pic>
        <p:nvPicPr>
          <p:cNvPr id="496754" name="Picture 114"/>
          <p:cNvPicPr>
            <a:picLocks noChangeAspect="1" noChangeArrowheads="1"/>
          </p:cNvPicPr>
          <p:nvPr/>
        </p:nvPicPr>
        <p:blipFill>
          <a:blip r:embed="rId2"/>
          <a:srcRect/>
          <a:stretch>
            <a:fillRect/>
          </a:stretch>
        </p:blipFill>
        <p:spPr bwMode="auto">
          <a:xfrm>
            <a:off x="4343400" y="3492500"/>
            <a:ext cx="381000" cy="317500"/>
          </a:xfrm>
          <a:prstGeom prst="rect">
            <a:avLst/>
          </a:prstGeom>
          <a:solidFill>
            <a:srgbClr val="969696"/>
          </a:solidFill>
          <a:ln w="9525">
            <a:noFill/>
            <a:miter lim="800000"/>
            <a:headEnd/>
            <a:tailEnd/>
          </a:ln>
        </p:spPr>
      </p:pic>
      <p:sp>
        <p:nvSpPr>
          <p:cNvPr id="33907" name="Rectangle 115"/>
          <p:cNvSpPr>
            <a:spLocks noChangeArrowheads="1"/>
          </p:cNvSpPr>
          <p:nvPr/>
        </p:nvSpPr>
        <p:spPr bwMode="auto">
          <a:xfrm>
            <a:off x="6629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3908" name="Rectangle 116"/>
          <p:cNvSpPr>
            <a:spLocks noChangeArrowheads="1"/>
          </p:cNvSpPr>
          <p:nvPr/>
        </p:nvSpPr>
        <p:spPr bwMode="auto">
          <a:xfrm>
            <a:off x="3962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3909" name="Rectangle 117"/>
          <p:cNvSpPr>
            <a:spLocks noChangeArrowheads="1"/>
          </p:cNvSpPr>
          <p:nvPr/>
        </p:nvSpPr>
        <p:spPr bwMode="auto">
          <a:xfrm>
            <a:off x="4343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3910" name="Rectangle 118"/>
          <p:cNvSpPr>
            <a:spLocks noChangeArrowheads="1"/>
          </p:cNvSpPr>
          <p:nvPr/>
        </p:nvSpPr>
        <p:spPr bwMode="auto">
          <a:xfrm>
            <a:off x="4724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3911" name="Rectangle 119"/>
          <p:cNvSpPr>
            <a:spLocks noChangeArrowheads="1"/>
          </p:cNvSpPr>
          <p:nvPr/>
        </p:nvSpPr>
        <p:spPr bwMode="auto">
          <a:xfrm>
            <a:off x="5105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3912" name="Rectangle 120"/>
          <p:cNvSpPr>
            <a:spLocks noChangeArrowheads="1"/>
          </p:cNvSpPr>
          <p:nvPr/>
        </p:nvSpPr>
        <p:spPr bwMode="auto">
          <a:xfrm>
            <a:off x="5486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3913" name="Rectangle 121"/>
          <p:cNvSpPr>
            <a:spLocks noChangeArrowheads="1"/>
          </p:cNvSpPr>
          <p:nvPr/>
        </p:nvSpPr>
        <p:spPr bwMode="auto">
          <a:xfrm>
            <a:off x="5867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3914" name="Rectangle 122"/>
          <p:cNvSpPr>
            <a:spLocks noChangeArrowheads="1"/>
          </p:cNvSpPr>
          <p:nvPr/>
        </p:nvSpPr>
        <p:spPr bwMode="auto">
          <a:xfrm>
            <a:off x="6248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3915" name="Rectangle 123"/>
          <p:cNvSpPr>
            <a:spLocks noChangeArrowheads="1"/>
          </p:cNvSpPr>
          <p:nvPr/>
        </p:nvSpPr>
        <p:spPr bwMode="auto">
          <a:xfrm>
            <a:off x="3124200" y="444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3916" name="Rectangle 124"/>
          <p:cNvSpPr>
            <a:spLocks noChangeArrowheads="1"/>
          </p:cNvSpPr>
          <p:nvPr/>
        </p:nvSpPr>
        <p:spPr bwMode="auto">
          <a:xfrm>
            <a:off x="3124200" y="222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3917" name="Rectangle 125"/>
          <p:cNvSpPr>
            <a:spLocks noChangeArrowheads="1"/>
          </p:cNvSpPr>
          <p:nvPr/>
        </p:nvSpPr>
        <p:spPr bwMode="auto">
          <a:xfrm>
            <a:off x="3124200" y="254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3918" name="Rectangle 126"/>
          <p:cNvSpPr>
            <a:spLocks noChangeArrowheads="1"/>
          </p:cNvSpPr>
          <p:nvPr/>
        </p:nvSpPr>
        <p:spPr bwMode="auto">
          <a:xfrm>
            <a:off x="3124200" y="285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3919" name="Rectangle 127"/>
          <p:cNvSpPr>
            <a:spLocks noChangeArrowheads="1"/>
          </p:cNvSpPr>
          <p:nvPr/>
        </p:nvSpPr>
        <p:spPr bwMode="auto">
          <a:xfrm>
            <a:off x="3124200" y="317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3920" name="Rectangle 128"/>
          <p:cNvSpPr>
            <a:spLocks noChangeArrowheads="1"/>
          </p:cNvSpPr>
          <p:nvPr/>
        </p:nvSpPr>
        <p:spPr bwMode="auto">
          <a:xfrm>
            <a:off x="3124200" y="349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3921" name="Rectangle 129"/>
          <p:cNvSpPr>
            <a:spLocks noChangeArrowheads="1"/>
          </p:cNvSpPr>
          <p:nvPr/>
        </p:nvSpPr>
        <p:spPr bwMode="auto">
          <a:xfrm>
            <a:off x="3124200" y="381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3922" name="Rectangle 130"/>
          <p:cNvSpPr>
            <a:spLocks noChangeArrowheads="1"/>
          </p:cNvSpPr>
          <p:nvPr/>
        </p:nvSpPr>
        <p:spPr bwMode="auto">
          <a:xfrm>
            <a:off x="3124200" y="412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3923" name="Rectangle 131"/>
          <p:cNvSpPr>
            <a:spLocks noChangeArrowheads="1"/>
          </p:cNvSpPr>
          <p:nvPr/>
        </p:nvSpPr>
        <p:spPr bwMode="auto">
          <a:xfrm>
            <a:off x="3124200" y="476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3924" name="Rectangle 132"/>
          <p:cNvSpPr>
            <a:spLocks noChangeArrowheads="1"/>
          </p:cNvSpPr>
          <p:nvPr/>
        </p:nvSpPr>
        <p:spPr bwMode="auto">
          <a:xfrm>
            <a:off x="3581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33925" name="Rectangle 133"/>
          <p:cNvSpPr>
            <a:spLocks noChangeArrowheads="1"/>
          </p:cNvSpPr>
          <p:nvPr/>
        </p:nvSpPr>
        <p:spPr bwMode="auto">
          <a:xfrm>
            <a:off x="7010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3926" name="Rectangle 134"/>
          <p:cNvSpPr>
            <a:spLocks noChangeArrowheads="1"/>
          </p:cNvSpPr>
          <p:nvPr/>
        </p:nvSpPr>
        <p:spPr bwMode="auto">
          <a:xfrm>
            <a:off x="3124200" y="190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grpSp>
        <p:nvGrpSpPr>
          <p:cNvPr id="2" name="Group 135"/>
          <p:cNvGrpSpPr>
            <a:grpSpLocks/>
          </p:cNvGrpSpPr>
          <p:nvPr/>
        </p:nvGrpSpPr>
        <p:grpSpPr bwMode="auto">
          <a:xfrm>
            <a:off x="914400" y="1397000"/>
            <a:ext cx="1447800" cy="3745178"/>
            <a:chOff x="912" y="2448"/>
            <a:chExt cx="1056" cy="1392"/>
          </a:xfrm>
        </p:grpSpPr>
        <p:sp>
          <p:nvSpPr>
            <p:cNvPr id="33937" name="Line 136"/>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33938" name="Line 137"/>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33939" name="Line 138"/>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33928" name="Text Box 139"/>
          <p:cNvSpPr txBox="1">
            <a:spLocks noChangeArrowheads="1"/>
          </p:cNvSpPr>
          <p:nvPr/>
        </p:nvSpPr>
        <p:spPr bwMode="auto">
          <a:xfrm>
            <a:off x="381000" y="4788959"/>
            <a:ext cx="381000" cy="40011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33929" name="Rectangle 140"/>
          <p:cNvSpPr>
            <a:spLocks noChangeArrowheads="1"/>
          </p:cNvSpPr>
          <p:nvPr/>
        </p:nvSpPr>
        <p:spPr bwMode="auto">
          <a:xfrm>
            <a:off x="914403" y="4873625"/>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sp>
        <p:nvSpPr>
          <p:cNvPr id="33930" name="Rectangle 141"/>
          <p:cNvSpPr>
            <a:spLocks noChangeArrowheads="1"/>
          </p:cNvSpPr>
          <p:nvPr/>
        </p:nvSpPr>
        <p:spPr bwMode="auto">
          <a:xfrm>
            <a:off x="914403" y="4620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(2,1)</a:t>
            </a:r>
          </a:p>
        </p:txBody>
      </p:sp>
      <p:sp>
        <p:nvSpPr>
          <p:cNvPr id="33931" name="Rectangle 142"/>
          <p:cNvSpPr>
            <a:spLocks noChangeArrowheads="1"/>
          </p:cNvSpPr>
          <p:nvPr/>
        </p:nvSpPr>
        <p:spPr bwMode="auto">
          <a:xfrm>
            <a:off x="914403" y="4366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(3,1)</a:t>
            </a:r>
          </a:p>
        </p:txBody>
      </p:sp>
      <p:sp>
        <p:nvSpPr>
          <p:cNvPr id="33932" name="Rectangle 143"/>
          <p:cNvSpPr>
            <a:spLocks noChangeArrowheads="1"/>
          </p:cNvSpPr>
          <p:nvPr/>
        </p:nvSpPr>
        <p:spPr bwMode="auto">
          <a:xfrm>
            <a:off x="914403" y="4112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(4,1)</a:t>
            </a:r>
          </a:p>
        </p:txBody>
      </p:sp>
      <p:sp>
        <p:nvSpPr>
          <p:cNvPr id="33933" name="Rectangle 144"/>
          <p:cNvSpPr>
            <a:spLocks noChangeArrowheads="1"/>
          </p:cNvSpPr>
          <p:nvPr/>
        </p:nvSpPr>
        <p:spPr bwMode="auto">
          <a:xfrm>
            <a:off x="914403" y="3858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(5,1)</a:t>
            </a:r>
          </a:p>
        </p:txBody>
      </p:sp>
      <p:sp>
        <p:nvSpPr>
          <p:cNvPr id="496785" name="Rectangle 145"/>
          <p:cNvSpPr>
            <a:spLocks noChangeArrowheads="1"/>
          </p:cNvSpPr>
          <p:nvPr/>
        </p:nvSpPr>
        <p:spPr bwMode="auto">
          <a:xfrm>
            <a:off x="914403" y="3604948"/>
            <a:ext cx="1439863" cy="268552"/>
          </a:xfrm>
          <a:prstGeom prst="rect">
            <a:avLst/>
          </a:prstGeom>
          <a:solidFill>
            <a:srgbClr val="FFCC99"/>
          </a:solidFill>
          <a:ln w="9525">
            <a:solidFill>
              <a:schemeClr val="tx1"/>
            </a:solidFill>
            <a:miter lim="800000"/>
            <a:headEnd/>
            <a:tailEnd/>
          </a:ln>
        </p:spPr>
        <p:txBody>
          <a:bodyPr wrap="none" anchor="ctr"/>
          <a:lstStyle/>
          <a:p>
            <a:pPr algn="ctr"/>
            <a:r>
              <a:rPr kumimoji="1" lang="zh-CN" altLang="en-US" sz="2000" b="1">
                <a:latin typeface="楷体_GB2312" pitchFamily="49" charset="-122"/>
              </a:rPr>
              <a:t>(5,2)</a:t>
            </a:r>
          </a:p>
        </p:txBody>
      </p:sp>
      <p:sp>
        <p:nvSpPr>
          <p:cNvPr id="496786" name="Rectangle 146"/>
          <p:cNvSpPr>
            <a:spLocks noChangeArrowheads="1"/>
          </p:cNvSpPr>
          <p:nvPr/>
        </p:nvSpPr>
        <p:spPr bwMode="auto">
          <a:xfrm>
            <a:off x="914400" y="825500"/>
            <a:ext cx="7772400" cy="508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kumimoji="1" lang="zh-CN" altLang="en-US" sz="2800" b="1">
                <a:latin typeface="Tahoma" pitchFamily="34" charset="0"/>
              </a:rPr>
              <a:t>向右方前进一步</a:t>
            </a:r>
          </a:p>
        </p:txBody>
      </p:sp>
      <p:sp>
        <p:nvSpPr>
          <p:cNvPr id="33936" name="AutoShape 147">
            <a:hlinkClick r:id="" action="ppaction://noaction" highlightClick="1"/>
          </p:cNvPr>
          <p:cNvSpPr>
            <a:spLocks noChangeArrowheads="1"/>
          </p:cNvSpPr>
          <p:nvPr/>
        </p:nvSpPr>
        <p:spPr bwMode="auto">
          <a:xfrm>
            <a:off x="8153400" y="5328708"/>
            <a:ext cx="990600" cy="381000"/>
          </a:xfrm>
          <a:prstGeom prst="actionButtonBlank">
            <a:avLst/>
          </a:prstGeom>
          <a:gradFill rotWithShape="0">
            <a:gsLst>
              <a:gs pos="0">
                <a:srgbClr val="336699"/>
              </a:gs>
              <a:gs pos="100000">
                <a:srgbClr val="182F47"/>
              </a:gs>
            </a:gsLst>
            <a:lin ang="0" scaled="1"/>
          </a:gradFill>
          <a:ln w="9525">
            <a:noFill/>
            <a:miter lim="800000"/>
            <a:headEnd/>
            <a:tailEnd/>
          </a:ln>
        </p:spPr>
        <p:txBody>
          <a:bodyPr wrap="none" anchor="ctr"/>
          <a:lstStyle/>
          <a:p>
            <a:pPr algn="ctr"/>
            <a:r>
              <a:rPr kumimoji="1" lang="en-US" altLang="zh-CN" b="1" dirty="0">
                <a:solidFill>
                  <a:srgbClr val="336699"/>
                </a:solidFill>
                <a:latin typeface="Times New Roman" pitchFamily="18" charset="0"/>
              </a:rPr>
              <a:t>break</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6786">
                                            <p:txEl>
                                              <p:pRg st="0" end="0"/>
                                            </p:txEl>
                                          </p:spTgt>
                                        </p:tgtEl>
                                        <p:attrNameLst>
                                          <p:attrName>style.visibility</p:attrName>
                                        </p:attrNameLst>
                                      </p:cBhvr>
                                      <p:to>
                                        <p:strVal val="visible"/>
                                      </p:to>
                                    </p:set>
                                    <p:animEffect transition="in" filter="wipe(left)">
                                      <p:cBhvr>
                                        <p:cTn id="7" dur="500"/>
                                        <p:tgtEl>
                                          <p:spTgt spid="4967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6675"/>
                                        </p:tgtEl>
                                        <p:attrNameLst>
                                          <p:attrName>style.visibility</p:attrName>
                                        </p:attrNameLst>
                                      </p:cBhvr>
                                      <p:to>
                                        <p:strVal val="visible"/>
                                      </p:to>
                                    </p:set>
                                    <p:animEffect transition="in" filter="wipe(down)">
                                      <p:cBhvr>
                                        <p:cTn id="12" dur="500"/>
                                        <p:tgtEl>
                                          <p:spTgt spid="496675"/>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496754"/>
                                        </p:tgtEl>
                                        <p:attrNameLst>
                                          <p:attrName>style.visibility</p:attrName>
                                        </p:attrNameLst>
                                      </p:cBhvr>
                                      <p:to>
                                        <p:strVal val="visible"/>
                                      </p:to>
                                    </p:set>
                                    <p:animEffect transition="in" filter="slide(fromLeft)">
                                      <p:cBhvr>
                                        <p:cTn id="16" dur="500"/>
                                        <p:tgtEl>
                                          <p:spTgt spid="496754"/>
                                        </p:tgtEl>
                                      </p:cBhvr>
                                    </p:animEffect>
                                  </p:childTnLst>
                                </p:cTn>
                              </p:par>
                            </p:childTnLst>
                          </p:cTn>
                        </p:par>
                        <p:par>
                          <p:cTn id="17" fill="hold">
                            <p:stCondLst>
                              <p:cond delay="1000"/>
                            </p:stCondLst>
                            <p:childTnLst>
                              <p:par>
                                <p:cTn id="18" presetID="2" presetClass="entr" presetSubtype="1" fill="hold" grpId="0" nodeType="afterEffect">
                                  <p:stCondLst>
                                    <p:cond delay="2000"/>
                                  </p:stCondLst>
                                  <p:childTnLst>
                                    <p:set>
                                      <p:cBhvr>
                                        <p:cTn id="19" dur="1" fill="hold">
                                          <p:stCondLst>
                                            <p:cond delay="0"/>
                                          </p:stCondLst>
                                        </p:cTn>
                                        <p:tgtEl>
                                          <p:spTgt spid="496785"/>
                                        </p:tgtEl>
                                        <p:attrNameLst>
                                          <p:attrName>style.visibility</p:attrName>
                                        </p:attrNameLst>
                                      </p:cBhvr>
                                      <p:to>
                                        <p:strVal val="visible"/>
                                      </p:to>
                                    </p:set>
                                    <p:anim calcmode="lin" valueType="num">
                                      <p:cBhvr additive="base">
                                        <p:cTn id="20" dur="500" fill="hold"/>
                                        <p:tgtEl>
                                          <p:spTgt spid="496785"/>
                                        </p:tgtEl>
                                        <p:attrNameLst>
                                          <p:attrName>ppt_x</p:attrName>
                                        </p:attrNameLst>
                                      </p:cBhvr>
                                      <p:tavLst>
                                        <p:tav tm="0">
                                          <p:val>
                                            <p:strVal val="#ppt_x"/>
                                          </p:val>
                                        </p:tav>
                                        <p:tav tm="100000">
                                          <p:val>
                                            <p:strVal val="#ppt_x"/>
                                          </p:val>
                                        </p:tav>
                                      </p:tavLst>
                                    </p:anim>
                                    <p:anim calcmode="lin" valueType="num">
                                      <p:cBhvr additive="base">
                                        <p:cTn id="21" dur="500" fill="hold"/>
                                        <p:tgtEl>
                                          <p:spTgt spid="49678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75" grpId="0" animBg="1" autoUpdateAnimBg="0"/>
      <p:bldP spid="496785" grpId="0" animBg="1" autoUpdateAnimBg="0"/>
      <p:bldP spid="49678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4343400" y="3492500"/>
            <a:ext cx="381000" cy="317500"/>
          </a:xfrm>
          <a:prstGeom prst="rect">
            <a:avLst/>
          </a:prstGeom>
          <a:solidFill>
            <a:srgbClr val="969696"/>
          </a:solidFill>
          <a:ln w="9525">
            <a:noFill/>
            <a:miter lim="800000"/>
            <a:headEnd/>
            <a:tailEnd/>
          </a:ln>
        </p:spPr>
      </p:pic>
      <p:sp>
        <p:nvSpPr>
          <p:cNvPr id="497667" name="Rectangle 3"/>
          <p:cNvSpPr>
            <a:spLocks noChangeArrowheads="1"/>
          </p:cNvSpPr>
          <p:nvPr/>
        </p:nvSpPr>
        <p:spPr bwMode="auto">
          <a:xfrm>
            <a:off x="4343400" y="3492500"/>
            <a:ext cx="381000" cy="3175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4820" name="Rectangle 4"/>
          <p:cNvSpPr>
            <a:spLocks noChangeArrowheads="1"/>
          </p:cNvSpPr>
          <p:nvPr/>
        </p:nvSpPr>
        <p:spPr bwMode="auto">
          <a:xfrm>
            <a:off x="3962400" y="222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4821" name="Rectangle 5"/>
          <p:cNvSpPr>
            <a:spLocks noChangeArrowheads="1"/>
          </p:cNvSpPr>
          <p:nvPr/>
        </p:nvSpPr>
        <p:spPr bwMode="auto">
          <a:xfrm>
            <a:off x="4343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22" name="Rectangle 6"/>
          <p:cNvSpPr>
            <a:spLocks noChangeArrowheads="1"/>
          </p:cNvSpPr>
          <p:nvPr/>
        </p:nvSpPr>
        <p:spPr bwMode="auto">
          <a:xfrm>
            <a:off x="4724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23" name="Rectangle 7"/>
          <p:cNvSpPr>
            <a:spLocks noChangeArrowheads="1"/>
          </p:cNvSpPr>
          <p:nvPr/>
        </p:nvSpPr>
        <p:spPr bwMode="auto">
          <a:xfrm>
            <a:off x="5105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24" name="Rectangle 8"/>
          <p:cNvSpPr>
            <a:spLocks noChangeArrowheads="1"/>
          </p:cNvSpPr>
          <p:nvPr/>
        </p:nvSpPr>
        <p:spPr bwMode="auto">
          <a:xfrm>
            <a:off x="5486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25" name="Rectangle 9"/>
          <p:cNvSpPr>
            <a:spLocks noChangeArrowheads="1"/>
          </p:cNvSpPr>
          <p:nvPr/>
        </p:nvSpPr>
        <p:spPr bwMode="auto">
          <a:xfrm>
            <a:off x="5867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26" name="Rectangle 10"/>
          <p:cNvSpPr>
            <a:spLocks noChangeArrowheads="1"/>
          </p:cNvSpPr>
          <p:nvPr/>
        </p:nvSpPr>
        <p:spPr bwMode="auto">
          <a:xfrm>
            <a:off x="6248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27" name="Rectangle 11"/>
          <p:cNvSpPr>
            <a:spLocks noChangeArrowheads="1"/>
          </p:cNvSpPr>
          <p:nvPr/>
        </p:nvSpPr>
        <p:spPr bwMode="auto">
          <a:xfrm>
            <a:off x="6629400" y="222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28" name="Rectangle 12"/>
          <p:cNvSpPr>
            <a:spLocks noChangeArrowheads="1"/>
          </p:cNvSpPr>
          <p:nvPr/>
        </p:nvSpPr>
        <p:spPr bwMode="auto">
          <a:xfrm>
            <a:off x="3962400" y="2540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4829" name="Rectangle 13"/>
          <p:cNvSpPr>
            <a:spLocks noChangeArrowheads="1"/>
          </p:cNvSpPr>
          <p:nvPr/>
        </p:nvSpPr>
        <p:spPr bwMode="auto">
          <a:xfrm>
            <a:off x="4343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30" name="Rectangle 14"/>
          <p:cNvSpPr>
            <a:spLocks noChangeArrowheads="1"/>
          </p:cNvSpPr>
          <p:nvPr/>
        </p:nvSpPr>
        <p:spPr bwMode="auto">
          <a:xfrm>
            <a:off x="4724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31" name="Rectangle 15"/>
          <p:cNvSpPr>
            <a:spLocks noChangeArrowheads="1"/>
          </p:cNvSpPr>
          <p:nvPr/>
        </p:nvSpPr>
        <p:spPr bwMode="auto">
          <a:xfrm>
            <a:off x="5105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32" name="Rectangle 16"/>
          <p:cNvSpPr>
            <a:spLocks noChangeArrowheads="1"/>
          </p:cNvSpPr>
          <p:nvPr/>
        </p:nvSpPr>
        <p:spPr bwMode="auto">
          <a:xfrm>
            <a:off x="5486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33" name="Rectangle 17"/>
          <p:cNvSpPr>
            <a:spLocks noChangeArrowheads="1"/>
          </p:cNvSpPr>
          <p:nvPr/>
        </p:nvSpPr>
        <p:spPr bwMode="auto">
          <a:xfrm>
            <a:off x="5867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34" name="Rectangle 18"/>
          <p:cNvSpPr>
            <a:spLocks noChangeArrowheads="1"/>
          </p:cNvSpPr>
          <p:nvPr/>
        </p:nvSpPr>
        <p:spPr bwMode="auto">
          <a:xfrm>
            <a:off x="6248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35" name="Rectangle 19"/>
          <p:cNvSpPr>
            <a:spLocks noChangeArrowheads="1"/>
          </p:cNvSpPr>
          <p:nvPr/>
        </p:nvSpPr>
        <p:spPr bwMode="auto">
          <a:xfrm>
            <a:off x="6629400" y="254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36" name="Rectangle 20"/>
          <p:cNvSpPr>
            <a:spLocks noChangeArrowheads="1"/>
          </p:cNvSpPr>
          <p:nvPr/>
        </p:nvSpPr>
        <p:spPr bwMode="auto">
          <a:xfrm>
            <a:off x="3962400" y="2857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4837" name="Rectangle 21"/>
          <p:cNvSpPr>
            <a:spLocks noChangeArrowheads="1"/>
          </p:cNvSpPr>
          <p:nvPr/>
        </p:nvSpPr>
        <p:spPr bwMode="auto">
          <a:xfrm>
            <a:off x="4343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38" name="Rectangle 22"/>
          <p:cNvSpPr>
            <a:spLocks noChangeArrowheads="1"/>
          </p:cNvSpPr>
          <p:nvPr/>
        </p:nvSpPr>
        <p:spPr bwMode="auto">
          <a:xfrm>
            <a:off x="4724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39" name="Rectangle 23"/>
          <p:cNvSpPr>
            <a:spLocks noChangeArrowheads="1"/>
          </p:cNvSpPr>
          <p:nvPr/>
        </p:nvSpPr>
        <p:spPr bwMode="auto">
          <a:xfrm>
            <a:off x="5105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40" name="Rectangle 24"/>
          <p:cNvSpPr>
            <a:spLocks noChangeArrowheads="1"/>
          </p:cNvSpPr>
          <p:nvPr/>
        </p:nvSpPr>
        <p:spPr bwMode="auto">
          <a:xfrm>
            <a:off x="5486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41" name="Rectangle 25"/>
          <p:cNvSpPr>
            <a:spLocks noChangeArrowheads="1"/>
          </p:cNvSpPr>
          <p:nvPr/>
        </p:nvSpPr>
        <p:spPr bwMode="auto">
          <a:xfrm>
            <a:off x="5867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42" name="Rectangle 26"/>
          <p:cNvSpPr>
            <a:spLocks noChangeArrowheads="1"/>
          </p:cNvSpPr>
          <p:nvPr/>
        </p:nvSpPr>
        <p:spPr bwMode="auto">
          <a:xfrm>
            <a:off x="6248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43" name="Rectangle 27"/>
          <p:cNvSpPr>
            <a:spLocks noChangeArrowheads="1"/>
          </p:cNvSpPr>
          <p:nvPr/>
        </p:nvSpPr>
        <p:spPr bwMode="auto">
          <a:xfrm>
            <a:off x="6629400" y="285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44" name="Rectangle 28"/>
          <p:cNvSpPr>
            <a:spLocks noChangeArrowheads="1"/>
          </p:cNvSpPr>
          <p:nvPr/>
        </p:nvSpPr>
        <p:spPr bwMode="auto">
          <a:xfrm>
            <a:off x="3962400" y="3175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4845" name="Rectangle 29"/>
          <p:cNvSpPr>
            <a:spLocks noChangeArrowheads="1"/>
          </p:cNvSpPr>
          <p:nvPr/>
        </p:nvSpPr>
        <p:spPr bwMode="auto">
          <a:xfrm>
            <a:off x="4343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46" name="Rectangle 30"/>
          <p:cNvSpPr>
            <a:spLocks noChangeArrowheads="1"/>
          </p:cNvSpPr>
          <p:nvPr/>
        </p:nvSpPr>
        <p:spPr bwMode="auto">
          <a:xfrm>
            <a:off x="4724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47" name="Rectangle 31"/>
          <p:cNvSpPr>
            <a:spLocks noChangeArrowheads="1"/>
          </p:cNvSpPr>
          <p:nvPr/>
        </p:nvSpPr>
        <p:spPr bwMode="auto">
          <a:xfrm>
            <a:off x="5105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48" name="Rectangle 32"/>
          <p:cNvSpPr>
            <a:spLocks noChangeArrowheads="1"/>
          </p:cNvSpPr>
          <p:nvPr/>
        </p:nvSpPr>
        <p:spPr bwMode="auto">
          <a:xfrm>
            <a:off x="5486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49" name="Rectangle 33"/>
          <p:cNvSpPr>
            <a:spLocks noChangeArrowheads="1"/>
          </p:cNvSpPr>
          <p:nvPr/>
        </p:nvSpPr>
        <p:spPr bwMode="auto">
          <a:xfrm>
            <a:off x="5867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50" name="Rectangle 34"/>
          <p:cNvSpPr>
            <a:spLocks noChangeArrowheads="1"/>
          </p:cNvSpPr>
          <p:nvPr/>
        </p:nvSpPr>
        <p:spPr bwMode="auto">
          <a:xfrm>
            <a:off x="6248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51" name="Rectangle 35"/>
          <p:cNvSpPr>
            <a:spLocks noChangeArrowheads="1"/>
          </p:cNvSpPr>
          <p:nvPr/>
        </p:nvSpPr>
        <p:spPr bwMode="auto">
          <a:xfrm>
            <a:off x="6629400" y="317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52" name="Rectangle 36"/>
          <p:cNvSpPr>
            <a:spLocks noChangeArrowheads="1"/>
          </p:cNvSpPr>
          <p:nvPr/>
        </p:nvSpPr>
        <p:spPr bwMode="auto">
          <a:xfrm>
            <a:off x="3962400" y="3492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4853" name="Rectangle 37"/>
          <p:cNvSpPr>
            <a:spLocks noChangeArrowheads="1"/>
          </p:cNvSpPr>
          <p:nvPr/>
        </p:nvSpPr>
        <p:spPr bwMode="auto">
          <a:xfrm>
            <a:off x="4724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54" name="Rectangle 38"/>
          <p:cNvSpPr>
            <a:spLocks noChangeArrowheads="1"/>
          </p:cNvSpPr>
          <p:nvPr/>
        </p:nvSpPr>
        <p:spPr bwMode="auto">
          <a:xfrm>
            <a:off x="5105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55" name="Rectangle 39"/>
          <p:cNvSpPr>
            <a:spLocks noChangeArrowheads="1"/>
          </p:cNvSpPr>
          <p:nvPr/>
        </p:nvSpPr>
        <p:spPr bwMode="auto">
          <a:xfrm>
            <a:off x="5486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56" name="Rectangle 40"/>
          <p:cNvSpPr>
            <a:spLocks noChangeArrowheads="1"/>
          </p:cNvSpPr>
          <p:nvPr/>
        </p:nvSpPr>
        <p:spPr bwMode="auto">
          <a:xfrm>
            <a:off x="5867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57" name="Rectangle 41"/>
          <p:cNvSpPr>
            <a:spLocks noChangeArrowheads="1"/>
          </p:cNvSpPr>
          <p:nvPr/>
        </p:nvSpPr>
        <p:spPr bwMode="auto">
          <a:xfrm>
            <a:off x="6248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58" name="Rectangle 42"/>
          <p:cNvSpPr>
            <a:spLocks noChangeArrowheads="1"/>
          </p:cNvSpPr>
          <p:nvPr/>
        </p:nvSpPr>
        <p:spPr bwMode="auto">
          <a:xfrm>
            <a:off x="6629400" y="3492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59" name="Rectangle 43"/>
          <p:cNvSpPr>
            <a:spLocks noChangeArrowheads="1"/>
          </p:cNvSpPr>
          <p:nvPr/>
        </p:nvSpPr>
        <p:spPr bwMode="auto">
          <a:xfrm>
            <a:off x="3962400" y="3810000"/>
            <a:ext cx="381000" cy="317500"/>
          </a:xfrm>
          <a:prstGeom prst="rect">
            <a:avLst/>
          </a:prstGeom>
          <a:noFill/>
          <a:ln w="9525">
            <a:solidFill>
              <a:schemeClr val="tx1"/>
            </a:solidFill>
            <a:miter lim="800000"/>
            <a:headEnd/>
            <a:tailEnd/>
          </a:ln>
        </p:spPr>
        <p:txBody>
          <a:bodyPr wrap="none" anchor="ctr"/>
          <a:lstStyle/>
          <a:p>
            <a:pPr algn="ctr"/>
            <a:r>
              <a:rPr kumimoji="1" lang="zh-CN" altLang="en-US">
                <a:latin typeface="Tahoma" pitchFamily="34" charset="0"/>
              </a:rPr>
              <a:t>@</a:t>
            </a:r>
          </a:p>
        </p:txBody>
      </p:sp>
      <p:sp>
        <p:nvSpPr>
          <p:cNvPr id="34860" name="Rectangle 44"/>
          <p:cNvSpPr>
            <a:spLocks noChangeArrowheads="1"/>
          </p:cNvSpPr>
          <p:nvPr/>
        </p:nvSpPr>
        <p:spPr bwMode="auto">
          <a:xfrm>
            <a:off x="4343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61" name="Rectangle 45"/>
          <p:cNvSpPr>
            <a:spLocks noChangeArrowheads="1"/>
          </p:cNvSpPr>
          <p:nvPr/>
        </p:nvSpPr>
        <p:spPr bwMode="auto">
          <a:xfrm>
            <a:off x="4724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62" name="Rectangle 46"/>
          <p:cNvSpPr>
            <a:spLocks noChangeArrowheads="1"/>
          </p:cNvSpPr>
          <p:nvPr/>
        </p:nvSpPr>
        <p:spPr bwMode="auto">
          <a:xfrm>
            <a:off x="5105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63" name="Rectangle 47"/>
          <p:cNvSpPr>
            <a:spLocks noChangeArrowheads="1"/>
          </p:cNvSpPr>
          <p:nvPr/>
        </p:nvSpPr>
        <p:spPr bwMode="auto">
          <a:xfrm>
            <a:off x="5486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64" name="Rectangle 48"/>
          <p:cNvSpPr>
            <a:spLocks noChangeArrowheads="1"/>
          </p:cNvSpPr>
          <p:nvPr/>
        </p:nvSpPr>
        <p:spPr bwMode="auto">
          <a:xfrm>
            <a:off x="5867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65" name="Rectangle 49"/>
          <p:cNvSpPr>
            <a:spLocks noChangeArrowheads="1"/>
          </p:cNvSpPr>
          <p:nvPr/>
        </p:nvSpPr>
        <p:spPr bwMode="auto">
          <a:xfrm>
            <a:off x="6248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66" name="Rectangle 50"/>
          <p:cNvSpPr>
            <a:spLocks noChangeArrowheads="1"/>
          </p:cNvSpPr>
          <p:nvPr/>
        </p:nvSpPr>
        <p:spPr bwMode="auto">
          <a:xfrm>
            <a:off x="6629400" y="3810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67" name="Rectangle 51"/>
          <p:cNvSpPr>
            <a:spLocks noChangeArrowheads="1"/>
          </p:cNvSpPr>
          <p:nvPr/>
        </p:nvSpPr>
        <p:spPr bwMode="auto">
          <a:xfrm>
            <a:off x="3962400" y="4127500"/>
            <a:ext cx="381000" cy="317500"/>
          </a:xfrm>
          <a:prstGeom prst="rect">
            <a:avLst/>
          </a:prstGeom>
          <a:noFill/>
          <a:ln w="9525">
            <a:solidFill>
              <a:schemeClr val="tx1"/>
            </a:solidFill>
            <a:miter lim="800000"/>
            <a:headEnd/>
            <a:tailEnd/>
          </a:ln>
        </p:spPr>
        <p:txBody>
          <a:bodyPr wrap="none" anchor="ctr"/>
          <a:lstStyle/>
          <a:p>
            <a:pPr algn="ctr"/>
            <a:r>
              <a:rPr kumimoji="1" lang="zh-CN" altLang="en-US">
                <a:latin typeface="Tahoma" pitchFamily="34" charset="0"/>
              </a:rPr>
              <a:t>@</a:t>
            </a:r>
          </a:p>
        </p:txBody>
      </p:sp>
      <p:sp>
        <p:nvSpPr>
          <p:cNvPr id="34868" name="Rectangle 52"/>
          <p:cNvSpPr>
            <a:spLocks noChangeArrowheads="1"/>
          </p:cNvSpPr>
          <p:nvPr/>
        </p:nvSpPr>
        <p:spPr bwMode="auto">
          <a:xfrm>
            <a:off x="4343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69" name="Rectangle 53"/>
          <p:cNvSpPr>
            <a:spLocks noChangeArrowheads="1"/>
          </p:cNvSpPr>
          <p:nvPr/>
        </p:nvSpPr>
        <p:spPr bwMode="auto">
          <a:xfrm>
            <a:off x="4724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70" name="Rectangle 54"/>
          <p:cNvSpPr>
            <a:spLocks noChangeArrowheads="1"/>
          </p:cNvSpPr>
          <p:nvPr/>
        </p:nvSpPr>
        <p:spPr bwMode="auto">
          <a:xfrm>
            <a:off x="5105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71" name="Rectangle 55"/>
          <p:cNvSpPr>
            <a:spLocks noChangeArrowheads="1"/>
          </p:cNvSpPr>
          <p:nvPr/>
        </p:nvSpPr>
        <p:spPr bwMode="auto">
          <a:xfrm>
            <a:off x="5486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72" name="Rectangle 56"/>
          <p:cNvSpPr>
            <a:spLocks noChangeArrowheads="1"/>
          </p:cNvSpPr>
          <p:nvPr/>
        </p:nvSpPr>
        <p:spPr bwMode="auto">
          <a:xfrm>
            <a:off x="5867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73" name="Rectangle 57"/>
          <p:cNvSpPr>
            <a:spLocks noChangeArrowheads="1"/>
          </p:cNvSpPr>
          <p:nvPr/>
        </p:nvSpPr>
        <p:spPr bwMode="auto">
          <a:xfrm>
            <a:off x="6248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74" name="Rectangle 58"/>
          <p:cNvSpPr>
            <a:spLocks noChangeArrowheads="1"/>
          </p:cNvSpPr>
          <p:nvPr/>
        </p:nvSpPr>
        <p:spPr bwMode="auto">
          <a:xfrm>
            <a:off x="6629400" y="4127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75" name="Rectangle 59"/>
          <p:cNvSpPr>
            <a:spLocks noChangeArrowheads="1"/>
          </p:cNvSpPr>
          <p:nvPr/>
        </p:nvSpPr>
        <p:spPr bwMode="auto">
          <a:xfrm>
            <a:off x="3962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76" name="Rectangle 60"/>
          <p:cNvSpPr>
            <a:spLocks noChangeArrowheads="1"/>
          </p:cNvSpPr>
          <p:nvPr/>
        </p:nvSpPr>
        <p:spPr bwMode="auto">
          <a:xfrm>
            <a:off x="4343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77" name="Rectangle 61"/>
          <p:cNvSpPr>
            <a:spLocks noChangeArrowheads="1"/>
          </p:cNvSpPr>
          <p:nvPr/>
        </p:nvSpPr>
        <p:spPr bwMode="auto">
          <a:xfrm>
            <a:off x="4724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78" name="Rectangle 62"/>
          <p:cNvSpPr>
            <a:spLocks noChangeArrowheads="1"/>
          </p:cNvSpPr>
          <p:nvPr/>
        </p:nvSpPr>
        <p:spPr bwMode="auto">
          <a:xfrm>
            <a:off x="5105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79" name="Rectangle 63"/>
          <p:cNvSpPr>
            <a:spLocks noChangeArrowheads="1"/>
          </p:cNvSpPr>
          <p:nvPr/>
        </p:nvSpPr>
        <p:spPr bwMode="auto">
          <a:xfrm>
            <a:off x="5486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80" name="Rectangle 64"/>
          <p:cNvSpPr>
            <a:spLocks noChangeArrowheads="1"/>
          </p:cNvSpPr>
          <p:nvPr/>
        </p:nvSpPr>
        <p:spPr bwMode="auto">
          <a:xfrm>
            <a:off x="5867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81" name="Rectangle 65"/>
          <p:cNvSpPr>
            <a:spLocks noChangeArrowheads="1"/>
          </p:cNvSpPr>
          <p:nvPr/>
        </p:nvSpPr>
        <p:spPr bwMode="auto">
          <a:xfrm>
            <a:off x="6248400" y="4445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4882" name="Rectangle 66"/>
          <p:cNvSpPr>
            <a:spLocks noChangeArrowheads="1"/>
          </p:cNvSpPr>
          <p:nvPr/>
        </p:nvSpPr>
        <p:spPr bwMode="auto">
          <a:xfrm>
            <a:off x="6629400" y="4445000"/>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97731" name="Rectangle 67"/>
          <p:cNvSpPr>
            <a:spLocks noGrp="1" noChangeArrowheads="1"/>
          </p:cNvSpPr>
          <p:nvPr>
            <p:ph type="title"/>
          </p:nvPr>
        </p:nvSpPr>
        <p:spPr>
          <a:xfrm>
            <a:off x="457200" y="286405"/>
            <a:ext cx="8229600" cy="482864"/>
          </a:xfrm>
        </p:spPr>
        <p:txBody>
          <a:bodyPr anchor="b"/>
          <a:lstStyle/>
          <a:p>
            <a:pPr>
              <a:defRPr/>
            </a:pPr>
            <a:r>
              <a:rPr lang="zh-CN" altLang="en-US" sz="3600" dirty="0">
                <a:effectLst>
                  <a:outerShdw blurRad="38100" dist="38100" dir="2700000" algn="tl">
                    <a:srgbClr val="C0C0C0"/>
                  </a:outerShdw>
                </a:effectLst>
              </a:rPr>
              <a:t>迷宫问题(续)</a:t>
            </a:r>
          </a:p>
        </p:txBody>
      </p:sp>
      <p:sp>
        <p:nvSpPr>
          <p:cNvPr id="34884" name="Rectangle 68"/>
          <p:cNvSpPr>
            <a:spLocks noChangeArrowheads="1"/>
          </p:cNvSpPr>
          <p:nvPr/>
        </p:nvSpPr>
        <p:spPr bwMode="auto">
          <a:xfrm>
            <a:off x="3581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85" name="Rectangle 69"/>
          <p:cNvSpPr>
            <a:spLocks noChangeArrowheads="1"/>
          </p:cNvSpPr>
          <p:nvPr/>
        </p:nvSpPr>
        <p:spPr bwMode="auto">
          <a:xfrm>
            <a:off x="3581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86" name="Rectangle 70"/>
          <p:cNvSpPr>
            <a:spLocks noChangeArrowheads="1"/>
          </p:cNvSpPr>
          <p:nvPr/>
        </p:nvSpPr>
        <p:spPr bwMode="auto">
          <a:xfrm>
            <a:off x="3581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87" name="Rectangle 71"/>
          <p:cNvSpPr>
            <a:spLocks noChangeArrowheads="1"/>
          </p:cNvSpPr>
          <p:nvPr/>
        </p:nvSpPr>
        <p:spPr bwMode="auto">
          <a:xfrm>
            <a:off x="3581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88" name="Rectangle 72"/>
          <p:cNvSpPr>
            <a:spLocks noChangeArrowheads="1"/>
          </p:cNvSpPr>
          <p:nvPr/>
        </p:nvSpPr>
        <p:spPr bwMode="auto">
          <a:xfrm>
            <a:off x="3581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89" name="Rectangle 73"/>
          <p:cNvSpPr>
            <a:spLocks noChangeArrowheads="1"/>
          </p:cNvSpPr>
          <p:nvPr/>
        </p:nvSpPr>
        <p:spPr bwMode="auto">
          <a:xfrm>
            <a:off x="3581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90" name="Rectangle 74"/>
          <p:cNvSpPr>
            <a:spLocks noChangeArrowheads="1"/>
          </p:cNvSpPr>
          <p:nvPr/>
        </p:nvSpPr>
        <p:spPr bwMode="auto">
          <a:xfrm>
            <a:off x="3581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91" name="Rectangle 75"/>
          <p:cNvSpPr>
            <a:spLocks noChangeArrowheads="1"/>
          </p:cNvSpPr>
          <p:nvPr/>
        </p:nvSpPr>
        <p:spPr bwMode="auto">
          <a:xfrm>
            <a:off x="3581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92" name="Rectangle 76"/>
          <p:cNvSpPr>
            <a:spLocks noChangeArrowheads="1"/>
          </p:cNvSpPr>
          <p:nvPr/>
        </p:nvSpPr>
        <p:spPr bwMode="auto">
          <a:xfrm>
            <a:off x="3581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93" name="Rectangle 77"/>
          <p:cNvSpPr>
            <a:spLocks noChangeArrowheads="1"/>
          </p:cNvSpPr>
          <p:nvPr/>
        </p:nvSpPr>
        <p:spPr bwMode="auto">
          <a:xfrm>
            <a:off x="7010400" y="222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94" name="Rectangle 78"/>
          <p:cNvSpPr>
            <a:spLocks noChangeArrowheads="1"/>
          </p:cNvSpPr>
          <p:nvPr/>
        </p:nvSpPr>
        <p:spPr bwMode="auto">
          <a:xfrm>
            <a:off x="7010400" y="254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95" name="Rectangle 79"/>
          <p:cNvSpPr>
            <a:spLocks noChangeArrowheads="1"/>
          </p:cNvSpPr>
          <p:nvPr/>
        </p:nvSpPr>
        <p:spPr bwMode="auto">
          <a:xfrm>
            <a:off x="7010400" y="285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96" name="Rectangle 80"/>
          <p:cNvSpPr>
            <a:spLocks noChangeArrowheads="1"/>
          </p:cNvSpPr>
          <p:nvPr/>
        </p:nvSpPr>
        <p:spPr bwMode="auto">
          <a:xfrm>
            <a:off x="7010400" y="317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97" name="Rectangle 81"/>
          <p:cNvSpPr>
            <a:spLocks noChangeArrowheads="1"/>
          </p:cNvSpPr>
          <p:nvPr/>
        </p:nvSpPr>
        <p:spPr bwMode="auto">
          <a:xfrm>
            <a:off x="7010400" y="349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98" name="Rectangle 82"/>
          <p:cNvSpPr>
            <a:spLocks noChangeArrowheads="1"/>
          </p:cNvSpPr>
          <p:nvPr/>
        </p:nvSpPr>
        <p:spPr bwMode="auto">
          <a:xfrm>
            <a:off x="7010400" y="3810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99" name="Rectangle 83"/>
          <p:cNvSpPr>
            <a:spLocks noChangeArrowheads="1"/>
          </p:cNvSpPr>
          <p:nvPr/>
        </p:nvSpPr>
        <p:spPr bwMode="auto">
          <a:xfrm>
            <a:off x="7010400" y="4127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00" name="Rectangle 84"/>
          <p:cNvSpPr>
            <a:spLocks noChangeArrowheads="1"/>
          </p:cNvSpPr>
          <p:nvPr/>
        </p:nvSpPr>
        <p:spPr bwMode="auto">
          <a:xfrm>
            <a:off x="7010400" y="444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01" name="Rectangle 85"/>
          <p:cNvSpPr>
            <a:spLocks noChangeArrowheads="1"/>
          </p:cNvSpPr>
          <p:nvPr/>
        </p:nvSpPr>
        <p:spPr bwMode="auto">
          <a:xfrm>
            <a:off x="7010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02" name="Rectangle 86"/>
          <p:cNvSpPr>
            <a:spLocks noChangeArrowheads="1"/>
          </p:cNvSpPr>
          <p:nvPr/>
        </p:nvSpPr>
        <p:spPr bwMode="auto">
          <a:xfrm>
            <a:off x="4343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03" name="Rectangle 87"/>
          <p:cNvSpPr>
            <a:spLocks noChangeArrowheads="1"/>
          </p:cNvSpPr>
          <p:nvPr/>
        </p:nvSpPr>
        <p:spPr bwMode="auto">
          <a:xfrm>
            <a:off x="4724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04" name="Rectangle 88"/>
          <p:cNvSpPr>
            <a:spLocks noChangeArrowheads="1"/>
          </p:cNvSpPr>
          <p:nvPr/>
        </p:nvSpPr>
        <p:spPr bwMode="auto">
          <a:xfrm>
            <a:off x="5105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05" name="Rectangle 89"/>
          <p:cNvSpPr>
            <a:spLocks noChangeArrowheads="1"/>
          </p:cNvSpPr>
          <p:nvPr/>
        </p:nvSpPr>
        <p:spPr bwMode="auto">
          <a:xfrm>
            <a:off x="5486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06" name="Rectangle 90"/>
          <p:cNvSpPr>
            <a:spLocks noChangeArrowheads="1"/>
          </p:cNvSpPr>
          <p:nvPr/>
        </p:nvSpPr>
        <p:spPr bwMode="auto">
          <a:xfrm>
            <a:off x="5867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07" name="Rectangle 91"/>
          <p:cNvSpPr>
            <a:spLocks noChangeArrowheads="1"/>
          </p:cNvSpPr>
          <p:nvPr/>
        </p:nvSpPr>
        <p:spPr bwMode="auto">
          <a:xfrm>
            <a:off x="6248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08" name="Rectangle 92"/>
          <p:cNvSpPr>
            <a:spLocks noChangeArrowheads="1"/>
          </p:cNvSpPr>
          <p:nvPr/>
        </p:nvSpPr>
        <p:spPr bwMode="auto">
          <a:xfrm>
            <a:off x="6629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09" name="Rectangle 93"/>
          <p:cNvSpPr>
            <a:spLocks noChangeArrowheads="1"/>
          </p:cNvSpPr>
          <p:nvPr/>
        </p:nvSpPr>
        <p:spPr bwMode="auto">
          <a:xfrm>
            <a:off x="3962400" y="4762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10" name="Rectangle 94"/>
          <p:cNvSpPr>
            <a:spLocks noChangeArrowheads="1"/>
          </p:cNvSpPr>
          <p:nvPr/>
        </p:nvSpPr>
        <p:spPr bwMode="auto">
          <a:xfrm>
            <a:off x="3581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11" name="Rectangle 95"/>
          <p:cNvSpPr>
            <a:spLocks noChangeArrowheads="1"/>
          </p:cNvSpPr>
          <p:nvPr/>
        </p:nvSpPr>
        <p:spPr bwMode="auto">
          <a:xfrm>
            <a:off x="7010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12" name="Rectangle 96"/>
          <p:cNvSpPr>
            <a:spLocks noChangeArrowheads="1"/>
          </p:cNvSpPr>
          <p:nvPr/>
        </p:nvSpPr>
        <p:spPr bwMode="auto">
          <a:xfrm>
            <a:off x="4343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13" name="Rectangle 97"/>
          <p:cNvSpPr>
            <a:spLocks noChangeArrowheads="1"/>
          </p:cNvSpPr>
          <p:nvPr/>
        </p:nvSpPr>
        <p:spPr bwMode="auto">
          <a:xfrm>
            <a:off x="4724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14" name="Rectangle 98"/>
          <p:cNvSpPr>
            <a:spLocks noChangeArrowheads="1"/>
          </p:cNvSpPr>
          <p:nvPr/>
        </p:nvSpPr>
        <p:spPr bwMode="auto">
          <a:xfrm>
            <a:off x="5105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15" name="Rectangle 99"/>
          <p:cNvSpPr>
            <a:spLocks noChangeArrowheads="1"/>
          </p:cNvSpPr>
          <p:nvPr/>
        </p:nvSpPr>
        <p:spPr bwMode="auto">
          <a:xfrm>
            <a:off x="5486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16" name="Rectangle 100"/>
          <p:cNvSpPr>
            <a:spLocks noChangeArrowheads="1"/>
          </p:cNvSpPr>
          <p:nvPr/>
        </p:nvSpPr>
        <p:spPr bwMode="auto">
          <a:xfrm>
            <a:off x="5867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17" name="Rectangle 101"/>
          <p:cNvSpPr>
            <a:spLocks noChangeArrowheads="1"/>
          </p:cNvSpPr>
          <p:nvPr/>
        </p:nvSpPr>
        <p:spPr bwMode="auto">
          <a:xfrm>
            <a:off x="6248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18" name="Rectangle 102"/>
          <p:cNvSpPr>
            <a:spLocks noChangeArrowheads="1"/>
          </p:cNvSpPr>
          <p:nvPr/>
        </p:nvSpPr>
        <p:spPr bwMode="auto">
          <a:xfrm>
            <a:off x="6629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919" name="Rectangle 103"/>
          <p:cNvSpPr>
            <a:spLocks noChangeArrowheads="1"/>
          </p:cNvSpPr>
          <p:nvPr/>
        </p:nvSpPr>
        <p:spPr bwMode="auto">
          <a:xfrm>
            <a:off x="3962400" y="1905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497768" name="Picture 104"/>
          <p:cNvPicPr>
            <a:picLocks noChangeAspect="1" noChangeArrowheads="1"/>
          </p:cNvPicPr>
          <p:nvPr/>
        </p:nvPicPr>
        <p:blipFill>
          <a:blip r:embed="rId2"/>
          <a:srcRect/>
          <a:stretch>
            <a:fillRect/>
          </a:stretch>
        </p:blipFill>
        <p:spPr bwMode="auto">
          <a:xfrm>
            <a:off x="4724400" y="3492500"/>
            <a:ext cx="381000" cy="317500"/>
          </a:xfrm>
          <a:prstGeom prst="rect">
            <a:avLst/>
          </a:prstGeom>
          <a:solidFill>
            <a:srgbClr val="969696"/>
          </a:solidFill>
          <a:ln w="9525">
            <a:noFill/>
            <a:miter lim="800000"/>
            <a:headEnd/>
            <a:tailEnd/>
          </a:ln>
        </p:spPr>
      </p:pic>
      <p:sp>
        <p:nvSpPr>
          <p:cNvPr id="34921" name="Rectangle 105"/>
          <p:cNvSpPr>
            <a:spLocks noChangeArrowheads="1"/>
          </p:cNvSpPr>
          <p:nvPr/>
        </p:nvSpPr>
        <p:spPr bwMode="auto">
          <a:xfrm>
            <a:off x="6629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4922" name="Rectangle 106"/>
          <p:cNvSpPr>
            <a:spLocks noChangeArrowheads="1"/>
          </p:cNvSpPr>
          <p:nvPr/>
        </p:nvSpPr>
        <p:spPr bwMode="auto">
          <a:xfrm>
            <a:off x="3962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4923" name="Rectangle 107"/>
          <p:cNvSpPr>
            <a:spLocks noChangeArrowheads="1"/>
          </p:cNvSpPr>
          <p:nvPr/>
        </p:nvSpPr>
        <p:spPr bwMode="auto">
          <a:xfrm>
            <a:off x="4343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4924" name="Rectangle 108"/>
          <p:cNvSpPr>
            <a:spLocks noChangeArrowheads="1"/>
          </p:cNvSpPr>
          <p:nvPr/>
        </p:nvSpPr>
        <p:spPr bwMode="auto">
          <a:xfrm>
            <a:off x="4724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4925" name="Rectangle 109"/>
          <p:cNvSpPr>
            <a:spLocks noChangeArrowheads="1"/>
          </p:cNvSpPr>
          <p:nvPr/>
        </p:nvSpPr>
        <p:spPr bwMode="auto">
          <a:xfrm>
            <a:off x="5105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4926" name="Rectangle 110"/>
          <p:cNvSpPr>
            <a:spLocks noChangeArrowheads="1"/>
          </p:cNvSpPr>
          <p:nvPr/>
        </p:nvSpPr>
        <p:spPr bwMode="auto">
          <a:xfrm>
            <a:off x="5486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4927" name="Rectangle 111"/>
          <p:cNvSpPr>
            <a:spLocks noChangeArrowheads="1"/>
          </p:cNvSpPr>
          <p:nvPr/>
        </p:nvSpPr>
        <p:spPr bwMode="auto">
          <a:xfrm>
            <a:off x="5867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4928" name="Rectangle 112"/>
          <p:cNvSpPr>
            <a:spLocks noChangeArrowheads="1"/>
          </p:cNvSpPr>
          <p:nvPr/>
        </p:nvSpPr>
        <p:spPr bwMode="auto">
          <a:xfrm>
            <a:off x="6248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4929" name="Rectangle 113"/>
          <p:cNvSpPr>
            <a:spLocks noChangeArrowheads="1"/>
          </p:cNvSpPr>
          <p:nvPr/>
        </p:nvSpPr>
        <p:spPr bwMode="auto">
          <a:xfrm>
            <a:off x="3124200" y="444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4930" name="Rectangle 114"/>
          <p:cNvSpPr>
            <a:spLocks noChangeArrowheads="1"/>
          </p:cNvSpPr>
          <p:nvPr/>
        </p:nvSpPr>
        <p:spPr bwMode="auto">
          <a:xfrm>
            <a:off x="3124200" y="222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4931" name="Rectangle 115"/>
          <p:cNvSpPr>
            <a:spLocks noChangeArrowheads="1"/>
          </p:cNvSpPr>
          <p:nvPr/>
        </p:nvSpPr>
        <p:spPr bwMode="auto">
          <a:xfrm>
            <a:off x="3124200" y="254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4932" name="Rectangle 116"/>
          <p:cNvSpPr>
            <a:spLocks noChangeArrowheads="1"/>
          </p:cNvSpPr>
          <p:nvPr/>
        </p:nvSpPr>
        <p:spPr bwMode="auto">
          <a:xfrm>
            <a:off x="3124200" y="285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4933" name="Rectangle 117"/>
          <p:cNvSpPr>
            <a:spLocks noChangeArrowheads="1"/>
          </p:cNvSpPr>
          <p:nvPr/>
        </p:nvSpPr>
        <p:spPr bwMode="auto">
          <a:xfrm>
            <a:off x="3124200" y="317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4934" name="Rectangle 118"/>
          <p:cNvSpPr>
            <a:spLocks noChangeArrowheads="1"/>
          </p:cNvSpPr>
          <p:nvPr/>
        </p:nvSpPr>
        <p:spPr bwMode="auto">
          <a:xfrm>
            <a:off x="3124200" y="349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4935" name="Rectangle 119"/>
          <p:cNvSpPr>
            <a:spLocks noChangeArrowheads="1"/>
          </p:cNvSpPr>
          <p:nvPr/>
        </p:nvSpPr>
        <p:spPr bwMode="auto">
          <a:xfrm>
            <a:off x="3124200" y="3810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4936" name="Rectangle 120"/>
          <p:cNvSpPr>
            <a:spLocks noChangeArrowheads="1"/>
          </p:cNvSpPr>
          <p:nvPr/>
        </p:nvSpPr>
        <p:spPr bwMode="auto">
          <a:xfrm>
            <a:off x="3124200" y="4127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4937" name="Rectangle 121"/>
          <p:cNvSpPr>
            <a:spLocks noChangeArrowheads="1"/>
          </p:cNvSpPr>
          <p:nvPr/>
        </p:nvSpPr>
        <p:spPr bwMode="auto">
          <a:xfrm>
            <a:off x="3124200" y="4762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4938" name="Rectangle 122"/>
          <p:cNvSpPr>
            <a:spLocks noChangeArrowheads="1"/>
          </p:cNvSpPr>
          <p:nvPr/>
        </p:nvSpPr>
        <p:spPr bwMode="auto">
          <a:xfrm>
            <a:off x="3581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34939" name="Rectangle 123"/>
          <p:cNvSpPr>
            <a:spLocks noChangeArrowheads="1"/>
          </p:cNvSpPr>
          <p:nvPr/>
        </p:nvSpPr>
        <p:spPr bwMode="auto">
          <a:xfrm>
            <a:off x="7010400" y="1524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4940" name="Rectangle 124"/>
          <p:cNvSpPr>
            <a:spLocks noChangeArrowheads="1"/>
          </p:cNvSpPr>
          <p:nvPr/>
        </p:nvSpPr>
        <p:spPr bwMode="auto">
          <a:xfrm>
            <a:off x="3124200" y="1905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497789" name="Rectangle 125"/>
          <p:cNvSpPr>
            <a:spLocks noChangeArrowheads="1"/>
          </p:cNvSpPr>
          <p:nvPr/>
        </p:nvSpPr>
        <p:spPr bwMode="auto">
          <a:xfrm>
            <a:off x="914400" y="825500"/>
            <a:ext cx="7772400" cy="508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kumimoji="1" lang="zh-CN" altLang="en-US" sz="2800" b="1">
                <a:latin typeface="Tahoma" pitchFamily="34" charset="0"/>
              </a:rPr>
              <a:t>下方路不通，向右方前进一步</a:t>
            </a:r>
          </a:p>
        </p:txBody>
      </p:sp>
      <p:grpSp>
        <p:nvGrpSpPr>
          <p:cNvPr id="2" name="Group 126"/>
          <p:cNvGrpSpPr>
            <a:grpSpLocks/>
          </p:cNvGrpSpPr>
          <p:nvPr/>
        </p:nvGrpSpPr>
        <p:grpSpPr bwMode="auto">
          <a:xfrm>
            <a:off x="914400" y="1397000"/>
            <a:ext cx="1447800" cy="3745178"/>
            <a:chOff x="912" y="2448"/>
            <a:chExt cx="1056" cy="1392"/>
          </a:xfrm>
        </p:grpSpPr>
        <p:sp>
          <p:nvSpPr>
            <p:cNvPr id="34952" name="Line 127"/>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34953" name="Line 128"/>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34954" name="Line 129"/>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34943" name="Text Box 130"/>
          <p:cNvSpPr txBox="1">
            <a:spLocks noChangeArrowheads="1"/>
          </p:cNvSpPr>
          <p:nvPr/>
        </p:nvSpPr>
        <p:spPr bwMode="auto">
          <a:xfrm>
            <a:off x="381000" y="4788959"/>
            <a:ext cx="381000" cy="40011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34944" name="Rectangle 131"/>
          <p:cNvSpPr>
            <a:spLocks noChangeArrowheads="1"/>
          </p:cNvSpPr>
          <p:nvPr/>
        </p:nvSpPr>
        <p:spPr bwMode="auto">
          <a:xfrm>
            <a:off x="914403" y="4873625"/>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sp>
        <p:nvSpPr>
          <p:cNvPr id="34945" name="Rectangle 132"/>
          <p:cNvSpPr>
            <a:spLocks noChangeArrowheads="1"/>
          </p:cNvSpPr>
          <p:nvPr/>
        </p:nvSpPr>
        <p:spPr bwMode="auto">
          <a:xfrm>
            <a:off x="914403" y="4620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(2,1)</a:t>
            </a:r>
          </a:p>
        </p:txBody>
      </p:sp>
      <p:sp>
        <p:nvSpPr>
          <p:cNvPr id="34946" name="Rectangle 133"/>
          <p:cNvSpPr>
            <a:spLocks noChangeArrowheads="1"/>
          </p:cNvSpPr>
          <p:nvPr/>
        </p:nvSpPr>
        <p:spPr bwMode="auto">
          <a:xfrm>
            <a:off x="914403" y="4366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(3,1)</a:t>
            </a:r>
          </a:p>
        </p:txBody>
      </p:sp>
      <p:sp>
        <p:nvSpPr>
          <p:cNvPr id="34947" name="Rectangle 134"/>
          <p:cNvSpPr>
            <a:spLocks noChangeArrowheads="1"/>
          </p:cNvSpPr>
          <p:nvPr/>
        </p:nvSpPr>
        <p:spPr bwMode="auto">
          <a:xfrm>
            <a:off x="914403" y="4112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(4,1)</a:t>
            </a:r>
          </a:p>
        </p:txBody>
      </p:sp>
      <p:sp>
        <p:nvSpPr>
          <p:cNvPr id="34948" name="Rectangle 135"/>
          <p:cNvSpPr>
            <a:spLocks noChangeArrowheads="1"/>
          </p:cNvSpPr>
          <p:nvPr/>
        </p:nvSpPr>
        <p:spPr bwMode="auto">
          <a:xfrm>
            <a:off x="914403" y="3858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(5,1)</a:t>
            </a:r>
          </a:p>
        </p:txBody>
      </p:sp>
      <p:sp>
        <p:nvSpPr>
          <p:cNvPr id="497800" name="Rectangle 136"/>
          <p:cNvSpPr>
            <a:spLocks noChangeArrowheads="1"/>
          </p:cNvSpPr>
          <p:nvPr/>
        </p:nvSpPr>
        <p:spPr bwMode="auto">
          <a:xfrm>
            <a:off x="914403" y="3350948"/>
            <a:ext cx="1439863" cy="268552"/>
          </a:xfrm>
          <a:prstGeom prst="rect">
            <a:avLst/>
          </a:prstGeom>
          <a:solidFill>
            <a:srgbClr val="FFCC99"/>
          </a:solidFill>
          <a:ln w="9525">
            <a:solidFill>
              <a:schemeClr val="tx1"/>
            </a:solidFill>
            <a:miter lim="800000"/>
            <a:headEnd/>
            <a:tailEnd/>
          </a:ln>
        </p:spPr>
        <p:txBody>
          <a:bodyPr wrap="none" anchor="ctr"/>
          <a:lstStyle/>
          <a:p>
            <a:pPr algn="ctr"/>
            <a:r>
              <a:rPr kumimoji="1" lang="zh-CN" altLang="en-US" sz="2000" b="1">
                <a:latin typeface="楷体_GB2312" pitchFamily="49" charset="-122"/>
              </a:rPr>
              <a:t>(5,3)</a:t>
            </a:r>
          </a:p>
        </p:txBody>
      </p:sp>
      <p:sp>
        <p:nvSpPr>
          <p:cNvPr id="34950" name="Rectangle 137"/>
          <p:cNvSpPr>
            <a:spLocks noChangeArrowheads="1"/>
          </p:cNvSpPr>
          <p:nvPr/>
        </p:nvSpPr>
        <p:spPr bwMode="auto">
          <a:xfrm>
            <a:off x="914403" y="3604948"/>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(5,2)</a:t>
            </a:r>
          </a:p>
        </p:txBody>
      </p:sp>
      <p:sp>
        <p:nvSpPr>
          <p:cNvPr id="34951" name="AutoShape 138">
            <a:hlinkClick r:id="" action="ppaction://noaction" highlightClick="1"/>
          </p:cNvPr>
          <p:cNvSpPr>
            <a:spLocks noChangeArrowheads="1"/>
          </p:cNvSpPr>
          <p:nvPr/>
        </p:nvSpPr>
        <p:spPr bwMode="auto">
          <a:xfrm>
            <a:off x="8153400" y="5328708"/>
            <a:ext cx="990600" cy="381000"/>
          </a:xfrm>
          <a:prstGeom prst="actionButtonBlank">
            <a:avLst/>
          </a:prstGeom>
          <a:gradFill rotWithShape="0">
            <a:gsLst>
              <a:gs pos="0">
                <a:srgbClr val="336699"/>
              </a:gs>
              <a:gs pos="100000">
                <a:srgbClr val="182F47"/>
              </a:gs>
            </a:gsLst>
            <a:lin ang="0" scaled="1"/>
          </a:gradFill>
          <a:ln w="9525">
            <a:noFill/>
            <a:miter lim="800000"/>
            <a:headEnd/>
            <a:tailEnd/>
          </a:ln>
        </p:spPr>
        <p:txBody>
          <a:bodyPr wrap="none" anchor="ctr"/>
          <a:lstStyle/>
          <a:p>
            <a:pPr algn="ctr"/>
            <a:r>
              <a:rPr kumimoji="1" lang="en-US" altLang="zh-CN" b="1" dirty="0">
                <a:solidFill>
                  <a:srgbClr val="336699"/>
                </a:solidFill>
                <a:latin typeface="Times New Roman" pitchFamily="18" charset="0"/>
              </a:rPr>
              <a:t>break</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7789">
                                            <p:txEl>
                                              <p:pRg st="0" end="0"/>
                                            </p:txEl>
                                          </p:spTgt>
                                        </p:tgtEl>
                                        <p:attrNameLst>
                                          <p:attrName>style.visibility</p:attrName>
                                        </p:attrNameLst>
                                      </p:cBhvr>
                                      <p:to>
                                        <p:strVal val="visible"/>
                                      </p:to>
                                    </p:set>
                                    <p:animEffect transition="in" filter="wipe(left)">
                                      <p:cBhvr>
                                        <p:cTn id="7" dur="500"/>
                                        <p:tgtEl>
                                          <p:spTgt spid="497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7667"/>
                                        </p:tgtEl>
                                        <p:attrNameLst>
                                          <p:attrName>style.visibility</p:attrName>
                                        </p:attrNameLst>
                                      </p:cBhvr>
                                      <p:to>
                                        <p:strVal val="visible"/>
                                      </p:to>
                                    </p:set>
                                    <p:animEffect transition="in" filter="wipe(left)">
                                      <p:cBhvr>
                                        <p:cTn id="12" dur="500"/>
                                        <p:tgtEl>
                                          <p:spTgt spid="497667"/>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497768"/>
                                        </p:tgtEl>
                                        <p:attrNameLst>
                                          <p:attrName>style.visibility</p:attrName>
                                        </p:attrNameLst>
                                      </p:cBhvr>
                                      <p:to>
                                        <p:strVal val="visible"/>
                                      </p:to>
                                    </p:set>
                                    <p:animEffect transition="in" filter="slide(fromLeft)">
                                      <p:cBhvr>
                                        <p:cTn id="16" dur="500"/>
                                        <p:tgtEl>
                                          <p:spTgt spid="497768"/>
                                        </p:tgtEl>
                                      </p:cBhvr>
                                    </p:animEffect>
                                  </p:childTnLst>
                                </p:cTn>
                              </p:par>
                            </p:childTnLst>
                          </p:cTn>
                        </p:par>
                        <p:par>
                          <p:cTn id="17" fill="hold">
                            <p:stCondLst>
                              <p:cond delay="1000"/>
                            </p:stCondLst>
                            <p:childTnLst>
                              <p:par>
                                <p:cTn id="18" presetID="2" presetClass="entr" presetSubtype="1" fill="hold" grpId="0" nodeType="afterEffect">
                                  <p:stCondLst>
                                    <p:cond delay="2000"/>
                                  </p:stCondLst>
                                  <p:childTnLst>
                                    <p:set>
                                      <p:cBhvr>
                                        <p:cTn id="19" dur="1" fill="hold">
                                          <p:stCondLst>
                                            <p:cond delay="0"/>
                                          </p:stCondLst>
                                        </p:cTn>
                                        <p:tgtEl>
                                          <p:spTgt spid="497800"/>
                                        </p:tgtEl>
                                        <p:attrNameLst>
                                          <p:attrName>style.visibility</p:attrName>
                                        </p:attrNameLst>
                                      </p:cBhvr>
                                      <p:to>
                                        <p:strVal val="visible"/>
                                      </p:to>
                                    </p:set>
                                    <p:anim calcmode="lin" valueType="num">
                                      <p:cBhvr additive="base">
                                        <p:cTn id="20" dur="500" fill="hold"/>
                                        <p:tgtEl>
                                          <p:spTgt spid="497800"/>
                                        </p:tgtEl>
                                        <p:attrNameLst>
                                          <p:attrName>ppt_x</p:attrName>
                                        </p:attrNameLst>
                                      </p:cBhvr>
                                      <p:tavLst>
                                        <p:tav tm="0">
                                          <p:val>
                                            <p:strVal val="#ppt_x"/>
                                          </p:val>
                                        </p:tav>
                                        <p:tav tm="100000">
                                          <p:val>
                                            <p:strVal val="#ppt_x"/>
                                          </p:val>
                                        </p:tav>
                                      </p:tavLst>
                                    </p:anim>
                                    <p:anim calcmode="lin" valueType="num">
                                      <p:cBhvr additive="base">
                                        <p:cTn id="21" dur="500" fill="hold"/>
                                        <p:tgtEl>
                                          <p:spTgt spid="4978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animBg="1" autoUpdateAnimBg="0"/>
      <p:bldP spid="497789" grpId="0" build="p" autoUpdateAnimBg="0"/>
      <p:bldP spid="49780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62400" y="22370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843" name="Rectangle 3"/>
          <p:cNvSpPr>
            <a:spLocks noChangeArrowheads="1"/>
          </p:cNvSpPr>
          <p:nvPr/>
        </p:nvSpPr>
        <p:spPr bwMode="auto">
          <a:xfrm>
            <a:off x="4343400" y="2237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44" name="Rectangle 4"/>
          <p:cNvSpPr>
            <a:spLocks noChangeArrowheads="1"/>
          </p:cNvSpPr>
          <p:nvPr/>
        </p:nvSpPr>
        <p:spPr bwMode="auto">
          <a:xfrm>
            <a:off x="4724400" y="223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45" name="Rectangle 5"/>
          <p:cNvSpPr>
            <a:spLocks noChangeArrowheads="1"/>
          </p:cNvSpPr>
          <p:nvPr/>
        </p:nvSpPr>
        <p:spPr bwMode="auto">
          <a:xfrm>
            <a:off x="5105400" y="2237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46" name="Rectangle 6"/>
          <p:cNvSpPr>
            <a:spLocks noChangeArrowheads="1"/>
          </p:cNvSpPr>
          <p:nvPr/>
        </p:nvSpPr>
        <p:spPr bwMode="auto">
          <a:xfrm>
            <a:off x="5486400" y="2237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47" name="Rectangle 7"/>
          <p:cNvSpPr>
            <a:spLocks noChangeArrowheads="1"/>
          </p:cNvSpPr>
          <p:nvPr/>
        </p:nvSpPr>
        <p:spPr bwMode="auto">
          <a:xfrm>
            <a:off x="5867400" y="2237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48" name="Rectangle 8"/>
          <p:cNvSpPr>
            <a:spLocks noChangeArrowheads="1"/>
          </p:cNvSpPr>
          <p:nvPr/>
        </p:nvSpPr>
        <p:spPr bwMode="auto">
          <a:xfrm>
            <a:off x="6248400" y="223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49" name="Rectangle 9"/>
          <p:cNvSpPr>
            <a:spLocks noChangeArrowheads="1"/>
          </p:cNvSpPr>
          <p:nvPr/>
        </p:nvSpPr>
        <p:spPr bwMode="auto">
          <a:xfrm>
            <a:off x="6629400" y="2237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50" name="Rectangle 10"/>
          <p:cNvSpPr>
            <a:spLocks noChangeArrowheads="1"/>
          </p:cNvSpPr>
          <p:nvPr/>
        </p:nvSpPr>
        <p:spPr bwMode="auto">
          <a:xfrm>
            <a:off x="3962400" y="25545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851" name="Rectangle 11"/>
          <p:cNvSpPr>
            <a:spLocks noChangeArrowheads="1"/>
          </p:cNvSpPr>
          <p:nvPr/>
        </p:nvSpPr>
        <p:spPr bwMode="auto">
          <a:xfrm>
            <a:off x="4343400" y="25545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52" name="Rectangle 12"/>
          <p:cNvSpPr>
            <a:spLocks noChangeArrowheads="1"/>
          </p:cNvSpPr>
          <p:nvPr/>
        </p:nvSpPr>
        <p:spPr bwMode="auto">
          <a:xfrm>
            <a:off x="4724400" y="2554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53" name="Rectangle 13"/>
          <p:cNvSpPr>
            <a:spLocks noChangeArrowheads="1"/>
          </p:cNvSpPr>
          <p:nvPr/>
        </p:nvSpPr>
        <p:spPr bwMode="auto">
          <a:xfrm>
            <a:off x="5105400" y="25545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54" name="Rectangle 14"/>
          <p:cNvSpPr>
            <a:spLocks noChangeArrowheads="1"/>
          </p:cNvSpPr>
          <p:nvPr/>
        </p:nvSpPr>
        <p:spPr bwMode="auto">
          <a:xfrm>
            <a:off x="5486400" y="25545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55" name="Rectangle 15"/>
          <p:cNvSpPr>
            <a:spLocks noChangeArrowheads="1"/>
          </p:cNvSpPr>
          <p:nvPr/>
        </p:nvSpPr>
        <p:spPr bwMode="auto">
          <a:xfrm>
            <a:off x="5867400" y="25545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56" name="Rectangle 16"/>
          <p:cNvSpPr>
            <a:spLocks noChangeArrowheads="1"/>
          </p:cNvSpPr>
          <p:nvPr/>
        </p:nvSpPr>
        <p:spPr bwMode="auto">
          <a:xfrm>
            <a:off x="6248400" y="2554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57" name="Rectangle 17"/>
          <p:cNvSpPr>
            <a:spLocks noChangeArrowheads="1"/>
          </p:cNvSpPr>
          <p:nvPr/>
        </p:nvSpPr>
        <p:spPr bwMode="auto">
          <a:xfrm>
            <a:off x="6629400" y="25545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58" name="Rectangle 18"/>
          <p:cNvSpPr>
            <a:spLocks noChangeArrowheads="1"/>
          </p:cNvSpPr>
          <p:nvPr/>
        </p:nvSpPr>
        <p:spPr bwMode="auto">
          <a:xfrm>
            <a:off x="3962400" y="28720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859" name="Rectangle 19"/>
          <p:cNvSpPr>
            <a:spLocks noChangeArrowheads="1"/>
          </p:cNvSpPr>
          <p:nvPr/>
        </p:nvSpPr>
        <p:spPr bwMode="auto">
          <a:xfrm>
            <a:off x="4343400" y="2872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60" name="Rectangle 20"/>
          <p:cNvSpPr>
            <a:spLocks noChangeArrowheads="1"/>
          </p:cNvSpPr>
          <p:nvPr/>
        </p:nvSpPr>
        <p:spPr bwMode="auto">
          <a:xfrm>
            <a:off x="4724400" y="2872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61" name="Rectangle 21"/>
          <p:cNvSpPr>
            <a:spLocks noChangeArrowheads="1"/>
          </p:cNvSpPr>
          <p:nvPr/>
        </p:nvSpPr>
        <p:spPr bwMode="auto">
          <a:xfrm>
            <a:off x="5105400" y="2872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62" name="Rectangle 22"/>
          <p:cNvSpPr>
            <a:spLocks noChangeArrowheads="1"/>
          </p:cNvSpPr>
          <p:nvPr/>
        </p:nvSpPr>
        <p:spPr bwMode="auto">
          <a:xfrm>
            <a:off x="5486400" y="2872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63" name="Rectangle 23"/>
          <p:cNvSpPr>
            <a:spLocks noChangeArrowheads="1"/>
          </p:cNvSpPr>
          <p:nvPr/>
        </p:nvSpPr>
        <p:spPr bwMode="auto">
          <a:xfrm>
            <a:off x="5867400" y="2872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64" name="Rectangle 24"/>
          <p:cNvSpPr>
            <a:spLocks noChangeArrowheads="1"/>
          </p:cNvSpPr>
          <p:nvPr/>
        </p:nvSpPr>
        <p:spPr bwMode="auto">
          <a:xfrm>
            <a:off x="6248400" y="2872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65" name="Rectangle 25"/>
          <p:cNvSpPr>
            <a:spLocks noChangeArrowheads="1"/>
          </p:cNvSpPr>
          <p:nvPr/>
        </p:nvSpPr>
        <p:spPr bwMode="auto">
          <a:xfrm>
            <a:off x="6629400" y="2872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66" name="Rectangle 26"/>
          <p:cNvSpPr>
            <a:spLocks noChangeArrowheads="1"/>
          </p:cNvSpPr>
          <p:nvPr/>
        </p:nvSpPr>
        <p:spPr bwMode="auto">
          <a:xfrm>
            <a:off x="3962400" y="3189552"/>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867" name="Rectangle 27"/>
          <p:cNvSpPr>
            <a:spLocks noChangeArrowheads="1"/>
          </p:cNvSpPr>
          <p:nvPr/>
        </p:nvSpPr>
        <p:spPr bwMode="auto">
          <a:xfrm>
            <a:off x="4343400" y="3189552"/>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68" name="Rectangle 28"/>
          <p:cNvSpPr>
            <a:spLocks noChangeArrowheads="1"/>
          </p:cNvSpPr>
          <p:nvPr/>
        </p:nvSpPr>
        <p:spPr bwMode="auto">
          <a:xfrm>
            <a:off x="4724400" y="3189552"/>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69" name="Rectangle 29"/>
          <p:cNvSpPr>
            <a:spLocks noChangeArrowheads="1"/>
          </p:cNvSpPr>
          <p:nvPr/>
        </p:nvSpPr>
        <p:spPr bwMode="auto">
          <a:xfrm>
            <a:off x="5105400" y="3189552"/>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70" name="Rectangle 30"/>
          <p:cNvSpPr>
            <a:spLocks noChangeArrowheads="1"/>
          </p:cNvSpPr>
          <p:nvPr/>
        </p:nvSpPr>
        <p:spPr bwMode="auto">
          <a:xfrm>
            <a:off x="5486400" y="3189552"/>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71" name="Rectangle 31"/>
          <p:cNvSpPr>
            <a:spLocks noChangeArrowheads="1"/>
          </p:cNvSpPr>
          <p:nvPr/>
        </p:nvSpPr>
        <p:spPr bwMode="auto">
          <a:xfrm>
            <a:off x="5867400" y="3189552"/>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72" name="Rectangle 32"/>
          <p:cNvSpPr>
            <a:spLocks noChangeArrowheads="1"/>
          </p:cNvSpPr>
          <p:nvPr/>
        </p:nvSpPr>
        <p:spPr bwMode="auto">
          <a:xfrm>
            <a:off x="6248400" y="3189552"/>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73" name="Rectangle 33"/>
          <p:cNvSpPr>
            <a:spLocks noChangeArrowheads="1"/>
          </p:cNvSpPr>
          <p:nvPr/>
        </p:nvSpPr>
        <p:spPr bwMode="auto">
          <a:xfrm>
            <a:off x="6629400" y="3189552"/>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74" name="Rectangle 34"/>
          <p:cNvSpPr>
            <a:spLocks noChangeArrowheads="1"/>
          </p:cNvSpPr>
          <p:nvPr/>
        </p:nvSpPr>
        <p:spPr bwMode="auto">
          <a:xfrm>
            <a:off x="3962400" y="35070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875" name="Rectangle 35"/>
          <p:cNvSpPr>
            <a:spLocks noChangeArrowheads="1"/>
          </p:cNvSpPr>
          <p:nvPr/>
        </p:nvSpPr>
        <p:spPr bwMode="auto">
          <a:xfrm>
            <a:off x="4343400" y="35070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876" name="Rectangle 36"/>
          <p:cNvSpPr>
            <a:spLocks noChangeArrowheads="1"/>
          </p:cNvSpPr>
          <p:nvPr/>
        </p:nvSpPr>
        <p:spPr bwMode="auto">
          <a:xfrm>
            <a:off x="4724400" y="35070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877" name="Rectangle 37"/>
          <p:cNvSpPr>
            <a:spLocks noChangeArrowheads="1"/>
          </p:cNvSpPr>
          <p:nvPr/>
        </p:nvSpPr>
        <p:spPr bwMode="auto">
          <a:xfrm>
            <a:off x="5105400" y="350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78" name="Rectangle 38"/>
          <p:cNvSpPr>
            <a:spLocks noChangeArrowheads="1"/>
          </p:cNvSpPr>
          <p:nvPr/>
        </p:nvSpPr>
        <p:spPr bwMode="auto">
          <a:xfrm>
            <a:off x="5486400" y="3507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79" name="Rectangle 39"/>
          <p:cNvSpPr>
            <a:spLocks noChangeArrowheads="1"/>
          </p:cNvSpPr>
          <p:nvPr/>
        </p:nvSpPr>
        <p:spPr bwMode="auto">
          <a:xfrm>
            <a:off x="5867400" y="3507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80" name="Rectangle 40"/>
          <p:cNvSpPr>
            <a:spLocks noChangeArrowheads="1"/>
          </p:cNvSpPr>
          <p:nvPr/>
        </p:nvSpPr>
        <p:spPr bwMode="auto">
          <a:xfrm>
            <a:off x="6248400" y="3507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81" name="Rectangle 41"/>
          <p:cNvSpPr>
            <a:spLocks noChangeArrowheads="1"/>
          </p:cNvSpPr>
          <p:nvPr/>
        </p:nvSpPr>
        <p:spPr bwMode="auto">
          <a:xfrm>
            <a:off x="6629400" y="3507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82" name="Rectangle 42"/>
          <p:cNvSpPr>
            <a:spLocks noChangeArrowheads="1"/>
          </p:cNvSpPr>
          <p:nvPr/>
        </p:nvSpPr>
        <p:spPr bwMode="auto">
          <a:xfrm>
            <a:off x="3962400" y="3824553"/>
            <a:ext cx="381000" cy="317500"/>
          </a:xfrm>
          <a:prstGeom prst="rect">
            <a:avLst/>
          </a:prstGeom>
          <a:noFill/>
          <a:ln w="9525">
            <a:solidFill>
              <a:schemeClr val="tx1"/>
            </a:solidFill>
            <a:miter lim="800000"/>
            <a:headEnd/>
            <a:tailEnd/>
          </a:ln>
        </p:spPr>
        <p:txBody>
          <a:bodyPr wrap="none" anchor="ctr"/>
          <a:lstStyle/>
          <a:p>
            <a:pPr algn="ctr"/>
            <a:r>
              <a:rPr kumimoji="1" lang="zh-CN" altLang="en-US">
                <a:latin typeface="Tahoma" pitchFamily="34" charset="0"/>
              </a:rPr>
              <a:t>@</a:t>
            </a:r>
          </a:p>
        </p:txBody>
      </p:sp>
      <p:sp>
        <p:nvSpPr>
          <p:cNvPr id="35883" name="Rectangle 43"/>
          <p:cNvSpPr>
            <a:spLocks noChangeArrowheads="1"/>
          </p:cNvSpPr>
          <p:nvPr/>
        </p:nvSpPr>
        <p:spPr bwMode="auto">
          <a:xfrm>
            <a:off x="4343400" y="3824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84" name="Rectangle 44"/>
          <p:cNvSpPr>
            <a:spLocks noChangeArrowheads="1"/>
          </p:cNvSpPr>
          <p:nvPr/>
        </p:nvSpPr>
        <p:spPr bwMode="auto">
          <a:xfrm>
            <a:off x="4724400" y="38245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885" name="Rectangle 45"/>
          <p:cNvSpPr>
            <a:spLocks noChangeArrowheads="1"/>
          </p:cNvSpPr>
          <p:nvPr/>
        </p:nvSpPr>
        <p:spPr bwMode="auto">
          <a:xfrm>
            <a:off x="5105400" y="38245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886" name="Rectangle 46"/>
          <p:cNvSpPr>
            <a:spLocks noChangeArrowheads="1"/>
          </p:cNvSpPr>
          <p:nvPr/>
        </p:nvSpPr>
        <p:spPr bwMode="auto">
          <a:xfrm>
            <a:off x="5486400" y="38245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887" name="Rectangle 47"/>
          <p:cNvSpPr>
            <a:spLocks noChangeArrowheads="1"/>
          </p:cNvSpPr>
          <p:nvPr/>
        </p:nvSpPr>
        <p:spPr bwMode="auto">
          <a:xfrm>
            <a:off x="5867400" y="3824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88" name="Rectangle 48"/>
          <p:cNvSpPr>
            <a:spLocks noChangeArrowheads="1"/>
          </p:cNvSpPr>
          <p:nvPr/>
        </p:nvSpPr>
        <p:spPr bwMode="auto">
          <a:xfrm>
            <a:off x="6248400" y="38245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89" name="Rectangle 49"/>
          <p:cNvSpPr>
            <a:spLocks noChangeArrowheads="1"/>
          </p:cNvSpPr>
          <p:nvPr/>
        </p:nvSpPr>
        <p:spPr bwMode="auto">
          <a:xfrm>
            <a:off x="6629400" y="38245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90" name="Rectangle 50"/>
          <p:cNvSpPr>
            <a:spLocks noChangeArrowheads="1"/>
          </p:cNvSpPr>
          <p:nvPr/>
        </p:nvSpPr>
        <p:spPr bwMode="auto">
          <a:xfrm>
            <a:off x="3962400" y="4142053"/>
            <a:ext cx="381000" cy="317500"/>
          </a:xfrm>
          <a:prstGeom prst="rect">
            <a:avLst/>
          </a:prstGeom>
          <a:noFill/>
          <a:ln w="9525">
            <a:solidFill>
              <a:schemeClr val="tx1"/>
            </a:solidFill>
            <a:miter lim="800000"/>
            <a:headEnd/>
            <a:tailEnd/>
          </a:ln>
        </p:spPr>
        <p:txBody>
          <a:bodyPr wrap="none" anchor="ctr"/>
          <a:lstStyle/>
          <a:p>
            <a:pPr algn="ctr"/>
            <a:r>
              <a:rPr kumimoji="1" lang="zh-CN" altLang="en-US">
                <a:latin typeface="Tahoma" pitchFamily="34" charset="0"/>
              </a:rPr>
              <a:t>@</a:t>
            </a:r>
          </a:p>
        </p:txBody>
      </p:sp>
      <p:sp>
        <p:nvSpPr>
          <p:cNvPr id="35891" name="Rectangle 51"/>
          <p:cNvSpPr>
            <a:spLocks noChangeArrowheads="1"/>
          </p:cNvSpPr>
          <p:nvPr/>
        </p:nvSpPr>
        <p:spPr bwMode="auto">
          <a:xfrm>
            <a:off x="4343400" y="4142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92" name="Rectangle 52"/>
          <p:cNvSpPr>
            <a:spLocks noChangeArrowheads="1"/>
          </p:cNvSpPr>
          <p:nvPr/>
        </p:nvSpPr>
        <p:spPr bwMode="auto">
          <a:xfrm>
            <a:off x="4724400" y="4142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93" name="Rectangle 53"/>
          <p:cNvSpPr>
            <a:spLocks noChangeArrowheads="1"/>
          </p:cNvSpPr>
          <p:nvPr/>
        </p:nvSpPr>
        <p:spPr bwMode="auto">
          <a:xfrm>
            <a:off x="5105400" y="4142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94" name="Rectangle 54"/>
          <p:cNvSpPr>
            <a:spLocks noChangeArrowheads="1"/>
          </p:cNvSpPr>
          <p:nvPr/>
        </p:nvSpPr>
        <p:spPr bwMode="auto">
          <a:xfrm>
            <a:off x="5486400" y="41420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895" name="Rectangle 55"/>
          <p:cNvSpPr>
            <a:spLocks noChangeArrowheads="1"/>
          </p:cNvSpPr>
          <p:nvPr/>
        </p:nvSpPr>
        <p:spPr bwMode="auto">
          <a:xfrm>
            <a:off x="5867400" y="4142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96" name="Rectangle 56"/>
          <p:cNvSpPr>
            <a:spLocks noChangeArrowheads="1"/>
          </p:cNvSpPr>
          <p:nvPr/>
        </p:nvSpPr>
        <p:spPr bwMode="auto">
          <a:xfrm>
            <a:off x="6248400" y="4142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97" name="Rectangle 57"/>
          <p:cNvSpPr>
            <a:spLocks noChangeArrowheads="1"/>
          </p:cNvSpPr>
          <p:nvPr/>
        </p:nvSpPr>
        <p:spPr bwMode="auto">
          <a:xfrm>
            <a:off x="6629400" y="41420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898" name="Rectangle 58"/>
          <p:cNvSpPr>
            <a:spLocks noChangeArrowheads="1"/>
          </p:cNvSpPr>
          <p:nvPr/>
        </p:nvSpPr>
        <p:spPr bwMode="auto">
          <a:xfrm>
            <a:off x="3962400" y="445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99" name="Rectangle 59"/>
          <p:cNvSpPr>
            <a:spLocks noChangeArrowheads="1"/>
          </p:cNvSpPr>
          <p:nvPr/>
        </p:nvSpPr>
        <p:spPr bwMode="auto">
          <a:xfrm>
            <a:off x="4343400" y="445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00" name="Rectangle 60"/>
          <p:cNvSpPr>
            <a:spLocks noChangeArrowheads="1"/>
          </p:cNvSpPr>
          <p:nvPr/>
        </p:nvSpPr>
        <p:spPr bwMode="auto">
          <a:xfrm>
            <a:off x="4724400" y="44595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901" name="Rectangle 61"/>
          <p:cNvSpPr>
            <a:spLocks noChangeArrowheads="1"/>
          </p:cNvSpPr>
          <p:nvPr/>
        </p:nvSpPr>
        <p:spPr bwMode="auto">
          <a:xfrm>
            <a:off x="5105400" y="4459553"/>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5902" name="Rectangle 62"/>
          <p:cNvSpPr>
            <a:spLocks noChangeArrowheads="1"/>
          </p:cNvSpPr>
          <p:nvPr/>
        </p:nvSpPr>
        <p:spPr bwMode="auto">
          <a:xfrm>
            <a:off x="5486400" y="44595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903" name="Rectangle 63"/>
          <p:cNvSpPr>
            <a:spLocks noChangeArrowheads="1"/>
          </p:cNvSpPr>
          <p:nvPr/>
        </p:nvSpPr>
        <p:spPr bwMode="auto">
          <a:xfrm>
            <a:off x="5867400" y="44595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904" name="Rectangle 64"/>
          <p:cNvSpPr>
            <a:spLocks noChangeArrowheads="1"/>
          </p:cNvSpPr>
          <p:nvPr/>
        </p:nvSpPr>
        <p:spPr bwMode="auto">
          <a:xfrm>
            <a:off x="6248400" y="4459553"/>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ahoma" pitchFamily="34" charset="0"/>
              </a:rPr>
              <a:t>i</a:t>
            </a:r>
          </a:p>
        </p:txBody>
      </p:sp>
      <p:sp>
        <p:nvSpPr>
          <p:cNvPr id="35905" name="Rectangle 65"/>
          <p:cNvSpPr>
            <a:spLocks noChangeArrowheads="1"/>
          </p:cNvSpPr>
          <p:nvPr/>
        </p:nvSpPr>
        <p:spPr bwMode="auto">
          <a:xfrm>
            <a:off x="6629400" y="4459553"/>
            <a:ext cx="381000" cy="3175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906" name="Rectangle 66"/>
          <p:cNvSpPr>
            <a:spLocks noChangeArrowheads="1"/>
          </p:cNvSpPr>
          <p:nvPr/>
        </p:nvSpPr>
        <p:spPr bwMode="auto">
          <a:xfrm>
            <a:off x="3124200" y="445955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5907" name="Rectangle 67"/>
          <p:cNvSpPr>
            <a:spLocks noChangeArrowheads="1"/>
          </p:cNvSpPr>
          <p:nvPr/>
        </p:nvSpPr>
        <p:spPr bwMode="auto">
          <a:xfrm>
            <a:off x="3124200" y="223705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5908" name="Rectangle 68"/>
          <p:cNvSpPr>
            <a:spLocks noChangeArrowheads="1"/>
          </p:cNvSpPr>
          <p:nvPr/>
        </p:nvSpPr>
        <p:spPr bwMode="auto">
          <a:xfrm>
            <a:off x="3124200" y="255455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5909" name="Rectangle 69"/>
          <p:cNvSpPr>
            <a:spLocks noChangeArrowheads="1"/>
          </p:cNvSpPr>
          <p:nvPr/>
        </p:nvSpPr>
        <p:spPr bwMode="auto">
          <a:xfrm>
            <a:off x="3124200" y="287205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5910" name="Rectangle 70"/>
          <p:cNvSpPr>
            <a:spLocks noChangeArrowheads="1"/>
          </p:cNvSpPr>
          <p:nvPr/>
        </p:nvSpPr>
        <p:spPr bwMode="auto">
          <a:xfrm>
            <a:off x="3124200" y="3189552"/>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5911" name="Rectangle 71"/>
          <p:cNvSpPr>
            <a:spLocks noChangeArrowheads="1"/>
          </p:cNvSpPr>
          <p:nvPr/>
        </p:nvSpPr>
        <p:spPr bwMode="auto">
          <a:xfrm>
            <a:off x="3124200" y="350705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5912" name="Rectangle 72"/>
          <p:cNvSpPr>
            <a:spLocks noChangeArrowheads="1"/>
          </p:cNvSpPr>
          <p:nvPr/>
        </p:nvSpPr>
        <p:spPr bwMode="auto">
          <a:xfrm>
            <a:off x="3124200" y="382455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5913" name="Rectangle 73"/>
          <p:cNvSpPr>
            <a:spLocks noChangeArrowheads="1"/>
          </p:cNvSpPr>
          <p:nvPr/>
        </p:nvSpPr>
        <p:spPr bwMode="auto">
          <a:xfrm>
            <a:off x="3124200" y="414205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506954" name="Rectangle 74"/>
          <p:cNvSpPr>
            <a:spLocks noGrp="1" noChangeArrowheads="1"/>
          </p:cNvSpPr>
          <p:nvPr>
            <p:ph type="title"/>
          </p:nvPr>
        </p:nvSpPr>
        <p:spPr>
          <a:xfrm>
            <a:off x="357188" y="226873"/>
            <a:ext cx="8229600" cy="542396"/>
          </a:xfrm>
        </p:spPr>
        <p:txBody>
          <a:bodyPr anchor="b"/>
          <a:lstStyle/>
          <a:p>
            <a:pPr>
              <a:defRPr/>
            </a:pPr>
            <a:r>
              <a:rPr lang="zh-CN" altLang="en-US" sz="3600" dirty="0"/>
              <a:t>迷宫问题</a:t>
            </a:r>
            <a:r>
              <a:rPr lang="zh-CN" altLang="en-US" sz="3600" dirty="0">
                <a:effectLst>
                  <a:outerShdw blurRad="38100" dist="38100" dir="2700000" algn="tl">
                    <a:srgbClr val="C0C0C0"/>
                  </a:outerShdw>
                </a:effectLst>
              </a:rPr>
              <a:t>(续)</a:t>
            </a:r>
            <a:endParaRPr lang="zh-CN" altLang="en-US" sz="3600" dirty="0"/>
          </a:p>
        </p:txBody>
      </p:sp>
      <p:sp>
        <p:nvSpPr>
          <p:cNvPr id="35915" name="Rectangle 75"/>
          <p:cNvSpPr>
            <a:spLocks noChangeArrowheads="1"/>
          </p:cNvSpPr>
          <p:nvPr/>
        </p:nvSpPr>
        <p:spPr bwMode="auto">
          <a:xfrm>
            <a:off x="3581400" y="223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16" name="Rectangle 76"/>
          <p:cNvSpPr>
            <a:spLocks noChangeArrowheads="1"/>
          </p:cNvSpPr>
          <p:nvPr/>
        </p:nvSpPr>
        <p:spPr bwMode="auto">
          <a:xfrm>
            <a:off x="3581400" y="2554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17" name="Rectangle 77"/>
          <p:cNvSpPr>
            <a:spLocks noChangeArrowheads="1"/>
          </p:cNvSpPr>
          <p:nvPr/>
        </p:nvSpPr>
        <p:spPr bwMode="auto">
          <a:xfrm>
            <a:off x="3581400" y="2872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18" name="Rectangle 78"/>
          <p:cNvSpPr>
            <a:spLocks noChangeArrowheads="1"/>
          </p:cNvSpPr>
          <p:nvPr/>
        </p:nvSpPr>
        <p:spPr bwMode="auto">
          <a:xfrm>
            <a:off x="3581400" y="3189552"/>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19" name="Rectangle 79"/>
          <p:cNvSpPr>
            <a:spLocks noChangeArrowheads="1"/>
          </p:cNvSpPr>
          <p:nvPr/>
        </p:nvSpPr>
        <p:spPr bwMode="auto">
          <a:xfrm>
            <a:off x="3581400" y="350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20" name="Rectangle 80"/>
          <p:cNvSpPr>
            <a:spLocks noChangeArrowheads="1"/>
          </p:cNvSpPr>
          <p:nvPr/>
        </p:nvSpPr>
        <p:spPr bwMode="auto">
          <a:xfrm>
            <a:off x="3581400" y="3824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21" name="Rectangle 81"/>
          <p:cNvSpPr>
            <a:spLocks noChangeArrowheads="1"/>
          </p:cNvSpPr>
          <p:nvPr/>
        </p:nvSpPr>
        <p:spPr bwMode="auto">
          <a:xfrm>
            <a:off x="3581400" y="4142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22" name="Rectangle 82"/>
          <p:cNvSpPr>
            <a:spLocks noChangeArrowheads="1"/>
          </p:cNvSpPr>
          <p:nvPr/>
        </p:nvSpPr>
        <p:spPr bwMode="auto">
          <a:xfrm>
            <a:off x="3581400" y="445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23" name="Rectangle 83"/>
          <p:cNvSpPr>
            <a:spLocks noChangeArrowheads="1"/>
          </p:cNvSpPr>
          <p:nvPr/>
        </p:nvSpPr>
        <p:spPr bwMode="auto">
          <a:xfrm>
            <a:off x="3581400" y="477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24" name="Rectangle 84"/>
          <p:cNvSpPr>
            <a:spLocks noChangeArrowheads="1"/>
          </p:cNvSpPr>
          <p:nvPr/>
        </p:nvSpPr>
        <p:spPr bwMode="auto">
          <a:xfrm>
            <a:off x="3124200" y="477705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5925" name="Rectangle 85"/>
          <p:cNvSpPr>
            <a:spLocks noChangeArrowheads="1"/>
          </p:cNvSpPr>
          <p:nvPr/>
        </p:nvSpPr>
        <p:spPr bwMode="auto">
          <a:xfrm>
            <a:off x="7010400" y="223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26" name="Rectangle 86"/>
          <p:cNvSpPr>
            <a:spLocks noChangeArrowheads="1"/>
          </p:cNvSpPr>
          <p:nvPr/>
        </p:nvSpPr>
        <p:spPr bwMode="auto">
          <a:xfrm>
            <a:off x="7010400" y="2554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27" name="Rectangle 87"/>
          <p:cNvSpPr>
            <a:spLocks noChangeArrowheads="1"/>
          </p:cNvSpPr>
          <p:nvPr/>
        </p:nvSpPr>
        <p:spPr bwMode="auto">
          <a:xfrm>
            <a:off x="7010400" y="2872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28" name="Rectangle 88"/>
          <p:cNvSpPr>
            <a:spLocks noChangeArrowheads="1"/>
          </p:cNvSpPr>
          <p:nvPr/>
        </p:nvSpPr>
        <p:spPr bwMode="auto">
          <a:xfrm>
            <a:off x="7010400" y="3189552"/>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29" name="Rectangle 89"/>
          <p:cNvSpPr>
            <a:spLocks noChangeArrowheads="1"/>
          </p:cNvSpPr>
          <p:nvPr/>
        </p:nvSpPr>
        <p:spPr bwMode="auto">
          <a:xfrm>
            <a:off x="7010400" y="350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30" name="Rectangle 90"/>
          <p:cNvSpPr>
            <a:spLocks noChangeArrowheads="1"/>
          </p:cNvSpPr>
          <p:nvPr/>
        </p:nvSpPr>
        <p:spPr bwMode="auto">
          <a:xfrm>
            <a:off x="7010400" y="3824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31" name="Rectangle 91"/>
          <p:cNvSpPr>
            <a:spLocks noChangeArrowheads="1"/>
          </p:cNvSpPr>
          <p:nvPr/>
        </p:nvSpPr>
        <p:spPr bwMode="auto">
          <a:xfrm>
            <a:off x="7010400" y="4142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32" name="Rectangle 92"/>
          <p:cNvSpPr>
            <a:spLocks noChangeArrowheads="1"/>
          </p:cNvSpPr>
          <p:nvPr/>
        </p:nvSpPr>
        <p:spPr bwMode="auto">
          <a:xfrm>
            <a:off x="7010400" y="445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33" name="Rectangle 93"/>
          <p:cNvSpPr>
            <a:spLocks noChangeArrowheads="1"/>
          </p:cNvSpPr>
          <p:nvPr/>
        </p:nvSpPr>
        <p:spPr bwMode="auto">
          <a:xfrm>
            <a:off x="7010400" y="477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34" name="Rectangle 94"/>
          <p:cNvSpPr>
            <a:spLocks noChangeArrowheads="1"/>
          </p:cNvSpPr>
          <p:nvPr/>
        </p:nvSpPr>
        <p:spPr bwMode="auto">
          <a:xfrm>
            <a:off x="4343400" y="477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35" name="Rectangle 95"/>
          <p:cNvSpPr>
            <a:spLocks noChangeArrowheads="1"/>
          </p:cNvSpPr>
          <p:nvPr/>
        </p:nvSpPr>
        <p:spPr bwMode="auto">
          <a:xfrm>
            <a:off x="4724400" y="477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36" name="Rectangle 96"/>
          <p:cNvSpPr>
            <a:spLocks noChangeArrowheads="1"/>
          </p:cNvSpPr>
          <p:nvPr/>
        </p:nvSpPr>
        <p:spPr bwMode="auto">
          <a:xfrm>
            <a:off x="5105400" y="477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37" name="Rectangle 97"/>
          <p:cNvSpPr>
            <a:spLocks noChangeArrowheads="1"/>
          </p:cNvSpPr>
          <p:nvPr/>
        </p:nvSpPr>
        <p:spPr bwMode="auto">
          <a:xfrm>
            <a:off x="5486400" y="477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38" name="Rectangle 98"/>
          <p:cNvSpPr>
            <a:spLocks noChangeArrowheads="1"/>
          </p:cNvSpPr>
          <p:nvPr/>
        </p:nvSpPr>
        <p:spPr bwMode="auto">
          <a:xfrm>
            <a:off x="5867400" y="477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39" name="Rectangle 99"/>
          <p:cNvSpPr>
            <a:spLocks noChangeArrowheads="1"/>
          </p:cNvSpPr>
          <p:nvPr/>
        </p:nvSpPr>
        <p:spPr bwMode="auto">
          <a:xfrm>
            <a:off x="6248400" y="477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40" name="Rectangle 100"/>
          <p:cNvSpPr>
            <a:spLocks noChangeArrowheads="1"/>
          </p:cNvSpPr>
          <p:nvPr/>
        </p:nvSpPr>
        <p:spPr bwMode="auto">
          <a:xfrm>
            <a:off x="6629400" y="477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41" name="Rectangle 101"/>
          <p:cNvSpPr>
            <a:spLocks noChangeArrowheads="1"/>
          </p:cNvSpPr>
          <p:nvPr/>
        </p:nvSpPr>
        <p:spPr bwMode="auto">
          <a:xfrm>
            <a:off x="3962400" y="47770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42" name="Rectangle 102"/>
          <p:cNvSpPr>
            <a:spLocks noChangeArrowheads="1"/>
          </p:cNvSpPr>
          <p:nvPr/>
        </p:nvSpPr>
        <p:spPr bwMode="auto">
          <a:xfrm>
            <a:off x="3581400" y="191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43" name="Rectangle 103"/>
          <p:cNvSpPr>
            <a:spLocks noChangeArrowheads="1"/>
          </p:cNvSpPr>
          <p:nvPr/>
        </p:nvSpPr>
        <p:spPr bwMode="auto">
          <a:xfrm>
            <a:off x="7010400" y="191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44" name="Rectangle 104"/>
          <p:cNvSpPr>
            <a:spLocks noChangeArrowheads="1"/>
          </p:cNvSpPr>
          <p:nvPr/>
        </p:nvSpPr>
        <p:spPr bwMode="auto">
          <a:xfrm>
            <a:off x="4343400" y="191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45" name="Rectangle 105"/>
          <p:cNvSpPr>
            <a:spLocks noChangeArrowheads="1"/>
          </p:cNvSpPr>
          <p:nvPr/>
        </p:nvSpPr>
        <p:spPr bwMode="auto">
          <a:xfrm>
            <a:off x="4724400" y="191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46" name="Rectangle 106"/>
          <p:cNvSpPr>
            <a:spLocks noChangeArrowheads="1"/>
          </p:cNvSpPr>
          <p:nvPr/>
        </p:nvSpPr>
        <p:spPr bwMode="auto">
          <a:xfrm>
            <a:off x="5105400" y="191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47" name="Rectangle 107"/>
          <p:cNvSpPr>
            <a:spLocks noChangeArrowheads="1"/>
          </p:cNvSpPr>
          <p:nvPr/>
        </p:nvSpPr>
        <p:spPr bwMode="auto">
          <a:xfrm>
            <a:off x="5486400" y="191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48" name="Rectangle 108"/>
          <p:cNvSpPr>
            <a:spLocks noChangeArrowheads="1"/>
          </p:cNvSpPr>
          <p:nvPr/>
        </p:nvSpPr>
        <p:spPr bwMode="auto">
          <a:xfrm>
            <a:off x="5867400" y="191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49" name="Rectangle 109"/>
          <p:cNvSpPr>
            <a:spLocks noChangeArrowheads="1"/>
          </p:cNvSpPr>
          <p:nvPr/>
        </p:nvSpPr>
        <p:spPr bwMode="auto">
          <a:xfrm>
            <a:off x="6248400" y="191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50" name="Rectangle 110"/>
          <p:cNvSpPr>
            <a:spLocks noChangeArrowheads="1"/>
          </p:cNvSpPr>
          <p:nvPr/>
        </p:nvSpPr>
        <p:spPr bwMode="auto">
          <a:xfrm>
            <a:off x="6629400" y="191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951" name="Rectangle 111"/>
          <p:cNvSpPr>
            <a:spLocks noChangeArrowheads="1"/>
          </p:cNvSpPr>
          <p:nvPr/>
        </p:nvSpPr>
        <p:spPr bwMode="auto">
          <a:xfrm>
            <a:off x="3962400" y="1919553"/>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112"/>
          <p:cNvGrpSpPr>
            <a:grpSpLocks/>
          </p:cNvGrpSpPr>
          <p:nvPr/>
        </p:nvGrpSpPr>
        <p:grpSpPr bwMode="auto">
          <a:xfrm>
            <a:off x="3581400" y="1538552"/>
            <a:ext cx="3810000" cy="317500"/>
            <a:chOff x="1968" y="1440"/>
            <a:chExt cx="2400" cy="240"/>
          </a:xfrm>
        </p:grpSpPr>
        <p:sp>
          <p:nvSpPr>
            <p:cNvPr id="35983" name="Rectangle 113"/>
            <p:cNvSpPr>
              <a:spLocks noChangeArrowheads="1"/>
            </p:cNvSpPr>
            <p:nvPr/>
          </p:nvSpPr>
          <p:spPr bwMode="auto">
            <a:xfrm>
              <a:off x="3888" y="1440"/>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5984" name="Rectangle 114"/>
            <p:cNvSpPr>
              <a:spLocks noChangeArrowheads="1"/>
            </p:cNvSpPr>
            <p:nvPr/>
          </p:nvSpPr>
          <p:spPr bwMode="auto">
            <a:xfrm>
              <a:off x="2208" y="1440"/>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5985" name="Rectangle 115"/>
            <p:cNvSpPr>
              <a:spLocks noChangeArrowheads="1"/>
            </p:cNvSpPr>
            <p:nvPr/>
          </p:nvSpPr>
          <p:spPr bwMode="auto">
            <a:xfrm>
              <a:off x="2448" y="1440"/>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5986" name="Rectangle 116"/>
            <p:cNvSpPr>
              <a:spLocks noChangeArrowheads="1"/>
            </p:cNvSpPr>
            <p:nvPr/>
          </p:nvSpPr>
          <p:spPr bwMode="auto">
            <a:xfrm>
              <a:off x="2688" y="1440"/>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5987" name="Rectangle 117"/>
            <p:cNvSpPr>
              <a:spLocks noChangeArrowheads="1"/>
            </p:cNvSpPr>
            <p:nvPr/>
          </p:nvSpPr>
          <p:spPr bwMode="auto">
            <a:xfrm>
              <a:off x="2928" y="1440"/>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5988" name="Rectangle 118"/>
            <p:cNvSpPr>
              <a:spLocks noChangeArrowheads="1"/>
            </p:cNvSpPr>
            <p:nvPr/>
          </p:nvSpPr>
          <p:spPr bwMode="auto">
            <a:xfrm>
              <a:off x="3168" y="1440"/>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5989" name="Rectangle 119"/>
            <p:cNvSpPr>
              <a:spLocks noChangeArrowheads="1"/>
            </p:cNvSpPr>
            <p:nvPr/>
          </p:nvSpPr>
          <p:spPr bwMode="auto">
            <a:xfrm>
              <a:off x="3408" y="1440"/>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5990" name="Rectangle 120"/>
            <p:cNvSpPr>
              <a:spLocks noChangeArrowheads="1"/>
            </p:cNvSpPr>
            <p:nvPr/>
          </p:nvSpPr>
          <p:spPr bwMode="auto">
            <a:xfrm>
              <a:off x="3648" y="1440"/>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5991" name="Rectangle 121"/>
            <p:cNvSpPr>
              <a:spLocks noChangeArrowheads="1"/>
            </p:cNvSpPr>
            <p:nvPr/>
          </p:nvSpPr>
          <p:spPr bwMode="auto">
            <a:xfrm>
              <a:off x="1968" y="1440"/>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35992" name="Rectangle 122"/>
            <p:cNvSpPr>
              <a:spLocks noChangeArrowheads="1"/>
            </p:cNvSpPr>
            <p:nvPr/>
          </p:nvSpPr>
          <p:spPr bwMode="auto">
            <a:xfrm>
              <a:off x="4128" y="1440"/>
              <a:ext cx="240" cy="24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grpSp>
      <p:sp>
        <p:nvSpPr>
          <p:cNvPr id="35953" name="Rectangle 123"/>
          <p:cNvSpPr>
            <a:spLocks noChangeArrowheads="1"/>
          </p:cNvSpPr>
          <p:nvPr/>
        </p:nvSpPr>
        <p:spPr bwMode="auto">
          <a:xfrm>
            <a:off x="3124200" y="1919553"/>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pic>
        <p:nvPicPr>
          <p:cNvPr id="35954" name="Picture 124"/>
          <p:cNvPicPr>
            <a:picLocks noChangeAspect="1" noChangeArrowheads="1"/>
          </p:cNvPicPr>
          <p:nvPr/>
        </p:nvPicPr>
        <p:blipFill>
          <a:blip r:embed="rId2"/>
          <a:srcRect/>
          <a:stretch>
            <a:fillRect/>
          </a:stretch>
        </p:blipFill>
        <p:spPr bwMode="auto">
          <a:xfrm>
            <a:off x="6629400" y="4459553"/>
            <a:ext cx="381000" cy="317500"/>
          </a:xfrm>
          <a:prstGeom prst="rect">
            <a:avLst/>
          </a:prstGeom>
          <a:solidFill>
            <a:srgbClr val="969696"/>
          </a:solidFill>
          <a:ln w="9525">
            <a:noFill/>
            <a:miter lim="800000"/>
            <a:headEnd/>
            <a:tailEnd/>
          </a:ln>
        </p:spPr>
      </p:pic>
      <p:sp>
        <p:nvSpPr>
          <p:cNvPr id="507005" name="Line 125"/>
          <p:cNvSpPr>
            <a:spLocks noChangeShapeType="1"/>
          </p:cNvSpPr>
          <p:nvPr/>
        </p:nvSpPr>
        <p:spPr bwMode="auto">
          <a:xfrm>
            <a:off x="4038600" y="2427553"/>
            <a:ext cx="152400" cy="0"/>
          </a:xfrm>
          <a:prstGeom prst="line">
            <a:avLst/>
          </a:prstGeom>
          <a:noFill/>
          <a:ln w="38100">
            <a:solidFill>
              <a:schemeClr val="hlink"/>
            </a:solidFill>
            <a:miter lim="800000"/>
            <a:headEnd/>
            <a:tailEnd/>
          </a:ln>
        </p:spPr>
        <p:txBody>
          <a:bodyPr wrap="none"/>
          <a:lstStyle/>
          <a:p>
            <a:endParaRPr lang="zh-CN" altLang="en-US"/>
          </a:p>
        </p:txBody>
      </p:sp>
      <p:sp>
        <p:nvSpPr>
          <p:cNvPr id="507006" name="Line 126"/>
          <p:cNvSpPr>
            <a:spLocks noChangeShapeType="1"/>
          </p:cNvSpPr>
          <p:nvPr/>
        </p:nvSpPr>
        <p:spPr bwMode="auto">
          <a:xfrm>
            <a:off x="4191000" y="2427553"/>
            <a:ext cx="0" cy="1270000"/>
          </a:xfrm>
          <a:prstGeom prst="line">
            <a:avLst/>
          </a:prstGeom>
          <a:noFill/>
          <a:ln w="38100">
            <a:solidFill>
              <a:schemeClr val="hlink"/>
            </a:solidFill>
            <a:miter lim="800000"/>
            <a:headEnd/>
            <a:tailEnd/>
          </a:ln>
        </p:spPr>
        <p:txBody>
          <a:bodyPr wrap="none"/>
          <a:lstStyle/>
          <a:p>
            <a:endParaRPr lang="zh-CN" altLang="en-US"/>
          </a:p>
        </p:txBody>
      </p:sp>
      <p:sp>
        <p:nvSpPr>
          <p:cNvPr id="507007" name="Line 127"/>
          <p:cNvSpPr>
            <a:spLocks noChangeShapeType="1"/>
          </p:cNvSpPr>
          <p:nvPr/>
        </p:nvSpPr>
        <p:spPr bwMode="auto">
          <a:xfrm>
            <a:off x="4191000" y="3697552"/>
            <a:ext cx="762000" cy="0"/>
          </a:xfrm>
          <a:prstGeom prst="line">
            <a:avLst/>
          </a:prstGeom>
          <a:noFill/>
          <a:ln w="38100">
            <a:solidFill>
              <a:schemeClr val="hlink"/>
            </a:solidFill>
            <a:miter lim="800000"/>
            <a:headEnd/>
            <a:tailEnd/>
          </a:ln>
        </p:spPr>
        <p:txBody>
          <a:bodyPr wrap="none"/>
          <a:lstStyle/>
          <a:p>
            <a:endParaRPr lang="zh-CN" altLang="en-US"/>
          </a:p>
        </p:txBody>
      </p:sp>
      <p:sp>
        <p:nvSpPr>
          <p:cNvPr id="507008" name="Line 128"/>
          <p:cNvSpPr>
            <a:spLocks noChangeShapeType="1"/>
          </p:cNvSpPr>
          <p:nvPr/>
        </p:nvSpPr>
        <p:spPr bwMode="auto">
          <a:xfrm>
            <a:off x="4953000" y="3697553"/>
            <a:ext cx="0" cy="317500"/>
          </a:xfrm>
          <a:prstGeom prst="line">
            <a:avLst/>
          </a:prstGeom>
          <a:noFill/>
          <a:ln w="38100">
            <a:solidFill>
              <a:schemeClr val="hlink"/>
            </a:solidFill>
            <a:miter lim="800000"/>
            <a:headEnd/>
            <a:tailEnd/>
          </a:ln>
        </p:spPr>
        <p:txBody>
          <a:bodyPr wrap="none"/>
          <a:lstStyle/>
          <a:p>
            <a:endParaRPr lang="zh-CN" altLang="en-US"/>
          </a:p>
        </p:txBody>
      </p:sp>
      <p:sp>
        <p:nvSpPr>
          <p:cNvPr id="507009" name="Line 129"/>
          <p:cNvSpPr>
            <a:spLocks noChangeShapeType="1"/>
          </p:cNvSpPr>
          <p:nvPr/>
        </p:nvSpPr>
        <p:spPr bwMode="auto">
          <a:xfrm>
            <a:off x="4953000" y="4015053"/>
            <a:ext cx="762000" cy="0"/>
          </a:xfrm>
          <a:prstGeom prst="line">
            <a:avLst/>
          </a:prstGeom>
          <a:noFill/>
          <a:ln w="38100">
            <a:solidFill>
              <a:schemeClr val="hlink"/>
            </a:solidFill>
            <a:miter lim="800000"/>
            <a:headEnd/>
            <a:tailEnd/>
          </a:ln>
        </p:spPr>
        <p:txBody>
          <a:bodyPr wrap="none"/>
          <a:lstStyle/>
          <a:p>
            <a:endParaRPr lang="zh-CN" altLang="en-US"/>
          </a:p>
        </p:txBody>
      </p:sp>
      <p:sp>
        <p:nvSpPr>
          <p:cNvPr id="507010" name="Line 130"/>
          <p:cNvSpPr>
            <a:spLocks noChangeShapeType="1"/>
          </p:cNvSpPr>
          <p:nvPr/>
        </p:nvSpPr>
        <p:spPr bwMode="auto">
          <a:xfrm>
            <a:off x="5715000" y="4015053"/>
            <a:ext cx="0" cy="635000"/>
          </a:xfrm>
          <a:prstGeom prst="line">
            <a:avLst/>
          </a:prstGeom>
          <a:noFill/>
          <a:ln w="38100">
            <a:solidFill>
              <a:schemeClr val="hlink"/>
            </a:solidFill>
            <a:miter lim="800000"/>
            <a:headEnd/>
            <a:tailEnd/>
          </a:ln>
        </p:spPr>
        <p:txBody>
          <a:bodyPr wrap="none"/>
          <a:lstStyle/>
          <a:p>
            <a:endParaRPr lang="zh-CN" altLang="en-US"/>
          </a:p>
        </p:txBody>
      </p:sp>
      <p:sp>
        <p:nvSpPr>
          <p:cNvPr id="507011" name="Line 131"/>
          <p:cNvSpPr>
            <a:spLocks noChangeShapeType="1"/>
          </p:cNvSpPr>
          <p:nvPr/>
        </p:nvSpPr>
        <p:spPr bwMode="auto">
          <a:xfrm>
            <a:off x="5715000" y="4650053"/>
            <a:ext cx="914400" cy="0"/>
          </a:xfrm>
          <a:prstGeom prst="line">
            <a:avLst/>
          </a:prstGeom>
          <a:noFill/>
          <a:ln w="38100">
            <a:solidFill>
              <a:schemeClr val="hlink"/>
            </a:solidFill>
            <a:miter lim="800000"/>
            <a:headEnd/>
            <a:tailEnd/>
          </a:ln>
        </p:spPr>
        <p:txBody>
          <a:bodyPr wrap="none"/>
          <a:lstStyle/>
          <a:p>
            <a:endParaRPr lang="zh-CN" altLang="en-US"/>
          </a:p>
        </p:txBody>
      </p:sp>
      <p:sp>
        <p:nvSpPr>
          <p:cNvPr id="35962" name="Rectangle 132"/>
          <p:cNvSpPr>
            <a:spLocks noGrp="1" noChangeArrowheads="1"/>
          </p:cNvSpPr>
          <p:nvPr>
            <p:ph type="body" idx="1"/>
          </p:nvPr>
        </p:nvSpPr>
        <p:spPr>
          <a:xfrm>
            <a:off x="357191" y="746125"/>
            <a:ext cx="8345487" cy="444500"/>
          </a:xfrm>
          <a:noFill/>
        </p:spPr>
        <p:txBody>
          <a:bodyPr/>
          <a:lstStyle/>
          <a:p>
            <a:pPr marL="609600" indent="-609600">
              <a:buFont typeface="Wingdings" pitchFamily="2" charset="2"/>
              <a:buNone/>
            </a:pPr>
            <a:r>
              <a:rPr lang="zh-CN" altLang="en-US" smtClean="0"/>
              <a:t>用栈保存了路径</a:t>
            </a:r>
          </a:p>
        </p:txBody>
      </p:sp>
      <p:grpSp>
        <p:nvGrpSpPr>
          <p:cNvPr id="3" name="Group 133"/>
          <p:cNvGrpSpPr>
            <a:grpSpLocks/>
          </p:cNvGrpSpPr>
          <p:nvPr/>
        </p:nvGrpSpPr>
        <p:grpSpPr bwMode="auto">
          <a:xfrm>
            <a:off x="914400" y="1411552"/>
            <a:ext cx="1447800" cy="3745177"/>
            <a:chOff x="912" y="2448"/>
            <a:chExt cx="1056" cy="1392"/>
          </a:xfrm>
        </p:grpSpPr>
        <p:sp>
          <p:nvSpPr>
            <p:cNvPr id="35980" name="Line 134"/>
            <p:cNvSpPr>
              <a:spLocks noChangeShapeType="1"/>
            </p:cNvSpPr>
            <p:nvPr/>
          </p:nvSpPr>
          <p:spPr bwMode="auto">
            <a:xfrm>
              <a:off x="912" y="2448"/>
              <a:ext cx="0" cy="1392"/>
            </a:xfrm>
            <a:prstGeom prst="line">
              <a:avLst/>
            </a:prstGeom>
            <a:noFill/>
            <a:ln w="28575">
              <a:solidFill>
                <a:schemeClr val="tx1"/>
              </a:solidFill>
              <a:miter lim="800000"/>
              <a:headEnd/>
              <a:tailEnd/>
            </a:ln>
          </p:spPr>
          <p:txBody>
            <a:bodyPr wrap="none"/>
            <a:lstStyle/>
            <a:p>
              <a:endParaRPr lang="zh-CN" altLang="en-US"/>
            </a:p>
          </p:txBody>
        </p:sp>
        <p:sp>
          <p:nvSpPr>
            <p:cNvPr id="35981" name="Line 135"/>
            <p:cNvSpPr>
              <a:spLocks noChangeShapeType="1"/>
            </p:cNvSpPr>
            <p:nvPr/>
          </p:nvSpPr>
          <p:spPr bwMode="auto">
            <a:xfrm>
              <a:off x="1968" y="2448"/>
              <a:ext cx="0" cy="1392"/>
            </a:xfrm>
            <a:prstGeom prst="line">
              <a:avLst/>
            </a:prstGeom>
            <a:noFill/>
            <a:ln w="28575">
              <a:solidFill>
                <a:schemeClr val="tx1"/>
              </a:solidFill>
              <a:miter lim="800000"/>
              <a:headEnd/>
              <a:tailEnd/>
            </a:ln>
          </p:spPr>
          <p:txBody>
            <a:bodyPr wrap="none"/>
            <a:lstStyle/>
            <a:p>
              <a:endParaRPr lang="zh-CN" altLang="en-US"/>
            </a:p>
          </p:txBody>
        </p:sp>
        <p:sp>
          <p:nvSpPr>
            <p:cNvPr id="35982" name="Line 136"/>
            <p:cNvSpPr>
              <a:spLocks noChangeShapeType="1"/>
            </p:cNvSpPr>
            <p:nvPr/>
          </p:nvSpPr>
          <p:spPr bwMode="auto">
            <a:xfrm>
              <a:off x="912" y="3840"/>
              <a:ext cx="1056" cy="0"/>
            </a:xfrm>
            <a:prstGeom prst="line">
              <a:avLst/>
            </a:prstGeom>
            <a:noFill/>
            <a:ln w="28575">
              <a:solidFill>
                <a:schemeClr val="tx1"/>
              </a:solidFill>
              <a:miter lim="800000"/>
              <a:headEnd/>
              <a:tailEnd/>
            </a:ln>
          </p:spPr>
          <p:txBody>
            <a:bodyPr wrap="none"/>
            <a:lstStyle/>
            <a:p>
              <a:endParaRPr lang="zh-CN" altLang="en-US"/>
            </a:p>
          </p:txBody>
        </p:sp>
      </p:grpSp>
      <p:sp>
        <p:nvSpPr>
          <p:cNvPr id="35964" name="Text Box 137"/>
          <p:cNvSpPr txBox="1">
            <a:spLocks noChangeArrowheads="1"/>
          </p:cNvSpPr>
          <p:nvPr/>
        </p:nvSpPr>
        <p:spPr bwMode="auto">
          <a:xfrm>
            <a:off x="381000" y="4803511"/>
            <a:ext cx="381000" cy="40011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bg2"/>
                </a:solidFill>
                <a:latin typeface="Tahoma" pitchFamily="34" charset="0"/>
              </a:rPr>
              <a:t>栈</a:t>
            </a:r>
          </a:p>
        </p:txBody>
      </p:sp>
      <p:sp>
        <p:nvSpPr>
          <p:cNvPr id="507018" name="Rectangle 138"/>
          <p:cNvSpPr>
            <a:spLocks noChangeArrowheads="1"/>
          </p:cNvSpPr>
          <p:nvPr/>
        </p:nvSpPr>
        <p:spPr bwMode="auto">
          <a:xfrm>
            <a:off x="914403" y="4888177"/>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(1,1)</a:t>
            </a:r>
          </a:p>
        </p:txBody>
      </p:sp>
      <p:sp>
        <p:nvSpPr>
          <p:cNvPr id="507019" name="Rectangle 139"/>
          <p:cNvSpPr>
            <a:spLocks noChangeArrowheads="1"/>
          </p:cNvSpPr>
          <p:nvPr/>
        </p:nvSpPr>
        <p:spPr bwMode="auto">
          <a:xfrm>
            <a:off x="914403" y="4635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(2,1)</a:t>
            </a:r>
          </a:p>
        </p:txBody>
      </p:sp>
      <p:sp>
        <p:nvSpPr>
          <p:cNvPr id="507020" name="Rectangle 140"/>
          <p:cNvSpPr>
            <a:spLocks noChangeArrowheads="1"/>
          </p:cNvSpPr>
          <p:nvPr/>
        </p:nvSpPr>
        <p:spPr bwMode="auto">
          <a:xfrm>
            <a:off x="914403" y="4381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(3,1)</a:t>
            </a:r>
          </a:p>
        </p:txBody>
      </p:sp>
      <p:sp>
        <p:nvSpPr>
          <p:cNvPr id="507021" name="Rectangle 141"/>
          <p:cNvSpPr>
            <a:spLocks noChangeArrowheads="1"/>
          </p:cNvSpPr>
          <p:nvPr/>
        </p:nvSpPr>
        <p:spPr bwMode="auto">
          <a:xfrm>
            <a:off x="914403" y="4127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(4,1)</a:t>
            </a:r>
          </a:p>
        </p:txBody>
      </p:sp>
      <p:sp>
        <p:nvSpPr>
          <p:cNvPr id="507022" name="Rectangle 142"/>
          <p:cNvSpPr>
            <a:spLocks noChangeArrowheads="1"/>
          </p:cNvSpPr>
          <p:nvPr/>
        </p:nvSpPr>
        <p:spPr bwMode="auto">
          <a:xfrm>
            <a:off x="914403" y="3873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(5,1)</a:t>
            </a:r>
          </a:p>
        </p:txBody>
      </p:sp>
      <p:sp>
        <p:nvSpPr>
          <p:cNvPr id="507023" name="Rectangle 143"/>
          <p:cNvSpPr>
            <a:spLocks noChangeArrowheads="1"/>
          </p:cNvSpPr>
          <p:nvPr/>
        </p:nvSpPr>
        <p:spPr bwMode="auto">
          <a:xfrm>
            <a:off x="914403" y="1333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(8,8)</a:t>
            </a:r>
          </a:p>
        </p:txBody>
      </p:sp>
      <p:sp>
        <p:nvSpPr>
          <p:cNvPr id="507024" name="Rectangle 144"/>
          <p:cNvSpPr>
            <a:spLocks noChangeArrowheads="1"/>
          </p:cNvSpPr>
          <p:nvPr/>
        </p:nvSpPr>
        <p:spPr bwMode="auto">
          <a:xfrm>
            <a:off x="914403" y="3619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(5,2)</a:t>
            </a:r>
          </a:p>
        </p:txBody>
      </p:sp>
      <p:sp>
        <p:nvSpPr>
          <p:cNvPr id="507025" name="Rectangle 145"/>
          <p:cNvSpPr>
            <a:spLocks noChangeArrowheads="1"/>
          </p:cNvSpPr>
          <p:nvPr/>
        </p:nvSpPr>
        <p:spPr bwMode="auto">
          <a:xfrm>
            <a:off x="914403" y="3365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(5,3)</a:t>
            </a:r>
          </a:p>
        </p:txBody>
      </p:sp>
      <p:sp>
        <p:nvSpPr>
          <p:cNvPr id="507026" name="Rectangle 146"/>
          <p:cNvSpPr>
            <a:spLocks noChangeArrowheads="1"/>
          </p:cNvSpPr>
          <p:nvPr/>
        </p:nvSpPr>
        <p:spPr bwMode="auto">
          <a:xfrm>
            <a:off x="914403" y="3111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(6,3)</a:t>
            </a:r>
          </a:p>
        </p:txBody>
      </p:sp>
      <p:sp>
        <p:nvSpPr>
          <p:cNvPr id="507027" name="Rectangle 147"/>
          <p:cNvSpPr>
            <a:spLocks noChangeArrowheads="1"/>
          </p:cNvSpPr>
          <p:nvPr/>
        </p:nvSpPr>
        <p:spPr bwMode="auto">
          <a:xfrm>
            <a:off x="914403" y="2857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(6,4)</a:t>
            </a:r>
          </a:p>
        </p:txBody>
      </p:sp>
      <p:sp>
        <p:nvSpPr>
          <p:cNvPr id="507028" name="Rectangle 148"/>
          <p:cNvSpPr>
            <a:spLocks noChangeArrowheads="1"/>
          </p:cNvSpPr>
          <p:nvPr/>
        </p:nvSpPr>
        <p:spPr bwMode="auto">
          <a:xfrm>
            <a:off x="914403" y="2603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(6,5)</a:t>
            </a:r>
          </a:p>
        </p:txBody>
      </p:sp>
      <p:sp>
        <p:nvSpPr>
          <p:cNvPr id="507029" name="Rectangle 149"/>
          <p:cNvSpPr>
            <a:spLocks noChangeArrowheads="1"/>
          </p:cNvSpPr>
          <p:nvPr/>
        </p:nvSpPr>
        <p:spPr bwMode="auto">
          <a:xfrm>
            <a:off x="914403" y="2349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(7,5)</a:t>
            </a:r>
          </a:p>
        </p:txBody>
      </p:sp>
      <p:sp>
        <p:nvSpPr>
          <p:cNvPr id="507030" name="Rectangle 150"/>
          <p:cNvSpPr>
            <a:spLocks noChangeArrowheads="1"/>
          </p:cNvSpPr>
          <p:nvPr/>
        </p:nvSpPr>
        <p:spPr bwMode="auto">
          <a:xfrm>
            <a:off x="914403" y="2095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(8,5)</a:t>
            </a:r>
          </a:p>
        </p:txBody>
      </p:sp>
      <p:sp>
        <p:nvSpPr>
          <p:cNvPr id="507031" name="Rectangle 151"/>
          <p:cNvSpPr>
            <a:spLocks noChangeArrowheads="1"/>
          </p:cNvSpPr>
          <p:nvPr/>
        </p:nvSpPr>
        <p:spPr bwMode="auto">
          <a:xfrm>
            <a:off x="914403" y="1856052"/>
            <a:ext cx="1439863" cy="268552"/>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(8,6)</a:t>
            </a:r>
          </a:p>
        </p:txBody>
      </p:sp>
      <p:sp>
        <p:nvSpPr>
          <p:cNvPr id="507032" name="Rectangle 152"/>
          <p:cNvSpPr>
            <a:spLocks noChangeArrowheads="1"/>
          </p:cNvSpPr>
          <p:nvPr/>
        </p:nvSpPr>
        <p:spPr bwMode="auto">
          <a:xfrm>
            <a:off x="914403" y="1587500"/>
            <a:ext cx="1439863" cy="268553"/>
          </a:xfrm>
          <a:prstGeom prst="rect">
            <a:avLst/>
          </a:prstGeom>
          <a:solidFill>
            <a:srgbClr val="C0C0C0"/>
          </a:solidFill>
          <a:ln w="9525">
            <a:solidFill>
              <a:schemeClr val="tx1"/>
            </a:solidFill>
            <a:miter lim="800000"/>
            <a:headEnd/>
            <a:tailEnd/>
          </a:ln>
        </p:spPr>
        <p:txBody>
          <a:bodyPr wrap="none" anchor="ctr"/>
          <a:lstStyle/>
          <a:p>
            <a:pPr algn="ctr"/>
            <a:r>
              <a:rPr kumimoji="1" lang="zh-CN" altLang="en-US" sz="2000" b="1">
                <a:latin typeface="楷体_GB2312" pitchFamily="49" charset="-122"/>
              </a:rPr>
              <a:t>(8,7)</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7005"/>
                                        </p:tgtEl>
                                        <p:attrNameLst>
                                          <p:attrName>style.visibility</p:attrName>
                                        </p:attrNameLst>
                                      </p:cBhvr>
                                      <p:to>
                                        <p:strVal val="visible"/>
                                      </p:to>
                                    </p:set>
                                    <p:animEffect transition="in" filter="wipe(left)">
                                      <p:cBhvr>
                                        <p:cTn id="7" dur="500"/>
                                        <p:tgtEl>
                                          <p:spTgt spid="507005"/>
                                        </p:tgtEl>
                                      </p:cBhvr>
                                    </p:animEffect>
                                  </p:childTnLst>
                                </p:cTn>
                              </p:par>
                            </p:childTnLst>
                          </p:cTn>
                        </p:par>
                        <p:par>
                          <p:cTn id="8" fill="hold">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507006"/>
                                        </p:tgtEl>
                                        <p:attrNameLst>
                                          <p:attrName>style.visibility</p:attrName>
                                        </p:attrNameLst>
                                      </p:cBhvr>
                                      <p:to>
                                        <p:strVal val="visible"/>
                                      </p:to>
                                    </p:set>
                                    <p:animEffect transition="in" filter="wipe(up)">
                                      <p:cBhvr>
                                        <p:cTn id="11" dur="500"/>
                                        <p:tgtEl>
                                          <p:spTgt spid="507006"/>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507007"/>
                                        </p:tgtEl>
                                        <p:attrNameLst>
                                          <p:attrName>style.visibility</p:attrName>
                                        </p:attrNameLst>
                                      </p:cBhvr>
                                      <p:to>
                                        <p:strVal val="visible"/>
                                      </p:to>
                                    </p:set>
                                    <p:animEffect transition="in" filter="wipe(left)">
                                      <p:cBhvr>
                                        <p:cTn id="15" dur="500"/>
                                        <p:tgtEl>
                                          <p:spTgt spid="507007"/>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507008"/>
                                        </p:tgtEl>
                                        <p:attrNameLst>
                                          <p:attrName>style.visibility</p:attrName>
                                        </p:attrNameLst>
                                      </p:cBhvr>
                                      <p:to>
                                        <p:strVal val="visible"/>
                                      </p:to>
                                    </p:set>
                                    <p:animEffect transition="in" filter="wipe(up)">
                                      <p:cBhvr>
                                        <p:cTn id="19" dur="500"/>
                                        <p:tgtEl>
                                          <p:spTgt spid="507008"/>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507009"/>
                                        </p:tgtEl>
                                        <p:attrNameLst>
                                          <p:attrName>style.visibility</p:attrName>
                                        </p:attrNameLst>
                                      </p:cBhvr>
                                      <p:to>
                                        <p:strVal val="visible"/>
                                      </p:to>
                                    </p:set>
                                    <p:animEffect transition="in" filter="wipe(left)">
                                      <p:cBhvr>
                                        <p:cTn id="23" dur="500"/>
                                        <p:tgtEl>
                                          <p:spTgt spid="507009"/>
                                        </p:tgtEl>
                                      </p:cBhvr>
                                    </p:animEffect>
                                  </p:childTnLst>
                                </p:cTn>
                              </p:par>
                            </p:childTnLst>
                          </p:cTn>
                        </p:par>
                        <p:par>
                          <p:cTn id="24" fill="hold">
                            <p:stCondLst>
                              <p:cond delay="3500"/>
                            </p:stCondLst>
                            <p:childTnLst>
                              <p:par>
                                <p:cTn id="25" presetID="22" presetClass="entr" presetSubtype="1" fill="hold" grpId="0" nodeType="afterEffect">
                                  <p:stCondLst>
                                    <p:cond delay="0"/>
                                  </p:stCondLst>
                                  <p:childTnLst>
                                    <p:set>
                                      <p:cBhvr>
                                        <p:cTn id="26" dur="1" fill="hold">
                                          <p:stCondLst>
                                            <p:cond delay="0"/>
                                          </p:stCondLst>
                                        </p:cTn>
                                        <p:tgtEl>
                                          <p:spTgt spid="507010"/>
                                        </p:tgtEl>
                                        <p:attrNameLst>
                                          <p:attrName>style.visibility</p:attrName>
                                        </p:attrNameLst>
                                      </p:cBhvr>
                                      <p:to>
                                        <p:strVal val="visible"/>
                                      </p:to>
                                    </p:set>
                                    <p:animEffect transition="in" filter="wipe(up)">
                                      <p:cBhvr>
                                        <p:cTn id="27" dur="500"/>
                                        <p:tgtEl>
                                          <p:spTgt spid="507010"/>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507011"/>
                                        </p:tgtEl>
                                        <p:attrNameLst>
                                          <p:attrName>style.visibility</p:attrName>
                                        </p:attrNameLst>
                                      </p:cBhvr>
                                      <p:to>
                                        <p:strVal val="visible"/>
                                      </p:to>
                                    </p:set>
                                    <p:animEffect transition="in" filter="wipe(left)">
                                      <p:cBhvr>
                                        <p:cTn id="31" dur="500"/>
                                        <p:tgtEl>
                                          <p:spTgt spid="507011"/>
                                        </p:tgtEl>
                                      </p:cBhvr>
                                    </p:animEffect>
                                  </p:childTnLst>
                                </p:cTn>
                              </p:par>
                            </p:childTnLst>
                          </p:cTn>
                        </p:par>
                        <p:par>
                          <p:cTn id="32" fill="hold">
                            <p:stCondLst>
                              <p:cond delay="4500"/>
                            </p:stCondLst>
                            <p:childTnLst>
                              <p:par>
                                <p:cTn id="33" presetID="22" presetClass="entr" presetSubtype="4" fill="hold" grpId="0" nodeType="afterEffect">
                                  <p:stCondLst>
                                    <p:cond delay="0"/>
                                  </p:stCondLst>
                                  <p:childTnLst>
                                    <p:set>
                                      <p:cBhvr>
                                        <p:cTn id="34" dur="1" fill="hold">
                                          <p:stCondLst>
                                            <p:cond delay="0"/>
                                          </p:stCondLst>
                                        </p:cTn>
                                        <p:tgtEl>
                                          <p:spTgt spid="507018"/>
                                        </p:tgtEl>
                                        <p:attrNameLst>
                                          <p:attrName>style.visibility</p:attrName>
                                        </p:attrNameLst>
                                      </p:cBhvr>
                                      <p:to>
                                        <p:strVal val="visible"/>
                                      </p:to>
                                    </p:set>
                                    <p:animEffect transition="in" filter="wipe(down)">
                                      <p:cBhvr>
                                        <p:cTn id="35" dur="500"/>
                                        <p:tgtEl>
                                          <p:spTgt spid="507018"/>
                                        </p:tgtEl>
                                      </p:cBhvr>
                                    </p:animEffect>
                                  </p:childTnLst>
                                </p:cTn>
                              </p:par>
                            </p:childTnLst>
                          </p:cTn>
                        </p:par>
                        <p:par>
                          <p:cTn id="36" fill="hold">
                            <p:stCondLst>
                              <p:cond delay="5000"/>
                            </p:stCondLst>
                            <p:childTnLst>
                              <p:par>
                                <p:cTn id="37" presetID="22" presetClass="entr" presetSubtype="4" fill="hold" grpId="0" nodeType="afterEffect">
                                  <p:stCondLst>
                                    <p:cond delay="0"/>
                                  </p:stCondLst>
                                  <p:childTnLst>
                                    <p:set>
                                      <p:cBhvr>
                                        <p:cTn id="38" dur="1" fill="hold">
                                          <p:stCondLst>
                                            <p:cond delay="0"/>
                                          </p:stCondLst>
                                        </p:cTn>
                                        <p:tgtEl>
                                          <p:spTgt spid="507019"/>
                                        </p:tgtEl>
                                        <p:attrNameLst>
                                          <p:attrName>style.visibility</p:attrName>
                                        </p:attrNameLst>
                                      </p:cBhvr>
                                      <p:to>
                                        <p:strVal val="visible"/>
                                      </p:to>
                                    </p:set>
                                    <p:animEffect transition="in" filter="wipe(down)">
                                      <p:cBhvr>
                                        <p:cTn id="39" dur="500"/>
                                        <p:tgtEl>
                                          <p:spTgt spid="507019"/>
                                        </p:tgtEl>
                                      </p:cBhvr>
                                    </p:animEffect>
                                  </p:childTnLst>
                                </p:cTn>
                              </p:par>
                            </p:childTnLst>
                          </p:cTn>
                        </p:par>
                        <p:par>
                          <p:cTn id="40" fill="hold">
                            <p:stCondLst>
                              <p:cond delay="5500"/>
                            </p:stCondLst>
                            <p:childTnLst>
                              <p:par>
                                <p:cTn id="41" presetID="22" presetClass="entr" presetSubtype="4" fill="hold" grpId="0" nodeType="afterEffect">
                                  <p:stCondLst>
                                    <p:cond delay="0"/>
                                  </p:stCondLst>
                                  <p:childTnLst>
                                    <p:set>
                                      <p:cBhvr>
                                        <p:cTn id="42" dur="1" fill="hold">
                                          <p:stCondLst>
                                            <p:cond delay="0"/>
                                          </p:stCondLst>
                                        </p:cTn>
                                        <p:tgtEl>
                                          <p:spTgt spid="507020"/>
                                        </p:tgtEl>
                                        <p:attrNameLst>
                                          <p:attrName>style.visibility</p:attrName>
                                        </p:attrNameLst>
                                      </p:cBhvr>
                                      <p:to>
                                        <p:strVal val="visible"/>
                                      </p:to>
                                    </p:set>
                                    <p:animEffect transition="in" filter="wipe(down)">
                                      <p:cBhvr>
                                        <p:cTn id="43" dur="500"/>
                                        <p:tgtEl>
                                          <p:spTgt spid="507020"/>
                                        </p:tgtEl>
                                      </p:cBhvr>
                                    </p:animEffect>
                                  </p:childTnLst>
                                </p:cTn>
                              </p:par>
                            </p:childTnLst>
                          </p:cTn>
                        </p:par>
                        <p:par>
                          <p:cTn id="44" fill="hold">
                            <p:stCondLst>
                              <p:cond delay="6000"/>
                            </p:stCondLst>
                            <p:childTnLst>
                              <p:par>
                                <p:cTn id="45" presetID="22" presetClass="entr" presetSubtype="4" fill="hold" grpId="0" nodeType="afterEffect">
                                  <p:stCondLst>
                                    <p:cond delay="0"/>
                                  </p:stCondLst>
                                  <p:childTnLst>
                                    <p:set>
                                      <p:cBhvr>
                                        <p:cTn id="46" dur="1" fill="hold">
                                          <p:stCondLst>
                                            <p:cond delay="0"/>
                                          </p:stCondLst>
                                        </p:cTn>
                                        <p:tgtEl>
                                          <p:spTgt spid="507021"/>
                                        </p:tgtEl>
                                        <p:attrNameLst>
                                          <p:attrName>style.visibility</p:attrName>
                                        </p:attrNameLst>
                                      </p:cBhvr>
                                      <p:to>
                                        <p:strVal val="visible"/>
                                      </p:to>
                                    </p:set>
                                    <p:animEffect transition="in" filter="wipe(down)">
                                      <p:cBhvr>
                                        <p:cTn id="47" dur="500"/>
                                        <p:tgtEl>
                                          <p:spTgt spid="507021"/>
                                        </p:tgtEl>
                                      </p:cBhvr>
                                    </p:animEffect>
                                  </p:childTnLst>
                                </p:cTn>
                              </p:par>
                            </p:childTnLst>
                          </p:cTn>
                        </p:par>
                        <p:par>
                          <p:cTn id="48" fill="hold">
                            <p:stCondLst>
                              <p:cond delay="6500"/>
                            </p:stCondLst>
                            <p:childTnLst>
                              <p:par>
                                <p:cTn id="49" presetID="22" presetClass="entr" presetSubtype="4" fill="hold" grpId="0" nodeType="afterEffect">
                                  <p:stCondLst>
                                    <p:cond delay="0"/>
                                  </p:stCondLst>
                                  <p:childTnLst>
                                    <p:set>
                                      <p:cBhvr>
                                        <p:cTn id="50" dur="1" fill="hold">
                                          <p:stCondLst>
                                            <p:cond delay="0"/>
                                          </p:stCondLst>
                                        </p:cTn>
                                        <p:tgtEl>
                                          <p:spTgt spid="507022"/>
                                        </p:tgtEl>
                                        <p:attrNameLst>
                                          <p:attrName>style.visibility</p:attrName>
                                        </p:attrNameLst>
                                      </p:cBhvr>
                                      <p:to>
                                        <p:strVal val="visible"/>
                                      </p:to>
                                    </p:set>
                                    <p:animEffect transition="in" filter="wipe(down)">
                                      <p:cBhvr>
                                        <p:cTn id="51" dur="500"/>
                                        <p:tgtEl>
                                          <p:spTgt spid="507022"/>
                                        </p:tgtEl>
                                      </p:cBhvr>
                                    </p:animEffect>
                                  </p:childTnLst>
                                </p:cTn>
                              </p:par>
                            </p:childTnLst>
                          </p:cTn>
                        </p:par>
                        <p:par>
                          <p:cTn id="52" fill="hold">
                            <p:stCondLst>
                              <p:cond delay="7000"/>
                            </p:stCondLst>
                            <p:childTnLst>
                              <p:par>
                                <p:cTn id="53" presetID="22" presetClass="entr" presetSubtype="4" fill="hold" grpId="0" nodeType="afterEffect">
                                  <p:stCondLst>
                                    <p:cond delay="0"/>
                                  </p:stCondLst>
                                  <p:childTnLst>
                                    <p:set>
                                      <p:cBhvr>
                                        <p:cTn id="54" dur="1" fill="hold">
                                          <p:stCondLst>
                                            <p:cond delay="0"/>
                                          </p:stCondLst>
                                        </p:cTn>
                                        <p:tgtEl>
                                          <p:spTgt spid="507024"/>
                                        </p:tgtEl>
                                        <p:attrNameLst>
                                          <p:attrName>style.visibility</p:attrName>
                                        </p:attrNameLst>
                                      </p:cBhvr>
                                      <p:to>
                                        <p:strVal val="visible"/>
                                      </p:to>
                                    </p:set>
                                    <p:animEffect transition="in" filter="wipe(down)">
                                      <p:cBhvr>
                                        <p:cTn id="55" dur="500"/>
                                        <p:tgtEl>
                                          <p:spTgt spid="507024"/>
                                        </p:tgtEl>
                                      </p:cBhvr>
                                    </p:animEffect>
                                  </p:childTnLst>
                                </p:cTn>
                              </p:par>
                            </p:childTnLst>
                          </p:cTn>
                        </p:par>
                        <p:par>
                          <p:cTn id="56" fill="hold">
                            <p:stCondLst>
                              <p:cond delay="7500"/>
                            </p:stCondLst>
                            <p:childTnLst>
                              <p:par>
                                <p:cTn id="57" presetID="22" presetClass="entr" presetSubtype="4" fill="hold" grpId="0" nodeType="afterEffect">
                                  <p:stCondLst>
                                    <p:cond delay="0"/>
                                  </p:stCondLst>
                                  <p:childTnLst>
                                    <p:set>
                                      <p:cBhvr>
                                        <p:cTn id="58" dur="1" fill="hold">
                                          <p:stCondLst>
                                            <p:cond delay="0"/>
                                          </p:stCondLst>
                                        </p:cTn>
                                        <p:tgtEl>
                                          <p:spTgt spid="507025"/>
                                        </p:tgtEl>
                                        <p:attrNameLst>
                                          <p:attrName>style.visibility</p:attrName>
                                        </p:attrNameLst>
                                      </p:cBhvr>
                                      <p:to>
                                        <p:strVal val="visible"/>
                                      </p:to>
                                    </p:set>
                                    <p:animEffect transition="in" filter="wipe(down)">
                                      <p:cBhvr>
                                        <p:cTn id="59" dur="500"/>
                                        <p:tgtEl>
                                          <p:spTgt spid="507025"/>
                                        </p:tgtEl>
                                      </p:cBhvr>
                                    </p:animEffect>
                                  </p:childTnLst>
                                </p:cTn>
                              </p:par>
                            </p:childTnLst>
                          </p:cTn>
                        </p:par>
                        <p:par>
                          <p:cTn id="60" fill="hold">
                            <p:stCondLst>
                              <p:cond delay="8000"/>
                            </p:stCondLst>
                            <p:childTnLst>
                              <p:par>
                                <p:cTn id="61" presetID="22" presetClass="entr" presetSubtype="4" fill="hold" grpId="0" nodeType="afterEffect">
                                  <p:stCondLst>
                                    <p:cond delay="0"/>
                                  </p:stCondLst>
                                  <p:childTnLst>
                                    <p:set>
                                      <p:cBhvr>
                                        <p:cTn id="62" dur="1" fill="hold">
                                          <p:stCondLst>
                                            <p:cond delay="0"/>
                                          </p:stCondLst>
                                        </p:cTn>
                                        <p:tgtEl>
                                          <p:spTgt spid="507026"/>
                                        </p:tgtEl>
                                        <p:attrNameLst>
                                          <p:attrName>style.visibility</p:attrName>
                                        </p:attrNameLst>
                                      </p:cBhvr>
                                      <p:to>
                                        <p:strVal val="visible"/>
                                      </p:to>
                                    </p:set>
                                    <p:animEffect transition="in" filter="wipe(down)">
                                      <p:cBhvr>
                                        <p:cTn id="63" dur="500"/>
                                        <p:tgtEl>
                                          <p:spTgt spid="507026"/>
                                        </p:tgtEl>
                                      </p:cBhvr>
                                    </p:animEffect>
                                  </p:childTnLst>
                                </p:cTn>
                              </p:par>
                            </p:childTnLst>
                          </p:cTn>
                        </p:par>
                        <p:par>
                          <p:cTn id="64" fill="hold">
                            <p:stCondLst>
                              <p:cond delay="8500"/>
                            </p:stCondLst>
                            <p:childTnLst>
                              <p:par>
                                <p:cTn id="65" presetID="22" presetClass="entr" presetSubtype="4" fill="hold" grpId="0" nodeType="afterEffect">
                                  <p:stCondLst>
                                    <p:cond delay="0"/>
                                  </p:stCondLst>
                                  <p:childTnLst>
                                    <p:set>
                                      <p:cBhvr>
                                        <p:cTn id="66" dur="1" fill="hold">
                                          <p:stCondLst>
                                            <p:cond delay="0"/>
                                          </p:stCondLst>
                                        </p:cTn>
                                        <p:tgtEl>
                                          <p:spTgt spid="507027"/>
                                        </p:tgtEl>
                                        <p:attrNameLst>
                                          <p:attrName>style.visibility</p:attrName>
                                        </p:attrNameLst>
                                      </p:cBhvr>
                                      <p:to>
                                        <p:strVal val="visible"/>
                                      </p:to>
                                    </p:set>
                                    <p:animEffect transition="in" filter="wipe(down)">
                                      <p:cBhvr>
                                        <p:cTn id="67" dur="500"/>
                                        <p:tgtEl>
                                          <p:spTgt spid="507027"/>
                                        </p:tgtEl>
                                      </p:cBhvr>
                                    </p:animEffect>
                                  </p:childTnLst>
                                </p:cTn>
                              </p:par>
                            </p:childTnLst>
                          </p:cTn>
                        </p:par>
                        <p:par>
                          <p:cTn id="68" fill="hold">
                            <p:stCondLst>
                              <p:cond delay="9000"/>
                            </p:stCondLst>
                            <p:childTnLst>
                              <p:par>
                                <p:cTn id="69" presetID="22" presetClass="entr" presetSubtype="4" fill="hold" grpId="0" nodeType="afterEffect">
                                  <p:stCondLst>
                                    <p:cond delay="0"/>
                                  </p:stCondLst>
                                  <p:childTnLst>
                                    <p:set>
                                      <p:cBhvr>
                                        <p:cTn id="70" dur="1" fill="hold">
                                          <p:stCondLst>
                                            <p:cond delay="0"/>
                                          </p:stCondLst>
                                        </p:cTn>
                                        <p:tgtEl>
                                          <p:spTgt spid="507028"/>
                                        </p:tgtEl>
                                        <p:attrNameLst>
                                          <p:attrName>style.visibility</p:attrName>
                                        </p:attrNameLst>
                                      </p:cBhvr>
                                      <p:to>
                                        <p:strVal val="visible"/>
                                      </p:to>
                                    </p:set>
                                    <p:animEffect transition="in" filter="wipe(down)">
                                      <p:cBhvr>
                                        <p:cTn id="71" dur="500"/>
                                        <p:tgtEl>
                                          <p:spTgt spid="507028"/>
                                        </p:tgtEl>
                                      </p:cBhvr>
                                    </p:animEffect>
                                  </p:childTnLst>
                                </p:cTn>
                              </p:par>
                            </p:childTnLst>
                          </p:cTn>
                        </p:par>
                        <p:par>
                          <p:cTn id="72" fill="hold">
                            <p:stCondLst>
                              <p:cond delay="9500"/>
                            </p:stCondLst>
                            <p:childTnLst>
                              <p:par>
                                <p:cTn id="73" presetID="22" presetClass="entr" presetSubtype="4" fill="hold" grpId="0" nodeType="afterEffect">
                                  <p:stCondLst>
                                    <p:cond delay="0"/>
                                  </p:stCondLst>
                                  <p:childTnLst>
                                    <p:set>
                                      <p:cBhvr>
                                        <p:cTn id="74" dur="1" fill="hold">
                                          <p:stCondLst>
                                            <p:cond delay="0"/>
                                          </p:stCondLst>
                                        </p:cTn>
                                        <p:tgtEl>
                                          <p:spTgt spid="507029"/>
                                        </p:tgtEl>
                                        <p:attrNameLst>
                                          <p:attrName>style.visibility</p:attrName>
                                        </p:attrNameLst>
                                      </p:cBhvr>
                                      <p:to>
                                        <p:strVal val="visible"/>
                                      </p:to>
                                    </p:set>
                                    <p:animEffect transition="in" filter="wipe(down)">
                                      <p:cBhvr>
                                        <p:cTn id="75" dur="500"/>
                                        <p:tgtEl>
                                          <p:spTgt spid="507029"/>
                                        </p:tgtEl>
                                      </p:cBhvr>
                                    </p:animEffect>
                                  </p:childTnLst>
                                </p:cTn>
                              </p:par>
                            </p:childTnLst>
                          </p:cTn>
                        </p:par>
                        <p:par>
                          <p:cTn id="76" fill="hold">
                            <p:stCondLst>
                              <p:cond delay="10000"/>
                            </p:stCondLst>
                            <p:childTnLst>
                              <p:par>
                                <p:cTn id="77" presetID="22" presetClass="entr" presetSubtype="4" fill="hold" grpId="0" nodeType="afterEffect">
                                  <p:stCondLst>
                                    <p:cond delay="0"/>
                                  </p:stCondLst>
                                  <p:childTnLst>
                                    <p:set>
                                      <p:cBhvr>
                                        <p:cTn id="78" dur="1" fill="hold">
                                          <p:stCondLst>
                                            <p:cond delay="0"/>
                                          </p:stCondLst>
                                        </p:cTn>
                                        <p:tgtEl>
                                          <p:spTgt spid="507030"/>
                                        </p:tgtEl>
                                        <p:attrNameLst>
                                          <p:attrName>style.visibility</p:attrName>
                                        </p:attrNameLst>
                                      </p:cBhvr>
                                      <p:to>
                                        <p:strVal val="visible"/>
                                      </p:to>
                                    </p:set>
                                    <p:animEffect transition="in" filter="wipe(down)">
                                      <p:cBhvr>
                                        <p:cTn id="79" dur="500"/>
                                        <p:tgtEl>
                                          <p:spTgt spid="507030"/>
                                        </p:tgtEl>
                                      </p:cBhvr>
                                    </p:animEffect>
                                  </p:childTnLst>
                                </p:cTn>
                              </p:par>
                            </p:childTnLst>
                          </p:cTn>
                        </p:par>
                        <p:par>
                          <p:cTn id="80" fill="hold">
                            <p:stCondLst>
                              <p:cond delay="10500"/>
                            </p:stCondLst>
                            <p:childTnLst>
                              <p:par>
                                <p:cTn id="81" presetID="22" presetClass="entr" presetSubtype="4" fill="hold" grpId="0" nodeType="afterEffect">
                                  <p:stCondLst>
                                    <p:cond delay="0"/>
                                  </p:stCondLst>
                                  <p:childTnLst>
                                    <p:set>
                                      <p:cBhvr>
                                        <p:cTn id="82" dur="1" fill="hold">
                                          <p:stCondLst>
                                            <p:cond delay="0"/>
                                          </p:stCondLst>
                                        </p:cTn>
                                        <p:tgtEl>
                                          <p:spTgt spid="507031"/>
                                        </p:tgtEl>
                                        <p:attrNameLst>
                                          <p:attrName>style.visibility</p:attrName>
                                        </p:attrNameLst>
                                      </p:cBhvr>
                                      <p:to>
                                        <p:strVal val="visible"/>
                                      </p:to>
                                    </p:set>
                                    <p:animEffect transition="in" filter="wipe(down)">
                                      <p:cBhvr>
                                        <p:cTn id="83" dur="500"/>
                                        <p:tgtEl>
                                          <p:spTgt spid="507031"/>
                                        </p:tgtEl>
                                      </p:cBhvr>
                                    </p:animEffect>
                                  </p:childTnLst>
                                </p:cTn>
                              </p:par>
                            </p:childTnLst>
                          </p:cTn>
                        </p:par>
                        <p:par>
                          <p:cTn id="84" fill="hold">
                            <p:stCondLst>
                              <p:cond delay="11000"/>
                            </p:stCondLst>
                            <p:childTnLst>
                              <p:par>
                                <p:cTn id="85" presetID="22" presetClass="entr" presetSubtype="4" fill="hold" grpId="0" nodeType="afterEffect">
                                  <p:stCondLst>
                                    <p:cond delay="0"/>
                                  </p:stCondLst>
                                  <p:childTnLst>
                                    <p:set>
                                      <p:cBhvr>
                                        <p:cTn id="86" dur="1" fill="hold">
                                          <p:stCondLst>
                                            <p:cond delay="0"/>
                                          </p:stCondLst>
                                        </p:cTn>
                                        <p:tgtEl>
                                          <p:spTgt spid="507032"/>
                                        </p:tgtEl>
                                        <p:attrNameLst>
                                          <p:attrName>style.visibility</p:attrName>
                                        </p:attrNameLst>
                                      </p:cBhvr>
                                      <p:to>
                                        <p:strVal val="visible"/>
                                      </p:to>
                                    </p:set>
                                    <p:animEffect transition="in" filter="wipe(down)">
                                      <p:cBhvr>
                                        <p:cTn id="87" dur="500"/>
                                        <p:tgtEl>
                                          <p:spTgt spid="507032"/>
                                        </p:tgtEl>
                                      </p:cBhvr>
                                    </p:animEffect>
                                  </p:childTnLst>
                                </p:cTn>
                              </p:par>
                            </p:childTnLst>
                          </p:cTn>
                        </p:par>
                        <p:par>
                          <p:cTn id="88" fill="hold">
                            <p:stCondLst>
                              <p:cond delay="11500"/>
                            </p:stCondLst>
                            <p:childTnLst>
                              <p:par>
                                <p:cTn id="89" presetID="22" presetClass="entr" presetSubtype="4" fill="hold" grpId="0" nodeType="afterEffect">
                                  <p:stCondLst>
                                    <p:cond delay="0"/>
                                  </p:stCondLst>
                                  <p:childTnLst>
                                    <p:set>
                                      <p:cBhvr>
                                        <p:cTn id="90" dur="1" fill="hold">
                                          <p:stCondLst>
                                            <p:cond delay="0"/>
                                          </p:stCondLst>
                                        </p:cTn>
                                        <p:tgtEl>
                                          <p:spTgt spid="507023"/>
                                        </p:tgtEl>
                                        <p:attrNameLst>
                                          <p:attrName>style.visibility</p:attrName>
                                        </p:attrNameLst>
                                      </p:cBhvr>
                                      <p:to>
                                        <p:strVal val="visible"/>
                                      </p:to>
                                    </p:set>
                                    <p:animEffect transition="in" filter="wipe(down)">
                                      <p:cBhvr>
                                        <p:cTn id="91" dur="500"/>
                                        <p:tgtEl>
                                          <p:spTgt spid="507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005" grpId="0" animBg="1"/>
      <p:bldP spid="507006" grpId="0" animBg="1"/>
      <p:bldP spid="507007" grpId="0" animBg="1"/>
      <p:bldP spid="507008" grpId="0" animBg="1"/>
      <p:bldP spid="507009" grpId="0" animBg="1"/>
      <p:bldP spid="507010" grpId="0" animBg="1"/>
      <p:bldP spid="507011" grpId="0" animBg="1"/>
      <p:bldP spid="507018" grpId="0" animBg="1" autoUpdateAnimBg="0"/>
      <p:bldP spid="507019" grpId="0" animBg="1" autoUpdateAnimBg="0"/>
      <p:bldP spid="507020" grpId="0" animBg="1" autoUpdateAnimBg="0"/>
      <p:bldP spid="507021" grpId="0" animBg="1" autoUpdateAnimBg="0"/>
      <p:bldP spid="507022" grpId="0" animBg="1" autoUpdateAnimBg="0"/>
      <p:bldP spid="507023" grpId="0" animBg="1" autoUpdateAnimBg="0"/>
      <p:bldP spid="507024" grpId="0" animBg="1" autoUpdateAnimBg="0"/>
      <p:bldP spid="507025" grpId="0" animBg="1" autoUpdateAnimBg="0"/>
      <p:bldP spid="507026" grpId="0" animBg="1" autoUpdateAnimBg="0"/>
      <p:bldP spid="507027" grpId="0" animBg="1" autoUpdateAnimBg="0"/>
      <p:bldP spid="507028" grpId="0" animBg="1" autoUpdateAnimBg="0"/>
      <p:bldP spid="507029" grpId="0" animBg="1" autoUpdateAnimBg="0"/>
      <p:bldP spid="507030" grpId="0" animBg="1" autoUpdateAnimBg="0"/>
      <p:bldP spid="507031" grpId="0" animBg="1" autoUpdateAnimBg="0"/>
      <p:bldP spid="50703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2"/>
            <a:ext cx="8229600" cy="537757"/>
          </a:xfrm>
        </p:spPr>
        <p:txBody>
          <a:bodyPr/>
          <a:lstStyle/>
          <a:p>
            <a:r>
              <a:rPr lang="zh-CN" altLang="en-US" sz="3600" dirty="0" smtClean="0"/>
              <a:t>思考</a:t>
            </a:r>
            <a:r>
              <a:rPr lang="en-US" altLang="zh-CN" sz="3600" dirty="0" smtClean="0"/>
              <a:t>: Uva </a:t>
            </a:r>
            <a:r>
              <a:rPr lang="zh-CN" altLang="en-US" sz="3600" dirty="0" smtClean="0"/>
              <a:t>走迷宫</a:t>
            </a:r>
            <a:r>
              <a:rPr lang="zh-CN" altLang="en-US" dirty="0" smtClean="0"/>
              <a:t/>
            </a:r>
            <a:br>
              <a:rPr lang="zh-CN" altLang="en-US" dirty="0" smtClean="0"/>
            </a:br>
            <a:endParaRPr lang="zh-CN" altLang="en-US" dirty="0"/>
          </a:p>
        </p:txBody>
      </p:sp>
      <p:sp>
        <p:nvSpPr>
          <p:cNvPr id="3" name="内容占位符 2"/>
          <p:cNvSpPr>
            <a:spLocks noGrp="1"/>
          </p:cNvSpPr>
          <p:nvPr>
            <p:ph idx="1"/>
          </p:nvPr>
        </p:nvSpPr>
        <p:spPr>
          <a:xfrm>
            <a:off x="457200" y="913284"/>
            <a:ext cx="8219256" cy="4195821"/>
          </a:xfrm>
        </p:spPr>
        <p:txBody>
          <a:bodyPr/>
          <a:lstStyle/>
          <a:p>
            <a:r>
              <a:rPr lang="en-US" altLang="zh-CN" sz="1800" b="1" dirty="0" smtClean="0">
                <a:solidFill>
                  <a:schemeClr val="tx1"/>
                </a:solidFill>
                <a:latin typeface="+mn-lt"/>
                <a:ea typeface="+mn-ea"/>
                <a:cs typeface="+mn-cs"/>
              </a:rPr>
              <a:t>Description</a:t>
            </a:r>
          </a:p>
          <a:p>
            <a:r>
              <a:rPr lang="zh-CN" altLang="en-US" sz="1800" dirty="0" smtClean="0">
                <a:solidFill>
                  <a:schemeClr val="tx1"/>
                </a:solidFill>
                <a:latin typeface="+mn-lt"/>
                <a:ea typeface="+mn-ea"/>
                <a:cs typeface="+mn-cs"/>
              </a:rPr>
              <a:t>有一个</a:t>
            </a:r>
            <a:r>
              <a:rPr lang="en-US" altLang="zh-CN" sz="1800" dirty="0" smtClean="0">
                <a:solidFill>
                  <a:schemeClr val="tx1"/>
                </a:solidFill>
                <a:latin typeface="+mn-lt"/>
                <a:ea typeface="+mn-ea"/>
                <a:cs typeface="+mn-cs"/>
              </a:rPr>
              <a:t>mXn</a:t>
            </a:r>
            <a:r>
              <a:rPr lang="zh-CN" altLang="en-US" sz="1800" dirty="0" smtClean="0">
                <a:solidFill>
                  <a:schemeClr val="tx1"/>
                </a:solidFill>
                <a:latin typeface="+mn-lt"/>
                <a:ea typeface="+mn-ea"/>
                <a:cs typeface="+mn-cs"/>
              </a:rPr>
              <a:t>格的迷宫</a:t>
            </a:r>
            <a:r>
              <a:rPr lang="en-US" altLang="zh-CN" sz="1800" dirty="0" smtClean="0">
                <a:solidFill>
                  <a:schemeClr val="tx1"/>
                </a:solidFill>
                <a:latin typeface="+mn-lt"/>
                <a:ea typeface="+mn-ea"/>
                <a:cs typeface="+mn-cs"/>
              </a:rPr>
              <a:t>(</a:t>
            </a:r>
            <a:r>
              <a:rPr lang="zh-CN" altLang="en-US" sz="1800" dirty="0" smtClean="0">
                <a:solidFill>
                  <a:schemeClr val="tx1"/>
                </a:solidFill>
                <a:latin typeface="+mn-lt"/>
                <a:ea typeface="+mn-ea"/>
                <a:cs typeface="+mn-cs"/>
              </a:rPr>
              <a:t>表示有</a:t>
            </a:r>
            <a:r>
              <a:rPr lang="en-US" altLang="zh-CN" sz="1800" dirty="0" smtClean="0">
                <a:solidFill>
                  <a:schemeClr val="tx1"/>
                </a:solidFill>
                <a:latin typeface="+mn-lt"/>
                <a:ea typeface="+mn-ea"/>
                <a:cs typeface="+mn-cs"/>
              </a:rPr>
              <a:t>m</a:t>
            </a:r>
            <a:r>
              <a:rPr lang="zh-CN" altLang="en-US" sz="1800" dirty="0" smtClean="0">
                <a:solidFill>
                  <a:schemeClr val="tx1"/>
                </a:solidFill>
                <a:latin typeface="+mn-lt"/>
                <a:ea typeface="+mn-ea"/>
                <a:cs typeface="+mn-cs"/>
              </a:rPr>
              <a:t>行、</a:t>
            </a:r>
            <a:r>
              <a:rPr lang="en-US" altLang="zh-CN" sz="1800" dirty="0" smtClean="0">
                <a:solidFill>
                  <a:schemeClr val="tx1"/>
                </a:solidFill>
                <a:latin typeface="+mn-lt"/>
                <a:ea typeface="+mn-ea"/>
                <a:cs typeface="+mn-cs"/>
              </a:rPr>
              <a:t>n</a:t>
            </a:r>
            <a:r>
              <a:rPr lang="zh-CN" altLang="en-US" sz="1800" dirty="0" smtClean="0">
                <a:solidFill>
                  <a:schemeClr val="tx1"/>
                </a:solidFill>
                <a:latin typeface="+mn-lt"/>
                <a:ea typeface="+mn-ea"/>
                <a:cs typeface="+mn-cs"/>
              </a:rPr>
              <a:t>列</a:t>
            </a:r>
            <a:r>
              <a:rPr lang="en-US" altLang="zh-CN" sz="1800" dirty="0" smtClean="0">
                <a:solidFill>
                  <a:schemeClr val="tx1"/>
                </a:solidFill>
                <a:latin typeface="+mn-lt"/>
                <a:ea typeface="+mn-ea"/>
                <a:cs typeface="+mn-cs"/>
              </a:rPr>
              <a:t>)</a:t>
            </a:r>
            <a:r>
              <a:rPr lang="zh-CN" altLang="en-US" sz="1800" dirty="0" smtClean="0">
                <a:solidFill>
                  <a:schemeClr val="tx1"/>
                </a:solidFill>
                <a:latin typeface="+mn-lt"/>
                <a:ea typeface="+mn-ea"/>
                <a:cs typeface="+mn-cs"/>
              </a:rPr>
              <a:t>，其中有可走的也有不可走的，如果用</a:t>
            </a:r>
            <a:r>
              <a:rPr lang="en-US" altLang="zh-CN" sz="1800" dirty="0" smtClean="0">
                <a:solidFill>
                  <a:schemeClr val="tx1"/>
                </a:solidFill>
                <a:latin typeface="+mn-lt"/>
                <a:ea typeface="+mn-ea"/>
                <a:cs typeface="+mn-cs"/>
              </a:rPr>
              <a:t>1</a:t>
            </a:r>
            <a:r>
              <a:rPr lang="zh-CN" altLang="en-US" sz="1800" dirty="0" smtClean="0">
                <a:solidFill>
                  <a:schemeClr val="tx1"/>
                </a:solidFill>
                <a:latin typeface="+mn-lt"/>
                <a:ea typeface="+mn-ea"/>
                <a:cs typeface="+mn-cs"/>
              </a:rPr>
              <a:t>表示可以走，</a:t>
            </a:r>
            <a:r>
              <a:rPr lang="en-US" altLang="zh-CN" sz="1800" dirty="0" smtClean="0">
                <a:solidFill>
                  <a:schemeClr val="tx1"/>
                </a:solidFill>
                <a:latin typeface="+mn-lt"/>
                <a:ea typeface="+mn-ea"/>
                <a:cs typeface="+mn-cs"/>
              </a:rPr>
              <a:t>0</a:t>
            </a:r>
            <a:r>
              <a:rPr lang="zh-CN" altLang="en-US" sz="1800" dirty="0" smtClean="0">
                <a:solidFill>
                  <a:schemeClr val="tx1"/>
                </a:solidFill>
                <a:latin typeface="+mn-lt"/>
                <a:ea typeface="+mn-ea"/>
                <a:cs typeface="+mn-cs"/>
              </a:rPr>
              <a:t>表示不可以走，文件读入这</a:t>
            </a:r>
            <a:r>
              <a:rPr lang="en-US" altLang="zh-CN" sz="1800" dirty="0" smtClean="0">
                <a:solidFill>
                  <a:schemeClr val="tx1"/>
                </a:solidFill>
                <a:latin typeface="+mn-lt"/>
                <a:ea typeface="+mn-ea"/>
                <a:cs typeface="+mn-cs"/>
              </a:rPr>
              <a:t>mXn</a:t>
            </a:r>
            <a:r>
              <a:rPr lang="zh-CN" altLang="en-US" sz="1800" dirty="0" smtClean="0">
                <a:solidFill>
                  <a:schemeClr val="tx1"/>
                </a:solidFill>
                <a:latin typeface="+mn-lt"/>
                <a:ea typeface="+mn-ea"/>
                <a:cs typeface="+mn-cs"/>
              </a:rPr>
              <a:t>个数据和起始点、结束点</a:t>
            </a:r>
            <a:r>
              <a:rPr lang="en-US" altLang="zh-CN" sz="1800" dirty="0" smtClean="0">
                <a:solidFill>
                  <a:schemeClr val="tx1"/>
                </a:solidFill>
                <a:latin typeface="+mn-lt"/>
                <a:ea typeface="+mn-ea"/>
                <a:cs typeface="+mn-cs"/>
              </a:rPr>
              <a:t>(</a:t>
            </a:r>
            <a:r>
              <a:rPr lang="zh-CN" altLang="en-US" sz="1800" dirty="0" smtClean="0">
                <a:solidFill>
                  <a:schemeClr val="tx1"/>
                </a:solidFill>
                <a:latin typeface="+mn-lt"/>
                <a:ea typeface="+mn-ea"/>
                <a:cs typeface="+mn-cs"/>
              </a:rPr>
              <a:t>起始点和结束点都是用两个数据来描述的，分别表示这个点的行号和列号</a:t>
            </a:r>
            <a:r>
              <a:rPr lang="en-US" altLang="zh-CN" sz="1800" dirty="0" smtClean="0">
                <a:solidFill>
                  <a:schemeClr val="tx1"/>
                </a:solidFill>
                <a:latin typeface="+mn-lt"/>
                <a:ea typeface="+mn-ea"/>
                <a:cs typeface="+mn-cs"/>
              </a:rPr>
              <a:t>)</a:t>
            </a:r>
            <a:r>
              <a:rPr lang="zh-CN" altLang="en-US" sz="1800" dirty="0" smtClean="0">
                <a:solidFill>
                  <a:schemeClr val="tx1"/>
                </a:solidFill>
                <a:latin typeface="+mn-lt"/>
                <a:ea typeface="+mn-ea"/>
                <a:cs typeface="+mn-cs"/>
              </a:rPr>
              <a:t>。现在要你编程找出所有可行的道路，</a:t>
            </a:r>
            <a:r>
              <a:rPr lang="zh-CN" altLang="en-US" sz="1800" b="1" dirty="0" smtClean="0">
                <a:solidFill>
                  <a:schemeClr val="tx1"/>
                </a:solidFill>
                <a:latin typeface="+mn-lt"/>
                <a:ea typeface="+mn-ea"/>
                <a:cs typeface="+mn-cs"/>
              </a:rPr>
              <a:t>要求所走的路中没有重复的点</a:t>
            </a:r>
            <a:r>
              <a:rPr lang="zh-CN" altLang="en-US" sz="1800" dirty="0" smtClean="0">
                <a:solidFill>
                  <a:schemeClr val="tx1"/>
                </a:solidFill>
                <a:latin typeface="+mn-lt"/>
                <a:ea typeface="+mn-ea"/>
                <a:cs typeface="+mn-cs"/>
              </a:rPr>
              <a:t>，走时只能是上左右下四个方向。如果一条路都不可行，则输出相应信息</a:t>
            </a:r>
            <a:r>
              <a:rPr lang="en-US" altLang="zh-CN" sz="1800" dirty="0" smtClean="0">
                <a:solidFill>
                  <a:schemeClr val="tx1"/>
                </a:solidFill>
                <a:latin typeface="+mn-lt"/>
                <a:ea typeface="+mn-ea"/>
                <a:cs typeface="+mn-cs"/>
              </a:rPr>
              <a:t>(</a:t>
            </a:r>
            <a:r>
              <a:rPr lang="zh-CN" altLang="en-US" sz="1800" dirty="0" smtClean="0">
                <a:solidFill>
                  <a:schemeClr val="tx1"/>
                </a:solidFill>
                <a:latin typeface="+mn-lt"/>
                <a:ea typeface="+mn-ea"/>
                <a:cs typeface="+mn-cs"/>
              </a:rPr>
              <a:t>用</a:t>
            </a:r>
            <a:r>
              <a:rPr lang="en-US" altLang="zh-CN" sz="1800" dirty="0" smtClean="0">
                <a:solidFill>
                  <a:schemeClr val="tx1"/>
                </a:solidFill>
                <a:latin typeface="+mn-lt"/>
                <a:ea typeface="+mn-ea"/>
                <a:cs typeface="+mn-cs"/>
              </a:rPr>
              <a:t>-1</a:t>
            </a:r>
            <a:r>
              <a:rPr lang="zh-CN" altLang="en-US" sz="1800" dirty="0" smtClean="0">
                <a:solidFill>
                  <a:schemeClr val="tx1"/>
                </a:solidFill>
                <a:latin typeface="+mn-lt"/>
                <a:ea typeface="+mn-ea"/>
                <a:cs typeface="+mn-cs"/>
              </a:rPr>
              <a:t>表示无路</a:t>
            </a:r>
            <a:r>
              <a:rPr lang="en-US" altLang="zh-CN" sz="1800" dirty="0" smtClean="0">
                <a:solidFill>
                  <a:schemeClr val="tx1"/>
                </a:solidFill>
                <a:latin typeface="+mn-lt"/>
                <a:ea typeface="+mn-ea"/>
                <a:cs typeface="+mn-cs"/>
              </a:rPr>
              <a:t>)</a:t>
            </a:r>
            <a:r>
              <a:rPr lang="zh-CN" altLang="en-US" sz="1800" dirty="0" smtClean="0">
                <a:solidFill>
                  <a:schemeClr val="tx1"/>
                </a:solidFill>
                <a:latin typeface="+mn-lt"/>
                <a:ea typeface="+mn-ea"/>
                <a:cs typeface="+mn-cs"/>
              </a:rPr>
              <a:t>。</a:t>
            </a:r>
          </a:p>
          <a:p>
            <a:r>
              <a:rPr lang="en-US" altLang="zh-CN" sz="1800" b="1" dirty="0" smtClean="0">
                <a:solidFill>
                  <a:schemeClr val="tx1"/>
                </a:solidFill>
                <a:latin typeface="+mn-lt"/>
                <a:ea typeface="+mn-ea"/>
                <a:cs typeface="+mn-cs"/>
              </a:rPr>
              <a:t>Input</a:t>
            </a:r>
          </a:p>
          <a:p>
            <a:r>
              <a:rPr lang="zh-CN" altLang="en-US" sz="1800" dirty="0" smtClean="0">
                <a:solidFill>
                  <a:schemeClr val="tx1"/>
                </a:solidFill>
                <a:latin typeface="+mn-lt"/>
                <a:ea typeface="+mn-ea"/>
                <a:cs typeface="+mn-cs"/>
              </a:rPr>
              <a:t>第一行是两个数</a:t>
            </a:r>
            <a:r>
              <a:rPr lang="en-US" altLang="zh-CN" sz="1800" dirty="0" smtClean="0">
                <a:solidFill>
                  <a:schemeClr val="tx1"/>
                </a:solidFill>
                <a:latin typeface="+mn-lt"/>
                <a:ea typeface="+mn-ea"/>
                <a:cs typeface="+mn-cs"/>
              </a:rPr>
              <a:t>m</a:t>
            </a:r>
            <a:r>
              <a:rPr lang="zh-CN" altLang="en-US" sz="1800" dirty="0" smtClean="0">
                <a:solidFill>
                  <a:schemeClr val="tx1"/>
                </a:solidFill>
                <a:latin typeface="+mn-lt"/>
                <a:ea typeface="+mn-ea"/>
                <a:cs typeface="+mn-cs"/>
              </a:rPr>
              <a:t>，</a:t>
            </a:r>
            <a:r>
              <a:rPr lang="en-US" altLang="zh-CN" sz="1800" dirty="0" smtClean="0">
                <a:solidFill>
                  <a:schemeClr val="tx1"/>
                </a:solidFill>
                <a:latin typeface="+mn-lt"/>
                <a:ea typeface="+mn-ea"/>
                <a:cs typeface="+mn-cs"/>
              </a:rPr>
              <a:t>n(m</a:t>
            </a:r>
            <a:r>
              <a:rPr lang="zh-CN" altLang="en-US" sz="1800" dirty="0" smtClean="0">
                <a:solidFill>
                  <a:schemeClr val="tx1"/>
                </a:solidFill>
                <a:latin typeface="+mn-lt"/>
                <a:ea typeface="+mn-ea"/>
                <a:cs typeface="+mn-cs"/>
              </a:rPr>
              <a:t>，</a:t>
            </a:r>
            <a:r>
              <a:rPr lang="en-US" altLang="zh-CN" sz="1800" dirty="0" smtClean="0">
                <a:solidFill>
                  <a:schemeClr val="tx1"/>
                </a:solidFill>
                <a:latin typeface="+mn-lt"/>
                <a:ea typeface="+mn-ea"/>
                <a:cs typeface="+mn-cs"/>
              </a:rPr>
              <a:t>n&lt;15)</a:t>
            </a:r>
            <a:r>
              <a:rPr lang="zh-CN" altLang="en-US" sz="1800" dirty="0" smtClean="0">
                <a:solidFill>
                  <a:schemeClr val="tx1"/>
                </a:solidFill>
                <a:latin typeface="+mn-lt"/>
                <a:ea typeface="+mn-ea"/>
                <a:cs typeface="+mn-cs"/>
              </a:rPr>
              <a:t>，接下来是</a:t>
            </a:r>
            <a:r>
              <a:rPr lang="en-US" altLang="zh-CN" sz="1800" dirty="0" smtClean="0">
                <a:solidFill>
                  <a:schemeClr val="tx1"/>
                </a:solidFill>
                <a:latin typeface="+mn-lt"/>
                <a:ea typeface="+mn-ea"/>
                <a:cs typeface="+mn-cs"/>
              </a:rPr>
              <a:t>m</a:t>
            </a:r>
            <a:r>
              <a:rPr lang="zh-CN" altLang="en-US" sz="1800" dirty="0" smtClean="0">
                <a:solidFill>
                  <a:schemeClr val="tx1"/>
                </a:solidFill>
                <a:latin typeface="+mn-lt"/>
                <a:ea typeface="+mn-ea"/>
                <a:cs typeface="+mn-cs"/>
              </a:rPr>
              <a:t>行</a:t>
            </a:r>
            <a:r>
              <a:rPr lang="en-US" altLang="zh-CN" sz="1800" dirty="0" smtClean="0">
                <a:solidFill>
                  <a:schemeClr val="tx1"/>
                </a:solidFill>
                <a:latin typeface="+mn-lt"/>
                <a:ea typeface="+mn-ea"/>
                <a:cs typeface="+mn-cs"/>
              </a:rPr>
              <a:t>n</a:t>
            </a:r>
            <a:r>
              <a:rPr lang="zh-CN" altLang="en-US" sz="1800" dirty="0" smtClean="0">
                <a:solidFill>
                  <a:schemeClr val="tx1"/>
                </a:solidFill>
                <a:latin typeface="+mn-lt"/>
                <a:ea typeface="+mn-ea"/>
                <a:cs typeface="+mn-cs"/>
              </a:rPr>
              <a:t>列由</a:t>
            </a:r>
            <a:r>
              <a:rPr lang="en-US" altLang="zh-CN" sz="1800" dirty="0" smtClean="0">
                <a:solidFill>
                  <a:schemeClr val="tx1"/>
                </a:solidFill>
                <a:latin typeface="+mn-lt"/>
                <a:ea typeface="+mn-ea"/>
                <a:cs typeface="+mn-cs"/>
              </a:rPr>
              <a:t>1</a:t>
            </a:r>
            <a:r>
              <a:rPr lang="zh-CN" altLang="en-US" sz="1800" dirty="0" smtClean="0">
                <a:solidFill>
                  <a:schemeClr val="tx1"/>
                </a:solidFill>
                <a:latin typeface="+mn-lt"/>
                <a:ea typeface="+mn-ea"/>
                <a:cs typeface="+mn-cs"/>
              </a:rPr>
              <a:t>和</a:t>
            </a:r>
            <a:r>
              <a:rPr lang="en-US" altLang="zh-CN" sz="1800" dirty="0" smtClean="0">
                <a:solidFill>
                  <a:schemeClr val="tx1"/>
                </a:solidFill>
                <a:latin typeface="+mn-lt"/>
                <a:ea typeface="+mn-ea"/>
                <a:cs typeface="+mn-cs"/>
              </a:rPr>
              <a:t>0</a:t>
            </a:r>
            <a:r>
              <a:rPr lang="zh-CN" altLang="en-US" sz="1800" dirty="0" smtClean="0">
                <a:solidFill>
                  <a:schemeClr val="tx1"/>
                </a:solidFill>
                <a:latin typeface="+mn-lt"/>
                <a:ea typeface="+mn-ea"/>
                <a:cs typeface="+mn-cs"/>
              </a:rPr>
              <a:t>组成的数据，最后两行是起始点和结束点。</a:t>
            </a:r>
          </a:p>
          <a:p>
            <a:r>
              <a:rPr lang="en-US" altLang="zh-CN" sz="1800" b="1" dirty="0" smtClean="0">
                <a:solidFill>
                  <a:schemeClr val="tx1"/>
                </a:solidFill>
                <a:latin typeface="+mn-lt"/>
                <a:ea typeface="+mn-ea"/>
                <a:cs typeface="+mn-cs"/>
              </a:rPr>
              <a:t>Output</a:t>
            </a:r>
          </a:p>
          <a:p>
            <a:r>
              <a:rPr lang="zh-CN" altLang="en-US" sz="1800" dirty="0" smtClean="0">
                <a:solidFill>
                  <a:schemeClr val="tx1"/>
                </a:solidFill>
                <a:latin typeface="+mn-lt"/>
                <a:ea typeface="+mn-ea"/>
                <a:cs typeface="+mn-cs"/>
              </a:rPr>
              <a:t>所有可行的路径，描述一个点时用</a:t>
            </a:r>
            <a:r>
              <a:rPr lang="en-US" altLang="zh-CN" sz="1800" dirty="0" smtClean="0">
                <a:solidFill>
                  <a:schemeClr val="tx1"/>
                </a:solidFill>
                <a:latin typeface="+mn-lt"/>
                <a:ea typeface="+mn-ea"/>
                <a:cs typeface="+mn-cs"/>
              </a:rPr>
              <a:t>(x</a:t>
            </a:r>
            <a:r>
              <a:rPr lang="zh-CN" altLang="en-US" sz="1800" dirty="0" smtClean="0">
                <a:solidFill>
                  <a:schemeClr val="tx1"/>
                </a:solidFill>
                <a:latin typeface="+mn-lt"/>
                <a:ea typeface="+mn-ea"/>
                <a:cs typeface="+mn-cs"/>
              </a:rPr>
              <a:t>，</a:t>
            </a:r>
            <a:r>
              <a:rPr lang="en-US" altLang="zh-CN" sz="1800" dirty="0" smtClean="0">
                <a:solidFill>
                  <a:schemeClr val="tx1"/>
                </a:solidFill>
                <a:latin typeface="+mn-lt"/>
                <a:ea typeface="+mn-ea"/>
                <a:cs typeface="+mn-cs"/>
              </a:rPr>
              <a:t>y)</a:t>
            </a:r>
            <a:r>
              <a:rPr lang="zh-CN" altLang="en-US" sz="1800" dirty="0" smtClean="0">
                <a:solidFill>
                  <a:schemeClr val="tx1"/>
                </a:solidFill>
                <a:latin typeface="+mn-lt"/>
                <a:ea typeface="+mn-ea"/>
                <a:cs typeface="+mn-cs"/>
              </a:rPr>
              <a:t>的形式，除开始点外，其他的都要用“</a:t>
            </a:r>
            <a:r>
              <a:rPr lang="en-US" altLang="zh-CN" sz="1800" dirty="0" smtClean="0">
                <a:solidFill>
                  <a:schemeClr val="tx1"/>
                </a:solidFill>
                <a:latin typeface="+mn-lt"/>
                <a:ea typeface="+mn-ea"/>
                <a:cs typeface="+mn-cs"/>
              </a:rPr>
              <a:t>-&gt;”</a:t>
            </a:r>
            <a:r>
              <a:rPr lang="zh-CN" altLang="en-US" sz="1800" dirty="0" smtClean="0">
                <a:solidFill>
                  <a:schemeClr val="tx1"/>
                </a:solidFill>
                <a:latin typeface="+mn-lt"/>
                <a:ea typeface="+mn-ea"/>
                <a:cs typeface="+mn-cs"/>
              </a:rPr>
              <a:t>表示方向。 </a:t>
            </a:r>
            <a:br>
              <a:rPr lang="zh-CN" altLang="en-US" sz="1800" dirty="0" smtClean="0">
                <a:solidFill>
                  <a:schemeClr val="tx1"/>
                </a:solidFill>
                <a:latin typeface="+mn-lt"/>
                <a:ea typeface="+mn-ea"/>
                <a:cs typeface="+mn-cs"/>
              </a:rPr>
            </a:br>
            <a:r>
              <a:rPr lang="zh-CN" altLang="en-US" sz="1800" dirty="0" smtClean="0">
                <a:solidFill>
                  <a:schemeClr val="tx1"/>
                </a:solidFill>
                <a:latin typeface="+mn-lt"/>
                <a:ea typeface="+mn-ea"/>
                <a:cs typeface="+mn-cs"/>
              </a:rPr>
              <a:t>如果没有一条可行的路则输出</a:t>
            </a:r>
            <a:r>
              <a:rPr lang="en-US" altLang="zh-CN" sz="1800" dirty="0" smtClean="0">
                <a:solidFill>
                  <a:schemeClr val="tx1"/>
                </a:solidFill>
                <a:latin typeface="+mn-lt"/>
                <a:ea typeface="+mn-ea"/>
                <a:cs typeface="+mn-cs"/>
              </a:rPr>
              <a:t>-1</a:t>
            </a:r>
            <a:r>
              <a:rPr lang="zh-CN" altLang="en-US" sz="1800" dirty="0" smtClean="0">
                <a:solidFill>
                  <a:schemeClr val="tx1"/>
                </a:solidFill>
                <a:latin typeface="+mn-lt"/>
                <a:ea typeface="+mn-ea"/>
                <a:cs typeface="+mn-cs"/>
              </a:rPr>
              <a:t>。</a:t>
            </a:r>
          </a:p>
          <a:p>
            <a:pPr>
              <a:buNone/>
            </a:pPr>
            <a:endParaRPr lang="zh-CN" altLang="en-US" sz="18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205"/>
            <a:ext cx="8229600" cy="4915901"/>
          </a:xfrm>
        </p:spPr>
        <p:txBody>
          <a:bodyPr/>
          <a:lstStyle/>
          <a:p>
            <a:r>
              <a:rPr lang="en-US" altLang="zh-CN" sz="1400" b="1" dirty="0" smtClean="0">
                <a:solidFill>
                  <a:schemeClr val="tx1"/>
                </a:solidFill>
                <a:latin typeface="+mn-lt"/>
                <a:ea typeface="+mn-ea"/>
                <a:cs typeface="+mn-cs"/>
              </a:rPr>
              <a:t>Sample Input</a:t>
            </a:r>
          </a:p>
          <a:p>
            <a:r>
              <a:rPr lang="en-US" altLang="zh-CN" sz="1400" dirty="0" smtClean="0">
                <a:solidFill>
                  <a:schemeClr val="tx1"/>
                </a:solidFill>
                <a:latin typeface="+mn-lt"/>
                <a:ea typeface="+mn-ea"/>
                <a:cs typeface="+mn-cs"/>
              </a:rPr>
              <a:t>5 6 </a:t>
            </a:r>
            <a:br>
              <a:rPr lang="en-US" altLang="zh-CN" sz="1400" dirty="0" smtClean="0">
                <a:solidFill>
                  <a:schemeClr val="tx1"/>
                </a:solidFill>
                <a:latin typeface="+mn-lt"/>
                <a:ea typeface="+mn-ea"/>
                <a:cs typeface="+mn-cs"/>
              </a:rPr>
            </a:br>
            <a:r>
              <a:rPr lang="en-US" altLang="zh-CN" sz="1400" dirty="0" smtClean="0">
                <a:solidFill>
                  <a:schemeClr val="tx1"/>
                </a:solidFill>
                <a:latin typeface="+mn-lt"/>
                <a:ea typeface="+mn-ea"/>
                <a:cs typeface="+mn-cs"/>
              </a:rPr>
              <a:t>1 0 0 1 0 1 </a:t>
            </a:r>
            <a:br>
              <a:rPr lang="en-US" altLang="zh-CN" sz="1400" dirty="0" smtClean="0">
                <a:solidFill>
                  <a:schemeClr val="tx1"/>
                </a:solidFill>
                <a:latin typeface="+mn-lt"/>
                <a:ea typeface="+mn-ea"/>
                <a:cs typeface="+mn-cs"/>
              </a:rPr>
            </a:br>
            <a:r>
              <a:rPr lang="en-US" altLang="zh-CN" sz="1400" dirty="0" smtClean="0">
                <a:solidFill>
                  <a:schemeClr val="tx1"/>
                </a:solidFill>
                <a:latin typeface="+mn-lt"/>
                <a:ea typeface="+mn-ea"/>
                <a:cs typeface="+mn-cs"/>
              </a:rPr>
              <a:t>1 1 1 1 1 1 </a:t>
            </a:r>
            <a:br>
              <a:rPr lang="en-US" altLang="zh-CN" sz="1400" dirty="0" smtClean="0">
                <a:solidFill>
                  <a:schemeClr val="tx1"/>
                </a:solidFill>
                <a:latin typeface="+mn-lt"/>
                <a:ea typeface="+mn-ea"/>
                <a:cs typeface="+mn-cs"/>
              </a:rPr>
            </a:br>
            <a:r>
              <a:rPr lang="en-US" altLang="zh-CN" sz="1400" dirty="0" smtClean="0">
                <a:solidFill>
                  <a:schemeClr val="tx1"/>
                </a:solidFill>
                <a:latin typeface="+mn-lt"/>
                <a:ea typeface="+mn-ea"/>
                <a:cs typeface="+mn-cs"/>
              </a:rPr>
              <a:t>0 0 1 1 1 0 </a:t>
            </a:r>
            <a:br>
              <a:rPr lang="en-US" altLang="zh-CN" sz="1400" dirty="0" smtClean="0">
                <a:solidFill>
                  <a:schemeClr val="tx1"/>
                </a:solidFill>
                <a:latin typeface="+mn-lt"/>
                <a:ea typeface="+mn-ea"/>
                <a:cs typeface="+mn-cs"/>
              </a:rPr>
            </a:br>
            <a:r>
              <a:rPr lang="en-US" altLang="zh-CN" sz="1400" dirty="0" smtClean="0">
                <a:solidFill>
                  <a:schemeClr val="tx1"/>
                </a:solidFill>
                <a:latin typeface="+mn-lt"/>
                <a:ea typeface="+mn-ea"/>
                <a:cs typeface="+mn-cs"/>
              </a:rPr>
              <a:t>1 1 1 1 1 0 </a:t>
            </a:r>
            <a:br>
              <a:rPr lang="en-US" altLang="zh-CN" sz="1400" dirty="0" smtClean="0">
                <a:solidFill>
                  <a:schemeClr val="tx1"/>
                </a:solidFill>
                <a:latin typeface="+mn-lt"/>
                <a:ea typeface="+mn-ea"/>
                <a:cs typeface="+mn-cs"/>
              </a:rPr>
            </a:br>
            <a:r>
              <a:rPr lang="en-US" altLang="zh-CN" sz="1400" dirty="0" smtClean="0">
                <a:solidFill>
                  <a:schemeClr val="tx1"/>
                </a:solidFill>
                <a:latin typeface="+mn-lt"/>
                <a:ea typeface="+mn-ea"/>
                <a:cs typeface="+mn-cs"/>
              </a:rPr>
              <a:t>1 1 1 0 1 1 </a:t>
            </a:r>
            <a:br>
              <a:rPr lang="en-US" altLang="zh-CN" sz="1400" dirty="0" smtClean="0">
                <a:solidFill>
                  <a:schemeClr val="tx1"/>
                </a:solidFill>
                <a:latin typeface="+mn-lt"/>
                <a:ea typeface="+mn-ea"/>
                <a:cs typeface="+mn-cs"/>
              </a:rPr>
            </a:br>
            <a:r>
              <a:rPr lang="en-US" altLang="zh-CN" sz="1400" dirty="0" smtClean="0">
                <a:solidFill>
                  <a:schemeClr val="tx1"/>
                </a:solidFill>
                <a:latin typeface="+mn-lt"/>
                <a:ea typeface="+mn-ea"/>
                <a:cs typeface="+mn-cs"/>
              </a:rPr>
              <a:t>1 1 </a:t>
            </a:r>
            <a:br>
              <a:rPr lang="en-US" altLang="zh-CN" sz="1400" dirty="0" smtClean="0">
                <a:solidFill>
                  <a:schemeClr val="tx1"/>
                </a:solidFill>
                <a:latin typeface="+mn-lt"/>
                <a:ea typeface="+mn-ea"/>
                <a:cs typeface="+mn-cs"/>
              </a:rPr>
            </a:br>
            <a:r>
              <a:rPr lang="en-US" altLang="zh-CN" sz="1400" dirty="0" smtClean="0">
                <a:solidFill>
                  <a:schemeClr val="tx1"/>
                </a:solidFill>
                <a:latin typeface="+mn-lt"/>
                <a:ea typeface="+mn-ea"/>
                <a:cs typeface="+mn-cs"/>
              </a:rPr>
              <a:t>5 6</a:t>
            </a:r>
          </a:p>
          <a:p>
            <a:r>
              <a:rPr lang="en-US" sz="1400" b="1" dirty="0" smtClean="0">
                <a:solidFill>
                  <a:schemeClr val="tx1"/>
                </a:solidFill>
                <a:latin typeface="+mn-lt"/>
                <a:ea typeface="+mn-ea"/>
                <a:cs typeface="+mn-cs"/>
              </a:rPr>
              <a:t>Sample Output</a:t>
            </a:r>
          </a:p>
          <a:p>
            <a:r>
              <a:rPr lang="en-US" sz="1400" dirty="0" smtClean="0">
                <a:solidFill>
                  <a:schemeClr val="tx1"/>
                </a:solidFill>
                <a:latin typeface="+mn-lt"/>
                <a:ea typeface="+mn-ea"/>
                <a:cs typeface="+mn-cs"/>
              </a:rPr>
              <a:t>(1,1)-&gt;(2,1)-&gt;(2,2)-&gt;(2,3)-&gt;(2,4)-&gt;(2,5)-&gt;(3,5)-&gt;(3,4)-&gt;(3,3)-&gt;(4,3)-&gt;(4,4)-&gt;(4,5)-&gt;(5,5)-&gt;(5,6) </a:t>
            </a:r>
            <a:br>
              <a:rPr lang="en-US" sz="1400" dirty="0" smtClean="0">
                <a:solidFill>
                  <a:schemeClr val="tx1"/>
                </a:solidFill>
                <a:latin typeface="+mn-lt"/>
                <a:ea typeface="+mn-ea"/>
                <a:cs typeface="+mn-cs"/>
              </a:rPr>
            </a:br>
            <a:r>
              <a:rPr lang="en-US" sz="1400" dirty="0" smtClean="0">
                <a:solidFill>
                  <a:schemeClr val="tx1"/>
                </a:solidFill>
                <a:latin typeface="+mn-lt"/>
                <a:ea typeface="+mn-ea"/>
                <a:cs typeface="+mn-cs"/>
              </a:rPr>
              <a:t>(1,1)-&gt;(2,1)-&gt;(2,2)-&gt;(2,3)-&gt;(2,4)-&gt;(2,5)-&gt;(3,5)-&gt;(3,4)-&gt;(4,4)-&gt;(4,5)-&gt;(5,5)-&gt;(5,6) </a:t>
            </a:r>
            <a:br>
              <a:rPr lang="en-US" sz="1400" dirty="0" smtClean="0">
                <a:solidFill>
                  <a:schemeClr val="tx1"/>
                </a:solidFill>
                <a:latin typeface="+mn-lt"/>
                <a:ea typeface="+mn-ea"/>
                <a:cs typeface="+mn-cs"/>
              </a:rPr>
            </a:br>
            <a:r>
              <a:rPr lang="en-US" sz="1400" dirty="0" smtClean="0">
                <a:solidFill>
                  <a:schemeClr val="tx1"/>
                </a:solidFill>
                <a:latin typeface="+mn-lt"/>
                <a:ea typeface="+mn-ea"/>
                <a:cs typeface="+mn-cs"/>
              </a:rPr>
              <a:t>(1,1)-&gt;(2,1)-&gt;(2,2)-&gt;(2,3)-&gt;(2,4)-&gt;(2,5)-&gt;(3,5)-&gt;(4,5)-&gt;(5,5)-&gt;(5,6) </a:t>
            </a:r>
            <a:br>
              <a:rPr lang="en-US" sz="1400" dirty="0" smtClean="0">
                <a:solidFill>
                  <a:schemeClr val="tx1"/>
                </a:solidFill>
                <a:latin typeface="+mn-lt"/>
                <a:ea typeface="+mn-ea"/>
                <a:cs typeface="+mn-cs"/>
              </a:rPr>
            </a:br>
            <a:r>
              <a:rPr lang="en-US" sz="1400" dirty="0" smtClean="0">
                <a:solidFill>
                  <a:schemeClr val="tx1"/>
                </a:solidFill>
                <a:latin typeface="+mn-lt"/>
                <a:ea typeface="+mn-ea"/>
                <a:cs typeface="+mn-cs"/>
              </a:rPr>
              <a:t>(1,1)-&gt;(2,1)-&gt;(2,2)-&gt;(2,3)-&gt;(2,4)-&gt;(3,4)-&gt;(3,3)-&gt;(4,3)-&gt;(4,4)-&gt;(4,5)-&gt;(5,5)-&gt;(5,6) </a:t>
            </a:r>
            <a:br>
              <a:rPr lang="en-US" sz="1400" dirty="0" smtClean="0">
                <a:solidFill>
                  <a:schemeClr val="tx1"/>
                </a:solidFill>
                <a:latin typeface="+mn-lt"/>
                <a:ea typeface="+mn-ea"/>
                <a:cs typeface="+mn-cs"/>
              </a:rPr>
            </a:br>
            <a:r>
              <a:rPr lang="en-US" sz="1400" dirty="0" smtClean="0">
                <a:solidFill>
                  <a:schemeClr val="tx1"/>
                </a:solidFill>
                <a:latin typeface="+mn-lt"/>
                <a:ea typeface="+mn-ea"/>
                <a:cs typeface="+mn-cs"/>
              </a:rPr>
              <a:t>(1,1)-&gt;(2,1)-&gt;(2,2)-&gt;(2,3)-&gt;(2,4)-&gt;(3,4)-&gt;(3,5)-&gt;(4,5)-&gt;(5,5)-&gt;(5,6) </a:t>
            </a:r>
            <a:br>
              <a:rPr lang="en-US" sz="1400" dirty="0" smtClean="0">
                <a:solidFill>
                  <a:schemeClr val="tx1"/>
                </a:solidFill>
                <a:latin typeface="+mn-lt"/>
                <a:ea typeface="+mn-ea"/>
                <a:cs typeface="+mn-cs"/>
              </a:rPr>
            </a:br>
            <a:r>
              <a:rPr lang="en-US" sz="1400" dirty="0" smtClean="0">
                <a:solidFill>
                  <a:schemeClr val="tx1"/>
                </a:solidFill>
                <a:latin typeface="+mn-lt"/>
                <a:ea typeface="+mn-ea"/>
                <a:cs typeface="+mn-cs"/>
              </a:rPr>
              <a:t>(1,1)-&gt;(2,1)-&gt;(2,2)-&gt;(2,3)-&gt;(2,4)-&gt;(3,4)-&gt;(4,4)-&gt;(4,5)-&gt;(5,5)-&gt;(5,6) </a:t>
            </a:r>
            <a:br>
              <a:rPr lang="en-US" sz="1400" dirty="0" smtClean="0">
                <a:solidFill>
                  <a:schemeClr val="tx1"/>
                </a:solidFill>
                <a:latin typeface="+mn-lt"/>
                <a:ea typeface="+mn-ea"/>
                <a:cs typeface="+mn-cs"/>
              </a:rPr>
            </a:br>
            <a:r>
              <a:rPr lang="en-US" sz="1400" dirty="0" smtClean="0">
                <a:solidFill>
                  <a:schemeClr val="tx1"/>
                </a:solidFill>
                <a:latin typeface="+mn-lt"/>
                <a:ea typeface="+mn-ea"/>
                <a:cs typeface="+mn-cs"/>
              </a:rPr>
              <a:t>(1,1)-&gt;(2,1)-&gt;(2,2)-&gt;(2,3)-&gt;(3,3)-&gt;(3,4)-&gt;(2,4)-&gt;(2,5)-&gt;(3,5)-&gt;(4,5)-&gt;(5,5)-&gt;(5,6) </a:t>
            </a:r>
            <a:br>
              <a:rPr lang="en-US" sz="1400" dirty="0" smtClean="0">
                <a:solidFill>
                  <a:schemeClr val="tx1"/>
                </a:solidFill>
                <a:latin typeface="+mn-lt"/>
                <a:ea typeface="+mn-ea"/>
                <a:cs typeface="+mn-cs"/>
              </a:rPr>
            </a:br>
            <a:r>
              <a:rPr lang="en-US" sz="1400" dirty="0" smtClean="0">
                <a:solidFill>
                  <a:schemeClr val="tx1"/>
                </a:solidFill>
                <a:latin typeface="+mn-lt"/>
                <a:ea typeface="+mn-ea"/>
                <a:cs typeface="+mn-cs"/>
              </a:rPr>
              <a:t>(1,1)-&gt;(2,1)-&gt;(2,2)-&gt;(2,3)-&gt;(3,3)-&gt;(3,4)-&gt;(3,5)-&gt;(4,5)-&gt;(5,5)-&gt;(5,6) </a:t>
            </a:r>
            <a:br>
              <a:rPr lang="en-US" sz="1400" dirty="0" smtClean="0">
                <a:solidFill>
                  <a:schemeClr val="tx1"/>
                </a:solidFill>
                <a:latin typeface="+mn-lt"/>
                <a:ea typeface="+mn-ea"/>
                <a:cs typeface="+mn-cs"/>
              </a:rPr>
            </a:br>
            <a:r>
              <a:rPr lang="en-US" sz="1400" dirty="0" smtClean="0">
                <a:solidFill>
                  <a:schemeClr val="tx1"/>
                </a:solidFill>
                <a:latin typeface="+mn-lt"/>
                <a:ea typeface="+mn-ea"/>
                <a:cs typeface="+mn-cs"/>
              </a:rPr>
              <a:t>(1,1)-&gt;(2,1)-&gt;(2,2)-&gt;(2,3)-&gt;(3,3)-&gt;(3,4)-&gt;(4,4)-&gt;(4,5)-&gt;(5,5)-&gt;(5,6) </a:t>
            </a:r>
            <a:br>
              <a:rPr lang="en-US" sz="1400" dirty="0" smtClean="0">
                <a:solidFill>
                  <a:schemeClr val="tx1"/>
                </a:solidFill>
                <a:latin typeface="+mn-lt"/>
                <a:ea typeface="+mn-ea"/>
                <a:cs typeface="+mn-cs"/>
              </a:rPr>
            </a:br>
            <a:r>
              <a:rPr lang="en-US" sz="1400" dirty="0" smtClean="0">
                <a:solidFill>
                  <a:schemeClr val="tx1"/>
                </a:solidFill>
                <a:latin typeface="+mn-lt"/>
                <a:ea typeface="+mn-ea"/>
                <a:cs typeface="+mn-cs"/>
              </a:rPr>
              <a:t>(1,1)-&gt;(2,1)-&gt;(2,2)-&gt;(2,3)-&gt;(3,3)-&gt;(4,3)-&gt;(4,4)-&gt;(3,4)-&gt;(2,4)-&gt;(2,5)-&gt;(3,5)-&gt;(4,5)-&gt;(5,5)-&gt;(5,6) </a:t>
            </a:r>
            <a:br>
              <a:rPr lang="en-US" sz="1400" dirty="0" smtClean="0">
                <a:solidFill>
                  <a:schemeClr val="tx1"/>
                </a:solidFill>
                <a:latin typeface="+mn-lt"/>
                <a:ea typeface="+mn-ea"/>
                <a:cs typeface="+mn-cs"/>
              </a:rPr>
            </a:br>
            <a:r>
              <a:rPr lang="en-US" sz="1400" dirty="0" smtClean="0">
                <a:solidFill>
                  <a:schemeClr val="tx1"/>
                </a:solidFill>
                <a:latin typeface="+mn-lt"/>
                <a:ea typeface="+mn-ea"/>
                <a:cs typeface="+mn-cs"/>
              </a:rPr>
              <a:t>(1,1)-&gt;(2,1)-&gt;(2,2)-&gt;(2,3)-&gt;(3,3)-&gt;(4,3)-&gt;(4,4)-&gt;(3,4)-&gt;(3,5)-&gt;(4,5)-&gt;(5,5)-&gt;(5,6) </a:t>
            </a:r>
            <a:br>
              <a:rPr lang="en-US" sz="1400" dirty="0" smtClean="0">
                <a:solidFill>
                  <a:schemeClr val="tx1"/>
                </a:solidFill>
                <a:latin typeface="+mn-lt"/>
                <a:ea typeface="+mn-ea"/>
                <a:cs typeface="+mn-cs"/>
              </a:rPr>
            </a:br>
            <a:r>
              <a:rPr lang="en-US" sz="1400" dirty="0" smtClean="0">
                <a:solidFill>
                  <a:schemeClr val="tx1"/>
                </a:solidFill>
                <a:latin typeface="+mn-lt"/>
                <a:ea typeface="+mn-ea"/>
                <a:cs typeface="+mn-cs"/>
              </a:rPr>
              <a:t>(1,1)-&gt;(2,1)-&gt;(2,2)-&gt;(2,3)-&gt;(3,3)-&gt;(4,3)-&gt;(4,4)-&gt;(4,5)-&gt;(5,5)-&gt;(5,6)</a:t>
            </a:r>
          </a:p>
          <a:p>
            <a:pPr>
              <a:buNone/>
            </a:pPr>
            <a:endParaRPr lang="zh-CN" altLang="en-US" sz="14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7"/>
            <a:ext cx="8229600" cy="753781"/>
          </a:xfrm>
        </p:spPr>
        <p:txBody>
          <a:bodyPr/>
          <a:lstStyle/>
          <a:p>
            <a:r>
              <a:rPr lang="zh-CN" altLang="en-US" dirty="0" smtClean="0"/>
              <a:t>为什么搜索 ？</a:t>
            </a:r>
            <a:endParaRPr lang="zh-CN" altLang="en-US" dirty="0"/>
          </a:p>
        </p:txBody>
      </p:sp>
      <p:sp>
        <p:nvSpPr>
          <p:cNvPr id="3" name="内容占位符 2"/>
          <p:cNvSpPr>
            <a:spLocks noGrp="1"/>
          </p:cNvSpPr>
          <p:nvPr>
            <p:ph idx="1"/>
          </p:nvPr>
        </p:nvSpPr>
        <p:spPr>
          <a:xfrm>
            <a:off x="457200" y="1201316"/>
            <a:ext cx="8229600" cy="3960440"/>
          </a:xfrm>
        </p:spPr>
        <p:txBody>
          <a:bodyPr/>
          <a:lstStyle/>
          <a:p>
            <a:r>
              <a:rPr lang="zh-CN" altLang="en-US" dirty="0" smtClean="0"/>
              <a:t>基础概念</a:t>
            </a:r>
            <a:endParaRPr lang="en-US" altLang="zh-CN" dirty="0" smtClean="0"/>
          </a:p>
          <a:p>
            <a:pPr>
              <a:lnSpc>
                <a:spcPct val="80000"/>
              </a:lnSpc>
            </a:pPr>
            <a:r>
              <a:rPr lang="zh-CN" altLang="en-US" dirty="0" smtClean="0"/>
              <a:t>在我们遇到的一些问题当中，有些问题不能够确切的建立数学模型，或即便有数学模型但该模型的准确方法也不一定能运用现成算法。在要求枚举方案时，常常会遇到这一类问题。</a:t>
            </a:r>
          </a:p>
          <a:p>
            <a:pPr>
              <a:lnSpc>
                <a:spcPct val="80000"/>
              </a:lnSpc>
            </a:pPr>
            <a:r>
              <a:rPr lang="zh-CN" altLang="en-US" dirty="0" smtClean="0"/>
              <a:t>解决这一类问题，我们一般采用搜索的方法解决，即从初始状态出发，运用题目所给出的条件和规则扩展所有可能情况，从中找出满足题意要求的解答。</a:t>
            </a:r>
            <a:endParaRPr lang="en-US" altLang="zh-CN" dirty="0" smtClean="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93204"/>
            <a:ext cx="8229600" cy="609765"/>
          </a:xfrm>
        </p:spPr>
        <p:txBody>
          <a:bodyPr/>
          <a:lstStyle/>
          <a:p>
            <a:r>
              <a:rPr lang="en-US" altLang="zh-CN" sz="3600" dirty="0" smtClean="0"/>
              <a:t>DFS</a:t>
            </a:r>
            <a:r>
              <a:rPr lang="zh-CN" altLang="en-US" sz="3600" dirty="0" smtClean="0"/>
              <a:t>与回溯</a:t>
            </a:r>
            <a:endParaRPr lang="zh-CN" altLang="en-US" sz="3600" dirty="0"/>
          </a:p>
        </p:txBody>
      </p:sp>
      <p:sp>
        <p:nvSpPr>
          <p:cNvPr id="3" name="内容占位符 2"/>
          <p:cNvSpPr>
            <a:spLocks noGrp="1"/>
          </p:cNvSpPr>
          <p:nvPr>
            <p:ph idx="1"/>
          </p:nvPr>
        </p:nvSpPr>
        <p:spPr>
          <a:xfrm>
            <a:off x="395536" y="1057301"/>
            <a:ext cx="8363272" cy="4051805"/>
          </a:xfrm>
        </p:spPr>
        <p:txBody>
          <a:bodyPr/>
          <a:lstStyle/>
          <a:p>
            <a:r>
              <a:rPr lang="zh-CN" altLang="zh-CN" sz="2800" dirty="0"/>
              <a:t>深度优先搜索法，与广度优先搜索法不同的是，它优先拓展</a:t>
            </a:r>
            <a:r>
              <a:rPr lang="zh-CN" altLang="zh-CN" sz="2800" b="1" dirty="0">
                <a:solidFill>
                  <a:srgbClr val="00B050"/>
                </a:solidFill>
              </a:rPr>
              <a:t>后拓展出的节点</a:t>
            </a:r>
            <a:r>
              <a:rPr lang="zh-CN" altLang="zh-CN" sz="2800" dirty="0"/>
              <a:t>，这种算法也叫做回溯法，是搜索算法中的一种控制策略，也是求解特殊型计数题或较复杂的枚举题中使用频率最高的一种算法</a:t>
            </a:r>
            <a:r>
              <a:rPr lang="zh-CN" altLang="zh-CN" sz="2800" dirty="0" smtClean="0"/>
              <a:t>。首先</a:t>
            </a:r>
            <a:r>
              <a:rPr lang="zh-CN" altLang="zh-CN" sz="2800" dirty="0"/>
              <a:t>从一个具体例子入手，逐步引入</a:t>
            </a:r>
            <a:r>
              <a:rPr lang="zh-CN" altLang="zh-CN" sz="2800" dirty="0" smtClean="0"/>
              <a:t>深度优先搜索</a:t>
            </a:r>
            <a:r>
              <a:rPr lang="zh-CN" altLang="en-US" sz="2800" dirty="0" smtClean="0"/>
              <a:t>与回溯</a:t>
            </a:r>
            <a:r>
              <a:rPr lang="zh-CN" altLang="zh-CN" sz="2800" dirty="0" smtClean="0"/>
              <a:t>的</a:t>
            </a:r>
            <a:r>
              <a:rPr lang="zh-CN" altLang="zh-CN" sz="2800" dirty="0"/>
              <a:t>解题的一般规律。</a:t>
            </a:r>
          </a:p>
        </p:txBody>
      </p:sp>
    </p:spTree>
    <p:extLst>
      <p:ext uri="{BB962C8B-B14F-4D97-AF65-F5344CB8AC3E}">
        <p14:creationId xmlns="" xmlns:p14="http://schemas.microsoft.com/office/powerpoint/2010/main" val="859260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31511"/>
            <a:ext cx="8291264" cy="949854"/>
          </a:xfrm>
        </p:spPr>
        <p:txBody>
          <a:bodyPr/>
          <a:lstStyle/>
          <a:p>
            <a:r>
              <a:rPr lang="zh-CN" altLang="en-US" sz="3600" dirty="0" smtClean="0"/>
              <a:t> 皇后问题</a:t>
            </a:r>
            <a:endParaRPr lang="zh-CN" altLang="en-US" sz="3600" dirty="0"/>
          </a:p>
        </p:txBody>
      </p:sp>
      <p:sp>
        <p:nvSpPr>
          <p:cNvPr id="3" name="内容占位符 2"/>
          <p:cNvSpPr>
            <a:spLocks noGrp="1"/>
          </p:cNvSpPr>
          <p:nvPr>
            <p:ph idx="1"/>
          </p:nvPr>
        </p:nvSpPr>
        <p:spPr/>
        <p:txBody>
          <a:bodyPr/>
          <a:lstStyle/>
          <a:p>
            <a:r>
              <a:rPr lang="zh-CN" altLang="en-US" sz="2800" dirty="0" smtClean="0"/>
              <a:t>设有</a:t>
            </a:r>
            <a:r>
              <a:rPr lang="zh-CN" altLang="en-US" sz="2800" dirty="0"/>
              <a:t>一个</a:t>
            </a:r>
            <a:r>
              <a:rPr lang="en-US" altLang="zh-CN" sz="2800" dirty="0"/>
              <a:t>4×4</a:t>
            </a:r>
            <a:r>
              <a:rPr lang="zh-CN" altLang="en-US" sz="2800" dirty="0"/>
              <a:t>的棋盘（即每行每列有四个正方形格的棋盘），用四个皇后布到格子中，要求满足以下条件：任意两个皇后不在同一行或同一列或同一对角线上。试问有多少种棋局？</a:t>
            </a:r>
            <a:endParaRPr lang="en-US" altLang="zh-CN" sz="2800" dirty="0"/>
          </a:p>
          <a:p>
            <a:r>
              <a:rPr lang="zh-CN" altLang="en-US" sz="2800" dirty="0"/>
              <a:t>例如：下列棋局便是满足方案的一种：</a:t>
            </a:r>
            <a:endParaRPr lang="en-US" altLang="zh-CN" sz="2800" dirty="0"/>
          </a:p>
          <a:p>
            <a:r>
              <a:rPr lang="zh-CN" altLang="en-US" sz="2800" dirty="0"/>
              <a:t>红圆圈表示皇后</a:t>
            </a:r>
            <a:endParaRPr lang="en-US" altLang="zh-CN" sz="2800" dirty="0"/>
          </a:p>
          <a:p>
            <a:endParaRPr lang="zh-CN" altLang="en-US" sz="2800" dirty="0"/>
          </a:p>
        </p:txBody>
      </p:sp>
      <p:grpSp>
        <p:nvGrpSpPr>
          <p:cNvPr id="4" name="组合 21"/>
          <p:cNvGrpSpPr>
            <a:grpSpLocks/>
          </p:cNvGrpSpPr>
          <p:nvPr/>
        </p:nvGrpSpPr>
        <p:grpSpPr bwMode="auto">
          <a:xfrm>
            <a:off x="4427984" y="4081636"/>
            <a:ext cx="864394" cy="960438"/>
            <a:chOff x="0" y="0"/>
            <a:chExt cx="1152128" cy="1152922"/>
          </a:xfrm>
        </p:grpSpPr>
        <p:sp>
          <p:nvSpPr>
            <p:cNvPr id="5" name="矩形 3"/>
            <p:cNvSpPr>
              <a:spLocks noChangeArrowheads="1"/>
            </p:cNvSpPr>
            <p:nvPr/>
          </p:nvSpPr>
          <p:spPr bwMode="auto">
            <a:xfrm>
              <a:off x="0" y="0"/>
              <a:ext cx="1152128" cy="1152922"/>
            </a:xfrm>
            <a:prstGeom prst="rect">
              <a:avLst/>
            </a:prstGeom>
            <a:solidFill>
              <a:srgbClr val="477AB1"/>
            </a:solidFill>
            <a:ln w="25400" cmpd="sng">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mbria" panose="02040503050406030204" pitchFamily="18" charset="0"/>
                <a:ea typeface="华文楷体" panose="02010600040101010101" pitchFamily="2" charset="-122"/>
              </a:endParaRPr>
            </a:p>
          </p:txBody>
        </p:sp>
        <p:cxnSp>
          <p:nvCxnSpPr>
            <p:cNvPr id="6" name="直接连接符 5"/>
            <p:cNvCxnSpPr>
              <a:cxnSpLocks noChangeShapeType="1"/>
              <a:stCxn id="5" idx="0"/>
              <a:endCxn id="5" idx="2"/>
            </p:cNvCxnSpPr>
            <p:nvPr/>
          </p:nvCxnSpPr>
          <p:spPr bwMode="auto">
            <a:xfrm rot="16200000" flipH="1">
              <a:off x="-397" y="574874"/>
              <a:ext cx="1152922" cy="3174"/>
            </a:xfrm>
            <a:prstGeom prst="line">
              <a:avLst/>
            </a:prstGeom>
            <a:noFill/>
            <a:ln w="12700" cmpd="sng">
              <a:solidFill>
                <a:schemeClr val="tx1"/>
              </a:solidFill>
              <a:round/>
              <a:headEnd/>
              <a:tailEnd/>
            </a:ln>
            <a:extLst>
              <a:ext uri="{909E8E84-426E-40DD-AFC4-6F175D3DCCD1}">
                <a14:hiddenFill xmlns="" xmlns:a14="http://schemas.microsoft.com/office/drawing/2010/main">
                  <a:noFill/>
                </a14:hiddenFill>
              </a:ext>
            </a:extLst>
          </p:spPr>
        </p:cxnSp>
        <p:cxnSp>
          <p:nvCxnSpPr>
            <p:cNvPr id="7" name="直接连接符 10"/>
            <p:cNvCxnSpPr>
              <a:cxnSpLocks noChangeShapeType="1"/>
            </p:cNvCxnSpPr>
            <p:nvPr/>
          </p:nvCxnSpPr>
          <p:spPr bwMode="auto">
            <a:xfrm rot="16200000" flipH="1">
              <a:off x="289219" y="575666"/>
              <a:ext cx="1152922" cy="1587"/>
            </a:xfrm>
            <a:prstGeom prst="line">
              <a:avLst/>
            </a:prstGeom>
            <a:noFill/>
            <a:ln w="12700" cmpd="sng">
              <a:solidFill>
                <a:schemeClr val="tx1"/>
              </a:solidFill>
              <a:round/>
              <a:headEnd/>
              <a:tailEnd/>
            </a:ln>
            <a:extLst>
              <a:ext uri="{909E8E84-426E-40DD-AFC4-6F175D3DCCD1}">
                <a14:hiddenFill xmlns="" xmlns:a14="http://schemas.microsoft.com/office/drawing/2010/main">
                  <a:noFill/>
                </a14:hiddenFill>
              </a:ext>
            </a:extLst>
          </p:spPr>
        </p:cxnSp>
        <p:cxnSp>
          <p:nvCxnSpPr>
            <p:cNvPr id="8" name="直接连接符 11"/>
            <p:cNvCxnSpPr>
              <a:cxnSpLocks noChangeShapeType="1"/>
            </p:cNvCxnSpPr>
            <p:nvPr/>
          </p:nvCxnSpPr>
          <p:spPr bwMode="auto">
            <a:xfrm rot="16200000" flipH="1">
              <a:off x="-286842" y="575668"/>
              <a:ext cx="1152922" cy="1586"/>
            </a:xfrm>
            <a:prstGeom prst="line">
              <a:avLst/>
            </a:prstGeom>
            <a:noFill/>
            <a:ln w="12700" cmpd="sng">
              <a:solidFill>
                <a:schemeClr val="tx1"/>
              </a:solidFill>
              <a:round/>
              <a:headEnd/>
              <a:tailEnd/>
            </a:ln>
            <a:extLst>
              <a:ext uri="{909E8E84-426E-40DD-AFC4-6F175D3DCCD1}">
                <a14:hiddenFill xmlns="" xmlns:a14="http://schemas.microsoft.com/office/drawing/2010/main">
                  <a:noFill/>
                </a14:hiddenFill>
              </a:ext>
            </a:extLst>
          </p:spPr>
        </p:cxnSp>
        <p:cxnSp>
          <p:nvCxnSpPr>
            <p:cNvPr id="9" name="直接连接符 14"/>
            <p:cNvCxnSpPr>
              <a:cxnSpLocks noChangeShapeType="1"/>
              <a:stCxn id="5" idx="1"/>
              <a:endCxn id="5" idx="3"/>
            </p:cNvCxnSpPr>
            <p:nvPr/>
          </p:nvCxnSpPr>
          <p:spPr bwMode="auto">
            <a:xfrm rot="10800000" flipH="1">
              <a:off x="0" y="576460"/>
              <a:ext cx="1152128" cy="1589"/>
            </a:xfrm>
            <a:prstGeom prst="line">
              <a:avLst/>
            </a:prstGeom>
            <a:noFill/>
            <a:ln w="12700" cmpd="sng">
              <a:solidFill>
                <a:schemeClr val="tx1"/>
              </a:solidFill>
              <a:round/>
              <a:headEnd/>
              <a:tailEnd/>
            </a:ln>
            <a:extLst>
              <a:ext uri="{909E8E84-426E-40DD-AFC4-6F175D3DCCD1}">
                <a14:hiddenFill xmlns="" xmlns:a14="http://schemas.microsoft.com/office/drawing/2010/main">
                  <a:noFill/>
                </a14:hiddenFill>
              </a:ext>
            </a:extLst>
          </p:spPr>
        </p:cxnSp>
        <p:cxnSp>
          <p:nvCxnSpPr>
            <p:cNvPr id="10" name="直接连接符 15"/>
            <p:cNvCxnSpPr>
              <a:cxnSpLocks noChangeShapeType="1"/>
            </p:cNvCxnSpPr>
            <p:nvPr/>
          </p:nvCxnSpPr>
          <p:spPr bwMode="auto">
            <a:xfrm rot="10800000" flipH="1">
              <a:off x="0" y="287436"/>
              <a:ext cx="1152128" cy="1589"/>
            </a:xfrm>
            <a:prstGeom prst="line">
              <a:avLst/>
            </a:prstGeom>
            <a:noFill/>
            <a:ln w="12700" cmpd="sng">
              <a:solidFill>
                <a:schemeClr val="tx1"/>
              </a:solidFill>
              <a:round/>
              <a:headEnd/>
              <a:tailEnd/>
            </a:ln>
            <a:extLst>
              <a:ext uri="{909E8E84-426E-40DD-AFC4-6F175D3DCCD1}">
                <a14:hiddenFill xmlns="" xmlns:a14="http://schemas.microsoft.com/office/drawing/2010/main">
                  <a:noFill/>
                </a14:hiddenFill>
              </a:ext>
            </a:extLst>
          </p:spPr>
        </p:cxnSp>
        <p:cxnSp>
          <p:nvCxnSpPr>
            <p:cNvPr id="11" name="直接连接符 16"/>
            <p:cNvCxnSpPr>
              <a:cxnSpLocks noChangeShapeType="1"/>
            </p:cNvCxnSpPr>
            <p:nvPr/>
          </p:nvCxnSpPr>
          <p:spPr bwMode="auto">
            <a:xfrm rot="10800000" flipH="1">
              <a:off x="0" y="863897"/>
              <a:ext cx="1152128" cy="1588"/>
            </a:xfrm>
            <a:prstGeom prst="line">
              <a:avLst/>
            </a:prstGeom>
            <a:noFill/>
            <a:ln w="12700" cmpd="sng">
              <a:solidFill>
                <a:schemeClr val="tx1"/>
              </a:solidFill>
              <a:round/>
              <a:headEnd/>
              <a:tailEnd/>
            </a:ln>
            <a:extLst>
              <a:ext uri="{909E8E84-426E-40DD-AFC4-6F175D3DCCD1}">
                <a14:hiddenFill xmlns="" xmlns:a14="http://schemas.microsoft.com/office/drawing/2010/main">
                  <a:noFill/>
                </a14:hiddenFill>
              </a:ext>
            </a:extLst>
          </p:spPr>
        </p:cxnSp>
        <p:sp>
          <p:nvSpPr>
            <p:cNvPr id="12" name="椭圆 17"/>
            <p:cNvSpPr>
              <a:spLocks noChangeArrowheads="1"/>
            </p:cNvSpPr>
            <p:nvPr/>
          </p:nvSpPr>
          <p:spPr bwMode="auto">
            <a:xfrm>
              <a:off x="360238" y="71462"/>
              <a:ext cx="144413" cy="144513"/>
            </a:xfrm>
            <a:prstGeom prst="ellipse">
              <a:avLst/>
            </a:prstGeom>
            <a:solidFill>
              <a:srgbClr val="FF0000"/>
            </a:solidFill>
            <a:ln w="25400" cmpd="sng">
              <a:solidFill>
                <a:srgbClr val="FF000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mbria" panose="02040503050406030204" pitchFamily="18" charset="0"/>
                <a:ea typeface="华文楷体" panose="02010600040101010101" pitchFamily="2" charset="-122"/>
              </a:endParaRPr>
            </a:p>
          </p:txBody>
        </p:sp>
        <p:sp>
          <p:nvSpPr>
            <p:cNvPr id="13" name="椭圆 18"/>
            <p:cNvSpPr>
              <a:spLocks noChangeArrowheads="1"/>
            </p:cNvSpPr>
            <p:nvPr/>
          </p:nvSpPr>
          <p:spPr bwMode="auto">
            <a:xfrm>
              <a:off x="71412" y="647923"/>
              <a:ext cx="144413" cy="144512"/>
            </a:xfrm>
            <a:prstGeom prst="ellipse">
              <a:avLst/>
            </a:prstGeom>
            <a:solidFill>
              <a:srgbClr val="FF0000"/>
            </a:solidFill>
            <a:ln w="25400" cmpd="sng">
              <a:solidFill>
                <a:srgbClr val="FF000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mbria" panose="02040503050406030204" pitchFamily="18" charset="0"/>
                <a:ea typeface="华文楷体" panose="02010600040101010101" pitchFamily="2" charset="-122"/>
              </a:endParaRPr>
            </a:p>
          </p:txBody>
        </p:sp>
        <p:sp>
          <p:nvSpPr>
            <p:cNvPr id="14" name="椭圆 19"/>
            <p:cNvSpPr>
              <a:spLocks noChangeArrowheads="1"/>
            </p:cNvSpPr>
            <p:nvPr/>
          </p:nvSpPr>
          <p:spPr bwMode="auto">
            <a:xfrm>
              <a:off x="647477" y="935359"/>
              <a:ext cx="144412" cy="144513"/>
            </a:xfrm>
            <a:prstGeom prst="ellipse">
              <a:avLst/>
            </a:prstGeom>
            <a:solidFill>
              <a:srgbClr val="FF0000"/>
            </a:solidFill>
            <a:ln w="25400" cmpd="sng">
              <a:solidFill>
                <a:srgbClr val="FF000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mbria" panose="02040503050406030204" pitchFamily="18" charset="0"/>
                <a:ea typeface="华文楷体" panose="02010600040101010101" pitchFamily="2" charset="-122"/>
              </a:endParaRPr>
            </a:p>
          </p:txBody>
        </p:sp>
        <p:sp>
          <p:nvSpPr>
            <p:cNvPr id="15" name="椭圆 20"/>
            <p:cNvSpPr>
              <a:spLocks noChangeArrowheads="1"/>
            </p:cNvSpPr>
            <p:nvPr/>
          </p:nvSpPr>
          <p:spPr bwMode="auto">
            <a:xfrm>
              <a:off x="936302" y="360486"/>
              <a:ext cx="144412" cy="142924"/>
            </a:xfrm>
            <a:prstGeom prst="ellipse">
              <a:avLst/>
            </a:prstGeom>
            <a:solidFill>
              <a:srgbClr val="FF0000"/>
            </a:solidFill>
            <a:ln w="25400" cmpd="sng">
              <a:solidFill>
                <a:srgbClr val="FF000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mbria" panose="02040503050406030204" pitchFamily="18" charset="0"/>
                <a:ea typeface="华文楷体" panose="02010600040101010101" pitchFamily="2" charset="-122"/>
              </a:endParaRPr>
            </a:p>
          </p:txBody>
        </p:sp>
      </p:grpSp>
    </p:spTree>
    <p:extLst>
      <p:ext uri="{BB962C8B-B14F-4D97-AF65-F5344CB8AC3E}">
        <p14:creationId xmlns="" xmlns:p14="http://schemas.microsoft.com/office/powerpoint/2010/main" val="415915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分析</a:t>
            </a:r>
          </a:p>
        </p:txBody>
      </p:sp>
      <p:sp>
        <p:nvSpPr>
          <p:cNvPr id="3" name="内容占位符 2"/>
          <p:cNvSpPr>
            <a:spLocks noGrp="1"/>
          </p:cNvSpPr>
          <p:nvPr>
            <p:ph idx="1"/>
          </p:nvPr>
        </p:nvSpPr>
        <p:spPr>
          <a:xfrm>
            <a:off x="457200" y="1201317"/>
            <a:ext cx="8229600" cy="3907789"/>
          </a:xfrm>
        </p:spPr>
        <p:txBody>
          <a:bodyPr/>
          <a:lstStyle/>
          <a:p>
            <a:r>
              <a:rPr lang="zh-CN" altLang="en-US" sz="2800" dirty="0"/>
              <a:t>问题要求输出所有解，所以只能采用穷举的算法。因为每一行只有一颗棋子，所以只要枚举每一行的旗子所在的列数即可</a:t>
            </a:r>
            <a:r>
              <a:rPr lang="zh-CN" altLang="en-US" sz="2800" dirty="0" smtClean="0"/>
              <a:t>。</a:t>
            </a:r>
            <a:endParaRPr lang="zh-CN" altLang="en-US" sz="2800" dirty="0"/>
          </a:p>
          <a:p>
            <a:r>
              <a:rPr lang="zh-CN" altLang="en-US" sz="2800" dirty="0"/>
              <a:t>状态表示：用一个一维数组来描述这个</a:t>
            </a:r>
            <a:r>
              <a:rPr lang="en-US" altLang="zh-CN" sz="2800" dirty="0"/>
              <a:t>4×4</a:t>
            </a:r>
            <a:r>
              <a:rPr lang="zh-CN" altLang="en-US" sz="2800" dirty="0"/>
              <a:t>的棋盘，</a:t>
            </a:r>
            <a:r>
              <a:rPr lang="en-US" altLang="zh-CN" sz="2800" dirty="0" smtClean="0"/>
              <a:t>A[i] (i</a:t>
            </a:r>
            <a:r>
              <a:rPr lang="zh-CN" altLang="en-US" sz="2800" dirty="0" smtClean="0"/>
              <a:t>∈</a:t>
            </a:r>
            <a:r>
              <a:rPr lang="en-US" altLang="zh-CN" sz="2800" dirty="0" smtClean="0"/>
              <a:t>{1,2,3,4})</a:t>
            </a:r>
            <a:r>
              <a:rPr lang="zh-CN" altLang="en-US" sz="2800" dirty="0" smtClean="0"/>
              <a:t>表示第</a:t>
            </a:r>
            <a:r>
              <a:rPr lang="en-US" altLang="zh-CN" sz="2800" dirty="0" smtClean="0"/>
              <a:t>i</a:t>
            </a:r>
            <a:r>
              <a:rPr lang="zh-CN" altLang="en-US" sz="2800" dirty="0" smtClean="0"/>
              <a:t>行</a:t>
            </a:r>
            <a:r>
              <a:rPr lang="zh-CN" altLang="en-US" sz="2800" dirty="0"/>
              <a:t>的旗子摆在第</a:t>
            </a:r>
            <a:r>
              <a:rPr lang="en-US" altLang="zh-CN" sz="2800" dirty="0" smtClean="0"/>
              <a:t>A[i]</a:t>
            </a:r>
            <a:r>
              <a:rPr lang="zh-CN" altLang="en-US" sz="2800" dirty="0" smtClean="0"/>
              <a:t>列</a:t>
            </a:r>
            <a:r>
              <a:rPr lang="zh-CN" altLang="en-US" sz="2800" dirty="0"/>
              <a:t>。题目要求任意两个棋子不在同一行、列、对角线，所以还需要几个数组记录某一行或列或是对角线是否已有棋子：</a:t>
            </a:r>
          </a:p>
        </p:txBody>
      </p:sp>
    </p:spTree>
    <p:extLst>
      <p:ext uri="{BB962C8B-B14F-4D97-AF65-F5344CB8AC3E}">
        <p14:creationId xmlns="" xmlns:p14="http://schemas.microsoft.com/office/powerpoint/2010/main" val="3018868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分析</a:t>
            </a:r>
          </a:p>
        </p:txBody>
      </p:sp>
      <p:sp>
        <p:nvSpPr>
          <p:cNvPr id="3" name="内容占位符 2"/>
          <p:cNvSpPr>
            <a:spLocks noGrp="1"/>
          </p:cNvSpPr>
          <p:nvPr>
            <p:ph idx="1"/>
          </p:nvPr>
        </p:nvSpPr>
        <p:spPr>
          <a:xfrm>
            <a:off x="467544" y="1057301"/>
            <a:ext cx="8229600" cy="4051805"/>
          </a:xfrm>
        </p:spPr>
        <p:txBody>
          <a:bodyPr/>
          <a:lstStyle/>
          <a:p>
            <a:r>
              <a:rPr lang="zh-CN" altLang="en-US" sz="2000" dirty="0"/>
              <a:t>行：因为枚举是按行的，一行只有一颗棋子，所以不必判断。</a:t>
            </a:r>
          </a:p>
          <a:p>
            <a:r>
              <a:rPr lang="zh-CN" altLang="en-US" sz="2000" dirty="0"/>
              <a:t>列：可以用一个</a:t>
            </a:r>
            <a:r>
              <a:rPr lang="en-US" altLang="zh-CN" sz="2000" dirty="0"/>
              <a:t>b[1..4]</a:t>
            </a:r>
            <a:r>
              <a:rPr lang="zh-CN" altLang="en-US" sz="2000" dirty="0"/>
              <a:t>的布尔数组记录，当</a:t>
            </a:r>
            <a:r>
              <a:rPr lang="en-US" altLang="zh-CN" sz="2000" dirty="0"/>
              <a:t>b[i]=true</a:t>
            </a:r>
            <a:r>
              <a:rPr lang="zh-CN" altLang="en-US" sz="2000" dirty="0"/>
              <a:t>时表示第</a:t>
            </a:r>
            <a:r>
              <a:rPr lang="en-US" altLang="zh-CN" sz="2000" dirty="0"/>
              <a:t>i</a:t>
            </a:r>
            <a:r>
              <a:rPr lang="zh-CN" altLang="en-US" sz="2000" dirty="0"/>
              <a:t>列还没有棋子，否则已有棋子。</a:t>
            </a:r>
          </a:p>
          <a:p>
            <a:r>
              <a:rPr lang="zh-CN" altLang="en-US" sz="2000" dirty="0"/>
              <a:t>对角线：如图每个格子所在的对角线有两条，</a:t>
            </a:r>
            <a:r>
              <a:rPr lang="en-US" altLang="zh-CN" sz="2000" dirty="0"/>
              <a:t>4*4</a:t>
            </a:r>
            <a:r>
              <a:rPr lang="zh-CN" altLang="en-US" sz="2000" dirty="0"/>
              <a:t>的棋盘分别有</a:t>
            </a:r>
            <a:r>
              <a:rPr lang="en-US" altLang="zh-CN" sz="2000" dirty="0"/>
              <a:t>7</a:t>
            </a:r>
            <a:r>
              <a:rPr lang="zh-CN" altLang="en-US" sz="2000" dirty="0"/>
              <a:t>条斜向上和斜向下的对角线，可用两个布尔数组</a:t>
            </a:r>
            <a:r>
              <a:rPr lang="en-US" altLang="zh-CN" sz="2000" dirty="0"/>
              <a:t>c,d[1..7]</a:t>
            </a:r>
            <a:r>
              <a:rPr lang="zh-CN" altLang="en-US" sz="2000" dirty="0"/>
              <a:t>判断。</a:t>
            </a:r>
          </a:p>
        </p:txBody>
      </p:sp>
      <p:grpSp>
        <p:nvGrpSpPr>
          <p:cNvPr id="4" name="Group 2"/>
          <p:cNvGrpSpPr>
            <a:grpSpLocks/>
          </p:cNvGrpSpPr>
          <p:nvPr/>
        </p:nvGrpSpPr>
        <p:grpSpPr bwMode="auto">
          <a:xfrm>
            <a:off x="899770" y="3145533"/>
            <a:ext cx="5544438" cy="1956593"/>
            <a:chOff x="-69" y="0"/>
            <a:chExt cx="5326" cy="1735"/>
          </a:xfrm>
        </p:grpSpPr>
        <p:grpSp>
          <p:nvGrpSpPr>
            <p:cNvPr id="5" name="Group 3"/>
            <p:cNvGrpSpPr>
              <a:grpSpLocks/>
            </p:cNvGrpSpPr>
            <p:nvPr/>
          </p:nvGrpSpPr>
          <p:grpSpPr bwMode="auto">
            <a:xfrm>
              <a:off x="-69" y="0"/>
              <a:ext cx="4981" cy="1372"/>
              <a:chOff x="-69" y="0"/>
              <a:chExt cx="4981" cy="1372"/>
            </a:xfrm>
          </p:grpSpPr>
          <p:sp>
            <p:nvSpPr>
              <p:cNvPr id="10" name="Rectangle 4"/>
              <p:cNvSpPr>
                <a:spLocks noChangeArrowheads="1"/>
              </p:cNvSpPr>
              <p:nvPr/>
            </p:nvSpPr>
            <p:spPr bwMode="auto">
              <a:xfrm>
                <a:off x="1426" y="6"/>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1" name="Rectangle 5"/>
              <p:cNvSpPr>
                <a:spLocks noChangeArrowheads="1"/>
              </p:cNvSpPr>
              <p:nvPr/>
            </p:nvSpPr>
            <p:spPr bwMode="auto">
              <a:xfrm>
                <a:off x="1810" y="6"/>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2" name="Rectangle 6"/>
              <p:cNvSpPr>
                <a:spLocks noChangeArrowheads="1"/>
              </p:cNvSpPr>
              <p:nvPr/>
            </p:nvSpPr>
            <p:spPr bwMode="auto">
              <a:xfrm>
                <a:off x="2194" y="6"/>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3" name="Rectangle 7"/>
              <p:cNvSpPr>
                <a:spLocks noChangeArrowheads="1"/>
              </p:cNvSpPr>
              <p:nvPr/>
            </p:nvSpPr>
            <p:spPr bwMode="auto">
              <a:xfrm>
                <a:off x="2578" y="6"/>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4" name="Rectangle 8"/>
              <p:cNvSpPr>
                <a:spLocks noChangeArrowheads="1"/>
              </p:cNvSpPr>
              <p:nvPr/>
            </p:nvSpPr>
            <p:spPr bwMode="auto">
              <a:xfrm>
                <a:off x="1426" y="341"/>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5" name="Rectangle 9"/>
              <p:cNvSpPr>
                <a:spLocks noChangeArrowheads="1"/>
              </p:cNvSpPr>
              <p:nvPr/>
            </p:nvSpPr>
            <p:spPr bwMode="auto">
              <a:xfrm>
                <a:off x="1810" y="341"/>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6" name="Rectangle 10"/>
              <p:cNvSpPr>
                <a:spLocks noChangeArrowheads="1"/>
              </p:cNvSpPr>
              <p:nvPr/>
            </p:nvSpPr>
            <p:spPr bwMode="auto">
              <a:xfrm>
                <a:off x="2194" y="341"/>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Rectangle 11"/>
              <p:cNvSpPr>
                <a:spLocks noChangeArrowheads="1"/>
              </p:cNvSpPr>
              <p:nvPr/>
            </p:nvSpPr>
            <p:spPr bwMode="auto">
              <a:xfrm>
                <a:off x="2578" y="341"/>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8" name="Rectangle 12"/>
              <p:cNvSpPr>
                <a:spLocks noChangeArrowheads="1"/>
              </p:cNvSpPr>
              <p:nvPr/>
            </p:nvSpPr>
            <p:spPr bwMode="auto">
              <a:xfrm>
                <a:off x="1426" y="676"/>
                <a:ext cx="384" cy="334"/>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9" name="Rectangle 13"/>
              <p:cNvSpPr>
                <a:spLocks noChangeArrowheads="1"/>
              </p:cNvSpPr>
              <p:nvPr/>
            </p:nvSpPr>
            <p:spPr bwMode="auto">
              <a:xfrm>
                <a:off x="1810" y="676"/>
                <a:ext cx="384" cy="334"/>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20" name="Rectangle 14"/>
              <p:cNvSpPr>
                <a:spLocks noChangeArrowheads="1"/>
              </p:cNvSpPr>
              <p:nvPr/>
            </p:nvSpPr>
            <p:spPr bwMode="auto">
              <a:xfrm>
                <a:off x="2194" y="676"/>
                <a:ext cx="384" cy="334"/>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21" name="Rectangle 15"/>
              <p:cNvSpPr>
                <a:spLocks noChangeArrowheads="1"/>
              </p:cNvSpPr>
              <p:nvPr/>
            </p:nvSpPr>
            <p:spPr bwMode="auto">
              <a:xfrm>
                <a:off x="2578" y="676"/>
                <a:ext cx="384" cy="334"/>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22" name="Rectangle 16"/>
              <p:cNvSpPr>
                <a:spLocks noChangeArrowheads="1"/>
              </p:cNvSpPr>
              <p:nvPr/>
            </p:nvSpPr>
            <p:spPr bwMode="auto">
              <a:xfrm>
                <a:off x="2194" y="1010"/>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23" name="Rectangle 17"/>
              <p:cNvSpPr>
                <a:spLocks noChangeArrowheads="1"/>
              </p:cNvSpPr>
              <p:nvPr/>
            </p:nvSpPr>
            <p:spPr bwMode="auto">
              <a:xfrm>
                <a:off x="2578" y="1010"/>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24" name="Rectangle 18"/>
              <p:cNvSpPr>
                <a:spLocks noChangeArrowheads="1"/>
              </p:cNvSpPr>
              <p:nvPr/>
            </p:nvSpPr>
            <p:spPr bwMode="auto">
              <a:xfrm>
                <a:off x="1426" y="1010"/>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25" name="Rectangle 19"/>
              <p:cNvSpPr>
                <a:spLocks noChangeArrowheads="1"/>
              </p:cNvSpPr>
              <p:nvPr/>
            </p:nvSpPr>
            <p:spPr bwMode="auto">
              <a:xfrm>
                <a:off x="1810" y="1010"/>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26" name="Line 20"/>
              <p:cNvSpPr>
                <a:spLocks noChangeShapeType="1"/>
              </p:cNvSpPr>
              <p:nvPr/>
            </p:nvSpPr>
            <p:spPr bwMode="auto">
              <a:xfrm flipV="1">
                <a:off x="1810" y="345"/>
                <a:ext cx="1152" cy="1004"/>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 name="Line 21"/>
              <p:cNvSpPr>
                <a:spLocks noChangeShapeType="1"/>
              </p:cNvSpPr>
              <p:nvPr/>
            </p:nvSpPr>
            <p:spPr bwMode="auto">
              <a:xfrm flipH="1">
                <a:off x="1426" y="6"/>
                <a:ext cx="1536" cy="1339"/>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8" name="Line 22"/>
              <p:cNvSpPr>
                <a:spLocks noChangeShapeType="1"/>
              </p:cNvSpPr>
              <p:nvPr/>
            </p:nvSpPr>
            <p:spPr bwMode="auto">
              <a:xfrm flipH="1">
                <a:off x="1426" y="6"/>
                <a:ext cx="1152" cy="1004"/>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9" name="Line 23"/>
              <p:cNvSpPr>
                <a:spLocks noChangeShapeType="1"/>
              </p:cNvSpPr>
              <p:nvPr/>
            </p:nvSpPr>
            <p:spPr bwMode="auto">
              <a:xfrm flipH="1">
                <a:off x="1426" y="6"/>
                <a:ext cx="768" cy="670"/>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 name="Line 24"/>
              <p:cNvSpPr>
                <a:spLocks noChangeShapeType="1"/>
              </p:cNvSpPr>
              <p:nvPr/>
            </p:nvSpPr>
            <p:spPr bwMode="auto">
              <a:xfrm flipH="1">
                <a:off x="1426" y="6"/>
                <a:ext cx="384" cy="335"/>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 name="Line 25"/>
              <p:cNvSpPr>
                <a:spLocks noChangeShapeType="1"/>
              </p:cNvSpPr>
              <p:nvPr/>
            </p:nvSpPr>
            <p:spPr bwMode="auto">
              <a:xfrm flipH="1">
                <a:off x="2194" y="693"/>
                <a:ext cx="768" cy="669"/>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2" name="Line 26"/>
              <p:cNvSpPr>
                <a:spLocks noChangeShapeType="1"/>
              </p:cNvSpPr>
              <p:nvPr/>
            </p:nvSpPr>
            <p:spPr bwMode="auto">
              <a:xfrm flipH="1">
                <a:off x="2578" y="1036"/>
                <a:ext cx="384" cy="335"/>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3" name="Rectangle 27"/>
              <p:cNvSpPr>
                <a:spLocks noChangeArrowheads="1"/>
              </p:cNvSpPr>
              <p:nvPr/>
            </p:nvSpPr>
            <p:spPr bwMode="auto">
              <a:xfrm>
                <a:off x="3376" y="6"/>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34" name="Rectangle 28"/>
              <p:cNvSpPr>
                <a:spLocks noChangeArrowheads="1"/>
              </p:cNvSpPr>
              <p:nvPr/>
            </p:nvSpPr>
            <p:spPr bwMode="auto">
              <a:xfrm>
                <a:off x="3760" y="6"/>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35" name="Rectangle 29"/>
              <p:cNvSpPr>
                <a:spLocks noChangeArrowheads="1"/>
              </p:cNvSpPr>
              <p:nvPr/>
            </p:nvSpPr>
            <p:spPr bwMode="auto">
              <a:xfrm>
                <a:off x="4144" y="6"/>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36" name="Rectangle 30"/>
              <p:cNvSpPr>
                <a:spLocks noChangeArrowheads="1"/>
              </p:cNvSpPr>
              <p:nvPr/>
            </p:nvSpPr>
            <p:spPr bwMode="auto">
              <a:xfrm>
                <a:off x="4528" y="0"/>
                <a:ext cx="384" cy="350"/>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37" name="Rectangle 31"/>
              <p:cNvSpPr>
                <a:spLocks noChangeArrowheads="1"/>
              </p:cNvSpPr>
              <p:nvPr/>
            </p:nvSpPr>
            <p:spPr bwMode="auto">
              <a:xfrm>
                <a:off x="3376" y="350"/>
                <a:ext cx="384" cy="334"/>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38" name="Rectangle 32"/>
              <p:cNvSpPr>
                <a:spLocks noChangeArrowheads="1"/>
              </p:cNvSpPr>
              <p:nvPr/>
            </p:nvSpPr>
            <p:spPr bwMode="auto">
              <a:xfrm>
                <a:off x="3760" y="350"/>
                <a:ext cx="384" cy="334"/>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39" name="Rectangle 33"/>
              <p:cNvSpPr>
                <a:spLocks noChangeArrowheads="1"/>
              </p:cNvSpPr>
              <p:nvPr/>
            </p:nvSpPr>
            <p:spPr bwMode="auto">
              <a:xfrm>
                <a:off x="4144" y="350"/>
                <a:ext cx="384" cy="334"/>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Rectangle 34"/>
              <p:cNvSpPr>
                <a:spLocks noChangeArrowheads="1"/>
              </p:cNvSpPr>
              <p:nvPr/>
            </p:nvSpPr>
            <p:spPr bwMode="auto">
              <a:xfrm>
                <a:off x="4528" y="350"/>
                <a:ext cx="384" cy="334"/>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41" name="Rectangle 35"/>
              <p:cNvSpPr>
                <a:spLocks noChangeArrowheads="1"/>
              </p:cNvSpPr>
              <p:nvPr/>
            </p:nvSpPr>
            <p:spPr bwMode="auto">
              <a:xfrm>
                <a:off x="3376" y="693"/>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42" name="Rectangle 36"/>
              <p:cNvSpPr>
                <a:spLocks noChangeArrowheads="1"/>
              </p:cNvSpPr>
              <p:nvPr/>
            </p:nvSpPr>
            <p:spPr bwMode="auto">
              <a:xfrm>
                <a:off x="3760" y="693"/>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43" name="Rectangle 37"/>
              <p:cNvSpPr>
                <a:spLocks noChangeArrowheads="1"/>
              </p:cNvSpPr>
              <p:nvPr/>
            </p:nvSpPr>
            <p:spPr bwMode="auto">
              <a:xfrm>
                <a:off x="4144" y="693"/>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44" name="Rectangle 38"/>
              <p:cNvSpPr>
                <a:spLocks noChangeArrowheads="1"/>
              </p:cNvSpPr>
              <p:nvPr/>
            </p:nvSpPr>
            <p:spPr bwMode="auto">
              <a:xfrm>
                <a:off x="4528" y="693"/>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45" name="Rectangle 39"/>
              <p:cNvSpPr>
                <a:spLocks noChangeArrowheads="1"/>
              </p:cNvSpPr>
              <p:nvPr/>
            </p:nvSpPr>
            <p:spPr bwMode="auto">
              <a:xfrm>
                <a:off x="4144" y="1036"/>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46" name="Rectangle 40"/>
              <p:cNvSpPr>
                <a:spLocks noChangeArrowheads="1"/>
              </p:cNvSpPr>
              <p:nvPr/>
            </p:nvSpPr>
            <p:spPr bwMode="auto">
              <a:xfrm>
                <a:off x="4528" y="1036"/>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47" name="Rectangle 41"/>
              <p:cNvSpPr>
                <a:spLocks noChangeArrowheads="1"/>
              </p:cNvSpPr>
              <p:nvPr/>
            </p:nvSpPr>
            <p:spPr bwMode="auto">
              <a:xfrm>
                <a:off x="3376" y="1036"/>
                <a:ext cx="384" cy="335"/>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48" name="Rectangle 42"/>
              <p:cNvSpPr>
                <a:spLocks noChangeArrowheads="1"/>
              </p:cNvSpPr>
              <p:nvPr/>
            </p:nvSpPr>
            <p:spPr bwMode="auto">
              <a:xfrm>
                <a:off x="3760" y="1022"/>
                <a:ext cx="384" cy="350"/>
              </a:xfrm>
              <a:prstGeom prst="rect">
                <a:avLst/>
              </a:prstGeom>
              <a:solidFill>
                <a:srgbClr val="FFFFFF"/>
              </a:solidFill>
              <a:ln w="9525" cmpd="sng">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49" name="Line 43"/>
              <p:cNvSpPr>
                <a:spLocks noChangeShapeType="1"/>
              </p:cNvSpPr>
              <p:nvPr/>
            </p:nvSpPr>
            <p:spPr bwMode="auto">
              <a:xfrm>
                <a:off x="3376" y="6"/>
                <a:ext cx="1536" cy="1339"/>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0" name="Line 44"/>
              <p:cNvSpPr>
                <a:spLocks noChangeShapeType="1"/>
              </p:cNvSpPr>
              <p:nvPr/>
            </p:nvSpPr>
            <p:spPr bwMode="auto">
              <a:xfrm>
                <a:off x="3760" y="6"/>
                <a:ext cx="1152" cy="1004"/>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 name="Line 45"/>
              <p:cNvSpPr>
                <a:spLocks noChangeShapeType="1"/>
              </p:cNvSpPr>
              <p:nvPr/>
            </p:nvSpPr>
            <p:spPr bwMode="auto">
              <a:xfrm>
                <a:off x="3376" y="350"/>
                <a:ext cx="1152" cy="1004"/>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2" name="Line 46"/>
              <p:cNvSpPr>
                <a:spLocks noChangeShapeType="1"/>
              </p:cNvSpPr>
              <p:nvPr/>
            </p:nvSpPr>
            <p:spPr bwMode="auto">
              <a:xfrm>
                <a:off x="3376" y="693"/>
                <a:ext cx="768" cy="669"/>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 name="Line 47"/>
              <p:cNvSpPr>
                <a:spLocks noChangeShapeType="1"/>
              </p:cNvSpPr>
              <p:nvPr/>
            </p:nvSpPr>
            <p:spPr bwMode="auto">
              <a:xfrm>
                <a:off x="4144" y="6"/>
                <a:ext cx="768" cy="670"/>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 name="Line 48"/>
              <p:cNvSpPr>
                <a:spLocks noChangeShapeType="1"/>
              </p:cNvSpPr>
              <p:nvPr/>
            </p:nvSpPr>
            <p:spPr bwMode="auto">
              <a:xfrm>
                <a:off x="3376" y="1036"/>
                <a:ext cx="384" cy="335"/>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5" name="Line 49"/>
              <p:cNvSpPr>
                <a:spLocks noChangeShapeType="1"/>
              </p:cNvSpPr>
              <p:nvPr/>
            </p:nvSpPr>
            <p:spPr bwMode="auto">
              <a:xfrm>
                <a:off x="4528" y="6"/>
                <a:ext cx="384" cy="335"/>
              </a:xfrm>
              <a:prstGeom prst="line">
                <a:avLst/>
              </a:prstGeom>
              <a:noFill/>
              <a:ln w="9525" cmpd="sng">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6" name="Text Box 50"/>
              <p:cNvSpPr txBox="1">
                <a:spLocks noChangeArrowheads="1"/>
              </p:cNvSpPr>
              <p:nvPr/>
            </p:nvSpPr>
            <p:spPr bwMode="auto">
              <a:xfrm>
                <a:off x="-69" y="585"/>
                <a:ext cx="1176" cy="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b="1" dirty="0">
                    <a:latin typeface="Calibri" panose="020F0502020204030204" pitchFamily="34" charset="0"/>
                  </a:rPr>
                  <a:t>  </a:t>
                </a:r>
                <a:r>
                  <a:rPr lang="zh-CN" altLang="en-US" b="1" dirty="0">
                    <a:latin typeface="Calibri" panose="020F0502020204030204" pitchFamily="34" charset="0"/>
                  </a:rPr>
                  <a:t>状态表示</a:t>
                </a:r>
                <a:endParaRPr lang="zh-CN" altLang="en-US" dirty="0"/>
              </a:p>
            </p:txBody>
          </p:sp>
        </p:grpSp>
        <p:sp>
          <p:nvSpPr>
            <p:cNvPr id="6" name="Text Box 51"/>
            <p:cNvSpPr txBox="1">
              <a:spLocks noChangeArrowheads="1"/>
            </p:cNvSpPr>
            <p:nvPr/>
          </p:nvSpPr>
          <p:spPr bwMode="auto">
            <a:xfrm>
              <a:off x="1267" y="183"/>
              <a:ext cx="225" cy="1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sz="800" dirty="0">
                <a:latin typeface="Calibri" panose="020F0502020204030204" pitchFamily="34" charset="0"/>
              </a:endParaRPr>
            </a:p>
            <a:p>
              <a:pPr eaLnBrk="1" hangingPunct="1"/>
              <a:r>
                <a:rPr lang="en-US" sz="800" dirty="0">
                  <a:latin typeface="Calibri" panose="020F0502020204030204" pitchFamily="34" charset="0"/>
                </a:rPr>
                <a:t>1</a:t>
              </a:r>
            </a:p>
            <a:p>
              <a:pPr eaLnBrk="1" hangingPunct="1"/>
              <a:endParaRPr lang="en-US" sz="800" dirty="0">
                <a:latin typeface="Calibri" panose="020F0502020204030204" pitchFamily="34" charset="0"/>
              </a:endParaRPr>
            </a:p>
            <a:p>
              <a:pPr eaLnBrk="1" hangingPunct="1"/>
              <a:endParaRPr lang="en-US" sz="800" dirty="0">
                <a:latin typeface="Calibri" panose="020F0502020204030204" pitchFamily="34" charset="0"/>
              </a:endParaRPr>
            </a:p>
            <a:p>
              <a:pPr eaLnBrk="1" hangingPunct="1"/>
              <a:r>
                <a:rPr lang="en-US" sz="800" dirty="0">
                  <a:latin typeface="Calibri" panose="020F0502020204030204" pitchFamily="34" charset="0"/>
                </a:rPr>
                <a:t>2</a:t>
              </a:r>
            </a:p>
            <a:p>
              <a:pPr eaLnBrk="1" hangingPunct="1"/>
              <a:endParaRPr lang="en-US" sz="800" dirty="0">
                <a:latin typeface="Calibri" panose="020F0502020204030204" pitchFamily="34" charset="0"/>
              </a:endParaRPr>
            </a:p>
            <a:p>
              <a:pPr eaLnBrk="1" hangingPunct="1"/>
              <a:endParaRPr lang="en-US" sz="800" dirty="0">
                <a:latin typeface="Calibri" panose="020F0502020204030204" pitchFamily="34" charset="0"/>
              </a:endParaRPr>
            </a:p>
            <a:p>
              <a:pPr eaLnBrk="1" hangingPunct="1"/>
              <a:r>
                <a:rPr lang="en-US" sz="800" dirty="0">
                  <a:latin typeface="Calibri" panose="020F0502020204030204" pitchFamily="34" charset="0"/>
                </a:rPr>
                <a:t>3</a:t>
              </a:r>
            </a:p>
            <a:p>
              <a:pPr eaLnBrk="1" hangingPunct="1"/>
              <a:endParaRPr lang="en-US" sz="800" dirty="0">
                <a:latin typeface="Calibri" panose="020F0502020204030204" pitchFamily="34" charset="0"/>
              </a:endParaRPr>
            </a:p>
            <a:p>
              <a:pPr eaLnBrk="1" hangingPunct="1"/>
              <a:endParaRPr lang="en-US" sz="800" dirty="0">
                <a:latin typeface="Calibri" panose="020F0502020204030204" pitchFamily="34" charset="0"/>
              </a:endParaRPr>
            </a:p>
            <a:p>
              <a:pPr eaLnBrk="1" hangingPunct="1"/>
              <a:r>
                <a:rPr lang="en-US" sz="800" dirty="0">
                  <a:latin typeface="Calibri" panose="020F0502020204030204" pitchFamily="34" charset="0"/>
                </a:rPr>
                <a:t>4</a:t>
              </a:r>
              <a:endParaRPr lang="zh-CN" altLang="en-US" dirty="0"/>
            </a:p>
          </p:txBody>
        </p:sp>
        <p:sp>
          <p:nvSpPr>
            <p:cNvPr id="7" name="Text Box 52"/>
            <p:cNvSpPr txBox="1">
              <a:spLocks noChangeArrowheads="1"/>
            </p:cNvSpPr>
            <p:nvPr/>
          </p:nvSpPr>
          <p:spPr bwMode="auto">
            <a:xfrm>
              <a:off x="1647" y="1423"/>
              <a:ext cx="945"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sz="800" dirty="0">
                  <a:latin typeface="Calibri" panose="020F0502020204030204" pitchFamily="34" charset="0"/>
                </a:rPr>
                <a:t>    5             6             7</a:t>
              </a:r>
              <a:endParaRPr lang="zh-CN" altLang="en-US" dirty="0"/>
            </a:p>
          </p:txBody>
        </p:sp>
        <p:sp>
          <p:nvSpPr>
            <p:cNvPr id="8" name="Text Box 53"/>
            <p:cNvSpPr txBox="1">
              <a:spLocks noChangeArrowheads="1"/>
            </p:cNvSpPr>
            <p:nvPr/>
          </p:nvSpPr>
          <p:spPr bwMode="auto">
            <a:xfrm>
              <a:off x="3682" y="1371"/>
              <a:ext cx="147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sz="800" dirty="0">
                  <a:latin typeface="Calibri" panose="020F0502020204030204" pitchFamily="34" charset="0"/>
                </a:rPr>
                <a:t>   1            2              3            4</a:t>
              </a:r>
              <a:endParaRPr lang="zh-CN" altLang="en-US" dirty="0"/>
            </a:p>
          </p:txBody>
        </p:sp>
        <p:sp>
          <p:nvSpPr>
            <p:cNvPr id="9" name="Text Box 54"/>
            <p:cNvSpPr txBox="1">
              <a:spLocks noChangeArrowheads="1"/>
            </p:cNvSpPr>
            <p:nvPr/>
          </p:nvSpPr>
          <p:spPr bwMode="auto">
            <a:xfrm>
              <a:off x="4942" y="171"/>
              <a:ext cx="315" cy="1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sz="800" dirty="0">
                <a:latin typeface="Calibri" panose="020F0502020204030204" pitchFamily="34" charset="0"/>
              </a:endParaRPr>
            </a:p>
            <a:p>
              <a:pPr eaLnBrk="1" hangingPunct="1"/>
              <a:r>
                <a:rPr lang="en-US" sz="800" dirty="0">
                  <a:latin typeface="Calibri" panose="020F0502020204030204" pitchFamily="34" charset="0"/>
                </a:rPr>
                <a:t>7</a:t>
              </a:r>
            </a:p>
            <a:p>
              <a:pPr eaLnBrk="1" hangingPunct="1"/>
              <a:endParaRPr lang="en-US" sz="800" dirty="0">
                <a:latin typeface="Calibri" panose="020F0502020204030204" pitchFamily="34" charset="0"/>
              </a:endParaRPr>
            </a:p>
            <a:p>
              <a:pPr eaLnBrk="1" hangingPunct="1"/>
              <a:endParaRPr lang="en-US" sz="800" dirty="0">
                <a:latin typeface="Calibri" panose="020F0502020204030204" pitchFamily="34" charset="0"/>
              </a:endParaRPr>
            </a:p>
            <a:p>
              <a:pPr eaLnBrk="1" hangingPunct="1"/>
              <a:r>
                <a:rPr lang="en-US" sz="800" dirty="0">
                  <a:latin typeface="Calibri" panose="020F0502020204030204" pitchFamily="34" charset="0"/>
                </a:rPr>
                <a:t>6</a:t>
              </a:r>
            </a:p>
            <a:p>
              <a:pPr eaLnBrk="1" hangingPunct="1"/>
              <a:endParaRPr lang="en-US" sz="800" dirty="0">
                <a:latin typeface="Calibri" panose="020F0502020204030204" pitchFamily="34" charset="0"/>
              </a:endParaRPr>
            </a:p>
            <a:p>
              <a:pPr eaLnBrk="1" hangingPunct="1"/>
              <a:endParaRPr lang="en-US" sz="800" dirty="0">
                <a:latin typeface="Calibri" panose="020F0502020204030204" pitchFamily="34" charset="0"/>
              </a:endParaRPr>
            </a:p>
            <a:p>
              <a:pPr eaLnBrk="1" hangingPunct="1"/>
              <a:r>
                <a:rPr lang="en-US" sz="800" dirty="0">
                  <a:latin typeface="Calibri" panose="020F0502020204030204" pitchFamily="34" charset="0"/>
                </a:rPr>
                <a:t>5</a:t>
              </a:r>
            </a:p>
            <a:p>
              <a:pPr eaLnBrk="1" hangingPunct="1"/>
              <a:endParaRPr lang="zh-CN" altLang="en-US" dirty="0"/>
            </a:p>
          </p:txBody>
        </p:sp>
      </p:grpSp>
    </p:spTree>
    <p:extLst>
      <p:ext uri="{BB962C8B-B14F-4D97-AF65-F5344CB8AC3E}">
        <p14:creationId xmlns="" xmlns:p14="http://schemas.microsoft.com/office/powerpoint/2010/main" val="186465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分析</a:t>
            </a:r>
            <a:endParaRPr lang="zh-CN" altLang="en-US" sz="3600" dirty="0"/>
          </a:p>
        </p:txBody>
      </p:sp>
      <p:sp>
        <p:nvSpPr>
          <p:cNvPr id="3" name="内容占位符 2"/>
          <p:cNvSpPr>
            <a:spLocks noGrp="1"/>
          </p:cNvSpPr>
          <p:nvPr>
            <p:ph idx="1"/>
          </p:nvPr>
        </p:nvSpPr>
        <p:spPr>
          <a:xfrm>
            <a:off x="457200" y="1201317"/>
            <a:ext cx="8229600" cy="3907789"/>
          </a:xfrm>
        </p:spPr>
        <p:txBody>
          <a:bodyPr/>
          <a:lstStyle/>
          <a:p>
            <a:r>
              <a:rPr lang="zh-CN" altLang="en-US" sz="2800" dirty="0"/>
              <a:t>算法分析：</a:t>
            </a:r>
            <a:endParaRPr lang="en-US" altLang="zh-CN" sz="2800" dirty="0"/>
          </a:p>
          <a:p>
            <a:r>
              <a:rPr lang="zh-CN" altLang="en-US" sz="2800" dirty="0"/>
              <a:t>首先我们枚举第一行的棋子的列</a:t>
            </a:r>
            <a:r>
              <a:rPr lang="zh-CN" altLang="en-US" sz="2800" dirty="0" smtClean="0"/>
              <a:t>坐标</a:t>
            </a:r>
            <a:r>
              <a:rPr lang="en-US" altLang="zh-CN" sz="2800" dirty="0" smtClean="0"/>
              <a:t>i</a:t>
            </a:r>
            <a:r>
              <a:rPr lang="zh-CN" altLang="en-US" sz="2800" dirty="0" smtClean="0"/>
              <a:t>，</a:t>
            </a:r>
            <a:r>
              <a:rPr lang="zh-CN" altLang="en-US" sz="2800" dirty="0"/>
              <a:t>选定一个后，把</a:t>
            </a:r>
            <a:r>
              <a:rPr lang="en-US" altLang="zh-CN" sz="2800" dirty="0"/>
              <a:t>A[1]</a:t>
            </a:r>
            <a:r>
              <a:rPr lang="zh-CN" altLang="en-US" sz="2800" dirty="0"/>
              <a:t>赋值</a:t>
            </a:r>
            <a:r>
              <a:rPr lang="zh-CN" altLang="en-US" sz="2800" dirty="0" smtClean="0"/>
              <a:t>为</a:t>
            </a:r>
            <a:r>
              <a:rPr lang="en-US" altLang="zh-CN" sz="2800" dirty="0" smtClean="0"/>
              <a:t>i</a:t>
            </a:r>
            <a:r>
              <a:rPr lang="zh-CN" altLang="en-US" sz="2800" dirty="0" smtClean="0"/>
              <a:t>，</a:t>
            </a:r>
            <a:r>
              <a:rPr lang="zh-CN" altLang="en-US" sz="2800" dirty="0"/>
              <a:t>把它所在的</a:t>
            </a:r>
            <a:r>
              <a:rPr lang="zh-CN" altLang="en-US" sz="2800" dirty="0" smtClean="0"/>
              <a:t>列（</a:t>
            </a:r>
            <a:r>
              <a:rPr lang="en-US" altLang="zh-CN" sz="2800" dirty="0" smtClean="0"/>
              <a:t>i</a:t>
            </a:r>
            <a:r>
              <a:rPr lang="zh-CN" altLang="en-US" sz="2800" dirty="0" smtClean="0"/>
              <a:t>）</a:t>
            </a:r>
            <a:r>
              <a:rPr lang="zh-CN" altLang="en-US" sz="2800" dirty="0"/>
              <a:t>、所在的两条</a:t>
            </a:r>
            <a:r>
              <a:rPr lang="zh-CN" altLang="en-US" sz="2800" dirty="0" smtClean="0"/>
              <a:t>对角线的</a:t>
            </a:r>
            <a:r>
              <a:rPr lang="zh-CN" altLang="en-US" sz="2800" dirty="0"/>
              <a:t>数组元素赋值为</a:t>
            </a:r>
            <a:r>
              <a:rPr lang="en-US" altLang="zh-CN" sz="2800" dirty="0"/>
              <a:t>false</a:t>
            </a:r>
            <a:r>
              <a:rPr lang="zh-CN" altLang="en-US" sz="2800" dirty="0"/>
              <a:t>，再搜索第二行，如此递归搜索直到第四行棋子的列坐标确定，输出。源程序如下</a:t>
            </a:r>
            <a:r>
              <a:rPr lang="zh-CN" altLang="en-US" sz="2800" dirty="0" smtClean="0"/>
              <a:t>：</a:t>
            </a:r>
            <a:endParaRPr lang="zh-CN" altLang="en-US" sz="2800" dirty="0"/>
          </a:p>
        </p:txBody>
      </p:sp>
    </p:spTree>
    <p:extLst>
      <p:ext uri="{BB962C8B-B14F-4D97-AF65-F5344CB8AC3E}">
        <p14:creationId xmlns="" xmlns:p14="http://schemas.microsoft.com/office/powerpoint/2010/main" val="25903836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2"/>
            <a:ext cx="8229600" cy="609765"/>
          </a:xfrm>
        </p:spPr>
        <p:txBody>
          <a:bodyPr/>
          <a:lstStyle/>
          <a:p>
            <a:r>
              <a:rPr lang="zh-CN" altLang="en-US" sz="3600" dirty="0"/>
              <a:t>源程序</a:t>
            </a:r>
          </a:p>
        </p:txBody>
      </p:sp>
      <p:sp>
        <p:nvSpPr>
          <p:cNvPr id="3" name="内容占位符 2"/>
          <p:cNvSpPr>
            <a:spLocks noGrp="1"/>
          </p:cNvSpPr>
          <p:nvPr>
            <p:ph idx="1"/>
          </p:nvPr>
        </p:nvSpPr>
        <p:spPr>
          <a:xfrm>
            <a:off x="457200" y="1057301"/>
            <a:ext cx="8363272" cy="4051805"/>
          </a:xfrm>
        </p:spPr>
        <p:txBody>
          <a:bodyPr>
            <a:noAutofit/>
          </a:bodyPr>
          <a:lstStyle/>
          <a:p>
            <a:r>
              <a:rPr lang="en-US" altLang="zh-CN" sz="1200" b="1" dirty="0"/>
              <a:t>v</a:t>
            </a:r>
            <a:r>
              <a:rPr lang="zh-CN" altLang="en-US" sz="1200" b="1" dirty="0"/>
              <a:t>oid try(int i)  </a:t>
            </a:r>
            <a:r>
              <a:rPr lang="zh-CN" altLang="en-US" sz="1200" b="1" dirty="0" smtClean="0"/>
              <a:t>{</a:t>
            </a:r>
            <a:endParaRPr lang="en-US" altLang="zh-CN" sz="1200" b="1" dirty="0" smtClean="0"/>
          </a:p>
          <a:p>
            <a:r>
              <a:rPr lang="en-US" altLang="zh-CN" sz="1200" b="1" dirty="0"/>
              <a:t> </a:t>
            </a:r>
            <a:r>
              <a:rPr lang="en-US" altLang="zh-CN" sz="1200" b="1" dirty="0" smtClean="0"/>
              <a:t>   </a:t>
            </a:r>
            <a:r>
              <a:rPr lang="zh-CN" altLang="en-US" sz="1200" b="1" dirty="0" smtClean="0"/>
              <a:t>for </a:t>
            </a:r>
            <a:r>
              <a:rPr lang="zh-CN" altLang="en-US" sz="1200" b="1" dirty="0"/>
              <a:t>(int j = 1; j &lt;= 4; ++j) </a:t>
            </a:r>
          </a:p>
          <a:p>
            <a:r>
              <a:rPr lang="en-US" altLang="zh-CN" sz="1200" b="1" dirty="0" smtClean="0"/>
              <a:t>        if </a:t>
            </a:r>
            <a:r>
              <a:rPr lang="zh-CN" altLang="en-US" sz="1200" b="1" dirty="0" smtClean="0"/>
              <a:t>(</a:t>
            </a:r>
            <a:r>
              <a:rPr lang="en-US" altLang="zh-CN" sz="1200" b="1" dirty="0" smtClean="0"/>
              <a:t>!b[j</a:t>
            </a:r>
            <a:r>
              <a:rPr lang="en-US" altLang="zh-CN" sz="1200" b="1" dirty="0"/>
              <a:t>] </a:t>
            </a:r>
            <a:r>
              <a:rPr lang="zh-CN" altLang="en-US" sz="1200" b="1" dirty="0"/>
              <a:t>&amp;&amp;</a:t>
            </a:r>
            <a:r>
              <a:rPr lang="en-US" altLang="zh-CN" sz="1200" b="1" dirty="0"/>
              <a:t> </a:t>
            </a:r>
            <a:r>
              <a:rPr lang="en-US" altLang="zh-CN" sz="1200" b="1" dirty="0" smtClean="0"/>
              <a:t>!c[i+j] </a:t>
            </a:r>
            <a:r>
              <a:rPr lang="zh-CN" altLang="en-US" sz="1200" b="1" dirty="0"/>
              <a:t>&amp;&amp;</a:t>
            </a:r>
            <a:r>
              <a:rPr lang="en-US" altLang="zh-CN" sz="1200" b="1" dirty="0"/>
              <a:t> </a:t>
            </a:r>
            <a:r>
              <a:rPr lang="en-US" altLang="zh-CN" sz="1200" b="1" dirty="0" smtClean="0"/>
              <a:t>!d[j-i+4</a:t>
            </a:r>
            <a:r>
              <a:rPr lang="en-US" altLang="zh-CN" sz="1200" b="1" dirty="0"/>
              <a:t>]</a:t>
            </a:r>
            <a:r>
              <a:rPr lang="zh-CN" altLang="en-US" sz="1200" b="1" dirty="0"/>
              <a:t>)</a:t>
            </a:r>
            <a:r>
              <a:rPr lang="en-US" altLang="zh-CN" sz="1200" b="1" dirty="0"/>
              <a:t> </a:t>
            </a:r>
            <a:r>
              <a:rPr lang="zh-CN" altLang="en-US" sz="1200" b="1" dirty="0" smtClean="0"/>
              <a:t>{          </a:t>
            </a:r>
            <a:r>
              <a:rPr lang="en-US" altLang="zh-CN" sz="1200" b="1" dirty="0" smtClean="0"/>
              <a:t>//</a:t>
            </a:r>
            <a:r>
              <a:rPr lang="zh-CN" altLang="en-US" sz="1200" b="1" dirty="0" smtClean="0"/>
              <a:t>判断</a:t>
            </a:r>
            <a:r>
              <a:rPr lang="zh-CN" altLang="en-US" sz="1200" b="1" dirty="0"/>
              <a:t>该位置是否满足题意，即是否有其它棋子在同一列或同一对角线</a:t>
            </a:r>
            <a:r>
              <a:rPr lang="zh-CN" altLang="en-US" sz="1200" b="1" dirty="0" smtClean="0"/>
              <a:t>上</a:t>
            </a:r>
            <a:endParaRPr lang="en-US" altLang="zh-CN" sz="1200" b="1" dirty="0"/>
          </a:p>
          <a:p>
            <a:r>
              <a:rPr lang="en-US" altLang="zh-CN" sz="1200" b="1" dirty="0" smtClean="0"/>
              <a:t>            a[i</a:t>
            </a:r>
            <a:r>
              <a:rPr lang="en-US" altLang="zh-CN" sz="1200" b="1" dirty="0"/>
              <a:t>]=j;</a:t>
            </a:r>
            <a:endParaRPr lang="zh-CN" altLang="en-US" sz="1200" b="1" dirty="0"/>
          </a:p>
          <a:p>
            <a:r>
              <a:rPr lang="en-US" altLang="zh-CN" sz="1200" b="1" dirty="0" smtClean="0"/>
              <a:t>            if </a:t>
            </a:r>
            <a:r>
              <a:rPr lang="zh-CN" altLang="en-US" sz="1200" b="1" dirty="0"/>
              <a:t>(</a:t>
            </a:r>
            <a:r>
              <a:rPr lang="en-US" altLang="zh-CN" sz="1200" b="1" dirty="0"/>
              <a:t>i=</a:t>
            </a:r>
            <a:r>
              <a:rPr lang="zh-CN" altLang="en-US" sz="1200" b="1" dirty="0"/>
              <a:t>=</a:t>
            </a:r>
            <a:r>
              <a:rPr lang="en-US" altLang="zh-CN" sz="1200" b="1" dirty="0"/>
              <a:t>4</a:t>
            </a:r>
            <a:r>
              <a:rPr lang="zh-CN" altLang="en-US" sz="1200" b="1" dirty="0"/>
              <a:t>)</a:t>
            </a:r>
            <a:r>
              <a:rPr lang="en-US" altLang="zh-CN" sz="1200" b="1" dirty="0"/>
              <a:t> </a:t>
            </a:r>
            <a:r>
              <a:rPr lang="en-US" altLang="zh-CN" sz="1200" b="1" dirty="0" smtClean="0"/>
              <a:t> ++t  , print  </a:t>
            </a:r>
            <a:r>
              <a:rPr lang="zh-CN" altLang="en-US" sz="1200" b="1" dirty="0" smtClean="0"/>
              <a:t>;</a:t>
            </a:r>
            <a:endParaRPr lang="en-US" altLang="zh-CN" sz="1200" b="1" dirty="0" smtClean="0"/>
          </a:p>
          <a:p>
            <a:r>
              <a:rPr lang="en-US" altLang="zh-CN" sz="1200" b="1" dirty="0"/>
              <a:t> </a:t>
            </a:r>
            <a:r>
              <a:rPr lang="en-US" altLang="zh-CN" sz="1200" b="1" dirty="0" smtClean="0"/>
              <a:t>           else </a:t>
            </a:r>
            <a:r>
              <a:rPr lang="zh-CN" altLang="en-US" sz="1200" b="1" dirty="0"/>
              <a:t>{</a:t>
            </a:r>
          </a:p>
          <a:p>
            <a:r>
              <a:rPr lang="en-US" altLang="zh-CN" sz="1200" b="1" dirty="0" smtClean="0"/>
              <a:t>                b[j]=1; c[i+j]=1; d[j-i+4]=1;         //</a:t>
            </a:r>
            <a:r>
              <a:rPr lang="zh-CN" altLang="en-US" sz="1200" b="1" dirty="0" smtClean="0"/>
              <a:t>对这个位置所对应的标记进</a:t>
            </a:r>
            <a:r>
              <a:rPr lang="zh-CN" altLang="en-US" sz="1200" b="1" dirty="0"/>
              <a:t>行</a:t>
            </a:r>
            <a:r>
              <a:rPr lang="zh-CN" altLang="en-US" sz="1200" b="1" dirty="0" smtClean="0"/>
              <a:t>赋值</a:t>
            </a:r>
          </a:p>
          <a:p>
            <a:r>
              <a:rPr lang="en-US" altLang="zh-CN" sz="1200" b="1" dirty="0" smtClean="0"/>
              <a:t>                try(i+1);</a:t>
            </a:r>
          </a:p>
          <a:p>
            <a:r>
              <a:rPr lang="en-US" altLang="zh-CN" sz="1200" b="1" dirty="0"/>
              <a:t> </a:t>
            </a:r>
            <a:r>
              <a:rPr lang="en-US" altLang="zh-CN" sz="1200" b="1" dirty="0" smtClean="0"/>
              <a:t>               b[j]=0; c[i+j]=0; </a:t>
            </a:r>
            <a:r>
              <a:rPr lang="en-US" altLang="zh-CN" sz="1200" b="1" dirty="0"/>
              <a:t>d[j-i+4</a:t>
            </a:r>
            <a:r>
              <a:rPr lang="en-US" altLang="zh-CN" sz="1200" b="1" dirty="0" smtClean="0"/>
              <a:t>]=0;        //</a:t>
            </a:r>
            <a:r>
              <a:rPr lang="zh-CN" altLang="en-US" sz="1200" b="1" dirty="0" smtClean="0"/>
              <a:t>将</a:t>
            </a:r>
            <a:r>
              <a:rPr lang="zh-CN" altLang="en-US" sz="1200" b="1" dirty="0"/>
              <a:t>标记还原</a:t>
            </a:r>
          </a:p>
          <a:p>
            <a:r>
              <a:rPr lang="zh-CN" altLang="en-US" sz="1200" b="1" dirty="0" smtClean="0"/>
              <a:t>            }</a:t>
            </a:r>
            <a:endParaRPr lang="zh-CN" altLang="en-US" sz="1200" b="1" dirty="0"/>
          </a:p>
          <a:p>
            <a:r>
              <a:rPr lang="zh-CN" altLang="en-US" sz="1200" b="1" dirty="0" smtClean="0"/>
              <a:t>        }</a:t>
            </a:r>
            <a:endParaRPr lang="zh-CN" altLang="en-US" sz="1200" b="1" dirty="0"/>
          </a:p>
          <a:p>
            <a:r>
              <a:rPr lang="zh-CN" altLang="en-US" sz="1200" b="1" dirty="0"/>
              <a:t>}</a:t>
            </a:r>
            <a:endParaRPr lang="en-US" altLang="zh-CN" sz="1200" b="1" dirty="0"/>
          </a:p>
          <a:p>
            <a:r>
              <a:rPr lang="zh-CN" altLang="en-US" sz="1200" b="1" dirty="0"/>
              <a:t>int main() </a:t>
            </a:r>
            <a:r>
              <a:rPr lang="en-US" altLang="zh-CN" sz="1200" b="1" dirty="0" smtClean="0"/>
              <a:t>{</a:t>
            </a:r>
            <a:r>
              <a:rPr lang="zh-CN" altLang="en-US" sz="1200" b="1" dirty="0" smtClean="0"/>
              <a:t>             </a:t>
            </a:r>
            <a:r>
              <a:rPr lang="en-US" altLang="zh-CN" sz="1200" b="1" dirty="0" smtClean="0"/>
              <a:t>//</a:t>
            </a:r>
            <a:r>
              <a:rPr lang="zh-CN" altLang="en-US" sz="1200" b="1" dirty="0" smtClean="0"/>
              <a:t>主程序</a:t>
            </a:r>
            <a:endParaRPr lang="zh-CN" altLang="en-US" sz="1200" b="1" dirty="0"/>
          </a:p>
          <a:p>
            <a:r>
              <a:rPr lang="zh-CN" altLang="en-US" sz="1200" b="1" dirty="0" smtClean="0"/>
              <a:t>    memset</a:t>
            </a:r>
            <a:r>
              <a:rPr lang="zh-CN" altLang="en-US" sz="1200" b="1" dirty="0"/>
              <a:t>(b, sizeof(b), </a:t>
            </a:r>
            <a:r>
              <a:rPr lang="en-US" altLang="zh-CN" sz="1200" b="1" dirty="0" smtClean="0"/>
              <a:t>0</a:t>
            </a:r>
            <a:r>
              <a:rPr lang="zh-CN" altLang="en-US" sz="1200" b="1" dirty="0" smtClean="0"/>
              <a:t>)</a:t>
            </a:r>
            <a:r>
              <a:rPr lang="en-US" altLang="zh-CN" sz="1200" b="1" dirty="0" smtClean="0"/>
              <a:t>;</a:t>
            </a:r>
            <a:r>
              <a:rPr lang="zh-CN" altLang="en-US" sz="1200" b="1" dirty="0" smtClean="0"/>
              <a:t>    memset</a:t>
            </a:r>
            <a:r>
              <a:rPr lang="zh-CN" altLang="en-US" sz="1200" b="1" dirty="0"/>
              <a:t>(c, sizeof(c), </a:t>
            </a:r>
            <a:r>
              <a:rPr lang="en-US" altLang="zh-CN" sz="1200" b="1" dirty="0" smtClean="0"/>
              <a:t>0</a:t>
            </a:r>
            <a:r>
              <a:rPr lang="zh-CN" altLang="en-US" sz="1200" b="1" dirty="0" smtClean="0"/>
              <a:t>);    memset</a:t>
            </a:r>
            <a:r>
              <a:rPr lang="zh-CN" altLang="en-US" sz="1200" b="1" dirty="0"/>
              <a:t>(d, sizeof(d), </a:t>
            </a:r>
            <a:r>
              <a:rPr lang="en-US" altLang="zh-CN" sz="1200" b="1" dirty="0" smtClean="0"/>
              <a:t>0</a:t>
            </a:r>
            <a:r>
              <a:rPr lang="zh-CN" altLang="en-US" sz="1200" b="1" dirty="0" smtClean="0"/>
              <a:t>);          </a:t>
            </a:r>
            <a:r>
              <a:rPr lang="en-US" altLang="zh-CN" sz="1200" b="1" dirty="0" smtClean="0"/>
              <a:t>//</a:t>
            </a:r>
            <a:r>
              <a:rPr lang="zh-CN" altLang="en-US" sz="1200" b="1" dirty="0" smtClean="0"/>
              <a:t>数组</a:t>
            </a:r>
            <a:r>
              <a:rPr lang="zh-CN" altLang="en-US" sz="1200" b="1" dirty="0"/>
              <a:t>清</a:t>
            </a:r>
            <a:r>
              <a:rPr lang="zh-CN" altLang="en-US" sz="1200" b="1" dirty="0" smtClean="0"/>
              <a:t>零</a:t>
            </a:r>
            <a:endParaRPr lang="zh-CN" altLang="en-US" sz="1200" b="1" dirty="0"/>
          </a:p>
          <a:p>
            <a:r>
              <a:rPr lang="en-US" altLang="zh-CN" sz="1200" b="1" dirty="0" smtClean="0"/>
              <a:t>    t=0;    try(1);      //</a:t>
            </a:r>
            <a:r>
              <a:rPr lang="zh-CN" altLang="en-US" sz="1200" b="1" dirty="0" smtClean="0"/>
              <a:t>搜索过程    </a:t>
            </a:r>
            <a:r>
              <a:rPr lang="en-US" altLang="zh-CN" sz="1200" b="1" dirty="0" smtClean="0"/>
              <a:t>}</a:t>
            </a:r>
            <a:endParaRPr lang="zh-CN" altLang="en-US" sz="1200" b="1" dirty="0"/>
          </a:p>
          <a:p>
            <a:r>
              <a:rPr lang="zh-CN" altLang="en-US" sz="1200" b="1" dirty="0"/>
              <a:t>}</a:t>
            </a:r>
          </a:p>
          <a:p>
            <a:endParaRPr lang="zh-CN" altLang="en-US" sz="1200" dirty="0"/>
          </a:p>
        </p:txBody>
      </p:sp>
    </p:spTree>
    <p:extLst>
      <p:ext uri="{BB962C8B-B14F-4D97-AF65-F5344CB8AC3E}">
        <p14:creationId xmlns="" xmlns:p14="http://schemas.microsoft.com/office/powerpoint/2010/main" val="24845886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练习：</a:t>
            </a:r>
            <a:r>
              <a:rPr lang="en-US" altLang="zh-CN" sz="3600" dirty="0"/>
              <a:t>OpenJudge </a:t>
            </a:r>
            <a:r>
              <a:rPr lang="en-US" altLang="zh-CN" sz="3600" dirty="0" smtClean="0"/>
              <a:t>1756 </a:t>
            </a:r>
            <a:r>
              <a:rPr lang="zh-CN" altLang="en-US" sz="3600" dirty="0" smtClean="0"/>
              <a:t>八</a:t>
            </a:r>
            <a:r>
              <a:rPr lang="zh-CN" altLang="en-US" sz="3600" dirty="0"/>
              <a:t>皇后</a:t>
            </a:r>
          </a:p>
        </p:txBody>
      </p:sp>
      <p:sp>
        <p:nvSpPr>
          <p:cNvPr id="3" name="内容占位符 2"/>
          <p:cNvSpPr>
            <a:spLocks noGrp="1"/>
          </p:cNvSpPr>
          <p:nvPr>
            <p:ph idx="1"/>
          </p:nvPr>
        </p:nvSpPr>
        <p:spPr>
          <a:xfrm>
            <a:off x="457200" y="985293"/>
            <a:ext cx="8229600" cy="4123813"/>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solidFill>
                  <a:srgbClr val="000000"/>
                </a:solidFill>
              </a:rPr>
              <a:pPr>
                <a:defRPr/>
              </a:pPr>
              <a:t>36</a:t>
            </a:fld>
            <a:endParaRPr lang="en-US" altLang="zh-CN" dirty="0">
              <a:solidFill>
                <a:srgbClr val="000000"/>
              </a:solidFill>
            </a:endParaRPr>
          </a:p>
        </p:txBody>
      </p:sp>
    </p:spTree>
    <p:extLst>
      <p:ext uri="{BB962C8B-B14F-4D97-AF65-F5344CB8AC3E}">
        <p14:creationId xmlns="" xmlns:p14="http://schemas.microsoft.com/office/powerpoint/2010/main" val="4269014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一般深度优先搜索的基本框架</a:t>
            </a:r>
          </a:p>
        </p:txBody>
      </p:sp>
      <p:sp>
        <p:nvSpPr>
          <p:cNvPr id="3" name="内容占位符 2"/>
          <p:cNvSpPr>
            <a:spLocks noGrp="1"/>
          </p:cNvSpPr>
          <p:nvPr>
            <p:ph idx="1"/>
          </p:nvPr>
        </p:nvSpPr>
        <p:spPr>
          <a:xfrm>
            <a:off x="457200" y="1333501"/>
            <a:ext cx="7931224" cy="3775604"/>
          </a:xfrm>
        </p:spPr>
        <p:txBody>
          <a:bodyPr>
            <a:normAutofit/>
          </a:bodyPr>
          <a:lstStyle/>
          <a:p>
            <a:r>
              <a:rPr lang="zh-CN" altLang="en-US" sz="2400" b="1" dirty="0" smtClean="0"/>
              <a:t>深度优先搜索</a:t>
            </a:r>
            <a:r>
              <a:rPr lang="zh-CN" altLang="en-US" sz="2400" b="1" dirty="0"/>
              <a:t>法有两个显著特点</a:t>
            </a:r>
            <a:r>
              <a:rPr lang="zh-CN" altLang="en-US" sz="2400" b="1" dirty="0" smtClean="0"/>
              <a:t>：</a:t>
            </a:r>
            <a:endParaRPr lang="en-US" altLang="zh-CN" sz="2400" b="1" dirty="0" smtClean="0"/>
          </a:p>
          <a:p>
            <a:endParaRPr lang="zh-CN" altLang="en-US" sz="2400" b="1" dirty="0"/>
          </a:p>
          <a:p>
            <a:r>
              <a:rPr lang="zh-CN" altLang="en-US" sz="2400" b="1" dirty="0"/>
              <a:t>（</a:t>
            </a:r>
            <a:r>
              <a:rPr lang="en-US" altLang="zh-CN" sz="2400" b="1" dirty="0"/>
              <a:t>1</a:t>
            </a:r>
            <a:r>
              <a:rPr lang="zh-CN" altLang="en-US" sz="2400" b="1" dirty="0"/>
              <a:t>）对已产生的结点按深度排序，深度大的先得到扩展，即先产生它的子结点</a:t>
            </a:r>
            <a:r>
              <a:rPr lang="zh-CN" altLang="en-US" sz="2400" b="1" dirty="0" smtClean="0"/>
              <a:t>；</a:t>
            </a:r>
            <a:r>
              <a:rPr lang="en-US" altLang="zh-CN" sz="2400" b="1" dirty="0" smtClean="0"/>
              <a:t/>
            </a:r>
            <a:br>
              <a:rPr lang="en-US" altLang="zh-CN" sz="2400" b="1" dirty="0" smtClean="0"/>
            </a:br>
            <a:endParaRPr lang="zh-CN" altLang="en-US" sz="2400" b="1" dirty="0"/>
          </a:p>
          <a:p>
            <a:r>
              <a:rPr lang="zh-CN" altLang="en-US" sz="2400" b="1" dirty="0"/>
              <a:t>（</a:t>
            </a:r>
            <a:r>
              <a:rPr lang="en-US" altLang="zh-CN" sz="2400" b="1" dirty="0"/>
              <a:t>2</a:t>
            </a:r>
            <a:r>
              <a:rPr lang="zh-CN" altLang="en-US" sz="2400" b="1" dirty="0"/>
              <a:t>）深度大的结点是后产生的，但先得到扩展，即“后产生先扩展”。因此用堆栈作为该算法的主要数据结构，存储产生的结点。因此，深度优先搜索的基本算法如下：</a:t>
            </a:r>
          </a:p>
          <a:p>
            <a:endParaRPr lang="zh-CN" altLang="en-US" sz="2400" dirty="0"/>
          </a:p>
        </p:txBody>
      </p:sp>
    </p:spTree>
    <p:extLst>
      <p:ext uri="{BB962C8B-B14F-4D97-AF65-F5344CB8AC3E}">
        <p14:creationId xmlns="" xmlns:p14="http://schemas.microsoft.com/office/powerpoint/2010/main" val="2594082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一般深度优先搜索的基本框架</a:t>
            </a:r>
          </a:p>
        </p:txBody>
      </p:sp>
      <p:sp>
        <p:nvSpPr>
          <p:cNvPr id="3" name="内容占位符 2"/>
          <p:cNvSpPr>
            <a:spLocks noGrp="1"/>
          </p:cNvSpPr>
          <p:nvPr>
            <p:ph idx="1"/>
          </p:nvPr>
        </p:nvSpPr>
        <p:spPr>
          <a:xfrm>
            <a:off x="457200" y="1057301"/>
            <a:ext cx="8229600" cy="4051805"/>
          </a:xfrm>
        </p:spPr>
        <p:txBody>
          <a:bodyPr/>
          <a:lstStyle/>
          <a:p>
            <a:r>
              <a:rPr lang="zh-CN" altLang="en-US" sz="2000" b="1" dirty="0" smtClean="0"/>
              <a:t>   递归</a:t>
            </a:r>
            <a:r>
              <a:rPr lang="zh-CN" altLang="en-US" sz="2000" b="1" dirty="0"/>
              <a:t>过程为：</a:t>
            </a:r>
          </a:p>
          <a:p>
            <a:r>
              <a:rPr lang="zh-CN" altLang="en-US" sz="2000" b="1" dirty="0" smtClean="0"/>
              <a:t>    void</a:t>
            </a:r>
            <a:r>
              <a:rPr lang="en-US" altLang="zh-CN" sz="2000" b="1" dirty="0" smtClean="0"/>
              <a:t>  </a:t>
            </a:r>
            <a:r>
              <a:rPr lang="en-US" altLang="zh-CN" sz="2000" b="1" dirty="0"/>
              <a:t>DFS_TRY(</a:t>
            </a:r>
            <a:r>
              <a:rPr lang="zh-CN" altLang="en-US" sz="2000" b="1" dirty="0"/>
              <a:t>int </a:t>
            </a:r>
            <a:r>
              <a:rPr lang="en-US" altLang="zh-CN" sz="2000" b="1" dirty="0"/>
              <a:t>i)</a:t>
            </a:r>
          </a:p>
          <a:p>
            <a:r>
              <a:rPr lang="zh-CN" altLang="en-US" sz="2000" b="1" dirty="0" smtClean="0"/>
              <a:t>    {</a:t>
            </a:r>
            <a:endParaRPr lang="zh-CN" altLang="en-US" sz="2000" b="1" dirty="0"/>
          </a:p>
          <a:p>
            <a:r>
              <a:rPr lang="en-US" altLang="zh-CN" sz="2000" b="1" dirty="0"/>
              <a:t>	</a:t>
            </a:r>
            <a:r>
              <a:rPr lang="zh-CN" altLang="en-US" sz="2000" b="1" dirty="0"/>
              <a:t>for (int </a:t>
            </a:r>
            <a:r>
              <a:rPr lang="en-US" altLang="zh-CN" sz="2000" b="1" dirty="0" smtClean="0"/>
              <a:t>j</a:t>
            </a:r>
            <a:r>
              <a:rPr lang="zh-CN" altLang="en-US" sz="2000" b="1" dirty="0" smtClean="0"/>
              <a:t> </a:t>
            </a:r>
            <a:r>
              <a:rPr lang="zh-CN" altLang="en-US" sz="2000" b="1" dirty="0"/>
              <a:t>= 1; </a:t>
            </a:r>
            <a:r>
              <a:rPr lang="en-US" altLang="zh-CN" sz="2000" b="1" dirty="0" smtClean="0"/>
              <a:t>j</a:t>
            </a:r>
            <a:r>
              <a:rPr lang="zh-CN" altLang="en-US" sz="2000" b="1" dirty="0" smtClean="0"/>
              <a:t> </a:t>
            </a:r>
            <a:r>
              <a:rPr lang="zh-CN" altLang="en-US" sz="2000" b="1" dirty="0"/>
              <a:t>&lt;= maxr; </a:t>
            </a:r>
            <a:r>
              <a:rPr lang="zh-CN" altLang="en-US" sz="2000" b="1" dirty="0" smtClean="0"/>
              <a:t>++</a:t>
            </a:r>
            <a:r>
              <a:rPr lang="en-US" altLang="zh-CN" sz="2000" b="1" dirty="0" smtClean="0"/>
              <a:t>j</a:t>
            </a:r>
            <a:r>
              <a:rPr lang="zh-CN" altLang="en-US" sz="2000" b="1" dirty="0" smtClean="0"/>
              <a:t>) </a:t>
            </a:r>
            <a:r>
              <a:rPr lang="en-US" altLang="zh-CN" sz="2000" b="1" dirty="0" smtClean="0"/>
              <a:t> </a:t>
            </a:r>
            <a:r>
              <a:rPr lang="zh-CN" altLang="en-US" sz="2000" b="1" dirty="0" smtClean="0"/>
              <a:t> </a:t>
            </a:r>
            <a:r>
              <a:rPr lang="zh-CN" altLang="en-US" sz="2000" b="1" dirty="0"/>
              <a:t>{</a:t>
            </a:r>
          </a:p>
          <a:p>
            <a:r>
              <a:rPr lang="en-US" altLang="zh-CN" sz="2000" b="1" dirty="0"/>
              <a:t>		If  </a:t>
            </a:r>
            <a:r>
              <a:rPr lang="zh-CN" altLang="en-US" sz="2000" b="1" dirty="0"/>
              <a:t>子结点</a:t>
            </a:r>
            <a:r>
              <a:rPr lang="en-US" altLang="zh-CN" sz="2000" b="1" dirty="0"/>
              <a:t>mr</a:t>
            </a:r>
            <a:r>
              <a:rPr lang="zh-CN" altLang="en-US" sz="2000" b="1" dirty="0"/>
              <a:t>符合条件</a:t>
            </a:r>
            <a:r>
              <a:rPr lang="en-US" altLang="zh-CN" sz="2000" b="1" dirty="0"/>
              <a:t>  then  </a:t>
            </a:r>
            <a:r>
              <a:rPr lang="zh-CN" altLang="en-US" sz="2000" b="1" dirty="0"/>
              <a:t>产生的子结点</a:t>
            </a:r>
            <a:r>
              <a:rPr lang="en-US" altLang="zh-CN" sz="2000" b="1" dirty="0"/>
              <a:t>mr</a:t>
            </a:r>
            <a:r>
              <a:rPr lang="zh-CN" altLang="en-US" sz="2000" b="1" dirty="0"/>
              <a:t>压入栈</a:t>
            </a:r>
            <a:r>
              <a:rPr lang="en-US" altLang="zh-CN" sz="2000" b="1" dirty="0"/>
              <a:t>;</a:t>
            </a:r>
            <a:endParaRPr lang="zh-CN" altLang="en-US" sz="2000" b="1" dirty="0"/>
          </a:p>
          <a:p>
            <a:r>
              <a:rPr lang="en-US" altLang="zh-CN" sz="2000" b="1" dirty="0"/>
              <a:t>			If  </a:t>
            </a:r>
            <a:r>
              <a:rPr lang="zh-CN" altLang="en-US" sz="2000" b="1" dirty="0"/>
              <a:t>子结点</a:t>
            </a:r>
            <a:r>
              <a:rPr lang="en-US" altLang="zh-CN" sz="2000" b="1" dirty="0"/>
              <a:t>mr</a:t>
            </a:r>
            <a:r>
              <a:rPr lang="zh-CN" altLang="en-US" sz="2000" b="1" dirty="0"/>
              <a:t>是目标结点</a:t>
            </a:r>
            <a:r>
              <a:rPr lang="en-US" altLang="zh-CN" sz="2000" b="1" dirty="0"/>
              <a:t>  then   </a:t>
            </a:r>
            <a:r>
              <a:rPr lang="zh-CN" altLang="en-US" sz="2000" b="1" dirty="0"/>
              <a:t>输出</a:t>
            </a:r>
          </a:p>
          <a:p>
            <a:r>
              <a:rPr lang="en-US" altLang="zh-CN" sz="2000" b="1" dirty="0"/>
              <a:t>				Else  DFS_TRY(I+1);</a:t>
            </a:r>
            <a:endParaRPr lang="zh-CN" altLang="en-US" sz="2000" b="1" dirty="0"/>
          </a:p>
          <a:p>
            <a:r>
              <a:rPr lang="en-US" altLang="zh-CN" sz="2000" b="1" dirty="0"/>
              <a:t>			</a:t>
            </a:r>
            <a:r>
              <a:rPr lang="zh-CN" altLang="en-US" sz="2000" b="1" dirty="0"/>
              <a:t>栈顶元素出栈（删去</a:t>
            </a:r>
            <a:r>
              <a:rPr lang="en-US" altLang="zh-CN" sz="2000" b="1" dirty="0"/>
              <a:t>Mr</a:t>
            </a:r>
            <a:r>
              <a:rPr lang="zh-CN" altLang="en-US" sz="2000" b="1" dirty="0"/>
              <a:t>）</a:t>
            </a:r>
          </a:p>
          <a:p>
            <a:r>
              <a:rPr lang="en-US" altLang="zh-CN" sz="2000" b="1" dirty="0"/>
              <a:t>		</a:t>
            </a:r>
            <a:r>
              <a:rPr lang="en-US" altLang="zh-CN" sz="2000" b="1" dirty="0" smtClean="0"/>
              <a:t>End if</a:t>
            </a:r>
            <a:endParaRPr lang="en-US" altLang="zh-CN" sz="2000" b="1" dirty="0"/>
          </a:p>
          <a:p>
            <a:pPr lvl="1">
              <a:buNone/>
            </a:pPr>
            <a:r>
              <a:rPr lang="en-US" altLang="zh-CN" sz="2000" b="1" dirty="0"/>
              <a:t>             </a:t>
            </a:r>
            <a:r>
              <a:rPr lang="zh-CN" altLang="en-US" sz="2000" b="1" dirty="0" smtClean="0"/>
              <a:t>}</a:t>
            </a:r>
            <a:endParaRPr lang="en-US" altLang="zh-CN" sz="2000" b="1" dirty="0" smtClean="0"/>
          </a:p>
          <a:p>
            <a:pPr lvl="1">
              <a:buNone/>
            </a:pPr>
            <a:r>
              <a:rPr lang="zh-CN" altLang="en-US" sz="2000" b="1" dirty="0" smtClean="0"/>
              <a:t>      }</a:t>
            </a:r>
            <a:endParaRPr lang="zh-CN" altLang="en-US" sz="2000" b="1" dirty="0"/>
          </a:p>
          <a:p>
            <a:endParaRPr lang="zh-CN" altLang="en-US" sz="2000" dirty="0"/>
          </a:p>
        </p:txBody>
      </p:sp>
    </p:spTree>
    <p:extLst>
      <p:ext uri="{BB962C8B-B14F-4D97-AF65-F5344CB8AC3E}">
        <p14:creationId xmlns="" xmlns:p14="http://schemas.microsoft.com/office/powerpoint/2010/main" val="38606714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深度优先搜索小结</a:t>
            </a:r>
            <a:endParaRPr lang="zh-CN" altLang="en-US" sz="3600" dirty="0"/>
          </a:p>
        </p:txBody>
      </p:sp>
      <p:sp>
        <p:nvSpPr>
          <p:cNvPr id="3" name="内容占位符 2"/>
          <p:cNvSpPr>
            <a:spLocks noGrp="1"/>
          </p:cNvSpPr>
          <p:nvPr>
            <p:ph idx="1"/>
          </p:nvPr>
        </p:nvSpPr>
        <p:spPr>
          <a:xfrm>
            <a:off x="467546" y="1129309"/>
            <a:ext cx="8038157" cy="3425980"/>
          </a:xfrm>
        </p:spPr>
        <p:txBody>
          <a:bodyPr>
            <a:normAutofit fontScale="92500" lnSpcReduction="20000"/>
          </a:bodyPr>
          <a:lstStyle/>
          <a:p>
            <a:r>
              <a:rPr lang="zh-CN" altLang="en-US" dirty="0" smtClean="0"/>
              <a:t>优先度：搜索树上先儿子，后兄弟</a:t>
            </a:r>
            <a:endParaRPr lang="en-US" altLang="zh-CN" dirty="0" smtClean="0"/>
          </a:p>
          <a:p>
            <a:endParaRPr lang="en-US" altLang="zh-CN" dirty="0"/>
          </a:p>
          <a:p>
            <a:r>
              <a:rPr lang="zh-CN" altLang="en-US" dirty="0"/>
              <a:t>使用</a:t>
            </a:r>
            <a:r>
              <a:rPr lang="zh-CN" altLang="en-US" dirty="0" smtClean="0"/>
              <a:t>数据结构：栈</a:t>
            </a:r>
            <a:endParaRPr lang="en-US" altLang="zh-CN" dirty="0" smtClean="0"/>
          </a:p>
          <a:p>
            <a:endParaRPr lang="en-US" altLang="zh-CN" dirty="0"/>
          </a:p>
          <a:p>
            <a:r>
              <a:rPr lang="zh-CN" altLang="en-US" dirty="0" smtClean="0"/>
              <a:t>优点：空间消耗少，易于编写</a:t>
            </a:r>
            <a:endParaRPr lang="en-US" altLang="zh-CN" dirty="0" smtClean="0"/>
          </a:p>
          <a:p>
            <a:endParaRPr lang="en-US" altLang="zh-CN" dirty="0"/>
          </a:p>
          <a:p>
            <a:r>
              <a:rPr lang="zh-CN" altLang="en-US" dirty="0" smtClean="0"/>
              <a:t>缺点：可能在某些最优化问题上出现时间效率极低的情况</a:t>
            </a:r>
            <a:r>
              <a:rPr lang="en-US" altLang="zh-CN" dirty="0" smtClean="0"/>
              <a:t>(p.s.:</a:t>
            </a:r>
            <a:r>
              <a:rPr lang="zh-CN" altLang="en-US" dirty="0" smtClean="0"/>
              <a:t>可以用迭代加深法解决</a:t>
            </a:r>
            <a:r>
              <a:rPr lang="en-US" altLang="zh-CN" dirty="0" smtClean="0"/>
              <a:t>)</a:t>
            </a:r>
          </a:p>
        </p:txBody>
      </p:sp>
    </p:spTree>
    <p:extLst>
      <p:ext uri="{BB962C8B-B14F-4D97-AF65-F5344CB8AC3E}">
        <p14:creationId xmlns="" xmlns:p14="http://schemas.microsoft.com/office/powerpoint/2010/main" val="1461612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193204"/>
            <a:ext cx="8229600" cy="681773"/>
          </a:xfrm>
        </p:spPr>
        <p:txBody>
          <a:bodyPr/>
          <a:lstStyle/>
          <a:p>
            <a:r>
              <a:rPr lang="zh-CN" altLang="en-US" dirty="0"/>
              <a:t>基础概念</a:t>
            </a:r>
          </a:p>
        </p:txBody>
      </p:sp>
      <p:sp>
        <p:nvSpPr>
          <p:cNvPr id="3" name="内容占位符 2"/>
          <p:cNvSpPr>
            <a:spLocks noGrp="1"/>
          </p:cNvSpPr>
          <p:nvPr>
            <p:ph idx="1"/>
          </p:nvPr>
        </p:nvSpPr>
        <p:spPr/>
        <p:txBody>
          <a:bodyPr/>
          <a:lstStyle/>
          <a:p>
            <a:pPr>
              <a:lnSpc>
                <a:spcPct val="80000"/>
              </a:lnSpc>
            </a:pPr>
            <a:r>
              <a:rPr lang="zh-CN" altLang="en-US" dirty="0"/>
              <a:t>状态：指当前所面临的具体问题。</a:t>
            </a:r>
            <a:endParaRPr lang="en-US" altLang="zh-CN" dirty="0"/>
          </a:p>
          <a:p>
            <a:pPr>
              <a:lnSpc>
                <a:spcPct val="80000"/>
              </a:lnSpc>
            </a:pPr>
            <a:r>
              <a:rPr lang="zh-CN" altLang="en-US" dirty="0"/>
              <a:t>转移：指从一个状态到另一状态的一种决策。</a:t>
            </a:r>
            <a:endParaRPr lang="en-US" altLang="zh-CN" dirty="0"/>
          </a:p>
          <a:p>
            <a:pPr>
              <a:lnSpc>
                <a:spcPct val="80000"/>
              </a:lnSpc>
            </a:pPr>
            <a:r>
              <a:rPr lang="zh-CN" altLang="en-US" dirty="0"/>
              <a:t>状态和转移可能是题目中已经给出，也可能是需要自己分析出的。一道题的状态与决策可能有多种。</a:t>
            </a:r>
            <a:endParaRPr lang="en-US" altLang="zh-CN" dirty="0"/>
          </a:p>
          <a:p>
            <a:pPr>
              <a:lnSpc>
                <a:spcPct val="80000"/>
              </a:lnSpc>
            </a:pPr>
            <a:r>
              <a:rPr lang="zh-CN" altLang="en-US" dirty="0"/>
              <a:t>产生式系统：把状态通过转移得到的一颗状态树，称作产生式系统。</a:t>
            </a:r>
            <a:endParaRPr lang="en-US" altLang="zh-CN" dirty="0"/>
          </a:p>
          <a:p>
            <a:endParaRPr lang="zh-CN" altLang="en-US" dirty="0"/>
          </a:p>
        </p:txBody>
      </p:sp>
    </p:spTree>
    <p:extLst>
      <p:ext uri="{BB962C8B-B14F-4D97-AF65-F5344CB8AC3E}">
        <p14:creationId xmlns="" xmlns:p14="http://schemas.microsoft.com/office/powerpoint/2010/main" val="38208901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57193" y="178594"/>
            <a:ext cx="8080375" cy="595313"/>
          </a:xfrm>
        </p:spPr>
        <p:txBody>
          <a:bodyPr/>
          <a:lstStyle/>
          <a:p>
            <a:r>
              <a:rPr lang="zh-CN" altLang="en-US" sz="3600" dirty="0" smtClean="0">
                <a:ea typeface="华文新魏" pitchFamily="2" charset="-122"/>
              </a:rPr>
              <a:t>广度优先搜索</a:t>
            </a:r>
          </a:p>
        </p:txBody>
      </p:sp>
      <p:sp>
        <p:nvSpPr>
          <p:cNvPr id="16387" name="Rectangle 3"/>
          <p:cNvSpPr>
            <a:spLocks noGrp="1" noChangeArrowheads="1"/>
          </p:cNvSpPr>
          <p:nvPr>
            <p:ph type="body" idx="1"/>
          </p:nvPr>
        </p:nvSpPr>
        <p:spPr>
          <a:xfrm>
            <a:off x="287343" y="833439"/>
            <a:ext cx="8317109" cy="4256310"/>
          </a:xfrm>
        </p:spPr>
        <p:txBody>
          <a:bodyPr/>
          <a:lstStyle/>
          <a:p>
            <a:r>
              <a:rPr lang="zh-CN" altLang="en-US" sz="2400" dirty="0" smtClean="0"/>
              <a:t>基本思想</a:t>
            </a:r>
            <a:endParaRPr lang="en-US" altLang="zh-CN" sz="2400" dirty="0" smtClean="0"/>
          </a:p>
          <a:p>
            <a:r>
              <a:rPr lang="zh-CN" altLang="en-US" sz="2400" dirty="0" smtClean="0"/>
              <a:t>从初始状态</a:t>
            </a:r>
            <a:r>
              <a:rPr lang="en-US" altLang="zh-CN" sz="2400" dirty="0" smtClean="0"/>
              <a:t>S</a:t>
            </a:r>
            <a:r>
              <a:rPr lang="zh-CN" altLang="en-US" sz="2400" dirty="0" smtClean="0"/>
              <a:t>开始，利用规则，生成所有可能的状态。构成树的下一层节点，检查是否出现目标状态</a:t>
            </a:r>
            <a:r>
              <a:rPr lang="en-US" altLang="zh-CN" sz="2400" dirty="0" smtClean="0"/>
              <a:t>G</a:t>
            </a:r>
            <a:r>
              <a:rPr lang="zh-CN" altLang="en-US" sz="2400" dirty="0" smtClean="0"/>
              <a:t>，若未出现，就对该层所有状态节点，分别顺序利用规则。生成再下一层的所有状态节点，对这一层的所有状态节点检查是否出现</a:t>
            </a:r>
            <a:r>
              <a:rPr lang="en-US" altLang="zh-CN" sz="2400" dirty="0" smtClean="0"/>
              <a:t>G</a:t>
            </a:r>
            <a:r>
              <a:rPr lang="zh-CN" altLang="en-US" sz="2400" dirty="0" smtClean="0"/>
              <a:t>，若未出现，继续按上面思想生成再下一层的所有状态节点，这样一层一层往下展开。直到出现目标状态为止。</a:t>
            </a:r>
          </a:p>
          <a:p>
            <a:endParaRPr lang="zh-CN" altLang="en-US" sz="2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reeform 2"/>
          <p:cNvSpPr>
            <a:spLocks/>
          </p:cNvSpPr>
          <p:nvPr/>
        </p:nvSpPr>
        <p:spPr bwMode="auto">
          <a:xfrm>
            <a:off x="-581025" y="1162844"/>
            <a:ext cx="10240963" cy="3226593"/>
          </a:xfrm>
          <a:custGeom>
            <a:avLst/>
            <a:gdLst>
              <a:gd name="T0" fmla="*/ 5368925 w 6451"/>
              <a:gd name="T1" fmla="*/ 17462 h 2439"/>
              <a:gd name="T2" fmla="*/ 6880226 w 6451"/>
              <a:gd name="T3" fmla="*/ 69850 h 2439"/>
              <a:gd name="T4" fmla="*/ 6502401 w 6451"/>
              <a:gd name="T5" fmla="*/ 433387 h 2439"/>
              <a:gd name="T6" fmla="*/ 2743200 w 6451"/>
              <a:gd name="T7" fmla="*/ 433387 h 2439"/>
              <a:gd name="T8" fmla="*/ 2273300 w 6451"/>
              <a:gd name="T9" fmla="*/ 1025525 h 2439"/>
              <a:gd name="T10" fmla="*/ 8361363 w 6451"/>
              <a:gd name="T11" fmla="*/ 1130300 h 2439"/>
              <a:gd name="T12" fmla="*/ 8709026 w 6451"/>
              <a:gd name="T13" fmla="*/ 1768475 h 2439"/>
              <a:gd name="T14" fmla="*/ 2206625 w 6451"/>
              <a:gd name="T15" fmla="*/ 1827212 h 2439"/>
              <a:gd name="T16" fmla="*/ 1336675 w 6451"/>
              <a:gd name="T17" fmla="*/ 2538412 h 2439"/>
              <a:gd name="T18" fmla="*/ 9113838 w 6451"/>
              <a:gd name="T19" fmla="*/ 2538412 h 2439"/>
              <a:gd name="T20" fmla="*/ 8099426 w 6451"/>
              <a:gd name="T21" fmla="*/ 3117849 h 2439"/>
              <a:gd name="T22" fmla="*/ 2308225 w 6451"/>
              <a:gd name="T23" fmla="*/ 3103562 h 2439"/>
              <a:gd name="T24" fmla="*/ 1049338 w 6451"/>
              <a:gd name="T25" fmla="*/ 3762375 h 2439"/>
              <a:gd name="T26" fmla="*/ 8609013 w 6451"/>
              <a:gd name="T27" fmla="*/ 3762375 h 24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51"/>
              <a:gd name="T43" fmla="*/ 0 h 2439"/>
              <a:gd name="T44" fmla="*/ 6451 w 6451"/>
              <a:gd name="T45" fmla="*/ 2439 h 243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51" h="2439">
                <a:moveTo>
                  <a:pt x="3382" y="11"/>
                </a:moveTo>
                <a:cubicBezTo>
                  <a:pt x="3541" y="17"/>
                  <a:pt x="4215" y="0"/>
                  <a:pt x="4334" y="44"/>
                </a:cubicBezTo>
                <a:cubicBezTo>
                  <a:pt x="4453" y="88"/>
                  <a:pt x="4530" y="235"/>
                  <a:pt x="4096" y="273"/>
                </a:cubicBezTo>
                <a:cubicBezTo>
                  <a:pt x="3662" y="311"/>
                  <a:pt x="2172" y="211"/>
                  <a:pt x="1728" y="273"/>
                </a:cubicBezTo>
                <a:cubicBezTo>
                  <a:pt x="1284" y="335"/>
                  <a:pt x="842" y="573"/>
                  <a:pt x="1432" y="646"/>
                </a:cubicBezTo>
                <a:cubicBezTo>
                  <a:pt x="2022" y="719"/>
                  <a:pt x="4591" y="634"/>
                  <a:pt x="5267" y="712"/>
                </a:cubicBezTo>
                <a:cubicBezTo>
                  <a:pt x="5943" y="790"/>
                  <a:pt x="6132" y="1041"/>
                  <a:pt x="5486" y="1114"/>
                </a:cubicBezTo>
                <a:cubicBezTo>
                  <a:pt x="4840" y="1187"/>
                  <a:pt x="2164" y="1070"/>
                  <a:pt x="1390" y="1151"/>
                </a:cubicBezTo>
                <a:cubicBezTo>
                  <a:pt x="616" y="1232"/>
                  <a:pt x="117" y="1524"/>
                  <a:pt x="842" y="1599"/>
                </a:cubicBezTo>
                <a:cubicBezTo>
                  <a:pt x="1567" y="1674"/>
                  <a:pt x="5031" y="1538"/>
                  <a:pt x="5741" y="1599"/>
                </a:cubicBezTo>
                <a:cubicBezTo>
                  <a:pt x="6451" y="1660"/>
                  <a:pt x="5816" y="1905"/>
                  <a:pt x="5102" y="1964"/>
                </a:cubicBezTo>
                <a:cubicBezTo>
                  <a:pt x="4388" y="2023"/>
                  <a:pt x="2194" y="1887"/>
                  <a:pt x="1454" y="1955"/>
                </a:cubicBezTo>
                <a:cubicBezTo>
                  <a:pt x="714" y="2023"/>
                  <a:pt x="0" y="2301"/>
                  <a:pt x="661" y="2370"/>
                </a:cubicBezTo>
                <a:cubicBezTo>
                  <a:pt x="1322" y="2439"/>
                  <a:pt x="4629" y="2370"/>
                  <a:pt x="5423" y="2370"/>
                </a:cubicBezTo>
              </a:path>
            </a:pathLst>
          </a:custGeom>
          <a:noFill/>
          <a:ln w="9525">
            <a:solidFill>
              <a:schemeClr val="tx1"/>
            </a:solidFill>
            <a:prstDash val="dash"/>
            <a:round/>
            <a:headEnd/>
            <a:tailEnd/>
          </a:ln>
        </p:spPr>
        <p:txBody>
          <a:bodyPr/>
          <a:lstStyle/>
          <a:p>
            <a:endParaRPr lang="zh-CN" altLang="en-US"/>
          </a:p>
        </p:txBody>
      </p:sp>
      <p:sp>
        <p:nvSpPr>
          <p:cNvPr id="19459" name="Rectangle 3"/>
          <p:cNvSpPr>
            <a:spLocks noGrp="1" noChangeArrowheads="1"/>
          </p:cNvSpPr>
          <p:nvPr>
            <p:ph type="title"/>
          </p:nvPr>
        </p:nvSpPr>
        <p:spPr>
          <a:xfrm>
            <a:off x="357188" y="216959"/>
            <a:ext cx="7543800" cy="556948"/>
          </a:xfrm>
          <a:noFill/>
        </p:spPr>
        <p:txBody>
          <a:bodyPr/>
          <a:lstStyle/>
          <a:p>
            <a:r>
              <a:rPr lang="en-US" altLang="zh-CN" sz="3600" dirty="0" smtClean="0"/>
              <a:t>BFS</a:t>
            </a:r>
            <a:r>
              <a:rPr lang="zh-CN" altLang="en-US" sz="3600" dirty="0" smtClean="0"/>
              <a:t>搜索过程如下：</a:t>
            </a:r>
          </a:p>
        </p:txBody>
      </p:sp>
      <p:sp>
        <p:nvSpPr>
          <p:cNvPr id="19460" name="Oval 4"/>
          <p:cNvSpPr>
            <a:spLocks noChangeArrowheads="1"/>
          </p:cNvSpPr>
          <p:nvPr/>
        </p:nvSpPr>
        <p:spPr bwMode="auto">
          <a:xfrm>
            <a:off x="4291016" y="1897063"/>
            <a:ext cx="477837" cy="35586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1" name="Text Box 5"/>
          <p:cNvSpPr txBox="1">
            <a:spLocks noChangeArrowheads="1"/>
          </p:cNvSpPr>
          <p:nvPr/>
        </p:nvSpPr>
        <p:spPr bwMode="auto">
          <a:xfrm>
            <a:off x="4411666" y="1833563"/>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O</a:t>
            </a:r>
          </a:p>
        </p:txBody>
      </p:sp>
      <p:sp>
        <p:nvSpPr>
          <p:cNvPr id="19462" name="Oval 6"/>
          <p:cNvSpPr>
            <a:spLocks noChangeArrowheads="1"/>
          </p:cNvSpPr>
          <p:nvPr/>
        </p:nvSpPr>
        <p:spPr bwMode="auto">
          <a:xfrm>
            <a:off x="6800850" y="1920876"/>
            <a:ext cx="477838" cy="35586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3" name="Text Box 7"/>
          <p:cNvSpPr txBox="1">
            <a:spLocks noChangeArrowheads="1"/>
          </p:cNvSpPr>
          <p:nvPr/>
        </p:nvSpPr>
        <p:spPr bwMode="auto">
          <a:xfrm>
            <a:off x="6921503" y="1857377"/>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P</a:t>
            </a:r>
          </a:p>
        </p:txBody>
      </p:sp>
      <p:sp>
        <p:nvSpPr>
          <p:cNvPr id="19464" name="Oval 8"/>
          <p:cNvSpPr>
            <a:spLocks noChangeArrowheads="1"/>
          </p:cNvSpPr>
          <p:nvPr/>
        </p:nvSpPr>
        <p:spPr bwMode="auto">
          <a:xfrm>
            <a:off x="2293941" y="1885157"/>
            <a:ext cx="477837" cy="35586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5" name="Text Box 9"/>
          <p:cNvSpPr txBox="1">
            <a:spLocks noChangeArrowheads="1"/>
          </p:cNvSpPr>
          <p:nvPr/>
        </p:nvSpPr>
        <p:spPr bwMode="auto">
          <a:xfrm>
            <a:off x="2414591" y="1821657"/>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L</a:t>
            </a:r>
          </a:p>
        </p:txBody>
      </p:sp>
      <p:sp>
        <p:nvSpPr>
          <p:cNvPr id="19466" name="Oval 10"/>
          <p:cNvSpPr>
            <a:spLocks noChangeArrowheads="1"/>
          </p:cNvSpPr>
          <p:nvPr/>
        </p:nvSpPr>
        <p:spPr bwMode="auto">
          <a:xfrm>
            <a:off x="7942266" y="3073136"/>
            <a:ext cx="477837" cy="35586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7" name="Text Box 11"/>
          <p:cNvSpPr txBox="1">
            <a:spLocks noChangeArrowheads="1"/>
          </p:cNvSpPr>
          <p:nvPr/>
        </p:nvSpPr>
        <p:spPr bwMode="auto">
          <a:xfrm>
            <a:off x="8062916" y="3009637"/>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W</a:t>
            </a:r>
          </a:p>
        </p:txBody>
      </p:sp>
      <p:sp>
        <p:nvSpPr>
          <p:cNvPr id="19468" name="Oval 12"/>
          <p:cNvSpPr>
            <a:spLocks noChangeArrowheads="1"/>
          </p:cNvSpPr>
          <p:nvPr/>
        </p:nvSpPr>
        <p:spPr bwMode="auto">
          <a:xfrm>
            <a:off x="6773866" y="3073136"/>
            <a:ext cx="477837" cy="35586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9" name="Text Box 13"/>
          <p:cNvSpPr txBox="1">
            <a:spLocks noChangeArrowheads="1"/>
          </p:cNvSpPr>
          <p:nvPr/>
        </p:nvSpPr>
        <p:spPr bwMode="auto">
          <a:xfrm>
            <a:off x="6894516" y="3009637"/>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V</a:t>
            </a:r>
          </a:p>
        </p:txBody>
      </p:sp>
      <p:sp>
        <p:nvSpPr>
          <p:cNvPr id="19470" name="Oval 14"/>
          <p:cNvSpPr>
            <a:spLocks noChangeArrowheads="1"/>
          </p:cNvSpPr>
          <p:nvPr/>
        </p:nvSpPr>
        <p:spPr bwMode="auto">
          <a:xfrm>
            <a:off x="5478466" y="3096950"/>
            <a:ext cx="477837" cy="35586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71" name="Text Box 15"/>
          <p:cNvSpPr txBox="1">
            <a:spLocks noChangeArrowheads="1"/>
          </p:cNvSpPr>
          <p:nvPr/>
        </p:nvSpPr>
        <p:spPr bwMode="auto">
          <a:xfrm>
            <a:off x="5599113" y="3033450"/>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U</a:t>
            </a:r>
          </a:p>
        </p:txBody>
      </p:sp>
      <p:sp>
        <p:nvSpPr>
          <p:cNvPr id="19472" name="Oval 16"/>
          <p:cNvSpPr>
            <a:spLocks noChangeArrowheads="1"/>
          </p:cNvSpPr>
          <p:nvPr/>
        </p:nvSpPr>
        <p:spPr bwMode="auto">
          <a:xfrm>
            <a:off x="4194175" y="3089011"/>
            <a:ext cx="477838" cy="35586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73" name="Text Box 17"/>
          <p:cNvSpPr txBox="1">
            <a:spLocks noChangeArrowheads="1"/>
          </p:cNvSpPr>
          <p:nvPr/>
        </p:nvSpPr>
        <p:spPr bwMode="auto">
          <a:xfrm>
            <a:off x="4314828" y="3025512"/>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T</a:t>
            </a:r>
          </a:p>
        </p:txBody>
      </p:sp>
      <p:sp>
        <p:nvSpPr>
          <p:cNvPr id="19474" name="Oval 18"/>
          <p:cNvSpPr>
            <a:spLocks noChangeArrowheads="1"/>
          </p:cNvSpPr>
          <p:nvPr/>
        </p:nvSpPr>
        <p:spPr bwMode="auto">
          <a:xfrm>
            <a:off x="2870200" y="3085043"/>
            <a:ext cx="477838" cy="35586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75" name="Text Box 19"/>
          <p:cNvSpPr txBox="1">
            <a:spLocks noChangeArrowheads="1"/>
          </p:cNvSpPr>
          <p:nvPr/>
        </p:nvSpPr>
        <p:spPr bwMode="auto">
          <a:xfrm>
            <a:off x="2990853" y="3021542"/>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R</a:t>
            </a:r>
          </a:p>
        </p:txBody>
      </p:sp>
      <p:sp>
        <p:nvSpPr>
          <p:cNvPr id="19476" name="Oval 20"/>
          <p:cNvSpPr>
            <a:spLocks noChangeArrowheads="1"/>
          </p:cNvSpPr>
          <p:nvPr/>
        </p:nvSpPr>
        <p:spPr bwMode="auto">
          <a:xfrm>
            <a:off x="1223966" y="3096950"/>
            <a:ext cx="477837" cy="35586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77" name="Text Box 21"/>
          <p:cNvSpPr txBox="1">
            <a:spLocks noChangeArrowheads="1"/>
          </p:cNvSpPr>
          <p:nvPr/>
        </p:nvSpPr>
        <p:spPr bwMode="auto">
          <a:xfrm>
            <a:off x="1344616" y="3033450"/>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Q</a:t>
            </a:r>
          </a:p>
        </p:txBody>
      </p:sp>
      <p:sp>
        <p:nvSpPr>
          <p:cNvPr id="19478" name="Oval 22"/>
          <p:cNvSpPr>
            <a:spLocks noChangeArrowheads="1"/>
          </p:cNvSpPr>
          <p:nvPr/>
        </p:nvSpPr>
        <p:spPr bwMode="auto">
          <a:xfrm>
            <a:off x="604841" y="4118241"/>
            <a:ext cx="477837" cy="35586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79" name="Text Box 23"/>
          <p:cNvSpPr txBox="1">
            <a:spLocks noChangeArrowheads="1"/>
          </p:cNvSpPr>
          <p:nvPr/>
        </p:nvSpPr>
        <p:spPr bwMode="auto">
          <a:xfrm>
            <a:off x="725491" y="4054742"/>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A</a:t>
            </a:r>
          </a:p>
        </p:txBody>
      </p:sp>
      <p:sp>
        <p:nvSpPr>
          <p:cNvPr id="19480" name="Oval 24"/>
          <p:cNvSpPr>
            <a:spLocks noChangeArrowheads="1"/>
          </p:cNvSpPr>
          <p:nvPr/>
        </p:nvSpPr>
        <p:spPr bwMode="auto">
          <a:xfrm>
            <a:off x="1784350" y="4118241"/>
            <a:ext cx="477838" cy="35586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81" name="Text Box 25"/>
          <p:cNvSpPr txBox="1">
            <a:spLocks noChangeArrowheads="1"/>
          </p:cNvSpPr>
          <p:nvPr/>
        </p:nvSpPr>
        <p:spPr bwMode="auto">
          <a:xfrm>
            <a:off x="1905003" y="4054742"/>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B</a:t>
            </a:r>
          </a:p>
        </p:txBody>
      </p:sp>
      <p:sp>
        <p:nvSpPr>
          <p:cNvPr id="19482" name="Oval 26"/>
          <p:cNvSpPr>
            <a:spLocks noChangeArrowheads="1"/>
          </p:cNvSpPr>
          <p:nvPr/>
        </p:nvSpPr>
        <p:spPr bwMode="auto">
          <a:xfrm>
            <a:off x="3092450" y="4153958"/>
            <a:ext cx="477838" cy="35586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83" name="Text Box 27"/>
          <p:cNvSpPr txBox="1">
            <a:spLocks noChangeArrowheads="1"/>
          </p:cNvSpPr>
          <p:nvPr/>
        </p:nvSpPr>
        <p:spPr bwMode="auto">
          <a:xfrm>
            <a:off x="3213103" y="4090460"/>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C</a:t>
            </a:r>
          </a:p>
        </p:txBody>
      </p:sp>
      <p:sp>
        <p:nvSpPr>
          <p:cNvPr id="19484" name="Oval 28"/>
          <p:cNvSpPr>
            <a:spLocks noChangeArrowheads="1"/>
          </p:cNvSpPr>
          <p:nvPr/>
        </p:nvSpPr>
        <p:spPr bwMode="auto">
          <a:xfrm>
            <a:off x="4643441" y="4144700"/>
            <a:ext cx="477837" cy="35586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85" name="Text Box 29"/>
          <p:cNvSpPr txBox="1">
            <a:spLocks noChangeArrowheads="1"/>
          </p:cNvSpPr>
          <p:nvPr/>
        </p:nvSpPr>
        <p:spPr bwMode="auto">
          <a:xfrm>
            <a:off x="4764091" y="4081200"/>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D</a:t>
            </a:r>
          </a:p>
        </p:txBody>
      </p:sp>
      <p:sp>
        <p:nvSpPr>
          <p:cNvPr id="19486" name="Oval 30"/>
          <p:cNvSpPr>
            <a:spLocks noChangeArrowheads="1"/>
          </p:cNvSpPr>
          <p:nvPr/>
        </p:nvSpPr>
        <p:spPr bwMode="auto">
          <a:xfrm>
            <a:off x="8101016" y="4120886"/>
            <a:ext cx="477837" cy="355864"/>
          </a:xfrm>
          <a:prstGeom prst="ellipse">
            <a:avLst/>
          </a:prstGeom>
          <a:solidFill>
            <a:srgbClr val="48FC48"/>
          </a:solidFill>
          <a:ln w="9525">
            <a:solidFill>
              <a:schemeClr val="tx1"/>
            </a:solidFill>
            <a:round/>
            <a:headEnd/>
            <a:tailEnd/>
          </a:ln>
        </p:spPr>
        <p:txBody>
          <a:bodyPr wrap="none" anchor="ctr"/>
          <a:lstStyle/>
          <a:p>
            <a:endParaRPr lang="zh-CN" altLang="en-US"/>
          </a:p>
        </p:txBody>
      </p:sp>
      <p:sp>
        <p:nvSpPr>
          <p:cNvPr id="19487" name="Text Box 31"/>
          <p:cNvSpPr txBox="1">
            <a:spLocks noChangeArrowheads="1"/>
          </p:cNvSpPr>
          <p:nvPr/>
        </p:nvSpPr>
        <p:spPr bwMode="auto">
          <a:xfrm>
            <a:off x="8221666" y="4057387"/>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G</a:t>
            </a:r>
          </a:p>
        </p:txBody>
      </p:sp>
      <p:sp>
        <p:nvSpPr>
          <p:cNvPr id="19488" name="Oval 32"/>
          <p:cNvSpPr>
            <a:spLocks noChangeArrowheads="1"/>
          </p:cNvSpPr>
          <p:nvPr/>
        </p:nvSpPr>
        <p:spPr bwMode="auto">
          <a:xfrm>
            <a:off x="5849941" y="4144700"/>
            <a:ext cx="477837" cy="35586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89" name="Text Box 33"/>
          <p:cNvSpPr txBox="1">
            <a:spLocks noChangeArrowheads="1"/>
          </p:cNvSpPr>
          <p:nvPr/>
        </p:nvSpPr>
        <p:spPr bwMode="auto">
          <a:xfrm>
            <a:off x="5970591" y="4081200"/>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E</a:t>
            </a:r>
          </a:p>
        </p:txBody>
      </p:sp>
      <p:sp>
        <p:nvSpPr>
          <p:cNvPr id="19490" name="Oval 34"/>
          <p:cNvSpPr>
            <a:spLocks noChangeArrowheads="1"/>
          </p:cNvSpPr>
          <p:nvPr/>
        </p:nvSpPr>
        <p:spPr bwMode="auto">
          <a:xfrm>
            <a:off x="7019925" y="4120886"/>
            <a:ext cx="477838" cy="35586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91" name="Text Box 35"/>
          <p:cNvSpPr txBox="1">
            <a:spLocks noChangeArrowheads="1"/>
          </p:cNvSpPr>
          <p:nvPr/>
        </p:nvSpPr>
        <p:spPr bwMode="auto">
          <a:xfrm>
            <a:off x="7140578" y="4057387"/>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F</a:t>
            </a:r>
          </a:p>
        </p:txBody>
      </p:sp>
      <p:sp>
        <p:nvSpPr>
          <p:cNvPr id="19492" name="Oval 36"/>
          <p:cNvSpPr>
            <a:spLocks noChangeArrowheads="1"/>
          </p:cNvSpPr>
          <p:nvPr/>
        </p:nvSpPr>
        <p:spPr bwMode="auto">
          <a:xfrm>
            <a:off x="4276725" y="985575"/>
            <a:ext cx="477838" cy="355864"/>
          </a:xfrm>
          <a:prstGeom prst="ellipse">
            <a:avLst/>
          </a:prstGeom>
          <a:solidFill>
            <a:srgbClr val="48FC48"/>
          </a:solidFill>
          <a:ln w="9525">
            <a:solidFill>
              <a:srgbClr val="48FC48"/>
            </a:solidFill>
            <a:round/>
            <a:headEnd/>
            <a:tailEnd/>
          </a:ln>
        </p:spPr>
        <p:txBody>
          <a:bodyPr wrap="none" anchor="ctr"/>
          <a:lstStyle/>
          <a:p>
            <a:endParaRPr lang="zh-CN" altLang="en-US"/>
          </a:p>
        </p:txBody>
      </p:sp>
      <p:sp>
        <p:nvSpPr>
          <p:cNvPr id="19493" name="Text Box 37"/>
          <p:cNvSpPr txBox="1">
            <a:spLocks noChangeArrowheads="1"/>
          </p:cNvSpPr>
          <p:nvPr/>
        </p:nvSpPr>
        <p:spPr bwMode="auto">
          <a:xfrm>
            <a:off x="4397378" y="922075"/>
            <a:ext cx="180975" cy="553998"/>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3600" dirty="0">
                <a:solidFill>
                  <a:srgbClr val="F51A03"/>
                </a:solidFill>
                <a:latin typeface="Tahoma" pitchFamily="34" charset="0"/>
              </a:rPr>
              <a:t>S</a:t>
            </a:r>
          </a:p>
        </p:txBody>
      </p:sp>
      <p:sp>
        <p:nvSpPr>
          <p:cNvPr id="19494" name="Rectangle 38"/>
          <p:cNvSpPr>
            <a:spLocks noChangeArrowheads="1"/>
          </p:cNvSpPr>
          <p:nvPr/>
        </p:nvSpPr>
        <p:spPr bwMode="auto">
          <a:xfrm>
            <a:off x="2" y="2774158"/>
            <a:ext cx="184731" cy="369332"/>
          </a:xfrm>
          <a:prstGeom prst="rect">
            <a:avLst/>
          </a:prstGeom>
          <a:noFill/>
          <a:ln w="9525">
            <a:noFill/>
            <a:miter lim="800000"/>
            <a:headEnd/>
            <a:tailEnd/>
          </a:ln>
        </p:spPr>
        <p:txBody>
          <a:bodyPr wrap="none" anchor="ctr">
            <a:spAutoFit/>
          </a:bodyPr>
          <a:lstStyle/>
          <a:p>
            <a:endParaRPr lang="zh-CN" altLang="en-US"/>
          </a:p>
        </p:txBody>
      </p:sp>
      <p:sp>
        <p:nvSpPr>
          <p:cNvPr id="19495" name="Rectangle 39"/>
          <p:cNvSpPr>
            <a:spLocks noChangeArrowheads="1"/>
          </p:cNvSpPr>
          <p:nvPr/>
        </p:nvSpPr>
        <p:spPr bwMode="auto">
          <a:xfrm>
            <a:off x="2" y="2774158"/>
            <a:ext cx="184731" cy="369332"/>
          </a:xfrm>
          <a:prstGeom prst="rect">
            <a:avLst/>
          </a:prstGeom>
          <a:noFill/>
          <a:ln w="9525">
            <a:noFill/>
            <a:miter lim="800000"/>
            <a:headEnd/>
            <a:tailEnd/>
          </a:ln>
        </p:spPr>
        <p:txBody>
          <a:bodyPr wrap="none" anchor="ctr">
            <a:spAutoFit/>
          </a:bodyPr>
          <a:lstStyle/>
          <a:p>
            <a:endParaRPr lang="zh-CN" altLang="en-US"/>
          </a:p>
        </p:txBody>
      </p:sp>
      <p:sp>
        <p:nvSpPr>
          <p:cNvPr id="19496" name="Line 40"/>
          <p:cNvSpPr>
            <a:spLocks noChangeShapeType="1"/>
          </p:cNvSpPr>
          <p:nvPr/>
        </p:nvSpPr>
        <p:spPr bwMode="auto">
          <a:xfrm>
            <a:off x="3213100" y="2065073"/>
            <a:ext cx="471488" cy="0"/>
          </a:xfrm>
          <a:prstGeom prst="line">
            <a:avLst/>
          </a:prstGeom>
          <a:noFill/>
          <a:ln w="38100">
            <a:solidFill>
              <a:srgbClr val="48FC48"/>
            </a:solidFill>
            <a:round/>
            <a:headEnd type="none" w="lg" len="lg"/>
            <a:tailEnd type="stealth" w="lg" len="lg"/>
          </a:ln>
        </p:spPr>
        <p:txBody>
          <a:bodyPr/>
          <a:lstStyle/>
          <a:p>
            <a:endParaRPr lang="zh-CN" altLang="en-US"/>
          </a:p>
        </p:txBody>
      </p:sp>
      <p:sp>
        <p:nvSpPr>
          <p:cNvPr id="19497" name="Line 41"/>
          <p:cNvSpPr>
            <a:spLocks noChangeShapeType="1"/>
          </p:cNvSpPr>
          <p:nvPr/>
        </p:nvSpPr>
        <p:spPr bwMode="auto">
          <a:xfrm>
            <a:off x="3805241" y="1162844"/>
            <a:ext cx="471487" cy="0"/>
          </a:xfrm>
          <a:prstGeom prst="line">
            <a:avLst/>
          </a:prstGeom>
          <a:noFill/>
          <a:ln w="38100">
            <a:solidFill>
              <a:srgbClr val="48FC48"/>
            </a:solidFill>
            <a:round/>
            <a:headEnd type="none" w="lg" len="lg"/>
            <a:tailEnd type="stealth" w="lg" len="lg"/>
          </a:ln>
        </p:spPr>
        <p:txBody>
          <a:bodyPr/>
          <a:lstStyle/>
          <a:p>
            <a:endParaRPr lang="zh-CN" altLang="en-US"/>
          </a:p>
        </p:txBody>
      </p:sp>
      <p:sp>
        <p:nvSpPr>
          <p:cNvPr id="19498" name="Line 42"/>
          <p:cNvSpPr>
            <a:spLocks noChangeShapeType="1"/>
          </p:cNvSpPr>
          <p:nvPr/>
        </p:nvSpPr>
        <p:spPr bwMode="auto">
          <a:xfrm>
            <a:off x="5484816" y="2065073"/>
            <a:ext cx="471487" cy="0"/>
          </a:xfrm>
          <a:prstGeom prst="line">
            <a:avLst/>
          </a:prstGeom>
          <a:noFill/>
          <a:ln w="38100">
            <a:solidFill>
              <a:srgbClr val="48FC48"/>
            </a:solidFill>
            <a:round/>
            <a:headEnd type="none" w="lg" len="lg"/>
            <a:tailEnd type="stealth" w="lg" len="lg"/>
          </a:ln>
        </p:spPr>
        <p:txBody>
          <a:bodyPr/>
          <a:lstStyle/>
          <a:p>
            <a:endParaRPr lang="zh-CN" altLang="en-US"/>
          </a:p>
        </p:txBody>
      </p:sp>
      <p:sp>
        <p:nvSpPr>
          <p:cNvPr id="19499" name="Line 43"/>
          <p:cNvSpPr>
            <a:spLocks noChangeShapeType="1"/>
          </p:cNvSpPr>
          <p:nvPr/>
        </p:nvSpPr>
        <p:spPr bwMode="auto">
          <a:xfrm>
            <a:off x="2124075" y="3302000"/>
            <a:ext cx="471488" cy="0"/>
          </a:xfrm>
          <a:prstGeom prst="line">
            <a:avLst/>
          </a:prstGeom>
          <a:noFill/>
          <a:ln w="38100">
            <a:solidFill>
              <a:srgbClr val="48FC48"/>
            </a:solidFill>
            <a:round/>
            <a:headEnd type="none" w="lg" len="lg"/>
            <a:tailEnd type="stealth" w="lg" len="lg"/>
          </a:ln>
        </p:spPr>
        <p:txBody>
          <a:bodyPr/>
          <a:lstStyle/>
          <a:p>
            <a:endParaRPr lang="zh-CN" altLang="en-US"/>
          </a:p>
        </p:txBody>
      </p:sp>
      <p:sp>
        <p:nvSpPr>
          <p:cNvPr id="19500" name="Line 44"/>
          <p:cNvSpPr>
            <a:spLocks noChangeShapeType="1"/>
          </p:cNvSpPr>
          <p:nvPr/>
        </p:nvSpPr>
        <p:spPr bwMode="auto">
          <a:xfrm>
            <a:off x="3605216" y="3302000"/>
            <a:ext cx="471487" cy="0"/>
          </a:xfrm>
          <a:prstGeom prst="line">
            <a:avLst/>
          </a:prstGeom>
          <a:noFill/>
          <a:ln w="38100">
            <a:solidFill>
              <a:srgbClr val="48FC48"/>
            </a:solidFill>
            <a:round/>
            <a:headEnd type="none" w="lg" len="lg"/>
            <a:tailEnd type="stealth" w="lg" len="lg"/>
          </a:ln>
        </p:spPr>
        <p:txBody>
          <a:bodyPr/>
          <a:lstStyle/>
          <a:p>
            <a:endParaRPr lang="zh-CN" altLang="en-US"/>
          </a:p>
        </p:txBody>
      </p:sp>
      <p:sp>
        <p:nvSpPr>
          <p:cNvPr id="19501" name="Line 45"/>
          <p:cNvSpPr>
            <a:spLocks noChangeShapeType="1"/>
          </p:cNvSpPr>
          <p:nvPr/>
        </p:nvSpPr>
        <p:spPr bwMode="auto">
          <a:xfrm>
            <a:off x="7362825" y="3272896"/>
            <a:ext cx="471488" cy="0"/>
          </a:xfrm>
          <a:prstGeom prst="line">
            <a:avLst/>
          </a:prstGeom>
          <a:noFill/>
          <a:ln w="38100">
            <a:solidFill>
              <a:srgbClr val="48FC48"/>
            </a:solidFill>
            <a:round/>
            <a:headEnd type="none" w="lg" len="lg"/>
            <a:tailEnd type="stealth" w="lg" len="lg"/>
          </a:ln>
        </p:spPr>
        <p:txBody>
          <a:bodyPr/>
          <a:lstStyle/>
          <a:p>
            <a:endParaRPr lang="zh-CN" altLang="en-US"/>
          </a:p>
        </p:txBody>
      </p:sp>
      <p:sp>
        <p:nvSpPr>
          <p:cNvPr id="19502" name="Line 46"/>
          <p:cNvSpPr>
            <a:spLocks noChangeShapeType="1"/>
          </p:cNvSpPr>
          <p:nvPr/>
        </p:nvSpPr>
        <p:spPr bwMode="auto">
          <a:xfrm>
            <a:off x="7593016" y="4299479"/>
            <a:ext cx="471487" cy="0"/>
          </a:xfrm>
          <a:prstGeom prst="line">
            <a:avLst/>
          </a:prstGeom>
          <a:noFill/>
          <a:ln w="38100">
            <a:solidFill>
              <a:srgbClr val="48FC48"/>
            </a:solidFill>
            <a:round/>
            <a:headEnd type="none" w="lg" len="lg"/>
            <a:tailEnd type="stealth" w="lg" len="lg"/>
          </a:ln>
        </p:spPr>
        <p:txBody>
          <a:bodyPr/>
          <a:lstStyle/>
          <a:p>
            <a:endParaRPr lang="zh-CN" altLang="en-US"/>
          </a:p>
        </p:txBody>
      </p:sp>
      <p:sp>
        <p:nvSpPr>
          <p:cNvPr id="19503" name="Line 47"/>
          <p:cNvSpPr>
            <a:spLocks noChangeShapeType="1"/>
          </p:cNvSpPr>
          <p:nvPr/>
        </p:nvSpPr>
        <p:spPr bwMode="auto">
          <a:xfrm>
            <a:off x="3860800" y="4335198"/>
            <a:ext cx="471488" cy="0"/>
          </a:xfrm>
          <a:prstGeom prst="line">
            <a:avLst/>
          </a:prstGeom>
          <a:noFill/>
          <a:ln w="38100">
            <a:solidFill>
              <a:srgbClr val="48FC48"/>
            </a:solidFill>
            <a:round/>
            <a:headEnd type="none" w="lg" len="lg"/>
            <a:tailEnd type="stealth" w="lg" len="lg"/>
          </a:ln>
        </p:spPr>
        <p:txBody>
          <a:bodyPr/>
          <a:lstStyle/>
          <a:p>
            <a:endParaRPr lang="zh-CN" altLang="en-US"/>
          </a:p>
        </p:txBody>
      </p:sp>
      <p:sp>
        <p:nvSpPr>
          <p:cNvPr id="19504" name="Line 48"/>
          <p:cNvSpPr>
            <a:spLocks noChangeShapeType="1"/>
          </p:cNvSpPr>
          <p:nvPr/>
        </p:nvSpPr>
        <p:spPr bwMode="auto">
          <a:xfrm>
            <a:off x="4124325" y="2653771"/>
            <a:ext cx="471488" cy="0"/>
          </a:xfrm>
          <a:prstGeom prst="line">
            <a:avLst/>
          </a:prstGeom>
          <a:noFill/>
          <a:ln w="38100">
            <a:solidFill>
              <a:srgbClr val="48FC48"/>
            </a:solidFill>
            <a:round/>
            <a:headEnd type="stealth" w="lg" len="lg"/>
            <a:tailEnd type="none" w="lg" len="lg"/>
          </a:ln>
        </p:spPr>
        <p:txBody>
          <a:bodyPr/>
          <a:lstStyle/>
          <a:p>
            <a:endParaRPr lang="zh-CN" altLang="en-US"/>
          </a:p>
        </p:txBody>
      </p:sp>
      <p:sp>
        <p:nvSpPr>
          <p:cNvPr id="19505" name="Line 49"/>
          <p:cNvSpPr>
            <a:spLocks noChangeShapeType="1"/>
          </p:cNvSpPr>
          <p:nvPr/>
        </p:nvSpPr>
        <p:spPr bwMode="auto">
          <a:xfrm>
            <a:off x="4340225" y="3741208"/>
            <a:ext cx="471488" cy="0"/>
          </a:xfrm>
          <a:prstGeom prst="line">
            <a:avLst/>
          </a:prstGeom>
          <a:noFill/>
          <a:ln w="38100">
            <a:solidFill>
              <a:srgbClr val="48FC48"/>
            </a:solidFill>
            <a:round/>
            <a:headEnd type="stealth" w="lg" len="lg"/>
            <a:tailEnd type="none" w="lg" len="lg"/>
          </a:ln>
        </p:spPr>
        <p:txBody>
          <a:bodyPr/>
          <a:lstStyle/>
          <a:p>
            <a:endParaRPr lang="zh-CN" altLang="en-US"/>
          </a:p>
        </p:txBody>
      </p:sp>
      <p:sp>
        <p:nvSpPr>
          <p:cNvPr id="19506" name="Line 50"/>
          <p:cNvSpPr>
            <a:spLocks noChangeShapeType="1"/>
          </p:cNvSpPr>
          <p:nvPr/>
        </p:nvSpPr>
        <p:spPr bwMode="auto">
          <a:xfrm flipH="1">
            <a:off x="2870203" y="1341438"/>
            <a:ext cx="1370013" cy="555625"/>
          </a:xfrm>
          <a:prstGeom prst="line">
            <a:avLst/>
          </a:prstGeom>
          <a:noFill/>
          <a:ln w="25400">
            <a:solidFill>
              <a:srgbClr val="48FC48"/>
            </a:solidFill>
            <a:round/>
            <a:headEnd/>
            <a:tailEnd/>
          </a:ln>
        </p:spPr>
        <p:txBody>
          <a:bodyPr/>
          <a:lstStyle/>
          <a:p>
            <a:endParaRPr lang="zh-CN" altLang="en-US"/>
          </a:p>
        </p:txBody>
      </p:sp>
      <p:sp>
        <p:nvSpPr>
          <p:cNvPr id="19507" name="Line 51"/>
          <p:cNvSpPr>
            <a:spLocks noChangeShapeType="1"/>
          </p:cNvSpPr>
          <p:nvPr/>
        </p:nvSpPr>
        <p:spPr bwMode="auto">
          <a:xfrm flipH="1">
            <a:off x="1701800" y="2315104"/>
            <a:ext cx="712788" cy="694532"/>
          </a:xfrm>
          <a:prstGeom prst="line">
            <a:avLst/>
          </a:prstGeom>
          <a:noFill/>
          <a:ln w="25400">
            <a:solidFill>
              <a:srgbClr val="48FC48"/>
            </a:solidFill>
            <a:round/>
            <a:headEnd/>
            <a:tailEnd/>
          </a:ln>
        </p:spPr>
        <p:txBody>
          <a:bodyPr/>
          <a:lstStyle/>
          <a:p>
            <a:endParaRPr lang="zh-CN" altLang="en-US"/>
          </a:p>
        </p:txBody>
      </p:sp>
      <p:sp>
        <p:nvSpPr>
          <p:cNvPr id="19508" name="Line 52"/>
          <p:cNvSpPr>
            <a:spLocks noChangeShapeType="1"/>
          </p:cNvSpPr>
          <p:nvPr/>
        </p:nvSpPr>
        <p:spPr bwMode="auto">
          <a:xfrm flipH="1">
            <a:off x="957263" y="3495147"/>
            <a:ext cx="387350" cy="580761"/>
          </a:xfrm>
          <a:prstGeom prst="line">
            <a:avLst/>
          </a:prstGeom>
          <a:noFill/>
          <a:ln w="25400">
            <a:solidFill>
              <a:srgbClr val="48FC48"/>
            </a:solidFill>
            <a:round/>
            <a:headEnd/>
            <a:tailEnd/>
          </a:ln>
        </p:spPr>
        <p:txBody>
          <a:bodyPr/>
          <a:lstStyle/>
          <a:p>
            <a:endParaRPr lang="zh-CN" altLang="en-US"/>
          </a:p>
        </p:txBody>
      </p:sp>
      <p:sp>
        <p:nvSpPr>
          <p:cNvPr id="19509" name="Line 53"/>
          <p:cNvSpPr>
            <a:spLocks noChangeShapeType="1"/>
          </p:cNvSpPr>
          <p:nvPr/>
        </p:nvSpPr>
        <p:spPr bwMode="auto">
          <a:xfrm>
            <a:off x="7243766" y="2325687"/>
            <a:ext cx="801687" cy="656167"/>
          </a:xfrm>
          <a:prstGeom prst="line">
            <a:avLst/>
          </a:prstGeom>
          <a:noFill/>
          <a:ln w="25400">
            <a:solidFill>
              <a:srgbClr val="48FC48"/>
            </a:solidFill>
            <a:round/>
            <a:headEnd/>
            <a:tailEnd/>
          </a:ln>
        </p:spPr>
        <p:txBody>
          <a:bodyPr/>
          <a:lstStyle/>
          <a:p>
            <a:endParaRPr lang="zh-CN" altLang="en-US"/>
          </a:p>
        </p:txBody>
      </p:sp>
      <p:sp>
        <p:nvSpPr>
          <p:cNvPr id="19510" name="Line 54"/>
          <p:cNvSpPr>
            <a:spLocks noChangeShapeType="1"/>
          </p:cNvSpPr>
          <p:nvPr/>
        </p:nvSpPr>
        <p:spPr bwMode="auto">
          <a:xfrm flipH="1">
            <a:off x="4997451" y="3459427"/>
            <a:ext cx="487363" cy="649552"/>
          </a:xfrm>
          <a:prstGeom prst="line">
            <a:avLst/>
          </a:prstGeom>
          <a:noFill/>
          <a:ln w="25400">
            <a:solidFill>
              <a:srgbClr val="48FC48"/>
            </a:solidFill>
            <a:round/>
            <a:headEnd/>
            <a:tailEnd/>
          </a:ln>
        </p:spPr>
        <p:txBody>
          <a:bodyPr/>
          <a:lstStyle/>
          <a:p>
            <a:endParaRPr lang="zh-CN" altLang="en-US"/>
          </a:p>
        </p:txBody>
      </p:sp>
      <p:sp>
        <p:nvSpPr>
          <p:cNvPr id="19511" name="Line 55"/>
          <p:cNvSpPr>
            <a:spLocks noChangeShapeType="1"/>
          </p:cNvSpPr>
          <p:nvPr/>
        </p:nvSpPr>
        <p:spPr bwMode="auto">
          <a:xfrm flipH="1">
            <a:off x="5956303" y="2315104"/>
            <a:ext cx="938213" cy="758032"/>
          </a:xfrm>
          <a:prstGeom prst="line">
            <a:avLst/>
          </a:prstGeom>
          <a:noFill/>
          <a:ln w="25400">
            <a:solidFill>
              <a:srgbClr val="48FC48"/>
            </a:solidFill>
            <a:round/>
            <a:headEnd/>
            <a:tailEnd/>
          </a:ln>
        </p:spPr>
        <p:txBody>
          <a:bodyPr/>
          <a:lstStyle/>
          <a:p>
            <a:endParaRPr lang="zh-CN" altLang="en-US"/>
          </a:p>
        </p:txBody>
      </p:sp>
      <p:sp>
        <p:nvSpPr>
          <p:cNvPr id="19512" name="Line 56"/>
          <p:cNvSpPr>
            <a:spLocks noChangeShapeType="1"/>
          </p:cNvSpPr>
          <p:nvPr/>
        </p:nvSpPr>
        <p:spPr bwMode="auto">
          <a:xfrm>
            <a:off x="7058025" y="3467365"/>
            <a:ext cx="209550" cy="580760"/>
          </a:xfrm>
          <a:prstGeom prst="line">
            <a:avLst/>
          </a:prstGeom>
          <a:noFill/>
          <a:ln w="25400">
            <a:solidFill>
              <a:srgbClr val="48FC48"/>
            </a:solidFill>
            <a:round/>
            <a:headEnd/>
            <a:tailEnd/>
          </a:ln>
        </p:spPr>
        <p:txBody>
          <a:bodyPr/>
          <a:lstStyle/>
          <a:p>
            <a:endParaRPr lang="zh-CN" altLang="en-US"/>
          </a:p>
        </p:txBody>
      </p:sp>
      <p:sp>
        <p:nvSpPr>
          <p:cNvPr id="19513" name="Line 57"/>
          <p:cNvSpPr>
            <a:spLocks noChangeShapeType="1"/>
          </p:cNvSpPr>
          <p:nvPr/>
        </p:nvSpPr>
        <p:spPr bwMode="auto">
          <a:xfrm>
            <a:off x="1619250" y="3538804"/>
            <a:ext cx="338138" cy="504031"/>
          </a:xfrm>
          <a:prstGeom prst="line">
            <a:avLst/>
          </a:prstGeom>
          <a:noFill/>
          <a:ln w="25400">
            <a:solidFill>
              <a:srgbClr val="48FC48"/>
            </a:solidFill>
            <a:round/>
            <a:headEnd/>
            <a:tailEnd/>
          </a:ln>
        </p:spPr>
        <p:txBody>
          <a:bodyPr/>
          <a:lstStyle/>
          <a:p>
            <a:endParaRPr lang="zh-CN" altLang="en-US"/>
          </a:p>
        </p:txBody>
      </p:sp>
      <p:sp>
        <p:nvSpPr>
          <p:cNvPr id="19514" name="Line 58"/>
          <p:cNvSpPr>
            <a:spLocks noChangeShapeType="1"/>
          </p:cNvSpPr>
          <p:nvPr/>
        </p:nvSpPr>
        <p:spPr bwMode="auto">
          <a:xfrm>
            <a:off x="5780091" y="3521606"/>
            <a:ext cx="338137" cy="559594"/>
          </a:xfrm>
          <a:prstGeom prst="line">
            <a:avLst/>
          </a:prstGeom>
          <a:noFill/>
          <a:ln w="25400">
            <a:solidFill>
              <a:srgbClr val="48FC48"/>
            </a:solidFill>
            <a:round/>
            <a:headEnd/>
            <a:tailEnd/>
          </a:ln>
        </p:spPr>
        <p:txBody>
          <a:bodyPr/>
          <a:lstStyle/>
          <a:p>
            <a:endParaRPr lang="zh-CN" altLang="en-US"/>
          </a:p>
        </p:txBody>
      </p:sp>
      <p:sp>
        <p:nvSpPr>
          <p:cNvPr id="19515" name="Line 59"/>
          <p:cNvSpPr>
            <a:spLocks noChangeShapeType="1"/>
          </p:cNvSpPr>
          <p:nvPr/>
        </p:nvSpPr>
        <p:spPr bwMode="auto">
          <a:xfrm>
            <a:off x="2595563" y="2325689"/>
            <a:ext cx="444500" cy="679979"/>
          </a:xfrm>
          <a:prstGeom prst="line">
            <a:avLst/>
          </a:prstGeom>
          <a:noFill/>
          <a:ln w="25400">
            <a:solidFill>
              <a:srgbClr val="48FC48"/>
            </a:solidFill>
            <a:round/>
            <a:headEnd/>
            <a:tailEnd/>
          </a:ln>
        </p:spPr>
        <p:txBody>
          <a:bodyPr/>
          <a:lstStyle/>
          <a:p>
            <a:endParaRPr lang="zh-CN" altLang="en-US"/>
          </a:p>
        </p:txBody>
      </p:sp>
      <p:sp>
        <p:nvSpPr>
          <p:cNvPr id="19516" name="Line 60"/>
          <p:cNvSpPr>
            <a:spLocks noChangeShapeType="1"/>
          </p:cNvSpPr>
          <p:nvPr/>
        </p:nvSpPr>
        <p:spPr bwMode="auto">
          <a:xfrm>
            <a:off x="3138488" y="3521605"/>
            <a:ext cx="209550" cy="580761"/>
          </a:xfrm>
          <a:prstGeom prst="line">
            <a:avLst/>
          </a:prstGeom>
          <a:noFill/>
          <a:ln w="25400">
            <a:solidFill>
              <a:srgbClr val="48FC48"/>
            </a:solidFill>
            <a:round/>
            <a:headEnd/>
            <a:tailEnd/>
          </a:ln>
        </p:spPr>
        <p:txBody>
          <a:bodyPr/>
          <a:lstStyle/>
          <a:p>
            <a:endParaRPr lang="zh-CN" altLang="en-US"/>
          </a:p>
        </p:txBody>
      </p:sp>
      <p:sp>
        <p:nvSpPr>
          <p:cNvPr id="19517" name="Line 61"/>
          <p:cNvSpPr>
            <a:spLocks noChangeShapeType="1"/>
          </p:cNvSpPr>
          <p:nvPr/>
        </p:nvSpPr>
        <p:spPr bwMode="auto">
          <a:xfrm>
            <a:off x="8229603" y="3467365"/>
            <a:ext cx="119063" cy="623093"/>
          </a:xfrm>
          <a:prstGeom prst="line">
            <a:avLst/>
          </a:prstGeom>
          <a:noFill/>
          <a:ln w="25400">
            <a:solidFill>
              <a:srgbClr val="48FC48"/>
            </a:solidFill>
            <a:round/>
            <a:headEnd/>
            <a:tailEnd/>
          </a:ln>
        </p:spPr>
        <p:txBody>
          <a:bodyPr/>
          <a:lstStyle/>
          <a:p>
            <a:endParaRPr lang="zh-CN" altLang="en-US"/>
          </a:p>
        </p:txBody>
      </p:sp>
      <p:sp>
        <p:nvSpPr>
          <p:cNvPr id="19518" name="Line 62"/>
          <p:cNvSpPr>
            <a:spLocks noChangeShapeType="1"/>
          </p:cNvSpPr>
          <p:nvPr/>
        </p:nvSpPr>
        <p:spPr bwMode="auto">
          <a:xfrm flipH="1">
            <a:off x="4479928" y="2315104"/>
            <a:ext cx="74613" cy="699823"/>
          </a:xfrm>
          <a:prstGeom prst="line">
            <a:avLst/>
          </a:prstGeom>
          <a:noFill/>
          <a:ln w="25400">
            <a:solidFill>
              <a:srgbClr val="48FC48"/>
            </a:solidFill>
            <a:round/>
            <a:headEnd/>
            <a:tailEnd/>
          </a:ln>
        </p:spPr>
        <p:txBody>
          <a:bodyPr/>
          <a:lstStyle/>
          <a:p>
            <a:endParaRPr lang="zh-CN" altLang="en-US"/>
          </a:p>
        </p:txBody>
      </p:sp>
      <p:sp>
        <p:nvSpPr>
          <p:cNvPr id="19520" name="Line 64"/>
          <p:cNvSpPr>
            <a:spLocks noChangeShapeType="1"/>
          </p:cNvSpPr>
          <p:nvPr/>
        </p:nvSpPr>
        <p:spPr bwMode="auto">
          <a:xfrm>
            <a:off x="4716465" y="1301750"/>
            <a:ext cx="2130425" cy="595313"/>
          </a:xfrm>
          <a:prstGeom prst="line">
            <a:avLst/>
          </a:prstGeom>
          <a:noFill/>
          <a:ln w="25400">
            <a:solidFill>
              <a:srgbClr val="48FC48"/>
            </a:solidFill>
            <a:round/>
            <a:headEnd/>
            <a:tailEnd/>
          </a:ln>
        </p:spPr>
        <p:txBody>
          <a:bodyPr/>
          <a:lstStyle/>
          <a:p>
            <a:endParaRPr lang="zh-CN" altLang="en-US"/>
          </a:p>
        </p:txBody>
      </p:sp>
      <p:sp>
        <p:nvSpPr>
          <p:cNvPr id="19521" name="Line 65"/>
          <p:cNvSpPr>
            <a:spLocks noChangeShapeType="1"/>
          </p:cNvSpPr>
          <p:nvPr/>
        </p:nvSpPr>
        <p:spPr bwMode="auto">
          <a:xfrm flipH="1">
            <a:off x="4519613" y="1379803"/>
            <a:ext cx="0" cy="432593"/>
          </a:xfrm>
          <a:prstGeom prst="line">
            <a:avLst/>
          </a:prstGeom>
          <a:noFill/>
          <a:ln w="25400">
            <a:solidFill>
              <a:srgbClr val="48FC48"/>
            </a:solidFill>
            <a:round/>
            <a:headEnd/>
            <a:tailEnd/>
          </a:ln>
        </p:spPr>
        <p:txBody>
          <a:bodyPr/>
          <a:lstStyle/>
          <a:p>
            <a:endParaRPr lang="zh-CN" altLang="en-US"/>
          </a:p>
        </p:txBody>
      </p:sp>
      <p:sp>
        <p:nvSpPr>
          <p:cNvPr id="19522" name="Line 66"/>
          <p:cNvSpPr>
            <a:spLocks noChangeShapeType="1"/>
          </p:cNvSpPr>
          <p:nvPr/>
        </p:nvSpPr>
        <p:spPr bwMode="auto">
          <a:xfrm>
            <a:off x="7058025" y="2325687"/>
            <a:ext cx="0" cy="615157"/>
          </a:xfrm>
          <a:prstGeom prst="line">
            <a:avLst/>
          </a:prstGeom>
          <a:noFill/>
          <a:ln w="25400">
            <a:solidFill>
              <a:srgbClr val="48FC48"/>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205"/>
            <a:ext cx="8435280" cy="4915901"/>
          </a:xfrm>
        </p:spPr>
        <p:txBody>
          <a:bodyPr/>
          <a:lstStyle/>
          <a:p>
            <a:r>
              <a:rPr lang="zh-CN" altLang="en-US" dirty="0" smtClean="0"/>
              <a:t>算法实现原理</a:t>
            </a:r>
            <a:endParaRPr lang="en-US" altLang="zh-CN" sz="2000" dirty="0" smtClean="0"/>
          </a:p>
          <a:p>
            <a:pPr>
              <a:buNone/>
            </a:pPr>
            <a:r>
              <a:rPr lang="en-US" altLang="zh-CN" sz="2000" dirty="0" smtClean="0"/>
              <a:t>     </a:t>
            </a:r>
          </a:p>
          <a:p>
            <a:pPr>
              <a:buNone/>
            </a:pPr>
            <a:r>
              <a:rPr lang="en-US" altLang="zh-CN" sz="2000" dirty="0" smtClean="0"/>
              <a:t>     BFS</a:t>
            </a:r>
            <a:r>
              <a:rPr lang="zh-CN" altLang="en-US" sz="2000" dirty="0" smtClean="0"/>
              <a:t>的具体算法描述为选择一个起始点</a:t>
            </a:r>
            <a:r>
              <a:rPr lang="en-US" altLang="zh-CN" sz="2000" dirty="0" smtClean="0"/>
              <a:t>v</a:t>
            </a:r>
            <a:r>
              <a:rPr lang="zh-CN" altLang="en-US" sz="2000" dirty="0" smtClean="0"/>
              <a:t>放入一个先进先出的队列中，执行如下操作：</a:t>
            </a:r>
          </a:p>
          <a:p>
            <a:pPr>
              <a:buNone/>
            </a:pPr>
            <a:r>
              <a:rPr lang="zh-CN" altLang="en-US" sz="2000" dirty="0" smtClean="0"/>
              <a:t>         </a:t>
            </a:r>
            <a:r>
              <a:rPr lang="en-US" altLang="zh-CN" sz="2000" dirty="0" smtClean="0"/>
              <a:t>a. </a:t>
            </a:r>
            <a:r>
              <a:rPr lang="zh-CN" altLang="en-US" sz="2000" dirty="0" smtClean="0"/>
              <a:t>如果队列不为空，弹出一个队列首元素，记为</a:t>
            </a:r>
            <a:r>
              <a:rPr lang="zh-CN" altLang="en-US" sz="2000" b="1" dirty="0" smtClean="0"/>
              <a:t>当前结点</a:t>
            </a:r>
            <a:r>
              <a:rPr lang="zh-CN" altLang="en-US" sz="2000" dirty="0" smtClean="0"/>
              <a:t>，执行</a:t>
            </a:r>
            <a:r>
              <a:rPr lang="en-US" altLang="zh-CN" sz="2000" dirty="0" smtClean="0"/>
              <a:t>b</a:t>
            </a:r>
            <a:r>
              <a:rPr lang="zh-CN" altLang="en-US" sz="2000" dirty="0" smtClean="0"/>
              <a:t>；否则算法结束；</a:t>
            </a:r>
            <a:endParaRPr lang="en-US" altLang="zh-CN" sz="2000" dirty="0" smtClean="0"/>
          </a:p>
          <a:p>
            <a:pPr>
              <a:buNone/>
            </a:pPr>
            <a:r>
              <a:rPr lang="en-US" altLang="zh-CN" sz="2000" dirty="0" smtClean="0"/>
              <a:t>         b. </a:t>
            </a:r>
            <a:r>
              <a:rPr lang="zh-CN" altLang="en-US" sz="2000" dirty="0" smtClean="0"/>
              <a:t>将与 </a:t>
            </a:r>
            <a:r>
              <a:rPr lang="zh-CN" altLang="en-US" sz="2000" b="1" dirty="0" smtClean="0"/>
              <a:t>当前结点</a:t>
            </a:r>
            <a:r>
              <a:rPr lang="zh-CN" altLang="en-US" sz="2000" dirty="0" smtClean="0"/>
              <a:t> 相邻并且尚未被访问的结点的信息进行更新，并且全部放入队列中，继续执行</a:t>
            </a:r>
            <a:r>
              <a:rPr lang="en-US" altLang="zh-CN" sz="2000" dirty="0" smtClean="0"/>
              <a:t>a</a:t>
            </a:r>
            <a:r>
              <a:rPr lang="zh-CN" altLang="en-US" sz="2000" dirty="0" smtClean="0"/>
              <a:t>；</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 维护广搜的数据结构是</a:t>
            </a:r>
            <a:r>
              <a:rPr lang="zh-CN" altLang="en-US" sz="2000" b="1" dirty="0" smtClean="0"/>
              <a:t>队列和</a:t>
            </a:r>
            <a:r>
              <a:rPr lang="en-US" altLang="zh-CN" sz="2000" b="1" dirty="0" smtClean="0"/>
              <a:t>HASH</a:t>
            </a:r>
            <a:r>
              <a:rPr lang="zh-CN" altLang="en-US" sz="2000" dirty="0" smtClean="0"/>
              <a:t>，队列就是官方所说的</a:t>
            </a:r>
            <a:r>
              <a:rPr lang="en-US" altLang="zh-CN" sz="2000" dirty="0" smtClean="0"/>
              <a:t>open-close</a:t>
            </a:r>
            <a:r>
              <a:rPr lang="zh-CN" altLang="en-US" sz="2000" dirty="0" smtClean="0"/>
              <a:t>表，</a:t>
            </a:r>
            <a:r>
              <a:rPr lang="en-US" altLang="zh-CN" sz="2000" dirty="0" smtClean="0"/>
              <a:t>HASH</a:t>
            </a:r>
            <a:r>
              <a:rPr lang="zh-CN" altLang="en-US" sz="2000" dirty="0" smtClean="0"/>
              <a:t>主要是用来标记状态的，比如某个状态并不是一个整数，可能是一个字符串，就需要用字符串映射到一个整数，可以自己写个散列</a:t>
            </a:r>
            <a:r>
              <a:rPr lang="en-US" altLang="zh-CN" sz="2000" dirty="0" smtClean="0"/>
              <a:t>HASH</a:t>
            </a:r>
            <a:r>
              <a:rPr lang="zh-CN" altLang="en-US" sz="2000" dirty="0" smtClean="0"/>
              <a:t>表，不建议用</a:t>
            </a:r>
            <a:r>
              <a:rPr lang="en-US" altLang="zh-CN" sz="2000" dirty="0" smtClean="0"/>
              <a:t>STL</a:t>
            </a:r>
            <a:r>
              <a:rPr lang="zh-CN" altLang="en-US" sz="2000" dirty="0" smtClean="0"/>
              <a:t>的</a:t>
            </a:r>
            <a:r>
              <a:rPr lang="en-US" altLang="zh-CN" sz="2000" dirty="0" smtClean="0"/>
              <a:t>map</a:t>
            </a:r>
            <a:r>
              <a:rPr lang="zh-CN" altLang="en-US" sz="2000" dirty="0" smtClean="0"/>
              <a:t>，效率奇低。</a:t>
            </a:r>
            <a:endParaRPr lang="en-US" altLang="zh-CN" sz="2000" dirty="0" smtClean="0"/>
          </a:p>
          <a:p>
            <a:pPr>
              <a:buNone/>
            </a:pPr>
            <a:r>
              <a:rPr lang="en-US" altLang="zh-CN" sz="1400" dirty="0" smtClean="0">
                <a:solidFill>
                  <a:srgbClr val="7030A0"/>
                </a:solidFill>
              </a:rPr>
              <a:t>       (</a:t>
            </a:r>
            <a:r>
              <a:rPr lang="zh-CN" altLang="en-US" sz="1400" dirty="0" smtClean="0">
                <a:solidFill>
                  <a:srgbClr val="7030A0"/>
                </a:solidFill>
              </a:rPr>
              <a:t>注释</a:t>
            </a:r>
            <a:r>
              <a:rPr lang="en-US" altLang="zh-CN" sz="1400" dirty="0" smtClean="0">
                <a:solidFill>
                  <a:srgbClr val="7030A0"/>
                </a:solidFill>
              </a:rPr>
              <a:t>*: OPEN</a:t>
            </a:r>
            <a:r>
              <a:rPr lang="zh-CN" altLang="en-US" sz="1400" dirty="0" smtClean="0">
                <a:solidFill>
                  <a:srgbClr val="7030A0"/>
                </a:solidFill>
              </a:rPr>
              <a:t>表保存所有已生成而未考察的节点，</a:t>
            </a:r>
            <a:r>
              <a:rPr lang="en-US" altLang="zh-CN" sz="1400" dirty="0" smtClean="0">
                <a:solidFill>
                  <a:srgbClr val="7030A0"/>
                </a:solidFill>
              </a:rPr>
              <a:t>CLOSED</a:t>
            </a:r>
            <a:r>
              <a:rPr lang="zh-CN" altLang="en-US" sz="1400" dirty="0" smtClean="0">
                <a:solidFill>
                  <a:srgbClr val="7030A0"/>
                </a:solidFill>
              </a:rPr>
              <a:t>表中记录已访问过的节点。</a:t>
            </a:r>
            <a:r>
              <a:rPr lang="en-US" altLang="zh-CN" sz="1400" dirty="0" smtClean="0">
                <a:solidFill>
                  <a:srgbClr val="7030A0"/>
                </a:solidFill>
              </a:rPr>
              <a:t>)</a:t>
            </a:r>
            <a:endParaRPr lang="zh-CN" altLang="en-US" sz="1400" dirty="0" smtClean="0">
              <a:solidFill>
                <a:srgbClr val="7030A0"/>
              </a:solidFill>
            </a:endParaRPr>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2"/>
            <a:ext cx="8229600" cy="681773"/>
          </a:xfrm>
        </p:spPr>
        <p:txBody>
          <a:bodyPr/>
          <a:lstStyle/>
          <a:p>
            <a:r>
              <a:rPr lang="zh-CN" altLang="en-US" sz="3600" dirty="0" smtClean="0"/>
              <a:t>例</a:t>
            </a:r>
            <a:r>
              <a:rPr lang="en-US" altLang="zh-CN" sz="3600" dirty="0" smtClean="0"/>
              <a:t>. BFS</a:t>
            </a:r>
            <a:r>
              <a:rPr lang="zh-CN" altLang="en-US" sz="3600" dirty="0" smtClean="0"/>
              <a:t>求最短路应用</a:t>
            </a:r>
            <a:endParaRPr lang="zh-CN" altLang="en-US" sz="3600" dirty="0"/>
          </a:p>
        </p:txBody>
      </p:sp>
      <p:sp>
        <p:nvSpPr>
          <p:cNvPr id="3" name="内容占位符 2"/>
          <p:cNvSpPr>
            <a:spLocks noGrp="1"/>
          </p:cNvSpPr>
          <p:nvPr>
            <p:ph idx="1"/>
          </p:nvPr>
        </p:nvSpPr>
        <p:spPr>
          <a:xfrm>
            <a:off x="457200" y="913285"/>
            <a:ext cx="8229600" cy="3775604"/>
          </a:xfrm>
        </p:spPr>
        <p:txBody>
          <a:bodyPr/>
          <a:lstStyle/>
          <a:p>
            <a:r>
              <a:rPr lang="zh-CN" altLang="en-US" sz="1800" dirty="0" smtClean="0"/>
              <a:t>如图所示，假设各对相邻顶点之间的距离都是</a:t>
            </a:r>
            <a:r>
              <a:rPr lang="en-US" altLang="zh-CN" sz="1800" dirty="0" smtClean="0"/>
              <a:t>1</a:t>
            </a:r>
            <a:r>
              <a:rPr lang="zh-CN" altLang="en-US" sz="1800" dirty="0" smtClean="0"/>
              <a:t>。对以下图进行广度优先搜索，假设起点为</a:t>
            </a:r>
            <a:r>
              <a:rPr lang="en-US" altLang="zh-CN" sz="1800" dirty="0" smtClean="0"/>
              <a:t>1</a:t>
            </a:r>
            <a:r>
              <a:rPr lang="zh-CN" altLang="en-US" sz="1800" dirty="0" smtClean="0"/>
              <a:t>，将它放入队列后。那么第一次从队列中弹出的一定是</a:t>
            </a:r>
            <a:r>
              <a:rPr lang="en-US" altLang="zh-CN" sz="1800" dirty="0" smtClean="0"/>
              <a:t>1</a:t>
            </a:r>
            <a:r>
              <a:rPr lang="zh-CN" altLang="en-US" sz="1800" dirty="0" smtClean="0"/>
              <a:t>，将和</a:t>
            </a:r>
            <a:r>
              <a:rPr lang="en-US" altLang="zh-CN" sz="1800" dirty="0" smtClean="0"/>
              <a:t>1</a:t>
            </a:r>
            <a:r>
              <a:rPr lang="zh-CN" altLang="en-US" sz="1800" dirty="0" smtClean="0"/>
              <a:t>相邻未被访问的结点继续按顺序放入队列中，分别是</a:t>
            </a:r>
            <a:r>
              <a:rPr lang="en-US" altLang="zh-CN" sz="1800" dirty="0" smtClean="0"/>
              <a:t>2</a:t>
            </a:r>
            <a:r>
              <a:rPr lang="zh-CN" altLang="en-US" sz="1800" dirty="0" smtClean="0"/>
              <a:t>、</a:t>
            </a:r>
            <a:r>
              <a:rPr lang="en-US" altLang="zh-CN" sz="1800" dirty="0" smtClean="0"/>
              <a:t>3</a:t>
            </a:r>
            <a:r>
              <a:rPr lang="zh-CN" altLang="en-US" sz="1800" dirty="0" smtClean="0"/>
              <a:t>、</a:t>
            </a:r>
            <a:r>
              <a:rPr lang="en-US" altLang="zh-CN" sz="1800" dirty="0" smtClean="0"/>
              <a:t>4</a:t>
            </a:r>
            <a:r>
              <a:rPr lang="zh-CN" altLang="en-US" sz="1800" dirty="0" smtClean="0"/>
              <a:t>、</a:t>
            </a:r>
            <a:r>
              <a:rPr lang="en-US" altLang="zh-CN" sz="1800" dirty="0" smtClean="0"/>
              <a:t>5</a:t>
            </a:r>
            <a:r>
              <a:rPr lang="zh-CN" altLang="en-US" sz="1800" dirty="0" smtClean="0"/>
              <a:t>、</a:t>
            </a:r>
            <a:r>
              <a:rPr lang="en-US" altLang="zh-CN" sz="1800" dirty="0" smtClean="0"/>
              <a:t>7</a:t>
            </a:r>
            <a:r>
              <a:rPr lang="zh-CN" altLang="en-US" sz="1800" dirty="0" smtClean="0"/>
              <a:t>，并且记录下它们距离起点的距离</a:t>
            </a:r>
            <a:r>
              <a:rPr lang="en-US" altLang="zh-CN" sz="1800" dirty="0" smtClean="0"/>
              <a:t>dis[x] = dis[1] + 1 (x </a:t>
            </a:r>
            <a:r>
              <a:rPr lang="zh-CN" altLang="en-US" sz="1800" dirty="0" smtClean="0"/>
              <a:t>属于集合 </a:t>
            </a:r>
            <a:r>
              <a:rPr lang="en-US" altLang="zh-CN" sz="1800" dirty="0" smtClean="0"/>
              <a:t>{2, 3, 4, 5, 7})</a:t>
            </a:r>
            <a:r>
              <a:rPr lang="zh-CN" altLang="en-US" sz="1800" dirty="0" smtClean="0"/>
              <a:t>；然后弹出的元素是</a:t>
            </a:r>
            <a:r>
              <a:rPr lang="en-US" altLang="zh-CN" sz="1800" dirty="0" smtClean="0"/>
              <a:t>2</a:t>
            </a:r>
            <a:r>
              <a:rPr lang="zh-CN" altLang="en-US" sz="1800" dirty="0" smtClean="0"/>
              <a:t>，和</a:t>
            </a:r>
            <a:r>
              <a:rPr lang="en-US" altLang="zh-CN" sz="1800" dirty="0" smtClean="0"/>
              <a:t>2</a:t>
            </a:r>
            <a:r>
              <a:rPr lang="zh-CN" altLang="en-US" sz="1800" dirty="0" smtClean="0"/>
              <a:t>相邻未被访问的结点是</a:t>
            </a:r>
            <a:r>
              <a:rPr lang="en-US" altLang="zh-CN" sz="1800" dirty="0" smtClean="0"/>
              <a:t>10</a:t>
            </a:r>
            <a:r>
              <a:rPr lang="zh-CN" altLang="en-US" sz="1800" dirty="0" smtClean="0"/>
              <a:t>，将它也放入队列中，记录</a:t>
            </a:r>
            <a:r>
              <a:rPr lang="en-US" altLang="zh-CN" sz="1800" dirty="0" smtClean="0"/>
              <a:t>dis[10] = dis[2] + 1</a:t>
            </a:r>
            <a:r>
              <a:rPr lang="zh-CN" altLang="en-US" sz="1800" dirty="0" smtClean="0"/>
              <a:t>；然后弹出</a:t>
            </a:r>
            <a:r>
              <a:rPr lang="en-US" altLang="zh-CN" sz="1800" dirty="0" smtClean="0"/>
              <a:t>5</a:t>
            </a:r>
            <a:r>
              <a:rPr lang="zh-CN" altLang="en-US" sz="1800" dirty="0" smtClean="0"/>
              <a:t>，放入</a:t>
            </a:r>
            <a:r>
              <a:rPr lang="en-US" altLang="zh-CN" sz="1800" dirty="0" smtClean="0"/>
              <a:t>6</a:t>
            </a:r>
            <a:r>
              <a:rPr lang="zh-CN" altLang="en-US" sz="1800" dirty="0" smtClean="0"/>
              <a:t>（</a:t>
            </a:r>
            <a:r>
              <a:rPr lang="en-US" altLang="zh-CN" sz="1800" dirty="0" smtClean="0"/>
              <a:t>4</a:t>
            </a:r>
            <a:r>
              <a:rPr lang="zh-CN" altLang="en-US" sz="1800" dirty="0" smtClean="0"/>
              <a:t>由于已经被访问过，所以不需要再放入队列中）；弹出</a:t>
            </a:r>
            <a:r>
              <a:rPr lang="en-US" altLang="zh-CN" sz="1800" dirty="0" smtClean="0"/>
              <a:t>7</a:t>
            </a:r>
            <a:r>
              <a:rPr lang="zh-CN" altLang="en-US" sz="1800" dirty="0" smtClean="0"/>
              <a:t>，放入</a:t>
            </a:r>
            <a:r>
              <a:rPr lang="en-US" altLang="zh-CN" sz="1800" dirty="0" smtClean="0"/>
              <a:t>8</a:t>
            </a:r>
            <a:r>
              <a:rPr lang="zh-CN" altLang="en-US" sz="1800" dirty="0" smtClean="0"/>
              <a:t>、</a:t>
            </a:r>
            <a:r>
              <a:rPr lang="en-US" altLang="zh-CN" sz="1800" dirty="0" smtClean="0"/>
              <a:t>9</a:t>
            </a:r>
            <a:r>
              <a:rPr lang="zh-CN" altLang="en-US" sz="1800" dirty="0" smtClean="0"/>
              <a:t>。队列为空后结束搜索，搜索完毕后，</a:t>
            </a:r>
            <a:r>
              <a:rPr lang="en-US" altLang="zh-CN" sz="1800" dirty="0" smtClean="0"/>
              <a:t>dis</a:t>
            </a:r>
            <a:r>
              <a:rPr lang="zh-CN" altLang="en-US" sz="1800" dirty="0" smtClean="0"/>
              <a:t>数组就记录了起点</a:t>
            </a:r>
            <a:r>
              <a:rPr lang="en-US" altLang="zh-CN" sz="1800" dirty="0" smtClean="0"/>
              <a:t>1</a:t>
            </a:r>
            <a:r>
              <a:rPr lang="zh-CN" altLang="en-US" sz="1800" dirty="0" smtClean="0"/>
              <a:t>到各个点的最短距离；</a:t>
            </a:r>
            <a:endParaRPr lang="zh-CN" altLang="en-US" sz="18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43</a:t>
            </a:fld>
            <a:endParaRPr lang="en-US" altLang="zh-CN" dirty="0"/>
          </a:p>
        </p:txBody>
      </p:sp>
      <p:pic>
        <p:nvPicPr>
          <p:cNvPr id="3073" name="Picture 1" descr="C:\Users\Administrator\AppData\Roaming\Tencent\Users\718933192\QQ\WinTemp\RichOle\B5$@MTBL5%FG8LXOH9ZP0ZJ.png"/>
          <p:cNvPicPr>
            <a:picLocks noChangeAspect="1" noChangeArrowheads="1"/>
          </p:cNvPicPr>
          <p:nvPr/>
        </p:nvPicPr>
        <p:blipFill>
          <a:blip r:embed="rId2"/>
          <a:srcRect/>
          <a:stretch>
            <a:fillRect/>
          </a:stretch>
        </p:blipFill>
        <p:spPr bwMode="auto">
          <a:xfrm>
            <a:off x="1907706" y="3217541"/>
            <a:ext cx="3353685" cy="2483744"/>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206"/>
            <a:ext cx="8229600" cy="4915901"/>
          </a:xfrm>
        </p:spPr>
        <p:txBody>
          <a:bodyPr/>
          <a:lstStyle/>
          <a:p>
            <a:r>
              <a:rPr lang="en-US" altLang="zh-CN" dirty="0" smtClean="0"/>
              <a:t>BFS </a:t>
            </a:r>
            <a:r>
              <a:rPr lang="zh-CN" altLang="en-US" dirty="0" smtClean="0"/>
              <a:t>算法实现</a:t>
            </a:r>
            <a:endParaRPr lang="en-US" altLang="zh-CN" dirty="0" smtClean="0"/>
          </a:p>
          <a:p>
            <a:pPr>
              <a:buNone/>
            </a:pPr>
            <a:r>
              <a:rPr lang="en-US" altLang="zh-CN" dirty="0" smtClean="0"/>
              <a:t> </a:t>
            </a:r>
            <a:r>
              <a:rPr lang="zh-CN" altLang="en-US" dirty="0" smtClean="0">
                <a:solidFill>
                  <a:schemeClr val="tx1"/>
                </a:solidFill>
                <a:latin typeface="+mn-lt"/>
                <a:ea typeface="+mn-ea"/>
                <a:cs typeface="+mn-cs"/>
              </a:rPr>
              <a:t> </a:t>
            </a:r>
            <a:r>
              <a:rPr lang="zh-CN" altLang="en-US" dirty="0" smtClean="0"/>
              <a:t> </a:t>
            </a:r>
            <a:r>
              <a:rPr lang="zh-CN" altLang="en-US" sz="2400" dirty="0" smtClean="0"/>
              <a:t>广度优先搜索一般用队列维护状态</a:t>
            </a:r>
            <a:r>
              <a:rPr lang="zh-CN" altLang="en-US" sz="2400" dirty="0" smtClean="0">
                <a:solidFill>
                  <a:schemeClr val="tx1"/>
                </a:solidFill>
                <a:latin typeface="+mn-lt"/>
                <a:ea typeface="+mn-ea"/>
                <a:cs typeface="+mn-cs"/>
              </a:rPr>
              <a:t>，写成伪代码如下：</a:t>
            </a:r>
            <a:endParaRPr lang="en-US" altLang="zh-CN" sz="2400" dirty="0" smtClean="0">
              <a:solidFill>
                <a:schemeClr val="tx1"/>
              </a:solidFill>
              <a:latin typeface="+mn-lt"/>
              <a:ea typeface="+mn-ea"/>
              <a:cs typeface="+mn-cs"/>
            </a:endParaRPr>
          </a:p>
          <a:p>
            <a:pPr>
              <a:buNone/>
            </a:pPr>
            <a:r>
              <a:rPr lang="en-US" altLang="zh-CN" sz="2000" dirty="0" smtClean="0"/>
              <a:t>    </a:t>
            </a:r>
            <a:r>
              <a:rPr lang="en-US" sz="2000" dirty="0" smtClean="0">
                <a:solidFill>
                  <a:schemeClr val="tx1"/>
                </a:solidFill>
                <a:latin typeface="+mn-lt"/>
                <a:ea typeface="+mn-ea"/>
                <a:cs typeface="+mn-cs"/>
              </a:rPr>
              <a:t> </a:t>
            </a:r>
            <a:r>
              <a:rPr lang="en-US" sz="2000" dirty="0" smtClean="0"/>
              <a:t>Type  BFS(v):</a:t>
            </a:r>
            <a:br>
              <a:rPr lang="en-US" sz="2000" dirty="0" smtClean="0"/>
            </a:br>
            <a:r>
              <a:rPr lang="en-US" sz="2000" dirty="0" smtClean="0"/>
              <a:t>     </a:t>
            </a:r>
            <a:r>
              <a:rPr lang="en-US" altLang="zh-CN" sz="2000" dirty="0" smtClean="0"/>
              <a:t>Init_visited </a:t>
            </a:r>
            <a:r>
              <a:rPr lang="en-US" sz="2000" dirty="0" smtClean="0"/>
              <a:t>(visited,false)</a:t>
            </a:r>
            <a:br>
              <a:rPr lang="en-US" sz="2000" dirty="0" smtClean="0"/>
            </a:br>
            <a:r>
              <a:rPr lang="en-US" sz="2000" dirty="0" smtClean="0"/>
              <a:t>     visited[v] = true</a:t>
            </a:r>
            <a:br>
              <a:rPr lang="en-US" sz="2000" dirty="0" smtClean="0"/>
            </a:br>
            <a:r>
              <a:rPr lang="en-US" sz="2000" dirty="0" smtClean="0"/>
              <a:t>     queue.push(v)</a:t>
            </a:r>
            <a:br>
              <a:rPr lang="en-US" sz="2000" dirty="0" smtClean="0"/>
            </a:br>
            <a:r>
              <a:rPr lang="en-US" sz="2000" dirty="0" smtClean="0"/>
              <a:t>      while not queue.empty():</a:t>
            </a:r>
            <a:br>
              <a:rPr lang="en-US" sz="2000" dirty="0" smtClean="0"/>
            </a:br>
            <a:r>
              <a:rPr lang="en-US" sz="2000" dirty="0" smtClean="0"/>
              <a:t>            v = queue.getfront_and_pop()</a:t>
            </a:r>
            <a:br>
              <a:rPr lang="en-US" sz="2000" dirty="0" smtClean="0"/>
            </a:br>
            <a:r>
              <a:rPr lang="en-US" sz="2000" dirty="0" smtClean="0"/>
              <a:t>            for u in adjcent_list[v]:</a:t>
            </a:r>
            <a:br>
              <a:rPr lang="en-US" sz="2000" dirty="0" smtClean="0"/>
            </a:br>
            <a:r>
              <a:rPr lang="en-US" sz="2000" dirty="0" smtClean="0"/>
              <a:t>                 if visited[u] is false:</a:t>
            </a:r>
            <a:br>
              <a:rPr lang="en-US" sz="2000" dirty="0" smtClean="0"/>
            </a:br>
            <a:r>
              <a:rPr lang="en-US" sz="2000" dirty="0" smtClean="0"/>
              <a:t>                    </a:t>
            </a:r>
            <a:r>
              <a:rPr lang="en-US" altLang="zh-CN" sz="2000" dirty="0" smtClean="0"/>
              <a:t>work</a:t>
            </a:r>
            <a:r>
              <a:rPr lang="en-US" sz="2000" dirty="0" smtClean="0"/>
              <a:t>(u)</a:t>
            </a:r>
            <a:br>
              <a:rPr lang="en-US" sz="2000" dirty="0" smtClean="0"/>
            </a:br>
            <a:r>
              <a:rPr lang="en-US" sz="2000" dirty="0" smtClean="0"/>
              <a:t>                    queue.push(u)</a:t>
            </a:r>
          </a:p>
          <a:p>
            <a:pPr>
              <a:buNone/>
            </a:pPr>
            <a:endParaRPr lang="en-US" altLang="zh-CN" sz="2000" dirty="0" smtClean="0"/>
          </a:p>
          <a:p>
            <a:pPr>
              <a:buNone/>
            </a:pPr>
            <a:r>
              <a:rPr lang="zh-CN" altLang="en-US" sz="2400" dirty="0" smtClean="0"/>
              <a:t>    </a:t>
            </a:r>
            <a:r>
              <a:rPr lang="en-US" altLang="zh-CN" sz="2400" dirty="0" smtClean="0"/>
              <a:t>work()</a:t>
            </a:r>
            <a:r>
              <a:rPr lang="zh-CN" altLang="en-US" sz="2400" dirty="0" smtClean="0"/>
              <a:t>表示访问时具体要干的事情</a:t>
            </a:r>
            <a:endParaRPr lang="zh-CN" altLang="en-US" sz="24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505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891" name="Rectangle 3"/>
          <p:cNvSpPr>
            <a:spLocks noChangeArrowheads="1"/>
          </p:cNvSpPr>
          <p:nvPr/>
        </p:nvSpPr>
        <p:spPr bwMode="auto">
          <a:xfrm>
            <a:off x="3886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p>
        </p:txBody>
      </p:sp>
      <p:sp>
        <p:nvSpPr>
          <p:cNvPr id="37892" name="Rectangle 4"/>
          <p:cNvSpPr>
            <a:spLocks noChangeArrowheads="1"/>
          </p:cNvSpPr>
          <p:nvPr/>
        </p:nvSpPr>
        <p:spPr bwMode="auto">
          <a:xfrm>
            <a:off x="4267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893" name="Rectangle 5"/>
          <p:cNvSpPr>
            <a:spLocks noChangeArrowheads="1"/>
          </p:cNvSpPr>
          <p:nvPr/>
        </p:nvSpPr>
        <p:spPr bwMode="auto">
          <a:xfrm>
            <a:off x="4648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894" name="Rectangle 6"/>
          <p:cNvSpPr>
            <a:spLocks noChangeArrowheads="1"/>
          </p:cNvSpPr>
          <p:nvPr/>
        </p:nvSpPr>
        <p:spPr bwMode="auto">
          <a:xfrm>
            <a:off x="5029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895" name="Rectangle 7"/>
          <p:cNvSpPr>
            <a:spLocks noChangeArrowheads="1"/>
          </p:cNvSpPr>
          <p:nvPr/>
        </p:nvSpPr>
        <p:spPr bwMode="auto">
          <a:xfrm>
            <a:off x="5410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896" name="Rectangle 8"/>
          <p:cNvSpPr>
            <a:spLocks noChangeArrowheads="1"/>
          </p:cNvSpPr>
          <p:nvPr/>
        </p:nvSpPr>
        <p:spPr bwMode="auto">
          <a:xfrm>
            <a:off x="5791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897" name="Rectangle 9"/>
          <p:cNvSpPr>
            <a:spLocks noChangeArrowheads="1"/>
          </p:cNvSpPr>
          <p:nvPr/>
        </p:nvSpPr>
        <p:spPr bwMode="auto">
          <a:xfrm>
            <a:off x="6172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898" name="Rectangle 10"/>
          <p:cNvSpPr>
            <a:spLocks noChangeArrowheads="1"/>
          </p:cNvSpPr>
          <p:nvPr/>
        </p:nvSpPr>
        <p:spPr bwMode="auto">
          <a:xfrm>
            <a:off x="3505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endParaRPr kumimoji="1" lang="zh-CN" altLang="en-US">
              <a:latin typeface="Times New Roman" pitchFamily="18" charset="0"/>
            </a:endParaRPr>
          </a:p>
        </p:txBody>
      </p:sp>
      <p:sp>
        <p:nvSpPr>
          <p:cNvPr id="37899" name="Rectangle 11"/>
          <p:cNvSpPr>
            <a:spLocks noChangeArrowheads="1"/>
          </p:cNvSpPr>
          <p:nvPr/>
        </p:nvSpPr>
        <p:spPr bwMode="auto">
          <a:xfrm>
            <a:off x="3886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00" name="Rectangle 12"/>
          <p:cNvSpPr>
            <a:spLocks noChangeArrowheads="1"/>
          </p:cNvSpPr>
          <p:nvPr/>
        </p:nvSpPr>
        <p:spPr bwMode="auto">
          <a:xfrm>
            <a:off x="4267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01" name="Rectangle 13"/>
          <p:cNvSpPr>
            <a:spLocks noChangeArrowheads="1"/>
          </p:cNvSpPr>
          <p:nvPr/>
        </p:nvSpPr>
        <p:spPr bwMode="auto">
          <a:xfrm>
            <a:off x="4648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02" name="Rectangle 14"/>
          <p:cNvSpPr>
            <a:spLocks noChangeArrowheads="1"/>
          </p:cNvSpPr>
          <p:nvPr/>
        </p:nvSpPr>
        <p:spPr bwMode="auto">
          <a:xfrm>
            <a:off x="5029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03" name="Rectangle 15"/>
          <p:cNvSpPr>
            <a:spLocks noChangeArrowheads="1"/>
          </p:cNvSpPr>
          <p:nvPr/>
        </p:nvSpPr>
        <p:spPr bwMode="auto">
          <a:xfrm>
            <a:off x="5410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04" name="Rectangle 16"/>
          <p:cNvSpPr>
            <a:spLocks noChangeArrowheads="1"/>
          </p:cNvSpPr>
          <p:nvPr/>
        </p:nvSpPr>
        <p:spPr bwMode="auto">
          <a:xfrm>
            <a:off x="5791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05" name="Rectangle 17"/>
          <p:cNvSpPr>
            <a:spLocks noChangeArrowheads="1"/>
          </p:cNvSpPr>
          <p:nvPr/>
        </p:nvSpPr>
        <p:spPr bwMode="auto">
          <a:xfrm>
            <a:off x="6172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06" name="Rectangle 18"/>
          <p:cNvSpPr>
            <a:spLocks noChangeArrowheads="1"/>
          </p:cNvSpPr>
          <p:nvPr/>
        </p:nvSpPr>
        <p:spPr bwMode="auto">
          <a:xfrm>
            <a:off x="3505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07" name="Rectangle 19"/>
          <p:cNvSpPr>
            <a:spLocks noChangeArrowheads="1"/>
          </p:cNvSpPr>
          <p:nvPr/>
        </p:nvSpPr>
        <p:spPr bwMode="auto">
          <a:xfrm>
            <a:off x="3886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08" name="Rectangle 20"/>
          <p:cNvSpPr>
            <a:spLocks noChangeArrowheads="1"/>
          </p:cNvSpPr>
          <p:nvPr/>
        </p:nvSpPr>
        <p:spPr bwMode="auto">
          <a:xfrm>
            <a:off x="4267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09" name="Rectangle 21"/>
          <p:cNvSpPr>
            <a:spLocks noChangeArrowheads="1"/>
          </p:cNvSpPr>
          <p:nvPr/>
        </p:nvSpPr>
        <p:spPr bwMode="auto">
          <a:xfrm>
            <a:off x="4648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10" name="Rectangle 22"/>
          <p:cNvSpPr>
            <a:spLocks noChangeArrowheads="1"/>
          </p:cNvSpPr>
          <p:nvPr/>
        </p:nvSpPr>
        <p:spPr bwMode="auto">
          <a:xfrm>
            <a:off x="5029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11" name="Rectangle 23"/>
          <p:cNvSpPr>
            <a:spLocks noChangeArrowheads="1"/>
          </p:cNvSpPr>
          <p:nvPr/>
        </p:nvSpPr>
        <p:spPr bwMode="auto">
          <a:xfrm>
            <a:off x="5791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12" name="Rectangle 24"/>
          <p:cNvSpPr>
            <a:spLocks noChangeArrowheads="1"/>
          </p:cNvSpPr>
          <p:nvPr/>
        </p:nvSpPr>
        <p:spPr bwMode="auto">
          <a:xfrm>
            <a:off x="6172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13" name="Rectangle 25"/>
          <p:cNvSpPr>
            <a:spLocks noChangeArrowheads="1"/>
          </p:cNvSpPr>
          <p:nvPr/>
        </p:nvSpPr>
        <p:spPr bwMode="auto">
          <a:xfrm>
            <a:off x="3505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14" name="Rectangle 26"/>
          <p:cNvSpPr>
            <a:spLocks noChangeArrowheads="1"/>
          </p:cNvSpPr>
          <p:nvPr/>
        </p:nvSpPr>
        <p:spPr bwMode="auto">
          <a:xfrm>
            <a:off x="3886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15" name="Rectangle 27"/>
          <p:cNvSpPr>
            <a:spLocks noChangeArrowheads="1"/>
          </p:cNvSpPr>
          <p:nvPr/>
        </p:nvSpPr>
        <p:spPr bwMode="auto">
          <a:xfrm>
            <a:off x="4267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16" name="Rectangle 28"/>
          <p:cNvSpPr>
            <a:spLocks noChangeArrowheads="1"/>
          </p:cNvSpPr>
          <p:nvPr/>
        </p:nvSpPr>
        <p:spPr bwMode="auto">
          <a:xfrm>
            <a:off x="4648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17" name="Rectangle 29"/>
          <p:cNvSpPr>
            <a:spLocks noChangeArrowheads="1"/>
          </p:cNvSpPr>
          <p:nvPr/>
        </p:nvSpPr>
        <p:spPr bwMode="auto">
          <a:xfrm>
            <a:off x="5029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18" name="Rectangle 30"/>
          <p:cNvSpPr>
            <a:spLocks noChangeArrowheads="1"/>
          </p:cNvSpPr>
          <p:nvPr/>
        </p:nvSpPr>
        <p:spPr bwMode="auto">
          <a:xfrm>
            <a:off x="5410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19" name="Rectangle 31"/>
          <p:cNvSpPr>
            <a:spLocks noChangeArrowheads="1"/>
          </p:cNvSpPr>
          <p:nvPr/>
        </p:nvSpPr>
        <p:spPr bwMode="auto">
          <a:xfrm>
            <a:off x="5791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20" name="Rectangle 32"/>
          <p:cNvSpPr>
            <a:spLocks noChangeArrowheads="1"/>
          </p:cNvSpPr>
          <p:nvPr/>
        </p:nvSpPr>
        <p:spPr bwMode="auto">
          <a:xfrm>
            <a:off x="6172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21" name="Rectangle 33"/>
          <p:cNvSpPr>
            <a:spLocks noChangeArrowheads="1"/>
          </p:cNvSpPr>
          <p:nvPr/>
        </p:nvSpPr>
        <p:spPr bwMode="auto">
          <a:xfrm>
            <a:off x="3505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22" name="Rectangle 34"/>
          <p:cNvSpPr>
            <a:spLocks noChangeArrowheads="1"/>
          </p:cNvSpPr>
          <p:nvPr/>
        </p:nvSpPr>
        <p:spPr bwMode="auto">
          <a:xfrm>
            <a:off x="3886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23" name="Rectangle 35"/>
          <p:cNvSpPr>
            <a:spLocks noChangeArrowheads="1"/>
          </p:cNvSpPr>
          <p:nvPr/>
        </p:nvSpPr>
        <p:spPr bwMode="auto">
          <a:xfrm>
            <a:off x="4267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24" name="Rectangle 36"/>
          <p:cNvSpPr>
            <a:spLocks noChangeArrowheads="1"/>
          </p:cNvSpPr>
          <p:nvPr/>
        </p:nvSpPr>
        <p:spPr bwMode="auto">
          <a:xfrm>
            <a:off x="4648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25" name="Rectangle 37"/>
          <p:cNvSpPr>
            <a:spLocks noChangeArrowheads="1"/>
          </p:cNvSpPr>
          <p:nvPr/>
        </p:nvSpPr>
        <p:spPr bwMode="auto">
          <a:xfrm>
            <a:off x="5029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26" name="Rectangle 38"/>
          <p:cNvSpPr>
            <a:spLocks noChangeArrowheads="1"/>
          </p:cNvSpPr>
          <p:nvPr/>
        </p:nvSpPr>
        <p:spPr bwMode="auto">
          <a:xfrm>
            <a:off x="5410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27" name="Rectangle 39"/>
          <p:cNvSpPr>
            <a:spLocks noChangeArrowheads="1"/>
          </p:cNvSpPr>
          <p:nvPr/>
        </p:nvSpPr>
        <p:spPr bwMode="auto">
          <a:xfrm>
            <a:off x="5791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28" name="Rectangle 40"/>
          <p:cNvSpPr>
            <a:spLocks noChangeArrowheads="1"/>
          </p:cNvSpPr>
          <p:nvPr/>
        </p:nvSpPr>
        <p:spPr bwMode="auto">
          <a:xfrm>
            <a:off x="6172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29" name="Rectangle 41"/>
          <p:cNvSpPr>
            <a:spLocks noChangeArrowheads="1"/>
          </p:cNvSpPr>
          <p:nvPr/>
        </p:nvSpPr>
        <p:spPr bwMode="auto">
          <a:xfrm>
            <a:off x="3505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30" name="Rectangle 42"/>
          <p:cNvSpPr>
            <a:spLocks noChangeArrowheads="1"/>
          </p:cNvSpPr>
          <p:nvPr/>
        </p:nvSpPr>
        <p:spPr bwMode="auto">
          <a:xfrm>
            <a:off x="3886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31" name="Rectangle 43"/>
          <p:cNvSpPr>
            <a:spLocks noChangeArrowheads="1"/>
          </p:cNvSpPr>
          <p:nvPr/>
        </p:nvSpPr>
        <p:spPr bwMode="auto">
          <a:xfrm>
            <a:off x="4267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32" name="Rectangle 44"/>
          <p:cNvSpPr>
            <a:spLocks noChangeArrowheads="1"/>
          </p:cNvSpPr>
          <p:nvPr/>
        </p:nvSpPr>
        <p:spPr bwMode="auto">
          <a:xfrm>
            <a:off x="4648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33" name="Rectangle 45"/>
          <p:cNvSpPr>
            <a:spLocks noChangeArrowheads="1"/>
          </p:cNvSpPr>
          <p:nvPr/>
        </p:nvSpPr>
        <p:spPr bwMode="auto">
          <a:xfrm>
            <a:off x="5029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34" name="Rectangle 46"/>
          <p:cNvSpPr>
            <a:spLocks noChangeArrowheads="1"/>
          </p:cNvSpPr>
          <p:nvPr/>
        </p:nvSpPr>
        <p:spPr bwMode="auto">
          <a:xfrm>
            <a:off x="5410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35" name="Rectangle 47"/>
          <p:cNvSpPr>
            <a:spLocks noChangeArrowheads="1"/>
          </p:cNvSpPr>
          <p:nvPr/>
        </p:nvSpPr>
        <p:spPr bwMode="auto">
          <a:xfrm>
            <a:off x="5791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36" name="Rectangle 48"/>
          <p:cNvSpPr>
            <a:spLocks noChangeArrowheads="1"/>
          </p:cNvSpPr>
          <p:nvPr/>
        </p:nvSpPr>
        <p:spPr bwMode="auto">
          <a:xfrm>
            <a:off x="6172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37" name="Rectangle 49"/>
          <p:cNvSpPr>
            <a:spLocks noChangeArrowheads="1"/>
          </p:cNvSpPr>
          <p:nvPr/>
        </p:nvSpPr>
        <p:spPr bwMode="auto">
          <a:xfrm>
            <a:off x="3505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38" name="Rectangle 50"/>
          <p:cNvSpPr>
            <a:spLocks noChangeArrowheads="1"/>
          </p:cNvSpPr>
          <p:nvPr/>
        </p:nvSpPr>
        <p:spPr bwMode="auto">
          <a:xfrm>
            <a:off x="3886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39" name="Rectangle 51"/>
          <p:cNvSpPr>
            <a:spLocks noChangeArrowheads="1"/>
          </p:cNvSpPr>
          <p:nvPr/>
        </p:nvSpPr>
        <p:spPr bwMode="auto">
          <a:xfrm>
            <a:off x="4267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40" name="Rectangle 52"/>
          <p:cNvSpPr>
            <a:spLocks noChangeArrowheads="1"/>
          </p:cNvSpPr>
          <p:nvPr/>
        </p:nvSpPr>
        <p:spPr bwMode="auto">
          <a:xfrm>
            <a:off x="4648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41" name="Rectangle 53"/>
          <p:cNvSpPr>
            <a:spLocks noChangeArrowheads="1"/>
          </p:cNvSpPr>
          <p:nvPr/>
        </p:nvSpPr>
        <p:spPr bwMode="auto">
          <a:xfrm>
            <a:off x="5029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42" name="Rectangle 54"/>
          <p:cNvSpPr>
            <a:spLocks noChangeArrowheads="1"/>
          </p:cNvSpPr>
          <p:nvPr/>
        </p:nvSpPr>
        <p:spPr bwMode="auto">
          <a:xfrm>
            <a:off x="5410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43" name="Rectangle 55"/>
          <p:cNvSpPr>
            <a:spLocks noChangeArrowheads="1"/>
          </p:cNvSpPr>
          <p:nvPr/>
        </p:nvSpPr>
        <p:spPr bwMode="auto">
          <a:xfrm>
            <a:off x="5791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44" name="Rectangle 56"/>
          <p:cNvSpPr>
            <a:spLocks noChangeArrowheads="1"/>
          </p:cNvSpPr>
          <p:nvPr/>
        </p:nvSpPr>
        <p:spPr bwMode="auto">
          <a:xfrm>
            <a:off x="6172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45" name="Rectangle 57"/>
          <p:cNvSpPr>
            <a:spLocks noChangeArrowheads="1"/>
          </p:cNvSpPr>
          <p:nvPr/>
        </p:nvSpPr>
        <p:spPr bwMode="auto">
          <a:xfrm>
            <a:off x="3505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46" name="Rectangle 58"/>
          <p:cNvSpPr>
            <a:spLocks noChangeArrowheads="1"/>
          </p:cNvSpPr>
          <p:nvPr/>
        </p:nvSpPr>
        <p:spPr bwMode="auto">
          <a:xfrm>
            <a:off x="3886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47" name="Rectangle 59"/>
          <p:cNvSpPr>
            <a:spLocks noChangeArrowheads="1"/>
          </p:cNvSpPr>
          <p:nvPr/>
        </p:nvSpPr>
        <p:spPr bwMode="auto">
          <a:xfrm>
            <a:off x="4267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48" name="Rectangle 60"/>
          <p:cNvSpPr>
            <a:spLocks noChangeArrowheads="1"/>
          </p:cNvSpPr>
          <p:nvPr/>
        </p:nvSpPr>
        <p:spPr bwMode="auto">
          <a:xfrm>
            <a:off x="4648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49" name="Rectangle 61"/>
          <p:cNvSpPr>
            <a:spLocks noChangeArrowheads="1"/>
          </p:cNvSpPr>
          <p:nvPr/>
        </p:nvSpPr>
        <p:spPr bwMode="auto">
          <a:xfrm>
            <a:off x="5029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50" name="Rectangle 62"/>
          <p:cNvSpPr>
            <a:spLocks noChangeArrowheads="1"/>
          </p:cNvSpPr>
          <p:nvPr/>
        </p:nvSpPr>
        <p:spPr bwMode="auto">
          <a:xfrm>
            <a:off x="5410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51" name="Rectangle 63"/>
          <p:cNvSpPr>
            <a:spLocks noChangeArrowheads="1"/>
          </p:cNvSpPr>
          <p:nvPr/>
        </p:nvSpPr>
        <p:spPr bwMode="auto">
          <a:xfrm>
            <a:off x="5791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52" name="Rectangle 64"/>
          <p:cNvSpPr>
            <a:spLocks noChangeArrowheads="1"/>
          </p:cNvSpPr>
          <p:nvPr/>
        </p:nvSpPr>
        <p:spPr bwMode="auto">
          <a:xfrm>
            <a:off x="6172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7953" name="Rectangle 66"/>
          <p:cNvSpPr>
            <a:spLocks noChangeArrowheads="1"/>
          </p:cNvSpPr>
          <p:nvPr/>
        </p:nvSpPr>
        <p:spPr bwMode="auto">
          <a:xfrm>
            <a:off x="1371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入口</a:t>
            </a:r>
          </a:p>
        </p:txBody>
      </p:sp>
      <p:sp>
        <p:nvSpPr>
          <p:cNvPr id="37954" name="Line 67"/>
          <p:cNvSpPr>
            <a:spLocks noChangeShapeType="1"/>
          </p:cNvSpPr>
          <p:nvPr/>
        </p:nvSpPr>
        <p:spPr bwMode="auto">
          <a:xfrm>
            <a:off x="2209800" y="1968500"/>
            <a:ext cx="1447800" cy="254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37955" name="Rectangle 68"/>
          <p:cNvSpPr>
            <a:spLocks noChangeArrowheads="1"/>
          </p:cNvSpPr>
          <p:nvPr/>
        </p:nvSpPr>
        <p:spPr bwMode="auto">
          <a:xfrm>
            <a:off x="7467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出口</a:t>
            </a:r>
          </a:p>
        </p:txBody>
      </p:sp>
      <p:sp>
        <p:nvSpPr>
          <p:cNvPr id="37956" name="Line 69"/>
          <p:cNvSpPr>
            <a:spLocks noChangeShapeType="1"/>
          </p:cNvSpPr>
          <p:nvPr/>
        </p:nvSpPr>
        <p:spPr bwMode="auto">
          <a:xfrm flipH="1">
            <a:off x="6324600" y="1905000"/>
            <a:ext cx="1295400" cy="3175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37957" name="Rectangle 70"/>
          <p:cNvSpPr>
            <a:spLocks noChangeArrowheads="1"/>
          </p:cNvSpPr>
          <p:nvPr/>
        </p:nvSpPr>
        <p:spPr bwMode="auto">
          <a:xfrm>
            <a:off x="3124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58" name="Rectangle 71"/>
          <p:cNvSpPr>
            <a:spLocks noChangeArrowheads="1"/>
          </p:cNvSpPr>
          <p:nvPr/>
        </p:nvSpPr>
        <p:spPr bwMode="auto">
          <a:xfrm>
            <a:off x="3124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59" name="Rectangle 72"/>
          <p:cNvSpPr>
            <a:spLocks noChangeArrowheads="1"/>
          </p:cNvSpPr>
          <p:nvPr/>
        </p:nvSpPr>
        <p:spPr bwMode="auto">
          <a:xfrm>
            <a:off x="3124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60" name="Rectangle 73"/>
          <p:cNvSpPr>
            <a:spLocks noChangeArrowheads="1"/>
          </p:cNvSpPr>
          <p:nvPr/>
        </p:nvSpPr>
        <p:spPr bwMode="auto">
          <a:xfrm>
            <a:off x="3124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61" name="Rectangle 74"/>
          <p:cNvSpPr>
            <a:spLocks noChangeArrowheads="1"/>
          </p:cNvSpPr>
          <p:nvPr/>
        </p:nvSpPr>
        <p:spPr bwMode="auto">
          <a:xfrm>
            <a:off x="3124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62" name="Rectangle 75"/>
          <p:cNvSpPr>
            <a:spLocks noChangeArrowheads="1"/>
          </p:cNvSpPr>
          <p:nvPr/>
        </p:nvSpPr>
        <p:spPr bwMode="auto">
          <a:xfrm>
            <a:off x="3124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63" name="Rectangle 76"/>
          <p:cNvSpPr>
            <a:spLocks noChangeArrowheads="1"/>
          </p:cNvSpPr>
          <p:nvPr/>
        </p:nvSpPr>
        <p:spPr bwMode="auto">
          <a:xfrm>
            <a:off x="3124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64" name="Rectangle 77"/>
          <p:cNvSpPr>
            <a:spLocks noChangeArrowheads="1"/>
          </p:cNvSpPr>
          <p:nvPr/>
        </p:nvSpPr>
        <p:spPr bwMode="auto">
          <a:xfrm>
            <a:off x="3124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65" name="Rectangle 78"/>
          <p:cNvSpPr>
            <a:spLocks noChangeArrowheads="1"/>
          </p:cNvSpPr>
          <p:nvPr/>
        </p:nvSpPr>
        <p:spPr bwMode="auto">
          <a:xfrm>
            <a:off x="3124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66" name="Rectangle 79"/>
          <p:cNvSpPr>
            <a:spLocks noChangeArrowheads="1"/>
          </p:cNvSpPr>
          <p:nvPr/>
        </p:nvSpPr>
        <p:spPr bwMode="auto">
          <a:xfrm>
            <a:off x="6553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67" name="Rectangle 80"/>
          <p:cNvSpPr>
            <a:spLocks noChangeArrowheads="1"/>
          </p:cNvSpPr>
          <p:nvPr/>
        </p:nvSpPr>
        <p:spPr bwMode="auto">
          <a:xfrm>
            <a:off x="6553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68" name="Rectangle 81"/>
          <p:cNvSpPr>
            <a:spLocks noChangeArrowheads="1"/>
          </p:cNvSpPr>
          <p:nvPr/>
        </p:nvSpPr>
        <p:spPr bwMode="auto">
          <a:xfrm>
            <a:off x="6553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69" name="Rectangle 82"/>
          <p:cNvSpPr>
            <a:spLocks noChangeArrowheads="1"/>
          </p:cNvSpPr>
          <p:nvPr/>
        </p:nvSpPr>
        <p:spPr bwMode="auto">
          <a:xfrm>
            <a:off x="6553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70" name="Rectangle 83"/>
          <p:cNvSpPr>
            <a:spLocks noChangeArrowheads="1"/>
          </p:cNvSpPr>
          <p:nvPr/>
        </p:nvSpPr>
        <p:spPr bwMode="auto">
          <a:xfrm>
            <a:off x="6553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71" name="Rectangle 84"/>
          <p:cNvSpPr>
            <a:spLocks noChangeArrowheads="1"/>
          </p:cNvSpPr>
          <p:nvPr/>
        </p:nvSpPr>
        <p:spPr bwMode="auto">
          <a:xfrm>
            <a:off x="6553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72" name="Rectangle 85"/>
          <p:cNvSpPr>
            <a:spLocks noChangeArrowheads="1"/>
          </p:cNvSpPr>
          <p:nvPr/>
        </p:nvSpPr>
        <p:spPr bwMode="auto">
          <a:xfrm>
            <a:off x="6553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73" name="Rectangle 86"/>
          <p:cNvSpPr>
            <a:spLocks noChangeArrowheads="1"/>
          </p:cNvSpPr>
          <p:nvPr/>
        </p:nvSpPr>
        <p:spPr bwMode="auto">
          <a:xfrm>
            <a:off x="6553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74" name="Rectangle 87"/>
          <p:cNvSpPr>
            <a:spLocks noChangeArrowheads="1"/>
          </p:cNvSpPr>
          <p:nvPr/>
        </p:nvSpPr>
        <p:spPr bwMode="auto">
          <a:xfrm>
            <a:off x="6553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75" name="Rectangle 88"/>
          <p:cNvSpPr>
            <a:spLocks noChangeArrowheads="1"/>
          </p:cNvSpPr>
          <p:nvPr/>
        </p:nvSpPr>
        <p:spPr bwMode="auto">
          <a:xfrm>
            <a:off x="3886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76" name="Rectangle 89"/>
          <p:cNvSpPr>
            <a:spLocks noChangeArrowheads="1"/>
          </p:cNvSpPr>
          <p:nvPr/>
        </p:nvSpPr>
        <p:spPr bwMode="auto">
          <a:xfrm>
            <a:off x="4267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77" name="Rectangle 90"/>
          <p:cNvSpPr>
            <a:spLocks noChangeArrowheads="1"/>
          </p:cNvSpPr>
          <p:nvPr/>
        </p:nvSpPr>
        <p:spPr bwMode="auto">
          <a:xfrm>
            <a:off x="4648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78" name="Rectangle 91"/>
          <p:cNvSpPr>
            <a:spLocks noChangeArrowheads="1"/>
          </p:cNvSpPr>
          <p:nvPr/>
        </p:nvSpPr>
        <p:spPr bwMode="auto">
          <a:xfrm>
            <a:off x="5029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79" name="Rectangle 92"/>
          <p:cNvSpPr>
            <a:spLocks noChangeArrowheads="1"/>
          </p:cNvSpPr>
          <p:nvPr/>
        </p:nvSpPr>
        <p:spPr bwMode="auto">
          <a:xfrm>
            <a:off x="5410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80" name="Rectangle 93"/>
          <p:cNvSpPr>
            <a:spLocks noChangeArrowheads="1"/>
          </p:cNvSpPr>
          <p:nvPr/>
        </p:nvSpPr>
        <p:spPr bwMode="auto">
          <a:xfrm>
            <a:off x="5791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81" name="Rectangle 94"/>
          <p:cNvSpPr>
            <a:spLocks noChangeArrowheads="1"/>
          </p:cNvSpPr>
          <p:nvPr/>
        </p:nvSpPr>
        <p:spPr bwMode="auto">
          <a:xfrm>
            <a:off x="6172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82" name="Rectangle 95"/>
          <p:cNvSpPr>
            <a:spLocks noChangeArrowheads="1"/>
          </p:cNvSpPr>
          <p:nvPr/>
        </p:nvSpPr>
        <p:spPr bwMode="auto">
          <a:xfrm>
            <a:off x="3505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83" name="Rectangle 96"/>
          <p:cNvSpPr>
            <a:spLocks noChangeArrowheads="1"/>
          </p:cNvSpPr>
          <p:nvPr/>
        </p:nvSpPr>
        <p:spPr bwMode="auto">
          <a:xfrm>
            <a:off x="3124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84" name="Rectangle 97"/>
          <p:cNvSpPr>
            <a:spLocks noChangeArrowheads="1"/>
          </p:cNvSpPr>
          <p:nvPr/>
        </p:nvSpPr>
        <p:spPr bwMode="auto">
          <a:xfrm>
            <a:off x="6553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85" name="Rectangle 98"/>
          <p:cNvSpPr>
            <a:spLocks noChangeArrowheads="1"/>
          </p:cNvSpPr>
          <p:nvPr/>
        </p:nvSpPr>
        <p:spPr bwMode="auto">
          <a:xfrm>
            <a:off x="3886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86" name="Rectangle 99"/>
          <p:cNvSpPr>
            <a:spLocks noChangeArrowheads="1"/>
          </p:cNvSpPr>
          <p:nvPr/>
        </p:nvSpPr>
        <p:spPr bwMode="auto">
          <a:xfrm>
            <a:off x="4267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87" name="Rectangle 100"/>
          <p:cNvSpPr>
            <a:spLocks noChangeArrowheads="1"/>
          </p:cNvSpPr>
          <p:nvPr/>
        </p:nvSpPr>
        <p:spPr bwMode="auto">
          <a:xfrm>
            <a:off x="4648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88" name="Rectangle 101"/>
          <p:cNvSpPr>
            <a:spLocks noChangeArrowheads="1"/>
          </p:cNvSpPr>
          <p:nvPr/>
        </p:nvSpPr>
        <p:spPr bwMode="auto">
          <a:xfrm>
            <a:off x="5029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89" name="Rectangle 102"/>
          <p:cNvSpPr>
            <a:spLocks noChangeArrowheads="1"/>
          </p:cNvSpPr>
          <p:nvPr/>
        </p:nvSpPr>
        <p:spPr bwMode="auto">
          <a:xfrm>
            <a:off x="5410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90" name="Rectangle 103"/>
          <p:cNvSpPr>
            <a:spLocks noChangeArrowheads="1"/>
          </p:cNvSpPr>
          <p:nvPr/>
        </p:nvSpPr>
        <p:spPr bwMode="auto">
          <a:xfrm>
            <a:off x="5791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91" name="Rectangle 104"/>
          <p:cNvSpPr>
            <a:spLocks noChangeArrowheads="1"/>
          </p:cNvSpPr>
          <p:nvPr/>
        </p:nvSpPr>
        <p:spPr bwMode="auto">
          <a:xfrm>
            <a:off x="6172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92" name="Rectangle 105"/>
          <p:cNvSpPr>
            <a:spLocks noChangeArrowheads="1"/>
          </p:cNvSpPr>
          <p:nvPr/>
        </p:nvSpPr>
        <p:spPr bwMode="auto">
          <a:xfrm>
            <a:off x="3505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93" name="Rectangle 107"/>
          <p:cNvSpPr>
            <a:spLocks noChangeArrowheads="1"/>
          </p:cNvSpPr>
          <p:nvPr/>
        </p:nvSpPr>
        <p:spPr bwMode="auto">
          <a:xfrm>
            <a:off x="6172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7994" name="Rectangle 108"/>
          <p:cNvSpPr>
            <a:spLocks noChangeArrowheads="1"/>
          </p:cNvSpPr>
          <p:nvPr/>
        </p:nvSpPr>
        <p:spPr bwMode="auto">
          <a:xfrm>
            <a:off x="3505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7995" name="Rectangle 109"/>
          <p:cNvSpPr>
            <a:spLocks noChangeArrowheads="1"/>
          </p:cNvSpPr>
          <p:nvPr/>
        </p:nvSpPr>
        <p:spPr bwMode="auto">
          <a:xfrm>
            <a:off x="3886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7996" name="Rectangle 110"/>
          <p:cNvSpPr>
            <a:spLocks noChangeArrowheads="1"/>
          </p:cNvSpPr>
          <p:nvPr/>
        </p:nvSpPr>
        <p:spPr bwMode="auto">
          <a:xfrm>
            <a:off x="4267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7997" name="Rectangle 111"/>
          <p:cNvSpPr>
            <a:spLocks noChangeArrowheads="1"/>
          </p:cNvSpPr>
          <p:nvPr/>
        </p:nvSpPr>
        <p:spPr bwMode="auto">
          <a:xfrm>
            <a:off x="4648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7998" name="Rectangle 112"/>
          <p:cNvSpPr>
            <a:spLocks noChangeArrowheads="1"/>
          </p:cNvSpPr>
          <p:nvPr/>
        </p:nvSpPr>
        <p:spPr bwMode="auto">
          <a:xfrm>
            <a:off x="5029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7999" name="Rectangle 113"/>
          <p:cNvSpPr>
            <a:spLocks noChangeArrowheads="1"/>
          </p:cNvSpPr>
          <p:nvPr/>
        </p:nvSpPr>
        <p:spPr bwMode="auto">
          <a:xfrm>
            <a:off x="5410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8000" name="Rectangle 114"/>
          <p:cNvSpPr>
            <a:spLocks noChangeArrowheads="1"/>
          </p:cNvSpPr>
          <p:nvPr/>
        </p:nvSpPr>
        <p:spPr bwMode="auto">
          <a:xfrm>
            <a:off x="5791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8001" name="Rectangle 115"/>
          <p:cNvSpPr>
            <a:spLocks noChangeArrowheads="1"/>
          </p:cNvSpPr>
          <p:nvPr/>
        </p:nvSpPr>
        <p:spPr bwMode="auto">
          <a:xfrm>
            <a:off x="2667000" y="425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8002" name="Rectangle 116"/>
          <p:cNvSpPr>
            <a:spLocks noChangeArrowheads="1"/>
          </p:cNvSpPr>
          <p:nvPr/>
        </p:nvSpPr>
        <p:spPr bwMode="auto">
          <a:xfrm>
            <a:off x="2667000" y="203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8003" name="Rectangle 117"/>
          <p:cNvSpPr>
            <a:spLocks noChangeArrowheads="1"/>
          </p:cNvSpPr>
          <p:nvPr/>
        </p:nvSpPr>
        <p:spPr bwMode="auto">
          <a:xfrm>
            <a:off x="2667000" y="234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8004" name="Rectangle 118"/>
          <p:cNvSpPr>
            <a:spLocks noChangeArrowheads="1"/>
          </p:cNvSpPr>
          <p:nvPr/>
        </p:nvSpPr>
        <p:spPr bwMode="auto">
          <a:xfrm>
            <a:off x="2667000" y="266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8005" name="Rectangle 119"/>
          <p:cNvSpPr>
            <a:spLocks noChangeArrowheads="1"/>
          </p:cNvSpPr>
          <p:nvPr/>
        </p:nvSpPr>
        <p:spPr bwMode="auto">
          <a:xfrm>
            <a:off x="2667000" y="298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8006" name="Rectangle 120"/>
          <p:cNvSpPr>
            <a:spLocks noChangeArrowheads="1"/>
          </p:cNvSpPr>
          <p:nvPr/>
        </p:nvSpPr>
        <p:spPr bwMode="auto">
          <a:xfrm>
            <a:off x="2667000" y="330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8007" name="Rectangle 121"/>
          <p:cNvSpPr>
            <a:spLocks noChangeArrowheads="1"/>
          </p:cNvSpPr>
          <p:nvPr/>
        </p:nvSpPr>
        <p:spPr bwMode="auto">
          <a:xfrm>
            <a:off x="2667000" y="361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8008" name="Rectangle 122"/>
          <p:cNvSpPr>
            <a:spLocks noChangeArrowheads="1"/>
          </p:cNvSpPr>
          <p:nvPr/>
        </p:nvSpPr>
        <p:spPr bwMode="auto">
          <a:xfrm>
            <a:off x="2667000" y="393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8009" name="Rectangle 123"/>
          <p:cNvSpPr>
            <a:spLocks noChangeArrowheads="1"/>
          </p:cNvSpPr>
          <p:nvPr/>
        </p:nvSpPr>
        <p:spPr bwMode="auto">
          <a:xfrm>
            <a:off x="2667000" y="457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8010" name="Rectangle 124"/>
          <p:cNvSpPr>
            <a:spLocks noChangeArrowheads="1"/>
          </p:cNvSpPr>
          <p:nvPr/>
        </p:nvSpPr>
        <p:spPr bwMode="auto">
          <a:xfrm>
            <a:off x="3124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38011" name="Rectangle 125"/>
          <p:cNvSpPr>
            <a:spLocks noChangeArrowheads="1"/>
          </p:cNvSpPr>
          <p:nvPr/>
        </p:nvSpPr>
        <p:spPr bwMode="auto">
          <a:xfrm>
            <a:off x="6553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8012" name="Rectangle 126"/>
          <p:cNvSpPr>
            <a:spLocks noChangeArrowheads="1"/>
          </p:cNvSpPr>
          <p:nvPr/>
        </p:nvSpPr>
        <p:spPr bwMode="auto">
          <a:xfrm>
            <a:off x="2667000" y="171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130" name="Rectangle 65"/>
          <p:cNvSpPr>
            <a:spLocks noGrp="1" noChangeArrowheads="1"/>
          </p:cNvSpPr>
          <p:nvPr>
            <p:ph type="title"/>
          </p:nvPr>
        </p:nvSpPr>
        <p:spPr>
          <a:xfrm>
            <a:off x="446856" y="193204"/>
            <a:ext cx="8229600" cy="576063"/>
          </a:xfrm>
        </p:spPr>
        <p:txBody>
          <a:bodyPr anchor="b"/>
          <a:lstStyle/>
          <a:p>
            <a:pPr>
              <a:defRPr/>
            </a:pPr>
            <a:r>
              <a:rPr lang="zh-CN" altLang="en-US" sz="3600" dirty="0">
                <a:effectLst>
                  <a:outerShdw blurRad="38100" dist="38100" dir="2700000" algn="tl">
                    <a:srgbClr val="C0C0C0"/>
                  </a:outerShdw>
                </a:effectLst>
              </a:rPr>
              <a:t>迷宫问题(最短路径)</a:t>
            </a:r>
            <a:r>
              <a:rPr lang="en-US" altLang="zh-CN" sz="3600" dirty="0">
                <a:effectLst>
                  <a:outerShdw blurRad="38100" dist="38100" dir="2700000" algn="tl">
                    <a:srgbClr val="C0C0C0"/>
                  </a:outerShdw>
                </a:effectLst>
              </a:rPr>
              <a:t>-BFS</a:t>
            </a:r>
          </a:p>
        </p:txBody>
      </p:sp>
      <p:sp>
        <p:nvSpPr>
          <p:cNvPr id="131" name="Rectangle 106"/>
          <p:cNvSpPr txBox="1">
            <a:spLocks noChangeArrowheads="1"/>
          </p:cNvSpPr>
          <p:nvPr/>
        </p:nvSpPr>
        <p:spPr bwMode="auto">
          <a:xfrm>
            <a:off x="500066" y="825500"/>
            <a:ext cx="8181975" cy="604573"/>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buFont typeface="Wingdings" pitchFamily="2" charset="2"/>
              <a:buNone/>
              <a:defRPr/>
            </a:pPr>
            <a:r>
              <a:rPr lang="zh-CN" altLang="en-US" sz="3000" kern="0" dirty="0">
                <a:latin typeface="+mn-lt"/>
                <a:ea typeface="+mn-ea"/>
              </a:rPr>
              <a:t>借助队列可求得入口到出口的最短路径(若存在)</a:t>
            </a:r>
          </a:p>
        </p:txBody>
      </p:sp>
    </p:spTree>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505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15" name="Rectangle 3"/>
          <p:cNvSpPr>
            <a:spLocks noChangeArrowheads="1"/>
          </p:cNvSpPr>
          <p:nvPr/>
        </p:nvSpPr>
        <p:spPr bwMode="auto">
          <a:xfrm>
            <a:off x="3886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p>
        </p:txBody>
      </p:sp>
      <p:sp>
        <p:nvSpPr>
          <p:cNvPr id="38916" name="Rectangle 4"/>
          <p:cNvSpPr>
            <a:spLocks noChangeArrowheads="1"/>
          </p:cNvSpPr>
          <p:nvPr/>
        </p:nvSpPr>
        <p:spPr bwMode="auto">
          <a:xfrm>
            <a:off x="4267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17" name="Rectangle 5"/>
          <p:cNvSpPr>
            <a:spLocks noChangeArrowheads="1"/>
          </p:cNvSpPr>
          <p:nvPr/>
        </p:nvSpPr>
        <p:spPr bwMode="auto">
          <a:xfrm>
            <a:off x="4648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18" name="Rectangle 6"/>
          <p:cNvSpPr>
            <a:spLocks noChangeArrowheads="1"/>
          </p:cNvSpPr>
          <p:nvPr/>
        </p:nvSpPr>
        <p:spPr bwMode="auto">
          <a:xfrm>
            <a:off x="5029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19" name="Rectangle 7"/>
          <p:cNvSpPr>
            <a:spLocks noChangeArrowheads="1"/>
          </p:cNvSpPr>
          <p:nvPr/>
        </p:nvSpPr>
        <p:spPr bwMode="auto">
          <a:xfrm>
            <a:off x="5410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20" name="Rectangle 8"/>
          <p:cNvSpPr>
            <a:spLocks noChangeArrowheads="1"/>
          </p:cNvSpPr>
          <p:nvPr/>
        </p:nvSpPr>
        <p:spPr bwMode="auto">
          <a:xfrm>
            <a:off x="5791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21" name="Rectangle 9"/>
          <p:cNvSpPr>
            <a:spLocks noChangeArrowheads="1"/>
          </p:cNvSpPr>
          <p:nvPr/>
        </p:nvSpPr>
        <p:spPr bwMode="auto">
          <a:xfrm>
            <a:off x="6172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22" name="Rectangle 10"/>
          <p:cNvSpPr>
            <a:spLocks noChangeArrowheads="1"/>
          </p:cNvSpPr>
          <p:nvPr/>
        </p:nvSpPr>
        <p:spPr bwMode="auto">
          <a:xfrm>
            <a:off x="3505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endParaRPr kumimoji="1" lang="zh-CN" altLang="en-US">
              <a:latin typeface="Times New Roman" pitchFamily="18" charset="0"/>
            </a:endParaRPr>
          </a:p>
        </p:txBody>
      </p:sp>
      <p:sp>
        <p:nvSpPr>
          <p:cNvPr id="38923" name="Rectangle 11"/>
          <p:cNvSpPr>
            <a:spLocks noChangeArrowheads="1"/>
          </p:cNvSpPr>
          <p:nvPr/>
        </p:nvSpPr>
        <p:spPr bwMode="auto">
          <a:xfrm>
            <a:off x="3886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38924" name="Rectangle 12"/>
          <p:cNvSpPr>
            <a:spLocks noChangeArrowheads="1"/>
          </p:cNvSpPr>
          <p:nvPr/>
        </p:nvSpPr>
        <p:spPr bwMode="auto">
          <a:xfrm>
            <a:off x="4267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25" name="Rectangle 13"/>
          <p:cNvSpPr>
            <a:spLocks noChangeArrowheads="1"/>
          </p:cNvSpPr>
          <p:nvPr/>
        </p:nvSpPr>
        <p:spPr bwMode="auto">
          <a:xfrm>
            <a:off x="4648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26" name="Rectangle 14"/>
          <p:cNvSpPr>
            <a:spLocks noChangeArrowheads="1"/>
          </p:cNvSpPr>
          <p:nvPr/>
        </p:nvSpPr>
        <p:spPr bwMode="auto">
          <a:xfrm>
            <a:off x="5029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27" name="Rectangle 15"/>
          <p:cNvSpPr>
            <a:spLocks noChangeArrowheads="1"/>
          </p:cNvSpPr>
          <p:nvPr/>
        </p:nvSpPr>
        <p:spPr bwMode="auto">
          <a:xfrm>
            <a:off x="5410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28" name="Rectangle 16"/>
          <p:cNvSpPr>
            <a:spLocks noChangeArrowheads="1"/>
          </p:cNvSpPr>
          <p:nvPr/>
        </p:nvSpPr>
        <p:spPr bwMode="auto">
          <a:xfrm>
            <a:off x="5791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29" name="Rectangle 17"/>
          <p:cNvSpPr>
            <a:spLocks noChangeArrowheads="1"/>
          </p:cNvSpPr>
          <p:nvPr/>
        </p:nvSpPr>
        <p:spPr bwMode="auto">
          <a:xfrm>
            <a:off x="6172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30" name="Rectangle 18"/>
          <p:cNvSpPr>
            <a:spLocks noChangeArrowheads="1"/>
          </p:cNvSpPr>
          <p:nvPr/>
        </p:nvSpPr>
        <p:spPr bwMode="auto">
          <a:xfrm>
            <a:off x="3505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38931" name="Rectangle 19"/>
          <p:cNvSpPr>
            <a:spLocks noChangeArrowheads="1"/>
          </p:cNvSpPr>
          <p:nvPr/>
        </p:nvSpPr>
        <p:spPr bwMode="auto">
          <a:xfrm>
            <a:off x="3886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32" name="Rectangle 20"/>
          <p:cNvSpPr>
            <a:spLocks noChangeArrowheads="1"/>
          </p:cNvSpPr>
          <p:nvPr/>
        </p:nvSpPr>
        <p:spPr bwMode="auto">
          <a:xfrm>
            <a:off x="4267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33" name="Rectangle 21"/>
          <p:cNvSpPr>
            <a:spLocks noChangeArrowheads="1"/>
          </p:cNvSpPr>
          <p:nvPr/>
        </p:nvSpPr>
        <p:spPr bwMode="auto">
          <a:xfrm>
            <a:off x="4648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34" name="Rectangle 22"/>
          <p:cNvSpPr>
            <a:spLocks noChangeArrowheads="1"/>
          </p:cNvSpPr>
          <p:nvPr/>
        </p:nvSpPr>
        <p:spPr bwMode="auto">
          <a:xfrm>
            <a:off x="5029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35" name="Rectangle 23"/>
          <p:cNvSpPr>
            <a:spLocks noChangeArrowheads="1"/>
          </p:cNvSpPr>
          <p:nvPr/>
        </p:nvSpPr>
        <p:spPr bwMode="auto">
          <a:xfrm>
            <a:off x="5791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36" name="Rectangle 24"/>
          <p:cNvSpPr>
            <a:spLocks noChangeArrowheads="1"/>
          </p:cNvSpPr>
          <p:nvPr/>
        </p:nvSpPr>
        <p:spPr bwMode="auto">
          <a:xfrm>
            <a:off x="6172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37" name="Rectangle 25"/>
          <p:cNvSpPr>
            <a:spLocks noChangeArrowheads="1"/>
          </p:cNvSpPr>
          <p:nvPr/>
        </p:nvSpPr>
        <p:spPr bwMode="auto">
          <a:xfrm>
            <a:off x="3505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38" name="Rectangle 26"/>
          <p:cNvSpPr>
            <a:spLocks noChangeArrowheads="1"/>
          </p:cNvSpPr>
          <p:nvPr/>
        </p:nvSpPr>
        <p:spPr bwMode="auto">
          <a:xfrm>
            <a:off x="3886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39" name="Rectangle 27"/>
          <p:cNvSpPr>
            <a:spLocks noChangeArrowheads="1"/>
          </p:cNvSpPr>
          <p:nvPr/>
        </p:nvSpPr>
        <p:spPr bwMode="auto">
          <a:xfrm>
            <a:off x="4267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40" name="Rectangle 28"/>
          <p:cNvSpPr>
            <a:spLocks noChangeArrowheads="1"/>
          </p:cNvSpPr>
          <p:nvPr/>
        </p:nvSpPr>
        <p:spPr bwMode="auto">
          <a:xfrm>
            <a:off x="4648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41" name="Rectangle 29"/>
          <p:cNvSpPr>
            <a:spLocks noChangeArrowheads="1"/>
          </p:cNvSpPr>
          <p:nvPr/>
        </p:nvSpPr>
        <p:spPr bwMode="auto">
          <a:xfrm>
            <a:off x="5029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42" name="Rectangle 30"/>
          <p:cNvSpPr>
            <a:spLocks noChangeArrowheads="1"/>
          </p:cNvSpPr>
          <p:nvPr/>
        </p:nvSpPr>
        <p:spPr bwMode="auto">
          <a:xfrm>
            <a:off x="5410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43" name="Rectangle 31"/>
          <p:cNvSpPr>
            <a:spLocks noChangeArrowheads="1"/>
          </p:cNvSpPr>
          <p:nvPr/>
        </p:nvSpPr>
        <p:spPr bwMode="auto">
          <a:xfrm>
            <a:off x="5791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44" name="Rectangle 32"/>
          <p:cNvSpPr>
            <a:spLocks noChangeArrowheads="1"/>
          </p:cNvSpPr>
          <p:nvPr/>
        </p:nvSpPr>
        <p:spPr bwMode="auto">
          <a:xfrm>
            <a:off x="6172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45" name="Rectangle 33"/>
          <p:cNvSpPr>
            <a:spLocks noChangeArrowheads="1"/>
          </p:cNvSpPr>
          <p:nvPr/>
        </p:nvSpPr>
        <p:spPr bwMode="auto">
          <a:xfrm>
            <a:off x="3505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46" name="Rectangle 34"/>
          <p:cNvSpPr>
            <a:spLocks noChangeArrowheads="1"/>
          </p:cNvSpPr>
          <p:nvPr/>
        </p:nvSpPr>
        <p:spPr bwMode="auto">
          <a:xfrm>
            <a:off x="3886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47" name="Rectangle 35"/>
          <p:cNvSpPr>
            <a:spLocks noChangeArrowheads="1"/>
          </p:cNvSpPr>
          <p:nvPr/>
        </p:nvSpPr>
        <p:spPr bwMode="auto">
          <a:xfrm>
            <a:off x="4267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48" name="Rectangle 36"/>
          <p:cNvSpPr>
            <a:spLocks noChangeArrowheads="1"/>
          </p:cNvSpPr>
          <p:nvPr/>
        </p:nvSpPr>
        <p:spPr bwMode="auto">
          <a:xfrm>
            <a:off x="4648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49" name="Rectangle 37"/>
          <p:cNvSpPr>
            <a:spLocks noChangeArrowheads="1"/>
          </p:cNvSpPr>
          <p:nvPr/>
        </p:nvSpPr>
        <p:spPr bwMode="auto">
          <a:xfrm>
            <a:off x="5029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50" name="Rectangle 38"/>
          <p:cNvSpPr>
            <a:spLocks noChangeArrowheads="1"/>
          </p:cNvSpPr>
          <p:nvPr/>
        </p:nvSpPr>
        <p:spPr bwMode="auto">
          <a:xfrm>
            <a:off x="5410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51" name="Rectangle 39"/>
          <p:cNvSpPr>
            <a:spLocks noChangeArrowheads="1"/>
          </p:cNvSpPr>
          <p:nvPr/>
        </p:nvSpPr>
        <p:spPr bwMode="auto">
          <a:xfrm>
            <a:off x="5791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52" name="Rectangle 40"/>
          <p:cNvSpPr>
            <a:spLocks noChangeArrowheads="1"/>
          </p:cNvSpPr>
          <p:nvPr/>
        </p:nvSpPr>
        <p:spPr bwMode="auto">
          <a:xfrm>
            <a:off x="6172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53" name="Rectangle 41"/>
          <p:cNvSpPr>
            <a:spLocks noChangeArrowheads="1"/>
          </p:cNvSpPr>
          <p:nvPr/>
        </p:nvSpPr>
        <p:spPr bwMode="auto">
          <a:xfrm>
            <a:off x="3505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54" name="Rectangle 42"/>
          <p:cNvSpPr>
            <a:spLocks noChangeArrowheads="1"/>
          </p:cNvSpPr>
          <p:nvPr/>
        </p:nvSpPr>
        <p:spPr bwMode="auto">
          <a:xfrm>
            <a:off x="3886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55" name="Rectangle 43"/>
          <p:cNvSpPr>
            <a:spLocks noChangeArrowheads="1"/>
          </p:cNvSpPr>
          <p:nvPr/>
        </p:nvSpPr>
        <p:spPr bwMode="auto">
          <a:xfrm>
            <a:off x="4267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56" name="Rectangle 44"/>
          <p:cNvSpPr>
            <a:spLocks noChangeArrowheads="1"/>
          </p:cNvSpPr>
          <p:nvPr/>
        </p:nvSpPr>
        <p:spPr bwMode="auto">
          <a:xfrm>
            <a:off x="4648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57" name="Rectangle 45"/>
          <p:cNvSpPr>
            <a:spLocks noChangeArrowheads="1"/>
          </p:cNvSpPr>
          <p:nvPr/>
        </p:nvSpPr>
        <p:spPr bwMode="auto">
          <a:xfrm>
            <a:off x="5029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58" name="Rectangle 46"/>
          <p:cNvSpPr>
            <a:spLocks noChangeArrowheads="1"/>
          </p:cNvSpPr>
          <p:nvPr/>
        </p:nvSpPr>
        <p:spPr bwMode="auto">
          <a:xfrm>
            <a:off x="5410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59" name="Rectangle 47"/>
          <p:cNvSpPr>
            <a:spLocks noChangeArrowheads="1"/>
          </p:cNvSpPr>
          <p:nvPr/>
        </p:nvSpPr>
        <p:spPr bwMode="auto">
          <a:xfrm>
            <a:off x="5791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60" name="Rectangle 48"/>
          <p:cNvSpPr>
            <a:spLocks noChangeArrowheads="1"/>
          </p:cNvSpPr>
          <p:nvPr/>
        </p:nvSpPr>
        <p:spPr bwMode="auto">
          <a:xfrm>
            <a:off x="6172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61" name="Rectangle 49"/>
          <p:cNvSpPr>
            <a:spLocks noChangeArrowheads="1"/>
          </p:cNvSpPr>
          <p:nvPr/>
        </p:nvSpPr>
        <p:spPr bwMode="auto">
          <a:xfrm>
            <a:off x="3505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62" name="Rectangle 50"/>
          <p:cNvSpPr>
            <a:spLocks noChangeArrowheads="1"/>
          </p:cNvSpPr>
          <p:nvPr/>
        </p:nvSpPr>
        <p:spPr bwMode="auto">
          <a:xfrm>
            <a:off x="3886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63" name="Rectangle 51"/>
          <p:cNvSpPr>
            <a:spLocks noChangeArrowheads="1"/>
          </p:cNvSpPr>
          <p:nvPr/>
        </p:nvSpPr>
        <p:spPr bwMode="auto">
          <a:xfrm>
            <a:off x="4267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64" name="Rectangle 52"/>
          <p:cNvSpPr>
            <a:spLocks noChangeArrowheads="1"/>
          </p:cNvSpPr>
          <p:nvPr/>
        </p:nvSpPr>
        <p:spPr bwMode="auto">
          <a:xfrm>
            <a:off x="4648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65" name="Rectangle 53"/>
          <p:cNvSpPr>
            <a:spLocks noChangeArrowheads="1"/>
          </p:cNvSpPr>
          <p:nvPr/>
        </p:nvSpPr>
        <p:spPr bwMode="auto">
          <a:xfrm>
            <a:off x="5029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66" name="Rectangle 54"/>
          <p:cNvSpPr>
            <a:spLocks noChangeArrowheads="1"/>
          </p:cNvSpPr>
          <p:nvPr/>
        </p:nvSpPr>
        <p:spPr bwMode="auto">
          <a:xfrm>
            <a:off x="5410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67" name="Rectangle 55"/>
          <p:cNvSpPr>
            <a:spLocks noChangeArrowheads="1"/>
          </p:cNvSpPr>
          <p:nvPr/>
        </p:nvSpPr>
        <p:spPr bwMode="auto">
          <a:xfrm>
            <a:off x="5791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68" name="Rectangle 56"/>
          <p:cNvSpPr>
            <a:spLocks noChangeArrowheads="1"/>
          </p:cNvSpPr>
          <p:nvPr/>
        </p:nvSpPr>
        <p:spPr bwMode="auto">
          <a:xfrm>
            <a:off x="6172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69" name="Rectangle 57"/>
          <p:cNvSpPr>
            <a:spLocks noChangeArrowheads="1"/>
          </p:cNvSpPr>
          <p:nvPr/>
        </p:nvSpPr>
        <p:spPr bwMode="auto">
          <a:xfrm>
            <a:off x="3505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70" name="Rectangle 58"/>
          <p:cNvSpPr>
            <a:spLocks noChangeArrowheads="1"/>
          </p:cNvSpPr>
          <p:nvPr/>
        </p:nvSpPr>
        <p:spPr bwMode="auto">
          <a:xfrm>
            <a:off x="3886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71" name="Rectangle 59"/>
          <p:cNvSpPr>
            <a:spLocks noChangeArrowheads="1"/>
          </p:cNvSpPr>
          <p:nvPr/>
        </p:nvSpPr>
        <p:spPr bwMode="auto">
          <a:xfrm>
            <a:off x="4267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72" name="Rectangle 60"/>
          <p:cNvSpPr>
            <a:spLocks noChangeArrowheads="1"/>
          </p:cNvSpPr>
          <p:nvPr/>
        </p:nvSpPr>
        <p:spPr bwMode="auto">
          <a:xfrm>
            <a:off x="4648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73" name="Rectangle 61"/>
          <p:cNvSpPr>
            <a:spLocks noChangeArrowheads="1"/>
          </p:cNvSpPr>
          <p:nvPr/>
        </p:nvSpPr>
        <p:spPr bwMode="auto">
          <a:xfrm>
            <a:off x="5029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74" name="Rectangle 62"/>
          <p:cNvSpPr>
            <a:spLocks noChangeArrowheads="1"/>
          </p:cNvSpPr>
          <p:nvPr/>
        </p:nvSpPr>
        <p:spPr bwMode="auto">
          <a:xfrm>
            <a:off x="5410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75" name="Rectangle 63"/>
          <p:cNvSpPr>
            <a:spLocks noChangeArrowheads="1"/>
          </p:cNvSpPr>
          <p:nvPr/>
        </p:nvSpPr>
        <p:spPr bwMode="auto">
          <a:xfrm>
            <a:off x="5791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76" name="Rectangle 64"/>
          <p:cNvSpPr>
            <a:spLocks noChangeArrowheads="1"/>
          </p:cNvSpPr>
          <p:nvPr/>
        </p:nvSpPr>
        <p:spPr bwMode="auto">
          <a:xfrm>
            <a:off x="6172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8977" name="Rectangle 66"/>
          <p:cNvSpPr>
            <a:spLocks noChangeArrowheads="1"/>
          </p:cNvSpPr>
          <p:nvPr/>
        </p:nvSpPr>
        <p:spPr bwMode="auto">
          <a:xfrm>
            <a:off x="1371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入口</a:t>
            </a:r>
          </a:p>
        </p:txBody>
      </p:sp>
      <p:sp>
        <p:nvSpPr>
          <p:cNvPr id="38978" name="Line 67"/>
          <p:cNvSpPr>
            <a:spLocks noChangeShapeType="1"/>
          </p:cNvSpPr>
          <p:nvPr/>
        </p:nvSpPr>
        <p:spPr bwMode="auto">
          <a:xfrm>
            <a:off x="2209800" y="1968500"/>
            <a:ext cx="1447800" cy="254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38979" name="Rectangle 68"/>
          <p:cNvSpPr>
            <a:spLocks noChangeArrowheads="1"/>
          </p:cNvSpPr>
          <p:nvPr/>
        </p:nvSpPr>
        <p:spPr bwMode="auto">
          <a:xfrm>
            <a:off x="7467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出口</a:t>
            </a:r>
          </a:p>
        </p:txBody>
      </p:sp>
      <p:sp>
        <p:nvSpPr>
          <p:cNvPr id="38980" name="Line 69"/>
          <p:cNvSpPr>
            <a:spLocks noChangeShapeType="1"/>
          </p:cNvSpPr>
          <p:nvPr/>
        </p:nvSpPr>
        <p:spPr bwMode="auto">
          <a:xfrm flipH="1">
            <a:off x="6324600" y="1905000"/>
            <a:ext cx="1295400" cy="3175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38981" name="Rectangle 70"/>
          <p:cNvSpPr>
            <a:spLocks noChangeArrowheads="1"/>
          </p:cNvSpPr>
          <p:nvPr/>
        </p:nvSpPr>
        <p:spPr bwMode="auto">
          <a:xfrm>
            <a:off x="3124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82" name="Rectangle 71"/>
          <p:cNvSpPr>
            <a:spLocks noChangeArrowheads="1"/>
          </p:cNvSpPr>
          <p:nvPr/>
        </p:nvSpPr>
        <p:spPr bwMode="auto">
          <a:xfrm>
            <a:off x="3124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83" name="Rectangle 72"/>
          <p:cNvSpPr>
            <a:spLocks noChangeArrowheads="1"/>
          </p:cNvSpPr>
          <p:nvPr/>
        </p:nvSpPr>
        <p:spPr bwMode="auto">
          <a:xfrm>
            <a:off x="3124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84" name="Rectangle 73"/>
          <p:cNvSpPr>
            <a:spLocks noChangeArrowheads="1"/>
          </p:cNvSpPr>
          <p:nvPr/>
        </p:nvSpPr>
        <p:spPr bwMode="auto">
          <a:xfrm>
            <a:off x="3124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85" name="Rectangle 74"/>
          <p:cNvSpPr>
            <a:spLocks noChangeArrowheads="1"/>
          </p:cNvSpPr>
          <p:nvPr/>
        </p:nvSpPr>
        <p:spPr bwMode="auto">
          <a:xfrm>
            <a:off x="3124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86" name="Rectangle 75"/>
          <p:cNvSpPr>
            <a:spLocks noChangeArrowheads="1"/>
          </p:cNvSpPr>
          <p:nvPr/>
        </p:nvSpPr>
        <p:spPr bwMode="auto">
          <a:xfrm>
            <a:off x="3124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87" name="Rectangle 76"/>
          <p:cNvSpPr>
            <a:spLocks noChangeArrowheads="1"/>
          </p:cNvSpPr>
          <p:nvPr/>
        </p:nvSpPr>
        <p:spPr bwMode="auto">
          <a:xfrm>
            <a:off x="3124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88" name="Rectangle 77"/>
          <p:cNvSpPr>
            <a:spLocks noChangeArrowheads="1"/>
          </p:cNvSpPr>
          <p:nvPr/>
        </p:nvSpPr>
        <p:spPr bwMode="auto">
          <a:xfrm>
            <a:off x="3124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89" name="Rectangle 78"/>
          <p:cNvSpPr>
            <a:spLocks noChangeArrowheads="1"/>
          </p:cNvSpPr>
          <p:nvPr/>
        </p:nvSpPr>
        <p:spPr bwMode="auto">
          <a:xfrm>
            <a:off x="3124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90" name="Rectangle 79"/>
          <p:cNvSpPr>
            <a:spLocks noChangeArrowheads="1"/>
          </p:cNvSpPr>
          <p:nvPr/>
        </p:nvSpPr>
        <p:spPr bwMode="auto">
          <a:xfrm>
            <a:off x="6553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91" name="Rectangle 80"/>
          <p:cNvSpPr>
            <a:spLocks noChangeArrowheads="1"/>
          </p:cNvSpPr>
          <p:nvPr/>
        </p:nvSpPr>
        <p:spPr bwMode="auto">
          <a:xfrm>
            <a:off x="6553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92" name="Rectangle 81"/>
          <p:cNvSpPr>
            <a:spLocks noChangeArrowheads="1"/>
          </p:cNvSpPr>
          <p:nvPr/>
        </p:nvSpPr>
        <p:spPr bwMode="auto">
          <a:xfrm>
            <a:off x="6553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93" name="Rectangle 82"/>
          <p:cNvSpPr>
            <a:spLocks noChangeArrowheads="1"/>
          </p:cNvSpPr>
          <p:nvPr/>
        </p:nvSpPr>
        <p:spPr bwMode="auto">
          <a:xfrm>
            <a:off x="6553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94" name="Rectangle 83"/>
          <p:cNvSpPr>
            <a:spLocks noChangeArrowheads="1"/>
          </p:cNvSpPr>
          <p:nvPr/>
        </p:nvSpPr>
        <p:spPr bwMode="auto">
          <a:xfrm>
            <a:off x="6553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95" name="Rectangle 84"/>
          <p:cNvSpPr>
            <a:spLocks noChangeArrowheads="1"/>
          </p:cNvSpPr>
          <p:nvPr/>
        </p:nvSpPr>
        <p:spPr bwMode="auto">
          <a:xfrm>
            <a:off x="6553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96" name="Rectangle 85"/>
          <p:cNvSpPr>
            <a:spLocks noChangeArrowheads="1"/>
          </p:cNvSpPr>
          <p:nvPr/>
        </p:nvSpPr>
        <p:spPr bwMode="auto">
          <a:xfrm>
            <a:off x="6553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97" name="Rectangle 86"/>
          <p:cNvSpPr>
            <a:spLocks noChangeArrowheads="1"/>
          </p:cNvSpPr>
          <p:nvPr/>
        </p:nvSpPr>
        <p:spPr bwMode="auto">
          <a:xfrm>
            <a:off x="6553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98" name="Rectangle 87"/>
          <p:cNvSpPr>
            <a:spLocks noChangeArrowheads="1"/>
          </p:cNvSpPr>
          <p:nvPr/>
        </p:nvSpPr>
        <p:spPr bwMode="auto">
          <a:xfrm>
            <a:off x="6553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99" name="Rectangle 88"/>
          <p:cNvSpPr>
            <a:spLocks noChangeArrowheads="1"/>
          </p:cNvSpPr>
          <p:nvPr/>
        </p:nvSpPr>
        <p:spPr bwMode="auto">
          <a:xfrm>
            <a:off x="3886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00" name="Rectangle 89"/>
          <p:cNvSpPr>
            <a:spLocks noChangeArrowheads="1"/>
          </p:cNvSpPr>
          <p:nvPr/>
        </p:nvSpPr>
        <p:spPr bwMode="auto">
          <a:xfrm>
            <a:off x="4267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01" name="Rectangle 90"/>
          <p:cNvSpPr>
            <a:spLocks noChangeArrowheads="1"/>
          </p:cNvSpPr>
          <p:nvPr/>
        </p:nvSpPr>
        <p:spPr bwMode="auto">
          <a:xfrm>
            <a:off x="4648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02" name="Rectangle 91"/>
          <p:cNvSpPr>
            <a:spLocks noChangeArrowheads="1"/>
          </p:cNvSpPr>
          <p:nvPr/>
        </p:nvSpPr>
        <p:spPr bwMode="auto">
          <a:xfrm>
            <a:off x="5029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03" name="Rectangle 92"/>
          <p:cNvSpPr>
            <a:spLocks noChangeArrowheads="1"/>
          </p:cNvSpPr>
          <p:nvPr/>
        </p:nvSpPr>
        <p:spPr bwMode="auto">
          <a:xfrm>
            <a:off x="5410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04" name="Rectangle 93"/>
          <p:cNvSpPr>
            <a:spLocks noChangeArrowheads="1"/>
          </p:cNvSpPr>
          <p:nvPr/>
        </p:nvSpPr>
        <p:spPr bwMode="auto">
          <a:xfrm>
            <a:off x="5791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05" name="Rectangle 94"/>
          <p:cNvSpPr>
            <a:spLocks noChangeArrowheads="1"/>
          </p:cNvSpPr>
          <p:nvPr/>
        </p:nvSpPr>
        <p:spPr bwMode="auto">
          <a:xfrm>
            <a:off x="6172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06" name="Rectangle 95"/>
          <p:cNvSpPr>
            <a:spLocks noChangeArrowheads="1"/>
          </p:cNvSpPr>
          <p:nvPr/>
        </p:nvSpPr>
        <p:spPr bwMode="auto">
          <a:xfrm>
            <a:off x="3505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07" name="Rectangle 96"/>
          <p:cNvSpPr>
            <a:spLocks noChangeArrowheads="1"/>
          </p:cNvSpPr>
          <p:nvPr/>
        </p:nvSpPr>
        <p:spPr bwMode="auto">
          <a:xfrm>
            <a:off x="3124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08" name="Rectangle 97"/>
          <p:cNvSpPr>
            <a:spLocks noChangeArrowheads="1"/>
          </p:cNvSpPr>
          <p:nvPr/>
        </p:nvSpPr>
        <p:spPr bwMode="auto">
          <a:xfrm>
            <a:off x="6553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09" name="Rectangle 98"/>
          <p:cNvSpPr>
            <a:spLocks noChangeArrowheads="1"/>
          </p:cNvSpPr>
          <p:nvPr/>
        </p:nvSpPr>
        <p:spPr bwMode="auto">
          <a:xfrm>
            <a:off x="3886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10" name="Rectangle 99"/>
          <p:cNvSpPr>
            <a:spLocks noChangeArrowheads="1"/>
          </p:cNvSpPr>
          <p:nvPr/>
        </p:nvSpPr>
        <p:spPr bwMode="auto">
          <a:xfrm>
            <a:off x="4267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11" name="Rectangle 100"/>
          <p:cNvSpPr>
            <a:spLocks noChangeArrowheads="1"/>
          </p:cNvSpPr>
          <p:nvPr/>
        </p:nvSpPr>
        <p:spPr bwMode="auto">
          <a:xfrm>
            <a:off x="4648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12" name="Rectangle 101"/>
          <p:cNvSpPr>
            <a:spLocks noChangeArrowheads="1"/>
          </p:cNvSpPr>
          <p:nvPr/>
        </p:nvSpPr>
        <p:spPr bwMode="auto">
          <a:xfrm>
            <a:off x="5029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13" name="Rectangle 102"/>
          <p:cNvSpPr>
            <a:spLocks noChangeArrowheads="1"/>
          </p:cNvSpPr>
          <p:nvPr/>
        </p:nvSpPr>
        <p:spPr bwMode="auto">
          <a:xfrm>
            <a:off x="5410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14" name="Rectangle 103"/>
          <p:cNvSpPr>
            <a:spLocks noChangeArrowheads="1"/>
          </p:cNvSpPr>
          <p:nvPr/>
        </p:nvSpPr>
        <p:spPr bwMode="auto">
          <a:xfrm>
            <a:off x="5791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15" name="Rectangle 104"/>
          <p:cNvSpPr>
            <a:spLocks noChangeArrowheads="1"/>
          </p:cNvSpPr>
          <p:nvPr/>
        </p:nvSpPr>
        <p:spPr bwMode="auto">
          <a:xfrm>
            <a:off x="6172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16" name="Rectangle 105"/>
          <p:cNvSpPr>
            <a:spLocks noChangeArrowheads="1"/>
          </p:cNvSpPr>
          <p:nvPr/>
        </p:nvSpPr>
        <p:spPr bwMode="auto">
          <a:xfrm>
            <a:off x="3505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017" name="Rectangle 107"/>
          <p:cNvSpPr>
            <a:spLocks noChangeArrowheads="1"/>
          </p:cNvSpPr>
          <p:nvPr/>
        </p:nvSpPr>
        <p:spPr bwMode="auto">
          <a:xfrm>
            <a:off x="6172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9018" name="Rectangle 108"/>
          <p:cNvSpPr>
            <a:spLocks noChangeArrowheads="1"/>
          </p:cNvSpPr>
          <p:nvPr/>
        </p:nvSpPr>
        <p:spPr bwMode="auto">
          <a:xfrm>
            <a:off x="3505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9019" name="Rectangle 109"/>
          <p:cNvSpPr>
            <a:spLocks noChangeArrowheads="1"/>
          </p:cNvSpPr>
          <p:nvPr/>
        </p:nvSpPr>
        <p:spPr bwMode="auto">
          <a:xfrm>
            <a:off x="3886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9020" name="Rectangle 110"/>
          <p:cNvSpPr>
            <a:spLocks noChangeArrowheads="1"/>
          </p:cNvSpPr>
          <p:nvPr/>
        </p:nvSpPr>
        <p:spPr bwMode="auto">
          <a:xfrm>
            <a:off x="4267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9021" name="Rectangle 111"/>
          <p:cNvSpPr>
            <a:spLocks noChangeArrowheads="1"/>
          </p:cNvSpPr>
          <p:nvPr/>
        </p:nvSpPr>
        <p:spPr bwMode="auto">
          <a:xfrm>
            <a:off x="4648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9022" name="Rectangle 112"/>
          <p:cNvSpPr>
            <a:spLocks noChangeArrowheads="1"/>
          </p:cNvSpPr>
          <p:nvPr/>
        </p:nvSpPr>
        <p:spPr bwMode="auto">
          <a:xfrm>
            <a:off x="5029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9023" name="Rectangle 113"/>
          <p:cNvSpPr>
            <a:spLocks noChangeArrowheads="1"/>
          </p:cNvSpPr>
          <p:nvPr/>
        </p:nvSpPr>
        <p:spPr bwMode="auto">
          <a:xfrm>
            <a:off x="5410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9024" name="Rectangle 114"/>
          <p:cNvSpPr>
            <a:spLocks noChangeArrowheads="1"/>
          </p:cNvSpPr>
          <p:nvPr/>
        </p:nvSpPr>
        <p:spPr bwMode="auto">
          <a:xfrm>
            <a:off x="5791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9025" name="Rectangle 115"/>
          <p:cNvSpPr>
            <a:spLocks noChangeArrowheads="1"/>
          </p:cNvSpPr>
          <p:nvPr/>
        </p:nvSpPr>
        <p:spPr bwMode="auto">
          <a:xfrm>
            <a:off x="2667000" y="425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39026" name="Rectangle 116"/>
          <p:cNvSpPr>
            <a:spLocks noChangeArrowheads="1"/>
          </p:cNvSpPr>
          <p:nvPr/>
        </p:nvSpPr>
        <p:spPr bwMode="auto">
          <a:xfrm>
            <a:off x="2667000" y="203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39027" name="Rectangle 117"/>
          <p:cNvSpPr>
            <a:spLocks noChangeArrowheads="1"/>
          </p:cNvSpPr>
          <p:nvPr/>
        </p:nvSpPr>
        <p:spPr bwMode="auto">
          <a:xfrm>
            <a:off x="2667000" y="234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39028" name="Rectangle 118"/>
          <p:cNvSpPr>
            <a:spLocks noChangeArrowheads="1"/>
          </p:cNvSpPr>
          <p:nvPr/>
        </p:nvSpPr>
        <p:spPr bwMode="auto">
          <a:xfrm>
            <a:off x="2667000" y="266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39029" name="Rectangle 119"/>
          <p:cNvSpPr>
            <a:spLocks noChangeArrowheads="1"/>
          </p:cNvSpPr>
          <p:nvPr/>
        </p:nvSpPr>
        <p:spPr bwMode="auto">
          <a:xfrm>
            <a:off x="2667000" y="298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39030" name="Rectangle 120"/>
          <p:cNvSpPr>
            <a:spLocks noChangeArrowheads="1"/>
          </p:cNvSpPr>
          <p:nvPr/>
        </p:nvSpPr>
        <p:spPr bwMode="auto">
          <a:xfrm>
            <a:off x="2667000" y="330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39031" name="Rectangle 121"/>
          <p:cNvSpPr>
            <a:spLocks noChangeArrowheads="1"/>
          </p:cNvSpPr>
          <p:nvPr/>
        </p:nvSpPr>
        <p:spPr bwMode="auto">
          <a:xfrm>
            <a:off x="2667000" y="361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39032" name="Rectangle 122"/>
          <p:cNvSpPr>
            <a:spLocks noChangeArrowheads="1"/>
          </p:cNvSpPr>
          <p:nvPr/>
        </p:nvSpPr>
        <p:spPr bwMode="auto">
          <a:xfrm>
            <a:off x="2667000" y="393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39033" name="Rectangle 123"/>
          <p:cNvSpPr>
            <a:spLocks noChangeArrowheads="1"/>
          </p:cNvSpPr>
          <p:nvPr/>
        </p:nvSpPr>
        <p:spPr bwMode="auto">
          <a:xfrm>
            <a:off x="2667000" y="457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9034" name="Rectangle 124"/>
          <p:cNvSpPr>
            <a:spLocks noChangeArrowheads="1"/>
          </p:cNvSpPr>
          <p:nvPr/>
        </p:nvSpPr>
        <p:spPr bwMode="auto">
          <a:xfrm>
            <a:off x="3124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39035" name="Rectangle 125"/>
          <p:cNvSpPr>
            <a:spLocks noChangeArrowheads="1"/>
          </p:cNvSpPr>
          <p:nvPr/>
        </p:nvSpPr>
        <p:spPr bwMode="auto">
          <a:xfrm>
            <a:off x="6553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39036" name="Rectangle 126"/>
          <p:cNvSpPr>
            <a:spLocks noChangeArrowheads="1"/>
          </p:cNvSpPr>
          <p:nvPr/>
        </p:nvSpPr>
        <p:spPr bwMode="auto">
          <a:xfrm>
            <a:off x="2667000" y="171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131" name="Rectangle 106"/>
          <p:cNvSpPr txBox="1">
            <a:spLocks noChangeArrowheads="1"/>
          </p:cNvSpPr>
          <p:nvPr/>
        </p:nvSpPr>
        <p:spPr bwMode="auto">
          <a:xfrm>
            <a:off x="500066" y="825500"/>
            <a:ext cx="8181975" cy="604573"/>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buFont typeface="Wingdings" pitchFamily="2" charset="2"/>
              <a:buNone/>
              <a:defRPr/>
            </a:pPr>
            <a:r>
              <a:rPr lang="zh-CN" altLang="en-US" sz="3000" kern="0" dirty="0">
                <a:latin typeface="+mn-lt"/>
                <a:ea typeface="+mn-ea"/>
              </a:rPr>
              <a:t>借助队列可求得入口到出口的最短路径(若存在)</a:t>
            </a:r>
          </a:p>
        </p:txBody>
      </p:sp>
      <p:sp>
        <p:nvSpPr>
          <p:cNvPr id="127" name="Rectangle 65"/>
          <p:cNvSpPr>
            <a:spLocks noGrp="1" noChangeArrowheads="1"/>
          </p:cNvSpPr>
          <p:nvPr>
            <p:ph type="title"/>
          </p:nvPr>
        </p:nvSpPr>
        <p:spPr>
          <a:xfrm>
            <a:off x="446856" y="193204"/>
            <a:ext cx="8229600" cy="576063"/>
          </a:xfrm>
        </p:spPr>
        <p:txBody>
          <a:bodyPr anchor="b"/>
          <a:lstStyle/>
          <a:p>
            <a:pPr>
              <a:defRPr/>
            </a:pPr>
            <a:r>
              <a:rPr lang="zh-CN" altLang="en-US" sz="3600" dirty="0">
                <a:effectLst>
                  <a:outerShdw blurRad="38100" dist="38100" dir="2700000" algn="tl">
                    <a:srgbClr val="C0C0C0"/>
                  </a:outerShdw>
                </a:effectLst>
              </a:rPr>
              <a:t>迷宫问题(最短路径)</a:t>
            </a:r>
            <a:r>
              <a:rPr lang="en-US" altLang="zh-CN" sz="3600" dirty="0">
                <a:effectLst>
                  <a:outerShdw blurRad="38100" dist="38100" dir="2700000" algn="tl">
                    <a:srgbClr val="C0C0C0"/>
                  </a:outerShdw>
                </a:effectLst>
              </a:rPr>
              <a:t>-BFS</a:t>
            </a:r>
          </a:p>
        </p:txBody>
      </p:sp>
    </p:spTree>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505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39" name="Rectangle 3"/>
          <p:cNvSpPr>
            <a:spLocks noChangeArrowheads="1"/>
          </p:cNvSpPr>
          <p:nvPr/>
        </p:nvSpPr>
        <p:spPr bwMode="auto">
          <a:xfrm>
            <a:off x="3886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p>
        </p:txBody>
      </p:sp>
      <p:sp>
        <p:nvSpPr>
          <p:cNvPr id="39940" name="Rectangle 4"/>
          <p:cNvSpPr>
            <a:spLocks noChangeArrowheads="1"/>
          </p:cNvSpPr>
          <p:nvPr/>
        </p:nvSpPr>
        <p:spPr bwMode="auto">
          <a:xfrm>
            <a:off x="4267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41" name="Rectangle 5"/>
          <p:cNvSpPr>
            <a:spLocks noChangeArrowheads="1"/>
          </p:cNvSpPr>
          <p:nvPr/>
        </p:nvSpPr>
        <p:spPr bwMode="auto">
          <a:xfrm>
            <a:off x="4648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42" name="Rectangle 6"/>
          <p:cNvSpPr>
            <a:spLocks noChangeArrowheads="1"/>
          </p:cNvSpPr>
          <p:nvPr/>
        </p:nvSpPr>
        <p:spPr bwMode="auto">
          <a:xfrm>
            <a:off x="5029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43" name="Rectangle 7"/>
          <p:cNvSpPr>
            <a:spLocks noChangeArrowheads="1"/>
          </p:cNvSpPr>
          <p:nvPr/>
        </p:nvSpPr>
        <p:spPr bwMode="auto">
          <a:xfrm>
            <a:off x="5410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44" name="Rectangle 8"/>
          <p:cNvSpPr>
            <a:spLocks noChangeArrowheads="1"/>
          </p:cNvSpPr>
          <p:nvPr/>
        </p:nvSpPr>
        <p:spPr bwMode="auto">
          <a:xfrm>
            <a:off x="5791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45" name="Rectangle 9"/>
          <p:cNvSpPr>
            <a:spLocks noChangeArrowheads="1"/>
          </p:cNvSpPr>
          <p:nvPr/>
        </p:nvSpPr>
        <p:spPr bwMode="auto">
          <a:xfrm>
            <a:off x="6172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46" name="Rectangle 10"/>
          <p:cNvSpPr>
            <a:spLocks noChangeArrowheads="1"/>
          </p:cNvSpPr>
          <p:nvPr/>
        </p:nvSpPr>
        <p:spPr bwMode="auto">
          <a:xfrm>
            <a:off x="3505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endParaRPr kumimoji="1" lang="zh-CN" altLang="en-US">
              <a:latin typeface="Times New Roman" pitchFamily="18" charset="0"/>
            </a:endParaRPr>
          </a:p>
        </p:txBody>
      </p:sp>
      <p:sp>
        <p:nvSpPr>
          <p:cNvPr id="39947" name="Rectangle 11"/>
          <p:cNvSpPr>
            <a:spLocks noChangeArrowheads="1"/>
          </p:cNvSpPr>
          <p:nvPr/>
        </p:nvSpPr>
        <p:spPr bwMode="auto">
          <a:xfrm>
            <a:off x="3886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39948" name="Rectangle 12"/>
          <p:cNvSpPr>
            <a:spLocks noChangeArrowheads="1"/>
          </p:cNvSpPr>
          <p:nvPr/>
        </p:nvSpPr>
        <p:spPr bwMode="auto">
          <a:xfrm>
            <a:off x="4267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49" name="Rectangle 13"/>
          <p:cNvSpPr>
            <a:spLocks noChangeArrowheads="1"/>
          </p:cNvSpPr>
          <p:nvPr/>
        </p:nvSpPr>
        <p:spPr bwMode="auto">
          <a:xfrm>
            <a:off x="4648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50" name="Rectangle 14"/>
          <p:cNvSpPr>
            <a:spLocks noChangeArrowheads="1"/>
          </p:cNvSpPr>
          <p:nvPr/>
        </p:nvSpPr>
        <p:spPr bwMode="auto">
          <a:xfrm>
            <a:off x="5029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51" name="Rectangle 15"/>
          <p:cNvSpPr>
            <a:spLocks noChangeArrowheads="1"/>
          </p:cNvSpPr>
          <p:nvPr/>
        </p:nvSpPr>
        <p:spPr bwMode="auto">
          <a:xfrm>
            <a:off x="5410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52" name="Rectangle 16"/>
          <p:cNvSpPr>
            <a:spLocks noChangeArrowheads="1"/>
          </p:cNvSpPr>
          <p:nvPr/>
        </p:nvSpPr>
        <p:spPr bwMode="auto">
          <a:xfrm>
            <a:off x="5791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53" name="Rectangle 17"/>
          <p:cNvSpPr>
            <a:spLocks noChangeArrowheads="1"/>
          </p:cNvSpPr>
          <p:nvPr/>
        </p:nvSpPr>
        <p:spPr bwMode="auto">
          <a:xfrm>
            <a:off x="6172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54" name="Rectangle 18"/>
          <p:cNvSpPr>
            <a:spLocks noChangeArrowheads="1"/>
          </p:cNvSpPr>
          <p:nvPr/>
        </p:nvSpPr>
        <p:spPr bwMode="auto">
          <a:xfrm>
            <a:off x="3505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39955" name="Rectangle 19"/>
          <p:cNvSpPr>
            <a:spLocks noChangeArrowheads="1"/>
          </p:cNvSpPr>
          <p:nvPr/>
        </p:nvSpPr>
        <p:spPr bwMode="auto">
          <a:xfrm>
            <a:off x="3886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3</a:t>
            </a:r>
          </a:p>
        </p:txBody>
      </p:sp>
      <p:sp>
        <p:nvSpPr>
          <p:cNvPr id="39956" name="Rectangle 20"/>
          <p:cNvSpPr>
            <a:spLocks noChangeArrowheads="1"/>
          </p:cNvSpPr>
          <p:nvPr/>
        </p:nvSpPr>
        <p:spPr bwMode="auto">
          <a:xfrm>
            <a:off x="4267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57" name="Rectangle 21"/>
          <p:cNvSpPr>
            <a:spLocks noChangeArrowheads="1"/>
          </p:cNvSpPr>
          <p:nvPr/>
        </p:nvSpPr>
        <p:spPr bwMode="auto">
          <a:xfrm>
            <a:off x="4648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58" name="Rectangle 22"/>
          <p:cNvSpPr>
            <a:spLocks noChangeArrowheads="1"/>
          </p:cNvSpPr>
          <p:nvPr/>
        </p:nvSpPr>
        <p:spPr bwMode="auto">
          <a:xfrm>
            <a:off x="5029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59" name="Rectangle 23"/>
          <p:cNvSpPr>
            <a:spLocks noChangeArrowheads="1"/>
          </p:cNvSpPr>
          <p:nvPr/>
        </p:nvSpPr>
        <p:spPr bwMode="auto">
          <a:xfrm>
            <a:off x="5791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60" name="Rectangle 24"/>
          <p:cNvSpPr>
            <a:spLocks noChangeArrowheads="1"/>
          </p:cNvSpPr>
          <p:nvPr/>
        </p:nvSpPr>
        <p:spPr bwMode="auto">
          <a:xfrm>
            <a:off x="6172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61" name="Rectangle 25"/>
          <p:cNvSpPr>
            <a:spLocks noChangeArrowheads="1"/>
          </p:cNvSpPr>
          <p:nvPr/>
        </p:nvSpPr>
        <p:spPr bwMode="auto">
          <a:xfrm>
            <a:off x="3505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3</a:t>
            </a:r>
          </a:p>
        </p:txBody>
      </p:sp>
      <p:sp>
        <p:nvSpPr>
          <p:cNvPr id="39962" name="Rectangle 26"/>
          <p:cNvSpPr>
            <a:spLocks noChangeArrowheads="1"/>
          </p:cNvSpPr>
          <p:nvPr/>
        </p:nvSpPr>
        <p:spPr bwMode="auto">
          <a:xfrm>
            <a:off x="3886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63" name="Rectangle 27"/>
          <p:cNvSpPr>
            <a:spLocks noChangeArrowheads="1"/>
          </p:cNvSpPr>
          <p:nvPr/>
        </p:nvSpPr>
        <p:spPr bwMode="auto">
          <a:xfrm>
            <a:off x="4267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64" name="Rectangle 28"/>
          <p:cNvSpPr>
            <a:spLocks noChangeArrowheads="1"/>
          </p:cNvSpPr>
          <p:nvPr/>
        </p:nvSpPr>
        <p:spPr bwMode="auto">
          <a:xfrm>
            <a:off x="4648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65" name="Rectangle 29"/>
          <p:cNvSpPr>
            <a:spLocks noChangeArrowheads="1"/>
          </p:cNvSpPr>
          <p:nvPr/>
        </p:nvSpPr>
        <p:spPr bwMode="auto">
          <a:xfrm>
            <a:off x="5029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66" name="Rectangle 30"/>
          <p:cNvSpPr>
            <a:spLocks noChangeArrowheads="1"/>
          </p:cNvSpPr>
          <p:nvPr/>
        </p:nvSpPr>
        <p:spPr bwMode="auto">
          <a:xfrm>
            <a:off x="5410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67" name="Rectangle 31"/>
          <p:cNvSpPr>
            <a:spLocks noChangeArrowheads="1"/>
          </p:cNvSpPr>
          <p:nvPr/>
        </p:nvSpPr>
        <p:spPr bwMode="auto">
          <a:xfrm>
            <a:off x="5791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68" name="Rectangle 32"/>
          <p:cNvSpPr>
            <a:spLocks noChangeArrowheads="1"/>
          </p:cNvSpPr>
          <p:nvPr/>
        </p:nvSpPr>
        <p:spPr bwMode="auto">
          <a:xfrm>
            <a:off x="6172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69" name="Rectangle 33"/>
          <p:cNvSpPr>
            <a:spLocks noChangeArrowheads="1"/>
          </p:cNvSpPr>
          <p:nvPr/>
        </p:nvSpPr>
        <p:spPr bwMode="auto">
          <a:xfrm>
            <a:off x="3505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70" name="Rectangle 34"/>
          <p:cNvSpPr>
            <a:spLocks noChangeArrowheads="1"/>
          </p:cNvSpPr>
          <p:nvPr/>
        </p:nvSpPr>
        <p:spPr bwMode="auto">
          <a:xfrm>
            <a:off x="3886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71" name="Rectangle 35"/>
          <p:cNvSpPr>
            <a:spLocks noChangeArrowheads="1"/>
          </p:cNvSpPr>
          <p:nvPr/>
        </p:nvSpPr>
        <p:spPr bwMode="auto">
          <a:xfrm>
            <a:off x="4267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72" name="Rectangle 36"/>
          <p:cNvSpPr>
            <a:spLocks noChangeArrowheads="1"/>
          </p:cNvSpPr>
          <p:nvPr/>
        </p:nvSpPr>
        <p:spPr bwMode="auto">
          <a:xfrm>
            <a:off x="4648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73" name="Rectangle 37"/>
          <p:cNvSpPr>
            <a:spLocks noChangeArrowheads="1"/>
          </p:cNvSpPr>
          <p:nvPr/>
        </p:nvSpPr>
        <p:spPr bwMode="auto">
          <a:xfrm>
            <a:off x="5029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74" name="Rectangle 38"/>
          <p:cNvSpPr>
            <a:spLocks noChangeArrowheads="1"/>
          </p:cNvSpPr>
          <p:nvPr/>
        </p:nvSpPr>
        <p:spPr bwMode="auto">
          <a:xfrm>
            <a:off x="5410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75" name="Rectangle 39"/>
          <p:cNvSpPr>
            <a:spLocks noChangeArrowheads="1"/>
          </p:cNvSpPr>
          <p:nvPr/>
        </p:nvSpPr>
        <p:spPr bwMode="auto">
          <a:xfrm>
            <a:off x="5791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76" name="Rectangle 40"/>
          <p:cNvSpPr>
            <a:spLocks noChangeArrowheads="1"/>
          </p:cNvSpPr>
          <p:nvPr/>
        </p:nvSpPr>
        <p:spPr bwMode="auto">
          <a:xfrm>
            <a:off x="6172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77" name="Rectangle 41"/>
          <p:cNvSpPr>
            <a:spLocks noChangeArrowheads="1"/>
          </p:cNvSpPr>
          <p:nvPr/>
        </p:nvSpPr>
        <p:spPr bwMode="auto">
          <a:xfrm>
            <a:off x="3505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78" name="Rectangle 42"/>
          <p:cNvSpPr>
            <a:spLocks noChangeArrowheads="1"/>
          </p:cNvSpPr>
          <p:nvPr/>
        </p:nvSpPr>
        <p:spPr bwMode="auto">
          <a:xfrm>
            <a:off x="3886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79" name="Rectangle 43"/>
          <p:cNvSpPr>
            <a:spLocks noChangeArrowheads="1"/>
          </p:cNvSpPr>
          <p:nvPr/>
        </p:nvSpPr>
        <p:spPr bwMode="auto">
          <a:xfrm>
            <a:off x="4267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80" name="Rectangle 44"/>
          <p:cNvSpPr>
            <a:spLocks noChangeArrowheads="1"/>
          </p:cNvSpPr>
          <p:nvPr/>
        </p:nvSpPr>
        <p:spPr bwMode="auto">
          <a:xfrm>
            <a:off x="4648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81" name="Rectangle 45"/>
          <p:cNvSpPr>
            <a:spLocks noChangeArrowheads="1"/>
          </p:cNvSpPr>
          <p:nvPr/>
        </p:nvSpPr>
        <p:spPr bwMode="auto">
          <a:xfrm>
            <a:off x="5029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82" name="Rectangle 46"/>
          <p:cNvSpPr>
            <a:spLocks noChangeArrowheads="1"/>
          </p:cNvSpPr>
          <p:nvPr/>
        </p:nvSpPr>
        <p:spPr bwMode="auto">
          <a:xfrm>
            <a:off x="5410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83" name="Rectangle 47"/>
          <p:cNvSpPr>
            <a:spLocks noChangeArrowheads="1"/>
          </p:cNvSpPr>
          <p:nvPr/>
        </p:nvSpPr>
        <p:spPr bwMode="auto">
          <a:xfrm>
            <a:off x="5791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84" name="Rectangle 48"/>
          <p:cNvSpPr>
            <a:spLocks noChangeArrowheads="1"/>
          </p:cNvSpPr>
          <p:nvPr/>
        </p:nvSpPr>
        <p:spPr bwMode="auto">
          <a:xfrm>
            <a:off x="6172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85" name="Rectangle 49"/>
          <p:cNvSpPr>
            <a:spLocks noChangeArrowheads="1"/>
          </p:cNvSpPr>
          <p:nvPr/>
        </p:nvSpPr>
        <p:spPr bwMode="auto">
          <a:xfrm>
            <a:off x="3505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86" name="Rectangle 50"/>
          <p:cNvSpPr>
            <a:spLocks noChangeArrowheads="1"/>
          </p:cNvSpPr>
          <p:nvPr/>
        </p:nvSpPr>
        <p:spPr bwMode="auto">
          <a:xfrm>
            <a:off x="3886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87" name="Rectangle 51"/>
          <p:cNvSpPr>
            <a:spLocks noChangeArrowheads="1"/>
          </p:cNvSpPr>
          <p:nvPr/>
        </p:nvSpPr>
        <p:spPr bwMode="auto">
          <a:xfrm>
            <a:off x="4267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88" name="Rectangle 52"/>
          <p:cNvSpPr>
            <a:spLocks noChangeArrowheads="1"/>
          </p:cNvSpPr>
          <p:nvPr/>
        </p:nvSpPr>
        <p:spPr bwMode="auto">
          <a:xfrm>
            <a:off x="4648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89" name="Rectangle 53"/>
          <p:cNvSpPr>
            <a:spLocks noChangeArrowheads="1"/>
          </p:cNvSpPr>
          <p:nvPr/>
        </p:nvSpPr>
        <p:spPr bwMode="auto">
          <a:xfrm>
            <a:off x="5029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90" name="Rectangle 54"/>
          <p:cNvSpPr>
            <a:spLocks noChangeArrowheads="1"/>
          </p:cNvSpPr>
          <p:nvPr/>
        </p:nvSpPr>
        <p:spPr bwMode="auto">
          <a:xfrm>
            <a:off x="5410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91" name="Rectangle 55"/>
          <p:cNvSpPr>
            <a:spLocks noChangeArrowheads="1"/>
          </p:cNvSpPr>
          <p:nvPr/>
        </p:nvSpPr>
        <p:spPr bwMode="auto">
          <a:xfrm>
            <a:off x="5791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92" name="Rectangle 56"/>
          <p:cNvSpPr>
            <a:spLocks noChangeArrowheads="1"/>
          </p:cNvSpPr>
          <p:nvPr/>
        </p:nvSpPr>
        <p:spPr bwMode="auto">
          <a:xfrm>
            <a:off x="6172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93" name="Rectangle 57"/>
          <p:cNvSpPr>
            <a:spLocks noChangeArrowheads="1"/>
          </p:cNvSpPr>
          <p:nvPr/>
        </p:nvSpPr>
        <p:spPr bwMode="auto">
          <a:xfrm>
            <a:off x="3505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94" name="Rectangle 58"/>
          <p:cNvSpPr>
            <a:spLocks noChangeArrowheads="1"/>
          </p:cNvSpPr>
          <p:nvPr/>
        </p:nvSpPr>
        <p:spPr bwMode="auto">
          <a:xfrm>
            <a:off x="3886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95" name="Rectangle 59"/>
          <p:cNvSpPr>
            <a:spLocks noChangeArrowheads="1"/>
          </p:cNvSpPr>
          <p:nvPr/>
        </p:nvSpPr>
        <p:spPr bwMode="auto">
          <a:xfrm>
            <a:off x="4267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96" name="Rectangle 60"/>
          <p:cNvSpPr>
            <a:spLocks noChangeArrowheads="1"/>
          </p:cNvSpPr>
          <p:nvPr/>
        </p:nvSpPr>
        <p:spPr bwMode="auto">
          <a:xfrm>
            <a:off x="4648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97" name="Rectangle 61"/>
          <p:cNvSpPr>
            <a:spLocks noChangeArrowheads="1"/>
          </p:cNvSpPr>
          <p:nvPr/>
        </p:nvSpPr>
        <p:spPr bwMode="auto">
          <a:xfrm>
            <a:off x="5029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98" name="Rectangle 62"/>
          <p:cNvSpPr>
            <a:spLocks noChangeArrowheads="1"/>
          </p:cNvSpPr>
          <p:nvPr/>
        </p:nvSpPr>
        <p:spPr bwMode="auto">
          <a:xfrm>
            <a:off x="5410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39999" name="Rectangle 63"/>
          <p:cNvSpPr>
            <a:spLocks noChangeArrowheads="1"/>
          </p:cNvSpPr>
          <p:nvPr/>
        </p:nvSpPr>
        <p:spPr bwMode="auto">
          <a:xfrm>
            <a:off x="5791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000" name="Rectangle 64"/>
          <p:cNvSpPr>
            <a:spLocks noChangeArrowheads="1"/>
          </p:cNvSpPr>
          <p:nvPr/>
        </p:nvSpPr>
        <p:spPr bwMode="auto">
          <a:xfrm>
            <a:off x="6172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001" name="Rectangle 66"/>
          <p:cNvSpPr>
            <a:spLocks noChangeArrowheads="1"/>
          </p:cNvSpPr>
          <p:nvPr/>
        </p:nvSpPr>
        <p:spPr bwMode="auto">
          <a:xfrm>
            <a:off x="1371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入口</a:t>
            </a:r>
          </a:p>
        </p:txBody>
      </p:sp>
      <p:sp>
        <p:nvSpPr>
          <p:cNvPr id="40002" name="Line 67"/>
          <p:cNvSpPr>
            <a:spLocks noChangeShapeType="1"/>
          </p:cNvSpPr>
          <p:nvPr/>
        </p:nvSpPr>
        <p:spPr bwMode="auto">
          <a:xfrm>
            <a:off x="2209800" y="1968500"/>
            <a:ext cx="1447800" cy="254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0003" name="Rectangle 68"/>
          <p:cNvSpPr>
            <a:spLocks noChangeArrowheads="1"/>
          </p:cNvSpPr>
          <p:nvPr/>
        </p:nvSpPr>
        <p:spPr bwMode="auto">
          <a:xfrm>
            <a:off x="7467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出口</a:t>
            </a:r>
          </a:p>
        </p:txBody>
      </p:sp>
      <p:sp>
        <p:nvSpPr>
          <p:cNvPr id="40004" name="Line 69"/>
          <p:cNvSpPr>
            <a:spLocks noChangeShapeType="1"/>
          </p:cNvSpPr>
          <p:nvPr/>
        </p:nvSpPr>
        <p:spPr bwMode="auto">
          <a:xfrm flipH="1">
            <a:off x="6324600" y="1905000"/>
            <a:ext cx="1295400" cy="3175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0005" name="Rectangle 70"/>
          <p:cNvSpPr>
            <a:spLocks noChangeArrowheads="1"/>
          </p:cNvSpPr>
          <p:nvPr/>
        </p:nvSpPr>
        <p:spPr bwMode="auto">
          <a:xfrm>
            <a:off x="3124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06" name="Rectangle 71"/>
          <p:cNvSpPr>
            <a:spLocks noChangeArrowheads="1"/>
          </p:cNvSpPr>
          <p:nvPr/>
        </p:nvSpPr>
        <p:spPr bwMode="auto">
          <a:xfrm>
            <a:off x="3124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07" name="Rectangle 72"/>
          <p:cNvSpPr>
            <a:spLocks noChangeArrowheads="1"/>
          </p:cNvSpPr>
          <p:nvPr/>
        </p:nvSpPr>
        <p:spPr bwMode="auto">
          <a:xfrm>
            <a:off x="3124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08" name="Rectangle 73"/>
          <p:cNvSpPr>
            <a:spLocks noChangeArrowheads="1"/>
          </p:cNvSpPr>
          <p:nvPr/>
        </p:nvSpPr>
        <p:spPr bwMode="auto">
          <a:xfrm>
            <a:off x="3124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09" name="Rectangle 74"/>
          <p:cNvSpPr>
            <a:spLocks noChangeArrowheads="1"/>
          </p:cNvSpPr>
          <p:nvPr/>
        </p:nvSpPr>
        <p:spPr bwMode="auto">
          <a:xfrm>
            <a:off x="3124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10" name="Rectangle 75"/>
          <p:cNvSpPr>
            <a:spLocks noChangeArrowheads="1"/>
          </p:cNvSpPr>
          <p:nvPr/>
        </p:nvSpPr>
        <p:spPr bwMode="auto">
          <a:xfrm>
            <a:off x="3124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11" name="Rectangle 76"/>
          <p:cNvSpPr>
            <a:spLocks noChangeArrowheads="1"/>
          </p:cNvSpPr>
          <p:nvPr/>
        </p:nvSpPr>
        <p:spPr bwMode="auto">
          <a:xfrm>
            <a:off x="3124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12" name="Rectangle 77"/>
          <p:cNvSpPr>
            <a:spLocks noChangeArrowheads="1"/>
          </p:cNvSpPr>
          <p:nvPr/>
        </p:nvSpPr>
        <p:spPr bwMode="auto">
          <a:xfrm>
            <a:off x="3124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13" name="Rectangle 78"/>
          <p:cNvSpPr>
            <a:spLocks noChangeArrowheads="1"/>
          </p:cNvSpPr>
          <p:nvPr/>
        </p:nvSpPr>
        <p:spPr bwMode="auto">
          <a:xfrm>
            <a:off x="3124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14" name="Rectangle 79"/>
          <p:cNvSpPr>
            <a:spLocks noChangeArrowheads="1"/>
          </p:cNvSpPr>
          <p:nvPr/>
        </p:nvSpPr>
        <p:spPr bwMode="auto">
          <a:xfrm>
            <a:off x="6553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15" name="Rectangle 80"/>
          <p:cNvSpPr>
            <a:spLocks noChangeArrowheads="1"/>
          </p:cNvSpPr>
          <p:nvPr/>
        </p:nvSpPr>
        <p:spPr bwMode="auto">
          <a:xfrm>
            <a:off x="6553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16" name="Rectangle 81"/>
          <p:cNvSpPr>
            <a:spLocks noChangeArrowheads="1"/>
          </p:cNvSpPr>
          <p:nvPr/>
        </p:nvSpPr>
        <p:spPr bwMode="auto">
          <a:xfrm>
            <a:off x="6553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17" name="Rectangle 82"/>
          <p:cNvSpPr>
            <a:spLocks noChangeArrowheads="1"/>
          </p:cNvSpPr>
          <p:nvPr/>
        </p:nvSpPr>
        <p:spPr bwMode="auto">
          <a:xfrm>
            <a:off x="6553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18" name="Rectangle 83"/>
          <p:cNvSpPr>
            <a:spLocks noChangeArrowheads="1"/>
          </p:cNvSpPr>
          <p:nvPr/>
        </p:nvSpPr>
        <p:spPr bwMode="auto">
          <a:xfrm>
            <a:off x="6553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19" name="Rectangle 84"/>
          <p:cNvSpPr>
            <a:spLocks noChangeArrowheads="1"/>
          </p:cNvSpPr>
          <p:nvPr/>
        </p:nvSpPr>
        <p:spPr bwMode="auto">
          <a:xfrm>
            <a:off x="6553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20" name="Rectangle 85"/>
          <p:cNvSpPr>
            <a:spLocks noChangeArrowheads="1"/>
          </p:cNvSpPr>
          <p:nvPr/>
        </p:nvSpPr>
        <p:spPr bwMode="auto">
          <a:xfrm>
            <a:off x="6553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21" name="Rectangle 86"/>
          <p:cNvSpPr>
            <a:spLocks noChangeArrowheads="1"/>
          </p:cNvSpPr>
          <p:nvPr/>
        </p:nvSpPr>
        <p:spPr bwMode="auto">
          <a:xfrm>
            <a:off x="6553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22" name="Rectangle 87"/>
          <p:cNvSpPr>
            <a:spLocks noChangeArrowheads="1"/>
          </p:cNvSpPr>
          <p:nvPr/>
        </p:nvSpPr>
        <p:spPr bwMode="auto">
          <a:xfrm>
            <a:off x="6553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23" name="Rectangle 88"/>
          <p:cNvSpPr>
            <a:spLocks noChangeArrowheads="1"/>
          </p:cNvSpPr>
          <p:nvPr/>
        </p:nvSpPr>
        <p:spPr bwMode="auto">
          <a:xfrm>
            <a:off x="3886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24" name="Rectangle 89"/>
          <p:cNvSpPr>
            <a:spLocks noChangeArrowheads="1"/>
          </p:cNvSpPr>
          <p:nvPr/>
        </p:nvSpPr>
        <p:spPr bwMode="auto">
          <a:xfrm>
            <a:off x="4267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25" name="Rectangle 90"/>
          <p:cNvSpPr>
            <a:spLocks noChangeArrowheads="1"/>
          </p:cNvSpPr>
          <p:nvPr/>
        </p:nvSpPr>
        <p:spPr bwMode="auto">
          <a:xfrm>
            <a:off x="4648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26" name="Rectangle 91"/>
          <p:cNvSpPr>
            <a:spLocks noChangeArrowheads="1"/>
          </p:cNvSpPr>
          <p:nvPr/>
        </p:nvSpPr>
        <p:spPr bwMode="auto">
          <a:xfrm>
            <a:off x="5029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27" name="Rectangle 92"/>
          <p:cNvSpPr>
            <a:spLocks noChangeArrowheads="1"/>
          </p:cNvSpPr>
          <p:nvPr/>
        </p:nvSpPr>
        <p:spPr bwMode="auto">
          <a:xfrm>
            <a:off x="5410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28" name="Rectangle 93"/>
          <p:cNvSpPr>
            <a:spLocks noChangeArrowheads="1"/>
          </p:cNvSpPr>
          <p:nvPr/>
        </p:nvSpPr>
        <p:spPr bwMode="auto">
          <a:xfrm>
            <a:off x="5791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29" name="Rectangle 94"/>
          <p:cNvSpPr>
            <a:spLocks noChangeArrowheads="1"/>
          </p:cNvSpPr>
          <p:nvPr/>
        </p:nvSpPr>
        <p:spPr bwMode="auto">
          <a:xfrm>
            <a:off x="6172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30" name="Rectangle 95"/>
          <p:cNvSpPr>
            <a:spLocks noChangeArrowheads="1"/>
          </p:cNvSpPr>
          <p:nvPr/>
        </p:nvSpPr>
        <p:spPr bwMode="auto">
          <a:xfrm>
            <a:off x="3505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31" name="Rectangle 96"/>
          <p:cNvSpPr>
            <a:spLocks noChangeArrowheads="1"/>
          </p:cNvSpPr>
          <p:nvPr/>
        </p:nvSpPr>
        <p:spPr bwMode="auto">
          <a:xfrm>
            <a:off x="3124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32" name="Rectangle 97"/>
          <p:cNvSpPr>
            <a:spLocks noChangeArrowheads="1"/>
          </p:cNvSpPr>
          <p:nvPr/>
        </p:nvSpPr>
        <p:spPr bwMode="auto">
          <a:xfrm>
            <a:off x="6553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33" name="Rectangle 98"/>
          <p:cNvSpPr>
            <a:spLocks noChangeArrowheads="1"/>
          </p:cNvSpPr>
          <p:nvPr/>
        </p:nvSpPr>
        <p:spPr bwMode="auto">
          <a:xfrm>
            <a:off x="3886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34" name="Rectangle 99"/>
          <p:cNvSpPr>
            <a:spLocks noChangeArrowheads="1"/>
          </p:cNvSpPr>
          <p:nvPr/>
        </p:nvSpPr>
        <p:spPr bwMode="auto">
          <a:xfrm>
            <a:off x="4267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35" name="Rectangle 100"/>
          <p:cNvSpPr>
            <a:spLocks noChangeArrowheads="1"/>
          </p:cNvSpPr>
          <p:nvPr/>
        </p:nvSpPr>
        <p:spPr bwMode="auto">
          <a:xfrm>
            <a:off x="4648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36" name="Rectangle 101"/>
          <p:cNvSpPr>
            <a:spLocks noChangeArrowheads="1"/>
          </p:cNvSpPr>
          <p:nvPr/>
        </p:nvSpPr>
        <p:spPr bwMode="auto">
          <a:xfrm>
            <a:off x="5029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37" name="Rectangle 102"/>
          <p:cNvSpPr>
            <a:spLocks noChangeArrowheads="1"/>
          </p:cNvSpPr>
          <p:nvPr/>
        </p:nvSpPr>
        <p:spPr bwMode="auto">
          <a:xfrm>
            <a:off x="5410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38" name="Rectangle 103"/>
          <p:cNvSpPr>
            <a:spLocks noChangeArrowheads="1"/>
          </p:cNvSpPr>
          <p:nvPr/>
        </p:nvSpPr>
        <p:spPr bwMode="auto">
          <a:xfrm>
            <a:off x="5791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39" name="Rectangle 104"/>
          <p:cNvSpPr>
            <a:spLocks noChangeArrowheads="1"/>
          </p:cNvSpPr>
          <p:nvPr/>
        </p:nvSpPr>
        <p:spPr bwMode="auto">
          <a:xfrm>
            <a:off x="6172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40" name="Rectangle 105"/>
          <p:cNvSpPr>
            <a:spLocks noChangeArrowheads="1"/>
          </p:cNvSpPr>
          <p:nvPr/>
        </p:nvSpPr>
        <p:spPr bwMode="auto">
          <a:xfrm>
            <a:off x="3505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041" name="Rectangle 107"/>
          <p:cNvSpPr>
            <a:spLocks noChangeArrowheads="1"/>
          </p:cNvSpPr>
          <p:nvPr/>
        </p:nvSpPr>
        <p:spPr bwMode="auto">
          <a:xfrm>
            <a:off x="6172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40042" name="Rectangle 108"/>
          <p:cNvSpPr>
            <a:spLocks noChangeArrowheads="1"/>
          </p:cNvSpPr>
          <p:nvPr/>
        </p:nvSpPr>
        <p:spPr bwMode="auto">
          <a:xfrm>
            <a:off x="3505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40043" name="Rectangle 109"/>
          <p:cNvSpPr>
            <a:spLocks noChangeArrowheads="1"/>
          </p:cNvSpPr>
          <p:nvPr/>
        </p:nvSpPr>
        <p:spPr bwMode="auto">
          <a:xfrm>
            <a:off x="3886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40044" name="Rectangle 110"/>
          <p:cNvSpPr>
            <a:spLocks noChangeArrowheads="1"/>
          </p:cNvSpPr>
          <p:nvPr/>
        </p:nvSpPr>
        <p:spPr bwMode="auto">
          <a:xfrm>
            <a:off x="4267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40045" name="Rectangle 111"/>
          <p:cNvSpPr>
            <a:spLocks noChangeArrowheads="1"/>
          </p:cNvSpPr>
          <p:nvPr/>
        </p:nvSpPr>
        <p:spPr bwMode="auto">
          <a:xfrm>
            <a:off x="4648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40046" name="Rectangle 112"/>
          <p:cNvSpPr>
            <a:spLocks noChangeArrowheads="1"/>
          </p:cNvSpPr>
          <p:nvPr/>
        </p:nvSpPr>
        <p:spPr bwMode="auto">
          <a:xfrm>
            <a:off x="5029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40047" name="Rectangle 113"/>
          <p:cNvSpPr>
            <a:spLocks noChangeArrowheads="1"/>
          </p:cNvSpPr>
          <p:nvPr/>
        </p:nvSpPr>
        <p:spPr bwMode="auto">
          <a:xfrm>
            <a:off x="5410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40048" name="Rectangle 114"/>
          <p:cNvSpPr>
            <a:spLocks noChangeArrowheads="1"/>
          </p:cNvSpPr>
          <p:nvPr/>
        </p:nvSpPr>
        <p:spPr bwMode="auto">
          <a:xfrm>
            <a:off x="5791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40049" name="Rectangle 115"/>
          <p:cNvSpPr>
            <a:spLocks noChangeArrowheads="1"/>
          </p:cNvSpPr>
          <p:nvPr/>
        </p:nvSpPr>
        <p:spPr bwMode="auto">
          <a:xfrm>
            <a:off x="2667000" y="425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40050" name="Rectangle 116"/>
          <p:cNvSpPr>
            <a:spLocks noChangeArrowheads="1"/>
          </p:cNvSpPr>
          <p:nvPr/>
        </p:nvSpPr>
        <p:spPr bwMode="auto">
          <a:xfrm>
            <a:off x="2667000" y="203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40051" name="Rectangle 117"/>
          <p:cNvSpPr>
            <a:spLocks noChangeArrowheads="1"/>
          </p:cNvSpPr>
          <p:nvPr/>
        </p:nvSpPr>
        <p:spPr bwMode="auto">
          <a:xfrm>
            <a:off x="2667000" y="234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40052" name="Rectangle 118"/>
          <p:cNvSpPr>
            <a:spLocks noChangeArrowheads="1"/>
          </p:cNvSpPr>
          <p:nvPr/>
        </p:nvSpPr>
        <p:spPr bwMode="auto">
          <a:xfrm>
            <a:off x="2667000" y="266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40053" name="Rectangle 119"/>
          <p:cNvSpPr>
            <a:spLocks noChangeArrowheads="1"/>
          </p:cNvSpPr>
          <p:nvPr/>
        </p:nvSpPr>
        <p:spPr bwMode="auto">
          <a:xfrm>
            <a:off x="2667000" y="298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40054" name="Rectangle 120"/>
          <p:cNvSpPr>
            <a:spLocks noChangeArrowheads="1"/>
          </p:cNvSpPr>
          <p:nvPr/>
        </p:nvSpPr>
        <p:spPr bwMode="auto">
          <a:xfrm>
            <a:off x="2667000" y="330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40055" name="Rectangle 121"/>
          <p:cNvSpPr>
            <a:spLocks noChangeArrowheads="1"/>
          </p:cNvSpPr>
          <p:nvPr/>
        </p:nvSpPr>
        <p:spPr bwMode="auto">
          <a:xfrm>
            <a:off x="2667000" y="361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40056" name="Rectangle 122"/>
          <p:cNvSpPr>
            <a:spLocks noChangeArrowheads="1"/>
          </p:cNvSpPr>
          <p:nvPr/>
        </p:nvSpPr>
        <p:spPr bwMode="auto">
          <a:xfrm>
            <a:off x="2667000" y="393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40057" name="Rectangle 123"/>
          <p:cNvSpPr>
            <a:spLocks noChangeArrowheads="1"/>
          </p:cNvSpPr>
          <p:nvPr/>
        </p:nvSpPr>
        <p:spPr bwMode="auto">
          <a:xfrm>
            <a:off x="2667000" y="457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40058" name="Rectangle 124"/>
          <p:cNvSpPr>
            <a:spLocks noChangeArrowheads="1"/>
          </p:cNvSpPr>
          <p:nvPr/>
        </p:nvSpPr>
        <p:spPr bwMode="auto">
          <a:xfrm>
            <a:off x="3124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40059" name="Rectangle 125"/>
          <p:cNvSpPr>
            <a:spLocks noChangeArrowheads="1"/>
          </p:cNvSpPr>
          <p:nvPr/>
        </p:nvSpPr>
        <p:spPr bwMode="auto">
          <a:xfrm>
            <a:off x="6553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40060" name="Rectangle 126"/>
          <p:cNvSpPr>
            <a:spLocks noChangeArrowheads="1"/>
          </p:cNvSpPr>
          <p:nvPr/>
        </p:nvSpPr>
        <p:spPr bwMode="auto">
          <a:xfrm>
            <a:off x="2667000" y="171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131" name="Rectangle 106"/>
          <p:cNvSpPr txBox="1">
            <a:spLocks noChangeArrowheads="1"/>
          </p:cNvSpPr>
          <p:nvPr/>
        </p:nvSpPr>
        <p:spPr bwMode="auto">
          <a:xfrm>
            <a:off x="500066" y="825500"/>
            <a:ext cx="8181975" cy="604573"/>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buFont typeface="Wingdings" pitchFamily="2" charset="2"/>
              <a:buNone/>
              <a:defRPr/>
            </a:pPr>
            <a:r>
              <a:rPr lang="zh-CN" altLang="en-US" sz="3000" kern="0">
                <a:latin typeface="+mn-lt"/>
                <a:ea typeface="+mn-ea"/>
              </a:rPr>
              <a:t>借助队列可求得入口到出口的最短路径(若存在)</a:t>
            </a:r>
            <a:endParaRPr lang="zh-CN" altLang="en-US" sz="3000" kern="0" dirty="0">
              <a:latin typeface="+mn-lt"/>
              <a:ea typeface="+mn-ea"/>
            </a:endParaRPr>
          </a:p>
        </p:txBody>
      </p:sp>
      <p:sp>
        <p:nvSpPr>
          <p:cNvPr id="128" name="Rectangle 65"/>
          <p:cNvSpPr>
            <a:spLocks noGrp="1" noChangeArrowheads="1"/>
          </p:cNvSpPr>
          <p:nvPr>
            <p:ph type="title"/>
          </p:nvPr>
        </p:nvSpPr>
        <p:spPr>
          <a:xfrm>
            <a:off x="446856" y="193204"/>
            <a:ext cx="8229600" cy="576063"/>
          </a:xfrm>
        </p:spPr>
        <p:txBody>
          <a:bodyPr anchor="b"/>
          <a:lstStyle/>
          <a:p>
            <a:pPr>
              <a:defRPr/>
            </a:pPr>
            <a:r>
              <a:rPr lang="zh-CN" altLang="en-US" sz="3600" dirty="0">
                <a:effectLst>
                  <a:outerShdw blurRad="38100" dist="38100" dir="2700000" algn="tl">
                    <a:srgbClr val="C0C0C0"/>
                  </a:outerShdw>
                </a:effectLst>
              </a:rPr>
              <a:t>迷宫问题(最短路径)</a:t>
            </a:r>
            <a:r>
              <a:rPr lang="en-US" altLang="zh-CN" sz="3600" dirty="0">
                <a:effectLst>
                  <a:outerShdw blurRad="38100" dist="38100" dir="2700000" algn="tl">
                    <a:srgbClr val="C0C0C0"/>
                  </a:outerShdw>
                </a:effectLst>
              </a:rPr>
              <a:t>-BFS</a:t>
            </a:r>
          </a:p>
        </p:txBody>
      </p:sp>
    </p:spTree>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505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63" name="Rectangle 3"/>
          <p:cNvSpPr>
            <a:spLocks noChangeArrowheads="1"/>
          </p:cNvSpPr>
          <p:nvPr/>
        </p:nvSpPr>
        <p:spPr bwMode="auto">
          <a:xfrm>
            <a:off x="3886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p>
        </p:txBody>
      </p:sp>
      <p:sp>
        <p:nvSpPr>
          <p:cNvPr id="40964" name="Rectangle 4"/>
          <p:cNvSpPr>
            <a:spLocks noChangeArrowheads="1"/>
          </p:cNvSpPr>
          <p:nvPr/>
        </p:nvSpPr>
        <p:spPr bwMode="auto">
          <a:xfrm>
            <a:off x="4267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65" name="Rectangle 5"/>
          <p:cNvSpPr>
            <a:spLocks noChangeArrowheads="1"/>
          </p:cNvSpPr>
          <p:nvPr/>
        </p:nvSpPr>
        <p:spPr bwMode="auto">
          <a:xfrm>
            <a:off x="4648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66" name="Rectangle 6"/>
          <p:cNvSpPr>
            <a:spLocks noChangeArrowheads="1"/>
          </p:cNvSpPr>
          <p:nvPr/>
        </p:nvSpPr>
        <p:spPr bwMode="auto">
          <a:xfrm>
            <a:off x="5029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67" name="Rectangle 7"/>
          <p:cNvSpPr>
            <a:spLocks noChangeArrowheads="1"/>
          </p:cNvSpPr>
          <p:nvPr/>
        </p:nvSpPr>
        <p:spPr bwMode="auto">
          <a:xfrm>
            <a:off x="5410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68" name="Rectangle 8"/>
          <p:cNvSpPr>
            <a:spLocks noChangeArrowheads="1"/>
          </p:cNvSpPr>
          <p:nvPr/>
        </p:nvSpPr>
        <p:spPr bwMode="auto">
          <a:xfrm>
            <a:off x="5791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69" name="Rectangle 9"/>
          <p:cNvSpPr>
            <a:spLocks noChangeArrowheads="1"/>
          </p:cNvSpPr>
          <p:nvPr/>
        </p:nvSpPr>
        <p:spPr bwMode="auto">
          <a:xfrm>
            <a:off x="6172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70" name="Rectangle 10"/>
          <p:cNvSpPr>
            <a:spLocks noChangeArrowheads="1"/>
          </p:cNvSpPr>
          <p:nvPr/>
        </p:nvSpPr>
        <p:spPr bwMode="auto">
          <a:xfrm>
            <a:off x="3505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endParaRPr kumimoji="1" lang="zh-CN" altLang="en-US">
              <a:latin typeface="Times New Roman" pitchFamily="18" charset="0"/>
            </a:endParaRPr>
          </a:p>
        </p:txBody>
      </p:sp>
      <p:sp>
        <p:nvSpPr>
          <p:cNvPr id="40971" name="Rectangle 11"/>
          <p:cNvSpPr>
            <a:spLocks noChangeArrowheads="1"/>
          </p:cNvSpPr>
          <p:nvPr/>
        </p:nvSpPr>
        <p:spPr bwMode="auto">
          <a:xfrm>
            <a:off x="3886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40972" name="Rectangle 12"/>
          <p:cNvSpPr>
            <a:spLocks noChangeArrowheads="1"/>
          </p:cNvSpPr>
          <p:nvPr/>
        </p:nvSpPr>
        <p:spPr bwMode="auto">
          <a:xfrm>
            <a:off x="4267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73" name="Rectangle 13"/>
          <p:cNvSpPr>
            <a:spLocks noChangeArrowheads="1"/>
          </p:cNvSpPr>
          <p:nvPr/>
        </p:nvSpPr>
        <p:spPr bwMode="auto">
          <a:xfrm>
            <a:off x="4648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74" name="Rectangle 14"/>
          <p:cNvSpPr>
            <a:spLocks noChangeArrowheads="1"/>
          </p:cNvSpPr>
          <p:nvPr/>
        </p:nvSpPr>
        <p:spPr bwMode="auto">
          <a:xfrm>
            <a:off x="5029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75" name="Rectangle 15"/>
          <p:cNvSpPr>
            <a:spLocks noChangeArrowheads="1"/>
          </p:cNvSpPr>
          <p:nvPr/>
        </p:nvSpPr>
        <p:spPr bwMode="auto">
          <a:xfrm>
            <a:off x="5410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76" name="Rectangle 16"/>
          <p:cNvSpPr>
            <a:spLocks noChangeArrowheads="1"/>
          </p:cNvSpPr>
          <p:nvPr/>
        </p:nvSpPr>
        <p:spPr bwMode="auto">
          <a:xfrm>
            <a:off x="5791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77" name="Rectangle 17"/>
          <p:cNvSpPr>
            <a:spLocks noChangeArrowheads="1"/>
          </p:cNvSpPr>
          <p:nvPr/>
        </p:nvSpPr>
        <p:spPr bwMode="auto">
          <a:xfrm>
            <a:off x="6172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78" name="Rectangle 18"/>
          <p:cNvSpPr>
            <a:spLocks noChangeArrowheads="1"/>
          </p:cNvSpPr>
          <p:nvPr/>
        </p:nvSpPr>
        <p:spPr bwMode="auto">
          <a:xfrm>
            <a:off x="3505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40979" name="Rectangle 19"/>
          <p:cNvSpPr>
            <a:spLocks noChangeArrowheads="1"/>
          </p:cNvSpPr>
          <p:nvPr/>
        </p:nvSpPr>
        <p:spPr bwMode="auto">
          <a:xfrm>
            <a:off x="3886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3</a:t>
            </a:r>
          </a:p>
        </p:txBody>
      </p:sp>
      <p:sp>
        <p:nvSpPr>
          <p:cNvPr id="40980" name="Rectangle 20"/>
          <p:cNvSpPr>
            <a:spLocks noChangeArrowheads="1"/>
          </p:cNvSpPr>
          <p:nvPr/>
        </p:nvSpPr>
        <p:spPr bwMode="auto">
          <a:xfrm>
            <a:off x="4267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4</a:t>
            </a:r>
          </a:p>
        </p:txBody>
      </p:sp>
      <p:sp>
        <p:nvSpPr>
          <p:cNvPr id="40981" name="Rectangle 21"/>
          <p:cNvSpPr>
            <a:spLocks noChangeArrowheads="1"/>
          </p:cNvSpPr>
          <p:nvPr/>
        </p:nvSpPr>
        <p:spPr bwMode="auto">
          <a:xfrm>
            <a:off x="4648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82" name="Rectangle 22"/>
          <p:cNvSpPr>
            <a:spLocks noChangeArrowheads="1"/>
          </p:cNvSpPr>
          <p:nvPr/>
        </p:nvSpPr>
        <p:spPr bwMode="auto">
          <a:xfrm>
            <a:off x="5029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83" name="Rectangle 23"/>
          <p:cNvSpPr>
            <a:spLocks noChangeArrowheads="1"/>
          </p:cNvSpPr>
          <p:nvPr/>
        </p:nvSpPr>
        <p:spPr bwMode="auto">
          <a:xfrm>
            <a:off x="5791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84" name="Rectangle 24"/>
          <p:cNvSpPr>
            <a:spLocks noChangeArrowheads="1"/>
          </p:cNvSpPr>
          <p:nvPr/>
        </p:nvSpPr>
        <p:spPr bwMode="auto">
          <a:xfrm>
            <a:off x="6172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85" name="Rectangle 25"/>
          <p:cNvSpPr>
            <a:spLocks noChangeArrowheads="1"/>
          </p:cNvSpPr>
          <p:nvPr/>
        </p:nvSpPr>
        <p:spPr bwMode="auto">
          <a:xfrm>
            <a:off x="3505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3</a:t>
            </a:r>
          </a:p>
        </p:txBody>
      </p:sp>
      <p:sp>
        <p:nvSpPr>
          <p:cNvPr id="40986" name="Rectangle 26"/>
          <p:cNvSpPr>
            <a:spLocks noChangeArrowheads="1"/>
          </p:cNvSpPr>
          <p:nvPr/>
        </p:nvSpPr>
        <p:spPr bwMode="auto">
          <a:xfrm>
            <a:off x="3886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87" name="Rectangle 27"/>
          <p:cNvSpPr>
            <a:spLocks noChangeArrowheads="1"/>
          </p:cNvSpPr>
          <p:nvPr/>
        </p:nvSpPr>
        <p:spPr bwMode="auto">
          <a:xfrm>
            <a:off x="4267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88" name="Rectangle 28"/>
          <p:cNvSpPr>
            <a:spLocks noChangeArrowheads="1"/>
          </p:cNvSpPr>
          <p:nvPr/>
        </p:nvSpPr>
        <p:spPr bwMode="auto">
          <a:xfrm>
            <a:off x="4648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89" name="Rectangle 29"/>
          <p:cNvSpPr>
            <a:spLocks noChangeArrowheads="1"/>
          </p:cNvSpPr>
          <p:nvPr/>
        </p:nvSpPr>
        <p:spPr bwMode="auto">
          <a:xfrm>
            <a:off x="5029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90" name="Rectangle 30"/>
          <p:cNvSpPr>
            <a:spLocks noChangeArrowheads="1"/>
          </p:cNvSpPr>
          <p:nvPr/>
        </p:nvSpPr>
        <p:spPr bwMode="auto">
          <a:xfrm>
            <a:off x="5410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91" name="Rectangle 31"/>
          <p:cNvSpPr>
            <a:spLocks noChangeArrowheads="1"/>
          </p:cNvSpPr>
          <p:nvPr/>
        </p:nvSpPr>
        <p:spPr bwMode="auto">
          <a:xfrm>
            <a:off x="5791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92" name="Rectangle 32"/>
          <p:cNvSpPr>
            <a:spLocks noChangeArrowheads="1"/>
          </p:cNvSpPr>
          <p:nvPr/>
        </p:nvSpPr>
        <p:spPr bwMode="auto">
          <a:xfrm>
            <a:off x="6172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93" name="Rectangle 33"/>
          <p:cNvSpPr>
            <a:spLocks noChangeArrowheads="1"/>
          </p:cNvSpPr>
          <p:nvPr/>
        </p:nvSpPr>
        <p:spPr bwMode="auto">
          <a:xfrm>
            <a:off x="3505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4</a:t>
            </a:r>
          </a:p>
        </p:txBody>
      </p:sp>
      <p:sp>
        <p:nvSpPr>
          <p:cNvPr id="40994" name="Rectangle 34"/>
          <p:cNvSpPr>
            <a:spLocks noChangeArrowheads="1"/>
          </p:cNvSpPr>
          <p:nvPr/>
        </p:nvSpPr>
        <p:spPr bwMode="auto">
          <a:xfrm>
            <a:off x="3886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95" name="Rectangle 35"/>
          <p:cNvSpPr>
            <a:spLocks noChangeArrowheads="1"/>
          </p:cNvSpPr>
          <p:nvPr/>
        </p:nvSpPr>
        <p:spPr bwMode="auto">
          <a:xfrm>
            <a:off x="4267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96" name="Rectangle 36"/>
          <p:cNvSpPr>
            <a:spLocks noChangeArrowheads="1"/>
          </p:cNvSpPr>
          <p:nvPr/>
        </p:nvSpPr>
        <p:spPr bwMode="auto">
          <a:xfrm>
            <a:off x="4648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97" name="Rectangle 37"/>
          <p:cNvSpPr>
            <a:spLocks noChangeArrowheads="1"/>
          </p:cNvSpPr>
          <p:nvPr/>
        </p:nvSpPr>
        <p:spPr bwMode="auto">
          <a:xfrm>
            <a:off x="5029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98" name="Rectangle 38"/>
          <p:cNvSpPr>
            <a:spLocks noChangeArrowheads="1"/>
          </p:cNvSpPr>
          <p:nvPr/>
        </p:nvSpPr>
        <p:spPr bwMode="auto">
          <a:xfrm>
            <a:off x="5410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0999" name="Rectangle 39"/>
          <p:cNvSpPr>
            <a:spLocks noChangeArrowheads="1"/>
          </p:cNvSpPr>
          <p:nvPr/>
        </p:nvSpPr>
        <p:spPr bwMode="auto">
          <a:xfrm>
            <a:off x="5791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00" name="Rectangle 40"/>
          <p:cNvSpPr>
            <a:spLocks noChangeArrowheads="1"/>
          </p:cNvSpPr>
          <p:nvPr/>
        </p:nvSpPr>
        <p:spPr bwMode="auto">
          <a:xfrm>
            <a:off x="6172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01" name="Rectangle 41"/>
          <p:cNvSpPr>
            <a:spLocks noChangeArrowheads="1"/>
          </p:cNvSpPr>
          <p:nvPr/>
        </p:nvSpPr>
        <p:spPr bwMode="auto">
          <a:xfrm>
            <a:off x="3505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02" name="Rectangle 42"/>
          <p:cNvSpPr>
            <a:spLocks noChangeArrowheads="1"/>
          </p:cNvSpPr>
          <p:nvPr/>
        </p:nvSpPr>
        <p:spPr bwMode="auto">
          <a:xfrm>
            <a:off x="3886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03" name="Rectangle 43"/>
          <p:cNvSpPr>
            <a:spLocks noChangeArrowheads="1"/>
          </p:cNvSpPr>
          <p:nvPr/>
        </p:nvSpPr>
        <p:spPr bwMode="auto">
          <a:xfrm>
            <a:off x="4267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04" name="Rectangle 44"/>
          <p:cNvSpPr>
            <a:spLocks noChangeArrowheads="1"/>
          </p:cNvSpPr>
          <p:nvPr/>
        </p:nvSpPr>
        <p:spPr bwMode="auto">
          <a:xfrm>
            <a:off x="4648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05" name="Rectangle 45"/>
          <p:cNvSpPr>
            <a:spLocks noChangeArrowheads="1"/>
          </p:cNvSpPr>
          <p:nvPr/>
        </p:nvSpPr>
        <p:spPr bwMode="auto">
          <a:xfrm>
            <a:off x="5029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06" name="Rectangle 46"/>
          <p:cNvSpPr>
            <a:spLocks noChangeArrowheads="1"/>
          </p:cNvSpPr>
          <p:nvPr/>
        </p:nvSpPr>
        <p:spPr bwMode="auto">
          <a:xfrm>
            <a:off x="5410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07" name="Rectangle 47"/>
          <p:cNvSpPr>
            <a:spLocks noChangeArrowheads="1"/>
          </p:cNvSpPr>
          <p:nvPr/>
        </p:nvSpPr>
        <p:spPr bwMode="auto">
          <a:xfrm>
            <a:off x="5791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08" name="Rectangle 48"/>
          <p:cNvSpPr>
            <a:spLocks noChangeArrowheads="1"/>
          </p:cNvSpPr>
          <p:nvPr/>
        </p:nvSpPr>
        <p:spPr bwMode="auto">
          <a:xfrm>
            <a:off x="6172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09" name="Rectangle 49"/>
          <p:cNvSpPr>
            <a:spLocks noChangeArrowheads="1"/>
          </p:cNvSpPr>
          <p:nvPr/>
        </p:nvSpPr>
        <p:spPr bwMode="auto">
          <a:xfrm>
            <a:off x="3505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10" name="Rectangle 50"/>
          <p:cNvSpPr>
            <a:spLocks noChangeArrowheads="1"/>
          </p:cNvSpPr>
          <p:nvPr/>
        </p:nvSpPr>
        <p:spPr bwMode="auto">
          <a:xfrm>
            <a:off x="3886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11" name="Rectangle 51"/>
          <p:cNvSpPr>
            <a:spLocks noChangeArrowheads="1"/>
          </p:cNvSpPr>
          <p:nvPr/>
        </p:nvSpPr>
        <p:spPr bwMode="auto">
          <a:xfrm>
            <a:off x="4267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12" name="Rectangle 52"/>
          <p:cNvSpPr>
            <a:spLocks noChangeArrowheads="1"/>
          </p:cNvSpPr>
          <p:nvPr/>
        </p:nvSpPr>
        <p:spPr bwMode="auto">
          <a:xfrm>
            <a:off x="4648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13" name="Rectangle 53"/>
          <p:cNvSpPr>
            <a:spLocks noChangeArrowheads="1"/>
          </p:cNvSpPr>
          <p:nvPr/>
        </p:nvSpPr>
        <p:spPr bwMode="auto">
          <a:xfrm>
            <a:off x="5029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14" name="Rectangle 54"/>
          <p:cNvSpPr>
            <a:spLocks noChangeArrowheads="1"/>
          </p:cNvSpPr>
          <p:nvPr/>
        </p:nvSpPr>
        <p:spPr bwMode="auto">
          <a:xfrm>
            <a:off x="5410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15" name="Rectangle 55"/>
          <p:cNvSpPr>
            <a:spLocks noChangeArrowheads="1"/>
          </p:cNvSpPr>
          <p:nvPr/>
        </p:nvSpPr>
        <p:spPr bwMode="auto">
          <a:xfrm>
            <a:off x="5791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16" name="Rectangle 56"/>
          <p:cNvSpPr>
            <a:spLocks noChangeArrowheads="1"/>
          </p:cNvSpPr>
          <p:nvPr/>
        </p:nvSpPr>
        <p:spPr bwMode="auto">
          <a:xfrm>
            <a:off x="6172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17" name="Rectangle 57"/>
          <p:cNvSpPr>
            <a:spLocks noChangeArrowheads="1"/>
          </p:cNvSpPr>
          <p:nvPr/>
        </p:nvSpPr>
        <p:spPr bwMode="auto">
          <a:xfrm>
            <a:off x="3505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18" name="Rectangle 58"/>
          <p:cNvSpPr>
            <a:spLocks noChangeArrowheads="1"/>
          </p:cNvSpPr>
          <p:nvPr/>
        </p:nvSpPr>
        <p:spPr bwMode="auto">
          <a:xfrm>
            <a:off x="3886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19" name="Rectangle 59"/>
          <p:cNvSpPr>
            <a:spLocks noChangeArrowheads="1"/>
          </p:cNvSpPr>
          <p:nvPr/>
        </p:nvSpPr>
        <p:spPr bwMode="auto">
          <a:xfrm>
            <a:off x="4267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20" name="Rectangle 60"/>
          <p:cNvSpPr>
            <a:spLocks noChangeArrowheads="1"/>
          </p:cNvSpPr>
          <p:nvPr/>
        </p:nvSpPr>
        <p:spPr bwMode="auto">
          <a:xfrm>
            <a:off x="4648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21" name="Rectangle 61"/>
          <p:cNvSpPr>
            <a:spLocks noChangeArrowheads="1"/>
          </p:cNvSpPr>
          <p:nvPr/>
        </p:nvSpPr>
        <p:spPr bwMode="auto">
          <a:xfrm>
            <a:off x="5029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22" name="Rectangle 62"/>
          <p:cNvSpPr>
            <a:spLocks noChangeArrowheads="1"/>
          </p:cNvSpPr>
          <p:nvPr/>
        </p:nvSpPr>
        <p:spPr bwMode="auto">
          <a:xfrm>
            <a:off x="5410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23" name="Rectangle 63"/>
          <p:cNvSpPr>
            <a:spLocks noChangeArrowheads="1"/>
          </p:cNvSpPr>
          <p:nvPr/>
        </p:nvSpPr>
        <p:spPr bwMode="auto">
          <a:xfrm>
            <a:off x="5791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24" name="Rectangle 64"/>
          <p:cNvSpPr>
            <a:spLocks noChangeArrowheads="1"/>
          </p:cNvSpPr>
          <p:nvPr/>
        </p:nvSpPr>
        <p:spPr bwMode="auto">
          <a:xfrm>
            <a:off x="6172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025" name="Rectangle 66"/>
          <p:cNvSpPr>
            <a:spLocks noChangeArrowheads="1"/>
          </p:cNvSpPr>
          <p:nvPr/>
        </p:nvSpPr>
        <p:spPr bwMode="auto">
          <a:xfrm>
            <a:off x="1371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入口</a:t>
            </a:r>
          </a:p>
        </p:txBody>
      </p:sp>
      <p:sp>
        <p:nvSpPr>
          <p:cNvPr id="41026" name="Line 67"/>
          <p:cNvSpPr>
            <a:spLocks noChangeShapeType="1"/>
          </p:cNvSpPr>
          <p:nvPr/>
        </p:nvSpPr>
        <p:spPr bwMode="auto">
          <a:xfrm>
            <a:off x="2209800" y="1968500"/>
            <a:ext cx="1447800" cy="254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1027" name="Rectangle 68"/>
          <p:cNvSpPr>
            <a:spLocks noChangeArrowheads="1"/>
          </p:cNvSpPr>
          <p:nvPr/>
        </p:nvSpPr>
        <p:spPr bwMode="auto">
          <a:xfrm>
            <a:off x="7467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出口</a:t>
            </a:r>
          </a:p>
        </p:txBody>
      </p:sp>
      <p:sp>
        <p:nvSpPr>
          <p:cNvPr id="41028" name="Line 69"/>
          <p:cNvSpPr>
            <a:spLocks noChangeShapeType="1"/>
          </p:cNvSpPr>
          <p:nvPr/>
        </p:nvSpPr>
        <p:spPr bwMode="auto">
          <a:xfrm flipH="1">
            <a:off x="6324600" y="1905000"/>
            <a:ext cx="1295400" cy="3175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1029" name="Rectangle 70"/>
          <p:cNvSpPr>
            <a:spLocks noChangeArrowheads="1"/>
          </p:cNvSpPr>
          <p:nvPr/>
        </p:nvSpPr>
        <p:spPr bwMode="auto">
          <a:xfrm>
            <a:off x="3124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30" name="Rectangle 71"/>
          <p:cNvSpPr>
            <a:spLocks noChangeArrowheads="1"/>
          </p:cNvSpPr>
          <p:nvPr/>
        </p:nvSpPr>
        <p:spPr bwMode="auto">
          <a:xfrm>
            <a:off x="3124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31" name="Rectangle 72"/>
          <p:cNvSpPr>
            <a:spLocks noChangeArrowheads="1"/>
          </p:cNvSpPr>
          <p:nvPr/>
        </p:nvSpPr>
        <p:spPr bwMode="auto">
          <a:xfrm>
            <a:off x="3124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32" name="Rectangle 73"/>
          <p:cNvSpPr>
            <a:spLocks noChangeArrowheads="1"/>
          </p:cNvSpPr>
          <p:nvPr/>
        </p:nvSpPr>
        <p:spPr bwMode="auto">
          <a:xfrm>
            <a:off x="3124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33" name="Rectangle 74"/>
          <p:cNvSpPr>
            <a:spLocks noChangeArrowheads="1"/>
          </p:cNvSpPr>
          <p:nvPr/>
        </p:nvSpPr>
        <p:spPr bwMode="auto">
          <a:xfrm>
            <a:off x="3124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34" name="Rectangle 75"/>
          <p:cNvSpPr>
            <a:spLocks noChangeArrowheads="1"/>
          </p:cNvSpPr>
          <p:nvPr/>
        </p:nvSpPr>
        <p:spPr bwMode="auto">
          <a:xfrm>
            <a:off x="3124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35" name="Rectangle 76"/>
          <p:cNvSpPr>
            <a:spLocks noChangeArrowheads="1"/>
          </p:cNvSpPr>
          <p:nvPr/>
        </p:nvSpPr>
        <p:spPr bwMode="auto">
          <a:xfrm>
            <a:off x="3124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36" name="Rectangle 77"/>
          <p:cNvSpPr>
            <a:spLocks noChangeArrowheads="1"/>
          </p:cNvSpPr>
          <p:nvPr/>
        </p:nvSpPr>
        <p:spPr bwMode="auto">
          <a:xfrm>
            <a:off x="3124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37" name="Rectangle 78"/>
          <p:cNvSpPr>
            <a:spLocks noChangeArrowheads="1"/>
          </p:cNvSpPr>
          <p:nvPr/>
        </p:nvSpPr>
        <p:spPr bwMode="auto">
          <a:xfrm>
            <a:off x="3124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38" name="Rectangle 79"/>
          <p:cNvSpPr>
            <a:spLocks noChangeArrowheads="1"/>
          </p:cNvSpPr>
          <p:nvPr/>
        </p:nvSpPr>
        <p:spPr bwMode="auto">
          <a:xfrm>
            <a:off x="6553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39" name="Rectangle 80"/>
          <p:cNvSpPr>
            <a:spLocks noChangeArrowheads="1"/>
          </p:cNvSpPr>
          <p:nvPr/>
        </p:nvSpPr>
        <p:spPr bwMode="auto">
          <a:xfrm>
            <a:off x="6553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40" name="Rectangle 81"/>
          <p:cNvSpPr>
            <a:spLocks noChangeArrowheads="1"/>
          </p:cNvSpPr>
          <p:nvPr/>
        </p:nvSpPr>
        <p:spPr bwMode="auto">
          <a:xfrm>
            <a:off x="6553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41" name="Rectangle 82"/>
          <p:cNvSpPr>
            <a:spLocks noChangeArrowheads="1"/>
          </p:cNvSpPr>
          <p:nvPr/>
        </p:nvSpPr>
        <p:spPr bwMode="auto">
          <a:xfrm>
            <a:off x="6553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42" name="Rectangle 83"/>
          <p:cNvSpPr>
            <a:spLocks noChangeArrowheads="1"/>
          </p:cNvSpPr>
          <p:nvPr/>
        </p:nvSpPr>
        <p:spPr bwMode="auto">
          <a:xfrm>
            <a:off x="6553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43" name="Rectangle 84"/>
          <p:cNvSpPr>
            <a:spLocks noChangeArrowheads="1"/>
          </p:cNvSpPr>
          <p:nvPr/>
        </p:nvSpPr>
        <p:spPr bwMode="auto">
          <a:xfrm>
            <a:off x="6553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44" name="Rectangle 85"/>
          <p:cNvSpPr>
            <a:spLocks noChangeArrowheads="1"/>
          </p:cNvSpPr>
          <p:nvPr/>
        </p:nvSpPr>
        <p:spPr bwMode="auto">
          <a:xfrm>
            <a:off x="6553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45" name="Rectangle 86"/>
          <p:cNvSpPr>
            <a:spLocks noChangeArrowheads="1"/>
          </p:cNvSpPr>
          <p:nvPr/>
        </p:nvSpPr>
        <p:spPr bwMode="auto">
          <a:xfrm>
            <a:off x="6553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46" name="Rectangle 87"/>
          <p:cNvSpPr>
            <a:spLocks noChangeArrowheads="1"/>
          </p:cNvSpPr>
          <p:nvPr/>
        </p:nvSpPr>
        <p:spPr bwMode="auto">
          <a:xfrm>
            <a:off x="6553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47" name="Rectangle 88"/>
          <p:cNvSpPr>
            <a:spLocks noChangeArrowheads="1"/>
          </p:cNvSpPr>
          <p:nvPr/>
        </p:nvSpPr>
        <p:spPr bwMode="auto">
          <a:xfrm>
            <a:off x="3886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48" name="Rectangle 89"/>
          <p:cNvSpPr>
            <a:spLocks noChangeArrowheads="1"/>
          </p:cNvSpPr>
          <p:nvPr/>
        </p:nvSpPr>
        <p:spPr bwMode="auto">
          <a:xfrm>
            <a:off x="4267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49" name="Rectangle 90"/>
          <p:cNvSpPr>
            <a:spLocks noChangeArrowheads="1"/>
          </p:cNvSpPr>
          <p:nvPr/>
        </p:nvSpPr>
        <p:spPr bwMode="auto">
          <a:xfrm>
            <a:off x="4648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50" name="Rectangle 91"/>
          <p:cNvSpPr>
            <a:spLocks noChangeArrowheads="1"/>
          </p:cNvSpPr>
          <p:nvPr/>
        </p:nvSpPr>
        <p:spPr bwMode="auto">
          <a:xfrm>
            <a:off x="5029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51" name="Rectangle 92"/>
          <p:cNvSpPr>
            <a:spLocks noChangeArrowheads="1"/>
          </p:cNvSpPr>
          <p:nvPr/>
        </p:nvSpPr>
        <p:spPr bwMode="auto">
          <a:xfrm>
            <a:off x="5410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52" name="Rectangle 93"/>
          <p:cNvSpPr>
            <a:spLocks noChangeArrowheads="1"/>
          </p:cNvSpPr>
          <p:nvPr/>
        </p:nvSpPr>
        <p:spPr bwMode="auto">
          <a:xfrm>
            <a:off x="5791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53" name="Rectangle 94"/>
          <p:cNvSpPr>
            <a:spLocks noChangeArrowheads="1"/>
          </p:cNvSpPr>
          <p:nvPr/>
        </p:nvSpPr>
        <p:spPr bwMode="auto">
          <a:xfrm>
            <a:off x="6172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54" name="Rectangle 95"/>
          <p:cNvSpPr>
            <a:spLocks noChangeArrowheads="1"/>
          </p:cNvSpPr>
          <p:nvPr/>
        </p:nvSpPr>
        <p:spPr bwMode="auto">
          <a:xfrm>
            <a:off x="3505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55" name="Rectangle 96"/>
          <p:cNvSpPr>
            <a:spLocks noChangeArrowheads="1"/>
          </p:cNvSpPr>
          <p:nvPr/>
        </p:nvSpPr>
        <p:spPr bwMode="auto">
          <a:xfrm>
            <a:off x="3124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56" name="Rectangle 97"/>
          <p:cNvSpPr>
            <a:spLocks noChangeArrowheads="1"/>
          </p:cNvSpPr>
          <p:nvPr/>
        </p:nvSpPr>
        <p:spPr bwMode="auto">
          <a:xfrm>
            <a:off x="6553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57" name="Rectangle 98"/>
          <p:cNvSpPr>
            <a:spLocks noChangeArrowheads="1"/>
          </p:cNvSpPr>
          <p:nvPr/>
        </p:nvSpPr>
        <p:spPr bwMode="auto">
          <a:xfrm>
            <a:off x="3886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58" name="Rectangle 99"/>
          <p:cNvSpPr>
            <a:spLocks noChangeArrowheads="1"/>
          </p:cNvSpPr>
          <p:nvPr/>
        </p:nvSpPr>
        <p:spPr bwMode="auto">
          <a:xfrm>
            <a:off x="4267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59" name="Rectangle 100"/>
          <p:cNvSpPr>
            <a:spLocks noChangeArrowheads="1"/>
          </p:cNvSpPr>
          <p:nvPr/>
        </p:nvSpPr>
        <p:spPr bwMode="auto">
          <a:xfrm>
            <a:off x="4648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60" name="Rectangle 101"/>
          <p:cNvSpPr>
            <a:spLocks noChangeArrowheads="1"/>
          </p:cNvSpPr>
          <p:nvPr/>
        </p:nvSpPr>
        <p:spPr bwMode="auto">
          <a:xfrm>
            <a:off x="5029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61" name="Rectangle 102"/>
          <p:cNvSpPr>
            <a:spLocks noChangeArrowheads="1"/>
          </p:cNvSpPr>
          <p:nvPr/>
        </p:nvSpPr>
        <p:spPr bwMode="auto">
          <a:xfrm>
            <a:off x="5410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62" name="Rectangle 103"/>
          <p:cNvSpPr>
            <a:spLocks noChangeArrowheads="1"/>
          </p:cNvSpPr>
          <p:nvPr/>
        </p:nvSpPr>
        <p:spPr bwMode="auto">
          <a:xfrm>
            <a:off x="5791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63" name="Rectangle 104"/>
          <p:cNvSpPr>
            <a:spLocks noChangeArrowheads="1"/>
          </p:cNvSpPr>
          <p:nvPr/>
        </p:nvSpPr>
        <p:spPr bwMode="auto">
          <a:xfrm>
            <a:off x="6172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64" name="Rectangle 105"/>
          <p:cNvSpPr>
            <a:spLocks noChangeArrowheads="1"/>
          </p:cNvSpPr>
          <p:nvPr/>
        </p:nvSpPr>
        <p:spPr bwMode="auto">
          <a:xfrm>
            <a:off x="3505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065" name="Rectangle 107"/>
          <p:cNvSpPr>
            <a:spLocks noChangeArrowheads="1"/>
          </p:cNvSpPr>
          <p:nvPr/>
        </p:nvSpPr>
        <p:spPr bwMode="auto">
          <a:xfrm>
            <a:off x="6172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41066" name="Rectangle 108"/>
          <p:cNvSpPr>
            <a:spLocks noChangeArrowheads="1"/>
          </p:cNvSpPr>
          <p:nvPr/>
        </p:nvSpPr>
        <p:spPr bwMode="auto">
          <a:xfrm>
            <a:off x="3505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41067" name="Rectangle 109"/>
          <p:cNvSpPr>
            <a:spLocks noChangeArrowheads="1"/>
          </p:cNvSpPr>
          <p:nvPr/>
        </p:nvSpPr>
        <p:spPr bwMode="auto">
          <a:xfrm>
            <a:off x="3886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41068" name="Rectangle 110"/>
          <p:cNvSpPr>
            <a:spLocks noChangeArrowheads="1"/>
          </p:cNvSpPr>
          <p:nvPr/>
        </p:nvSpPr>
        <p:spPr bwMode="auto">
          <a:xfrm>
            <a:off x="4267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41069" name="Rectangle 111"/>
          <p:cNvSpPr>
            <a:spLocks noChangeArrowheads="1"/>
          </p:cNvSpPr>
          <p:nvPr/>
        </p:nvSpPr>
        <p:spPr bwMode="auto">
          <a:xfrm>
            <a:off x="4648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41070" name="Rectangle 112"/>
          <p:cNvSpPr>
            <a:spLocks noChangeArrowheads="1"/>
          </p:cNvSpPr>
          <p:nvPr/>
        </p:nvSpPr>
        <p:spPr bwMode="auto">
          <a:xfrm>
            <a:off x="5029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41071" name="Rectangle 113"/>
          <p:cNvSpPr>
            <a:spLocks noChangeArrowheads="1"/>
          </p:cNvSpPr>
          <p:nvPr/>
        </p:nvSpPr>
        <p:spPr bwMode="auto">
          <a:xfrm>
            <a:off x="5410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41072" name="Rectangle 114"/>
          <p:cNvSpPr>
            <a:spLocks noChangeArrowheads="1"/>
          </p:cNvSpPr>
          <p:nvPr/>
        </p:nvSpPr>
        <p:spPr bwMode="auto">
          <a:xfrm>
            <a:off x="5791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41073" name="Rectangle 115"/>
          <p:cNvSpPr>
            <a:spLocks noChangeArrowheads="1"/>
          </p:cNvSpPr>
          <p:nvPr/>
        </p:nvSpPr>
        <p:spPr bwMode="auto">
          <a:xfrm>
            <a:off x="2667000" y="425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41074" name="Rectangle 116"/>
          <p:cNvSpPr>
            <a:spLocks noChangeArrowheads="1"/>
          </p:cNvSpPr>
          <p:nvPr/>
        </p:nvSpPr>
        <p:spPr bwMode="auto">
          <a:xfrm>
            <a:off x="2667000" y="203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41075" name="Rectangle 117"/>
          <p:cNvSpPr>
            <a:spLocks noChangeArrowheads="1"/>
          </p:cNvSpPr>
          <p:nvPr/>
        </p:nvSpPr>
        <p:spPr bwMode="auto">
          <a:xfrm>
            <a:off x="2667000" y="234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41076" name="Rectangle 118"/>
          <p:cNvSpPr>
            <a:spLocks noChangeArrowheads="1"/>
          </p:cNvSpPr>
          <p:nvPr/>
        </p:nvSpPr>
        <p:spPr bwMode="auto">
          <a:xfrm>
            <a:off x="2667000" y="266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41077" name="Rectangle 119"/>
          <p:cNvSpPr>
            <a:spLocks noChangeArrowheads="1"/>
          </p:cNvSpPr>
          <p:nvPr/>
        </p:nvSpPr>
        <p:spPr bwMode="auto">
          <a:xfrm>
            <a:off x="2667000" y="298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41078" name="Rectangle 120"/>
          <p:cNvSpPr>
            <a:spLocks noChangeArrowheads="1"/>
          </p:cNvSpPr>
          <p:nvPr/>
        </p:nvSpPr>
        <p:spPr bwMode="auto">
          <a:xfrm>
            <a:off x="2667000" y="330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41079" name="Rectangle 121"/>
          <p:cNvSpPr>
            <a:spLocks noChangeArrowheads="1"/>
          </p:cNvSpPr>
          <p:nvPr/>
        </p:nvSpPr>
        <p:spPr bwMode="auto">
          <a:xfrm>
            <a:off x="2667000" y="361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41080" name="Rectangle 122"/>
          <p:cNvSpPr>
            <a:spLocks noChangeArrowheads="1"/>
          </p:cNvSpPr>
          <p:nvPr/>
        </p:nvSpPr>
        <p:spPr bwMode="auto">
          <a:xfrm>
            <a:off x="2667000" y="393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41081" name="Rectangle 123"/>
          <p:cNvSpPr>
            <a:spLocks noChangeArrowheads="1"/>
          </p:cNvSpPr>
          <p:nvPr/>
        </p:nvSpPr>
        <p:spPr bwMode="auto">
          <a:xfrm>
            <a:off x="2667000" y="457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41082" name="Rectangle 124"/>
          <p:cNvSpPr>
            <a:spLocks noChangeArrowheads="1"/>
          </p:cNvSpPr>
          <p:nvPr/>
        </p:nvSpPr>
        <p:spPr bwMode="auto">
          <a:xfrm>
            <a:off x="3124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41083" name="Rectangle 125"/>
          <p:cNvSpPr>
            <a:spLocks noChangeArrowheads="1"/>
          </p:cNvSpPr>
          <p:nvPr/>
        </p:nvSpPr>
        <p:spPr bwMode="auto">
          <a:xfrm>
            <a:off x="6553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41084" name="Rectangle 126"/>
          <p:cNvSpPr>
            <a:spLocks noChangeArrowheads="1"/>
          </p:cNvSpPr>
          <p:nvPr/>
        </p:nvSpPr>
        <p:spPr bwMode="auto">
          <a:xfrm>
            <a:off x="2667000" y="171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131" name="Rectangle 106"/>
          <p:cNvSpPr txBox="1">
            <a:spLocks noChangeArrowheads="1"/>
          </p:cNvSpPr>
          <p:nvPr/>
        </p:nvSpPr>
        <p:spPr bwMode="auto">
          <a:xfrm>
            <a:off x="500066" y="825500"/>
            <a:ext cx="8181975" cy="604573"/>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buFont typeface="Wingdings" pitchFamily="2" charset="2"/>
              <a:buNone/>
              <a:defRPr/>
            </a:pPr>
            <a:r>
              <a:rPr lang="zh-CN" altLang="en-US" sz="3000" kern="0">
                <a:latin typeface="+mn-lt"/>
                <a:ea typeface="+mn-ea"/>
              </a:rPr>
              <a:t>借助队列可求得入口到出口的最短路径(若存在)</a:t>
            </a:r>
            <a:endParaRPr lang="zh-CN" altLang="en-US" sz="3000" kern="0" dirty="0">
              <a:latin typeface="+mn-lt"/>
              <a:ea typeface="+mn-ea"/>
            </a:endParaRPr>
          </a:p>
        </p:txBody>
      </p:sp>
      <p:sp>
        <p:nvSpPr>
          <p:cNvPr id="128" name="Rectangle 65"/>
          <p:cNvSpPr>
            <a:spLocks noGrp="1" noChangeArrowheads="1"/>
          </p:cNvSpPr>
          <p:nvPr>
            <p:ph type="title"/>
          </p:nvPr>
        </p:nvSpPr>
        <p:spPr>
          <a:xfrm>
            <a:off x="446856" y="193204"/>
            <a:ext cx="8229600" cy="576063"/>
          </a:xfrm>
        </p:spPr>
        <p:txBody>
          <a:bodyPr anchor="b"/>
          <a:lstStyle/>
          <a:p>
            <a:pPr>
              <a:defRPr/>
            </a:pPr>
            <a:r>
              <a:rPr lang="zh-CN" altLang="en-US" sz="3600" dirty="0">
                <a:effectLst>
                  <a:outerShdw blurRad="38100" dist="38100" dir="2700000" algn="tl">
                    <a:srgbClr val="C0C0C0"/>
                  </a:outerShdw>
                </a:effectLst>
              </a:rPr>
              <a:t>迷宫问题(最短路径)</a:t>
            </a:r>
            <a:r>
              <a:rPr lang="en-US" altLang="zh-CN" sz="3600" dirty="0">
                <a:effectLst>
                  <a:outerShdw blurRad="38100" dist="38100" dir="2700000" algn="tl">
                    <a:srgbClr val="C0C0C0"/>
                  </a:outerShdw>
                </a:effectLst>
              </a:rPr>
              <a:t>-BFS</a:t>
            </a:r>
          </a:p>
        </p:txBody>
      </p:sp>
    </p:spTree>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505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987" name="Rectangle 3"/>
          <p:cNvSpPr>
            <a:spLocks noChangeArrowheads="1"/>
          </p:cNvSpPr>
          <p:nvPr/>
        </p:nvSpPr>
        <p:spPr bwMode="auto">
          <a:xfrm>
            <a:off x="3886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p>
        </p:txBody>
      </p:sp>
      <p:sp>
        <p:nvSpPr>
          <p:cNvPr id="41988" name="Rectangle 4"/>
          <p:cNvSpPr>
            <a:spLocks noChangeArrowheads="1"/>
          </p:cNvSpPr>
          <p:nvPr/>
        </p:nvSpPr>
        <p:spPr bwMode="auto">
          <a:xfrm>
            <a:off x="4267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989" name="Rectangle 5"/>
          <p:cNvSpPr>
            <a:spLocks noChangeArrowheads="1"/>
          </p:cNvSpPr>
          <p:nvPr/>
        </p:nvSpPr>
        <p:spPr bwMode="auto">
          <a:xfrm>
            <a:off x="4648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990" name="Rectangle 6"/>
          <p:cNvSpPr>
            <a:spLocks noChangeArrowheads="1"/>
          </p:cNvSpPr>
          <p:nvPr/>
        </p:nvSpPr>
        <p:spPr bwMode="auto">
          <a:xfrm>
            <a:off x="5029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991" name="Rectangle 7"/>
          <p:cNvSpPr>
            <a:spLocks noChangeArrowheads="1"/>
          </p:cNvSpPr>
          <p:nvPr/>
        </p:nvSpPr>
        <p:spPr bwMode="auto">
          <a:xfrm>
            <a:off x="5410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992" name="Rectangle 8"/>
          <p:cNvSpPr>
            <a:spLocks noChangeArrowheads="1"/>
          </p:cNvSpPr>
          <p:nvPr/>
        </p:nvSpPr>
        <p:spPr bwMode="auto">
          <a:xfrm>
            <a:off x="5791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993" name="Rectangle 9"/>
          <p:cNvSpPr>
            <a:spLocks noChangeArrowheads="1"/>
          </p:cNvSpPr>
          <p:nvPr/>
        </p:nvSpPr>
        <p:spPr bwMode="auto">
          <a:xfrm>
            <a:off x="6172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994" name="Rectangle 10"/>
          <p:cNvSpPr>
            <a:spLocks noChangeArrowheads="1"/>
          </p:cNvSpPr>
          <p:nvPr/>
        </p:nvSpPr>
        <p:spPr bwMode="auto">
          <a:xfrm>
            <a:off x="3505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endParaRPr kumimoji="1" lang="zh-CN" altLang="en-US">
              <a:latin typeface="Times New Roman" pitchFamily="18" charset="0"/>
            </a:endParaRPr>
          </a:p>
        </p:txBody>
      </p:sp>
      <p:sp>
        <p:nvSpPr>
          <p:cNvPr id="41995" name="Rectangle 11"/>
          <p:cNvSpPr>
            <a:spLocks noChangeArrowheads="1"/>
          </p:cNvSpPr>
          <p:nvPr/>
        </p:nvSpPr>
        <p:spPr bwMode="auto">
          <a:xfrm>
            <a:off x="3886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41996" name="Rectangle 12"/>
          <p:cNvSpPr>
            <a:spLocks noChangeArrowheads="1"/>
          </p:cNvSpPr>
          <p:nvPr/>
        </p:nvSpPr>
        <p:spPr bwMode="auto">
          <a:xfrm>
            <a:off x="4267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997" name="Rectangle 13"/>
          <p:cNvSpPr>
            <a:spLocks noChangeArrowheads="1"/>
          </p:cNvSpPr>
          <p:nvPr/>
        </p:nvSpPr>
        <p:spPr bwMode="auto">
          <a:xfrm>
            <a:off x="4648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998" name="Rectangle 14"/>
          <p:cNvSpPr>
            <a:spLocks noChangeArrowheads="1"/>
          </p:cNvSpPr>
          <p:nvPr/>
        </p:nvSpPr>
        <p:spPr bwMode="auto">
          <a:xfrm>
            <a:off x="5029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1999" name="Rectangle 15"/>
          <p:cNvSpPr>
            <a:spLocks noChangeArrowheads="1"/>
          </p:cNvSpPr>
          <p:nvPr/>
        </p:nvSpPr>
        <p:spPr bwMode="auto">
          <a:xfrm>
            <a:off x="5410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00" name="Rectangle 16"/>
          <p:cNvSpPr>
            <a:spLocks noChangeArrowheads="1"/>
          </p:cNvSpPr>
          <p:nvPr/>
        </p:nvSpPr>
        <p:spPr bwMode="auto">
          <a:xfrm>
            <a:off x="5791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01" name="Rectangle 17"/>
          <p:cNvSpPr>
            <a:spLocks noChangeArrowheads="1"/>
          </p:cNvSpPr>
          <p:nvPr/>
        </p:nvSpPr>
        <p:spPr bwMode="auto">
          <a:xfrm>
            <a:off x="6172200" y="234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02" name="Rectangle 18"/>
          <p:cNvSpPr>
            <a:spLocks noChangeArrowheads="1"/>
          </p:cNvSpPr>
          <p:nvPr/>
        </p:nvSpPr>
        <p:spPr bwMode="auto">
          <a:xfrm>
            <a:off x="3505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42003" name="Rectangle 19"/>
          <p:cNvSpPr>
            <a:spLocks noChangeArrowheads="1"/>
          </p:cNvSpPr>
          <p:nvPr/>
        </p:nvSpPr>
        <p:spPr bwMode="auto">
          <a:xfrm>
            <a:off x="3886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3</a:t>
            </a:r>
          </a:p>
        </p:txBody>
      </p:sp>
      <p:sp>
        <p:nvSpPr>
          <p:cNvPr id="42004" name="Rectangle 20"/>
          <p:cNvSpPr>
            <a:spLocks noChangeArrowheads="1"/>
          </p:cNvSpPr>
          <p:nvPr/>
        </p:nvSpPr>
        <p:spPr bwMode="auto">
          <a:xfrm>
            <a:off x="4267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4</a:t>
            </a:r>
          </a:p>
        </p:txBody>
      </p:sp>
      <p:sp>
        <p:nvSpPr>
          <p:cNvPr id="42005" name="Rectangle 21"/>
          <p:cNvSpPr>
            <a:spLocks noChangeArrowheads="1"/>
          </p:cNvSpPr>
          <p:nvPr/>
        </p:nvSpPr>
        <p:spPr bwMode="auto">
          <a:xfrm>
            <a:off x="4648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5</a:t>
            </a:r>
          </a:p>
        </p:txBody>
      </p:sp>
      <p:sp>
        <p:nvSpPr>
          <p:cNvPr id="42006" name="Rectangle 22"/>
          <p:cNvSpPr>
            <a:spLocks noChangeArrowheads="1"/>
          </p:cNvSpPr>
          <p:nvPr/>
        </p:nvSpPr>
        <p:spPr bwMode="auto">
          <a:xfrm>
            <a:off x="5029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07" name="Rectangle 23"/>
          <p:cNvSpPr>
            <a:spLocks noChangeArrowheads="1"/>
          </p:cNvSpPr>
          <p:nvPr/>
        </p:nvSpPr>
        <p:spPr bwMode="auto">
          <a:xfrm>
            <a:off x="5791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08" name="Rectangle 24"/>
          <p:cNvSpPr>
            <a:spLocks noChangeArrowheads="1"/>
          </p:cNvSpPr>
          <p:nvPr/>
        </p:nvSpPr>
        <p:spPr bwMode="auto">
          <a:xfrm>
            <a:off x="6172200" y="266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09" name="Rectangle 25"/>
          <p:cNvSpPr>
            <a:spLocks noChangeArrowheads="1"/>
          </p:cNvSpPr>
          <p:nvPr/>
        </p:nvSpPr>
        <p:spPr bwMode="auto">
          <a:xfrm>
            <a:off x="3505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3</a:t>
            </a:r>
          </a:p>
        </p:txBody>
      </p:sp>
      <p:sp>
        <p:nvSpPr>
          <p:cNvPr id="42010" name="Rectangle 26"/>
          <p:cNvSpPr>
            <a:spLocks noChangeArrowheads="1"/>
          </p:cNvSpPr>
          <p:nvPr/>
        </p:nvSpPr>
        <p:spPr bwMode="auto">
          <a:xfrm>
            <a:off x="3886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11" name="Rectangle 27"/>
          <p:cNvSpPr>
            <a:spLocks noChangeArrowheads="1"/>
          </p:cNvSpPr>
          <p:nvPr/>
        </p:nvSpPr>
        <p:spPr bwMode="auto">
          <a:xfrm>
            <a:off x="4267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12" name="Rectangle 28"/>
          <p:cNvSpPr>
            <a:spLocks noChangeArrowheads="1"/>
          </p:cNvSpPr>
          <p:nvPr/>
        </p:nvSpPr>
        <p:spPr bwMode="auto">
          <a:xfrm>
            <a:off x="4648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13" name="Rectangle 29"/>
          <p:cNvSpPr>
            <a:spLocks noChangeArrowheads="1"/>
          </p:cNvSpPr>
          <p:nvPr/>
        </p:nvSpPr>
        <p:spPr bwMode="auto">
          <a:xfrm>
            <a:off x="5029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14" name="Rectangle 30"/>
          <p:cNvSpPr>
            <a:spLocks noChangeArrowheads="1"/>
          </p:cNvSpPr>
          <p:nvPr/>
        </p:nvSpPr>
        <p:spPr bwMode="auto">
          <a:xfrm>
            <a:off x="5410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15" name="Rectangle 31"/>
          <p:cNvSpPr>
            <a:spLocks noChangeArrowheads="1"/>
          </p:cNvSpPr>
          <p:nvPr/>
        </p:nvSpPr>
        <p:spPr bwMode="auto">
          <a:xfrm>
            <a:off x="5791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16" name="Rectangle 32"/>
          <p:cNvSpPr>
            <a:spLocks noChangeArrowheads="1"/>
          </p:cNvSpPr>
          <p:nvPr/>
        </p:nvSpPr>
        <p:spPr bwMode="auto">
          <a:xfrm>
            <a:off x="6172200" y="298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17" name="Rectangle 33"/>
          <p:cNvSpPr>
            <a:spLocks noChangeArrowheads="1"/>
          </p:cNvSpPr>
          <p:nvPr/>
        </p:nvSpPr>
        <p:spPr bwMode="auto">
          <a:xfrm>
            <a:off x="3505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4</a:t>
            </a:r>
          </a:p>
        </p:txBody>
      </p:sp>
      <p:sp>
        <p:nvSpPr>
          <p:cNvPr id="42018" name="Rectangle 34"/>
          <p:cNvSpPr>
            <a:spLocks noChangeArrowheads="1"/>
          </p:cNvSpPr>
          <p:nvPr/>
        </p:nvSpPr>
        <p:spPr bwMode="auto">
          <a:xfrm>
            <a:off x="3886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5</a:t>
            </a:r>
          </a:p>
        </p:txBody>
      </p:sp>
      <p:sp>
        <p:nvSpPr>
          <p:cNvPr id="42019" name="Rectangle 35"/>
          <p:cNvSpPr>
            <a:spLocks noChangeArrowheads="1"/>
          </p:cNvSpPr>
          <p:nvPr/>
        </p:nvSpPr>
        <p:spPr bwMode="auto">
          <a:xfrm>
            <a:off x="4267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20" name="Rectangle 36"/>
          <p:cNvSpPr>
            <a:spLocks noChangeArrowheads="1"/>
          </p:cNvSpPr>
          <p:nvPr/>
        </p:nvSpPr>
        <p:spPr bwMode="auto">
          <a:xfrm>
            <a:off x="4648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21" name="Rectangle 37"/>
          <p:cNvSpPr>
            <a:spLocks noChangeArrowheads="1"/>
          </p:cNvSpPr>
          <p:nvPr/>
        </p:nvSpPr>
        <p:spPr bwMode="auto">
          <a:xfrm>
            <a:off x="5029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22" name="Rectangle 38"/>
          <p:cNvSpPr>
            <a:spLocks noChangeArrowheads="1"/>
          </p:cNvSpPr>
          <p:nvPr/>
        </p:nvSpPr>
        <p:spPr bwMode="auto">
          <a:xfrm>
            <a:off x="5410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23" name="Rectangle 39"/>
          <p:cNvSpPr>
            <a:spLocks noChangeArrowheads="1"/>
          </p:cNvSpPr>
          <p:nvPr/>
        </p:nvSpPr>
        <p:spPr bwMode="auto">
          <a:xfrm>
            <a:off x="5791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24" name="Rectangle 40"/>
          <p:cNvSpPr>
            <a:spLocks noChangeArrowheads="1"/>
          </p:cNvSpPr>
          <p:nvPr/>
        </p:nvSpPr>
        <p:spPr bwMode="auto">
          <a:xfrm>
            <a:off x="6172200" y="330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25" name="Rectangle 41"/>
          <p:cNvSpPr>
            <a:spLocks noChangeArrowheads="1"/>
          </p:cNvSpPr>
          <p:nvPr/>
        </p:nvSpPr>
        <p:spPr bwMode="auto">
          <a:xfrm>
            <a:off x="3505200" y="361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5</a:t>
            </a:r>
          </a:p>
        </p:txBody>
      </p:sp>
      <p:sp>
        <p:nvSpPr>
          <p:cNvPr id="42026" name="Rectangle 42"/>
          <p:cNvSpPr>
            <a:spLocks noChangeArrowheads="1"/>
          </p:cNvSpPr>
          <p:nvPr/>
        </p:nvSpPr>
        <p:spPr bwMode="auto">
          <a:xfrm>
            <a:off x="3886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27" name="Rectangle 43"/>
          <p:cNvSpPr>
            <a:spLocks noChangeArrowheads="1"/>
          </p:cNvSpPr>
          <p:nvPr/>
        </p:nvSpPr>
        <p:spPr bwMode="auto">
          <a:xfrm>
            <a:off x="4267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28" name="Rectangle 44"/>
          <p:cNvSpPr>
            <a:spLocks noChangeArrowheads="1"/>
          </p:cNvSpPr>
          <p:nvPr/>
        </p:nvSpPr>
        <p:spPr bwMode="auto">
          <a:xfrm>
            <a:off x="4648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29" name="Rectangle 45"/>
          <p:cNvSpPr>
            <a:spLocks noChangeArrowheads="1"/>
          </p:cNvSpPr>
          <p:nvPr/>
        </p:nvSpPr>
        <p:spPr bwMode="auto">
          <a:xfrm>
            <a:off x="5029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30" name="Rectangle 46"/>
          <p:cNvSpPr>
            <a:spLocks noChangeArrowheads="1"/>
          </p:cNvSpPr>
          <p:nvPr/>
        </p:nvSpPr>
        <p:spPr bwMode="auto">
          <a:xfrm>
            <a:off x="5410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31" name="Rectangle 47"/>
          <p:cNvSpPr>
            <a:spLocks noChangeArrowheads="1"/>
          </p:cNvSpPr>
          <p:nvPr/>
        </p:nvSpPr>
        <p:spPr bwMode="auto">
          <a:xfrm>
            <a:off x="5791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32" name="Rectangle 48"/>
          <p:cNvSpPr>
            <a:spLocks noChangeArrowheads="1"/>
          </p:cNvSpPr>
          <p:nvPr/>
        </p:nvSpPr>
        <p:spPr bwMode="auto">
          <a:xfrm>
            <a:off x="6172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33" name="Rectangle 49"/>
          <p:cNvSpPr>
            <a:spLocks noChangeArrowheads="1"/>
          </p:cNvSpPr>
          <p:nvPr/>
        </p:nvSpPr>
        <p:spPr bwMode="auto">
          <a:xfrm>
            <a:off x="3505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34" name="Rectangle 50"/>
          <p:cNvSpPr>
            <a:spLocks noChangeArrowheads="1"/>
          </p:cNvSpPr>
          <p:nvPr/>
        </p:nvSpPr>
        <p:spPr bwMode="auto">
          <a:xfrm>
            <a:off x="3886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35" name="Rectangle 51"/>
          <p:cNvSpPr>
            <a:spLocks noChangeArrowheads="1"/>
          </p:cNvSpPr>
          <p:nvPr/>
        </p:nvSpPr>
        <p:spPr bwMode="auto">
          <a:xfrm>
            <a:off x="4267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36" name="Rectangle 52"/>
          <p:cNvSpPr>
            <a:spLocks noChangeArrowheads="1"/>
          </p:cNvSpPr>
          <p:nvPr/>
        </p:nvSpPr>
        <p:spPr bwMode="auto">
          <a:xfrm>
            <a:off x="4648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37" name="Rectangle 53"/>
          <p:cNvSpPr>
            <a:spLocks noChangeArrowheads="1"/>
          </p:cNvSpPr>
          <p:nvPr/>
        </p:nvSpPr>
        <p:spPr bwMode="auto">
          <a:xfrm>
            <a:off x="5029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38" name="Rectangle 54"/>
          <p:cNvSpPr>
            <a:spLocks noChangeArrowheads="1"/>
          </p:cNvSpPr>
          <p:nvPr/>
        </p:nvSpPr>
        <p:spPr bwMode="auto">
          <a:xfrm>
            <a:off x="5410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39" name="Rectangle 55"/>
          <p:cNvSpPr>
            <a:spLocks noChangeArrowheads="1"/>
          </p:cNvSpPr>
          <p:nvPr/>
        </p:nvSpPr>
        <p:spPr bwMode="auto">
          <a:xfrm>
            <a:off x="5791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40" name="Rectangle 56"/>
          <p:cNvSpPr>
            <a:spLocks noChangeArrowheads="1"/>
          </p:cNvSpPr>
          <p:nvPr/>
        </p:nvSpPr>
        <p:spPr bwMode="auto">
          <a:xfrm>
            <a:off x="6172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41" name="Rectangle 57"/>
          <p:cNvSpPr>
            <a:spLocks noChangeArrowheads="1"/>
          </p:cNvSpPr>
          <p:nvPr/>
        </p:nvSpPr>
        <p:spPr bwMode="auto">
          <a:xfrm>
            <a:off x="3505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42" name="Rectangle 58"/>
          <p:cNvSpPr>
            <a:spLocks noChangeArrowheads="1"/>
          </p:cNvSpPr>
          <p:nvPr/>
        </p:nvSpPr>
        <p:spPr bwMode="auto">
          <a:xfrm>
            <a:off x="3886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43" name="Rectangle 59"/>
          <p:cNvSpPr>
            <a:spLocks noChangeArrowheads="1"/>
          </p:cNvSpPr>
          <p:nvPr/>
        </p:nvSpPr>
        <p:spPr bwMode="auto">
          <a:xfrm>
            <a:off x="4267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44" name="Rectangle 60"/>
          <p:cNvSpPr>
            <a:spLocks noChangeArrowheads="1"/>
          </p:cNvSpPr>
          <p:nvPr/>
        </p:nvSpPr>
        <p:spPr bwMode="auto">
          <a:xfrm>
            <a:off x="4648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45" name="Rectangle 61"/>
          <p:cNvSpPr>
            <a:spLocks noChangeArrowheads="1"/>
          </p:cNvSpPr>
          <p:nvPr/>
        </p:nvSpPr>
        <p:spPr bwMode="auto">
          <a:xfrm>
            <a:off x="5029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46" name="Rectangle 62"/>
          <p:cNvSpPr>
            <a:spLocks noChangeArrowheads="1"/>
          </p:cNvSpPr>
          <p:nvPr/>
        </p:nvSpPr>
        <p:spPr bwMode="auto">
          <a:xfrm>
            <a:off x="5410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47" name="Rectangle 63"/>
          <p:cNvSpPr>
            <a:spLocks noChangeArrowheads="1"/>
          </p:cNvSpPr>
          <p:nvPr/>
        </p:nvSpPr>
        <p:spPr bwMode="auto">
          <a:xfrm>
            <a:off x="5791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48" name="Rectangle 64"/>
          <p:cNvSpPr>
            <a:spLocks noChangeArrowheads="1"/>
          </p:cNvSpPr>
          <p:nvPr/>
        </p:nvSpPr>
        <p:spPr bwMode="auto">
          <a:xfrm>
            <a:off x="6172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2049" name="Rectangle 66"/>
          <p:cNvSpPr>
            <a:spLocks noChangeArrowheads="1"/>
          </p:cNvSpPr>
          <p:nvPr/>
        </p:nvSpPr>
        <p:spPr bwMode="auto">
          <a:xfrm>
            <a:off x="1371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入口</a:t>
            </a:r>
          </a:p>
        </p:txBody>
      </p:sp>
      <p:sp>
        <p:nvSpPr>
          <p:cNvPr id="42050" name="Line 67"/>
          <p:cNvSpPr>
            <a:spLocks noChangeShapeType="1"/>
          </p:cNvSpPr>
          <p:nvPr/>
        </p:nvSpPr>
        <p:spPr bwMode="auto">
          <a:xfrm>
            <a:off x="2209800" y="1968500"/>
            <a:ext cx="1447800" cy="254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51" name="Rectangle 68"/>
          <p:cNvSpPr>
            <a:spLocks noChangeArrowheads="1"/>
          </p:cNvSpPr>
          <p:nvPr/>
        </p:nvSpPr>
        <p:spPr bwMode="auto">
          <a:xfrm>
            <a:off x="7467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出口</a:t>
            </a:r>
          </a:p>
        </p:txBody>
      </p:sp>
      <p:sp>
        <p:nvSpPr>
          <p:cNvPr id="42052" name="Line 69"/>
          <p:cNvSpPr>
            <a:spLocks noChangeShapeType="1"/>
          </p:cNvSpPr>
          <p:nvPr/>
        </p:nvSpPr>
        <p:spPr bwMode="auto">
          <a:xfrm flipH="1">
            <a:off x="6324600" y="1905000"/>
            <a:ext cx="1295400" cy="3175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53" name="Rectangle 70"/>
          <p:cNvSpPr>
            <a:spLocks noChangeArrowheads="1"/>
          </p:cNvSpPr>
          <p:nvPr/>
        </p:nvSpPr>
        <p:spPr bwMode="auto">
          <a:xfrm>
            <a:off x="3124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54" name="Rectangle 71"/>
          <p:cNvSpPr>
            <a:spLocks noChangeArrowheads="1"/>
          </p:cNvSpPr>
          <p:nvPr/>
        </p:nvSpPr>
        <p:spPr bwMode="auto">
          <a:xfrm>
            <a:off x="3124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55" name="Rectangle 72"/>
          <p:cNvSpPr>
            <a:spLocks noChangeArrowheads="1"/>
          </p:cNvSpPr>
          <p:nvPr/>
        </p:nvSpPr>
        <p:spPr bwMode="auto">
          <a:xfrm>
            <a:off x="3124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56" name="Rectangle 73"/>
          <p:cNvSpPr>
            <a:spLocks noChangeArrowheads="1"/>
          </p:cNvSpPr>
          <p:nvPr/>
        </p:nvSpPr>
        <p:spPr bwMode="auto">
          <a:xfrm>
            <a:off x="3124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57" name="Rectangle 74"/>
          <p:cNvSpPr>
            <a:spLocks noChangeArrowheads="1"/>
          </p:cNvSpPr>
          <p:nvPr/>
        </p:nvSpPr>
        <p:spPr bwMode="auto">
          <a:xfrm>
            <a:off x="3124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58" name="Rectangle 75"/>
          <p:cNvSpPr>
            <a:spLocks noChangeArrowheads="1"/>
          </p:cNvSpPr>
          <p:nvPr/>
        </p:nvSpPr>
        <p:spPr bwMode="auto">
          <a:xfrm>
            <a:off x="3124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59" name="Rectangle 76"/>
          <p:cNvSpPr>
            <a:spLocks noChangeArrowheads="1"/>
          </p:cNvSpPr>
          <p:nvPr/>
        </p:nvSpPr>
        <p:spPr bwMode="auto">
          <a:xfrm>
            <a:off x="3124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60" name="Rectangle 77"/>
          <p:cNvSpPr>
            <a:spLocks noChangeArrowheads="1"/>
          </p:cNvSpPr>
          <p:nvPr/>
        </p:nvSpPr>
        <p:spPr bwMode="auto">
          <a:xfrm>
            <a:off x="3124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61" name="Rectangle 78"/>
          <p:cNvSpPr>
            <a:spLocks noChangeArrowheads="1"/>
          </p:cNvSpPr>
          <p:nvPr/>
        </p:nvSpPr>
        <p:spPr bwMode="auto">
          <a:xfrm>
            <a:off x="3124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62" name="Rectangle 79"/>
          <p:cNvSpPr>
            <a:spLocks noChangeArrowheads="1"/>
          </p:cNvSpPr>
          <p:nvPr/>
        </p:nvSpPr>
        <p:spPr bwMode="auto">
          <a:xfrm>
            <a:off x="6553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63" name="Rectangle 80"/>
          <p:cNvSpPr>
            <a:spLocks noChangeArrowheads="1"/>
          </p:cNvSpPr>
          <p:nvPr/>
        </p:nvSpPr>
        <p:spPr bwMode="auto">
          <a:xfrm>
            <a:off x="6553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64" name="Rectangle 81"/>
          <p:cNvSpPr>
            <a:spLocks noChangeArrowheads="1"/>
          </p:cNvSpPr>
          <p:nvPr/>
        </p:nvSpPr>
        <p:spPr bwMode="auto">
          <a:xfrm>
            <a:off x="6553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65" name="Rectangle 82"/>
          <p:cNvSpPr>
            <a:spLocks noChangeArrowheads="1"/>
          </p:cNvSpPr>
          <p:nvPr/>
        </p:nvSpPr>
        <p:spPr bwMode="auto">
          <a:xfrm>
            <a:off x="6553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66" name="Rectangle 83"/>
          <p:cNvSpPr>
            <a:spLocks noChangeArrowheads="1"/>
          </p:cNvSpPr>
          <p:nvPr/>
        </p:nvSpPr>
        <p:spPr bwMode="auto">
          <a:xfrm>
            <a:off x="6553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67" name="Rectangle 84"/>
          <p:cNvSpPr>
            <a:spLocks noChangeArrowheads="1"/>
          </p:cNvSpPr>
          <p:nvPr/>
        </p:nvSpPr>
        <p:spPr bwMode="auto">
          <a:xfrm>
            <a:off x="6553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68" name="Rectangle 85"/>
          <p:cNvSpPr>
            <a:spLocks noChangeArrowheads="1"/>
          </p:cNvSpPr>
          <p:nvPr/>
        </p:nvSpPr>
        <p:spPr bwMode="auto">
          <a:xfrm>
            <a:off x="6553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69" name="Rectangle 86"/>
          <p:cNvSpPr>
            <a:spLocks noChangeArrowheads="1"/>
          </p:cNvSpPr>
          <p:nvPr/>
        </p:nvSpPr>
        <p:spPr bwMode="auto">
          <a:xfrm>
            <a:off x="6553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70" name="Rectangle 87"/>
          <p:cNvSpPr>
            <a:spLocks noChangeArrowheads="1"/>
          </p:cNvSpPr>
          <p:nvPr/>
        </p:nvSpPr>
        <p:spPr bwMode="auto">
          <a:xfrm>
            <a:off x="6553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71" name="Rectangle 88"/>
          <p:cNvSpPr>
            <a:spLocks noChangeArrowheads="1"/>
          </p:cNvSpPr>
          <p:nvPr/>
        </p:nvSpPr>
        <p:spPr bwMode="auto">
          <a:xfrm>
            <a:off x="3886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72" name="Rectangle 89"/>
          <p:cNvSpPr>
            <a:spLocks noChangeArrowheads="1"/>
          </p:cNvSpPr>
          <p:nvPr/>
        </p:nvSpPr>
        <p:spPr bwMode="auto">
          <a:xfrm>
            <a:off x="4267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73" name="Rectangle 90"/>
          <p:cNvSpPr>
            <a:spLocks noChangeArrowheads="1"/>
          </p:cNvSpPr>
          <p:nvPr/>
        </p:nvSpPr>
        <p:spPr bwMode="auto">
          <a:xfrm>
            <a:off x="4648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74" name="Rectangle 91"/>
          <p:cNvSpPr>
            <a:spLocks noChangeArrowheads="1"/>
          </p:cNvSpPr>
          <p:nvPr/>
        </p:nvSpPr>
        <p:spPr bwMode="auto">
          <a:xfrm>
            <a:off x="5029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75" name="Rectangle 92"/>
          <p:cNvSpPr>
            <a:spLocks noChangeArrowheads="1"/>
          </p:cNvSpPr>
          <p:nvPr/>
        </p:nvSpPr>
        <p:spPr bwMode="auto">
          <a:xfrm>
            <a:off x="5410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76" name="Rectangle 93"/>
          <p:cNvSpPr>
            <a:spLocks noChangeArrowheads="1"/>
          </p:cNvSpPr>
          <p:nvPr/>
        </p:nvSpPr>
        <p:spPr bwMode="auto">
          <a:xfrm>
            <a:off x="5791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77" name="Rectangle 94"/>
          <p:cNvSpPr>
            <a:spLocks noChangeArrowheads="1"/>
          </p:cNvSpPr>
          <p:nvPr/>
        </p:nvSpPr>
        <p:spPr bwMode="auto">
          <a:xfrm>
            <a:off x="6172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78" name="Rectangle 95"/>
          <p:cNvSpPr>
            <a:spLocks noChangeArrowheads="1"/>
          </p:cNvSpPr>
          <p:nvPr/>
        </p:nvSpPr>
        <p:spPr bwMode="auto">
          <a:xfrm>
            <a:off x="3505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79" name="Rectangle 96"/>
          <p:cNvSpPr>
            <a:spLocks noChangeArrowheads="1"/>
          </p:cNvSpPr>
          <p:nvPr/>
        </p:nvSpPr>
        <p:spPr bwMode="auto">
          <a:xfrm>
            <a:off x="3124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80" name="Rectangle 97"/>
          <p:cNvSpPr>
            <a:spLocks noChangeArrowheads="1"/>
          </p:cNvSpPr>
          <p:nvPr/>
        </p:nvSpPr>
        <p:spPr bwMode="auto">
          <a:xfrm>
            <a:off x="6553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81" name="Rectangle 98"/>
          <p:cNvSpPr>
            <a:spLocks noChangeArrowheads="1"/>
          </p:cNvSpPr>
          <p:nvPr/>
        </p:nvSpPr>
        <p:spPr bwMode="auto">
          <a:xfrm>
            <a:off x="3886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82" name="Rectangle 99"/>
          <p:cNvSpPr>
            <a:spLocks noChangeArrowheads="1"/>
          </p:cNvSpPr>
          <p:nvPr/>
        </p:nvSpPr>
        <p:spPr bwMode="auto">
          <a:xfrm>
            <a:off x="4267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83" name="Rectangle 100"/>
          <p:cNvSpPr>
            <a:spLocks noChangeArrowheads="1"/>
          </p:cNvSpPr>
          <p:nvPr/>
        </p:nvSpPr>
        <p:spPr bwMode="auto">
          <a:xfrm>
            <a:off x="4648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84" name="Rectangle 101"/>
          <p:cNvSpPr>
            <a:spLocks noChangeArrowheads="1"/>
          </p:cNvSpPr>
          <p:nvPr/>
        </p:nvSpPr>
        <p:spPr bwMode="auto">
          <a:xfrm>
            <a:off x="5029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85" name="Rectangle 102"/>
          <p:cNvSpPr>
            <a:spLocks noChangeArrowheads="1"/>
          </p:cNvSpPr>
          <p:nvPr/>
        </p:nvSpPr>
        <p:spPr bwMode="auto">
          <a:xfrm>
            <a:off x="5410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86" name="Rectangle 103"/>
          <p:cNvSpPr>
            <a:spLocks noChangeArrowheads="1"/>
          </p:cNvSpPr>
          <p:nvPr/>
        </p:nvSpPr>
        <p:spPr bwMode="auto">
          <a:xfrm>
            <a:off x="5791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87" name="Rectangle 104"/>
          <p:cNvSpPr>
            <a:spLocks noChangeArrowheads="1"/>
          </p:cNvSpPr>
          <p:nvPr/>
        </p:nvSpPr>
        <p:spPr bwMode="auto">
          <a:xfrm>
            <a:off x="6172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88" name="Rectangle 105"/>
          <p:cNvSpPr>
            <a:spLocks noChangeArrowheads="1"/>
          </p:cNvSpPr>
          <p:nvPr/>
        </p:nvSpPr>
        <p:spPr bwMode="auto">
          <a:xfrm>
            <a:off x="3505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2089" name="Rectangle 107"/>
          <p:cNvSpPr>
            <a:spLocks noChangeArrowheads="1"/>
          </p:cNvSpPr>
          <p:nvPr/>
        </p:nvSpPr>
        <p:spPr bwMode="auto">
          <a:xfrm>
            <a:off x="6172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42090" name="Rectangle 108"/>
          <p:cNvSpPr>
            <a:spLocks noChangeArrowheads="1"/>
          </p:cNvSpPr>
          <p:nvPr/>
        </p:nvSpPr>
        <p:spPr bwMode="auto">
          <a:xfrm>
            <a:off x="3505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42091" name="Rectangle 109"/>
          <p:cNvSpPr>
            <a:spLocks noChangeArrowheads="1"/>
          </p:cNvSpPr>
          <p:nvPr/>
        </p:nvSpPr>
        <p:spPr bwMode="auto">
          <a:xfrm>
            <a:off x="3886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42092" name="Rectangle 110"/>
          <p:cNvSpPr>
            <a:spLocks noChangeArrowheads="1"/>
          </p:cNvSpPr>
          <p:nvPr/>
        </p:nvSpPr>
        <p:spPr bwMode="auto">
          <a:xfrm>
            <a:off x="4267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42093" name="Rectangle 111"/>
          <p:cNvSpPr>
            <a:spLocks noChangeArrowheads="1"/>
          </p:cNvSpPr>
          <p:nvPr/>
        </p:nvSpPr>
        <p:spPr bwMode="auto">
          <a:xfrm>
            <a:off x="4648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42094" name="Rectangle 112"/>
          <p:cNvSpPr>
            <a:spLocks noChangeArrowheads="1"/>
          </p:cNvSpPr>
          <p:nvPr/>
        </p:nvSpPr>
        <p:spPr bwMode="auto">
          <a:xfrm>
            <a:off x="5029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42095" name="Rectangle 113"/>
          <p:cNvSpPr>
            <a:spLocks noChangeArrowheads="1"/>
          </p:cNvSpPr>
          <p:nvPr/>
        </p:nvSpPr>
        <p:spPr bwMode="auto">
          <a:xfrm>
            <a:off x="5410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42096" name="Rectangle 114"/>
          <p:cNvSpPr>
            <a:spLocks noChangeArrowheads="1"/>
          </p:cNvSpPr>
          <p:nvPr/>
        </p:nvSpPr>
        <p:spPr bwMode="auto">
          <a:xfrm>
            <a:off x="5791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42097" name="Rectangle 115"/>
          <p:cNvSpPr>
            <a:spLocks noChangeArrowheads="1"/>
          </p:cNvSpPr>
          <p:nvPr/>
        </p:nvSpPr>
        <p:spPr bwMode="auto">
          <a:xfrm>
            <a:off x="2667000" y="425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42098" name="Rectangle 116"/>
          <p:cNvSpPr>
            <a:spLocks noChangeArrowheads="1"/>
          </p:cNvSpPr>
          <p:nvPr/>
        </p:nvSpPr>
        <p:spPr bwMode="auto">
          <a:xfrm>
            <a:off x="2667000" y="203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42099" name="Rectangle 117"/>
          <p:cNvSpPr>
            <a:spLocks noChangeArrowheads="1"/>
          </p:cNvSpPr>
          <p:nvPr/>
        </p:nvSpPr>
        <p:spPr bwMode="auto">
          <a:xfrm>
            <a:off x="2667000" y="234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42100" name="Rectangle 118"/>
          <p:cNvSpPr>
            <a:spLocks noChangeArrowheads="1"/>
          </p:cNvSpPr>
          <p:nvPr/>
        </p:nvSpPr>
        <p:spPr bwMode="auto">
          <a:xfrm>
            <a:off x="2667000" y="266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42101" name="Rectangle 119"/>
          <p:cNvSpPr>
            <a:spLocks noChangeArrowheads="1"/>
          </p:cNvSpPr>
          <p:nvPr/>
        </p:nvSpPr>
        <p:spPr bwMode="auto">
          <a:xfrm>
            <a:off x="2667000" y="298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42102" name="Rectangle 120"/>
          <p:cNvSpPr>
            <a:spLocks noChangeArrowheads="1"/>
          </p:cNvSpPr>
          <p:nvPr/>
        </p:nvSpPr>
        <p:spPr bwMode="auto">
          <a:xfrm>
            <a:off x="2667000" y="330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42103" name="Rectangle 121"/>
          <p:cNvSpPr>
            <a:spLocks noChangeArrowheads="1"/>
          </p:cNvSpPr>
          <p:nvPr/>
        </p:nvSpPr>
        <p:spPr bwMode="auto">
          <a:xfrm>
            <a:off x="2667000" y="361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42104" name="Rectangle 122"/>
          <p:cNvSpPr>
            <a:spLocks noChangeArrowheads="1"/>
          </p:cNvSpPr>
          <p:nvPr/>
        </p:nvSpPr>
        <p:spPr bwMode="auto">
          <a:xfrm>
            <a:off x="2667000" y="393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42105" name="Rectangle 123"/>
          <p:cNvSpPr>
            <a:spLocks noChangeArrowheads="1"/>
          </p:cNvSpPr>
          <p:nvPr/>
        </p:nvSpPr>
        <p:spPr bwMode="auto">
          <a:xfrm>
            <a:off x="2667000" y="457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42106" name="Rectangle 124"/>
          <p:cNvSpPr>
            <a:spLocks noChangeArrowheads="1"/>
          </p:cNvSpPr>
          <p:nvPr/>
        </p:nvSpPr>
        <p:spPr bwMode="auto">
          <a:xfrm>
            <a:off x="3124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42107" name="Rectangle 125"/>
          <p:cNvSpPr>
            <a:spLocks noChangeArrowheads="1"/>
          </p:cNvSpPr>
          <p:nvPr/>
        </p:nvSpPr>
        <p:spPr bwMode="auto">
          <a:xfrm>
            <a:off x="6553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42108" name="Rectangle 126"/>
          <p:cNvSpPr>
            <a:spLocks noChangeArrowheads="1"/>
          </p:cNvSpPr>
          <p:nvPr/>
        </p:nvSpPr>
        <p:spPr bwMode="auto">
          <a:xfrm>
            <a:off x="2667000" y="171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131" name="Rectangle 106"/>
          <p:cNvSpPr txBox="1">
            <a:spLocks noChangeArrowheads="1"/>
          </p:cNvSpPr>
          <p:nvPr/>
        </p:nvSpPr>
        <p:spPr bwMode="auto">
          <a:xfrm>
            <a:off x="500066" y="825500"/>
            <a:ext cx="8181975" cy="604573"/>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buFont typeface="Wingdings" pitchFamily="2" charset="2"/>
              <a:buNone/>
              <a:defRPr/>
            </a:pPr>
            <a:r>
              <a:rPr lang="zh-CN" altLang="en-US" sz="3000" kern="0">
                <a:latin typeface="+mn-lt"/>
                <a:ea typeface="+mn-ea"/>
              </a:rPr>
              <a:t>借助队列可求得入口到出口的最短路径(若存在)</a:t>
            </a:r>
            <a:endParaRPr lang="zh-CN" altLang="en-US" sz="3000" kern="0" dirty="0">
              <a:latin typeface="+mn-lt"/>
              <a:ea typeface="+mn-ea"/>
            </a:endParaRPr>
          </a:p>
        </p:txBody>
      </p:sp>
      <p:sp>
        <p:nvSpPr>
          <p:cNvPr id="128" name="Rectangle 65"/>
          <p:cNvSpPr>
            <a:spLocks noGrp="1" noChangeArrowheads="1"/>
          </p:cNvSpPr>
          <p:nvPr>
            <p:ph type="title"/>
          </p:nvPr>
        </p:nvSpPr>
        <p:spPr>
          <a:xfrm>
            <a:off x="446856" y="193204"/>
            <a:ext cx="8229600" cy="576063"/>
          </a:xfrm>
        </p:spPr>
        <p:txBody>
          <a:bodyPr anchor="b"/>
          <a:lstStyle/>
          <a:p>
            <a:pPr>
              <a:defRPr/>
            </a:pPr>
            <a:r>
              <a:rPr lang="zh-CN" altLang="en-US" sz="3600" dirty="0">
                <a:effectLst>
                  <a:outerShdw blurRad="38100" dist="38100" dir="2700000" algn="tl">
                    <a:srgbClr val="C0C0C0"/>
                  </a:outerShdw>
                </a:effectLst>
              </a:rPr>
              <a:t>迷宫问题(最短路径)</a:t>
            </a:r>
            <a:r>
              <a:rPr lang="en-US" altLang="zh-CN" sz="3600" dirty="0">
                <a:effectLst>
                  <a:outerShdw blurRad="38100" dist="38100" dir="2700000" algn="tl">
                    <a:srgbClr val="C0C0C0"/>
                  </a:outerShdw>
                </a:effectLst>
              </a:rPr>
              <a:t>-BFS</a:t>
            </a: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smtClean="0"/>
              <a:t>Part 1.</a:t>
            </a:r>
            <a:r>
              <a:rPr lang="zh-CN" altLang="en-US" smtClean="0"/>
              <a:t>穷举</a:t>
            </a:r>
            <a:endParaRPr lang="en-US" altLang="zh-CN" dirty="0" smtClean="0"/>
          </a:p>
        </p:txBody>
      </p:sp>
      <p:sp>
        <p:nvSpPr>
          <p:cNvPr id="19459" name="Rectangle 3"/>
          <p:cNvSpPr>
            <a:spLocks noGrp="1" noChangeArrowheads="1"/>
          </p:cNvSpPr>
          <p:nvPr>
            <p:ph type="body" idx="1"/>
          </p:nvPr>
        </p:nvSpPr>
        <p:spPr/>
        <p:txBody>
          <a:bodyPr/>
          <a:lstStyle/>
          <a:p>
            <a:pPr eaLnBrk="1" hangingPunct="1">
              <a:buFont typeface="Wingdings" pitchFamily="2" charset="2"/>
              <a:buNone/>
              <a:defRPr/>
            </a:pPr>
            <a:r>
              <a:rPr lang="en-US" altLang="zh-CN" dirty="0" smtClean="0">
                <a:effectLst>
                  <a:outerShdw blurRad="38100" dist="38100" dir="2700000" algn="tl">
                    <a:srgbClr val="C0C0C0"/>
                  </a:outerShdw>
                </a:effectLst>
                <a:latin typeface="宋体" pitchFamily="2" charset="-122"/>
              </a:rPr>
              <a:t>  </a:t>
            </a:r>
            <a:r>
              <a:rPr lang="zh-CN" altLang="en-US" dirty="0" smtClean="0">
                <a:effectLst>
                  <a:outerShdw blurRad="38100" dist="38100" dir="2700000" algn="tl">
                    <a:srgbClr val="C0C0C0"/>
                  </a:outerShdw>
                </a:effectLst>
                <a:latin typeface="宋体" pitchFamily="2" charset="-122"/>
              </a:rPr>
              <a:t>将所有可能解的情况列举出来，然后一一验证是否符合整个问题的求解要求。</a:t>
            </a:r>
            <a:endParaRPr lang="en-US" altLang="zh-CN" dirty="0" smtClean="0">
              <a:effectLst>
                <a:outerShdw blurRad="38100" dist="38100" dir="2700000" algn="tl">
                  <a:srgbClr val="C0C0C0"/>
                </a:outerShdw>
              </a:effectLst>
              <a:latin typeface="宋体" pitchFamily="2" charset="-122"/>
            </a:endParaRPr>
          </a:p>
          <a:p>
            <a:pPr eaLnBrk="1" hangingPunct="1">
              <a:defRPr/>
            </a:pPr>
            <a:endParaRPr lang="en-US" altLang="zh-CN" dirty="0" smtClean="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505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3011" name="Rectangle 3"/>
          <p:cNvSpPr>
            <a:spLocks noChangeArrowheads="1"/>
          </p:cNvSpPr>
          <p:nvPr/>
        </p:nvSpPr>
        <p:spPr bwMode="auto">
          <a:xfrm>
            <a:off x="3886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p>
        </p:txBody>
      </p:sp>
      <p:sp>
        <p:nvSpPr>
          <p:cNvPr id="43012" name="Rectangle 4"/>
          <p:cNvSpPr>
            <a:spLocks noChangeArrowheads="1"/>
          </p:cNvSpPr>
          <p:nvPr/>
        </p:nvSpPr>
        <p:spPr bwMode="auto">
          <a:xfrm>
            <a:off x="4267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13" name="Rectangle 5"/>
          <p:cNvSpPr>
            <a:spLocks noChangeArrowheads="1"/>
          </p:cNvSpPr>
          <p:nvPr/>
        </p:nvSpPr>
        <p:spPr bwMode="auto">
          <a:xfrm>
            <a:off x="4648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7</a:t>
            </a:r>
          </a:p>
        </p:txBody>
      </p:sp>
      <p:sp>
        <p:nvSpPr>
          <p:cNvPr id="43014" name="Rectangle 6"/>
          <p:cNvSpPr>
            <a:spLocks noChangeArrowheads="1"/>
          </p:cNvSpPr>
          <p:nvPr/>
        </p:nvSpPr>
        <p:spPr bwMode="auto">
          <a:xfrm>
            <a:off x="5029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8</a:t>
            </a:r>
          </a:p>
        </p:txBody>
      </p:sp>
      <p:sp>
        <p:nvSpPr>
          <p:cNvPr id="43015" name="Rectangle 7"/>
          <p:cNvSpPr>
            <a:spLocks noChangeArrowheads="1"/>
          </p:cNvSpPr>
          <p:nvPr/>
        </p:nvSpPr>
        <p:spPr bwMode="auto">
          <a:xfrm>
            <a:off x="5410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9</a:t>
            </a:r>
          </a:p>
        </p:txBody>
      </p:sp>
      <p:sp>
        <p:nvSpPr>
          <p:cNvPr id="43016" name="Rectangle 8"/>
          <p:cNvSpPr>
            <a:spLocks noChangeArrowheads="1"/>
          </p:cNvSpPr>
          <p:nvPr/>
        </p:nvSpPr>
        <p:spPr bwMode="auto">
          <a:xfrm>
            <a:off x="5791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17" name="Rectangle 9"/>
          <p:cNvSpPr>
            <a:spLocks noChangeArrowheads="1"/>
          </p:cNvSpPr>
          <p:nvPr/>
        </p:nvSpPr>
        <p:spPr bwMode="auto">
          <a:xfrm>
            <a:off x="6172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13</a:t>
            </a:r>
          </a:p>
        </p:txBody>
      </p:sp>
      <p:sp>
        <p:nvSpPr>
          <p:cNvPr id="43018" name="Rectangle 10"/>
          <p:cNvSpPr>
            <a:spLocks noChangeArrowheads="1"/>
          </p:cNvSpPr>
          <p:nvPr/>
        </p:nvSpPr>
        <p:spPr bwMode="auto">
          <a:xfrm>
            <a:off x="3505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endParaRPr kumimoji="1" lang="zh-CN" altLang="en-US">
              <a:latin typeface="Times New Roman" pitchFamily="18" charset="0"/>
            </a:endParaRPr>
          </a:p>
        </p:txBody>
      </p:sp>
      <p:sp>
        <p:nvSpPr>
          <p:cNvPr id="43019" name="Rectangle 11"/>
          <p:cNvSpPr>
            <a:spLocks noChangeArrowheads="1"/>
          </p:cNvSpPr>
          <p:nvPr/>
        </p:nvSpPr>
        <p:spPr bwMode="auto">
          <a:xfrm>
            <a:off x="3886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43020" name="Rectangle 12"/>
          <p:cNvSpPr>
            <a:spLocks noChangeArrowheads="1"/>
          </p:cNvSpPr>
          <p:nvPr/>
        </p:nvSpPr>
        <p:spPr bwMode="auto">
          <a:xfrm>
            <a:off x="4267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21" name="Rectangle 13"/>
          <p:cNvSpPr>
            <a:spLocks noChangeArrowheads="1"/>
          </p:cNvSpPr>
          <p:nvPr/>
        </p:nvSpPr>
        <p:spPr bwMode="auto">
          <a:xfrm>
            <a:off x="4648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6</a:t>
            </a:r>
          </a:p>
        </p:txBody>
      </p:sp>
      <p:sp>
        <p:nvSpPr>
          <p:cNvPr id="43022" name="Rectangle 14"/>
          <p:cNvSpPr>
            <a:spLocks noChangeArrowheads="1"/>
          </p:cNvSpPr>
          <p:nvPr/>
        </p:nvSpPr>
        <p:spPr bwMode="auto">
          <a:xfrm>
            <a:off x="5029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7</a:t>
            </a:r>
          </a:p>
        </p:txBody>
      </p:sp>
      <p:sp>
        <p:nvSpPr>
          <p:cNvPr id="43023" name="Rectangle 15"/>
          <p:cNvSpPr>
            <a:spLocks noChangeArrowheads="1"/>
          </p:cNvSpPr>
          <p:nvPr/>
        </p:nvSpPr>
        <p:spPr bwMode="auto">
          <a:xfrm>
            <a:off x="5410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8</a:t>
            </a:r>
          </a:p>
        </p:txBody>
      </p:sp>
      <p:sp>
        <p:nvSpPr>
          <p:cNvPr id="43024" name="Rectangle 16"/>
          <p:cNvSpPr>
            <a:spLocks noChangeArrowheads="1"/>
          </p:cNvSpPr>
          <p:nvPr/>
        </p:nvSpPr>
        <p:spPr bwMode="auto">
          <a:xfrm>
            <a:off x="5791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25" name="Rectangle 17"/>
          <p:cNvSpPr>
            <a:spLocks noChangeArrowheads="1"/>
          </p:cNvSpPr>
          <p:nvPr/>
        </p:nvSpPr>
        <p:spPr bwMode="auto">
          <a:xfrm>
            <a:off x="6172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12</a:t>
            </a:r>
          </a:p>
        </p:txBody>
      </p:sp>
      <p:sp>
        <p:nvSpPr>
          <p:cNvPr id="43026" name="Rectangle 18"/>
          <p:cNvSpPr>
            <a:spLocks noChangeArrowheads="1"/>
          </p:cNvSpPr>
          <p:nvPr/>
        </p:nvSpPr>
        <p:spPr bwMode="auto">
          <a:xfrm>
            <a:off x="3505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43027" name="Rectangle 19"/>
          <p:cNvSpPr>
            <a:spLocks noChangeArrowheads="1"/>
          </p:cNvSpPr>
          <p:nvPr/>
        </p:nvSpPr>
        <p:spPr bwMode="auto">
          <a:xfrm>
            <a:off x="3886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3</a:t>
            </a:r>
          </a:p>
        </p:txBody>
      </p:sp>
      <p:sp>
        <p:nvSpPr>
          <p:cNvPr id="43028" name="Rectangle 20"/>
          <p:cNvSpPr>
            <a:spLocks noChangeArrowheads="1"/>
          </p:cNvSpPr>
          <p:nvPr/>
        </p:nvSpPr>
        <p:spPr bwMode="auto">
          <a:xfrm>
            <a:off x="4267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4</a:t>
            </a:r>
          </a:p>
        </p:txBody>
      </p:sp>
      <p:sp>
        <p:nvSpPr>
          <p:cNvPr id="43029" name="Rectangle 21"/>
          <p:cNvSpPr>
            <a:spLocks noChangeArrowheads="1"/>
          </p:cNvSpPr>
          <p:nvPr/>
        </p:nvSpPr>
        <p:spPr bwMode="auto">
          <a:xfrm>
            <a:off x="4648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5</a:t>
            </a:r>
          </a:p>
        </p:txBody>
      </p:sp>
      <p:sp>
        <p:nvSpPr>
          <p:cNvPr id="43030" name="Rectangle 22"/>
          <p:cNvSpPr>
            <a:spLocks noChangeArrowheads="1"/>
          </p:cNvSpPr>
          <p:nvPr/>
        </p:nvSpPr>
        <p:spPr bwMode="auto">
          <a:xfrm>
            <a:off x="5029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31" name="Rectangle 23"/>
          <p:cNvSpPr>
            <a:spLocks noChangeArrowheads="1"/>
          </p:cNvSpPr>
          <p:nvPr/>
        </p:nvSpPr>
        <p:spPr bwMode="auto">
          <a:xfrm>
            <a:off x="5791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10</a:t>
            </a:r>
          </a:p>
        </p:txBody>
      </p:sp>
      <p:sp>
        <p:nvSpPr>
          <p:cNvPr id="43032" name="Rectangle 24"/>
          <p:cNvSpPr>
            <a:spLocks noChangeArrowheads="1"/>
          </p:cNvSpPr>
          <p:nvPr/>
        </p:nvSpPr>
        <p:spPr bwMode="auto">
          <a:xfrm>
            <a:off x="6172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11</a:t>
            </a:r>
          </a:p>
        </p:txBody>
      </p:sp>
      <p:sp>
        <p:nvSpPr>
          <p:cNvPr id="43033" name="Rectangle 25"/>
          <p:cNvSpPr>
            <a:spLocks noChangeArrowheads="1"/>
          </p:cNvSpPr>
          <p:nvPr/>
        </p:nvSpPr>
        <p:spPr bwMode="auto">
          <a:xfrm>
            <a:off x="3505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3</a:t>
            </a:r>
          </a:p>
        </p:txBody>
      </p:sp>
      <p:sp>
        <p:nvSpPr>
          <p:cNvPr id="43034" name="Rectangle 26"/>
          <p:cNvSpPr>
            <a:spLocks noChangeArrowheads="1"/>
          </p:cNvSpPr>
          <p:nvPr/>
        </p:nvSpPr>
        <p:spPr bwMode="auto">
          <a:xfrm>
            <a:off x="3886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35" name="Rectangle 27"/>
          <p:cNvSpPr>
            <a:spLocks noChangeArrowheads="1"/>
          </p:cNvSpPr>
          <p:nvPr/>
        </p:nvSpPr>
        <p:spPr bwMode="auto">
          <a:xfrm>
            <a:off x="4267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36" name="Rectangle 28"/>
          <p:cNvSpPr>
            <a:spLocks noChangeArrowheads="1"/>
          </p:cNvSpPr>
          <p:nvPr/>
        </p:nvSpPr>
        <p:spPr bwMode="auto">
          <a:xfrm>
            <a:off x="4648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37" name="Rectangle 29"/>
          <p:cNvSpPr>
            <a:spLocks noChangeArrowheads="1"/>
          </p:cNvSpPr>
          <p:nvPr/>
        </p:nvSpPr>
        <p:spPr bwMode="auto">
          <a:xfrm>
            <a:off x="5029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11</a:t>
            </a:r>
          </a:p>
        </p:txBody>
      </p:sp>
      <p:sp>
        <p:nvSpPr>
          <p:cNvPr id="43038" name="Rectangle 30"/>
          <p:cNvSpPr>
            <a:spLocks noChangeArrowheads="1"/>
          </p:cNvSpPr>
          <p:nvPr/>
        </p:nvSpPr>
        <p:spPr bwMode="auto">
          <a:xfrm>
            <a:off x="5410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10</a:t>
            </a:r>
          </a:p>
        </p:txBody>
      </p:sp>
      <p:sp>
        <p:nvSpPr>
          <p:cNvPr id="43039" name="Rectangle 31"/>
          <p:cNvSpPr>
            <a:spLocks noChangeArrowheads="1"/>
          </p:cNvSpPr>
          <p:nvPr/>
        </p:nvSpPr>
        <p:spPr bwMode="auto">
          <a:xfrm>
            <a:off x="5791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11</a:t>
            </a:r>
          </a:p>
        </p:txBody>
      </p:sp>
      <p:sp>
        <p:nvSpPr>
          <p:cNvPr id="43040" name="Rectangle 32"/>
          <p:cNvSpPr>
            <a:spLocks noChangeArrowheads="1"/>
          </p:cNvSpPr>
          <p:nvPr/>
        </p:nvSpPr>
        <p:spPr bwMode="auto">
          <a:xfrm>
            <a:off x="6172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12</a:t>
            </a:r>
          </a:p>
        </p:txBody>
      </p:sp>
      <p:sp>
        <p:nvSpPr>
          <p:cNvPr id="43041" name="Rectangle 33"/>
          <p:cNvSpPr>
            <a:spLocks noChangeArrowheads="1"/>
          </p:cNvSpPr>
          <p:nvPr/>
        </p:nvSpPr>
        <p:spPr bwMode="auto">
          <a:xfrm>
            <a:off x="3505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4</a:t>
            </a:r>
          </a:p>
        </p:txBody>
      </p:sp>
      <p:sp>
        <p:nvSpPr>
          <p:cNvPr id="43042" name="Rectangle 34"/>
          <p:cNvSpPr>
            <a:spLocks noChangeArrowheads="1"/>
          </p:cNvSpPr>
          <p:nvPr/>
        </p:nvSpPr>
        <p:spPr bwMode="auto">
          <a:xfrm>
            <a:off x="3886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5</a:t>
            </a:r>
          </a:p>
        </p:txBody>
      </p:sp>
      <p:sp>
        <p:nvSpPr>
          <p:cNvPr id="43043" name="Rectangle 35"/>
          <p:cNvSpPr>
            <a:spLocks noChangeArrowheads="1"/>
          </p:cNvSpPr>
          <p:nvPr/>
        </p:nvSpPr>
        <p:spPr bwMode="auto">
          <a:xfrm>
            <a:off x="4267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6</a:t>
            </a:r>
          </a:p>
        </p:txBody>
      </p:sp>
      <p:sp>
        <p:nvSpPr>
          <p:cNvPr id="43044" name="Rectangle 36"/>
          <p:cNvSpPr>
            <a:spLocks noChangeArrowheads="1"/>
          </p:cNvSpPr>
          <p:nvPr/>
        </p:nvSpPr>
        <p:spPr bwMode="auto">
          <a:xfrm>
            <a:off x="4648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45" name="Rectangle 37"/>
          <p:cNvSpPr>
            <a:spLocks noChangeArrowheads="1"/>
          </p:cNvSpPr>
          <p:nvPr/>
        </p:nvSpPr>
        <p:spPr bwMode="auto">
          <a:xfrm>
            <a:off x="5029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10</a:t>
            </a:r>
          </a:p>
        </p:txBody>
      </p:sp>
      <p:sp>
        <p:nvSpPr>
          <p:cNvPr id="43046" name="Rectangle 38"/>
          <p:cNvSpPr>
            <a:spLocks noChangeArrowheads="1"/>
          </p:cNvSpPr>
          <p:nvPr/>
        </p:nvSpPr>
        <p:spPr bwMode="auto">
          <a:xfrm>
            <a:off x="5410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11</a:t>
            </a:r>
          </a:p>
        </p:txBody>
      </p:sp>
      <p:sp>
        <p:nvSpPr>
          <p:cNvPr id="43047" name="Rectangle 39"/>
          <p:cNvSpPr>
            <a:spLocks noChangeArrowheads="1"/>
          </p:cNvSpPr>
          <p:nvPr/>
        </p:nvSpPr>
        <p:spPr bwMode="auto">
          <a:xfrm>
            <a:off x="5791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12</a:t>
            </a:r>
          </a:p>
        </p:txBody>
      </p:sp>
      <p:sp>
        <p:nvSpPr>
          <p:cNvPr id="43048" name="Rectangle 40"/>
          <p:cNvSpPr>
            <a:spLocks noChangeArrowheads="1"/>
          </p:cNvSpPr>
          <p:nvPr/>
        </p:nvSpPr>
        <p:spPr bwMode="auto">
          <a:xfrm>
            <a:off x="6172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13</a:t>
            </a:r>
          </a:p>
        </p:txBody>
      </p:sp>
      <p:sp>
        <p:nvSpPr>
          <p:cNvPr id="43049" name="Rectangle 41"/>
          <p:cNvSpPr>
            <a:spLocks noChangeArrowheads="1"/>
          </p:cNvSpPr>
          <p:nvPr/>
        </p:nvSpPr>
        <p:spPr bwMode="auto">
          <a:xfrm>
            <a:off x="3505200" y="361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5</a:t>
            </a:r>
          </a:p>
        </p:txBody>
      </p:sp>
      <p:sp>
        <p:nvSpPr>
          <p:cNvPr id="43050" name="Rectangle 42"/>
          <p:cNvSpPr>
            <a:spLocks noChangeArrowheads="1"/>
          </p:cNvSpPr>
          <p:nvPr/>
        </p:nvSpPr>
        <p:spPr bwMode="auto">
          <a:xfrm>
            <a:off x="3886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51" name="Rectangle 43"/>
          <p:cNvSpPr>
            <a:spLocks noChangeArrowheads="1"/>
          </p:cNvSpPr>
          <p:nvPr/>
        </p:nvSpPr>
        <p:spPr bwMode="auto">
          <a:xfrm>
            <a:off x="4267200" y="361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7</a:t>
            </a:r>
          </a:p>
        </p:txBody>
      </p:sp>
      <p:sp>
        <p:nvSpPr>
          <p:cNvPr id="43052" name="Rectangle 44"/>
          <p:cNvSpPr>
            <a:spLocks noChangeArrowheads="1"/>
          </p:cNvSpPr>
          <p:nvPr/>
        </p:nvSpPr>
        <p:spPr bwMode="auto">
          <a:xfrm>
            <a:off x="4648200" y="361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8</a:t>
            </a:r>
          </a:p>
        </p:txBody>
      </p:sp>
      <p:sp>
        <p:nvSpPr>
          <p:cNvPr id="43053" name="Rectangle 45"/>
          <p:cNvSpPr>
            <a:spLocks noChangeArrowheads="1"/>
          </p:cNvSpPr>
          <p:nvPr/>
        </p:nvSpPr>
        <p:spPr bwMode="auto">
          <a:xfrm>
            <a:off x="5029200" y="361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9</a:t>
            </a:r>
          </a:p>
        </p:txBody>
      </p:sp>
      <p:sp>
        <p:nvSpPr>
          <p:cNvPr id="43054" name="Rectangle 46"/>
          <p:cNvSpPr>
            <a:spLocks noChangeArrowheads="1"/>
          </p:cNvSpPr>
          <p:nvPr/>
        </p:nvSpPr>
        <p:spPr bwMode="auto">
          <a:xfrm>
            <a:off x="5410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55" name="Rectangle 47"/>
          <p:cNvSpPr>
            <a:spLocks noChangeArrowheads="1"/>
          </p:cNvSpPr>
          <p:nvPr/>
        </p:nvSpPr>
        <p:spPr bwMode="auto">
          <a:xfrm>
            <a:off x="5791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3056" name="Rectangle 48"/>
          <p:cNvSpPr>
            <a:spLocks noChangeArrowheads="1"/>
          </p:cNvSpPr>
          <p:nvPr/>
        </p:nvSpPr>
        <p:spPr bwMode="auto">
          <a:xfrm>
            <a:off x="6172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3057" name="Rectangle 49"/>
          <p:cNvSpPr>
            <a:spLocks noChangeArrowheads="1"/>
          </p:cNvSpPr>
          <p:nvPr/>
        </p:nvSpPr>
        <p:spPr bwMode="auto">
          <a:xfrm>
            <a:off x="3505200" y="393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6</a:t>
            </a:r>
          </a:p>
        </p:txBody>
      </p:sp>
      <p:sp>
        <p:nvSpPr>
          <p:cNvPr id="43058" name="Rectangle 50"/>
          <p:cNvSpPr>
            <a:spLocks noChangeArrowheads="1"/>
          </p:cNvSpPr>
          <p:nvPr/>
        </p:nvSpPr>
        <p:spPr bwMode="auto">
          <a:xfrm>
            <a:off x="3886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59" name="Rectangle 51"/>
          <p:cNvSpPr>
            <a:spLocks noChangeArrowheads="1"/>
          </p:cNvSpPr>
          <p:nvPr/>
        </p:nvSpPr>
        <p:spPr bwMode="auto">
          <a:xfrm>
            <a:off x="4267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60" name="Rectangle 52"/>
          <p:cNvSpPr>
            <a:spLocks noChangeArrowheads="1"/>
          </p:cNvSpPr>
          <p:nvPr/>
        </p:nvSpPr>
        <p:spPr bwMode="auto">
          <a:xfrm>
            <a:off x="4648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61" name="Rectangle 53"/>
          <p:cNvSpPr>
            <a:spLocks noChangeArrowheads="1"/>
          </p:cNvSpPr>
          <p:nvPr/>
        </p:nvSpPr>
        <p:spPr bwMode="auto">
          <a:xfrm>
            <a:off x="5029200" y="393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10</a:t>
            </a:r>
          </a:p>
        </p:txBody>
      </p:sp>
      <p:sp>
        <p:nvSpPr>
          <p:cNvPr id="43062" name="Rectangle 54"/>
          <p:cNvSpPr>
            <a:spLocks noChangeArrowheads="1"/>
          </p:cNvSpPr>
          <p:nvPr/>
        </p:nvSpPr>
        <p:spPr bwMode="auto">
          <a:xfrm>
            <a:off x="5410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63" name="Rectangle 55"/>
          <p:cNvSpPr>
            <a:spLocks noChangeArrowheads="1"/>
          </p:cNvSpPr>
          <p:nvPr/>
        </p:nvSpPr>
        <p:spPr bwMode="auto">
          <a:xfrm>
            <a:off x="5791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64" name="Rectangle 56"/>
          <p:cNvSpPr>
            <a:spLocks noChangeArrowheads="1"/>
          </p:cNvSpPr>
          <p:nvPr/>
        </p:nvSpPr>
        <p:spPr bwMode="auto">
          <a:xfrm>
            <a:off x="6172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3065" name="Rectangle 57"/>
          <p:cNvSpPr>
            <a:spLocks noChangeArrowheads="1"/>
          </p:cNvSpPr>
          <p:nvPr/>
        </p:nvSpPr>
        <p:spPr bwMode="auto">
          <a:xfrm>
            <a:off x="3505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66" name="Rectangle 58"/>
          <p:cNvSpPr>
            <a:spLocks noChangeArrowheads="1"/>
          </p:cNvSpPr>
          <p:nvPr/>
        </p:nvSpPr>
        <p:spPr bwMode="auto">
          <a:xfrm>
            <a:off x="3886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67" name="Rectangle 59"/>
          <p:cNvSpPr>
            <a:spLocks noChangeArrowheads="1"/>
          </p:cNvSpPr>
          <p:nvPr/>
        </p:nvSpPr>
        <p:spPr bwMode="auto">
          <a:xfrm>
            <a:off x="4267200" y="425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13</a:t>
            </a:r>
          </a:p>
        </p:txBody>
      </p:sp>
      <p:sp>
        <p:nvSpPr>
          <p:cNvPr id="43068" name="Rectangle 60"/>
          <p:cNvSpPr>
            <a:spLocks noChangeArrowheads="1"/>
          </p:cNvSpPr>
          <p:nvPr/>
        </p:nvSpPr>
        <p:spPr bwMode="auto">
          <a:xfrm>
            <a:off x="4648200" y="425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12</a:t>
            </a:r>
          </a:p>
        </p:txBody>
      </p:sp>
      <p:sp>
        <p:nvSpPr>
          <p:cNvPr id="43069" name="Rectangle 61"/>
          <p:cNvSpPr>
            <a:spLocks noChangeArrowheads="1"/>
          </p:cNvSpPr>
          <p:nvPr/>
        </p:nvSpPr>
        <p:spPr bwMode="auto">
          <a:xfrm>
            <a:off x="5029200" y="425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11</a:t>
            </a:r>
          </a:p>
        </p:txBody>
      </p:sp>
      <p:sp>
        <p:nvSpPr>
          <p:cNvPr id="43070" name="Rectangle 62"/>
          <p:cNvSpPr>
            <a:spLocks noChangeArrowheads="1"/>
          </p:cNvSpPr>
          <p:nvPr/>
        </p:nvSpPr>
        <p:spPr bwMode="auto">
          <a:xfrm>
            <a:off x="5410200" y="425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12</a:t>
            </a:r>
          </a:p>
        </p:txBody>
      </p:sp>
      <p:sp>
        <p:nvSpPr>
          <p:cNvPr id="43071" name="Rectangle 63"/>
          <p:cNvSpPr>
            <a:spLocks noChangeArrowheads="1"/>
          </p:cNvSpPr>
          <p:nvPr/>
        </p:nvSpPr>
        <p:spPr bwMode="auto">
          <a:xfrm>
            <a:off x="5791200" y="425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13</a:t>
            </a:r>
          </a:p>
        </p:txBody>
      </p:sp>
      <p:sp>
        <p:nvSpPr>
          <p:cNvPr id="43072" name="Rectangle 64"/>
          <p:cNvSpPr>
            <a:spLocks noChangeArrowheads="1"/>
          </p:cNvSpPr>
          <p:nvPr/>
        </p:nvSpPr>
        <p:spPr bwMode="auto">
          <a:xfrm>
            <a:off x="6172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3073" name="Rectangle 66"/>
          <p:cNvSpPr>
            <a:spLocks noChangeArrowheads="1"/>
          </p:cNvSpPr>
          <p:nvPr/>
        </p:nvSpPr>
        <p:spPr bwMode="auto">
          <a:xfrm>
            <a:off x="1371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入口</a:t>
            </a:r>
          </a:p>
        </p:txBody>
      </p:sp>
      <p:sp>
        <p:nvSpPr>
          <p:cNvPr id="43074" name="Line 67"/>
          <p:cNvSpPr>
            <a:spLocks noChangeShapeType="1"/>
          </p:cNvSpPr>
          <p:nvPr/>
        </p:nvSpPr>
        <p:spPr bwMode="auto">
          <a:xfrm>
            <a:off x="2209800" y="1968500"/>
            <a:ext cx="1447800" cy="254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75" name="Rectangle 68"/>
          <p:cNvSpPr>
            <a:spLocks noChangeArrowheads="1"/>
          </p:cNvSpPr>
          <p:nvPr/>
        </p:nvSpPr>
        <p:spPr bwMode="auto">
          <a:xfrm>
            <a:off x="7467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出口</a:t>
            </a:r>
          </a:p>
        </p:txBody>
      </p:sp>
      <p:sp>
        <p:nvSpPr>
          <p:cNvPr id="43076" name="Line 69"/>
          <p:cNvSpPr>
            <a:spLocks noChangeShapeType="1"/>
          </p:cNvSpPr>
          <p:nvPr/>
        </p:nvSpPr>
        <p:spPr bwMode="auto">
          <a:xfrm flipH="1">
            <a:off x="6324600" y="1905000"/>
            <a:ext cx="1295400" cy="3175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77" name="Rectangle 70"/>
          <p:cNvSpPr>
            <a:spLocks noChangeArrowheads="1"/>
          </p:cNvSpPr>
          <p:nvPr/>
        </p:nvSpPr>
        <p:spPr bwMode="auto">
          <a:xfrm>
            <a:off x="3124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78" name="Rectangle 71"/>
          <p:cNvSpPr>
            <a:spLocks noChangeArrowheads="1"/>
          </p:cNvSpPr>
          <p:nvPr/>
        </p:nvSpPr>
        <p:spPr bwMode="auto">
          <a:xfrm>
            <a:off x="3124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79" name="Rectangle 72"/>
          <p:cNvSpPr>
            <a:spLocks noChangeArrowheads="1"/>
          </p:cNvSpPr>
          <p:nvPr/>
        </p:nvSpPr>
        <p:spPr bwMode="auto">
          <a:xfrm>
            <a:off x="3124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80" name="Rectangle 73"/>
          <p:cNvSpPr>
            <a:spLocks noChangeArrowheads="1"/>
          </p:cNvSpPr>
          <p:nvPr/>
        </p:nvSpPr>
        <p:spPr bwMode="auto">
          <a:xfrm>
            <a:off x="3124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81" name="Rectangle 74"/>
          <p:cNvSpPr>
            <a:spLocks noChangeArrowheads="1"/>
          </p:cNvSpPr>
          <p:nvPr/>
        </p:nvSpPr>
        <p:spPr bwMode="auto">
          <a:xfrm>
            <a:off x="3124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82" name="Rectangle 75"/>
          <p:cNvSpPr>
            <a:spLocks noChangeArrowheads="1"/>
          </p:cNvSpPr>
          <p:nvPr/>
        </p:nvSpPr>
        <p:spPr bwMode="auto">
          <a:xfrm>
            <a:off x="3124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83" name="Rectangle 76"/>
          <p:cNvSpPr>
            <a:spLocks noChangeArrowheads="1"/>
          </p:cNvSpPr>
          <p:nvPr/>
        </p:nvSpPr>
        <p:spPr bwMode="auto">
          <a:xfrm>
            <a:off x="3124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84" name="Rectangle 77"/>
          <p:cNvSpPr>
            <a:spLocks noChangeArrowheads="1"/>
          </p:cNvSpPr>
          <p:nvPr/>
        </p:nvSpPr>
        <p:spPr bwMode="auto">
          <a:xfrm>
            <a:off x="3124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85" name="Rectangle 78"/>
          <p:cNvSpPr>
            <a:spLocks noChangeArrowheads="1"/>
          </p:cNvSpPr>
          <p:nvPr/>
        </p:nvSpPr>
        <p:spPr bwMode="auto">
          <a:xfrm>
            <a:off x="3124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86" name="Rectangle 79"/>
          <p:cNvSpPr>
            <a:spLocks noChangeArrowheads="1"/>
          </p:cNvSpPr>
          <p:nvPr/>
        </p:nvSpPr>
        <p:spPr bwMode="auto">
          <a:xfrm>
            <a:off x="6553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87" name="Rectangle 80"/>
          <p:cNvSpPr>
            <a:spLocks noChangeArrowheads="1"/>
          </p:cNvSpPr>
          <p:nvPr/>
        </p:nvSpPr>
        <p:spPr bwMode="auto">
          <a:xfrm>
            <a:off x="6553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88" name="Rectangle 81"/>
          <p:cNvSpPr>
            <a:spLocks noChangeArrowheads="1"/>
          </p:cNvSpPr>
          <p:nvPr/>
        </p:nvSpPr>
        <p:spPr bwMode="auto">
          <a:xfrm>
            <a:off x="6553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89" name="Rectangle 82"/>
          <p:cNvSpPr>
            <a:spLocks noChangeArrowheads="1"/>
          </p:cNvSpPr>
          <p:nvPr/>
        </p:nvSpPr>
        <p:spPr bwMode="auto">
          <a:xfrm>
            <a:off x="6553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90" name="Rectangle 83"/>
          <p:cNvSpPr>
            <a:spLocks noChangeArrowheads="1"/>
          </p:cNvSpPr>
          <p:nvPr/>
        </p:nvSpPr>
        <p:spPr bwMode="auto">
          <a:xfrm>
            <a:off x="6553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91" name="Rectangle 84"/>
          <p:cNvSpPr>
            <a:spLocks noChangeArrowheads="1"/>
          </p:cNvSpPr>
          <p:nvPr/>
        </p:nvSpPr>
        <p:spPr bwMode="auto">
          <a:xfrm>
            <a:off x="6553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92" name="Rectangle 85"/>
          <p:cNvSpPr>
            <a:spLocks noChangeArrowheads="1"/>
          </p:cNvSpPr>
          <p:nvPr/>
        </p:nvSpPr>
        <p:spPr bwMode="auto">
          <a:xfrm>
            <a:off x="6553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93" name="Rectangle 86"/>
          <p:cNvSpPr>
            <a:spLocks noChangeArrowheads="1"/>
          </p:cNvSpPr>
          <p:nvPr/>
        </p:nvSpPr>
        <p:spPr bwMode="auto">
          <a:xfrm>
            <a:off x="6553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94" name="Rectangle 87"/>
          <p:cNvSpPr>
            <a:spLocks noChangeArrowheads="1"/>
          </p:cNvSpPr>
          <p:nvPr/>
        </p:nvSpPr>
        <p:spPr bwMode="auto">
          <a:xfrm>
            <a:off x="6553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95" name="Rectangle 88"/>
          <p:cNvSpPr>
            <a:spLocks noChangeArrowheads="1"/>
          </p:cNvSpPr>
          <p:nvPr/>
        </p:nvSpPr>
        <p:spPr bwMode="auto">
          <a:xfrm>
            <a:off x="3886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96" name="Rectangle 89"/>
          <p:cNvSpPr>
            <a:spLocks noChangeArrowheads="1"/>
          </p:cNvSpPr>
          <p:nvPr/>
        </p:nvSpPr>
        <p:spPr bwMode="auto">
          <a:xfrm>
            <a:off x="4267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97" name="Rectangle 90"/>
          <p:cNvSpPr>
            <a:spLocks noChangeArrowheads="1"/>
          </p:cNvSpPr>
          <p:nvPr/>
        </p:nvSpPr>
        <p:spPr bwMode="auto">
          <a:xfrm>
            <a:off x="4648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98" name="Rectangle 91"/>
          <p:cNvSpPr>
            <a:spLocks noChangeArrowheads="1"/>
          </p:cNvSpPr>
          <p:nvPr/>
        </p:nvSpPr>
        <p:spPr bwMode="auto">
          <a:xfrm>
            <a:off x="5029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99" name="Rectangle 92"/>
          <p:cNvSpPr>
            <a:spLocks noChangeArrowheads="1"/>
          </p:cNvSpPr>
          <p:nvPr/>
        </p:nvSpPr>
        <p:spPr bwMode="auto">
          <a:xfrm>
            <a:off x="5410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00" name="Rectangle 93"/>
          <p:cNvSpPr>
            <a:spLocks noChangeArrowheads="1"/>
          </p:cNvSpPr>
          <p:nvPr/>
        </p:nvSpPr>
        <p:spPr bwMode="auto">
          <a:xfrm>
            <a:off x="5791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01" name="Rectangle 94"/>
          <p:cNvSpPr>
            <a:spLocks noChangeArrowheads="1"/>
          </p:cNvSpPr>
          <p:nvPr/>
        </p:nvSpPr>
        <p:spPr bwMode="auto">
          <a:xfrm>
            <a:off x="6172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02" name="Rectangle 95"/>
          <p:cNvSpPr>
            <a:spLocks noChangeArrowheads="1"/>
          </p:cNvSpPr>
          <p:nvPr/>
        </p:nvSpPr>
        <p:spPr bwMode="auto">
          <a:xfrm>
            <a:off x="3505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03" name="Rectangle 96"/>
          <p:cNvSpPr>
            <a:spLocks noChangeArrowheads="1"/>
          </p:cNvSpPr>
          <p:nvPr/>
        </p:nvSpPr>
        <p:spPr bwMode="auto">
          <a:xfrm>
            <a:off x="3124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04" name="Rectangle 97"/>
          <p:cNvSpPr>
            <a:spLocks noChangeArrowheads="1"/>
          </p:cNvSpPr>
          <p:nvPr/>
        </p:nvSpPr>
        <p:spPr bwMode="auto">
          <a:xfrm>
            <a:off x="6553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05" name="Rectangle 98"/>
          <p:cNvSpPr>
            <a:spLocks noChangeArrowheads="1"/>
          </p:cNvSpPr>
          <p:nvPr/>
        </p:nvSpPr>
        <p:spPr bwMode="auto">
          <a:xfrm>
            <a:off x="3886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06" name="Rectangle 99"/>
          <p:cNvSpPr>
            <a:spLocks noChangeArrowheads="1"/>
          </p:cNvSpPr>
          <p:nvPr/>
        </p:nvSpPr>
        <p:spPr bwMode="auto">
          <a:xfrm>
            <a:off x="4267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07" name="Rectangle 100"/>
          <p:cNvSpPr>
            <a:spLocks noChangeArrowheads="1"/>
          </p:cNvSpPr>
          <p:nvPr/>
        </p:nvSpPr>
        <p:spPr bwMode="auto">
          <a:xfrm>
            <a:off x="4648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08" name="Rectangle 101"/>
          <p:cNvSpPr>
            <a:spLocks noChangeArrowheads="1"/>
          </p:cNvSpPr>
          <p:nvPr/>
        </p:nvSpPr>
        <p:spPr bwMode="auto">
          <a:xfrm>
            <a:off x="5029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09" name="Rectangle 102"/>
          <p:cNvSpPr>
            <a:spLocks noChangeArrowheads="1"/>
          </p:cNvSpPr>
          <p:nvPr/>
        </p:nvSpPr>
        <p:spPr bwMode="auto">
          <a:xfrm>
            <a:off x="5410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10" name="Rectangle 103"/>
          <p:cNvSpPr>
            <a:spLocks noChangeArrowheads="1"/>
          </p:cNvSpPr>
          <p:nvPr/>
        </p:nvSpPr>
        <p:spPr bwMode="auto">
          <a:xfrm>
            <a:off x="5791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11" name="Rectangle 104"/>
          <p:cNvSpPr>
            <a:spLocks noChangeArrowheads="1"/>
          </p:cNvSpPr>
          <p:nvPr/>
        </p:nvSpPr>
        <p:spPr bwMode="auto">
          <a:xfrm>
            <a:off x="6172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12" name="Rectangle 105"/>
          <p:cNvSpPr>
            <a:spLocks noChangeArrowheads="1"/>
          </p:cNvSpPr>
          <p:nvPr/>
        </p:nvSpPr>
        <p:spPr bwMode="auto">
          <a:xfrm>
            <a:off x="3505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113" name="Rectangle 107"/>
          <p:cNvSpPr>
            <a:spLocks noChangeArrowheads="1"/>
          </p:cNvSpPr>
          <p:nvPr/>
        </p:nvSpPr>
        <p:spPr bwMode="auto">
          <a:xfrm>
            <a:off x="6172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43114" name="Rectangle 108"/>
          <p:cNvSpPr>
            <a:spLocks noChangeArrowheads="1"/>
          </p:cNvSpPr>
          <p:nvPr/>
        </p:nvSpPr>
        <p:spPr bwMode="auto">
          <a:xfrm>
            <a:off x="3505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43115" name="Rectangle 109"/>
          <p:cNvSpPr>
            <a:spLocks noChangeArrowheads="1"/>
          </p:cNvSpPr>
          <p:nvPr/>
        </p:nvSpPr>
        <p:spPr bwMode="auto">
          <a:xfrm>
            <a:off x="3886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43116" name="Rectangle 110"/>
          <p:cNvSpPr>
            <a:spLocks noChangeArrowheads="1"/>
          </p:cNvSpPr>
          <p:nvPr/>
        </p:nvSpPr>
        <p:spPr bwMode="auto">
          <a:xfrm>
            <a:off x="4267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43117" name="Rectangle 111"/>
          <p:cNvSpPr>
            <a:spLocks noChangeArrowheads="1"/>
          </p:cNvSpPr>
          <p:nvPr/>
        </p:nvSpPr>
        <p:spPr bwMode="auto">
          <a:xfrm>
            <a:off x="4648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43118" name="Rectangle 112"/>
          <p:cNvSpPr>
            <a:spLocks noChangeArrowheads="1"/>
          </p:cNvSpPr>
          <p:nvPr/>
        </p:nvSpPr>
        <p:spPr bwMode="auto">
          <a:xfrm>
            <a:off x="5029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43119" name="Rectangle 113"/>
          <p:cNvSpPr>
            <a:spLocks noChangeArrowheads="1"/>
          </p:cNvSpPr>
          <p:nvPr/>
        </p:nvSpPr>
        <p:spPr bwMode="auto">
          <a:xfrm>
            <a:off x="5410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43120" name="Rectangle 114"/>
          <p:cNvSpPr>
            <a:spLocks noChangeArrowheads="1"/>
          </p:cNvSpPr>
          <p:nvPr/>
        </p:nvSpPr>
        <p:spPr bwMode="auto">
          <a:xfrm>
            <a:off x="5791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43121" name="Rectangle 115"/>
          <p:cNvSpPr>
            <a:spLocks noChangeArrowheads="1"/>
          </p:cNvSpPr>
          <p:nvPr/>
        </p:nvSpPr>
        <p:spPr bwMode="auto">
          <a:xfrm>
            <a:off x="2667000" y="425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43122" name="Rectangle 116"/>
          <p:cNvSpPr>
            <a:spLocks noChangeArrowheads="1"/>
          </p:cNvSpPr>
          <p:nvPr/>
        </p:nvSpPr>
        <p:spPr bwMode="auto">
          <a:xfrm>
            <a:off x="2667000" y="203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43123" name="Rectangle 117"/>
          <p:cNvSpPr>
            <a:spLocks noChangeArrowheads="1"/>
          </p:cNvSpPr>
          <p:nvPr/>
        </p:nvSpPr>
        <p:spPr bwMode="auto">
          <a:xfrm>
            <a:off x="2667000" y="234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43124" name="Rectangle 118"/>
          <p:cNvSpPr>
            <a:spLocks noChangeArrowheads="1"/>
          </p:cNvSpPr>
          <p:nvPr/>
        </p:nvSpPr>
        <p:spPr bwMode="auto">
          <a:xfrm>
            <a:off x="2667000" y="266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43125" name="Rectangle 119"/>
          <p:cNvSpPr>
            <a:spLocks noChangeArrowheads="1"/>
          </p:cNvSpPr>
          <p:nvPr/>
        </p:nvSpPr>
        <p:spPr bwMode="auto">
          <a:xfrm>
            <a:off x="2667000" y="298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43126" name="Rectangle 120"/>
          <p:cNvSpPr>
            <a:spLocks noChangeArrowheads="1"/>
          </p:cNvSpPr>
          <p:nvPr/>
        </p:nvSpPr>
        <p:spPr bwMode="auto">
          <a:xfrm>
            <a:off x="2667000" y="330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43127" name="Rectangle 121"/>
          <p:cNvSpPr>
            <a:spLocks noChangeArrowheads="1"/>
          </p:cNvSpPr>
          <p:nvPr/>
        </p:nvSpPr>
        <p:spPr bwMode="auto">
          <a:xfrm>
            <a:off x="2667000" y="361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43128" name="Rectangle 122"/>
          <p:cNvSpPr>
            <a:spLocks noChangeArrowheads="1"/>
          </p:cNvSpPr>
          <p:nvPr/>
        </p:nvSpPr>
        <p:spPr bwMode="auto">
          <a:xfrm>
            <a:off x="2667000" y="393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43129" name="Rectangle 123"/>
          <p:cNvSpPr>
            <a:spLocks noChangeArrowheads="1"/>
          </p:cNvSpPr>
          <p:nvPr/>
        </p:nvSpPr>
        <p:spPr bwMode="auto">
          <a:xfrm>
            <a:off x="2667000" y="457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43130" name="Rectangle 124"/>
          <p:cNvSpPr>
            <a:spLocks noChangeArrowheads="1"/>
          </p:cNvSpPr>
          <p:nvPr/>
        </p:nvSpPr>
        <p:spPr bwMode="auto">
          <a:xfrm>
            <a:off x="3124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43131" name="Rectangle 125"/>
          <p:cNvSpPr>
            <a:spLocks noChangeArrowheads="1"/>
          </p:cNvSpPr>
          <p:nvPr/>
        </p:nvSpPr>
        <p:spPr bwMode="auto">
          <a:xfrm>
            <a:off x="6553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43132" name="Rectangle 126"/>
          <p:cNvSpPr>
            <a:spLocks noChangeArrowheads="1"/>
          </p:cNvSpPr>
          <p:nvPr/>
        </p:nvSpPr>
        <p:spPr bwMode="auto">
          <a:xfrm>
            <a:off x="2667000" y="171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43133" name="Rectangle 127"/>
          <p:cNvSpPr>
            <a:spLocks noChangeArrowheads="1"/>
          </p:cNvSpPr>
          <p:nvPr/>
        </p:nvSpPr>
        <p:spPr bwMode="auto">
          <a:xfrm>
            <a:off x="5414963" y="2660386"/>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9</a:t>
            </a:r>
          </a:p>
        </p:txBody>
      </p:sp>
      <p:sp>
        <p:nvSpPr>
          <p:cNvPr id="132" name="Rectangle 106"/>
          <p:cNvSpPr txBox="1">
            <a:spLocks noChangeArrowheads="1"/>
          </p:cNvSpPr>
          <p:nvPr/>
        </p:nvSpPr>
        <p:spPr bwMode="auto">
          <a:xfrm>
            <a:off x="500066" y="825500"/>
            <a:ext cx="8181975" cy="604573"/>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buFont typeface="Wingdings" pitchFamily="2" charset="2"/>
              <a:buNone/>
              <a:defRPr/>
            </a:pPr>
            <a:r>
              <a:rPr lang="zh-CN" altLang="en-US" sz="3000" kern="0">
                <a:latin typeface="+mn-lt"/>
                <a:ea typeface="+mn-ea"/>
              </a:rPr>
              <a:t>借助队列可求得入口到出口的最短路径(若存在)</a:t>
            </a:r>
            <a:endParaRPr lang="zh-CN" altLang="en-US" sz="3000" kern="0" dirty="0">
              <a:latin typeface="+mn-lt"/>
              <a:ea typeface="+mn-ea"/>
            </a:endParaRPr>
          </a:p>
        </p:txBody>
      </p:sp>
      <p:sp>
        <p:nvSpPr>
          <p:cNvPr id="129" name="Rectangle 65"/>
          <p:cNvSpPr>
            <a:spLocks noGrp="1" noChangeArrowheads="1"/>
          </p:cNvSpPr>
          <p:nvPr>
            <p:ph type="title"/>
          </p:nvPr>
        </p:nvSpPr>
        <p:spPr>
          <a:xfrm>
            <a:off x="446856" y="193204"/>
            <a:ext cx="8229600" cy="576063"/>
          </a:xfrm>
        </p:spPr>
        <p:txBody>
          <a:bodyPr anchor="b"/>
          <a:lstStyle/>
          <a:p>
            <a:pPr>
              <a:defRPr/>
            </a:pPr>
            <a:r>
              <a:rPr lang="zh-CN" altLang="en-US" sz="3600" dirty="0">
                <a:effectLst>
                  <a:outerShdw blurRad="38100" dist="38100" dir="2700000" algn="tl">
                    <a:srgbClr val="C0C0C0"/>
                  </a:outerShdw>
                </a:effectLst>
              </a:rPr>
              <a:t>迷宫问题(最短路径)</a:t>
            </a:r>
            <a:r>
              <a:rPr lang="en-US" altLang="zh-CN" sz="3600" dirty="0">
                <a:effectLst>
                  <a:outerShdw blurRad="38100" dist="38100" dir="2700000" algn="tl">
                    <a:srgbClr val="C0C0C0"/>
                  </a:outerShdw>
                </a:effectLst>
              </a:rPr>
              <a:t>-BFS</a:t>
            </a:r>
          </a:p>
        </p:txBody>
      </p:sp>
    </p:spTree>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505200" y="2032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4035" name="Rectangle 3"/>
          <p:cNvSpPr>
            <a:spLocks noChangeArrowheads="1"/>
          </p:cNvSpPr>
          <p:nvPr/>
        </p:nvSpPr>
        <p:spPr bwMode="auto">
          <a:xfrm>
            <a:off x="3886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p>
        </p:txBody>
      </p:sp>
      <p:sp>
        <p:nvSpPr>
          <p:cNvPr id="44036" name="Rectangle 4"/>
          <p:cNvSpPr>
            <a:spLocks noChangeArrowheads="1"/>
          </p:cNvSpPr>
          <p:nvPr/>
        </p:nvSpPr>
        <p:spPr bwMode="auto">
          <a:xfrm>
            <a:off x="4267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37" name="Rectangle 5"/>
          <p:cNvSpPr>
            <a:spLocks noChangeArrowheads="1"/>
          </p:cNvSpPr>
          <p:nvPr/>
        </p:nvSpPr>
        <p:spPr bwMode="auto">
          <a:xfrm>
            <a:off x="4648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7</a:t>
            </a:r>
          </a:p>
        </p:txBody>
      </p:sp>
      <p:sp>
        <p:nvSpPr>
          <p:cNvPr id="44038" name="Rectangle 6"/>
          <p:cNvSpPr>
            <a:spLocks noChangeArrowheads="1"/>
          </p:cNvSpPr>
          <p:nvPr/>
        </p:nvSpPr>
        <p:spPr bwMode="auto">
          <a:xfrm>
            <a:off x="5029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8</a:t>
            </a:r>
          </a:p>
        </p:txBody>
      </p:sp>
      <p:sp>
        <p:nvSpPr>
          <p:cNvPr id="44039" name="Rectangle 7"/>
          <p:cNvSpPr>
            <a:spLocks noChangeArrowheads="1"/>
          </p:cNvSpPr>
          <p:nvPr/>
        </p:nvSpPr>
        <p:spPr bwMode="auto">
          <a:xfrm>
            <a:off x="5410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9</a:t>
            </a:r>
          </a:p>
        </p:txBody>
      </p:sp>
      <p:sp>
        <p:nvSpPr>
          <p:cNvPr id="44040" name="Rectangle 8"/>
          <p:cNvSpPr>
            <a:spLocks noChangeArrowheads="1"/>
          </p:cNvSpPr>
          <p:nvPr/>
        </p:nvSpPr>
        <p:spPr bwMode="auto">
          <a:xfrm>
            <a:off x="5791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41" name="Rectangle 9"/>
          <p:cNvSpPr>
            <a:spLocks noChangeArrowheads="1"/>
          </p:cNvSpPr>
          <p:nvPr/>
        </p:nvSpPr>
        <p:spPr bwMode="auto">
          <a:xfrm>
            <a:off x="6172200" y="203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13</a:t>
            </a:r>
          </a:p>
        </p:txBody>
      </p:sp>
      <p:sp>
        <p:nvSpPr>
          <p:cNvPr id="44042" name="Rectangle 10"/>
          <p:cNvSpPr>
            <a:spLocks noChangeArrowheads="1"/>
          </p:cNvSpPr>
          <p:nvPr/>
        </p:nvSpPr>
        <p:spPr bwMode="auto">
          <a:xfrm>
            <a:off x="3505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dirty="0">
                <a:latin typeface="Times New Roman" pitchFamily="18" charset="0"/>
              </a:rPr>
              <a:t>1</a:t>
            </a:r>
            <a:endParaRPr kumimoji="1" lang="zh-CN" altLang="en-US">
              <a:latin typeface="Times New Roman" pitchFamily="18" charset="0"/>
            </a:endParaRPr>
          </a:p>
        </p:txBody>
      </p:sp>
      <p:sp>
        <p:nvSpPr>
          <p:cNvPr id="44043" name="Rectangle 11"/>
          <p:cNvSpPr>
            <a:spLocks noChangeArrowheads="1"/>
          </p:cNvSpPr>
          <p:nvPr/>
        </p:nvSpPr>
        <p:spPr bwMode="auto">
          <a:xfrm>
            <a:off x="3886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44044" name="Rectangle 12"/>
          <p:cNvSpPr>
            <a:spLocks noChangeArrowheads="1"/>
          </p:cNvSpPr>
          <p:nvPr/>
        </p:nvSpPr>
        <p:spPr bwMode="auto">
          <a:xfrm>
            <a:off x="4267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45" name="Rectangle 13"/>
          <p:cNvSpPr>
            <a:spLocks noChangeArrowheads="1"/>
          </p:cNvSpPr>
          <p:nvPr/>
        </p:nvSpPr>
        <p:spPr bwMode="auto">
          <a:xfrm>
            <a:off x="4648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6</a:t>
            </a:r>
          </a:p>
        </p:txBody>
      </p:sp>
      <p:sp>
        <p:nvSpPr>
          <p:cNvPr id="44046" name="Rectangle 14"/>
          <p:cNvSpPr>
            <a:spLocks noChangeArrowheads="1"/>
          </p:cNvSpPr>
          <p:nvPr/>
        </p:nvSpPr>
        <p:spPr bwMode="auto">
          <a:xfrm>
            <a:off x="5029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7</a:t>
            </a:r>
          </a:p>
        </p:txBody>
      </p:sp>
      <p:sp>
        <p:nvSpPr>
          <p:cNvPr id="44047" name="Rectangle 15"/>
          <p:cNvSpPr>
            <a:spLocks noChangeArrowheads="1"/>
          </p:cNvSpPr>
          <p:nvPr/>
        </p:nvSpPr>
        <p:spPr bwMode="auto">
          <a:xfrm>
            <a:off x="5410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8</a:t>
            </a:r>
          </a:p>
        </p:txBody>
      </p:sp>
      <p:sp>
        <p:nvSpPr>
          <p:cNvPr id="44048" name="Rectangle 16"/>
          <p:cNvSpPr>
            <a:spLocks noChangeArrowheads="1"/>
          </p:cNvSpPr>
          <p:nvPr/>
        </p:nvSpPr>
        <p:spPr bwMode="auto">
          <a:xfrm>
            <a:off x="5791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49" name="Rectangle 17"/>
          <p:cNvSpPr>
            <a:spLocks noChangeArrowheads="1"/>
          </p:cNvSpPr>
          <p:nvPr/>
        </p:nvSpPr>
        <p:spPr bwMode="auto">
          <a:xfrm>
            <a:off x="6172200" y="234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12</a:t>
            </a:r>
          </a:p>
        </p:txBody>
      </p:sp>
      <p:sp>
        <p:nvSpPr>
          <p:cNvPr id="44050" name="Rectangle 18"/>
          <p:cNvSpPr>
            <a:spLocks noChangeArrowheads="1"/>
          </p:cNvSpPr>
          <p:nvPr/>
        </p:nvSpPr>
        <p:spPr bwMode="auto">
          <a:xfrm>
            <a:off x="3505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2</a:t>
            </a:r>
          </a:p>
        </p:txBody>
      </p:sp>
      <p:sp>
        <p:nvSpPr>
          <p:cNvPr id="44051" name="Rectangle 19"/>
          <p:cNvSpPr>
            <a:spLocks noChangeArrowheads="1"/>
          </p:cNvSpPr>
          <p:nvPr/>
        </p:nvSpPr>
        <p:spPr bwMode="auto">
          <a:xfrm>
            <a:off x="3886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3</a:t>
            </a:r>
          </a:p>
        </p:txBody>
      </p:sp>
      <p:sp>
        <p:nvSpPr>
          <p:cNvPr id="44052" name="Rectangle 20"/>
          <p:cNvSpPr>
            <a:spLocks noChangeArrowheads="1"/>
          </p:cNvSpPr>
          <p:nvPr/>
        </p:nvSpPr>
        <p:spPr bwMode="auto">
          <a:xfrm>
            <a:off x="4267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4</a:t>
            </a:r>
          </a:p>
        </p:txBody>
      </p:sp>
      <p:sp>
        <p:nvSpPr>
          <p:cNvPr id="44053" name="Rectangle 21"/>
          <p:cNvSpPr>
            <a:spLocks noChangeArrowheads="1"/>
          </p:cNvSpPr>
          <p:nvPr/>
        </p:nvSpPr>
        <p:spPr bwMode="auto">
          <a:xfrm>
            <a:off x="4648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5</a:t>
            </a:r>
          </a:p>
        </p:txBody>
      </p:sp>
      <p:sp>
        <p:nvSpPr>
          <p:cNvPr id="44054" name="Rectangle 22"/>
          <p:cNvSpPr>
            <a:spLocks noChangeArrowheads="1"/>
          </p:cNvSpPr>
          <p:nvPr/>
        </p:nvSpPr>
        <p:spPr bwMode="auto">
          <a:xfrm>
            <a:off x="5029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55" name="Rectangle 23"/>
          <p:cNvSpPr>
            <a:spLocks noChangeArrowheads="1"/>
          </p:cNvSpPr>
          <p:nvPr/>
        </p:nvSpPr>
        <p:spPr bwMode="auto">
          <a:xfrm>
            <a:off x="5791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10</a:t>
            </a:r>
          </a:p>
        </p:txBody>
      </p:sp>
      <p:sp>
        <p:nvSpPr>
          <p:cNvPr id="44056" name="Rectangle 24"/>
          <p:cNvSpPr>
            <a:spLocks noChangeArrowheads="1"/>
          </p:cNvSpPr>
          <p:nvPr/>
        </p:nvSpPr>
        <p:spPr bwMode="auto">
          <a:xfrm>
            <a:off x="6172200" y="266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11</a:t>
            </a:r>
          </a:p>
        </p:txBody>
      </p:sp>
      <p:sp>
        <p:nvSpPr>
          <p:cNvPr id="44057" name="Rectangle 25"/>
          <p:cNvSpPr>
            <a:spLocks noChangeArrowheads="1"/>
          </p:cNvSpPr>
          <p:nvPr/>
        </p:nvSpPr>
        <p:spPr bwMode="auto">
          <a:xfrm>
            <a:off x="3505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3</a:t>
            </a:r>
          </a:p>
        </p:txBody>
      </p:sp>
      <p:sp>
        <p:nvSpPr>
          <p:cNvPr id="44058" name="Rectangle 26"/>
          <p:cNvSpPr>
            <a:spLocks noChangeArrowheads="1"/>
          </p:cNvSpPr>
          <p:nvPr/>
        </p:nvSpPr>
        <p:spPr bwMode="auto">
          <a:xfrm>
            <a:off x="3886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59" name="Rectangle 27"/>
          <p:cNvSpPr>
            <a:spLocks noChangeArrowheads="1"/>
          </p:cNvSpPr>
          <p:nvPr/>
        </p:nvSpPr>
        <p:spPr bwMode="auto">
          <a:xfrm>
            <a:off x="4267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60" name="Rectangle 28"/>
          <p:cNvSpPr>
            <a:spLocks noChangeArrowheads="1"/>
          </p:cNvSpPr>
          <p:nvPr/>
        </p:nvSpPr>
        <p:spPr bwMode="auto">
          <a:xfrm>
            <a:off x="4648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61" name="Rectangle 29"/>
          <p:cNvSpPr>
            <a:spLocks noChangeArrowheads="1"/>
          </p:cNvSpPr>
          <p:nvPr/>
        </p:nvSpPr>
        <p:spPr bwMode="auto">
          <a:xfrm>
            <a:off x="5029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11</a:t>
            </a:r>
          </a:p>
        </p:txBody>
      </p:sp>
      <p:sp>
        <p:nvSpPr>
          <p:cNvPr id="44062" name="Rectangle 30"/>
          <p:cNvSpPr>
            <a:spLocks noChangeArrowheads="1"/>
          </p:cNvSpPr>
          <p:nvPr/>
        </p:nvSpPr>
        <p:spPr bwMode="auto">
          <a:xfrm>
            <a:off x="5410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10</a:t>
            </a:r>
          </a:p>
        </p:txBody>
      </p:sp>
      <p:sp>
        <p:nvSpPr>
          <p:cNvPr id="44063" name="Rectangle 31"/>
          <p:cNvSpPr>
            <a:spLocks noChangeArrowheads="1"/>
          </p:cNvSpPr>
          <p:nvPr/>
        </p:nvSpPr>
        <p:spPr bwMode="auto">
          <a:xfrm>
            <a:off x="5791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11</a:t>
            </a:r>
          </a:p>
        </p:txBody>
      </p:sp>
      <p:sp>
        <p:nvSpPr>
          <p:cNvPr id="44064" name="Rectangle 32"/>
          <p:cNvSpPr>
            <a:spLocks noChangeArrowheads="1"/>
          </p:cNvSpPr>
          <p:nvPr/>
        </p:nvSpPr>
        <p:spPr bwMode="auto">
          <a:xfrm>
            <a:off x="6172200" y="298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12</a:t>
            </a:r>
          </a:p>
        </p:txBody>
      </p:sp>
      <p:sp>
        <p:nvSpPr>
          <p:cNvPr id="44065" name="Rectangle 33"/>
          <p:cNvSpPr>
            <a:spLocks noChangeArrowheads="1"/>
          </p:cNvSpPr>
          <p:nvPr/>
        </p:nvSpPr>
        <p:spPr bwMode="auto">
          <a:xfrm>
            <a:off x="3505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4</a:t>
            </a:r>
          </a:p>
        </p:txBody>
      </p:sp>
      <p:sp>
        <p:nvSpPr>
          <p:cNvPr id="44066" name="Rectangle 34"/>
          <p:cNvSpPr>
            <a:spLocks noChangeArrowheads="1"/>
          </p:cNvSpPr>
          <p:nvPr/>
        </p:nvSpPr>
        <p:spPr bwMode="auto">
          <a:xfrm>
            <a:off x="3886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5</a:t>
            </a:r>
          </a:p>
        </p:txBody>
      </p:sp>
      <p:sp>
        <p:nvSpPr>
          <p:cNvPr id="44067" name="Rectangle 35"/>
          <p:cNvSpPr>
            <a:spLocks noChangeArrowheads="1"/>
          </p:cNvSpPr>
          <p:nvPr/>
        </p:nvSpPr>
        <p:spPr bwMode="auto">
          <a:xfrm>
            <a:off x="4267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6</a:t>
            </a:r>
          </a:p>
        </p:txBody>
      </p:sp>
      <p:sp>
        <p:nvSpPr>
          <p:cNvPr id="44068" name="Rectangle 36"/>
          <p:cNvSpPr>
            <a:spLocks noChangeArrowheads="1"/>
          </p:cNvSpPr>
          <p:nvPr/>
        </p:nvSpPr>
        <p:spPr bwMode="auto">
          <a:xfrm>
            <a:off x="4648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69" name="Rectangle 37"/>
          <p:cNvSpPr>
            <a:spLocks noChangeArrowheads="1"/>
          </p:cNvSpPr>
          <p:nvPr/>
        </p:nvSpPr>
        <p:spPr bwMode="auto">
          <a:xfrm>
            <a:off x="5029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10</a:t>
            </a:r>
          </a:p>
        </p:txBody>
      </p:sp>
      <p:sp>
        <p:nvSpPr>
          <p:cNvPr id="44070" name="Rectangle 38"/>
          <p:cNvSpPr>
            <a:spLocks noChangeArrowheads="1"/>
          </p:cNvSpPr>
          <p:nvPr/>
        </p:nvSpPr>
        <p:spPr bwMode="auto">
          <a:xfrm>
            <a:off x="5410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11</a:t>
            </a:r>
          </a:p>
        </p:txBody>
      </p:sp>
      <p:sp>
        <p:nvSpPr>
          <p:cNvPr id="44071" name="Rectangle 39"/>
          <p:cNvSpPr>
            <a:spLocks noChangeArrowheads="1"/>
          </p:cNvSpPr>
          <p:nvPr/>
        </p:nvSpPr>
        <p:spPr bwMode="auto">
          <a:xfrm>
            <a:off x="5791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12</a:t>
            </a:r>
          </a:p>
        </p:txBody>
      </p:sp>
      <p:sp>
        <p:nvSpPr>
          <p:cNvPr id="44072" name="Rectangle 40"/>
          <p:cNvSpPr>
            <a:spLocks noChangeArrowheads="1"/>
          </p:cNvSpPr>
          <p:nvPr/>
        </p:nvSpPr>
        <p:spPr bwMode="auto">
          <a:xfrm>
            <a:off x="6172200" y="3302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13</a:t>
            </a:r>
          </a:p>
        </p:txBody>
      </p:sp>
      <p:sp>
        <p:nvSpPr>
          <p:cNvPr id="44073" name="Rectangle 41"/>
          <p:cNvSpPr>
            <a:spLocks noChangeArrowheads="1"/>
          </p:cNvSpPr>
          <p:nvPr/>
        </p:nvSpPr>
        <p:spPr bwMode="auto">
          <a:xfrm>
            <a:off x="3505200" y="361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5</a:t>
            </a:r>
          </a:p>
        </p:txBody>
      </p:sp>
      <p:sp>
        <p:nvSpPr>
          <p:cNvPr id="44074" name="Rectangle 42"/>
          <p:cNvSpPr>
            <a:spLocks noChangeArrowheads="1"/>
          </p:cNvSpPr>
          <p:nvPr/>
        </p:nvSpPr>
        <p:spPr bwMode="auto">
          <a:xfrm>
            <a:off x="3886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75" name="Rectangle 43"/>
          <p:cNvSpPr>
            <a:spLocks noChangeArrowheads="1"/>
          </p:cNvSpPr>
          <p:nvPr/>
        </p:nvSpPr>
        <p:spPr bwMode="auto">
          <a:xfrm>
            <a:off x="4267200" y="361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7</a:t>
            </a:r>
          </a:p>
        </p:txBody>
      </p:sp>
      <p:sp>
        <p:nvSpPr>
          <p:cNvPr id="44076" name="Rectangle 44"/>
          <p:cNvSpPr>
            <a:spLocks noChangeArrowheads="1"/>
          </p:cNvSpPr>
          <p:nvPr/>
        </p:nvSpPr>
        <p:spPr bwMode="auto">
          <a:xfrm>
            <a:off x="4648200" y="361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8</a:t>
            </a:r>
          </a:p>
        </p:txBody>
      </p:sp>
      <p:sp>
        <p:nvSpPr>
          <p:cNvPr id="44077" name="Rectangle 45"/>
          <p:cNvSpPr>
            <a:spLocks noChangeArrowheads="1"/>
          </p:cNvSpPr>
          <p:nvPr/>
        </p:nvSpPr>
        <p:spPr bwMode="auto">
          <a:xfrm>
            <a:off x="5029200" y="3619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9</a:t>
            </a:r>
          </a:p>
        </p:txBody>
      </p:sp>
      <p:sp>
        <p:nvSpPr>
          <p:cNvPr id="44078" name="Rectangle 46"/>
          <p:cNvSpPr>
            <a:spLocks noChangeArrowheads="1"/>
          </p:cNvSpPr>
          <p:nvPr/>
        </p:nvSpPr>
        <p:spPr bwMode="auto">
          <a:xfrm>
            <a:off x="5410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79" name="Rectangle 47"/>
          <p:cNvSpPr>
            <a:spLocks noChangeArrowheads="1"/>
          </p:cNvSpPr>
          <p:nvPr/>
        </p:nvSpPr>
        <p:spPr bwMode="auto">
          <a:xfrm>
            <a:off x="5791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4080" name="Rectangle 48"/>
          <p:cNvSpPr>
            <a:spLocks noChangeArrowheads="1"/>
          </p:cNvSpPr>
          <p:nvPr/>
        </p:nvSpPr>
        <p:spPr bwMode="auto">
          <a:xfrm>
            <a:off x="6172200" y="3619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4081" name="Rectangle 49"/>
          <p:cNvSpPr>
            <a:spLocks noChangeArrowheads="1"/>
          </p:cNvSpPr>
          <p:nvPr/>
        </p:nvSpPr>
        <p:spPr bwMode="auto">
          <a:xfrm>
            <a:off x="3505200" y="393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6</a:t>
            </a:r>
          </a:p>
        </p:txBody>
      </p:sp>
      <p:sp>
        <p:nvSpPr>
          <p:cNvPr id="44082" name="Rectangle 50"/>
          <p:cNvSpPr>
            <a:spLocks noChangeArrowheads="1"/>
          </p:cNvSpPr>
          <p:nvPr/>
        </p:nvSpPr>
        <p:spPr bwMode="auto">
          <a:xfrm>
            <a:off x="3886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83" name="Rectangle 51"/>
          <p:cNvSpPr>
            <a:spLocks noChangeArrowheads="1"/>
          </p:cNvSpPr>
          <p:nvPr/>
        </p:nvSpPr>
        <p:spPr bwMode="auto">
          <a:xfrm>
            <a:off x="4267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84" name="Rectangle 52"/>
          <p:cNvSpPr>
            <a:spLocks noChangeArrowheads="1"/>
          </p:cNvSpPr>
          <p:nvPr/>
        </p:nvSpPr>
        <p:spPr bwMode="auto">
          <a:xfrm>
            <a:off x="4648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85" name="Rectangle 53"/>
          <p:cNvSpPr>
            <a:spLocks noChangeArrowheads="1"/>
          </p:cNvSpPr>
          <p:nvPr/>
        </p:nvSpPr>
        <p:spPr bwMode="auto">
          <a:xfrm>
            <a:off x="5029200" y="39370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10</a:t>
            </a:r>
          </a:p>
        </p:txBody>
      </p:sp>
      <p:sp>
        <p:nvSpPr>
          <p:cNvPr id="44086" name="Rectangle 54"/>
          <p:cNvSpPr>
            <a:spLocks noChangeArrowheads="1"/>
          </p:cNvSpPr>
          <p:nvPr/>
        </p:nvSpPr>
        <p:spPr bwMode="auto">
          <a:xfrm>
            <a:off x="5410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87" name="Rectangle 55"/>
          <p:cNvSpPr>
            <a:spLocks noChangeArrowheads="1"/>
          </p:cNvSpPr>
          <p:nvPr/>
        </p:nvSpPr>
        <p:spPr bwMode="auto">
          <a:xfrm>
            <a:off x="5791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88" name="Rectangle 56"/>
          <p:cNvSpPr>
            <a:spLocks noChangeArrowheads="1"/>
          </p:cNvSpPr>
          <p:nvPr/>
        </p:nvSpPr>
        <p:spPr bwMode="auto">
          <a:xfrm>
            <a:off x="6172200" y="39370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4089" name="Rectangle 57"/>
          <p:cNvSpPr>
            <a:spLocks noChangeArrowheads="1"/>
          </p:cNvSpPr>
          <p:nvPr/>
        </p:nvSpPr>
        <p:spPr bwMode="auto">
          <a:xfrm>
            <a:off x="3505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90" name="Rectangle 58"/>
          <p:cNvSpPr>
            <a:spLocks noChangeArrowheads="1"/>
          </p:cNvSpPr>
          <p:nvPr/>
        </p:nvSpPr>
        <p:spPr bwMode="auto">
          <a:xfrm>
            <a:off x="3886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91" name="Rectangle 59"/>
          <p:cNvSpPr>
            <a:spLocks noChangeArrowheads="1"/>
          </p:cNvSpPr>
          <p:nvPr/>
        </p:nvSpPr>
        <p:spPr bwMode="auto">
          <a:xfrm>
            <a:off x="4267200" y="425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13</a:t>
            </a:r>
          </a:p>
        </p:txBody>
      </p:sp>
      <p:sp>
        <p:nvSpPr>
          <p:cNvPr id="44092" name="Rectangle 60"/>
          <p:cNvSpPr>
            <a:spLocks noChangeArrowheads="1"/>
          </p:cNvSpPr>
          <p:nvPr/>
        </p:nvSpPr>
        <p:spPr bwMode="auto">
          <a:xfrm>
            <a:off x="4648200" y="425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12</a:t>
            </a:r>
          </a:p>
        </p:txBody>
      </p:sp>
      <p:sp>
        <p:nvSpPr>
          <p:cNvPr id="44093" name="Rectangle 61"/>
          <p:cNvSpPr>
            <a:spLocks noChangeArrowheads="1"/>
          </p:cNvSpPr>
          <p:nvPr/>
        </p:nvSpPr>
        <p:spPr bwMode="auto">
          <a:xfrm>
            <a:off x="5029200" y="425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11</a:t>
            </a:r>
          </a:p>
        </p:txBody>
      </p:sp>
      <p:sp>
        <p:nvSpPr>
          <p:cNvPr id="44094" name="Rectangle 62"/>
          <p:cNvSpPr>
            <a:spLocks noChangeArrowheads="1"/>
          </p:cNvSpPr>
          <p:nvPr/>
        </p:nvSpPr>
        <p:spPr bwMode="auto">
          <a:xfrm>
            <a:off x="5410200" y="425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12</a:t>
            </a:r>
          </a:p>
        </p:txBody>
      </p:sp>
      <p:sp>
        <p:nvSpPr>
          <p:cNvPr id="44095" name="Rectangle 63"/>
          <p:cNvSpPr>
            <a:spLocks noChangeArrowheads="1"/>
          </p:cNvSpPr>
          <p:nvPr/>
        </p:nvSpPr>
        <p:spPr bwMode="auto">
          <a:xfrm>
            <a:off x="5791200" y="4254500"/>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13</a:t>
            </a:r>
          </a:p>
        </p:txBody>
      </p:sp>
      <p:sp>
        <p:nvSpPr>
          <p:cNvPr id="44096" name="Rectangle 64"/>
          <p:cNvSpPr>
            <a:spLocks noChangeArrowheads="1"/>
          </p:cNvSpPr>
          <p:nvPr/>
        </p:nvSpPr>
        <p:spPr bwMode="auto">
          <a:xfrm>
            <a:off x="6172200" y="4254500"/>
            <a:ext cx="381000" cy="317500"/>
          </a:xfrm>
          <a:prstGeom prst="rect">
            <a:avLst/>
          </a:prstGeom>
          <a:noFill/>
          <a:ln w="9525">
            <a:solidFill>
              <a:schemeClr val="tx1"/>
            </a:solidFill>
            <a:miter lim="800000"/>
            <a:headEnd/>
            <a:tailEnd/>
          </a:ln>
        </p:spPr>
        <p:txBody>
          <a:bodyPr wrap="none" anchor="ctr"/>
          <a:lstStyle/>
          <a:p>
            <a:endParaRPr lang="zh-CN" altLang="en-US"/>
          </a:p>
        </p:txBody>
      </p:sp>
      <p:sp>
        <p:nvSpPr>
          <p:cNvPr id="44097" name="Rectangle 66"/>
          <p:cNvSpPr>
            <a:spLocks noChangeArrowheads="1"/>
          </p:cNvSpPr>
          <p:nvPr/>
        </p:nvSpPr>
        <p:spPr bwMode="auto">
          <a:xfrm>
            <a:off x="1371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入口</a:t>
            </a:r>
          </a:p>
        </p:txBody>
      </p:sp>
      <p:sp>
        <p:nvSpPr>
          <p:cNvPr id="44098" name="Line 67"/>
          <p:cNvSpPr>
            <a:spLocks noChangeShapeType="1"/>
          </p:cNvSpPr>
          <p:nvPr/>
        </p:nvSpPr>
        <p:spPr bwMode="auto">
          <a:xfrm>
            <a:off x="2209800" y="1968500"/>
            <a:ext cx="1447800" cy="254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99" name="Rectangle 68"/>
          <p:cNvSpPr>
            <a:spLocks noChangeArrowheads="1"/>
          </p:cNvSpPr>
          <p:nvPr/>
        </p:nvSpPr>
        <p:spPr bwMode="auto">
          <a:xfrm>
            <a:off x="7467600" y="1714500"/>
            <a:ext cx="1066800" cy="317500"/>
          </a:xfrm>
          <a:prstGeom prst="rect">
            <a:avLst/>
          </a:prstGeom>
          <a:noFill/>
          <a:ln w="9525">
            <a:noFill/>
            <a:miter lim="800000"/>
            <a:headEnd/>
            <a:tailEnd/>
          </a:ln>
        </p:spPr>
        <p:txBody>
          <a:bodyPr wrap="none" anchor="ctr"/>
          <a:lstStyle/>
          <a:p>
            <a:pPr algn="ctr"/>
            <a:r>
              <a:rPr kumimoji="1" lang="zh-CN" altLang="en-US">
                <a:latin typeface="Tahoma" pitchFamily="34" charset="0"/>
              </a:rPr>
              <a:t>出口</a:t>
            </a:r>
          </a:p>
        </p:txBody>
      </p:sp>
      <p:sp>
        <p:nvSpPr>
          <p:cNvPr id="44100" name="Line 69"/>
          <p:cNvSpPr>
            <a:spLocks noChangeShapeType="1"/>
          </p:cNvSpPr>
          <p:nvPr/>
        </p:nvSpPr>
        <p:spPr bwMode="auto">
          <a:xfrm flipH="1">
            <a:off x="6324600" y="1905000"/>
            <a:ext cx="1295400" cy="3175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101" name="Rectangle 70"/>
          <p:cNvSpPr>
            <a:spLocks noChangeArrowheads="1"/>
          </p:cNvSpPr>
          <p:nvPr/>
        </p:nvSpPr>
        <p:spPr bwMode="auto">
          <a:xfrm>
            <a:off x="3124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02" name="Rectangle 71"/>
          <p:cNvSpPr>
            <a:spLocks noChangeArrowheads="1"/>
          </p:cNvSpPr>
          <p:nvPr/>
        </p:nvSpPr>
        <p:spPr bwMode="auto">
          <a:xfrm>
            <a:off x="3124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03" name="Rectangle 72"/>
          <p:cNvSpPr>
            <a:spLocks noChangeArrowheads="1"/>
          </p:cNvSpPr>
          <p:nvPr/>
        </p:nvSpPr>
        <p:spPr bwMode="auto">
          <a:xfrm>
            <a:off x="3124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04" name="Rectangle 73"/>
          <p:cNvSpPr>
            <a:spLocks noChangeArrowheads="1"/>
          </p:cNvSpPr>
          <p:nvPr/>
        </p:nvSpPr>
        <p:spPr bwMode="auto">
          <a:xfrm>
            <a:off x="3124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05" name="Rectangle 74"/>
          <p:cNvSpPr>
            <a:spLocks noChangeArrowheads="1"/>
          </p:cNvSpPr>
          <p:nvPr/>
        </p:nvSpPr>
        <p:spPr bwMode="auto">
          <a:xfrm>
            <a:off x="3124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06" name="Rectangle 75"/>
          <p:cNvSpPr>
            <a:spLocks noChangeArrowheads="1"/>
          </p:cNvSpPr>
          <p:nvPr/>
        </p:nvSpPr>
        <p:spPr bwMode="auto">
          <a:xfrm>
            <a:off x="3124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07" name="Rectangle 76"/>
          <p:cNvSpPr>
            <a:spLocks noChangeArrowheads="1"/>
          </p:cNvSpPr>
          <p:nvPr/>
        </p:nvSpPr>
        <p:spPr bwMode="auto">
          <a:xfrm>
            <a:off x="3124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08" name="Rectangle 77"/>
          <p:cNvSpPr>
            <a:spLocks noChangeArrowheads="1"/>
          </p:cNvSpPr>
          <p:nvPr/>
        </p:nvSpPr>
        <p:spPr bwMode="auto">
          <a:xfrm>
            <a:off x="3124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09" name="Rectangle 78"/>
          <p:cNvSpPr>
            <a:spLocks noChangeArrowheads="1"/>
          </p:cNvSpPr>
          <p:nvPr/>
        </p:nvSpPr>
        <p:spPr bwMode="auto">
          <a:xfrm>
            <a:off x="3124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10" name="Rectangle 79"/>
          <p:cNvSpPr>
            <a:spLocks noChangeArrowheads="1"/>
          </p:cNvSpPr>
          <p:nvPr/>
        </p:nvSpPr>
        <p:spPr bwMode="auto">
          <a:xfrm>
            <a:off x="6553200" y="203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11" name="Rectangle 80"/>
          <p:cNvSpPr>
            <a:spLocks noChangeArrowheads="1"/>
          </p:cNvSpPr>
          <p:nvPr/>
        </p:nvSpPr>
        <p:spPr bwMode="auto">
          <a:xfrm>
            <a:off x="6553200" y="234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12" name="Rectangle 81"/>
          <p:cNvSpPr>
            <a:spLocks noChangeArrowheads="1"/>
          </p:cNvSpPr>
          <p:nvPr/>
        </p:nvSpPr>
        <p:spPr bwMode="auto">
          <a:xfrm>
            <a:off x="6553200" y="266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13" name="Rectangle 82"/>
          <p:cNvSpPr>
            <a:spLocks noChangeArrowheads="1"/>
          </p:cNvSpPr>
          <p:nvPr/>
        </p:nvSpPr>
        <p:spPr bwMode="auto">
          <a:xfrm>
            <a:off x="6553200" y="298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14" name="Rectangle 83"/>
          <p:cNvSpPr>
            <a:spLocks noChangeArrowheads="1"/>
          </p:cNvSpPr>
          <p:nvPr/>
        </p:nvSpPr>
        <p:spPr bwMode="auto">
          <a:xfrm>
            <a:off x="6553200" y="330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15" name="Rectangle 84"/>
          <p:cNvSpPr>
            <a:spLocks noChangeArrowheads="1"/>
          </p:cNvSpPr>
          <p:nvPr/>
        </p:nvSpPr>
        <p:spPr bwMode="auto">
          <a:xfrm>
            <a:off x="6553200" y="3619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16" name="Rectangle 85"/>
          <p:cNvSpPr>
            <a:spLocks noChangeArrowheads="1"/>
          </p:cNvSpPr>
          <p:nvPr/>
        </p:nvSpPr>
        <p:spPr bwMode="auto">
          <a:xfrm>
            <a:off x="6553200" y="3937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17" name="Rectangle 86"/>
          <p:cNvSpPr>
            <a:spLocks noChangeArrowheads="1"/>
          </p:cNvSpPr>
          <p:nvPr/>
        </p:nvSpPr>
        <p:spPr bwMode="auto">
          <a:xfrm>
            <a:off x="6553200" y="425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18" name="Rectangle 87"/>
          <p:cNvSpPr>
            <a:spLocks noChangeArrowheads="1"/>
          </p:cNvSpPr>
          <p:nvPr/>
        </p:nvSpPr>
        <p:spPr bwMode="auto">
          <a:xfrm>
            <a:off x="6553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19" name="Rectangle 88"/>
          <p:cNvSpPr>
            <a:spLocks noChangeArrowheads="1"/>
          </p:cNvSpPr>
          <p:nvPr/>
        </p:nvSpPr>
        <p:spPr bwMode="auto">
          <a:xfrm>
            <a:off x="3886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20" name="Rectangle 89"/>
          <p:cNvSpPr>
            <a:spLocks noChangeArrowheads="1"/>
          </p:cNvSpPr>
          <p:nvPr/>
        </p:nvSpPr>
        <p:spPr bwMode="auto">
          <a:xfrm>
            <a:off x="4267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21" name="Rectangle 90"/>
          <p:cNvSpPr>
            <a:spLocks noChangeArrowheads="1"/>
          </p:cNvSpPr>
          <p:nvPr/>
        </p:nvSpPr>
        <p:spPr bwMode="auto">
          <a:xfrm>
            <a:off x="4648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22" name="Rectangle 91"/>
          <p:cNvSpPr>
            <a:spLocks noChangeArrowheads="1"/>
          </p:cNvSpPr>
          <p:nvPr/>
        </p:nvSpPr>
        <p:spPr bwMode="auto">
          <a:xfrm>
            <a:off x="5029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23" name="Rectangle 92"/>
          <p:cNvSpPr>
            <a:spLocks noChangeArrowheads="1"/>
          </p:cNvSpPr>
          <p:nvPr/>
        </p:nvSpPr>
        <p:spPr bwMode="auto">
          <a:xfrm>
            <a:off x="5410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24" name="Rectangle 93"/>
          <p:cNvSpPr>
            <a:spLocks noChangeArrowheads="1"/>
          </p:cNvSpPr>
          <p:nvPr/>
        </p:nvSpPr>
        <p:spPr bwMode="auto">
          <a:xfrm>
            <a:off x="5791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25" name="Rectangle 94"/>
          <p:cNvSpPr>
            <a:spLocks noChangeArrowheads="1"/>
          </p:cNvSpPr>
          <p:nvPr/>
        </p:nvSpPr>
        <p:spPr bwMode="auto">
          <a:xfrm>
            <a:off x="6172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26" name="Rectangle 95"/>
          <p:cNvSpPr>
            <a:spLocks noChangeArrowheads="1"/>
          </p:cNvSpPr>
          <p:nvPr/>
        </p:nvSpPr>
        <p:spPr bwMode="auto">
          <a:xfrm>
            <a:off x="3505200" y="45720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27" name="Rectangle 96"/>
          <p:cNvSpPr>
            <a:spLocks noChangeArrowheads="1"/>
          </p:cNvSpPr>
          <p:nvPr/>
        </p:nvSpPr>
        <p:spPr bwMode="auto">
          <a:xfrm>
            <a:off x="3124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28" name="Rectangle 97"/>
          <p:cNvSpPr>
            <a:spLocks noChangeArrowheads="1"/>
          </p:cNvSpPr>
          <p:nvPr/>
        </p:nvSpPr>
        <p:spPr bwMode="auto">
          <a:xfrm>
            <a:off x="6553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29" name="Rectangle 98"/>
          <p:cNvSpPr>
            <a:spLocks noChangeArrowheads="1"/>
          </p:cNvSpPr>
          <p:nvPr/>
        </p:nvSpPr>
        <p:spPr bwMode="auto">
          <a:xfrm>
            <a:off x="3886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30" name="Rectangle 99"/>
          <p:cNvSpPr>
            <a:spLocks noChangeArrowheads="1"/>
          </p:cNvSpPr>
          <p:nvPr/>
        </p:nvSpPr>
        <p:spPr bwMode="auto">
          <a:xfrm>
            <a:off x="4267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31" name="Rectangle 100"/>
          <p:cNvSpPr>
            <a:spLocks noChangeArrowheads="1"/>
          </p:cNvSpPr>
          <p:nvPr/>
        </p:nvSpPr>
        <p:spPr bwMode="auto">
          <a:xfrm>
            <a:off x="4648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32" name="Rectangle 101"/>
          <p:cNvSpPr>
            <a:spLocks noChangeArrowheads="1"/>
          </p:cNvSpPr>
          <p:nvPr/>
        </p:nvSpPr>
        <p:spPr bwMode="auto">
          <a:xfrm>
            <a:off x="5029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33" name="Rectangle 102"/>
          <p:cNvSpPr>
            <a:spLocks noChangeArrowheads="1"/>
          </p:cNvSpPr>
          <p:nvPr/>
        </p:nvSpPr>
        <p:spPr bwMode="auto">
          <a:xfrm>
            <a:off x="5410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34" name="Rectangle 103"/>
          <p:cNvSpPr>
            <a:spLocks noChangeArrowheads="1"/>
          </p:cNvSpPr>
          <p:nvPr/>
        </p:nvSpPr>
        <p:spPr bwMode="auto">
          <a:xfrm>
            <a:off x="5791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35" name="Rectangle 104"/>
          <p:cNvSpPr>
            <a:spLocks noChangeArrowheads="1"/>
          </p:cNvSpPr>
          <p:nvPr/>
        </p:nvSpPr>
        <p:spPr bwMode="auto">
          <a:xfrm>
            <a:off x="6172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36" name="Rectangle 105"/>
          <p:cNvSpPr>
            <a:spLocks noChangeArrowheads="1"/>
          </p:cNvSpPr>
          <p:nvPr/>
        </p:nvSpPr>
        <p:spPr bwMode="auto">
          <a:xfrm>
            <a:off x="3505200" y="1714500"/>
            <a:ext cx="381000" cy="3175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137" name="Rectangle 107"/>
          <p:cNvSpPr>
            <a:spLocks noChangeArrowheads="1"/>
          </p:cNvSpPr>
          <p:nvPr/>
        </p:nvSpPr>
        <p:spPr bwMode="auto">
          <a:xfrm>
            <a:off x="6172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44138" name="Rectangle 108"/>
          <p:cNvSpPr>
            <a:spLocks noChangeArrowheads="1"/>
          </p:cNvSpPr>
          <p:nvPr/>
        </p:nvSpPr>
        <p:spPr bwMode="auto">
          <a:xfrm>
            <a:off x="3505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44139" name="Rectangle 109"/>
          <p:cNvSpPr>
            <a:spLocks noChangeArrowheads="1"/>
          </p:cNvSpPr>
          <p:nvPr/>
        </p:nvSpPr>
        <p:spPr bwMode="auto">
          <a:xfrm>
            <a:off x="3886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44140" name="Rectangle 110"/>
          <p:cNvSpPr>
            <a:spLocks noChangeArrowheads="1"/>
          </p:cNvSpPr>
          <p:nvPr/>
        </p:nvSpPr>
        <p:spPr bwMode="auto">
          <a:xfrm>
            <a:off x="4267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44141" name="Rectangle 111"/>
          <p:cNvSpPr>
            <a:spLocks noChangeArrowheads="1"/>
          </p:cNvSpPr>
          <p:nvPr/>
        </p:nvSpPr>
        <p:spPr bwMode="auto">
          <a:xfrm>
            <a:off x="4648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44142" name="Rectangle 112"/>
          <p:cNvSpPr>
            <a:spLocks noChangeArrowheads="1"/>
          </p:cNvSpPr>
          <p:nvPr/>
        </p:nvSpPr>
        <p:spPr bwMode="auto">
          <a:xfrm>
            <a:off x="5029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44143" name="Rectangle 113"/>
          <p:cNvSpPr>
            <a:spLocks noChangeArrowheads="1"/>
          </p:cNvSpPr>
          <p:nvPr/>
        </p:nvSpPr>
        <p:spPr bwMode="auto">
          <a:xfrm>
            <a:off x="5410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44144" name="Rectangle 114"/>
          <p:cNvSpPr>
            <a:spLocks noChangeArrowheads="1"/>
          </p:cNvSpPr>
          <p:nvPr/>
        </p:nvSpPr>
        <p:spPr bwMode="auto">
          <a:xfrm>
            <a:off x="5791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44145" name="Rectangle 115"/>
          <p:cNvSpPr>
            <a:spLocks noChangeArrowheads="1"/>
          </p:cNvSpPr>
          <p:nvPr/>
        </p:nvSpPr>
        <p:spPr bwMode="auto">
          <a:xfrm>
            <a:off x="2667000" y="425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8</a:t>
            </a:r>
          </a:p>
        </p:txBody>
      </p:sp>
      <p:sp>
        <p:nvSpPr>
          <p:cNvPr id="44146" name="Rectangle 116"/>
          <p:cNvSpPr>
            <a:spLocks noChangeArrowheads="1"/>
          </p:cNvSpPr>
          <p:nvPr/>
        </p:nvSpPr>
        <p:spPr bwMode="auto">
          <a:xfrm>
            <a:off x="2667000" y="203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1</a:t>
            </a:r>
          </a:p>
        </p:txBody>
      </p:sp>
      <p:sp>
        <p:nvSpPr>
          <p:cNvPr id="44147" name="Rectangle 117"/>
          <p:cNvSpPr>
            <a:spLocks noChangeArrowheads="1"/>
          </p:cNvSpPr>
          <p:nvPr/>
        </p:nvSpPr>
        <p:spPr bwMode="auto">
          <a:xfrm>
            <a:off x="2667000" y="234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2</a:t>
            </a:r>
          </a:p>
        </p:txBody>
      </p:sp>
      <p:sp>
        <p:nvSpPr>
          <p:cNvPr id="44148" name="Rectangle 118"/>
          <p:cNvSpPr>
            <a:spLocks noChangeArrowheads="1"/>
          </p:cNvSpPr>
          <p:nvPr/>
        </p:nvSpPr>
        <p:spPr bwMode="auto">
          <a:xfrm>
            <a:off x="2667000" y="266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3</a:t>
            </a:r>
          </a:p>
        </p:txBody>
      </p:sp>
      <p:sp>
        <p:nvSpPr>
          <p:cNvPr id="44149" name="Rectangle 119"/>
          <p:cNvSpPr>
            <a:spLocks noChangeArrowheads="1"/>
          </p:cNvSpPr>
          <p:nvPr/>
        </p:nvSpPr>
        <p:spPr bwMode="auto">
          <a:xfrm>
            <a:off x="2667000" y="298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4</a:t>
            </a:r>
          </a:p>
        </p:txBody>
      </p:sp>
      <p:sp>
        <p:nvSpPr>
          <p:cNvPr id="44150" name="Rectangle 120"/>
          <p:cNvSpPr>
            <a:spLocks noChangeArrowheads="1"/>
          </p:cNvSpPr>
          <p:nvPr/>
        </p:nvSpPr>
        <p:spPr bwMode="auto">
          <a:xfrm>
            <a:off x="2667000" y="330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5</a:t>
            </a:r>
          </a:p>
        </p:txBody>
      </p:sp>
      <p:sp>
        <p:nvSpPr>
          <p:cNvPr id="44151" name="Rectangle 121"/>
          <p:cNvSpPr>
            <a:spLocks noChangeArrowheads="1"/>
          </p:cNvSpPr>
          <p:nvPr/>
        </p:nvSpPr>
        <p:spPr bwMode="auto">
          <a:xfrm>
            <a:off x="2667000" y="3619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6</a:t>
            </a:r>
          </a:p>
        </p:txBody>
      </p:sp>
      <p:sp>
        <p:nvSpPr>
          <p:cNvPr id="44152" name="Rectangle 122"/>
          <p:cNvSpPr>
            <a:spLocks noChangeArrowheads="1"/>
          </p:cNvSpPr>
          <p:nvPr/>
        </p:nvSpPr>
        <p:spPr bwMode="auto">
          <a:xfrm>
            <a:off x="2667000" y="3937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7</a:t>
            </a:r>
          </a:p>
        </p:txBody>
      </p:sp>
      <p:sp>
        <p:nvSpPr>
          <p:cNvPr id="44153" name="Rectangle 123"/>
          <p:cNvSpPr>
            <a:spLocks noChangeArrowheads="1"/>
          </p:cNvSpPr>
          <p:nvPr/>
        </p:nvSpPr>
        <p:spPr bwMode="auto">
          <a:xfrm>
            <a:off x="2667000" y="45720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44154" name="Rectangle 124"/>
          <p:cNvSpPr>
            <a:spLocks noChangeArrowheads="1"/>
          </p:cNvSpPr>
          <p:nvPr/>
        </p:nvSpPr>
        <p:spPr bwMode="auto">
          <a:xfrm>
            <a:off x="3124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44155" name="Rectangle 125"/>
          <p:cNvSpPr>
            <a:spLocks noChangeArrowheads="1"/>
          </p:cNvSpPr>
          <p:nvPr/>
        </p:nvSpPr>
        <p:spPr bwMode="auto">
          <a:xfrm>
            <a:off x="6553200" y="1333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9</a:t>
            </a:r>
          </a:p>
        </p:txBody>
      </p:sp>
      <p:sp>
        <p:nvSpPr>
          <p:cNvPr id="44156" name="Rectangle 126"/>
          <p:cNvSpPr>
            <a:spLocks noChangeArrowheads="1"/>
          </p:cNvSpPr>
          <p:nvPr/>
        </p:nvSpPr>
        <p:spPr bwMode="auto">
          <a:xfrm>
            <a:off x="2667000" y="1714500"/>
            <a:ext cx="381000" cy="317500"/>
          </a:xfrm>
          <a:prstGeom prst="rect">
            <a:avLst/>
          </a:prstGeom>
          <a:noFill/>
          <a:ln w="9525">
            <a:noFill/>
            <a:miter lim="800000"/>
            <a:headEnd/>
            <a:tailEnd/>
          </a:ln>
        </p:spPr>
        <p:txBody>
          <a:bodyPr wrap="none" anchor="ctr"/>
          <a:lstStyle/>
          <a:p>
            <a:pPr algn="ctr"/>
            <a:r>
              <a:rPr kumimoji="1" lang="zh-CN" altLang="en-US">
                <a:solidFill>
                  <a:schemeClr val="folHlink"/>
                </a:solidFill>
                <a:latin typeface="Tahoma" pitchFamily="34" charset="0"/>
              </a:rPr>
              <a:t>0</a:t>
            </a:r>
          </a:p>
        </p:txBody>
      </p:sp>
      <p:sp>
        <p:nvSpPr>
          <p:cNvPr id="44157" name="Rectangle 127"/>
          <p:cNvSpPr>
            <a:spLocks noChangeArrowheads="1"/>
          </p:cNvSpPr>
          <p:nvPr/>
        </p:nvSpPr>
        <p:spPr bwMode="auto">
          <a:xfrm>
            <a:off x="5414963" y="2660386"/>
            <a:ext cx="381000" cy="317500"/>
          </a:xfrm>
          <a:prstGeom prst="rect">
            <a:avLst/>
          </a:prstGeom>
          <a:noFill/>
          <a:ln w="9525">
            <a:solidFill>
              <a:schemeClr val="tx1"/>
            </a:solidFill>
            <a:miter lim="800000"/>
            <a:headEnd/>
            <a:tailEnd/>
          </a:ln>
        </p:spPr>
        <p:txBody>
          <a:bodyPr wrap="none" anchor="ctr"/>
          <a:lstStyle/>
          <a:p>
            <a:pPr algn="ctr"/>
            <a:r>
              <a:rPr kumimoji="1" lang="en-US" altLang="zh-CN" b="1" dirty="0">
                <a:latin typeface="Times New Roman" pitchFamily="18" charset="0"/>
              </a:rPr>
              <a:t>9</a:t>
            </a:r>
          </a:p>
        </p:txBody>
      </p:sp>
      <p:sp>
        <p:nvSpPr>
          <p:cNvPr id="523392" name="Line 128"/>
          <p:cNvSpPr>
            <a:spLocks noChangeShapeType="1"/>
          </p:cNvSpPr>
          <p:nvPr/>
        </p:nvSpPr>
        <p:spPr bwMode="auto">
          <a:xfrm>
            <a:off x="5545141" y="2797969"/>
            <a:ext cx="827087" cy="0"/>
          </a:xfrm>
          <a:prstGeom prst="line">
            <a:avLst/>
          </a:prstGeom>
          <a:noFill/>
          <a:ln w="38100">
            <a:solidFill>
              <a:schemeClr val="hlink"/>
            </a:solidFill>
            <a:miter lim="800000"/>
            <a:headEnd/>
            <a:tailEnd/>
          </a:ln>
        </p:spPr>
        <p:txBody>
          <a:bodyPr wrap="none"/>
          <a:lstStyle/>
          <a:p>
            <a:endParaRPr lang="zh-CN" altLang="en-US"/>
          </a:p>
        </p:txBody>
      </p:sp>
      <p:sp>
        <p:nvSpPr>
          <p:cNvPr id="523393" name="Line 129"/>
          <p:cNvSpPr>
            <a:spLocks noChangeShapeType="1"/>
          </p:cNvSpPr>
          <p:nvPr/>
        </p:nvSpPr>
        <p:spPr bwMode="auto">
          <a:xfrm>
            <a:off x="6372225" y="2137835"/>
            <a:ext cx="0" cy="648229"/>
          </a:xfrm>
          <a:prstGeom prst="line">
            <a:avLst/>
          </a:prstGeom>
          <a:noFill/>
          <a:ln w="38100">
            <a:solidFill>
              <a:schemeClr val="hlink"/>
            </a:solidFill>
            <a:miter lim="800000"/>
            <a:headEnd/>
            <a:tailEnd/>
          </a:ln>
        </p:spPr>
        <p:txBody>
          <a:bodyPr wrap="none"/>
          <a:lstStyle/>
          <a:p>
            <a:endParaRPr lang="zh-CN" altLang="en-US"/>
          </a:p>
        </p:txBody>
      </p:sp>
      <p:sp>
        <p:nvSpPr>
          <p:cNvPr id="523394" name="Line 130"/>
          <p:cNvSpPr>
            <a:spLocks noChangeShapeType="1"/>
          </p:cNvSpPr>
          <p:nvPr/>
        </p:nvSpPr>
        <p:spPr bwMode="auto">
          <a:xfrm>
            <a:off x="5580063" y="2480469"/>
            <a:ext cx="0" cy="317500"/>
          </a:xfrm>
          <a:prstGeom prst="line">
            <a:avLst/>
          </a:prstGeom>
          <a:noFill/>
          <a:ln w="38100">
            <a:solidFill>
              <a:schemeClr val="hlink"/>
            </a:solidFill>
            <a:miter lim="800000"/>
            <a:headEnd/>
            <a:tailEnd/>
          </a:ln>
        </p:spPr>
        <p:txBody>
          <a:bodyPr wrap="none"/>
          <a:lstStyle/>
          <a:p>
            <a:endParaRPr lang="zh-CN" altLang="en-US"/>
          </a:p>
        </p:txBody>
      </p:sp>
      <p:sp>
        <p:nvSpPr>
          <p:cNvPr id="523395" name="Line 131"/>
          <p:cNvSpPr>
            <a:spLocks noChangeShapeType="1"/>
          </p:cNvSpPr>
          <p:nvPr/>
        </p:nvSpPr>
        <p:spPr bwMode="auto">
          <a:xfrm>
            <a:off x="4787903" y="2497667"/>
            <a:ext cx="792163" cy="0"/>
          </a:xfrm>
          <a:prstGeom prst="line">
            <a:avLst/>
          </a:prstGeom>
          <a:noFill/>
          <a:ln w="38100">
            <a:solidFill>
              <a:schemeClr val="hlink"/>
            </a:solidFill>
            <a:miter lim="800000"/>
            <a:headEnd/>
            <a:tailEnd/>
          </a:ln>
        </p:spPr>
        <p:txBody>
          <a:bodyPr wrap="none"/>
          <a:lstStyle/>
          <a:p>
            <a:endParaRPr lang="zh-CN" altLang="en-US"/>
          </a:p>
        </p:txBody>
      </p:sp>
      <p:sp>
        <p:nvSpPr>
          <p:cNvPr id="523396" name="Line 132"/>
          <p:cNvSpPr>
            <a:spLocks noChangeShapeType="1"/>
          </p:cNvSpPr>
          <p:nvPr/>
        </p:nvSpPr>
        <p:spPr bwMode="auto">
          <a:xfrm>
            <a:off x="4787900" y="2497667"/>
            <a:ext cx="0" cy="317500"/>
          </a:xfrm>
          <a:prstGeom prst="line">
            <a:avLst/>
          </a:prstGeom>
          <a:noFill/>
          <a:ln w="38100">
            <a:solidFill>
              <a:schemeClr val="hlink"/>
            </a:solidFill>
            <a:miter lim="800000"/>
            <a:headEnd/>
            <a:tailEnd/>
          </a:ln>
        </p:spPr>
        <p:txBody>
          <a:bodyPr wrap="none"/>
          <a:lstStyle/>
          <a:p>
            <a:endParaRPr lang="zh-CN" altLang="en-US"/>
          </a:p>
        </p:txBody>
      </p:sp>
      <p:sp>
        <p:nvSpPr>
          <p:cNvPr id="523397" name="Line 133"/>
          <p:cNvSpPr>
            <a:spLocks noChangeShapeType="1"/>
          </p:cNvSpPr>
          <p:nvPr/>
        </p:nvSpPr>
        <p:spPr bwMode="auto">
          <a:xfrm>
            <a:off x="3654428" y="2797969"/>
            <a:ext cx="1133475" cy="0"/>
          </a:xfrm>
          <a:prstGeom prst="line">
            <a:avLst/>
          </a:prstGeom>
          <a:noFill/>
          <a:ln w="38100">
            <a:solidFill>
              <a:schemeClr val="hlink"/>
            </a:solidFill>
            <a:miter lim="800000"/>
            <a:headEnd/>
            <a:tailEnd/>
          </a:ln>
        </p:spPr>
        <p:txBody>
          <a:bodyPr wrap="none"/>
          <a:lstStyle/>
          <a:p>
            <a:endParaRPr lang="zh-CN" altLang="en-US"/>
          </a:p>
        </p:txBody>
      </p:sp>
      <p:sp>
        <p:nvSpPr>
          <p:cNvPr id="523398" name="Line 134"/>
          <p:cNvSpPr>
            <a:spLocks noChangeShapeType="1"/>
          </p:cNvSpPr>
          <p:nvPr/>
        </p:nvSpPr>
        <p:spPr bwMode="auto">
          <a:xfrm>
            <a:off x="3635375" y="2185459"/>
            <a:ext cx="0" cy="617803"/>
          </a:xfrm>
          <a:prstGeom prst="line">
            <a:avLst/>
          </a:prstGeom>
          <a:noFill/>
          <a:ln w="38100">
            <a:solidFill>
              <a:schemeClr val="hlink"/>
            </a:solidFill>
            <a:miter lim="800000"/>
            <a:headEnd/>
            <a:tailEnd/>
          </a:ln>
        </p:spPr>
        <p:txBody>
          <a:bodyPr wrap="none"/>
          <a:lstStyle/>
          <a:p>
            <a:endParaRPr lang="zh-CN" altLang="en-US"/>
          </a:p>
        </p:txBody>
      </p:sp>
      <p:sp>
        <p:nvSpPr>
          <p:cNvPr id="139" name="Rectangle 106"/>
          <p:cNvSpPr txBox="1">
            <a:spLocks noChangeArrowheads="1"/>
          </p:cNvSpPr>
          <p:nvPr/>
        </p:nvSpPr>
        <p:spPr bwMode="auto">
          <a:xfrm>
            <a:off x="500066" y="825500"/>
            <a:ext cx="8181975" cy="604573"/>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buFont typeface="Wingdings" pitchFamily="2" charset="2"/>
              <a:buNone/>
              <a:defRPr/>
            </a:pPr>
            <a:r>
              <a:rPr lang="zh-CN" altLang="en-US" sz="3000" kern="0">
                <a:latin typeface="+mn-lt"/>
                <a:ea typeface="+mn-ea"/>
              </a:rPr>
              <a:t>借助队列可求得入口到出口的最短路径(若存在)</a:t>
            </a:r>
            <a:endParaRPr lang="zh-CN" altLang="en-US" sz="3000" kern="0" dirty="0">
              <a:latin typeface="+mn-lt"/>
              <a:ea typeface="+mn-ea"/>
            </a:endParaRPr>
          </a:p>
        </p:txBody>
      </p:sp>
      <p:sp>
        <p:nvSpPr>
          <p:cNvPr id="136" name="Rectangle 65"/>
          <p:cNvSpPr>
            <a:spLocks noGrp="1" noChangeArrowheads="1"/>
          </p:cNvSpPr>
          <p:nvPr>
            <p:ph type="title"/>
          </p:nvPr>
        </p:nvSpPr>
        <p:spPr>
          <a:xfrm>
            <a:off x="446856" y="193204"/>
            <a:ext cx="8229600" cy="576063"/>
          </a:xfrm>
        </p:spPr>
        <p:txBody>
          <a:bodyPr anchor="b"/>
          <a:lstStyle/>
          <a:p>
            <a:pPr>
              <a:defRPr/>
            </a:pPr>
            <a:r>
              <a:rPr lang="zh-CN" altLang="en-US" sz="3600" dirty="0">
                <a:effectLst>
                  <a:outerShdw blurRad="38100" dist="38100" dir="2700000" algn="tl">
                    <a:srgbClr val="C0C0C0"/>
                  </a:outerShdw>
                </a:effectLst>
              </a:rPr>
              <a:t>迷宫问题(最短路径)</a:t>
            </a:r>
            <a:r>
              <a:rPr lang="en-US" altLang="zh-CN" sz="3600" dirty="0">
                <a:effectLst>
                  <a:outerShdw blurRad="38100" dist="38100" dir="2700000" algn="tl">
                    <a:srgbClr val="C0C0C0"/>
                  </a:outerShdw>
                </a:effectLst>
              </a:rPr>
              <a:t>-BFS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23393"/>
                                        </p:tgtEl>
                                        <p:attrNameLst>
                                          <p:attrName>style.visibility</p:attrName>
                                        </p:attrNameLst>
                                      </p:cBhvr>
                                      <p:to>
                                        <p:strVal val="visible"/>
                                      </p:to>
                                    </p:set>
                                    <p:animEffect transition="in" filter="wipe(up)">
                                      <p:cBhvr>
                                        <p:cTn id="7" dur="500"/>
                                        <p:tgtEl>
                                          <p:spTgt spid="5233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23392"/>
                                        </p:tgtEl>
                                        <p:attrNameLst>
                                          <p:attrName>style.visibility</p:attrName>
                                        </p:attrNameLst>
                                      </p:cBhvr>
                                      <p:to>
                                        <p:strVal val="visible"/>
                                      </p:to>
                                    </p:set>
                                    <p:animEffect transition="in" filter="wipe(right)">
                                      <p:cBhvr>
                                        <p:cTn id="12" dur="500"/>
                                        <p:tgtEl>
                                          <p:spTgt spid="5233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3394"/>
                                        </p:tgtEl>
                                        <p:attrNameLst>
                                          <p:attrName>style.visibility</p:attrName>
                                        </p:attrNameLst>
                                      </p:cBhvr>
                                      <p:to>
                                        <p:strVal val="visible"/>
                                      </p:to>
                                    </p:set>
                                    <p:animEffect transition="in" filter="wipe(down)">
                                      <p:cBhvr>
                                        <p:cTn id="17" dur="500"/>
                                        <p:tgtEl>
                                          <p:spTgt spid="5233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23395"/>
                                        </p:tgtEl>
                                        <p:attrNameLst>
                                          <p:attrName>style.visibility</p:attrName>
                                        </p:attrNameLst>
                                      </p:cBhvr>
                                      <p:to>
                                        <p:strVal val="visible"/>
                                      </p:to>
                                    </p:set>
                                    <p:animEffect transition="in" filter="wipe(right)">
                                      <p:cBhvr>
                                        <p:cTn id="22" dur="500"/>
                                        <p:tgtEl>
                                          <p:spTgt spid="5233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23396"/>
                                        </p:tgtEl>
                                        <p:attrNameLst>
                                          <p:attrName>style.visibility</p:attrName>
                                        </p:attrNameLst>
                                      </p:cBhvr>
                                      <p:to>
                                        <p:strVal val="visible"/>
                                      </p:to>
                                    </p:set>
                                    <p:animEffect transition="in" filter="wipe(up)">
                                      <p:cBhvr>
                                        <p:cTn id="27" dur="500"/>
                                        <p:tgtEl>
                                          <p:spTgt spid="5233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23397"/>
                                        </p:tgtEl>
                                        <p:attrNameLst>
                                          <p:attrName>style.visibility</p:attrName>
                                        </p:attrNameLst>
                                      </p:cBhvr>
                                      <p:to>
                                        <p:strVal val="visible"/>
                                      </p:to>
                                    </p:set>
                                    <p:animEffect transition="in" filter="wipe(right)">
                                      <p:cBhvr>
                                        <p:cTn id="32" dur="500"/>
                                        <p:tgtEl>
                                          <p:spTgt spid="5233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23398"/>
                                        </p:tgtEl>
                                        <p:attrNameLst>
                                          <p:attrName>style.visibility</p:attrName>
                                        </p:attrNameLst>
                                      </p:cBhvr>
                                      <p:to>
                                        <p:strVal val="visible"/>
                                      </p:to>
                                    </p:set>
                                    <p:animEffect transition="in" filter="wipe(down)">
                                      <p:cBhvr>
                                        <p:cTn id="37" dur="500"/>
                                        <p:tgtEl>
                                          <p:spTgt spid="523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92" grpId="0" animBg="1"/>
      <p:bldP spid="523393" grpId="0" animBg="1"/>
      <p:bldP spid="523394" grpId="0" animBg="1"/>
      <p:bldP spid="523395" grpId="0" animBg="1"/>
      <p:bldP spid="523396" grpId="0" animBg="1"/>
      <p:bldP spid="523397" grpId="0" animBg="1"/>
      <p:bldP spid="52339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2"/>
            <a:ext cx="8229600" cy="609765"/>
          </a:xfrm>
        </p:spPr>
        <p:txBody>
          <a:bodyPr/>
          <a:lstStyle/>
          <a:p>
            <a:r>
              <a:rPr lang="zh-CN" altLang="en-US" sz="3600" dirty="0" smtClean="0"/>
              <a:t>思考 ？</a:t>
            </a:r>
            <a:endParaRPr lang="zh-CN" altLang="en-US" sz="3600" dirty="0"/>
          </a:p>
        </p:txBody>
      </p:sp>
      <p:sp>
        <p:nvSpPr>
          <p:cNvPr id="3" name="内容占位符 2"/>
          <p:cNvSpPr>
            <a:spLocks noGrp="1"/>
          </p:cNvSpPr>
          <p:nvPr>
            <p:ph idx="1"/>
          </p:nvPr>
        </p:nvSpPr>
        <p:spPr/>
        <p:txBody>
          <a:bodyPr/>
          <a:lstStyle/>
          <a:p>
            <a:r>
              <a:rPr lang="en-US" altLang="zh-CN" dirty="0" smtClean="0"/>
              <a:t> DFS </a:t>
            </a:r>
            <a:r>
              <a:rPr lang="zh-CN" altLang="en-US" dirty="0" smtClean="0"/>
              <a:t>能不能求入口到出口的最短路径呢？</a:t>
            </a:r>
            <a:endParaRPr lang="en-US" altLang="zh-CN" dirty="0" smtClean="0"/>
          </a:p>
          <a:p>
            <a:endParaRPr lang="en-US" altLang="zh-CN" dirty="0" smtClean="0"/>
          </a:p>
          <a:p>
            <a:r>
              <a:rPr lang="en-US" altLang="zh-CN" dirty="0" smtClean="0"/>
              <a:t> BFS</a:t>
            </a:r>
            <a:r>
              <a:rPr lang="zh-CN" altLang="en-US" dirty="0" smtClean="0"/>
              <a:t>与 </a:t>
            </a:r>
            <a:r>
              <a:rPr lang="en-US" altLang="zh-CN" dirty="0" smtClean="0"/>
              <a:t>DFS </a:t>
            </a:r>
            <a:r>
              <a:rPr lang="zh-CN" altLang="en-US" dirty="0" smtClean="0"/>
              <a:t>又有什么区别呢 ？</a:t>
            </a:r>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练习：</a:t>
            </a:r>
            <a:r>
              <a:rPr lang="en-US" altLang="zh-CN" sz="3600" dirty="0"/>
              <a:t>OpenJudge </a:t>
            </a:r>
            <a:r>
              <a:rPr lang="en-US" altLang="zh-CN" sz="3600" dirty="0" smtClean="0"/>
              <a:t>2753 </a:t>
            </a:r>
            <a:r>
              <a:rPr lang="zh-CN" altLang="en-US" sz="3600" dirty="0" smtClean="0"/>
              <a:t>走</a:t>
            </a:r>
            <a:r>
              <a:rPr lang="zh-CN" altLang="en-US" sz="3600" dirty="0"/>
              <a:t>迷宫</a:t>
            </a:r>
          </a:p>
        </p:txBody>
      </p:sp>
      <p:sp>
        <p:nvSpPr>
          <p:cNvPr id="3" name="内容占位符 2"/>
          <p:cNvSpPr>
            <a:spLocks noGrp="1"/>
          </p:cNvSpPr>
          <p:nvPr>
            <p:ph idx="1"/>
          </p:nvPr>
        </p:nvSpPr>
        <p:spPr>
          <a:xfrm>
            <a:off x="457200" y="985293"/>
            <a:ext cx="8229600" cy="4123813"/>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53</a:t>
            </a:fld>
            <a:endParaRPr lang="en-US" altLang="zh-CN" dirty="0"/>
          </a:p>
        </p:txBody>
      </p:sp>
    </p:spTree>
    <p:extLst>
      <p:ext uri="{BB962C8B-B14F-4D97-AF65-F5344CB8AC3E}">
        <p14:creationId xmlns="" xmlns:p14="http://schemas.microsoft.com/office/powerpoint/2010/main" val="22270707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2"/>
            <a:ext cx="8229600" cy="609765"/>
          </a:xfrm>
        </p:spPr>
        <p:txBody>
          <a:bodyPr/>
          <a:lstStyle/>
          <a:p>
            <a:r>
              <a:rPr lang="zh-CN" altLang="en-US" sz="3600" dirty="0" smtClean="0"/>
              <a:t>例</a:t>
            </a:r>
            <a:r>
              <a:rPr lang="en-US" altLang="zh-CN" sz="3600" dirty="0" smtClean="0"/>
              <a:t>: </a:t>
            </a:r>
            <a:r>
              <a:rPr lang="zh-CN" altLang="en-US" sz="3600" dirty="0" smtClean="0"/>
              <a:t>八数码难题</a:t>
            </a:r>
            <a:endParaRPr lang="zh-CN" altLang="en-US" sz="3600" dirty="0"/>
          </a:p>
        </p:txBody>
      </p:sp>
      <p:sp>
        <p:nvSpPr>
          <p:cNvPr id="3" name="内容占位符 2"/>
          <p:cNvSpPr>
            <a:spLocks noGrp="1"/>
          </p:cNvSpPr>
          <p:nvPr>
            <p:ph idx="1"/>
          </p:nvPr>
        </p:nvSpPr>
        <p:spPr>
          <a:xfrm>
            <a:off x="457200" y="1129308"/>
            <a:ext cx="8229600" cy="3979797"/>
          </a:xfrm>
        </p:spPr>
        <p:txBody>
          <a:bodyPr>
            <a:noAutofit/>
          </a:bodyPr>
          <a:lstStyle/>
          <a:p>
            <a:r>
              <a:rPr lang="zh-CN" altLang="en-US" sz="2000" dirty="0" smtClean="0"/>
              <a:t>在</a:t>
            </a:r>
            <a:r>
              <a:rPr lang="en-US" altLang="zh-CN" sz="2000" dirty="0" smtClean="0"/>
              <a:t>3×3</a:t>
            </a:r>
            <a:r>
              <a:rPr lang="zh-CN" altLang="en-US" sz="2000" dirty="0" smtClean="0"/>
              <a:t>的棋盘上，摆有八个棋子，每个棋子上标有</a:t>
            </a:r>
            <a:r>
              <a:rPr lang="en-US" altLang="zh-CN" sz="2000" dirty="0" smtClean="0"/>
              <a:t>1</a:t>
            </a:r>
            <a:r>
              <a:rPr lang="zh-CN" altLang="en-US" sz="2000" dirty="0" smtClean="0"/>
              <a:t>至</a:t>
            </a:r>
            <a:r>
              <a:rPr lang="en-US" altLang="zh-CN" sz="2000" dirty="0" smtClean="0"/>
              <a:t>8</a:t>
            </a:r>
            <a:r>
              <a:rPr lang="zh-CN" altLang="en-US" sz="2000" dirty="0" smtClean="0"/>
              <a:t>的某一数字。棋盘中留有一个空格（空格用</a:t>
            </a:r>
            <a:r>
              <a:rPr lang="en-US" altLang="zh-CN" sz="2000" dirty="0" smtClean="0"/>
              <a:t>0</a:t>
            </a:r>
            <a:r>
              <a:rPr lang="zh-CN" altLang="en-US" sz="2000" dirty="0" smtClean="0"/>
              <a:t>表示）。空格周围的棋子可以移到空格中。要求解的问题是：给出一种初始布局（初始状态）和目标面局（目标状态），找到一种最少步骤的移动方法，实现从初始布局到目标布局的转变。</a:t>
            </a:r>
            <a:endParaRPr lang="en-US" altLang="zh-CN" sz="2000" dirty="0" smtClean="0"/>
          </a:p>
          <a:p>
            <a:endParaRPr lang="en-US" altLang="zh-CN" sz="2000" dirty="0" smtClean="0"/>
          </a:p>
          <a:p>
            <a:pPr>
              <a:buNone/>
            </a:pPr>
            <a:endParaRPr lang="en-US" altLang="zh-CN" sz="2000" dirty="0" smtClean="0"/>
          </a:p>
          <a:p>
            <a:pPr>
              <a:buNone/>
            </a:pPr>
            <a:endParaRPr lang="en-US" altLang="zh-CN" sz="2000" dirty="0" smtClean="0"/>
          </a:p>
          <a:p>
            <a:r>
              <a:rPr lang="zh-CN" altLang="en-US" sz="2000" dirty="0" smtClean="0"/>
              <a:t>以上图为例，从初始状态到目标状态的最少步数方案如下：</a:t>
            </a:r>
            <a:endParaRPr lang="en-US" altLang="zh-CN" sz="2000" dirty="0" smtClean="0"/>
          </a:p>
          <a:p>
            <a:r>
              <a:rPr lang="zh-CN" altLang="en-US" sz="2000" dirty="0" smtClean="0"/>
              <a:t>将</a:t>
            </a:r>
            <a:r>
              <a:rPr lang="en-US" altLang="zh-CN" sz="2000" dirty="0" smtClean="0"/>
              <a:t>8</a:t>
            </a:r>
            <a:r>
              <a:rPr lang="zh-CN" altLang="en-US" sz="2000" dirty="0" smtClean="0"/>
              <a:t>移到空位，将</a:t>
            </a:r>
            <a:r>
              <a:rPr lang="en-US" altLang="zh-CN" sz="2000" dirty="0" smtClean="0"/>
              <a:t>7</a:t>
            </a:r>
            <a:r>
              <a:rPr lang="zh-CN" altLang="en-US" sz="2000" dirty="0" smtClean="0"/>
              <a:t>移到空位，将</a:t>
            </a:r>
            <a:r>
              <a:rPr lang="en-US" altLang="zh-CN" sz="2000" dirty="0" smtClean="0"/>
              <a:t>4</a:t>
            </a:r>
            <a:r>
              <a:rPr lang="zh-CN" altLang="en-US" sz="2000" dirty="0" smtClean="0"/>
              <a:t>移到空位，将</a:t>
            </a:r>
            <a:r>
              <a:rPr lang="en-US" altLang="zh-CN" sz="2000" dirty="0" smtClean="0"/>
              <a:t>5</a:t>
            </a:r>
            <a:r>
              <a:rPr lang="zh-CN" altLang="en-US" sz="2000" dirty="0" smtClean="0"/>
              <a:t>移到空位，将</a:t>
            </a:r>
            <a:r>
              <a:rPr lang="en-US" altLang="zh-CN" sz="2000" dirty="0" smtClean="0"/>
              <a:t>6</a:t>
            </a:r>
            <a:r>
              <a:rPr lang="zh-CN" altLang="en-US" sz="2000" dirty="0" smtClean="0"/>
              <a:t>移到空位，将</a:t>
            </a:r>
            <a:r>
              <a:rPr lang="en-US" altLang="zh-CN" sz="2000" dirty="0" smtClean="0"/>
              <a:t>3</a:t>
            </a:r>
            <a:r>
              <a:rPr lang="zh-CN" altLang="en-US" sz="2000" dirty="0" smtClean="0"/>
              <a:t>移到空位，将</a:t>
            </a:r>
            <a:r>
              <a:rPr lang="en-US" altLang="zh-CN" sz="2000" dirty="0" smtClean="0"/>
              <a:t>2</a:t>
            </a:r>
            <a:r>
              <a:rPr lang="zh-CN" altLang="en-US" sz="2000" dirty="0" smtClean="0"/>
              <a:t>移到空位，将</a:t>
            </a:r>
            <a:r>
              <a:rPr lang="en-US" altLang="zh-CN" sz="2000" dirty="0" smtClean="0"/>
              <a:t>1</a:t>
            </a:r>
            <a:r>
              <a:rPr lang="zh-CN" altLang="en-US" sz="2000" dirty="0" smtClean="0"/>
              <a:t>移到空位。</a:t>
            </a:r>
            <a:endParaRPr lang="en-US" altLang="zh-CN" sz="2000" dirty="0" smtClean="0"/>
          </a:p>
        </p:txBody>
      </p:sp>
      <p:grpSp>
        <p:nvGrpSpPr>
          <p:cNvPr id="4" name="组合 11"/>
          <p:cNvGrpSpPr>
            <a:grpSpLocks/>
          </p:cNvGrpSpPr>
          <p:nvPr/>
        </p:nvGrpSpPr>
        <p:grpSpPr bwMode="auto">
          <a:xfrm>
            <a:off x="5292080" y="2497299"/>
            <a:ext cx="3301982" cy="1269392"/>
            <a:chOff x="0" y="0"/>
            <a:chExt cx="4402379" cy="1523338"/>
          </a:xfrm>
        </p:grpSpPr>
        <p:pic>
          <p:nvPicPr>
            <p:cNvPr id="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095375"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24336" y="0"/>
              <a:ext cx="1104900" cy="1038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右箭头 6"/>
            <p:cNvSpPr>
              <a:spLocks noChangeArrowheads="1"/>
            </p:cNvSpPr>
            <p:nvPr/>
          </p:nvSpPr>
          <p:spPr bwMode="auto">
            <a:xfrm>
              <a:off x="1223890" y="215910"/>
              <a:ext cx="1655663" cy="576288"/>
            </a:xfrm>
            <a:prstGeom prst="rightArrow">
              <a:avLst>
                <a:gd name="adj1" fmla="val 50000"/>
                <a:gd name="adj2" fmla="val 49998"/>
              </a:avLst>
            </a:prstGeom>
            <a:solidFill>
              <a:srgbClr val="477AB1"/>
            </a:solidFill>
            <a:ln w="25400" cmpd="sng">
              <a:solidFill>
                <a:srgbClr val="32588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mbria" panose="02040503050406030204" pitchFamily="18" charset="0"/>
                <a:ea typeface="华文楷体" panose="02010600040101010101" pitchFamily="2" charset="-122"/>
              </a:endParaRPr>
            </a:p>
          </p:txBody>
        </p:sp>
        <p:sp>
          <p:nvSpPr>
            <p:cNvPr id="8" name="TextBox 7"/>
            <p:cNvSpPr txBox="1">
              <a:spLocks noChangeArrowheads="1"/>
            </p:cNvSpPr>
            <p:nvPr/>
          </p:nvSpPr>
          <p:spPr bwMode="auto">
            <a:xfrm>
              <a:off x="0" y="1080120"/>
              <a:ext cx="1584176" cy="443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Calibri" panose="020F0502020204030204" pitchFamily="34" charset="0"/>
                </a:rPr>
                <a:t>初始状态</a:t>
              </a:r>
            </a:p>
          </p:txBody>
        </p:sp>
        <p:sp>
          <p:nvSpPr>
            <p:cNvPr id="9" name="TextBox 10"/>
            <p:cNvSpPr txBox="1">
              <a:spLocks noChangeArrowheads="1"/>
            </p:cNvSpPr>
            <p:nvPr/>
          </p:nvSpPr>
          <p:spPr bwMode="auto">
            <a:xfrm>
              <a:off x="2879553" y="1080120"/>
              <a:ext cx="1522826" cy="443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Calibri" panose="020F0502020204030204" pitchFamily="34" charset="0"/>
                </a:rPr>
                <a:t>目标状态</a:t>
              </a:r>
            </a:p>
          </p:txBody>
        </p:sp>
      </p:grpSp>
    </p:spTree>
    <p:extLst>
      <p:ext uri="{BB962C8B-B14F-4D97-AF65-F5344CB8AC3E}">
        <p14:creationId xmlns="" xmlns:p14="http://schemas.microsoft.com/office/powerpoint/2010/main" val="38148527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2"/>
            <a:ext cx="8229600" cy="609765"/>
          </a:xfrm>
        </p:spPr>
        <p:txBody>
          <a:bodyPr/>
          <a:lstStyle/>
          <a:p>
            <a:r>
              <a:rPr lang="zh-CN" altLang="en-US" sz="3600" dirty="0" smtClean="0"/>
              <a:t>分析</a:t>
            </a:r>
            <a:endParaRPr lang="zh-CN" altLang="en-US" sz="3600" dirty="0"/>
          </a:p>
        </p:txBody>
      </p:sp>
      <p:sp>
        <p:nvSpPr>
          <p:cNvPr id="3" name="内容占位符 2"/>
          <p:cNvSpPr>
            <a:spLocks noGrp="1"/>
          </p:cNvSpPr>
          <p:nvPr>
            <p:ph idx="1"/>
          </p:nvPr>
        </p:nvSpPr>
        <p:spPr/>
        <p:txBody>
          <a:bodyPr>
            <a:normAutofit/>
          </a:bodyPr>
          <a:lstStyle/>
          <a:p>
            <a:r>
              <a:rPr lang="zh-CN" altLang="en-US" sz="2000" dirty="0" smtClean="0"/>
              <a:t>由于题目要找到的解是达到目标最少步骤，因此解题的方法为：从初始状态出发，先把移动一步后的布局全部找到，检查是否达到目标布局，如果没有，再从这些移动一步的布局出发，找到移动两步后的所有布局，再判断是否有达到目标的，如此继续，一直达到目标状态为止，输出结果。</a:t>
            </a:r>
            <a:endParaRPr lang="en-US" altLang="zh-CN" sz="2000" dirty="0" smtClean="0"/>
          </a:p>
          <a:p>
            <a:endParaRPr lang="en-US" altLang="zh-CN" sz="2000" dirty="0" smtClean="0"/>
          </a:p>
          <a:p>
            <a:r>
              <a:rPr lang="zh-CN" altLang="en-US" sz="2000" dirty="0" smtClean="0"/>
              <a:t>由于是按移动步数从少到多产生新布局的，所以找到的第一个目标一定是移动步数最少的一个，也就是最优解。</a:t>
            </a:r>
          </a:p>
        </p:txBody>
      </p:sp>
    </p:spTree>
    <p:extLst>
      <p:ext uri="{BB962C8B-B14F-4D97-AF65-F5344CB8AC3E}">
        <p14:creationId xmlns="" xmlns:p14="http://schemas.microsoft.com/office/powerpoint/2010/main" val="26590409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页脚占位符 4"/>
          <p:cNvSpPr>
            <a:spLocks noGrp="1"/>
          </p:cNvSpPr>
          <p:nvPr>
            <p:ph type="ftr" sz="quarter" idx="11"/>
          </p:nvPr>
        </p:nvSpPr>
        <p:spPr>
          <a:xfrm>
            <a:off x="3124200" y="4780756"/>
            <a:ext cx="2895600" cy="381000"/>
          </a:xfrm>
        </p:spPr>
        <p:txBody>
          <a:bodyPr/>
          <a:lstStyle/>
          <a:p>
            <a:pPr>
              <a:defRPr/>
            </a:pPr>
            <a:fld id="{C66F5EC2-F4E3-4204-B07D-86C854ED6F47}" type="slidenum">
              <a:rPr lang="en-US" altLang="zh-CN"/>
              <a:pPr>
                <a:defRPr/>
              </a:pPr>
              <a:t>56</a:t>
            </a:fld>
            <a:endParaRPr lang="en-US" altLang="zh-CN" dirty="0"/>
          </a:p>
        </p:txBody>
      </p:sp>
      <p:sp>
        <p:nvSpPr>
          <p:cNvPr id="100355" name="Rectangle 120"/>
          <p:cNvSpPr>
            <a:spLocks noGrp="1" noChangeArrowheads="1"/>
          </p:cNvSpPr>
          <p:nvPr>
            <p:ph type="title"/>
          </p:nvPr>
        </p:nvSpPr>
        <p:spPr/>
        <p:txBody>
          <a:bodyPr/>
          <a:lstStyle/>
          <a:p>
            <a:r>
              <a:rPr lang="zh-CN" altLang="en-US" sz="3600" dirty="0" smtClean="0"/>
              <a:t>搜索</a:t>
            </a:r>
          </a:p>
        </p:txBody>
      </p:sp>
      <p:sp>
        <p:nvSpPr>
          <p:cNvPr id="100356" name="Rectangle 121"/>
          <p:cNvSpPr>
            <a:spLocks noGrp="1" noChangeArrowheads="1"/>
          </p:cNvSpPr>
          <p:nvPr>
            <p:ph type="body" idx="1"/>
          </p:nvPr>
        </p:nvSpPr>
        <p:spPr>
          <a:xfrm>
            <a:off x="457200" y="1201316"/>
            <a:ext cx="8229600" cy="3775604"/>
          </a:xfrm>
        </p:spPr>
        <p:txBody>
          <a:bodyPr/>
          <a:lstStyle/>
          <a:p>
            <a:r>
              <a:rPr lang="zh-CN" altLang="en-US" dirty="0" smtClean="0"/>
              <a:t>状态空间</a:t>
            </a:r>
          </a:p>
        </p:txBody>
      </p:sp>
      <p:graphicFrame>
        <p:nvGraphicFramePr>
          <p:cNvPr id="541700" name="Group 4"/>
          <p:cNvGraphicFramePr>
            <a:graphicFrameLocks noGrp="1"/>
          </p:cNvGraphicFramePr>
          <p:nvPr>
            <p:extLst>
              <p:ext uri="{D42A27DB-BD31-4B8C-83A1-F6EECF244321}">
                <p14:modId xmlns="" xmlns:p14="http://schemas.microsoft.com/office/powerpoint/2010/main" val="3125314044"/>
              </p:ext>
            </p:extLst>
          </p:nvPr>
        </p:nvGraphicFramePr>
        <p:xfrm>
          <a:off x="3917953" y="1536964"/>
          <a:ext cx="652463" cy="548640"/>
        </p:xfrm>
        <a:graphic>
          <a:graphicData uri="http://schemas.openxmlformats.org/drawingml/2006/table">
            <a:tbl>
              <a:tblPr/>
              <a:tblGrid>
                <a:gridCol w="217488"/>
                <a:gridCol w="217487"/>
                <a:gridCol w="217488"/>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1718" name="Group 22"/>
          <p:cNvGraphicFramePr>
            <a:graphicFrameLocks noGrp="1"/>
          </p:cNvGraphicFramePr>
          <p:nvPr>
            <p:extLst>
              <p:ext uri="{D42A27DB-BD31-4B8C-83A1-F6EECF244321}">
                <p14:modId xmlns="" xmlns:p14="http://schemas.microsoft.com/office/powerpoint/2010/main" val="3000337617"/>
              </p:ext>
            </p:extLst>
          </p:nvPr>
        </p:nvGraphicFramePr>
        <p:xfrm>
          <a:off x="3309938" y="2365110"/>
          <a:ext cx="652462" cy="548640"/>
        </p:xfrm>
        <a:graphic>
          <a:graphicData uri="http://schemas.openxmlformats.org/drawingml/2006/table">
            <a:tbl>
              <a:tblPr/>
              <a:tblGrid>
                <a:gridCol w="217487"/>
                <a:gridCol w="217488"/>
                <a:gridCol w="217487"/>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1736" name="Group 40"/>
          <p:cNvGraphicFramePr>
            <a:graphicFrameLocks noGrp="1"/>
          </p:cNvGraphicFramePr>
          <p:nvPr>
            <p:extLst>
              <p:ext uri="{D42A27DB-BD31-4B8C-83A1-F6EECF244321}">
                <p14:modId xmlns="" xmlns:p14="http://schemas.microsoft.com/office/powerpoint/2010/main" val="3352625905"/>
              </p:ext>
            </p:extLst>
          </p:nvPr>
        </p:nvGraphicFramePr>
        <p:xfrm>
          <a:off x="4448178" y="2367756"/>
          <a:ext cx="652463" cy="549646"/>
        </p:xfrm>
        <a:graphic>
          <a:graphicData uri="http://schemas.openxmlformats.org/drawingml/2006/table">
            <a:tbl>
              <a:tblPr/>
              <a:tblGrid>
                <a:gridCol w="217488"/>
                <a:gridCol w="217487"/>
                <a:gridCol w="217488"/>
              </a:tblGrid>
              <a:tr h="183886">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 </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1754" name="Group 58"/>
          <p:cNvGraphicFramePr>
            <a:graphicFrameLocks noGrp="1"/>
          </p:cNvGraphicFramePr>
          <p:nvPr>
            <p:extLst>
              <p:ext uri="{D42A27DB-BD31-4B8C-83A1-F6EECF244321}">
                <p14:modId xmlns="" xmlns:p14="http://schemas.microsoft.com/office/powerpoint/2010/main" val="1639798805"/>
              </p:ext>
            </p:extLst>
          </p:nvPr>
        </p:nvGraphicFramePr>
        <p:xfrm>
          <a:off x="4522788" y="3382434"/>
          <a:ext cx="652462" cy="548640"/>
        </p:xfrm>
        <a:graphic>
          <a:graphicData uri="http://schemas.openxmlformats.org/drawingml/2006/table">
            <a:tbl>
              <a:tblPr/>
              <a:tblGrid>
                <a:gridCol w="217487"/>
                <a:gridCol w="217488"/>
                <a:gridCol w="217487"/>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1772" name="Group 76"/>
          <p:cNvGraphicFramePr>
            <a:graphicFrameLocks noGrp="1"/>
          </p:cNvGraphicFramePr>
          <p:nvPr>
            <p:extLst>
              <p:ext uri="{D42A27DB-BD31-4B8C-83A1-F6EECF244321}">
                <p14:modId xmlns="" xmlns:p14="http://schemas.microsoft.com/office/powerpoint/2010/main" val="3519736285"/>
              </p:ext>
            </p:extLst>
          </p:nvPr>
        </p:nvGraphicFramePr>
        <p:xfrm>
          <a:off x="3308353" y="3381110"/>
          <a:ext cx="652463" cy="548640"/>
        </p:xfrm>
        <a:graphic>
          <a:graphicData uri="http://schemas.openxmlformats.org/drawingml/2006/table">
            <a:tbl>
              <a:tblPr/>
              <a:tblGrid>
                <a:gridCol w="217488"/>
                <a:gridCol w="217487"/>
                <a:gridCol w="217488"/>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1790" name="Group 94"/>
          <p:cNvGraphicFramePr>
            <a:graphicFrameLocks noGrp="1"/>
          </p:cNvGraphicFramePr>
          <p:nvPr>
            <p:extLst>
              <p:ext uri="{D42A27DB-BD31-4B8C-83A1-F6EECF244321}">
                <p14:modId xmlns="" xmlns:p14="http://schemas.microsoft.com/office/powerpoint/2010/main" val="1341497592"/>
              </p:ext>
            </p:extLst>
          </p:nvPr>
        </p:nvGraphicFramePr>
        <p:xfrm>
          <a:off x="2101853" y="3337455"/>
          <a:ext cx="652463" cy="570813"/>
        </p:xfrm>
        <a:graphic>
          <a:graphicData uri="http://schemas.openxmlformats.org/drawingml/2006/table">
            <a:tbl>
              <a:tblPr/>
              <a:tblGrid>
                <a:gridCol w="217488"/>
                <a:gridCol w="217487"/>
                <a:gridCol w="217488"/>
              </a:tblGrid>
              <a:tr h="205053">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0465" name="Line 112"/>
          <p:cNvSpPr>
            <a:spLocks noChangeShapeType="1"/>
          </p:cNvSpPr>
          <p:nvPr/>
        </p:nvSpPr>
        <p:spPr bwMode="auto">
          <a:xfrm flipH="1">
            <a:off x="3617916" y="2125663"/>
            <a:ext cx="636587" cy="23151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0466" name="Line 113"/>
          <p:cNvSpPr>
            <a:spLocks noChangeShapeType="1"/>
          </p:cNvSpPr>
          <p:nvPr/>
        </p:nvSpPr>
        <p:spPr bwMode="auto">
          <a:xfrm>
            <a:off x="4254503" y="2125664"/>
            <a:ext cx="569913" cy="24209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0467" name="Line 114"/>
          <p:cNvSpPr>
            <a:spLocks noChangeShapeType="1"/>
          </p:cNvSpPr>
          <p:nvPr/>
        </p:nvSpPr>
        <p:spPr bwMode="auto">
          <a:xfrm flipH="1">
            <a:off x="2532066" y="2931319"/>
            <a:ext cx="1100137" cy="39819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0468" name="Line 115"/>
          <p:cNvSpPr>
            <a:spLocks noChangeShapeType="1"/>
          </p:cNvSpPr>
          <p:nvPr/>
        </p:nvSpPr>
        <p:spPr bwMode="auto">
          <a:xfrm>
            <a:off x="3605213" y="2931319"/>
            <a:ext cx="0" cy="43127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0469" name="Line 116"/>
          <p:cNvSpPr>
            <a:spLocks noChangeShapeType="1"/>
          </p:cNvSpPr>
          <p:nvPr/>
        </p:nvSpPr>
        <p:spPr bwMode="auto">
          <a:xfrm>
            <a:off x="3605213" y="2941902"/>
            <a:ext cx="1339850" cy="42994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0470" name="Line 117"/>
          <p:cNvSpPr>
            <a:spLocks noChangeShapeType="1"/>
          </p:cNvSpPr>
          <p:nvPr/>
        </p:nvSpPr>
        <p:spPr bwMode="auto">
          <a:xfrm>
            <a:off x="4784725" y="2941902"/>
            <a:ext cx="1550988" cy="474928"/>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0471" name="Line 118"/>
          <p:cNvSpPr>
            <a:spLocks noChangeShapeType="1"/>
          </p:cNvSpPr>
          <p:nvPr/>
        </p:nvSpPr>
        <p:spPr bwMode="auto">
          <a:xfrm flipH="1">
            <a:off x="1697038" y="3914247"/>
            <a:ext cx="768350" cy="662781"/>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0472" name="Line 119"/>
          <p:cNvSpPr>
            <a:spLocks noChangeShapeType="1"/>
          </p:cNvSpPr>
          <p:nvPr/>
        </p:nvSpPr>
        <p:spPr bwMode="auto">
          <a:xfrm>
            <a:off x="2438403" y="3891757"/>
            <a:ext cx="676275" cy="718344"/>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24495559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页脚占位符 4"/>
          <p:cNvSpPr>
            <a:spLocks noGrp="1"/>
          </p:cNvSpPr>
          <p:nvPr>
            <p:ph type="ftr" sz="quarter" idx="11"/>
          </p:nvPr>
        </p:nvSpPr>
        <p:spPr/>
        <p:txBody>
          <a:bodyPr/>
          <a:lstStyle/>
          <a:p>
            <a:pPr>
              <a:defRPr/>
            </a:pPr>
            <a:fld id="{D6A2B095-34CD-481C-A2B3-EFCE1AB2C9C8}" type="slidenum">
              <a:rPr lang="en-US" altLang="zh-CN"/>
              <a:pPr>
                <a:defRPr/>
              </a:pPr>
              <a:t>57</a:t>
            </a:fld>
            <a:endParaRPr lang="en-US" altLang="zh-CN" dirty="0"/>
          </a:p>
        </p:txBody>
      </p:sp>
      <p:sp>
        <p:nvSpPr>
          <p:cNvPr id="101379" name="Rectangle 121"/>
          <p:cNvSpPr>
            <a:spLocks noGrp="1" noChangeArrowheads="1"/>
          </p:cNvSpPr>
          <p:nvPr>
            <p:ph type="title"/>
          </p:nvPr>
        </p:nvSpPr>
        <p:spPr/>
        <p:txBody>
          <a:bodyPr/>
          <a:lstStyle/>
          <a:p>
            <a:r>
              <a:rPr lang="zh-CN" altLang="en-US" sz="3600" dirty="0" smtClean="0"/>
              <a:t>广度优先搜索</a:t>
            </a:r>
          </a:p>
        </p:txBody>
      </p:sp>
      <p:sp>
        <p:nvSpPr>
          <p:cNvPr id="101380" name="Rectangle 122"/>
          <p:cNvSpPr>
            <a:spLocks noGrp="1" noChangeArrowheads="1"/>
          </p:cNvSpPr>
          <p:nvPr>
            <p:ph type="body" idx="1"/>
          </p:nvPr>
        </p:nvSpPr>
        <p:spPr>
          <a:xfrm>
            <a:off x="457200" y="1057301"/>
            <a:ext cx="8229600" cy="4051805"/>
          </a:xfrm>
        </p:spPr>
        <p:txBody>
          <a:bodyPr/>
          <a:lstStyle/>
          <a:p>
            <a:r>
              <a:rPr lang="zh-CN" altLang="en-US" dirty="0" smtClean="0"/>
              <a:t>广度优先搜索</a:t>
            </a:r>
          </a:p>
          <a:p>
            <a:pPr lvl="1"/>
            <a:r>
              <a:rPr lang="zh-CN" altLang="en-US" dirty="0" smtClean="0"/>
              <a:t>优先扩展浅层结点，逐渐深入</a:t>
            </a:r>
          </a:p>
        </p:txBody>
      </p:sp>
      <p:sp>
        <p:nvSpPr>
          <p:cNvPr id="101381" name="Text Box 4"/>
          <p:cNvSpPr txBox="1">
            <a:spLocks noChangeArrowheads="1"/>
          </p:cNvSpPr>
          <p:nvPr/>
        </p:nvSpPr>
        <p:spPr bwMode="auto">
          <a:xfrm>
            <a:off x="2847975" y="2783417"/>
            <a:ext cx="9144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ea typeface="黑体" pitchFamily="49" charset="-122"/>
              </a:rPr>
              <a:t>第一层</a:t>
            </a:r>
          </a:p>
        </p:txBody>
      </p:sp>
      <p:sp>
        <p:nvSpPr>
          <p:cNvPr id="101382" name="Text Box 5"/>
          <p:cNvSpPr txBox="1">
            <a:spLocks noChangeArrowheads="1"/>
          </p:cNvSpPr>
          <p:nvPr/>
        </p:nvSpPr>
        <p:spPr bwMode="auto">
          <a:xfrm>
            <a:off x="2173288" y="3566584"/>
            <a:ext cx="9144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ea typeface="黑体" pitchFamily="49" charset="-122"/>
              </a:rPr>
              <a:t>第二层</a:t>
            </a:r>
          </a:p>
        </p:txBody>
      </p:sp>
      <p:sp>
        <p:nvSpPr>
          <p:cNvPr id="101383" name="Text Box 6"/>
          <p:cNvSpPr txBox="1">
            <a:spLocks noChangeArrowheads="1"/>
          </p:cNvSpPr>
          <p:nvPr/>
        </p:nvSpPr>
        <p:spPr bwMode="auto">
          <a:xfrm>
            <a:off x="982666" y="4572001"/>
            <a:ext cx="9810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ea typeface="黑体" pitchFamily="49" charset="-122"/>
              </a:rPr>
              <a:t>第三层</a:t>
            </a:r>
          </a:p>
        </p:txBody>
      </p:sp>
      <p:graphicFrame>
        <p:nvGraphicFramePr>
          <p:cNvPr id="542848" name="Group 128"/>
          <p:cNvGraphicFramePr>
            <a:graphicFrameLocks noGrp="1"/>
          </p:cNvGraphicFramePr>
          <p:nvPr/>
        </p:nvGraphicFramePr>
        <p:xfrm>
          <a:off x="3821113" y="2625990"/>
          <a:ext cx="652462" cy="548640"/>
        </p:xfrm>
        <a:graphic>
          <a:graphicData uri="http://schemas.openxmlformats.org/drawingml/2006/table">
            <a:tbl>
              <a:tblPr/>
              <a:tblGrid>
                <a:gridCol w="217487"/>
                <a:gridCol w="217488"/>
                <a:gridCol w="217487"/>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2847" name="Group 127"/>
          <p:cNvGraphicFramePr>
            <a:graphicFrameLocks noGrp="1"/>
          </p:cNvGraphicFramePr>
          <p:nvPr/>
        </p:nvGraphicFramePr>
        <p:xfrm>
          <a:off x="3213103" y="3454136"/>
          <a:ext cx="652463" cy="548640"/>
        </p:xfrm>
        <a:graphic>
          <a:graphicData uri="http://schemas.openxmlformats.org/drawingml/2006/table">
            <a:tbl>
              <a:tblPr/>
              <a:tblGrid>
                <a:gridCol w="217488"/>
                <a:gridCol w="217487"/>
                <a:gridCol w="217488"/>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2846" name="Group 126"/>
          <p:cNvGraphicFramePr>
            <a:graphicFrameLocks noGrp="1"/>
          </p:cNvGraphicFramePr>
          <p:nvPr/>
        </p:nvGraphicFramePr>
        <p:xfrm>
          <a:off x="4351338" y="3456783"/>
          <a:ext cx="652462" cy="549646"/>
        </p:xfrm>
        <a:graphic>
          <a:graphicData uri="http://schemas.openxmlformats.org/drawingml/2006/table">
            <a:tbl>
              <a:tblPr/>
              <a:tblGrid>
                <a:gridCol w="217487"/>
                <a:gridCol w="217488"/>
                <a:gridCol w="217487"/>
              </a:tblGrid>
              <a:tr h="183886">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2845" name="Group 125"/>
          <p:cNvGraphicFramePr>
            <a:graphicFrameLocks noGrp="1"/>
          </p:cNvGraphicFramePr>
          <p:nvPr/>
        </p:nvGraphicFramePr>
        <p:xfrm>
          <a:off x="4425953" y="4471458"/>
          <a:ext cx="652463" cy="548640"/>
        </p:xfrm>
        <a:graphic>
          <a:graphicData uri="http://schemas.openxmlformats.org/drawingml/2006/table">
            <a:tbl>
              <a:tblPr/>
              <a:tblGrid>
                <a:gridCol w="217488"/>
                <a:gridCol w="217487"/>
                <a:gridCol w="217488"/>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2844" name="Group 124"/>
          <p:cNvGraphicFramePr>
            <a:graphicFrameLocks noGrp="1"/>
          </p:cNvGraphicFramePr>
          <p:nvPr/>
        </p:nvGraphicFramePr>
        <p:xfrm>
          <a:off x="3211513" y="4470136"/>
          <a:ext cx="652462" cy="548640"/>
        </p:xfrm>
        <a:graphic>
          <a:graphicData uri="http://schemas.openxmlformats.org/drawingml/2006/table">
            <a:tbl>
              <a:tblPr/>
              <a:tblGrid>
                <a:gridCol w="217487"/>
                <a:gridCol w="217488"/>
                <a:gridCol w="217487"/>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2843" name="Group 123"/>
          <p:cNvGraphicFramePr>
            <a:graphicFrameLocks noGrp="1"/>
          </p:cNvGraphicFramePr>
          <p:nvPr/>
        </p:nvGraphicFramePr>
        <p:xfrm>
          <a:off x="2005013" y="4426479"/>
          <a:ext cx="652462" cy="570813"/>
        </p:xfrm>
        <a:graphic>
          <a:graphicData uri="http://schemas.openxmlformats.org/drawingml/2006/table">
            <a:tbl>
              <a:tblPr/>
              <a:tblGrid>
                <a:gridCol w="217487"/>
                <a:gridCol w="217488"/>
                <a:gridCol w="217487"/>
              </a:tblGrid>
              <a:tr h="205053">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492" name="Line 115"/>
          <p:cNvSpPr>
            <a:spLocks noChangeShapeType="1"/>
          </p:cNvSpPr>
          <p:nvPr/>
        </p:nvSpPr>
        <p:spPr bwMode="auto">
          <a:xfrm flipH="1">
            <a:off x="3521075" y="3214689"/>
            <a:ext cx="636588" cy="23151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1493" name="Line 116"/>
          <p:cNvSpPr>
            <a:spLocks noChangeShapeType="1"/>
          </p:cNvSpPr>
          <p:nvPr/>
        </p:nvSpPr>
        <p:spPr bwMode="auto">
          <a:xfrm>
            <a:off x="4157663" y="3214689"/>
            <a:ext cx="569912" cy="24209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1494" name="Line 117"/>
          <p:cNvSpPr>
            <a:spLocks noChangeShapeType="1"/>
          </p:cNvSpPr>
          <p:nvPr/>
        </p:nvSpPr>
        <p:spPr bwMode="auto">
          <a:xfrm flipH="1">
            <a:off x="2435225" y="4020344"/>
            <a:ext cx="1100138" cy="39819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1495" name="Line 118"/>
          <p:cNvSpPr>
            <a:spLocks noChangeShapeType="1"/>
          </p:cNvSpPr>
          <p:nvPr/>
        </p:nvSpPr>
        <p:spPr bwMode="auto">
          <a:xfrm>
            <a:off x="3508375" y="4020346"/>
            <a:ext cx="0" cy="43127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1496" name="Line 119"/>
          <p:cNvSpPr>
            <a:spLocks noChangeShapeType="1"/>
          </p:cNvSpPr>
          <p:nvPr/>
        </p:nvSpPr>
        <p:spPr bwMode="auto">
          <a:xfrm>
            <a:off x="3508375" y="4030928"/>
            <a:ext cx="1339850" cy="42994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1497" name="Line 120"/>
          <p:cNvSpPr>
            <a:spLocks noChangeShapeType="1"/>
          </p:cNvSpPr>
          <p:nvPr/>
        </p:nvSpPr>
        <p:spPr bwMode="auto">
          <a:xfrm>
            <a:off x="4687891" y="4030927"/>
            <a:ext cx="1550987" cy="474927"/>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14334815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页脚占位符 2"/>
          <p:cNvSpPr>
            <a:spLocks noGrp="1"/>
          </p:cNvSpPr>
          <p:nvPr>
            <p:ph type="ftr" sz="quarter" idx="11"/>
          </p:nvPr>
        </p:nvSpPr>
        <p:spPr>
          <a:xfrm>
            <a:off x="3225800" y="4659313"/>
            <a:ext cx="2895600" cy="381000"/>
          </a:xfrm>
        </p:spPr>
        <p:txBody>
          <a:bodyPr/>
          <a:lstStyle/>
          <a:p>
            <a:pPr>
              <a:defRPr/>
            </a:pPr>
            <a:fld id="{9A836619-0049-452C-828C-1EB9522B35B4}" type="slidenum">
              <a:rPr lang="en-US" altLang="zh-CN"/>
              <a:pPr>
                <a:defRPr/>
              </a:pPr>
              <a:t>58</a:t>
            </a:fld>
            <a:endParaRPr lang="en-US" altLang="zh-CN" dirty="0"/>
          </a:p>
        </p:txBody>
      </p:sp>
      <p:sp>
        <p:nvSpPr>
          <p:cNvPr id="102403" name="Rectangle 2"/>
          <p:cNvSpPr>
            <a:spLocks noGrp="1" noChangeArrowheads="1"/>
          </p:cNvSpPr>
          <p:nvPr>
            <p:ph type="title" idx="4294967295"/>
          </p:nvPr>
        </p:nvSpPr>
        <p:spPr>
          <a:xfrm>
            <a:off x="457200" y="231512"/>
            <a:ext cx="8229600" cy="609765"/>
          </a:xfrm>
        </p:spPr>
        <p:txBody>
          <a:bodyPr anchor="ctr"/>
          <a:lstStyle/>
          <a:p>
            <a:r>
              <a:rPr lang="zh-CN" altLang="en-US" sz="3600" dirty="0" smtClean="0"/>
              <a:t>广度优先搜索</a:t>
            </a:r>
          </a:p>
        </p:txBody>
      </p:sp>
      <p:sp>
        <p:nvSpPr>
          <p:cNvPr id="102404" name="Rectangle 3"/>
          <p:cNvSpPr>
            <a:spLocks noGrp="1" noChangeArrowheads="1"/>
          </p:cNvSpPr>
          <p:nvPr>
            <p:ph type="body" idx="4294967295"/>
          </p:nvPr>
        </p:nvSpPr>
        <p:spPr>
          <a:xfrm>
            <a:off x="457200" y="1057301"/>
            <a:ext cx="8229600" cy="4051805"/>
          </a:xfrm>
        </p:spPr>
        <p:txBody>
          <a:bodyPr/>
          <a:lstStyle/>
          <a:p>
            <a:pPr algn="just"/>
            <a:r>
              <a:rPr lang="zh-CN" altLang="en-US" dirty="0" smtClean="0"/>
              <a:t>广度优先搜索</a:t>
            </a:r>
          </a:p>
          <a:p>
            <a:pPr lvl="1" algn="just"/>
            <a:r>
              <a:rPr lang="zh-CN" altLang="en-US" dirty="0" smtClean="0"/>
              <a:t>用队列保存待扩展的结点，从队首队取出结点，扩展出的新结点放入队尾，直到找到目标结点（问题的解）</a:t>
            </a:r>
          </a:p>
        </p:txBody>
      </p:sp>
      <p:graphicFrame>
        <p:nvGraphicFramePr>
          <p:cNvPr id="543748" name="Group 4"/>
          <p:cNvGraphicFramePr>
            <a:graphicFrameLocks noGrp="1"/>
          </p:cNvGraphicFramePr>
          <p:nvPr/>
        </p:nvGraphicFramePr>
        <p:xfrm>
          <a:off x="1662113" y="3284802"/>
          <a:ext cx="652462" cy="548640"/>
        </p:xfrm>
        <a:graphic>
          <a:graphicData uri="http://schemas.openxmlformats.org/drawingml/2006/table">
            <a:tbl>
              <a:tblPr/>
              <a:tblGrid>
                <a:gridCol w="217487"/>
                <a:gridCol w="217488"/>
                <a:gridCol w="217487"/>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423" name="Rectangle 22"/>
          <p:cNvSpPr>
            <a:spLocks noChangeArrowheads="1"/>
          </p:cNvSpPr>
          <p:nvPr/>
        </p:nvSpPr>
        <p:spPr bwMode="auto">
          <a:xfrm>
            <a:off x="1466850" y="3206750"/>
            <a:ext cx="4757738" cy="762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02424" name="Line 23"/>
          <p:cNvSpPr>
            <a:spLocks noChangeShapeType="1"/>
          </p:cNvSpPr>
          <p:nvPr/>
        </p:nvSpPr>
        <p:spPr bwMode="auto">
          <a:xfrm flipH="1">
            <a:off x="339728" y="3206750"/>
            <a:ext cx="11398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2425" name="Line 24"/>
          <p:cNvSpPr>
            <a:spLocks noChangeShapeType="1"/>
          </p:cNvSpPr>
          <p:nvPr/>
        </p:nvSpPr>
        <p:spPr bwMode="auto">
          <a:xfrm flipH="1">
            <a:off x="392116" y="3959490"/>
            <a:ext cx="11271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2426" name="Line 25"/>
          <p:cNvSpPr>
            <a:spLocks noChangeShapeType="1"/>
          </p:cNvSpPr>
          <p:nvPr/>
        </p:nvSpPr>
        <p:spPr bwMode="auto">
          <a:xfrm>
            <a:off x="2460625" y="3196167"/>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aphicFrame>
        <p:nvGraphicFramePr>
          <p:cNvPr id="543770" name="Group 26"/>
          <p:cNvGraphicFramePr>
            <a:graphicFrameLocks noGrp="1"/>
          </p:cNvGraphicFramePr>
          <p:nvPr/>
        </p:nvGraphicFramePr>
        <p:xfrm>
          <a:off x="2609853" y="3291417"/>
          <a:ext cx="652463" cy="548640"/>
        </p:xfrm>
        <a:graphic>
          <a:graphicData uri="http://schemas.openxmlformats.org/drawingml/2006/table">
            <a:tbl>
              <a:tblPr/>
              <a:tblGrid>
                <a:gridCol w="217488"/>
                <a:gridCol w="217487"/>
                <a:gridCol w="217488"/>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445" name="Line 44"/>
          <p:cNvSpPr>
            <a:spLocks noChangeShapeType="1"/>
          </p:cNvSpPr>
          <p:nvPr/>
        </p:nvSpPr>
        <p:spPr bwMode="auto">
          <a:xfrm>
            <a:off x="3408363" y="3202782"/>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aphicFrame>
        <p:nvGraphicFramePr>
          <p:cNvPr id="543789" name="Group 45"/>
          <p:cNvGraphicFramePr>
            <a:graphicFrameLocks noGrp="1"/>
          </p:cNvGraphicFramePr>
          <p:nvPr/>
        </p:nvGraphicFramePr>
        <p:xfrm>
          <a:off x="3563938" y="3279511"/>
          <a:ext cx="652462" cy="548640"/>
        </p:xfrm>
        <a:graphic>
          <a:graphicData uri="http://schemas.openxmlformats.org/drawingml/2006/table">
            <a:tbl>
              <a:tblPr/>
              <a:tblGrid>
                <a:gridCol w="217487"/>
                <a:gridCol w="217488"/>
                <a:gridCol w="217487"/>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464" name="Line 63"/>
          <p:cNvSpPr>
            <a:spLocks noChangeShapeType="1"/>
          </p:cNvSpPr>
          <p:nvPr/>
        </p:nvSpPr>
        <p:spPr bwMode="auto">
          <a:xfrm>
            <a:off x="4362450" y="3190875"/>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2465" name="Line 64"/>
          <p:cNvSpPr>
            <a:spLocks noChangeShapeType="1"/>
          </p:cNvSpPr>
          <p:nvPr/>
        </p:nvSpPr>
        <p:spPr bwMode="auto">
          <a:xfrm>
            <a:off x="1982788" y="2797970"/>
            <a:ext cx="0" cy="32014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aphicFrame>
        <p:nvGraphicFramePr>
          <p:cNvPr id="543809" name="Group 65"/>
          <p:cNvGraphicFramePr>
            <a:graphicFrameLocks noGrp="1"/>
          </p:cNvGraphicFramePr>
          <p:nvPr/>
        </p:nvGraphicFramePr>
        <p:xfrm>
          <a:off x="958853" y="4320646"/>
          <a:ext cx="652463" cy="548640"/>
        </p:xfrm>
        <a:graphic>
          <a:graphicData uri="http://schemas.openxmlformats.org/drawingml/2006/table">
            <a:tbl>
              <a:tblPr/>
              <a:tblGrid>
                <a:gridCol w="217488"/>
                <a:gridCol w="217487"/>
                <a:gridCol w="217488"/>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3827" name="Group 83"/>
          <p:cNvGraphicFramePr>
            <a:graphicFrameLocks noGrp="1"/>
          </p:cNvGraphicFramePr>
          <p:nvPr/>
        </p:nvGraphicFramePr>
        <p:xfrm>
          <a:off x="1965328" y="4319323"/>
          <a:ext cx="652463" cy="548640"/>
        </p:xfrm>
        <a:graphic>
          <a:graphicData uri="http://schemas.openxmlformats.org/drawingml/2006/table">
            <a:tbl>
              <a:tblPr/>
              <a:tblGrid>
                <a:gridCol w="217488"/>
                <a:gridCol w="217487"/>
                <a:gridCol w="217488"/>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502" name="Line 101"/>
          <p:cNvSpPr>
            <a:spLocks noChangeShapeType="1"/>
          </p:cNvSpPr>
          <p:nvPr/>
        </p:nvSpPr>
        <p:spPr bwMode="auto">
          <a:xfrm flipH="1">
            <a:off x="1360488" y="3880115"/>
            <a:ext cx="582612" cy="39819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503" name="Line 102"/>
          <p:cNvSpPr>
            <a:spLocks noChangeShapeType="1"/>
          </p:cNvSpPr>
          <p:nvPr/>
        </p:nvSpPr>
        <p:spPr bwMode="auto">
          <a:xfrm>
            <a:off x="1982791" y="3880115"/>
            <a:ext cx="344487" cy="37570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504" name="Line 103"/>
          <p:cNvSpPr>
            <a:spLocks noChangeShapeType="1"/>
          </p:cNvSpPr>
          <p:nvPr/>
        </p:nvSpPr>
        <p:spPr bwMode="auto">
          <a:xfrm flipV="1">
            <a:off x="2844800" y="4045479"/>
            <a:ext cx="1868488" cy="586053"/>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505" name="Line 104"/>
          <p:cNvSpPr>
            <a:spLocks noChangeShapeType="1"/>
          </p:cNvSpPr>
          <p:nvPr/>
        </p:nvSpPr>
        <p:spPr bwMode="auto">
          <a:xfrm>
            <a:off x="4784725" y="2804585"/>
            <a:ext cx="0" cy="32014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506" name="Line 105"/>
          <p:cNvSpPr>
            <a:spLocks noChangeShapeType="1"/>
          </p:cNvSpPr>
          <p:nvPr/>
        </p:nvSpPr>
        <p:spPr bwMode="auto">
          <a:xfrm>
            <a:off x="6211891" y="3206750"/>
            <a:ext cx="286067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2507" name="Line 106"/>
          <p:cNvSpPr>
            <a:spLocks noChangeShapeType="1"/>
          </p:cNvSpPr>
          <p:nvPr/>
        </p:nvSpPr>
        <p:spPr bwMode="auto">
          <a:xfrm>
            <a:off x="6159503" y="3958167"/>
            <a:ext cx="291306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28906822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pPr>
              <a:defRPr/>
            </a:pPr>
            <a:fld id="{E083964E-CFBA-42B1-8FE5-AD98B1A6FC34}" type="slidenum">
              <a:rPr lang="en-US" altLang="zh-CN"/>
              <a:pPr>
                <a:defRPr/>
              </a:pPr>
              <a:t>59</a:t>
            </a:fld>
            <a:endParaRPr lang="en-US" altLang="zh-CN" dirty="0"/>
          </a:p>
        </p:txBody>
      </p:sp>
      <p:sp>
        <p:nvSpPr>
          <p:cNvPr id="103427" name="Rectangle 2"/>
          <p:cNvSpPr>
            <a:spLocks noGrp="1" noChangeArrowheads="1"/>
          </p:cNvSpPr>
          <p:nvPr>
            <p:ph type="title" idx="4294967295"/>
          </p:nvPr>
        </p:nvSpPr>
        <p:spPr>
          <a:xfrm>
            <a:off x="457200" y="231512"/>
            <a:ext cx="8229600" cy="609765"/>
          </a:xfrm>
        </p:spPr>
        <p:txBody>
          <a:bodyPr anchor="ctr"/>
          <a:lstStyle/>
          <a:p>
            <a:r>
              <a:rPr lang="zh-CN" altLang="en-US" sz="3600" dirty="0" smtClean="0"/>
              <a:t>广度优先搜索</a:t>
            </a:r>
          </a:p>
        </p:txBody>
      </p:sp>
      <p:sp>
        <p:nvSpPr>
          <p:cNvPr id="103428" name="Rectangle 3"/>
          <p:cNvSpPr>
            <a:spLocks noGrp="1" noChangeArrowheads="1"/>
          </p:cNvSpPr>
          <p:nvPr>
            <p:ph type="body" idx="4294967295"/>
          </p:nvPr>
        </p:nvSpPr>
        <p:spPr/>
        <p:txBody>
          <a:bodyPr/>
          <a:lstStyle/>
          <a:p>
            <a:pPr algn="just"/>
            <a:r>
              <a:rPr lang="zh-CN" altLang="en-US" smtClean="0"/>
              <a:t>广度优先搜索的代码框架</a:t>
            </a:r>
          </a:p>
        </p:txBody>
      </p:sp>
      <p:sp>
        <p:nvSpPr>
          <p:cNvPr id="103429" name="Text Box 4"/>
          <p:cNvSpPr txBox="1">
            <a:spLocks noChangeArrowheads="1"/>
          </p:cNvSpPr>
          <p:nvPr/>
        </p:nvSpPr>
        <p:spPr bwMode="auto">
          <a:xfrm>
            <a:off x="1042988" y="1837533"/>
            <a:ext cx="7561262"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dirty="0">
                <a:ea typeface="黑体" pitchFamily="49" charset="-122"/>
              </a:rPr>
              <a:t>BFS()</a:t>
            </a:r>
          </a:p>
          <a:p>
            <a:pPr eaLnBrk="1" hangingPunct="1"/>
            <a:r>
              <a:rPr lang="en-US" altLang="zh-CN" sz="2000" dirty="0">
                <a:ea typeface="黑体" pitchFamily="49" charset="-122"/>
              </a:rPr>
              <a:t>{</a:t>
            </a:r>
          </a:p>
          <a:p>
            <a:pPr eaLnBrk="1" hangingPunct="1"/>
            <a:r>
              <a:rPr lang="en-US" altLang="zh-CN" sz="2000" dirty="0">
                <a:ea typeface="黑体" pitchFamily="49" charset="-122"/>
              </a:rPr>
              <a:t>	</a:t>
            </a:r>
            <a:r>
              <a:rPr lang="zh-CN" altLang="en-US" sz="2000" dirty="0">
                <a:ea typeface="黑体" pitchFamily="49" charset="-122"/>
              </a:rPr>
              <a:t>初始化队列</a:t>
            </a:r>
          </a:p>
          <a:p>
            <a:pPr eaLnBrk="1" hangingPunct="1"/>
            <a:r>
              <a:rPr lang="zh-CN" altLang="en-US" sz="2000" dirty="0">
                <a:ea typeface="黑体" pitchFamily="49" charset="-122"/>
              </a:rPr>
              <a:t>	</a:t>
            </a:r>
            <a:r>
              <a:rPr lang="en-US" altLang="zh-CN" sz="2000" dirty="0">
                <a:ea typeface="黑体" pitchFamily="49" charset="-122"/>
              </a:rPr>
              <a:t>while(</a:t>
            </a:r>
            <a:r>
              <a:rPr lang="zh-CN" altLang="en-US" sz="2000" dirty="0">
                <a:ea typeface="黑体" pitchFamily="49" charset="-122"/>
              </a:rPr>
              <a:t>队列不为空且未找到目标结点</a:t>
            </a:r>
            <a:r>
              <a:rPr lang="en-US" altLang="zh-CN" sz="2000" dirty="0">
                <a:ea typeface="黑体" pitchFamily="49" charset="-122"/>
              </a:rPr>
              <a:t>)</a:t>
            </a:r>
          </a:p>
          <a:p>
            <a:pPr eaLnBrk="1" hangingPunct="1"/>
            <a:r>
              <a:rPr lang="en-US" altLang="zh-CN" sz="2000" dirty="0">
                <a:ea typeface="黑体" pitchFamily="49" charset="-122"/>
              </a:rPr>
              <a:t>	{</a:t>
            </a:r>
          </a:p>
          <a:p>
            <a:pPr eaLnBrk="1" hangingPunct="1"/>
            <a:r>
              <a:rPr lang="en-US" altLang="zh-CN" sz="2000" dirty="0">
                <a:ea typeface="黑体" pitchFamily="49" charset="-122"/>
              </a:rPr>
              <a:t>		</a:t>
            </a:r>
            <a:r>
              <a:rPr lang="zh-CN" altLang="en-US" sz="2000" dirty="0">
                <a:ea typeface="黑体" pitchFamily="49" charset="-122"/>
              </a:rPr>
              <a:t>取队首结点扩展，并将扩展出的结点放入队尾</a:t>
            </a:r>
          </a:p>
          <a:p>
            <a:pPr eaLnBrk="1" hangingPunct="1"/>
            <a:r>
              <a:rPr lang="zh-CN" altLang="en-US" sz="2000" dirty="0">
                <a:ea typeface="黑体" pitchFamily="49" charset="-122"/>
              </a:rPr>
              <a:t>	</a:t>
            </a:r>
            <a:r>
              <a:rPr lang="en-US" altLang="zh-CN" sz="2000" dirty="0">
                <a:ea typeface="黑体" pitchFamily="49" charset="-122"/>
              </a:rPr>
              <a:t>}</a:t>
            </a:r>
          </a:p>
          <a:p>
            <a:pPr eaLnBrk="1" hangingPunct="1"/>
            <a:r>
              <a:rPr lang="en-US" altLang="zh-CN" sz="2000" dirty="0">
                <a:ea typeface="黑体" pitchFamily="49" charset="-122"/>
              </a:rPr>
              <a:t>}</a:t>
            </a:r>
          </a:p>
        </p:txBody>
      </p:sp>
    </p:spTree>
    <p:extLst>
      <p:ext uri="{BB962C8B-B14F-4D97-AF65-F5344CB8AC3E}">
        <p14:creationId xmlns="" xmlns:p14="http://schemas.microsoft.com/office/powerpoint/2010/main" val="3502673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2"/>
            <a:ext cx="8229600" cy="537757"/>
          </a:xfrm>
        </p:spPr>
        <p:txBody>
          <a:bodyPr/>
          <a:lstStyle/>
          <a:p>
            <a:r>
              <a:rPr lang="zh-CN" altLang="en-US" sz="3600" dirty="0" smtClean="0"/>
              <a:t>思考：</a:t>
            </a:r>
            <a:r>
              <a:rPr lang="en-US" altLang="zh-CN" sz="3600" dirty="0" smtClean="0"/>
              <a:t>NOIP2008</a:t>
            </a:r>
            <a:r>
              <a:rPr lang="zh-CN" altLang="en-US" sz="3600" dirty="0" smtClean="0"/>
              <a:t>火柴棒等式</a:t>
            </a:r>
            <a:br>
              <a:rPr lang="zh-CN" altLang="en-US" sz="3600" dirty="0" smtClean="0"/>
            </a:br>
            <a:endParaRPr lang="zh-CN" altLang="en-US" sz="3600" dirty="0"/>
          </a:p>
        </p:txBody>
      </p:sp>
      <p:sp>
        <p:nvSpPr>
          <p:cNvPr id="3" name="内容占位符 2"/>
          <p:cNvSpPr>
            <a:spLocks noGrp="1"/>
          </p:cNvSpPr>
          <p:nvPr>
            <p:ph idx="1"/>
          </p:nvPr>
        </p:nvSpPr>
        <p:spPr>
          <a:xfrm>
            <a:off x="251520" y="1333501"/>
            <a:ext cx="8435280" cy="3775604"/>
          </a:xfrm>
        </p:spPr>
        <p:txBody>
          <a:bodyPr/>
          <a:lstStyle/>
          <a:p>
            <a:pPr>
              <a:buNone/>
            </a:pPr>
            <a:r>
              <a:rPr lang="zh-CN" altLang="en-US" sz="2000" dirty="0" smtClean="0">
                <a:solidFill>
                  <a:schemeClr val="tx1"/>
                </a:solidFill>
                <a:latin typeface="+mn-lt"/>
                <a:ea typeface="+mn-ea"/>
                <a:cs typeface="+mn-cs"/>
              </a:rPr>
              <a:t>     给你</a:t>
            </a:r>
            <a:r>
              <a:rPr lang="en-US" altLang="zh-CN" sz="2000" dirty="0" smtClean="0">
                <a:solidFill>
                  <a:schemeClr val="tx1"/>
                </a:solidFill>
                <a:latin typeface="+mn-lt"/>
                <a:ea typeface="+mn-ea"/>
                <a:cs typeface="+mn-cs"/>
              </a:rPr>
              <a:t>n</a:t>
            </a:r>
            <a:r>
              <a:rPr lang="zh-CN" altLang="en-US" sz="2000" dirty="0" smtClean="0">
                <a:solidFill>
                  <a:schemeClr val="tx1"/>
                </a:solidFill>
                <a:latin typeface="+mn-lt"/>
                <a:ea typeface="+mn-ea"/>
                <a:cs typeface="+mn-cs"/>
              </a:rPr>
              <a:t>根火柴棍，你可以拼出多少个形如“</a:t>
            </a:r>
            <a:r>
              <a:rPr lang="en-US" altLang="zh-CN" sz="2000" dirty="0" smtClean="0">
                <a:solidFill>
                  <a:schemeClr val="tx1"/>
                </a:solidFill>
                <a:latin typeface="+mn-lt"/>
                <a:ea typeface="+mn-ea"/>
                <a:cs typeface="+mn-cs"/>
              </a:rPr>
              <a:t>A+B=C”</a:t>
            </a:r>
            <a:r>
              <a:rPr lang="zh-CN" altLang="en-US" sz="2000" dirty="0" smtClean="0">
                <a:solidFill>
                  <a:schemeClr val="tx1"/>
                </a:solidFill>
                <a:latin typeface="+mn-lt"/>
                <a:ea typeface="+mn-ea"/>
                <a:cs typeface="+mn-cs"/>
              </a:rPr>
              <a:t>的等式？等式中的</a:t>
            </a:r>
            <a:r>
              <a:rPr lang="en-US" altLang="zh-CN" sz="2000" dirty="0" smtClean="0">
                <a:solidFill>
                  <a:schemeClr val="tx1"/>
                </a:solidFill>
                <a:latin typeface="+mn-lt"/>
                <a:ea typeface="+mn-ea"/>
                <a:cs typeface="+mn-cs"/>
              </a:rPr>
              <a:t>A</a:t>
            </a:r>
            <a:r>
              <a:rPr lang="zh-CN" altLang="en-US" sz="2000" dirty="0" smtClean="0">
                <a:solidFill>
                  <a:schemeClr val="tx1"/>
                </a:solidFill>
                <a:latin typeface="+mn-lt"/>
                <a:ea typeface="+mn-ea"/>
                <a:cs typeface="+mn-cs"/>
              </a:rPr>
              <a:t>、</a:t>
            </a:r>
            <a:r>
              <a:rPr lang="en-US" altLang="zh-CN" sz="2000" dirty="0" smtClean="0">
                <a:solidFill>
                  <a:schemeClr val="tx1"/>
                </a:solidFill>
                <a:latin typeface="+mn-lt"/>
                <a:ea typeface="+mn-ea"/>
                <a:cs typeface="+mn-cs"/>
              </a:rPr>
              <a:t>B</a:t>
            </a:r>
            <a:r>
              <a:rPr lang="zh-CN" altLang="en-US" sz="2000" dirty="0" smtClean="0">
                <a:solidFill>
                  <a:schemeClr val="tx1"/>
                </a:solidFill>
                <a:latin typeface="+mn-lt"/>
                <a:ea typeface="+mn-ea"/>
                <a:cs typeface="+mn-cs"/>
              </a:rPr>
              <a:t>、</a:t>
            </a:r>
            <a:r>
              <a:rPr lang="en-US" altLang="zh-CN" sz="2000" dirty="0" smtClean="0">
                <a:solidFill>
                  <a:schemeClr val="tx1"/>
                </a:solidFill>
                <a:latin typeface="+mn-lt"/>
                <a:ea typeface="+mn-ea"/>
                <a:cs typeface="+mn-cs"/>
              </a:rPr>
              <a:t>C</a:t>
            </a:r>
            <a:r>
              <a:rPr lang="zh-CN" altLang="en-US" sz="2000" dirty="0" smtClean="0">
                <a:solidFill>
                  <a:schemeClr val="tx1"/>
                </a:solidFill>
                <a:latin typeface="+mn-lt"/>
                <a:ea typeface="+mn-ea"/>
                <a:cs typeface="+mn-cs"/>
              </a:rPr>
              <a:t>是用火柴棍拼出的整数（若该数非零，则最高位不能是</a:t>
            </a:r>
            <a:r>
              <a:rPr lang="en-US" altLang="zh-CN" sz="2000" dirty="0" smtClean="0">
                <a:solidFill>
                  <a:schemeClr val="tx1"/>
                </a:solidFill>
                <a:latin typeface="+mn-lt"/>
                <a:ea typeface="+mn-ea"/>
                <a:cs typeface="+mn-cs"/>
              </a:rPr>
              <a:t>0</a:t>
            </a:r>
            <a:r>
              <a:rPr lang="zh-CN" altLang="en-US" sz="2000" dirty="0" smtClean="0">
                <a:solidFill>
                  <a:schemeClr val="tx1"/>
                </a:solidFill>
                <a:latin typeface="+mn-lt"/>
                <a:ea typeface="+mn-ea"/>
                <a:cs typeface="+mn-cs"/>
              </a:rPr>
              <a:t>）。用火柴棍拼数字</a:t>
            </a:r>
            <a:r>
              <a:rPr lang="en-US" altLang="zh-CN" sz="2000" dirty="0" smtClean="0">
                <a:solidFill>
                  <a:schemeClr val="tx1"/>
                </a:solidFill>
                <a:latin typeface="+mn-lt"/>
                <a:ea typeface="+mn-ea"/>
                <a:cs typeface="+mn-cs"/>
              </a:rPr>
              <a:t>0-9</a:t>
            </a:r>
            <a:r>
              <a:rPr lang="zh-CN" altLang="en-US" sz="2000" dirty="0" smtClean="0">
                <a:solidFill>
                  <a:schemeClr val="tx1"/>
                </a:solidFill>
                <a:latin typeface="+mn-lt"/>
                <a:ea typeface="+mn-ea"/>
                <a:cs typeface="+mn-cs"/>
              </a:rPr>
              <a:t>的拼法如图所示： </a:t>
            </a:r>
            <a:r>
              <a:rPr lang="zh-CN" altLang="en-US" sz="2000" dirty="0" smtClean="0"/>
              <a:t/>
            </a:r>
            <a:br>
              <a:rPr lang="zh-CN" altLang="en-US" sz="2000" dirty="0" smtClean="0"/>
            </a:br>
            <a:r>
              <a:rPr lang="zh-CN" altLang="en-US" sz="2000" dirty="0" smtClean="0">
                <a:solidFill>
                  <a:schemeClr val="tx1"/>
                </a:solidFill>
                <a:latin typeface="+mn-lt"/>
                <a:ea typeface="+mn-ea"/>
                <a:cs typeface="+mn-cs"/>
              </a:rPr>
              <a:t> </a:t>
            </a:r>
            <a:endParaRPr lang="en-US" altLang="zh-CN" sz="2000" dirty="0" smtClean="0">
              <a:solidFill>
                <a:schemeClr val="tx1"/>
              </a:solidFill>
              <a:latin typeface="+mn-lt"/>
              <a:ea typeface="+mn-ea"/>
              <a:cs typeface="+mn-cs"/>
            </a:endParaRPr>
          </a:p>
          <a:p>
            <a:pPr>
              <a:buNone/>
            </a:pPr>
            <a:endParaRPr lang="en-US" altLang="zh-CN" sz="2000" dirty="0" smtClean="0"/>
          </a:p>
          <a:p>
            <a:pPr>
              <a:buNone/>
            </a:pPr>
            <a:r>
              <a:rPr lang="zh-CN" altLang="en-US" sz="2000" dirty="0" smtClean="0"/>
              <a:t/>
            </a:r>
            <a:br>
              <a:rPr lang="zh-CN" altLang="en-US" sz="2000" dirty="0" smtClean="0"/>
            </a:br>
            <a:r>
              <a:rPr lang="zh-CN" altLang="en-US" sz="2000" dirty="0" smtClean="0">
                <a:solidFill>
                  <a:schemeClr val="tx1"/>
                </a:solidFill>
                <a:latin typeface="+mn-lt"/>
                <a:ea typeface="+mn-ea"/>
                <a:cs typeface="+mn-cs"/>
              </a:rPr>
              <a:t>注意： </a:t>
            </a:r>
            <a:r>
              <a:rPr lang="zh-CN" altLang="en-US" sz="2000" dirty="0" smtClean="0"/>
              <a:t/>
            </a:r>
            <a:br>
              <a:rPr lang="zh-CN" altLang="en-US" sz="2000" dirty="0" smtClean="0"/>
            </a:br>
            <a:r>
              <a:rPr lang="en-US" altLang="zh-CN" sz="2000" dirty="0" smtClean="0">
                <a:solidFill>
                  <a:schemeClr val="tx1"/>
                </a:solidFill>
                <a:latin typeface="+mn-lt"/>
                <a:ea typeface="+mn-ea"/>
                <a:cs typeface="+mn-cs"/>
              </a:rPr>
              <a:t>1. </a:t>
            </a:r>
            <a:r>
              <a:rPr lang="zh-CN" altLang="en-US" sz="2000" dirty="0" smtClean="0">
                <a:solidFill>
                  <a:schemeClr val="tx1"/>
                </a:solidFill>
                <a:latin typeface="+mn-lt"/>
                <a:ea typeface="+mn-ea"/>
                <a:cs typeface="+mn-cs"/>
              </a:rPr>
              <a:t>加号与等号各自需要两根火柴棍 </a:t>
            </a:r>
            <a:r>
              <a:rPr lang="zh-CN" altLang="en-US" sz="2000" dirty="0" smtClean="0"/>
              <a:t/>
            </a:r>
            <a:br>
              <a:rPr lang="zh-CN" altLang="en-US" sz="2000" dirty="0" smtClean="0"/>
            </a:br>
            <a:r>
              <a:rPr lang="en-US" altLang="zh-CN" sz="2000" dirty="0" smtClean="0">
                <a:solidFill>
                  <a:schemeClr val="tx1"/>
                </a:solidFill>
                <a:latin typeface="+mn-lt"/>
                <a:ea typeface="+mn-ea"/>
                <a:cs typeface="+mn-cs"/>
              </a:rPr>
              <a:t>2. </a:t>
            </a:r>
            <a:r>
              <a:rPr lang="zh-CN" altLang="en-US" sz="2000" dirty="0" smtClean="0">
                <a:solidFill>
                  <a:schemeClr val="tx1"/>
                </a:solidFill>
                <a:latin typeface="+mn-lt"/>
                <a:ea typeface="+mn-ea"/>
                <a:cs typeface="+mn-cs"/>
              </a:rPr>
              <a:t>如果</a:t>
            </a:r>
            <a:r>
              <a:rPr lang="en-US" altLang="zh-CN" sz="2000" dirty="0" smtClean="0">
                <a:solidFill>
                  <a:schemeClr val="tx1"/>
                </a:solidFill>
                <a:latin typeface="+mn-lt"/>
                <a:ea typeface="+mn-ea"/>
                <a:cs typeface="+mn-cs"/>
              </a:rPr>
              <a:t>A≠B</a:t>
            </a:r>
            <a:r>
              <a:rPr lang="zh-CN" altLang="en-US" sz="2000" dirty="0" smtClean="0">
                <a:solidFill>
                  <a:schemeClr val="tx1"/>
                </a:solidFill>
                <a:latin typeface="+mn-lt"/>
                <a:ea typeface="+mn-ea"/>
                <a:cs typeface="+mn-cs"/>
              </a:rPr>
              <a:t>，则</a:t>
            </a:r>
            <a:r>
              <a:rPr lang="en-US" altLang="zh-CN" sz="2000" dirty="0" smtClean="0">
                <a:solidFill>
                  <a:schemeClr val="tx1"/>
                </a:solidFill>
                <a:latin typeface="+mn-lt"/>
                <a:ea typeface="+mn-ea"/>
                <a:cs typeface="+mn-cs"/>
              </a:rPr>
              <a:t>A+B=C</a:t>
            </a:r>
            <a:r>
              <a:rPr lang="zh-CN" altLang="en-US" sz="2000" dirty="0" smtClean="0">
                <a:solidFill>
                  <a:schemeClr val="tx1"/>
                </a:solidFill>
                <a:latin typeface="+mn-lt"/>
                <a:ea typeface="+mn-ea"/>
                <a:cs typeface="+mn-cs"/>
              </a:rPr>
              <a:t>与</a:t>
            </a:r>
            <a:r>
              <a:rPr lang="en-US" altLang="zh-CN" sz="2000" dirty="0" smtClean="0">
                <a:solidFill>
                  <a:schemeClr val="tx1"/>
                </a:solidFill>
                <a:latin typeface="+mn-lt"/>
                <a:ea typeface="+mn-ea"/>
                <a:cs typeface="+mn-cs"/>
              </a:rPr>
              <a:t>B+A=C</a:t>
            </a:r>
            <a:r>
              <a:rPr lang="zh-CN" altLang="en-US" sz="2000" dirty="0" smtClean="0">
                <a:solidFill>
                  <a:schemeClr val="tx1"/>
                </a:solidFill>
                <a:latin typeface="+mn-lt"/>
                <a:ea typeface="+mn-ea"/>
                <a:cs typeface="+mn-cs"/>
              </a:rPr>
              <a:t>视为不同的等式（</a:t>
            </a:r>
            <a:r>
              <a:rPr lang="en-US" altLang="zh-CN" sz="2000" dirty="0" smtClean="0">
                <a:solidFill>
                  <a:schemeClr val="tx1"/>
                </a:solidFill>
                <a:latin typeface="+mn-lt"/>
                <a:ea typeface="+mn-ea"/>
                <a:cs typeface="+mn-cs"/>
              </a:rPr>
              <a:t>A</a:t>
            </a:r>
            <a:r>
              <a:rPr lang="zh-CN" altLang="en-US" sz="2000" dirty="0" smtClean="0">
                <a:solidFill>
                  <a:schemeClr val="tx1"/>
                </a:solidFill>
                <a:latin typeface="+mn-lt"/>
                <a:ea typeface="+mn-ea"/>
                <a:cs typeface="+mn-cs"/>
              </a:rPr>
              <a:t>、</a:t>
            </a:r>
            <a:r>
              <a:rPr lang="en-US" altLang="zh-CN" sz="2000" dirty="0" smtClean="0">
                <a:solidFill>
                  <a:schemeClr val="tx1"/>
                </a:solidFill>
                <a:latin typeface="+mn-lt"/>
                <a:ea typeface="+mn-ea"/>
                <a:cs typeface="+mn-cs"/>
              </a:rPr>
              <a:t>B</a:t>
            </a:r>
            <a:r>
              <a:rPr lang="zh-CN" altLang="en-US" sz="2000" dirty="0" smtClean="0">
                <a:solidFill>
                  <a:schemeClr val="tx1"/>
                </a:solidFill>
                <a:latin typeface="+mn-lt"/>
                <a:ea typeface="+mn-ea"/>
                <a:cs typeface="+mn-cs"/>
              </a:rPr>
              <a:t>、</a:t>
            </a:r>
            <a:r>
              <a:rPr lang="en-US" altLang="zh-CN" sz="2000" dirty="0" smtClean="0">
                <a:solidFill>
                  <a:schemeClr val="tx1"/>
                </a:solidFill>
                <a:latin typeface="+mn-lt"/>
                <a:ea typeface="+mn-ea"/>
                <a:cs typeface="+mn-cs"/>
              </a:rPr>
              <a:t>C&gt;=0</a:t>
            </a:r>
            <a:r>
              <a:rPr lang="zh-CN" altLang="en-US" sz="2000" dirty="0" smtClean="0">
                <a:solidFill>
                  <a:schemeClr val="tx1"/>
                </a:solidFill>
                <a:latin typeface="+mn-lt"/>
                <a:ea typeface="+mn-ea"/>
                <a:cs typeface="+mn-cs"/>
              </a:rPr>
              <a:t>） </a:t>
            </a:r>
            <a:r>
              <a:rPr lang="zh-CN" altLang="en-US" sz="2000" dirty="0" smtClean="0"/>
              <a:t/>
            </a:r>
            <a:br>
              <a:rPr lang="zh-CN" altLang="en-US" sz="2000" dirty="0" smtClean="0"/>
            </a:br>
            <a:r>
              <a:rPr lang="en-US" altLang="zh-CN" sz="2000" dirty="0" smtClean="0">
                <a:solidFill>
                  <a:schemeClr val="tx1"/>
                </a:solidFill>
                <a:latin typeface="+mn-lt"/>
                <a:ea typeface="+mn-ea"/>
                <a:cs typeface="+mn-cs"/>
              </a:rPr>
              <a:t>3. n</a:t>
            </a:r>
            <a:r>
              <a:rPr lang="zh-CN" altLang="en-US" sz="2000" dirty="0" smtClean="0">
                <a:solidFill>
                  <a:schemeClr val="tx1"/>
                </a:solidFill>
                <a:latin typeface="+mn-lt"/>
                <a:ea typeface="+mn-ea"/>
                <a:cs typeface="+mn-cs"/>
              </a:rPr>
              <a:t>根火柴棍必须全部用上</a:t>
            </a:r>
            <a:endParaRPr lang="zh-CN" altLang="en-US" sz="20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6</a:t>
            </a:fld>
            <a:endParaRPr lang="en-US" altLang="zh-CN" dirty="0"/>
          </a:p>
        </p:txBody>
      </p:sp>
      <p:pic>
        <p:nvPicPr>
          <p:cNvPr id="5122" name="Picture 2" descr="Pic"/>
          <p:cNvPicPr>
            <a:picLocks noChangeAspect="1" noChangeArrowheads="1"/>
          </p:cNvPicPr>
          <p:nvPr/>
        </p:nvPicPr>
        <p:blipFill>
          <a:blip r:embed="rId2"/>
          <a:srcRect/>
          <a:stretch>
            <a:fillRect/>
          </a:stretch>
        </p:blipFill>
        <p:spPr bwMode="auto">
          <a:xfrm>
            <a:off x="1464925" y="2375152"/>
            <a:ext cx="5267325" cy="914401"/>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2"/>
            <a:ext cx="8229600" cy="681773"/>
          </a:xfrm>
        </p:spPr>
        <p:txBody>
          <a:bodyPr/>
          <a:lstStyle/>
          <a:p>
            <a:r>
              <a:rPr lang="zh-CN" altLang="en-US" sz="3600" dirty="0"/>
              <a:t>总结与拓展</a:t>
            </a:r>
          </a:p>
        </p:txBody>
      </p:sp>
      <p:sp>
        <p:nvSpPr>
          <p:cNvPr id="3" name="内容占位符 2"/>
          <p:cNvSpPr>
            <a:spLocks noGrp="1"/>
          </p:cNvSpPr>
          <p:nvPr>
            <p:ph idx="1"/>
          </p:nvPr>
        </p:nvSpPr>
        <p:spPr/>
        <p:txBody>
          <a:bodyPr>
            <a:normAutofit/>
          </a:bodyPr>
          <a:lstStyle/>
          <a:p>
            <a:r>
              <a:rPr lang="zh-CN" altLang="en-US" sz="2000" dirty="0"/>
              <a:t>从上例可以看出，广度优先搜索法可以求出步数最少的解，即深度最少的解。</a:t>
            </a:r>
          </a:p>
          <a:p>
            <a:r>
              <a:rPr lang="zh-CN" altLang="en-US" sz="2000" dirty="0"/>
              <a:t>与深度优先搜索类似，不同的问题，用广度优先搜索的基本算法是一样的，但在数据库的表示方法、产生的结点是否符合条件和重复的判断上可以有不同的编程技巧，程序的运行效率也有所不同。以八数码问题为例</a:t>
            </a:r>
            <a:r>
              <a:rPr lang="zh-CN" altLang="en-US" sz="2000" dirty="0" smtClean="0"/>
              <a:t>，程序</a:t>
            </a:r>
            <a:r>
              <a:rPr lang="zh-CN" altLang="en-US" sz="2000" dirty="0"/>
              <a:t>中用</a:t>
            </a:r>
            <a:r>
              <a:rPr lang="en-US" altLang="zh-CN" sz="2000" dirty="0"/>
              <a:t>3*3</a:t>
            </a:r>
            <a:r>
              <a:rPr lang="zh-CN" altLang="en-US" sz="2000" dirty="0"/>
              <a:t>的二维数组表示布局比较直观，但在判断重复，判断是否达到目标方面，却给程序增加了复杂性，也影响了运行速度。可以改用字符串形式来表示布局，第</a:t>
            </a:r>
            <a:r>
              <a:rPr lang="en-US" altLang="zh-CN" sz="2000" dirty="0"/>
              <a:t>1..3</a:t>
            </a:r>
            <a:r>
              <a:rPr lang="zh-CN" altLang="en-US" sz="2000" dirty="0"/>
              <a:t>个数表示第一行的三个数，第</a:t>
            </a:r>
            <a:r>
              <a:rPr lang="en-US" altLang="zh-CN" sz="2000" dirty="0"/>
              <a:t>4..6</a:t>
            </a:r>
            <a:r>
              <a:rPr lang="zh-CN" altLang="en-US" sz="2000" dirty="0"/>
              <a:t>个数，表示第二行的三个数，第</a:t>
            </a:r>
            <a:r>
              <a:rPr lang="en-US" altLang="zh-CN" sz="2000" dirty="0"/>
              <a:t>7..9</a:t>
            </a:r>
            <a:r>
              <a:rPr lang="zh-CN" altLang="en-US" sz="2000" dirty="0"/>
              <a:t>个数表示第三行的三个数。例如初始布局表示为“</a:t>
            </a:r>
            <a:r>
              <a:rPr lang="en-US" altLang="zh-CN" sz="2000" dirty="0"/>
              <a:t>123456780</a:t>
            </a:r>
            <a:r>
              <a:rPr lang="zh-CN" altLang="en-US" sz="2000" dirty="0"/>
              <a:t>”，目标布局表示为“</a:t>
            </a:r>
            <a:r>
              <a:rPr lang="en-US" altLang="zh-CN" sz="2000" dirty="0"/>
              <a:t>012563478</a:t>
            </a:r>
            <a:r>
              <a:rPr lang="zh-CN" altLang="en-US" sz="2000" dirty="0"/>
              <a:t>”。</a:t>
            </a:r>
          </a:p>
        </p:txBody>
      </p:sp>
    </p:spTree>
    <p:extLst>
      <p:ext uri="{BB962C8B-B14F-4D97-AF65-F5344CB8AC3E}">
        <p14:creationId xmlns="" xmlns:p14="http://schemas.microsoft.com/office/powerpoint/2010/main" val="116853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2"/>
            <a:ext cx="8229600" cy="681773"/>
          </a:xfrm>
        </p:spPr>
        <p:txBody>
          <a:bodyPr/>
          <a:lstStyle/>
          <a:p>
            <a:r>
              <a:rPr lang="zh-CN" altLang="en-US" sz="3600" dirty="0"/>
              <a:t>总结与拓展</a:t>
            </a:r>
          </a:p>
        </p:txBody>
      </p:sp>
      <p:sp>
        <p:nvSpPr>
          <p:cNvPr id="3" name="内容占位符 2"/>
          <p:cNvSpPr>
            <a:spLocks noGrp="1"/>
          </p:cNvSpPr>
          <p:nvPr>
            <p:ph idx="1"/>
          </p:nvPr>
        </p:nvSpPr>
        <p:spPr/>
        <p:txBody>
          <a:bodyPr>
            <a:normAutofit fontScale="70000" lnSpcReduction="20000"/>
          </a:bodyPr>
          <a:lstStyle/>
          <a:p>
            <a:r>
              <a:rPr lang="zh-CN" altLang="en-US" dirty="0"/>
              <a:t>产生规则也必须作相应改动。设空格当前位置</a:t>
            </a:r>
            <a:r>
              <a:rPr lang="zh-CN" altLang="en-US" dirty="0" smtClean="0"/>
              <a:t>是</a:t>
            </a:r>
            <a:r>
              <a:rPr lang="en-US" altLang="zh-CN" dirty="0"/>
              <a:t>X</a:t>
            </a:r>
            <a:r>
              <a:rPr lang="zh-CN" altLang="en-US" dirty="0" smtClean="0"/>
              <a:t>，</a:t>
            </a:r>
            <a:r>
              <a:rPr lang="zh-CN" altLang="en-US" dirty="0"/>
              <a:t>则有：</a:t>
            </a:r>
          </a:p>
          <a:p>
            <a:r>
              <a:rPr lang="zh-CN" altLang="en-US" dirty="0"/>
              <a:t>（</a:t>
            </a:r>
            <a:r>
              <a:rPr lang="en-US" altLang="zh-CN" dirty="0"/>
              <a:t>1</a:t>
            </a:r>
            <a:r>
              <a:rPr lang="zh-CN" altLang="en-US" dirty="0"/>
              <a:t>）空格向上移动：空格的位置减</a:t>
            </a:r>
            <a:r>
              <a:rPr lang="en-US" altLang="zh-CN" dirty="0"/>
              <a:t>3</a:t>
            </a:r>
            <a:r>
              <a:rPr lang="zh-CN" altLang="en-US" dirty="0"/>
              <a:t>，即</a:t>
            </a:r>
            <a:r>
              <a:rPr lang="zh-CN" altLang="en-US" dirty="0" smtClean="0"/>
              <a:t>交换</a:t>
            </a:r>
            <a:r>
              <a:rPr lang="en-US" altLang="zh-CN" dirty="0"/>
              <a:t>X</a:t>
            </a:r>
            <a:r>
              <a:rPr lang="zh-CN" altLang="en-US" dirty="0" smtClean="0"/>
              <a:t>和</a:t>
            </a:r>
            <a:r>
              <a:rPr lang="en-US" altLang="zh-CN" dirty="0" smtClean="0"/>
              <a:t>X-3</a:t>
            </a:r>
            <a:r>
              <a:rPr lang="zh-CN" altLang="en-US" dirty="0"/>
              <a:t>的字符；</a:t>
            </a:r>
          </a:p>
          <a:p>
            <a:r>
              <a:rPr lang="zh-CN" altLang="en-US" dirty="0"/>
              <a:t>（</a:t>
            </a:r>
            <a:r>
              <a:rPr lang="en-US" altLang="zh-CN" dirty="0"/>
              <a:t>2</a:t>
            </a:r>
            <a:r>
              <a:rPr lang="zh-CN" altLang="en-US" dirty="0"/>
              <a:t>）空格向左移动：空格的位置减</a:t>
            </a:r>
            <a:r>
              <a:rPr lang="en-US" altLang="zh-CN" dirty="0"/>
              <a:t>1</a:t>
            </a:r>
            <a:r>
              <a:rPr lang="zh-CN" altLang="en-US" dirty="0"/>
              <a:t>，即</a:t>
            </a:r>
            <a:r>
              <a:rPr lang="zh-CN" altLang="en-US" dirty="0" smtClean="0"/>
              <a:t>交换</a:t>
            </a:r>
            <a:r>
              <a:rPr lang="en-US" altLang="zh-CN" dirty="0" smtClean="0"/>
              <a:t>X</a:t>
            </a:r>
            <a:r>
              <a:rPr lang="zh-CN" altLang="en-US" dirty="0" smtClean="0"/>
              <a:t>和</a:t>
            </a:r>
            <a:r>
              <a:rPr lang="en-US" altLang="zh-CN" dirty="0" smtClean="0"/>
              <a:t>X-1</a:t>
            </a:r>
            <a:r>
              <a:rPr lang="zh-CN" altLang="en-US" dirty="0"/>
              <a:t>的字符；</a:t>
            </a:r>
          </a:p>
          <a:p>
            <a:r>
              <a:rPr lang="zh-CN" altLang="en-US" dirty="0"/>
              <a:t>（</a:t>
            </a:r>
            <a:r>
              <a:rPr lang="en-US" altLang="zh-CN" dirty="0"/>
              <a:t>3</a:t>
            </a:r>
            <a:r>
              <a:rPr lang="zh-CN" altLang="en-US" dirty="0"/>
              <a:t>）空格向右移动：空格的位置加</a:t>
            </a:r>
            <a:r>
              <a:rPr lang="en-US" altLang="zh-CN" dirty="0"/>
              <a:t>1</a:t>
            </a:r>
            <a:r>
              <a:rPr lang="zh-CN" altLang="en-US" dirty="0"/>
              <a:t>，即</a:t>
            </a:r>
            <a:r>
              <a:rPr lang="zh-CN" altLang="en-US" dirty="0" smtClean="0"/>
              <a:t>交换</a:t>
            </a:r>
            <a:r>
              <a:rPr lang="en-US" altLang="zh-CN" dirty="0"/>
              <a:t>X</a:t>
            </a:r>
            <a:r>
              <a:rPr lang="zh-CN" altLang="en-US" dirty="0" smtClean="0"/>
              <a:t>和</a:t>
            </a:r>
            <a:r>
              <a:rPr lang="en-US" altLang="zh-CN" dirty="0" smtClean="0"/>
              <a:t>X+1</a:t>
            </a:r>
            <a:r>
              <a:rPr lang="zh-CN" altLang="en-US" dirty="0"/>
              <a:t>的字符；</a:t>
            </a:r>
          </a:p>
          <a:p>
            <a:r>
              <a:rPr lang="zh-CN" altLang="en-US" dirty="0"/>
              <a:t>（</a:t>
            </a:r>
            <a:r>
              <a:rPr lang="en-US" altLang="zh-CN" dirty="0"/>
              <a:t>4</a:t>
            </a:r>
            <a:r>
              <a:rPr lang="zh-CN" altLang="en-US" dirty="0"/>
              <a:t>）空格向下移动：空格的位置加</a:t>
            </a:r>
            <a:r>
              <a:rPr lang="en-US" altLang="zh-CN" dirty="0"/>
              <a:t>3</a:t>
            </a:r>
            <a:r>
              <a:rPr lang="zh-CN" altLang="en-US" dirty="0"/>
              <a:t>，即</a:t>
            </a:r>
            <a:r>
              <a:rPr lang="zh-CN" altLang="en-US" dirty="0" smtClean="0"/>
              <a:t>交换</a:t>
            </a:r>
            <a:r>
              <a:rPr lang="en-US" altLang="zh-CN" dirty="0"/>
              <a:t>X</a:t>
            </a:r>
            <a:r>
              <a:rPr lang="zh-CN" altLang="en-US" dirty="0" smtClean="0"/>
              <a:t>和</a:t>
            </a:r>
            <a:r>
              <a:rPr lang="en-US" altLang="zh-CN" dirty="0" smtClean="0"/>
              <a:t>X+3</a:t>
            </a:r>
            <a:r>
              <a:rPr lang="zh-CN" altLang="en-US" dirty="0"/>
              <a:t>的字符。</a:t>
            </a:r>
          </a:p>
          <a:p>
            <a:r>
              <a:rPr lang="zh-CN" altLang="en-US" dirty="0"/>
              <a:t>如设规则编号为</a:t>
            </a:r>
            <a:r>
              <a:rPr lang="en-US" altLang="zh-CN" dirty="0"/>
              <a:t>k</a:t>
            </a:r>
            <a:r>
              <a:rPr lang="zh-CN" altLang="en-US" dirty="0"/>
              <a:t>，则上述四条规则可归纳为一条：</a:t>
            </a:r>
          </a:p>
          <a:p>
            <a:r>
              <a:rPr lang="en-US" altLang="zh-CN" dirty="0"/>
              <a:t>	</a:t>
            </a:r>
            <a:r>
              <a:rPr lang="zh-CN" altLang="en-US" dirty="0" smtClean="0"/>
              <a:t>交换</a:t>
            </a:r>
            <a:r>
              <a:rPr lang="en-US" altLang="zh-CN" dirty="0"/>
              <a:t>X</a:t>
            </a:r>
            <a:r>
              <a:rPr lang="zh-CN" altLang="en-US" dirty="0" smtClean="0"/>
              <a:t>和</a:t>
            </a:r>
            <a:r>
              <a:rPr lang="en-US" altLang="zh-CN" dirty="0" smtClean="0"/>
              <a:t>X+</a:t>
            </a:r>
            <a:r>
              <a:rPr lang="zh-CN" altLang="en-US" dirty="0"/>
              <a:t>（</a:t>
            </a:r>
            <a:r>
              <a:rPr lang="en-US" altLang="zh-CN" dirty="0"/>
              <a:t>2*k-5</a:t>
            </a:r>
            <a:r>
              <a:rPr lang="zh-CN" altLang="en-US" dirty="0"/>
              <a:t>）的字符</a:t>
            </a:r>
          </a:p>
          <a:p>
            <a:r>
              <a:rPr lang="zh-CN" altLang="en-US" dirty="0"/>
              <a:t>布局用字符串表示，使得判断重复过程和判断目标的过程变得很简单，只需判断两个字符串是否相等就可以了。按照上述的改进，读者可自己编制的解八数码问题的程序</a:t>
            </a:r>
            <a:r>
              <a:rPr lang="zh-CN" altLang="en-US" dirty="0" smtClean="0"/>
              <a:t>。</a:t>
            </a:r>
            <a:endParaRPr lang="zh-CN" altLang="en-US" dirty="0"/>
          </a:p>
        </p:txBody>
      </p:sp>
    </p:spTree>
    <p:extLst>
      <p:ext uri="{BB962C8B-B14F-4D97-AF65-F5344CB8AC3E}">
        <p14:creationId xmlns="" xmlns:p14="http://schemas.microsoft.com/office/powerpoint/2010/main" val="6197329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页脚占位符 4"/>
          <p:cNvSpPr>
            <a:spLocks noGrp="1"/>
          </p:cNvSpPr>
          <p:nvPr>
            <p:ph type="ftr" sz="quarter" idx="11"/>
          </p:nvPr>
        </p:nvSpPr>
        <p:spPr/>
        <p:txBody>
          <a:bodyPr/>
          <a:lstStyle/>
          <a:p>
            <a:pPr>
              <a:defRPr/>
            </a:pPr>
            <a:fld id="{269F98FF-D28F-42DE-B3DB-D850734844A5}" type="slidenum">
              <a:rPr lang="en-US" altLang="zh-CN"/>
              <a:pPr>
                <a:defRPr/>
              </a:pPr>
              <a:t>62</a:t>
            </a:fld>
            <a:endParaRPr lang="en-US" altLang="zh-CN" dirty="0"/>
          </a:p>
        </p:txBody>
      </p:sp>
      <p:sp>
        <p:nvSpPr>
          <p:cNvPr id="104451" name="Rectangle 2"/>
          <p:cNvSpPr>
            <a:spLocks noGrp="1" noChangeArrowheads="1"/>
          </p:cNvSpPr>
          <p:nvPr>
            <p:ph type="title"/>
          </p:nvPr>
        </p:nvSpPr>
        <p:spPr>
          <a:xfrm>
            <a:off x="457200" y="231512"/>
            <a:ext cx="8229600" cy="681773"/>
          </a:xfrm>
        </p:spPr>
        <p:txBody>
          <a:bodyPr/>
          <a:lstStyle/>
          <a:p>
            <a:r>
              <a:rPr lang="zh-CN" altLang="en-US" sz="3600" dirty="0" smtClean="0"/>
              <a:t>判重</a:t>
            </a:r>
          </a:p>
        </p:txBody>
      </p:sp>
      <p:sp>
        <p:nvSpPr>
          <p:cNvPr id="104452" name="Rectangle 3"/>
          <p:cNvSpPr>
            <a:spLocks noGrp="1" noChangeArrowheads="1"/>
          </p:cNvSpPr>
          <p:nvPr>
            <p:ph type="body" idx="1"/>
          </p:nvPr>
        </p:nvSpPr>
        <p:spPr>
          <a:xfrm>
            <a:off x="457200" y="913284"/>
            <a:ext cx="8229600" cy="4195821"/>
          </a:xfrm>
        </p:spPr>
        <p:txBody>
          <a:bodyPr/>
          <a:lstStyle/>
          <a:p>
            <a:r>
              <a:rPr lang="zh-CN" altLang="en-US" dirty="0" smtClean="0"/>
              <a:t>判重</a:t>
            </a:r>
          </a:p>
          <a:p>
            <a:pPr lvl="1"/>
            <a:r>
              <a:rPr lang="zh-CN" altLang="en-US" dirty="0" smtClean="0"/>
              <a:t>新扩展出的结点如果和以前扩展出的结点相同，则则个新节点就不必再考虑</a:t>
            </a:r>
          </a:p>
          <a:p>
            <a:pPr lvl="1"/>
            <a:r>
              <a:rPr lang="zh-CN" altLang="en-US" dirty="0" smtClean="0">
                <a:solidFill>
                  <a:srgbClr val="FF3300"/>
                </a:solidFill>
              </a:rPr>
              <a:t>如何判重？</a:t>
            </a:r>
          </a:p>
        </p:txBody>
      </p:sp>
      <p:sp>
        <p:nvSpPr>
          <p:cNvPr id="104453" name="Text Box 4"/>
          <p:cNvSpPr txBox="1">
            <a:spLocks noChangeArrowheads="1"/>
          </p:cNvSpPr>
          <p:nvPr/>
        </p:nvSpPr>
        <p:spPr bwMode="auto">
          <a:xfrm>
            <a:off x="1616075" y="3611563"/>
            <a:ext cx="9794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黑体" pitchFamily="49" charset="-122"/>
                <a:ea typeface="黑体" pitchFamily="49" charset="-122"/>
              </a:rPr>
              <a:t>重复</a:t>
            </a:r>
            <a:r>
              <a:rPr lang="en-US" altLang="zh-CN" dirty="0">
                <a:latin typeface="黑体" pitchFamily="49" charset="-122"/>
                <a:ea typeface="黑体" pitchFamily="49" charset="-122"/>
              </a:rPr>
              <a:t>?</a:t>
            </a:r>
          </a:p>
        </p:txBody>
      </p:sp>
      <p:sp>
        <p:nvSpPr>
          <p:cNvPr id="104454" name="Line 5"/>
          <p:cNvSpPr>
            <a:spLocks noChangeShapeType="1"/>
          </p:cNvSpPr>
          <p:nvPr/>
        </p:nvSpPr>
        <p:spPr bwMode="auto">
          <a:xfrm flipV="1">
            <a:off x="2239966" y="3081073"/>
            <a:ext cx="1709737" cy="48551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4455" name="Line 6"/>
          <p:cNvSpPr>
            <a:spLocks noChangeShapeType="1"/>
          </p:cNvSpPr>
          <p:nvPr/>
        </p:nvSpPr>
        <p:spPr bwMode="auto">
          <a:xfrm>
            <a:off x="1935163" y="3987271"/>
            <a:ext cx="330200" cy="81624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aphicFrame>
        <p:nvGraphicFramePr>
          <p:cNvPr id="550919" name="Group 7"/>
          <p:cNvGraphicFramePr>
            <a:graphicFrameLocks noGrp="1"/>
          </p:cNvGraphicFramePr>
          <p:nvPr/>
        </p:nvGraphicFramePr>
        <p:xfrm>
          <a:off x="4181478" y="2713303"/>
          <a:ext cx="652463" cy="548640"/>
        </p:xfrm>
        <a:graphic>
          <a:graphicData uri="http://schemas.openxmlformats.org/drawingml/2006/table">
            <a:tbl>
              <a:tblPr/>
              <a:tblGrid>
                <a:gridCol w="217488"/>
                <a:gridCol w="217487"/>
                <a:gridCol w="217488"/>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50937" name="Group 25"/>
          <p:cNvGraphicFramePr>
            <a:graphicFrameLocks noGrp="1"/>
          </p:cNvGraphicFramePr>
          <p:nvPr/>
        </p:nvGraphicFramePr>
        <p:xfrm>
          <a:off x="3573463" y="3541448"/>
          <a:ext cx="652462" cy="548640"/>
        </p:xfrm>
        <a:graphic>
          <a:graphicData uri="http://schemas.openxmlformats.org/drawingml/2006/table">
            <a:tbl>
              <a:tblPr/>
              <a:tblGrid>
                <a:gridCol w="217487"/>
                <a:gridCol w="217488"/>
                <a:gridCol w="217487"/>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50955" name="Group 43"/>
          <p:cNvGraphicFramePr>
            <a:graphicFrameLocks noGrp="1"/>
          </p:cNvGraphicFramePr>
          <p:nvPr/>
        </p:nvGraphicFramePr>
        <p:xfrm>
          <a:off x="4711703" y="3544095"/>
          <a:ext cx="652463" cy="549646"/>
        </p:xfrm>
        <a:graphic>
          <a:graphicData uri="http://schemas.openxmlformats.org/drawingml/2006/table">
            <a:tbl>
              <a:tblPr/>
              <a:tblGrid>
                <a:gridCol w="217488"/>
                <a:gridCol w="217487"/>
                <a:gridCol w="217488"/>
              </a:tblGrid>
              <a:tr h="183886">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50973" name="Group 61"/>
          <p:cNvGraphicFramePr>
            <a:graphicFrameLocks noGrp="1"/>
          </p:cNvGraphicFramePr>
          <p:nvPr/>
        </p:nvGraphicFramePr>
        <p:xfrm>
          <a:off x="4786313" y="4558771"/>
          <a:ext cx="652462" cy="548640"/>
        </p:xfrm>
        <a:graphic>
          <a:graphicData uri="http://schemas.openxmlformats.org/drawingml/2006/table">
            <a:tbl>
              <a:tblPr/>
              <a:tblGrid>
                <a:gridCol w="217487"/>
                <a:gridCol w="217488"/>
                <a:gridCol w="217487"/>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50991" name="Group 79"/>
          <p:cNvGraphicFramePr>
            <a:graphicFrameLocks noGrp="1"/>
          </p:cNvGraphicFramePr>
          <p:nvPr/>
        </p:nvGraphicFramePr>
        <p:xfrm>
          <a:off x="3571878" y="4557448"/>
          <a:ext cx="652463" cy="548640"/>
        </p:xfrm>
        <a:graphic>
          <a:graphicData uri="http://schemas.openxmlformats.org/drawingml/2006/table">
            <a:tbl>
              <a:tblPr/>
              <a:tblGrid>
                <a:gridCol w="217488"/>
                <a:gridCol w="217487"/>
                <a:gridCol w="217488"/>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51009" name="Group 97"/>
          <p:cNvGraphicFramePr>
            <a:graphicFrameLocks noGrp="1"/>
          </p:cNvGraphicFramePr>
          <p:nvPr/>
        </p:nvGraphicFramePr>
        <p:xfrm>
          <a:off x="2365378" y="4513793"/>
          <a:ext cx="652463" cy="570813"/>
        </p:xfrm>
        <a:graphic>
          <a:graphicData uri="http://schemas.openxmlformats.org/drawingml/2006/table">
            <a:tbl>
              <a:tblPr/>
              <a:tblGrid>
                <a:gridCol w="217488"/>
                <a:gridCol w="217487"/>
                <a:gridCol w="217488"/>
              </a:tblGrid>
              <a:tr h="205053">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7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7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564" name="Line 115"/>
          <p:cNvSpPr>
            <a:spLocks noChangeShapeType="1"/>
          </p:cNvSpPr>
          <p:nvPr/>
        </p:nvSpPr>
        <p:spPr bwMode="auto">
          <a:xfrm flipH="1">
            <a:off x="3881441" y="3302001"/>
            <a:ext cx="636587" cy="23151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4565" name="Line 116"/>
          <p:cNvSpPr>
            <a:spLocks noChangeShapeType="1"/>
          </p:cNvSpPr>
          <p:nvPr/>
        </p:nvSpPr>
        <p:spPr bwMode="auto">
          <a:xfrm>
            <a:off x="4518028" y="3302001"/>
            <a:ext cx="569913" cy="24209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4566" name="Line 117"/>
          <p:cNvSpPr>
            <a:spLocks noChangeShapeType="1"/>
          </p:cNvSpPr>
          <p:nvPr/>
        </p:nvSpPr>
        <p:spPr bwMode="auto">
          <a:xfrm flipH="1">
            <a:off x="2795591" y="4107657"/>
            <a:ext cx="1100137" cy="39819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4567" name="Line 118"/>
          <p:cNvSpPr>
            <a:spLocks noChangeShapeType="1"/>
          </p:cNvSpPr>
          <p:nvPr/>
        </p:nvSpPr>
        <p:spPr bwMode="auto">
          <a:xfrm>
            <a:off x="3868738" y="4107658"/>
            <a:ext cx="0" cy="43127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4568" name="Line 119"/>
          <p:cNvSpPr>
            <a:spLocks noChangeShapeType="1"/>
          </p:cNvSpPr>
          <p:nvPr/>
        </p:nvSpPr>
        <p:spPr bwMode="auto">
          <a:xfrm>
            <a:off x="3868738" y="4118240"/>
            <a:ext cx="1339850" cy="42994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4569" name="Line 120"/>
          <p:cNvSpPr>
            <a:spLocks noChangeShapeType="1"/>
          </p:cNvSpPr>
          <p:nvPr/>
        </p:nvSpPr>
        <p:spPr bwMode="auto">
          <a:xfrm>
            <a:off x="5048250" y="4118241"/>
            <a:ext cx="1550988" cy="474927"/>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30078844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pPr>
              <a:defRPr/>
            </a:pPr>
            <a:fld id="{DE48404A-20A1-4CD5-B97A-213C95DE248A}" type="slidenum">
              <a:rPr lang="en-US" altLang="zh-CN"/>
              <a:pPr>
                <a:defRPr/>
              </a:pPr>
              <a:t>63</a:t>
            </a:fld>
            <a:endParaRPr lang="en-US" altLang="zh-CN" dirty="0"/>
          </a:p>
        </p:txBody>
      </p:sp>
      <p:sp>
        <p:nvSpPr>
          <p:cNvPr id="105475" name="Rectangle 2"/>
          <p:cNvSpPr>
            <a:spLocks noGrp="1" noChangeArrowheads="1"/>
          </p:cNvSpPr>
          <p:nvPr>
            <p:ph type="title"/>
          </p:nvPr>
        </p:nvSpPr>
        <p:spPr>
          <a:xfrm>
            <a:off x="457200" y="231512"/>
            <a:ext cx="8229600" cy="609765"/>
          </a:xfrm>
        </p:spPr>
        <p:txBody>
          <a:bodyPr/>
          <a:lstStyle/>
          <a:p>
            <a:r>
              <a:rPr lang="zh-CN" altLang="en-US" sz="3600" dirty="0" smtClean="0"/>
              <a:t>判重</a:t>
            </a:r>
          </a:p>
        </p:txBody>
      </p:sp>
      <p:sp>
        <p:nvSpPr>
          <p:cNvPr id="105476" name="Rectangle 3"/>
          <p:cNvSpPr>
            <a:spLocks noGrp="1" noChangeArrowheads="1"/>
          </p:cNvSpPr>
          <p:nvPr>
            <p:ph type="body" idx="1"/>
          </p:nvPr>
        </p:nvSpPr>
        <p:spPr>
          <a:xfrm>
            <a:off x="518319" y="985292"/>
            <a:ext cx="8229600" cy="4048977"/>
          </a:xfrm>
        </p:spPr>
        <p:txBody>
          <a:bodyPr/>
          <a:lstStyle/>
          <a:p>
            <a:r>
              <a:rPr lang="zh-CN" altLang="en-US" sz="2400" b="1" dirty="0" smtClean="0"/>
              <a:t>需要考虑的问题</a:t>
            </a:r>
          </a:p>
          <a:p>
            <a:pPr lvl="1"/>
            <a:r>
              <a:rPr lang="zh-CN" altLang="en-US" sz="2400" b="1" dirty="0" smtClean="0">
                <a:solidFill>
                  <a:srgbClr val="FF3300"/>
                </a:solidFill>
              </a:rPr>
              <a:t>状态数目巨大，如何存储？</a:t>
            </a:r>
          </a:p>
          <a:p>
            <a:pPr lvl="1"/>
            <a:r>
              <a:rPr lang="zh-CN" altLang="en-US" sz="2400" b="1" dirty="0" smtClean="0">
                <a:solidFill>
                  <a:srgbClr val="FF3300"/>
                </a:solidFill>
              </a:rPr>
              <a:t>怎样才能较快的找到重复结点？</a:t>
            </a:r>
          </a:p>
        </p:txBody>
      </p:sp>
      <p:pic>
        <p:nvPicPr>
          <p:cNvPr id="105477" name="Picture 4" descr="wenhuayongpinyi2_067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43213" y="2321719"/>
            <a:ext cx="3579812" cy="27768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478" name="Text Box 5"/>
          <p:cNvSpPr txBox="1">
            <a:spLocks noChangeArrowheads="1"/>
          </p:cNvSpPr>
          <p:nvPr/>
        </p:nvSpPr>
        <p:spPr bwMode="auto">
          <a:xfrm>
            <a:off x="3101975" y="4108979"/>
            <a:ext cx="136525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latin typeface="黑体" pitchFamily="49" charset="-122"/>
                <a:ea typeface="黑体" pitchFamily="49" charset="-122"/>
              </a:rPr>
              <a:t>时间</a:t>
            </a:r>
          </a:p>
        </p:txBody>
      </p:sp>
      <p:sp>
        <p:nvSpPr>
          <p:cNvPr id="105479" name="Text Box 6"/>
          <p:cNvSpPr txBox="1">
            <a:spLocks noChangeArrowheads="1"/>
          </p:cNvSpPr>
          <p:nvPr/>
        </p:nvSpPr>
        <p:spPr bwMode="auto">
          <a:xfrm>
            <a:off x="5191125" y="3374762"/>
            <a:ext cx="136525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latin typeface="黑体" pitchFamily="49" charset="-122"/>
                <a:ea typeface="黑体" pitchFamily="49" charset="-122"/>
              </a:rPr>
              <a:t>空间</a:t>
            </a:r>
          </a:p>
        </p:txBody>
      </p:sp>
    </p:spTree>
    <p:extLst>
      <p:ext uri="{BB962C8B-B14F-4D97-AF65-F5344CB8AC3E}">
        <p14:creationId xmlns="" xmlns:p14="http://schemas.microsoft.com/office/powerpoint/2010/main" val="20530848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4"/>
          <p:cNvSpPr>
            <a:spLocks noGrp="1"/>
          </p:cNvSpPr>
          <p:nvPr>
            <p:ph type="ftr" sz="quarter" idx="11"/>
          </p:nvPr>
        </p:nvSpPr>
        <p:spPr/>
        <p:txBody>
          <a:bodyPr/>
          <a:lstStyle/>
          <a:p>
            <a:pPr>
              <a:defRPr/>
            </a:pPr>
            <a:fld id="{9A1C2ED3-F48B-457D-BF27-7B378FB1DA37}" type="slidenum">
              <a:rPr lang="en-US" altLang="zh-CN"/>
              <a:pPr>
                <a:defRPr/>
              </a:pPr>
              <a:t>64</a:t>
            </a:fld>
            <a:endParaRPr lang="en-US" altLang="zh-CN" dirty="0"/>
          </a:p>
        </p:txBody>
      </p:sp>
      <p:sp>
        <p:nvSpPr>
          <p:cNvPr id="106499" name="Rectangle 2"/>
          <p:cNvSpPr>
            <a:spLocks noGrp="1" noChangeArrowheads="1"/>
          </p:cNvSpPr>
          <p:nvPr>
            <p:ph type="title"/>
          </p:nvPr>
        </p:nvSpPr>
        <p:spPr>
          <a:xfrm>
            <a:off x="457200" y="231512"/>
            <a:ext cx="8229600" cy="609765"/>
          </a:xfrm>
        </p:spPr>
        <p:txBody>
          <a:bodyPr/>
          <a:lstStyle/>
          <a:p>
            <a:r>
              <a:rPr lang="zh-CN" altLang="en-US" sz="3600" dirty="0" smtClean="0"/>
              <a:t>判重</a:t>
            </a:r>
          </a:p>
        </p:txBody>
      </p:sp>
      <p:sp>
        <p:nvSpPr>
          <p:cNvPr id="106500" name="Rectangle 3"/>
          <p:cNvSpPr>
            <a:spLocks noGrp="1" noChangeArrowheads="1"/>
          </p:cNvSpPr>
          <p:nvPr>
            <p:ph type="body" idx="1"/>
          </p:nvPr>
        </p:nvSpPr>
        <p:spPr>
          <a:xfrm>
            <a:off x="468313" y="913284"/>
            <a:ext cx="8229600" cy="3810853"/>
          </a:xfrm>
        </p:spPr>
        <p:txBody>
          <a:bodyPr/>
          <a:lstStyle/>
          <a:p>
            <a:r>
              <a:rPr lang="zh-CN" altLang="en-US" sz="2400" dirty="0" smtClean="0"/>
              <a:t>合理编码，减小存储代价</a:t>
            </a:r>
          </a:p>
          <a:p>
            <a:pPr lvl="1"/>
            <a:r>
              <a:rPr lang="zh-CN" altLang="en-US" sz="2400" dirty="0" smtClean="0"/>
              <a:t>不同的编码方式所需要的存储空间会有较大差别</a:t>
            </a:r>
          </a:p>
          <a:p>
            <a:pPr lvl="1"/>
            <a:endParaRPr lang="en-US" altLang="zh-CN" sz="2400" dirty="0" smtClean="0"/>
          </a:p>
        </p:txBody>
      </p:sp>
      <p:graphicFrame>
        <p:nvGraphicFramePr>
          <p:cNvPr id="552964" name="Group 4"/>
          <p:cNvGraphicFramePr>
            <a:graphicFrameLocks noGrp="1"/>
          </p:cNvGraphicFramePr>
          <p:nvPr/>
        </p:nvGraphicFramePr>
        <p:xfrm>
          <a:off x="1181100" y="3243792"/>
          <a:ext cx="1220788" cy="1014678"/>
        </p:xfrm>
        <a:graphic>
          <a:graphicData uri="http://schemas.openxmlformats.org/drawingml/2006/table">
            <a:tbl>
              <a:tblPr/>
              <a:tblGrid>
                <a:gridCol w="388938"/>
                <a:gridCol w="447675"/>
                <a:gridCol w="384175"/>
              </a:tblGrid>
              <a:tr h="338667">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344">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667">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3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2982" name="Text Box 22"/>
          <p:cNvSpPr txBox="1">
            <a:spLocks noChangeArrowheads="1"/>
          </p:cNvSpPr>
          <p:nvPr/>
        </p:nvSpPr>
        <p:spPr bwMode="auto">
          <a:xfrm>
            <a:off x="2665416" y="2024064"/>
            <a:ext cx="6192837"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Wingdings" pitchFamily="2" charset="2"/>
              <a:buChar char="Ø"/>
            </a:pPr>
            <a:r>
              <a:rPr lang="zh-CN" altLang="en-US" dirty="0">
                <a:ea typeface="黑体" pitchFamily="49" charset="-122"/>
              </a:rPr>
              <a:t>方案一：每个结点对应于一个九进制数，</a:t>
            </a:r>
            <a:r>
              <a:rPr lang="zh-CN" altLang="en-US" dirty="0">
                <a:solidFill>
                  <a:srgbClr val="FF0000"/>
                </a:solidFill>
                <a:ea typeface="黑体" pitchFamily="49" charset="-122"/>
              </a:rPr>
              <a:t>则</a:t>
            </a:r>
            <a:r>
              <a:rPr lang="en-US" altLang="zh-CN" dirty="0">
                <a:solidFill>
                  <a:srgbClr val="FF0000"/>
                </a:solidFill>
                <a:ea typeface="黑体" pitchFamily="49" charset="-122"/>
              </a:rPr>
              <a:t>4</a:t>
            </a:r>
            <a:r>
              <a:rPr lang="zh-CN" altLang="en-US" dirty="0">
                <a:solidFill>
                  <a:srgbClr val="FF0000"/>
                </a:solidFill>
                <a:ea typeface="黑体" pitchFamily="49" charset="-122"/>
              </a:rPr>
              <a:t>个字节就能表示一个结点</a:t>
            </a:r>
            <a:r>
              <a:rPr lang="zh-CN" altLang="en-US" dirty="0">
                <a:ea typeface="黑体" pitchFamily="49" charset="-122"/>
              </a:rPr>
              <a:t>。（ </a:t>
            </a:r>
            <a:r>
              <a:rPr lang="en-US" altLang="zh-CN" dirty="0"/>
              <a:t>9</a:t>
            </a:r>
            <a:r>
              <a:rPr lang="en-US" altLang="zh-CN" baseline="30000" dirty="0"/>
              <a:t>9</a:t>
            </a:r>
            <a:r>
              <a:rPr lang="en-US" altLang="zh-CN" dirty="0"/>
              <a:t>=387,420,489</a:t>
            </a:r>
            <a:r>
              <a:rPr lang="zh-CN" altLang="en-US" dirty="0">
                <a:ea typeface="黑体" pitchFamily="49" charset="-122"/>
              </a:rPr>
              <a:t>）</a:t>
            </a:r>
          </a:p>
          <a:p>
            <a:pPr eaLnBrk="1" hangingPunct="1">
              <a:buFont typeface="Wingdings" pitchFamily="2" charset="2"/>
              <a:buNone/>
            </a:pPr>
            <a:r>
              <a:rPr lang="zh-CN" altLang="en-US" dirty="0">
                <a:ea typeface="黑体" pitchFamily="49" charset="-122"/>
              </a:rPr>
              <a:t>判重需要一个</a:t>
            </a:r>
            <a:r>
              <a:rPr lang="zh-CN" altLang="en-US" dirty="0">
                <a:solidFill>
                  <a:srgbClr val="FF3300"/>
                </a:solidFill>
                <a:ea typeface="黑体" pitchFamily="49" charset="-122"/>
              </a:rPr>
              <a:t>标志位序列</a:t>
            </a:r>
            <a:r>
              <a:rPr lang="zh-CN" altLang="en-US" dirty="0">
                <a:ea typeface="黑体" pitchFamily="49" charset="-122"/>
              </a:rPr>
              <a:t>，每个状态对应于标志位序列中的</a:t>
            </a:r>
            <a:r>
              <a:rPr lang="en-US" altLang="zh-CN" dirty="0">
                <a:ea typeface="黑体" pitchFamily="49" charset="-122"/>
              </a:rPr>
              <a:t>1</a:t>
            </a:r>
            <a:r>
              <a:rPr lang="zh-CN" altLang="en-US" dirty="0">
                <a:ea typeface="黑体" pitchFamily="49" charset="-122"/>
              </a:rPr>
              <a:t>位，标志位为</a:t>
            </a:r>
            <a:r>
              <a:rPr lang="en-US" altLang="zh-CN" dirty="0">
                <a:ea typeface="黑体" pitchFamily="49" charset="-122"/>
              </a:rPr>
              <a:t>0</a:t>
            </a:r>
            <a:r>
              <a:rPr lang="zh-CN" altLang="en-US" dirty="0">
                <a:ea typeface="黑体" pitchFamily="49" charset="-122"/>
              </a:rPr>
              <a:t>表示该状态尚未扩展，为</a:t>
            </a:r>
            <a:r>
              <a:rPr lang="en-US" altLang="zh-CN" dirty="0">
                <a:ea typeface="黑体" pitchFamily="49" charset="-122"/>
              </a:rPr>
              <a:t>1</a:t>
            </a:r>
            <a:r>
              <a:rPr lang="zh-CN" altLang="en-US" dirty="0">
                <a:ea typeface="黑体" pitchFamily="49" charset="-122"/>
              </a:rPr>
              <a:t>则说明已经扩展过了</a:t>
            </a:r>
          </a:p>
          <a:p>
            <a:pPr eaLnBrk="1" hangingPunct="1">
              <a:buFont typeface="Wingdings" pitchFamily="2" charset="2"/>
              <a:buNone/>
            </a:pPr>
            <a:r>
              <a:rPr lang="zh-CN" altLang="en-US" dirty="0">
                <a:ea typeface="黑体" pitchFamily="49" charset="-122"/>
              </a:rPr>
              <a:t>标志位序列可以用字符数组存放。数组的每个元素存放</a:t>
            </a:r>
            <a:r>
              <a:rPr lang="en-US" altLang="zh-CN" dirty="0">
                <a:ea typeface="黑体" pitchFamily="49" charset="-122"/>
              </a:rPr>
              <a:t>8</a:t>
            </a:r>
            <a:r>
              <a:rPr lang="zh-CN" altLang="en-US" dirty="0">
                <a:ea typeface="黑体" pitchFamily="49" charset="-122"/>
              </a:rPr>
              <a:t>个状态的标志位。位序列最多需要</a:t>
            </a:r>
            <a:r>
              <a:rPr lang="en-US" altLang="zh-CN" dirty="0">
                <a:ea typeface="黑体" pitchFamily="49" charset="-122"/>
              </a:rPr>
              <a:t>9</a:t>
            </a:r>
            <a:r>
              <a:rPr lang="en-US" altLang="zh-CN" baseline="30000" dirty="0">
                <a:ea typeface="黑体" pitchFamily="49" charset="-122"/>
              </a:rPr>
              <a:t>9</a:t>
            </a:r>
            <a:r>
              <a:rPr lang="zh-CN" altLang="en-US" dirty="0">
                <a:ea typeface="黑体" pitchFamily="49" charset="-122"/>
              </a:rPr>
              <a:t>位，因此存放位序列的数组需要</a:t>
            </a:r>
            <a:r>
              <a:rPr lang="en-US" altLang="zh-CN" dirty="0">
                <a:ea typeface="黑体" pitchFamily="49" charset="-122"/>
              </a:rPr>
              <a:t>9</a:t>
            </a:r>
            <a:r>
              <a:rPr lang="en-US" altLang="zh-CN" baseline="30000" dirty="0">
                <a:ea typeface="黑体" pitchFamily="49" charset="-122"/>
              </a:rPr>
              <a:t>9</a:t>
            </a:r>
            <a:r>
              <a:rPr lang="en-US" altLang="zh-CN" dirty="0">
                <a:ea typeface="黑体" pitchFamily="49" charset="-122"/>
              </a:rPr>
              <a:t>/8 </a:t>
            </a:r>
            <a:r>
              <a:rPr lang="zh-CN" altLang="en-US" dirty="0">
                <a:ea typeface="黑体" pitchFamily="49" charset="-122"/>
              </a:rPr>
              <a:t>个字节</a:t>
            </a:r>
            <a:endParaRPr lang="zh-CN" altLang="en-US" baseline="30000" dirty="0">
              <a:ea typeface="黑体" pitchFamily="49" charset="-122"/>
            </a:endParaRPr>
          </a:p>
          <a:p>
            <a:pPr eaLnBrk="1" hangingPunct="1">
              <a:buFont typeface="Wingdings" pitchFamily="2" charset="2"/>
              <a:buNone/>
            </a:pPr>
            <a:r>
              <a:rPr lang="zh-CN" altLang="en-US" dirty="0">
                <a:ea typeface="黑体" pitchFamily="49" charset="-122"/>
              </a:rPr>
              <a:t>如果某个状态对应于一个</a:t>
            </a:r>
            <a:r>
              <a:rPr lang="en-US" altLang="zh-CN" dirty="0">
                <a:ea typeface="黑体" pitchFamily="49" charset="-122"/>
              </a:rPr>
              <a:t>9</a:t>
            </a:r>
            <a:r>
              <a:rPr lang="zh-CN" altLang="en-US" dirty="0">
                <a:ea typeface="黑体" pitchFamily="49" charset="-122"/>
              </a:rPr>
              <a:t>进制数</a:t>
            </a:r>
            <a:r>
              <a:rPr lang="en-US" altLang="zh-CN" dirty="0">
                <a:ea typeface="黑体" pitchFamily="49" charset="-122"/>
              </a:rPr>
              <a:t>a,</a:t>
            </a:r>
            <a:r>
              <a:rPr lang="zh-CN" altLang="en-US" dirty="0">
                <a:ea typeface="黑体" pitchFamily="49" charset="-122"/>
              </a:rPr>
              <a:t>则其标志位就是标志位序列中的第</a:t>
            </a:r>
            <a:r>
              <a:rPr lang="en-US" altLang="zh-CN" dirty="0">
                <a:ea typeface="黑体" pitchFamily="49" charset="-122"/>
              </a:rPr>
              <a:t>a</a:t>
            </a:r>
            <a:r>
              <a:rPr lang="zh-CN" altLang="en-US" dirty="0">
                <a:ea typeface="黑体" pitchFamily="49" charset="-122"/>
              </a:rPr>
              <a:t>位（其所属的数组元素下标是</a:t>
            </a:r>
            <a:r>
              <a:rPr lang="en-US" altLang="zh-CN" dirty="0">
                <a:ea typeface="黑体" pitchFamily="49" charset="-122"/>
              </a:rPr>
              <a:t>a/8)</a:t>
            </a:r>
          </a:p>
        </p:txBody>
      </p:sp>
    </p:spTree>
    <p:extLst>
      <p:ext uri="{BB962C8B-B14F-4D97-AF65-F5344CB8AC3E}">
        <p14:creationId xmlns="" xmlns:p14="http://schemas.microsoft.com/office/powerpoint/2010/main" val="953431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4"/>
          <p:cNvSpPr>
            <a:spLocks noGrp="1"/>
          </p:cNvSpPr>
          <p:nvPr>
            <p:ph type="ftr" sz="quarter" idx="11"/>
          </p:nvPr>
        </p:nvSpPr>
        <p:spPr/>
        <p:txBody>
          <a:bodyPr/>
          <a:lstStyle/>
          <a:p>
            <a:pPr>
              <a:defRPr/>
            </a:pPr>
            <a:fld id="{7BF825D1-831A-4676-B300-959EC7875DA7}" type="slidenum">
              <a:rPr lang="en-US" altLang="zh-CN"/>
              <a:pPr>
                <a:defRPr/>
              </a:pPr>
              <a:t>65</a:t>
            </a:fld>
            <a:endParaRPr lang="en-US" altLang="zh-CN" dirty="0"/>
          </a:p>
        </p:txBody>
      </p:sp>
      <p:sp>
        <p:nvSpPr>
          <p:cNvPr id="107523" name="Rectangle 2"/>
          <p:cNvSpPr>
            <a:spLocks noGrp="1" noChangeArrowheads="1"/>
          </p:cNvSpPr>
          <p:nvPr>
            <p:ph type="title"/>
          </p:nvPr>
        </p:nvSpPr>
        <p:spPr>
          <a:xfrm>
            <a:off x="457200" y="231512"/>
            <a:ext cx="8229600" cy="681773"/>
          </a:xfrm>
        </p:spPr>
        <p:txBody>
          <a:bodyPr/>
          <a:lstStyle/>
          <a:p>
            <a:r>
              <a:rPr lang="zh-CN" altLang="en-US" sz="3600" dirty="0" smtClean="0"/>
              <a:t>判重</a:t>
            </a:r>
          </a:p>
        </p:txBody>
      </p:sp>
      <p:sp>
        <p:nvSpPr>
          <p:cNvPr id="107524" name="Rectangle 3"/>
          <p:cNvSpPr>
            <a:spLocks noGrp="1" noChangeArrowheads="1"/>
          </p:cNvSpPr>
          <p:nvPr>
            <p:ph type="body" idx="1"/>
          </p:nvPr>
        </p:nvSpPr>
        <p:spPr>
          <a:xfrm>
            <a:off x="468313" y="1177397"/>
            <a:ext cx="8229600" cy="3652573"/>
          </a:xfrm>
        </p:spPr>
        <p:txBody>
          <a:bodyPr/>
          <a:lstStyle/>
          <a:p>
            <a:r>
              <a:rPr lang="zh-CN" altLang="en-US" sz="2400" dirty="0" smtClean="0"/>
              <a:t>合理编码，减小存储代价</a:t>
            </a:r>
          </a:p>
          <a:p>
            <a:pPr lvl="1"/>
            <a:r>
              <a:rPr lang="zh-CN" altLang="en-US" sz="2400" dirty="0" smtClean="0"/>
              <a:t>不同的编码方式所需要的存储空间会有较大差别</a:t>
            </a:r>
          </a:p>
          <a:p>
            <a:pPr lvl="1"/>
            <a:endParaRPr lang="en-US" altLang="zh-CN" sz="2400" dirty="0" smtClean="0"/>
          </a:p>
        </p:txBody>
      </p:sp>
      <p:graphicFrame>
        <p:nvGraphicFramePr>
          <p:cNvPr id="553988" name="Group 4"/>
          <p:cNvGraphicFramePr>
            <a:graphicFrameLocks noGrp="1"/>
          </p:cNvGraphicFramePr>
          <p:nvPr/>
        </p:nvGraphicFramePr>
        <p:xfrm>
          <a:off x="1181100" y="3349625"/>
          <a:ext cx="1220788" cy="1014678"/>
        </p:xfrm>
        <a:graphic>
          <a:graphicData uri="http://schemas.openxmlformats.org/drawingml/2006/table">
            <a:tbl>
              <a:tblPr/>
              <a:tblGrid>
                <a:gridCol w="388938"/>
                <a:gridCol w="447675"/>
                <a:gridCol w="384175"/>
              </a:tblGrid>
              <a:tr h="338667">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344">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667">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3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4006" name="Text Box 22"/>
          <p:cNvSpPr txBox="1">
            <a:spLocks noChangeArrowheads="1"/>
          </p:cNvSpPr>
          <p:nvPr/>
        </p:nvSpPr>
        <p:spPr bwMode="auto">
          <a:xfrm>
            <a:off x="2627316" y="2281436"/>
            <a:ext cx="6192837"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Wingdings" pitchFamily="2" charset="2"/>
              <a:buChar char="Ø"/>
            </a:pPr>
            <a:r>
              <a:rPr lang="zh-CN" altLang="en-US" sz="2000" dirty="0">
                <a:latin typeface="黑体" pitchFamily="49" charset="-122"/>
                <a:ea typeface="黑体" pitchFamily="49" charset="-122"/>
              </a:rPr>
              <a:t>方案一：每个节点对应于一个九进制数，</a:t>
            </a:r>
            <a:r>
              <a:rPr lang="zh-CN" altLang="en-US" sz="2000" dirty="0">
                <a:solidFill>
                  <a:srgbClr val="FF0000"/>
                </a:solidFill>
                <a:latin typeface="黑体" pitchFamily="49" charset="-122"/>
                <a:ea typeface="黑体" pitchFamily="49" charset="-122"/>
              </a:rPr>
              <a:t>则</a:t>
            </a:r>
            <a:r>
              <a:rPr lang="en-US" altLang="zh-CN" sz="2000" dirty="0">
                <a:solidFill>
                  <a:srgbClr val="FF0000"/>
                </a:solidFill>
                <a:latin typeface="黑体" pitchFamily="49" charset="-122"/>
                <a:ea typeface="黑体" pitchFamily="49" charset="-122"/>
              </a:rPr>
              <a:t>4</a:t>
            </a:r>
            <a:r>
              <a:rPr lang="zh-CN" altLang="en-US" sz="2000" dirty="0">
                <a:solidFill>
                  <a:srgbClr val="FF0000"/>
                </a:solidFill>
                <a:latin typeface="黑体" pitchFamily="49" charset="-122"/>
                <a:ea typeface="黑体" pitchFamily="49" charset="-122"/>
              </a:rPr>
              <a:t>个</a:t>
            </a:r>
            <a:r>
              <a:rPr lang="zh-CN" altLang="en-US" sz="2000" dirty="0">
                <a:solidFill>
                  <a:srgbClr val="FF0000"/>
                </a:solidFill>
                <a:ea typeface="黑体" pitchFamily="49" charset="-122"/>
              </a:rPr>
              <a:t>字节</a:t>
            </a:r>
            <a:r>
              <a:rPr lang="zh-CN" altLang="en-US" sz="2000" dirty="0">
                <a:solidFill>
                  <a:srgbClr val="FF0000"/>
                </a:solidFill>
                <a:latin typeface="黑体" pitchFamily="49" charset="-122"/>
                <a:ea typeface="黑体" pitchFamily="49" charset="-122"/>
              </a:rPr>
              <a:t>就能表示一个节点</a:t>
            </a:r>
            <a:r>
              <a:rPr lang="zh-CN" altLang="en-US" sz="2000" dirty="0">
                <a:latin typeface="黑体" pitchFamily="49" charset="-122"/>
                <a:ea typeface="黑体" pitchFamily="49" charset="-122"/>
              </a:rPr>
              <a:t>。</a:t>
            </a:r>
          </a:p>
          <a:p>
            <a:pPr eaLnBrk="1" hangingPunct="1">
              <a:buFont typeface="Wingdings" pitchFamily="2" charset="2"/>
              <a:buNone/>
            </a:pPr>
            <a:r>
              <a:rPr lang="zh-CN" altLang="en-US" sz="2000" dirty="0">
                <a:latin typeface="黑体" pitchFamily="49" charset="-122"/>
                <a:ea typeface="黑体" pitchFamily="49" charset="-122"/>
              </a:rPr>
              <a:t>此方案需要编写字符串形式的</a:t>
            </a:r>
            <a:r>
              <a:rPr lang="en-US" altLang="zh-CN" sz="2000" dirty="0">
                <a:latin typeface="黑体" pitchFamily="49" charset="-122"/>
                <a:ea typeface="黑体" pitchFamily="49" charset="-122"/>
              </a:rPr>
              <a:t>9</a:t>
            </a:r>
            <a:r>
              <a:rPr lang="zh-CN" altLang="en-US" sz="2000" dirty="0">
                <a:latin typeface="黑体" pitchFamily="49" charset="-122"/>
                <a:ea typeface="黑体" pitchFamily="49" charset="-122"/>
              </a:rPr>
              <a:t>进制数到其整型值的互相转换函数。</a:t>
            </a:r>
          </a:p>
          <a:p>
            <a:pPr eaLnBrk="1" hangingPunct="1">
              <a:buFont typeface="Wingdings" pitchFamily="2" charset="2"/>
              <a:buNone/>
            </a:pPr>
            <a:endParaRPr lang="en-US" altLang="zh-CN" sz="2000" dirty="0">
              <a:latin typeface="黑体" pitchFamily="49" charset="-122"/>
              <a:ea typeface="黑体" pitchFamily="49" charset="-122"/>
            </a:endParaRPr>
          </a:p>
        </p:txBody>
      </p:sp>
    </p:spTree>
    <p:extLst>
      <p:ext uri="{BB962C8B-B14F-4D97-AF65-F5344CB8AC3E}">
        <p14:creationId xmlns="" xmlns:p14="http://schemas.microsoft.com/office/powerpoint/2010/main" val="5968141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4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006"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4"/>
          <p:cNvSpPr>
            <a:spLocks noGrp="1"/>
          </p:cNvSpPr>
          <p:nvPr>
            <p:ph type="ftr" sz="quarter" idx="11"/>
          </p:nvPr>
        </p:nvSpPr>
        <p:spPr/>
        <p:txBody>
          <a:bodyPr/>
          <a:lstStyle/>
          <a:p>
            <a:pPr>
              <a:defRPr/>
            </a:pPr>
            <a:fld id="{C14EC46C-0378-41DD-811B-7E6A563F4E8D}" type="slidenum">
              <a:rPr lang="en-US" altLang="zh-CN"/>
              <a:pPr>
                <a:defRPr/>
              </a:pPr>
              <a:t>66</a:t>
            </a:fld>
            <a:endParaRPr lang="en-US" altLang="zh-CN" dirty="0"/>
          </a:p>
        </p:txBody>
      </p:sp>
      <p:sp>
        <p:nvSpPr>
          <p:cNvPr id="108547" name="Rectangle 2"/>
          <p:cNvSpPr>
            <a:spLocks noGrp="1" noChangeArrowheads="1"/>
          </p:cNvSpPr>
          <p:nvPr>
            <p:ph type="title"/>
          </p:nvPr>
        </p:nvSpPr>
        <p:spPr>
          <a:xfrm>
            <a:off x="457200" y="231512"/>
            <a:ext cx="8229600" cy="609765"/>
          </a:xfrm>
        </p:spPr>
        <p:txBody>
          <a:bodyPr/>
          <a:lstStyle/>
          <a:p>
            <a:r>
              <a:rPr lang="zh-CN" altLang="en-US" sz="3600" dirty="0" smtClean="0"/>
              <a:t>判重</a:t>
            </a:r>
          </a:p>
        </p:txBody>
      </p:sp>
      <p:sp>
        <p:nvSpPr>
          <p:cNvPr id="108548" name="Rectangle 3"/>
          <p:cNvSpPr>
            <a:spLocks noGrp="1" noChangeArrowheads="1"/>
          </p:cNvSpPr>
          <p:nvPr>
            <p:ph type="body" idx="1"/>
          </p:nvPr>
        </p:nvSpPr>
        <p:spPr>
          <a:xfrm>
            <a:off x="566738" y="1117865"/>
            <a:ext cx="8001000" cy="4112948"/>
          </a:xfrm>
        </p:spPr>
        <p:txBody>
          <a:bodyPr/>
          <a:lstStyle/>
          <a:p>
            <a:r>
              <a:rPr lang="zh-CN" altLang="en-US" sz="2400" dirty="0" smtClean="0"/>
              <a:t>合理编码，减小存储代价</a:t>
            </a:r>
          </a:p>
          <a:p>
            <a:pPr lvl="1"/>
            <a:r>
              <a:rPr lang="zh-CN" altLang="en-US" sz="2400" dirty="0" smtClean="0"/>
              <a:t>不同的编码方式所需要的存储空间会有较大差别</a:t>
            </a:r>
          </a:p>
          <a:p>
            <a:pPr lvl="1"/>
            <a:endParaRPr lang="en-US" altLang="zh-CN" sz="2400" dirty="0" smtClean="0"/>
          </a:p>
        </p:txBody>
      </p:sp>
      <p:graphicFrame>
        <p:nvGraphicFramePr>
          <p:cNvPr id="555012" name="Group 4"/>
          <p:cNvGraphicFramePr>
            <a:graphicFrameLocks noGrp="1"/>
          </p:cNvGraphicFramePr>
          <p:nvPr/>
        </p:nvGraphicFramePr>
        <p:xfrm>
          <a:off x="1181100" y="3349625"/>
          <a:ext cx="1220788" cy="1014678"/>
        </p:xfrm>
        <a:graphic>
          <a:graphicData uri="http://schemas.openxmlformats.org/drawingml/2006/table">
            <a:tbl>
              <a:tblPr/>
              <a:tblGrid>
                <a:gridCol w="388938"/>
                <a:gridCol w="447675"/>
                <a:gridCol w="384175"/>
              </a:tblGrid>
              <a:tr h="338667">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344">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667">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300" b="0" i="0" u="none" strike="noStrike" cap="none" normalizeH="0" baseline="0" dirty="0" smtClean="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300" b="0" i="0" u="none" strike="noStrike" cap="none" normalizeH="0" baseline="0" smtClean="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5030" name="Text Box 22"/>
          <p:cNvSpPr txBox="1">
            <a:spLocks noChangeArrowheads="1"/>
          </p:cNvSpPr>
          <p:nvPr/>
        </p:nvSpPr>
        <p:spPr bwMode="auto">
          <a:xfrm>
            <a:off x="2771800" y="2209428"/>
            <a:ext cx="6192837" cy="31393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Wingdings" pitchFamily="2" charset="2"/>
              <a:buChar char="Ø"/>
            </a:pPr>
            <a:r>
              <a:rPr lang="zh-CN" altLang="en-US" dirty="0">
                <a:ea typeface="黑体" pitchFamily="49" charset="-122"/>
              </a:rPr>
              <a:t>方案二：为结点编号</a:t>
            </a:r>
          </a:p>
          <a:p>
            <a:pPr lvl="1" eaLnBrk="1" hangingPunct="1">
              <a:buFont typeface="Wingdings" pitchFamily="2" charset="2"/>
              <a:buChar char="Ø"/>
            </a:pPr>
            <a:r>
              <a:rPr lang="zh-CN" altLang="en-US" dirty="0">
                <a:ea typeface="黑体" pitchFamily="49" charset="-122"/>
              </a:rPr>
              <a:t>把每个结点都看一个排列，以此排列在全部排列中的位置作为其编号</a:t>
            </a:r>
          </a:p>
          <a:p>
            <a:pPr lvl="1" eaLnBrk="1" hangingPunct="1">
              <a:buFont typeface="Wingdings" pitchFamily="2" charset="2"/>
              <a:buChar char="Ø"/>
            </a:pPr>
            <a:r>
              <a:rPr lang="zh-CN" altLang="en-US" dirty="0">
                <a:ea typeface="黑体" pitchFamily="49" charset="-122"/>
              </a:rPr>
              <a:t>排列总数：</a:t>
            </a:r>
            <a:r>
              <a:rPr lang="en-US" altLang="zh-CN" dirty="0">
                <a:ea typeface="黑体" pitchFamily="49" charset="-122"/>
              </a:rPr>
              <a:t>9!=362880</a:t>
            </a:r>
          </a:p>
          <a:p>
            <a:pPr lvl="1" eaLnBrk="1" hangingPunct="1">
              <a:buFont typeface="Wingdings" pitchFamily="2" charset="2"/>
              <a:buChar char="Ø"/>
            </a:pPr>
            <a:r>
              <a:rPr lang="zh-CN" altLang="en-US" dirty="0">
                <a:ea typeface="黑体" pitchFamily="49" charset="-122"/>
              </a:rPr>
              <a:t>只需要一个整数</a:t>
            </a:r>
            <a:r>
              <a:rPr lang="en-US" altLang="zh-CN" dirty="0">
                <a:ea typeface="黑体" pitchFamily="49" charset="-122"/>
              </a:rPr>
              <a:t>(4</a:t>
            </a:r>
            <a:r>
              <a:rPr lang="zh-CN" altLang="en-US" dirty="0">
                <a:ea typeface="黑体" pitchFamily="49" charset="-122"/>
              </a:rPr>
              <a:t>字节</a:t>
            </a:r>
            <a:r>
              <a:rPr lang="en-US" altLang="zh-CN" dirty="0">
                <a:ea typeface="黑体" pitchFamily="49" charset="-122"/>
              </a:rPr>
              <a:t>)</a:t>
            </a:r>
            <a:r>
              <a:rPr lang="zh-CN" altLang="en-US" dirty="0">
                <a:ea typeface="黑体" pitchFamily="49" charset="-122"/>
              </a:rPr>
              <a:t>即可存下一个结点</a:t>
            </a:r>
          </a:p>
          <a:p>
            <a:pPr lvl="1" eaLnBrk="1" hangingPunct="1">
              <a:buFont typeface="Wingdings" pitchFamily="2" charset="2"/>
              <a:buChar char="Ø"/>
            </a:pPr>
            <a:r>
              <a:rPr lang="zh-CN" altLang="en-US" dirty="0">
                <a:ea typeface="黑体" pitchFamily="49" charset="-122"/>
              </a:rPr>
              <a:t>判重用的标志数组只需要</a:t>
            </a:r>
            <a:r>
              <a:rPr lang="en-US" altLang="zh-CN" dirty="0">
                <a:ea typeface="黑体" pitchFamily="49" charset="-122"/>
              </a:rPr>
              <a:t>362880</a:t>
            </a:r>
            <a:r>
              <a:rPr lang="zh-CN" altLang="en-US" dirty="0">
                <a:ea typeface="黑体" pitchFamily="49" charset="-122"/>
              </a:rPr>
              <a:t>字节即可。</a:t>
            </a:r>
          </a:p>
          <a:p>
            <a:pPr lvl="1" eaLnBrk="1" hangingPunct="1">
              <a:buFont typeface="Wingdings" pitchFamily="2" charset="2"/>
              <a:buNone/>
            </a:pPr>
            <a:r>
              <a:rPr lang="zh-CN" altLang="en-US" dirty="0">
                <a:ea typeface="黑体" pitchFamily="49" charset="-122"/>
              </a:rPr>
              <a:t>此方案比方案</a:t>
            </a:r>
            <a:r>
              <a:rPr lang="en-US" altLang="zh-CN" dirty="0">
                <a:ea typeface="黑体" pitchFamily="49" charset="-122"/>
              </a:rPr>
              <a:t>1</a:t>
            </a:r>
            <a:r>
              <a:rPr lang="zh-CN" altLang="en-US" dirty="0">
                <a:ea typeface="黑体" pitchFamily="49" charset="-122"/>
              </a:rPr>
              <a:t>省空间</a:t>
            </a:r>
          </a:p>
          <a:p>
            <a:pPr lvl="1" eaLnBrk="1" hangingPunct="1">
              <a:buFont typeface="Wingdings" pitchFamily="2" charset="2"/>
              <a:buNone/>
            </a:pPr>
            <a:r>
              <a:rPr lang="zh-CN" altLang="en-US" dirty="0">
                <a:ea typeface="黑体" pitchFamily="49" charset="-122"/>
              </a:rPr>
              <a:t>此方案需要</a:t>
            </a:r>
            <a:r>
              <a:rPr lang="zh-CN" altLang="en-US" dirty="0">
                <a:solidFill>
                  <a:srgbClr val="FF3300"/>
                </a:solidFill>
                <a:ea typeface="黑体" pitchFamily="49" charset="-122"/>
              </a:rPr>
              <a:t>编写给定排列求序号和给定序号求排列的函数</a:t>
            </a:r>
            <a:r>
              <a:rPr lang="zh-CN" altLang="en-US" dirty="0">
                <a:ea typeface="黑体" pitchFamily="49" charset="-122"/>
              </a:rPr>
              <a:t>，这些函数的执行速度慢于字符串形式的</a:t>
            </a:r>
            <a:r>
              <a:rPr lang="en-US" altLang="zh-CN" dirty="0">
                <a:ea typeface="黑体" pitchFamily="49" charset="-122"/>
              </a:rPr>
              <a:t>9</a:t>
            </a:r>
            <a:r>
              <a:rPr lang="zh-CN" altLang="en-US" dirty="0">
                <a:ea typeface="黑体" pitchFamily="49" charset="-122"/>
              </a:rPr>
              <a:t>进制数到其整型值的互相转换函数。</a:t>
            </a:r>
          </a:p>
          <a:p>
            <a:pPr lvl="1" eaLnBrk="1" hangingPunct="1">
              <a:buFont typeface="Wingdings" pitchFamily="2" charset="2"/>
              <a:buNone/>
            </a:pPr>
            <a:endParaRPr lang="en-US" altLang="zh-CN" dirty="0">
              <a:ea typeface="黑体" pitchFamily="49" charset="-122"/>
            </a:endParaRPr>
          </a:p>
        </p:txBody>
      </p:sp>
    </p:spTree>
    <p:extLst>
      <p:ext uri="{BB962C8B-B14F-4D97-AF65-F5344CB8AC3E}">
        <p14:creationId xmlns="" xmlns:p14="http://schemas.microsoft.com/office/powerpoint/2010/main" val="9589211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5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30"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1"/>
            <a:ext cx="8229600" cy="609765"/>
          </a:xfrm>
        </p:spPr>
        <p:txBody>
          <a:bodyPr/>
          <a:lstStyle/>
          <a:p>
            <a:r>
              <a:rPr lang="zh-CN" altLang="en-US" sz="3600" dirty="0" smtClean="0"/>
              <a:t>康拓展开</a:t>
            </a:r>
            <a:endParaRPr lang="zh-CN" altLang="en-US" sz="3600" dirty="0"/>
          </a:p>
        </p:txBody>
      </p:sp>
      <p:sp>
        <p:nvSpPr>
          <p:cNvPr id="3" name="内容占位符 2"/>
          <p:cNvSpPr>
            <a:spLocks noGrp="1"/>
          </p:cNvSpPr>
          <p:nvPr>
            <p:ph idx="1"/>
          </p:nvPr>
        </p:nvSpPr>
        <p:spPr>
          <a:xfrm>
            <a:off x="457200" y="985292"/>
            <a:ext cx="8229600" cy="4123813"/>
          </a:xfrm>
        </p:spPr>
        <p:txBody>
          <a:bodyPr/>
          <a:lstStyle/>
          <a:p>
            <a:r>
              <a:rPr lang="zh-CN" altLang="en-US" sz="2000" dirty="0" smtClean="0"/>
              <a:t>康托展开表示的是当前排列在</a:t>
            </a:r>
            <a:r>
              <a:rPr lang="en-US" altLang="zh-CN" sz="2000" dirty="0" smtClean="0"/>
              <a:t>n</a:t>
            </a:r>
            <a:r>
              <a:rPr lang="zh-CN" altLang="en-US" sz="2000" dirty="0" smtClean="0"/>
              <a:t>个不同元素的全排列中的名次。比如</a:t>
            </a:r>
            <a:r>
              <a:rPr lang="en-US" altLang="zh-CN" sz="2000" dirty="0" smtClean="0"/>
              <a:t>213</a:t>
            </a:r>
            <a:r>
              <a:rPr lang="zh-CN" altLang="en-US" sz="2000" dirty="0" smtClean="0"/>
              <a:t>在这</a:t>
            </a:r>
            <a:r>
              <a:rPr lang="en-US" altLang="zh-CN" sz="2000" dirty="0" smtClean="0"/>
              <a:t>3</a:t>
            </a:r>
            <a:r>
              <a:rPr lang="zh-CN" altLang="en-US" sz="2000" dirty="0" smtClean="0"/>
              <a:t>个数所有排列中排第</a:t>
            </a:r>
            <a:r>
              <a:rPr lang="en-US" altLang="zh-CN" sz="2000" dirty="0" smtClean="0"/>
              <a:t>3</a:t>
            </a:r>
            <a:r>
              <a:rPr lang="zh-CN" altLang="en-US" sz="2000" dirty="0" smtClean="0"/>
              <a:t>。</a:t>
            </a:r>
          </a:p>
          <a:p>
            <a:r>
              <a:rPr lang="zh-CN" altLang="en-US" sz="2000" dirty="0" smtClean="0"/>
              <a:t> 那么，对于</a:t>
            </a:r>
            <a:r>
              <a:rPr lang="en-US" altLang="zh-CN" sz="2000" dirty="0" smtClean="0"/>
              <a:t>n</a:t>
            </a:r>
            <a:r>
              <a:rPr lang="zh-CN" altLang="en-US" sz="2000" dirty="0" smtClean="0"/>
              <a:t>个数的排列，康托展开为：</a:t>
            </a:r>
            <a:endParaRPr lang="en-US" altLang="zh-CN" sz="2000" dirty="0" smtClean="0"/>
          </a:p>
          <a:p>
            <a:endParaRPr lang="zh-CN" altLang="en-US" sz="2000" dirty="0" smtClean="0"/>
          </a:p>
          <a:p>
            <a:endParaRPr lang="en-US" altLang="zh-CN" sz="2000" dirty="0" smtClean="0"/>
          </a:p>
          <a:p>
            <a:r>
              <a:rPr lang="en-US" altLang="zh-CN" sz="2000" dirty="0" smtClean="0"/>
              <a:t>ai</a:t>
            </a:r>
            <a:r>
              <a:rPr lang="zh-CN" altLang="en-US" sz="2000" dirty="0" smtClean="0"/>
              <a:t>表示第</a:t>
            </a:r>
            <a:r>
              <a:rPr lang="en-US" altLang="zh-CN" sz="2000" dirty="0" smtClean="0"/>
              <a:t>i</a:t>
            </a:r>
            <a:r>
              <a:rPr lang="zh-CN" altLang="en-US" sz="2000" dirty="0" smtClean="0"/>
              <a:t>个元素比后面几个元素大。举个简单例子：</a:t>
            </a:r>
            <a:endParaRPr lang="en-US" altLang="zh-CN" sz="2000" dirty="0" smtClean="0"/>
          </a:p>
          <a:p>
            <a:endParaRPr lang="zh-CN" altLang="en-US" sz="2000" dirty="0" smtClean="0"/>
          </a:p>
          <a:p>
            <a:r>
              <a:rPr lang="zh-CN" altLang="en-US" sz="2000" dirty="0" smtClean="0"/>
              <a:t>对于排列</a:t>
            </a:r>
            <a:r>
              <a:rPr lang="en-US" altLang="zh-CN" sz="2000" dirty="0" smtClean="0"/>
              <a:t>4213</a:t>
            </a:r>
            <a:r>
              <a:rPr lang="zh-CN" altLang="en-US" sz="2000" dirty="0" smtClean="0"/>
              <a:t>来说，</a:t>
            </a:r>
            <a:r>
              <a:rPr lang="en-US" altLang="zh-CN" sz="2000" dirty="0" smtClean="0"/>
              <a:t>4</a:t>
            </a:r>
            <a:r>
              <a:rPr lang="zh-CN" altLang="en-US" sz="2000" dirty="0" smtClean="0"/>
              <a:t>在</a:t>
            </a:r>
            <a:r>
              <a:rPr lang="en-US" altLang="zh-CN" sz="2000" dirty="0" smtClean="0"/>
              <a:t>4213</a:t>
            </a:r>
            <a:r>
              <a:rPr lang="zh-CN" altLang="en-US" sz="2000" dirty="0" smtClean="0"/>
              <a:t>中比后面</a:t>
            </a:r>
            <a:r>
              <a:rPr lang="en-US" altLang="zh-CN" sz="2000" dirty="0" smtClean="0"/>
              <a:t>3</a:t>
            </a:r>
            <a:r>
              <a:rPr lang="zh-CN" altLang="en-US" sz="2000" dirty="0" smtClean="0"/>
              <a:t>个都大，</a:t>
            </a:r>
            <a:r>
              <a:rPr lang="en-US" altLang="zh-CN" sz="2000" dirty="0" smtClean="0"/>
              <a:t>2</a:t>
            </a:r>
            <a:r>
              <a:rPr lang="zh-CN" altLang="en-US" sz="2000" dirty="0" smtClean="0"/>
              <a:t>在</a:t>
            </a:r>
            <a:r>
              <a:rPr lang="en-US" altLang="zh-CN" sz="2000" dirty="0" smtClean="0"/>
              <a:t>4213</a:t>
            </a:r>
            <a:r>
              <a:rPr lang="zh-CN" altLang="en-US" sz="2000" dirty="0" smtClean="0"/>
              <a:t>比</a:t>
            </a:r>
            <a:r>
              <a:rPr lang="en-US" altLang="zh-CN" sz="2000" dirty="0" smtClean="0"/>
              <a:t>2</a:t>
            </a:r>
            <a:r>
              <a:rPr lang="zh-CN" altLang="en-US" sz="2000" dirty="0" smtClean="0"/>
              <a:t>后面</a:t>
            </a:r>
            <a:r>
              <a:rPr lang="en-US" altLang="zh-CN" sz="2000" dirty="0" smtClean="0"/>
              <a:t>1</a:t>
            </a:r>
            <a:r>
              <a:rPr lang="zh-CN" altLang="en-US" sz="2000" dirty="0" smtClean="0"/>
              <a:t>个数大，</a:t>
            </a:r>
            <a:r>
              <a:rPr lang="en-US" altLang="zh-CN" sz="2000" dirty="0" smtClean="0"/>
              <a:t>1</a:t>
            </a:r>
            <a:r>
              <a:rPr lang="zh-CN" altLang="en-US" sz="2000" dirty="0" smtClean="0"/>
              <a:t>在</a:t>
            </a:r>
            <a:r>
              <a:rPr lang="en-US" altLang="zh-CN" sz="2000" dirty="0" smtClean="0"/>
              <a:t>4213</a:t>
            </a:r>
            <a:r>
              <a:rPr lang="zh-CN" altLang="en-US" sz="2000" dirty="0" smtClean="0"/>
              <a:t>比</a:t>
            </a:r>
            <a:r>
              <a:rPr lang="en-US" altLang="zh-CN" sz="2000" dirty="0" smtClean="0"/>
              <a:t>1</a:t>
            </a:r>
            <a:r>
              <a:rPr lang="zh-CN" altLang="en-US" sz="2000" dirty="0" smtClean="0"/>
              <a:t>后面</a:t>
            </a:r>
            <a:r>
              <a:rPr lang="en-US" altLang="zh-CN" sz="2000" dirty="0" smtClean="0"/>
              <a:t>0</a:t>
            </a:r>
            <a:r>
              <a:rPr lang="zh-CN" altLang="en-US" sz="2000" dirty="0" smtClean="0"/>
              <a:t>个数大，</a:t>
            </a:r>
            <a:r>
              <a:rPr lang="en-US" altLang="zh-CN" sz="2000" dirty="0" smtClean="0"/>
              <a:t>3</a:t>
            </a:r>
            <a:r>
              <a:rPr lang="zh-CN" altLang="en-US" sz="2000" dirty="0" smtClean="0"/>
              <a:t>后面没有了，即：</a:t>
            </a:r>
          </a:p>
          <a:p>
            <a:r>
              <a:rPr lang="zh-CN" altLang="en-US" sz="2000" dirty="0" smtClean="0"/>
              <a:t> </a:t>
            </a:r>
            <a:r>
              <a:rPr lang="en-US" altLang="zh-CN" sz="2000" dirty="0" smtClean="0"/>
              <a:t>a4=3 , a3=1 , a2=0 , a1=0</a:t>
            </a:r>
            <a:r>
              <a:rPr lang="zh-CN" altLang="en-US" sz="2000" dirty="0" smtClean="0"/>
              <a:t> 这样得到</a:t>
            </a:r>
            <a:r>
              <a:rPr lang="en-US" altLang="zh-CN" sz="2000" dirty="0" smtClean="0"/>
              <a:t>4213</a:t>
            </a:r>
            <a:r>
              <a:rPr lang="zh-CN" altLang="en-US" sz="2000" dirty="0" smtClean="0"/>
              <a:t>在所有排列中排第</a:t>
            </a:r>
            <a:r>
              <a:rPr lang="en-US" altLang="zh-CN" sz="2000" dirty="0" smtClean="0"/>
              <a:t>ans=20</a:t>
            </a:r>
          </a:p>
          <a:p>
            <a:endParaRPr lang="zh-CN" altLang="en-US" sz="20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67</a:t>
            </a:fld>
            <a:endParaRPr lang="en-US" altLang="zh-CN" dirty="0"/>
          </a:p>
        </p:txBody>
      </p:sp>
      <p:pic>
        <p:nvPicPr>
          <p:cNvPr id="1026" name="Picture 2" descr="http://img.blog.csdn.net/20131010165801375"/>
          <p:cNvPicPr>
            <a:picLocks noChangeAspect="1" noChangeArrowheads="1"/>
          </p:cNvPicPr>
          <p:nvPr/>
        </p:nvPicPr>
        <p:blipFill>
          <a:blip r:embed="rId2"/>
          <a:srcRect/>
          <a:stretch>
            <a:fillRect/>
          </a:stretch>
        </p:blipFill>
        <p:spPr bwMode="auto">
          <a:xfrm>
            <a:off x="971600" y="2065412"/>
            <a:ext cx="5955661" cy="360040"/>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1"/>
            <a:ext cx="8229600" cy="609765"/>
          </a:xfrm>
        </p:spPr>
        <p:txBody>
          <a:bodyPr/>
          <a:lstStyle/>
          <a:p>
            <a:r>
              <a:rPr lang="zh-CN" altLang="en-US" sz="3600" dirty="0" smtClean="0"/>
              <a:t>康拓展开代码实现</a:t>
            </a:r>
            <a:endParaRPr lang="zh-CN" altLang="en-US" sz="3600" dirty="0"/>
          </a:p>
        </p:txBody>
      </p:sp>
      <p:sp>
        <p:nvSpPr>
          <p:cNvPr id="3" name="内容占位符 2"/>
          <p:cNvSpPr>
            <a:spLocks noGrp="1"/>
          </p:cNvSpPr>
          <p:nvPr>
            <p:ph idx="1"/>
          </p:nvPr>
        </p:nvSpPr>
        <p:spPr>
          <a:xfrm>
            <a:off x="457200" y="985292"/>
            <a:ext cx="8229600" cy="4123813"/>
          </a:xfrm>
        </p:spPr>
        <p:txBody>
          <a:bodyPr/>
          <a:lstStyle/>
          <a:p>
            <a:pPr>
              <a:buNone/>
            </a:pPr>
            <a:r>
              <a:rPr lang="en-US" altLang="zh-CN" sz="1600" dirty="0" smtClean="0"/>
              <a:t>//</a:t>
            </a:r>
            <a:r>
              <a:rPr lang="zh-CN" altLang="en-US" sz="1600" dirty="0" smtClean="0"/>
              <a:t>康托展开  </a:t>
            </a:r>
          </a:p>
          <a:p>
            <a:pPr>
              <a:buNone/>
            </a:pPr>
            <a:r>
              <a:rPr lang="en-US" altLang="zh-CN" sz="1600" dirty="0" smtClean="0"/>
              <a:t>LL Work(char str[])  </a:t>
            </a:r>
          </a:p>
          <a:p>
            <a:pPr>
              <a:buNone/>
            </a:pPr>
            <a:r>
              <a:rPr lang="en-US" altLang="zh-CN" sz="1600" dirty="0" smtClean="0"/>
              <a:t>{  </a:t>
            </a:r>
          </a:p>
          <a:p>
            <a:pPr>
              <a:buNone/>
            </a:pPr>
            <a:r>
              <a:rPr lang="en-US" altLang="zh-CN" sz="1600" dirty="0" smtClean="0"/>
              <a:t>    int len = strlen(str);  </a:t>
            </a:r>
          </a:p>
          <a:p>
            <a:pPr>
              <a:buNone/>
            </a:pPr>
            <a:r>
              <a:rPr lang="en-US" altLang="zh-CN" sz="1600" dirty="0" smtClean="0"/>
              <a:t>    LL ans = 0;  </a:t>
            </a:r>
          </a:p>
          <a:p>
            <a:pPr>
              <a:buNone/>
            </a:pPr>
            <a:r>
              <a:rPr lang="en-US" altLang="zh-CN" sz="1600" dirty="0" smtClean="0"/>
              <a:t>    for(int i=0; i&lt;len; i++)  </a:t>
            </a:r>
          </a:p>
          <a:p>
            <a:pPr>
              <a:buNone/>
            </a:pPr>
            <a:r>
              <a:rPr lang="en-US" altLang="zh-CN" sz="1600" dirty="0" smtClean="0"/>
              <a:t>    {  </a:t>
            </a:r>
          </a:p>
          <a:p>
            <a:pPr>
              <a:buNone/>
            </a:pPr>
            <a:r>
              <a:rPr lang="en-US" altLang="zh-CN" sz="1600" dirty="0" smtClean="0"/>
              <a:t>        int tmp = 0;  </a:t>
            </a:r>
          </a:p>
          <a:p>
            <a:pPr>
              <a:buNone/>
            </a:pPr>
            <a:r>
              <a:rPr lang="en-US" altLang="zh-CN" sz="1600" dirty="0" smtClean="0"/>
              <a:t>        for(int j=i+1; j&lt;len; j++)  </a:t>
            </a:r>
          </a:p>
          <a:p>
            <a:pPr>
              <a:buNone/>
            </a:pPr>
            <a:r>
              <a:rPr lang="en-US" altLang="zh-CN" sz="1600" dirty="0" smtClean="0"/>
              <a:t>            if(str[j] &lt; str[i]) tmp++;  </a:t>
            </a:r>
          </a:p>
          <a:p>
            <a:pPr>
              <a:buNone/>
            </a:pPr>
            <a:r>
              <a:rPr lang="en-US" altLang="zh-CN" sz="1600" dirty="0" smtClean="0"/>
              <a:t>        ans += tmp * f[len-i-1];  //f[]</a:t>
            </a:r>
            <a:r>
              <a:rPr lang="zh-CN" altLang="en-US" sz="1600" dirty="0" smtClean="0"/>
              <a:t>为阶乘  </a:t>
            </a:r>
          </a:p>
          <a:p>
            <a:pPr>
              <a:buNone/>
            </a:pPr>
            <a:r>
              <a:rPr lang="zh-CN" altLang="en-US" sz="1600" dirty="0" smtClean="0"/>
              <a:t>    </a:t>
            </a:r>
            <a:r>
              <a:rPr lang="en-US" altLang="zh-CN" sz="1600" dirty="0" smtClean="0"/>
              <a:t>}  </a:t>
            </a:r>
          </a:p>
          <a:p>
            <a:pPr>
              <a:buNone/>
            </a:pPr>
            <a:r>
              <a:rPr lang="en-US" altLang="zh-CN" sz="1600" dirty="0" smtClean="0"/>
              <a:t>    return ans;  //</a:t>
            </a:r>
            <a:r>
              <a:rPr lang="zh-CN" altLang="en-US" sz="1600" dirty="0" smtClean="0"/>
              <a:t>返回该字符串是全排列中第几大，从</a:t>
            </a:r>
            <a:r>
              <a:rPr lang="en-US" altLang="zh-CN" sz="1600" dirty="0" smtClean="0"/>
              <a:t>1</a:t>
            </a:r>
            <a:r>
              <a:rPr lang="zh-CN" altLang="en-US" sz="1600" dirty="0" smtClean="0"/>
              <a:t>开始  </a:t>
            </a:r>
          </a:p>
          <a:p>
            <a:pPr>
              <a:buNone/>
            </a:pPr>
            <a:r>
              <a:rPr lang="en-US" altLang="zh-CN" sz="1600" dirty="0" smtClean="0"/>
              <a:t>}  </a:t>
            </a:r>
          </a:p>
          <a:p>
            <a:pPr>
              <a:buNone/>
            </a:pPr>
            <a:endParaRPr lang="zh-CN" altLang="en-US" sz="16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68</a:t>
            </a:fld>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 ？</a:t>
            </a:r>
            <a:endParaRPr lang="zh-CN" altLang="en-US" dirty="0"/>
          </a:p>
        </p:txBody>
      </p:sp>
      <p:sp>
        <p:nvSpPr>
          <p:cNvPr id="3" name="内容占位符 2"/>
          <p:cNvSpPr>
            <a:spLocks noGrp="1"/>
          </p:cNvSpPr>
          <p:nvPr>
            <p:ph idx="1"/>
          </p:nvPr>
        </p:nvSpPr>
        <p:spPr/>
        <p:txBody>
          <a:bodyPr/>
          <a:lstStyle/>
          <a:p>
            <a:r>
              <a:rPr lang="zh-CN" altLang="en-US" sz="2400" dirty="0" smtClean="0"/>
              <a:t>康托展开的逆运算：就是根据某个排列的在总的排列中的名次来确定这个排列。比如：</a:t>
            </a:r>
          </a:p>
          <a:p>
            <a:pPr>
              <a:buNone/>
            </a:pPr>
            <a:r>
              <a:rPr lang="zh-CN" altLang="en-US" sz="2400" dirty="0" smtClean="0"/>
              <a:t>    求</a:t>
            </a:r>
            <a:r>
              <a:rPr lang="en-US" altLang="zh-CN" sz="2400" dirty="0" smtClean="0"/>
              <a:t>1234</a:t>
            </a:r>
            <a:r>
              <a:rPr lang="zh-CN" altLang="en-US" sz="2400" dirty="0" smtClean="0"/>
              <a:t>所有排列中排第</a:t>
            </a:r>
            <a:r>
              <a:rPr lang="en-US" altLang="zh-CN" sz="2400" dirty="0" smtClean="0"/>
              <a:t>15</a:t>
            </a:r>
            <a:r>
              <a:rPr lang="zh-CN" altLang="en-US" sz="2400" dirty="0" smtClean="0"/>
              <a:t>的是啥 ？</a:t>
            </a:r>
          </a:p>
          <a:p>
            <a:endParaRPr lang="en-US" altLang="zh-CN" sz="2400" dirty="0" smtClean="0"/>
          </a:p>
          <a:p>
            <a:r>
              <a:rPr lang="zh-CN" altLang="en-US" sz="2400" dirty="0" smtClean="0"/>
              <a:t>利用辗转相除法确定康托展开中的系数，然后每次输出当前未出现过的第</a:t>
            </a:r>
            <a:r>
              <a:rPr lang="en-US" altLang="zh-CN" sz="2400" dirty="0" smtClean="0"/>
              <a:t>ak</a:t>
            </a:r>
            <a:r>
              <a:rPr lang="zh-CN" altLang="en-US" sz="2400" dirty="0" smtClean="0"/>
              <a:t>个元素。</a:t>
            </a:r>
            <a:endParaRPr lang="en-US" altLang="zh-CN" sz="2400" dirty="0" smtClean="0"/>
          </a:p>
          <a:p>
            <a:endParaRPr lang="en-US" altLang="zh-CN" sz="2400" dirty="0" smtClean="0"/>
          </a:p>
          <a:p>
            <a:r>
              <a:rPr lang="zh-CN" altLang="en-US" sz="2400" dirty="0" smtClean="0"/>
              <a:t>答案 </a:t>
            </a:r>
            <a:r>
              <a:rPr lang="en-US" altLang="zh-CN" sz="2400" dirty="0" smtClean="0"/>
              <a:t>2431</a:t>
            </a:r>
            <a:endParaRPr lang="zh-CN" altLang="en-US" sz="24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69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31513"/>
            <a:ext cx="8229600" cy="609765"/>
          </a:xfrm>
        </p:spPr>
        <p:txBody>
          <a:bodyPr/>
          <a:lstStyle/>
          <a:p>
            <a:r>
              <a:rPr lang="zh-CN" altLang="en-US" sz="3600" dirty="0" smtClean="0"/>
              <a:t>常用搜索算法</a:t>
            </a:r>
          </a:p>
        </p:txBody>
      </p:sp>
      <p:sp>
        <p:nvSpPr>
          <p:cNvPr id="11267" name="Rectangle 3"/>
          <p:cNvSpPr>
            <a:spLocks noGrp="1" noChangeArrowheads="1"/>
          </p:cNvSpPr>
          <p:nvPr>
            <p:ph type="body" idx="1"/>
          </p:nvPr>
        </p:nvSpPr>
        <p:spPr>
          <a:xfrm>
            <a:off x="457200" y="1129308"/>
            <a:ext cx="8229600" cy="4032448"/>
          </a:xfrm>
        </p:spPr>
        <p:txBody>
          <a:bodyPr/>
          <a:lstStyle/>
          <a:p>
            <a:pPr>
              <a:lnSpc>
                <a:spcPct val="90000"/>
              </a:lnSpc>
              <a:buFont typeface="Wingdings" pitchFamily="2" charset="2"/>
              <a:buNone/>
            </a:pPr>
            <a:r>
              <a:rPr lang="zh-CN" altLang="en-US" sz="2400" dirty="0" smtClean="0"/>
              <a:t>（</a:t>
            </a:r>
            <a:r>
              <a:rPr lang="en-US" altLang="zh-CN" sz="2400" dirty="0" smtClean="0"/>
              <a:t>1</a:t>
            </a:r>
            <a:r>
              <a:rPr lang="zh-CN" altLang="en-US" sz="2400" dirty="0" smtClean="0"/>
              <a:t>）盲目搜索</a:t>
            </a:r>
            <a:endParaRPr lang="en-US" altLang="zh-CN" sz="2400" dirty="0" smtClean="0"/>
          </a:p>
          <a:p>
            <a:pPr>
              <a:lnSpc>
                <a:spcPct val="90000"/>
              </a:lnSpc>
              <a:buNone/>
            </a:pPr>
            <a:r>
              <a:rPr lang="zh-CN" altLang="en-US" sz="2400" dirty="0" smtClean="0"/>
              <a:t>         深度优先搜索（</a:t>
            </a:r>
            <a:r>
              <a:rPr lang="en-US" altLang="zh-CN" sz="2400" dirty="0" smtClean="0"/>
              <a:t>DFS</a:t>
            </a:r>
            <a:r>
              <a:rPr lang="zh-CN" altLang="en-US" sz="2400" dirty="0" smtClean="0"/>
              <a:t>）</a:t>
            </a:r>
          </a:p>
          <a:p>
            <a:pPr>
              <a:lnSpc>
                <a:spcPct val="90000"/>
              </a:lnSpc>
              <a:buFont typeface="Wingdings" pitchFamily="2" charset="2"/>
              <a:buNone/>
            </a:pPr>
            <a:r>
              <a:rPr lang="zh-CN" altLang="en-US" sz="2400" dirty="0" smtClean="0"/>
              <a:t>         广度优先搜索（</a:t>
            </a:r>
            <a:r>
              <a:rPr lang="en-US" altLang="zh-CN" sz="2400" dirty="0" smtClean="0"/>
              <a:t>BFS</a:t>
            </a:r>
            <a:r>
              <a:rPr lang="zh-CN" altLang="en-US" sz="2400" dirty="0" smtClean="0"/>
              <a:t>） </a:t>
            </a:r>
          </a:p>
          <a:p>
            <a:pPr>
              <a:lnSpc>
                <a:spcPct val="90000"/>
              </a:lnSpc>
              <a:buFont typeface="Wingdings" pitchFamily="2" charset="2"/>
              <a:buNone/>
            </a:pPr>
            <a:r>
              <a:rPr lang="zh-CN" altLang="en-US" sz="2400" dirty="0" smtClean="0"/>
              <a:t>         重复式搜索      </a:t>
            </a:r>
          </a:p>
          <a:p>
            <a:pPr>
              <a:lnSpc>
                <a:spcPct val="90000"/>
              </a:lnSpc>
              <a:buFont typeface="Wingdings" pitchFamily="2" charset="2"/>
              <a:buNone/>
            </a:pPr>
            <a:r>
              <a:rPr lang="zh-CN" altLang="en-US" sz="2400" dirty="0" smtClean="0"/>
              <a:t>             迭代加深搜索</a:t>
            </a:r>
            <a:endParaRPr lang="en-US" altLang="zh-CN" sz="2400" dirty="0" smtClean="0"/>
          </a:p>
          <a:p>
            <a:pPr>
              <a:lnSpc>
                <a:spcPct val="90000"/>
              </a:lnSpc>
              <a:buFont typeface="Wingdings" pitchFamily="2" charset="2"/>
              <a:buNone/>
            </a:pPr>
            <a:r>
              <a:rPr lang="en-US" altLang="zh-CN" sz="2400" dirty="0" smtClean="0"/>
              <a:t>              </a:t>
            </a:r>
            <a:endParaRPr lang="zh-CN" altLang="en-US" sz="2400" dirty="0" smtClean="0"/>
          </a:p>
          <a:p>
            <a:pPr>
              <a:lnSpc>
                <a:spcPct val="90000"/>
              </a:lnSpc>
              <a:buFont typeface="Wingdings" pitchFamily="2" charset="2"/>
              <a:buNone/>
            </a:pPr>
            <a:r>
              <a:rPr lang="zh-CN" altLang="en-US" sz="2400" dirty="0" smtClean="0"/>
              <a:t>（</a:t>
            </a:r>
            <a:r>
              <a:rPr lang="en-US" altLang="zh-CN" sz="2400" dirty="0" smtClean="0"/>
              <a:t>2</a:t>
            </a:r>
            <a:r>
              <a:rPr lang="zh-CN" altLang="en-US" sz="2400" dirty="0" smtClean="0"/>
              <a:t>）启发式搜索</a:t>
            </a:r>
          </a:p>
          <a:p>
            <a:pPr>
              <a:lnSpc>
                <a:spcPct val="90000"/>
              </a:lnSpc>
              <a:buFont typeface="Wingdings" pitchFamily="2" charset="2"/>
              <a:buNone/>
            </a:pPr>
            <a:r>
              <a:rPr lang="zh-CN" altLang="en-US" sz="2400" dirty="0" smtClean="0"/>
              <a:t>         贪心搜索</a:t>
            </a:r>
          </a:p>
          <a:p>
            <a:pPr>
              <a:lnSpc>
                <a:spcPct val="90000"/>
              </a:lnSpc>
              <a:buFont typeface="Wingdings" pitchFamily="2" charset="2"/>
              <a:buNone/>
            </a:pPr>
            <a:r>
              <a:rPr lang="zh-CN" altLang="en-US" sz="2400" dirty="0" smtClean="0"/>
              <a:t>         </a:t>
            </a:r>
            <a:r>
              <a:rPr lang="en-US" altLang="zh-CN" sz="2400" dirty="0" smtClean="0"/>
              <a:t>A*</a:t>
            </a:r>
            <a:r>
              <a:rPr lang="zh-CN" altLang="en-US" sz="2400" dirty="0" smtClean="0"/>
              <a:t>搜索</a:t>
            </a:r>
          </a:p>
          <a:p>
            <a:pPr>
              <a:lnSpc>
                <a:spcPct val="90000"/>
              </a:lnSpc>
              <a:buFont typeface="Wingdings" pitchFamily="2" charset="2"/>
              <a:buNone/>
            </a:pPr>
            <a:r>
              <a:rPr lang="zh-CN" altLang="en-US" sz="2400" dirty="0" smtClean="0"/>
              <a:t>  </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93204"/>
            <a:ext cx="8229600" cy="537757"/>
          </a:xfrm>
        </p:spPr>
        <p:txBody>
          <a:bodyPr/>
          <a:lstStyle/>
          <a:p>
            <a:r>
              <a:rPr lang="zh-CN" altLang="en-US" sz="3600" dirty="0" smtClean="0"/>
              <a:t>康拓展开逆运算代码实现</a:t>
            </a:r>
            <a:endParaRPr lang="zh-CN" altLang="en-US" sz="3600" dirty="0"/>
          </a:p>
        </p:txBody>
      </p:sp>
      <p:sp>
        <p:nvSpPr>
          <p:cNvPr id="3" name="内容占位符 2"/>
          <p:cNvSpPr>
            <a:spLocks noGrp="1"/>
          </p:cNvSpPr>
          <p:nvPr>
            <p:ph idx="1"/>
          </p:nvPr>
        </p:nvSpPr>
        <p:spPr>
          <a:xfrm>
            <a:off x="457200" y="985292"/>
            <a:ext cx="8229600" cy="4123813"/>
          </a:xfrm>
        </p:spPr>
        <p:txBody>
          <a:bodyPr/>
          <a:lstStyle/>
          <a:p>
            <a:pPr>
              <a:buNone/>
            </a:pPr>
            <a:r>
              <a:rPr lang="en-US" altLang="zh-CN" sz="1000" dirty="0" smtClean="0"/>
              <a:t>//</a:t>
            </a:r>
            <a:r>
              <a:rPr lang="zh-CN" altLang="en-US" sz="1000" dirty="0" smtClean="0"/>
              <a:t>康托展开逆运算  </a:t>
            </a:r>
          </a:p>
          <a:p>
            <a:pPr>
              <a:buNone/>
            </a:pPr>
            <a:r>
              <a:rPr lang="en-US" altLang="zh-CN" sz="1000" dirty="0" smtClean="0"/>
              <a:t>void Work(LL n,LL m)    // </a:t>
            </a:r>
            <a:r>
              <a:rPr lang="zh-CN" altLang="en-US" sz="1000" dirty="0" smtClean="0"/>
              <a:t>排名第 </a:t>
            </a:r>
            <a:r>
              <a:rPr lang="en-US" altLang="zh-CN" sz="1000" dirty="0" smtClean="0"/>
              <a:t>n </a:t>
            </a:r>
            <a:r>
              <a:rPr lang="zh-CN" altLang="en-US" sz="1000" dirty="0" smtClean="0"/>
              <a:t>的序列 ，共</a:t>
            </a:r>
            <a:r>
              <a:rPr lang="en-US" altLang="zh-CN" sz="1000" dirty="0" smtClean="0"/>
              <a:t>m</a:t>
            </a:r>
            <a:r>
              <a:rPr lang="zh-CN" altLang="en-US" sz="1000" dirty="0" smtClean="0"/>
              <a:t>个元素</a:t>
            </a:r>
            <a:endParaRPr lang="en-US" altLang="zh-CN" sz="1000" dirty="0" smtClean="0"/>
          </a:p>
          <a:p>
            <a:pPr>
              <a:buNone/>
            </a:pPr>
            <a:r>
              <a:rPr lang="en-US" altLang="zh-CN" sz="1000" dirty="0" smtClean="0"/>
              <a:t>{  </a:t>
            </a:r>
          </a:p>
          <a:p>
            <a:pPr>
              <a:buNone/>
            </a:pPr>
            <a:r>
              <a:rPr lang="en-US" altLang="zh-CN" sz="1000" dirty="0" smtClean="0"/>
              <a:t>    n--;                              // </a:t>
            </a:r>
            <a:r>
              <a:rPr lang="zh-CN" altLang="en-US" sz="1000" dirty="0" smtClean="0"/>
              <a:t>首先 </a:t>
            </a:r>
            <a:r>
              <a:rPr lang="en-US" altLang="zh-CN" sz="1000" dirty="0" smtClean="0"/>
              <a:t>n-- </a:t>
            </a:r>
            <a:r>
              <a:rPr lang="zh-CN" altLang="en-US" sz="1000" dirty="0" smtClean="0"/>
              <a:t>，本身最末位的一个元素对排名贡献为 </a:t>
            </a:r>
            <a:r>
              <a:rPr lang="en-US" altLang="zh-CN" sz="1000" dirty="0" smtClean="0"/>
              <a:t>1 , </a:t>
            </a:r>
            <a:r>
              <a:rPr lang="zh-CN" altLang="en-US" sz="1000" dirty="0" smtClean="0"/>
              <a:t>事实上只需要确认前 </a:t>
            </a:r>
            <a:r>
              <a:rPr lang="en-US" altLang="zh-CN" sz="1000" dirty="0" smtClean="0"/>
              <a:t>m-1 </a:t>
            </a:r>
            <a:r>
              <a:rPr lang="zh-CN" altLang="en-US" sz="1000" dirty="0" smtClean="0"/>
              <a:t>个位置即可</a:t>
            </a:r>
            <a:endParaRPr lang="en-US" altLang="zh-CN" sz="1000" dirty="0" smtClean="0"/>
          </a:p>
          <a:p>
            <a:pPr>
              <a:buNone/>
            </a:pPr>
            <a:r>
              <a:rPr lang="en-US" altLang="zh-CN" sz="1000" dirty="0" smtClean="0"/>
              <a:t>    vector&lt;int&gt; v;  </a:t>
            </a:r>
          </a:p>
          <a:p>
            <a:pPr>
              <a:buNone/>
            </a:pPr>
            <a:r>
              <a:rPr lang="en-US" altLang="zh-CN" sz="1000" dirty="0" smtClean="0"/>
              <a:t>    vector&lt;int&gt; a;  </a:t>
            </a:r>
          </a:p>
          <a:p>
            <a:pPr>
              <a:buNone/>
            </a:pPr>
            <a:r>
              <a:rPr lang="en-US" altLang="zh-CN" sz="1000" dirty="0" smtClean="0"/>
              <a:t>    for(int i=1;i&lt;=m;i++)    // </a:t>
            </a:r>
            <a:r>
              <a:rPr lang="zh-CN" altLang="en-US" sz="1000" dirty="0" smtClean="0"/>
              <a:t>元素排名动态数组 </a:t>
            </a:r>
            <a:r>
              <a:rPr lang="en-US" altLang="zh-CN" sz="1000" dirty="0" smtClean="0"/>
              <a:t>v[]</a:t>
            </a:r>
          </a:p>
          <a:p>
            <a:pPr>
              <a:buNone/>
            </a:pPr>
            <a:r>
              <a:rPr lang="en-US" altLang="zh-CN" sz="1000" dirty="0" smtClean="0"/>
              <a:t>        v.push_back(i);  </a:t>
            </a:r>
          </a:p>
          <a:p>
            <a:pPr>
              <a:buNone/>
            </a:pPr>
            <a:r>
              <a:rPr lang="en-US" altLang="zh-CN" sz="1000" dirty="0" smtClean="0"/>
              <a:t>    for(int i=m;i&gt;=1;i--)      // </a:t>
            </a:r>
            <a:r>
              <a:rPr lang="zh-CN" altLang="en-US" sz="1000" dirty="0" smtClean="0"/>
              <a:t>从高位到低位依次确定排名为</a:t>
            </a:r>
            <a:r>
              <a:rPr lang="en-US" altLang="zh-CN" sz="1000" dirty="0" smtClean="0"/>
              <a:t>n</a:t>
            </a:r>
            <a:r>
              <a:rPr lang="zh-CN" altLang="en-US" sz="1000" dirty="0" smtClean="0"/>
              <a:t>的序列各位的值</a:t>
            </a:r>
            <a:endParaRPr lang="en-US" altLang="zh-CN" sz="1000" dirty="0" smtClean="0"/>
          </a:p>
          <a:p>
            <a:pPr>
              <a:buNone/>
            </a:pPr>
            <a:r>
              <a:rPr lang="en-US" altLang="zh-CN" sz="1000" dirty="0" smtClean="0"/>
              <a:t>    {  </a:t>
            </a:r>
          </a:p>
          <a:p>
            <a:pPr>
              <a:buNone/>
            </a:pPr>
            <a:r>
              <a:rPr lang="en-US" altLang="zh-CN" sz="1000" dirty="0" smtClean="0"/>
              <a:t>        LL r = n % f[i-1];  </a:t>
            </a:r>
          </a:p>
          <a:p>
            <a:pPr>
              <a:buNone/>
            </a:pPr>
            <a:r>
              <a:rPr lang="en-US" altLang="zh-CN" sz="1000" dirty="0" smtClean="0"/>
              <a:t>        LL t = n / f[i-1];         // </a:t>
            </a:r>
            <a:r>
              <a:rPr lang="zh-CN" altLang="en-US" sz="1000" dirty="0" smtClean="0"/>
              <a:t>第 </a:t>
            </a:r>
            <a:r>
              <a:rPr lang="en-US" altLang="zh-CN" sz="1000" dirty="0" smtClean="0"/>
              <a:t>i </a:t>
            </a:r>
            <a:r>
              <a:rPr lang="zh-CN" altLang="en-US" sz="1000" dirty="0" smtClean="0"/>
              <a:t>位 比序列后面 </a:t>
            </a:r>
            <a:r>
              <a:rPr lang="en-US" altLang="zh-CN" sz="1000" dirty="0" smtClean="0"/>
              <a:t>t </a:t>
            </a:r>
            <a:r>
              <a:rPr lang="zh-CN" altLang="en-US" sz="1000" dirty="0" smtClean="0"/>
              <a:t>个元素大</a:t>
            </a:r>
            <a:endParaRPr lang="en-US" altLang="zh-CN" sz="1000" dirty="0" smtClean="0"/>
          </a:p>
          <a:p>
            <a:pPr>
              <a:buNone/>
            </a:pPr>
            <a:r>
              <a:rPr lang="en-US" altLang="zh-CN" sz="1000" dirty="0" smtClean="0"/>
              <a:t>        n = r;  </a:t>
            </a:r>
          </a:p>
          <a:p>
            <a:pPr>
              <a:buNone/>
            </a:pPr>
            <a:r>
              <a:rPr lang="en-US" altLang="zh-CN" sz="1000" dirty="0" smtClean="0"/>
              <a:t>        sort(v.begin(),v.end());  </a:t>
            </a:r>
          </a:p>
          <a:p>
            <a:pPr>
              <a:buNone/>
            </a:pPr>
            <a:r>
              <a:rPr lang="en-US" altLang="zh-CN" sz="1000" dirty="0" smtClean="0"/>
              <a:t>        a.push_back(v[t]);   // </a:t>
            </a:r>
            <a:r>
              <a:rPr lang="zh-CN" altLang="en-US" sz="1000" dirty="0" smtClean="0"/>
              <a:t>显然 第</a:t>
            </a:r>
            <a:r>
              <a:rPr lang="en-US" altLang="zh-CN" sz="1000" dirty="0" smtClean="0"/>
              <a:t>i</a:t>
            </a:r>
            <a:r>
              <a:rPr lang="zh-CN" altLang="en-US" sz="1000" dirty="0" smtClean="0"/>
              <a:t>位比后面 </a:t>
            </a:r>
            <a:r>
              <a:rPr lang="en-US" altLang="zh-CN" sz="1000" dirty="0" smtClean="0"/>
              <a:t>t </a:t>
            </a:r>
            <a:r>
              <a:rPr lang="zh-CN" altLang="en-US" sz="1000" dirty="0" smtClean="0"/>
              <a:t>个元素大，则第</a:t>
            </a:r>
            <a:r>
              <a:rPr lang="en-US" altLang="zh-CN" sz="1000" dirty="0" smtClean="0"/>
              <a:t>i</a:t>
            </a:r>
            <a:r>
              <a:rPr lang="zh-CN" altLang="en-US" sz="1000" dirty="0" smtClean="0"/>
              <a:t>为在动态数组排名为 </a:t>
            </a:r>
            <a:r>
              <a:rPr lang="en-US" altLang="zh-CN" sz="1000" dirty="0" smtClean="0"/>
              <a:t>t (</a:t>
            </a:r>
            <a:r>
              <a:rPr lang="zh-CN" altLang="en-US" sz="1000" dirty="0" smtClean="0"/>
              <a:t>从</a:t>
            </a:r>
            <a:r>
              <a:rPr lang="en-US" altLang="zh-CN" sz="1000" dirty="0" smtClean="0"/>
              <a:t>0</a:t>
            </a:r>
            <a:r>
              <a:rPr lang="zh-CN" altLang="en-US" sz="1000" dirty="0" smtClean="0"/>
              <a:t>开始标号</a:t>
            </a:r>
            <a:r>
              <a:rPr lang="en-US" altLang="zh-CN" sz="1000" dirty="0" smtClean="0"/>
              <a:t>)</a:t>
            </a:r>
          </a:p>
          <a:p>
            <a:pPr>
              <a:buNone/>
            </a:pPr>
            <a:r>
              <a:rPr lang="en-US" altLang="zh-CN" sz="1000" dirty="0" smtClean="0"/>
              <a:t>        v.erase(v.begin()+t);    //v[t]</a:t>
            </a:r>
            <a:r>
              <a:rPr lang="zh-CN" altLang="en-US" sz="1000" dirty="0" smtClean="0"/>
              <a:t>被使用过后，从动态数组中删去</a:t>
            </a:r>
            <a:endParaRPr lang="en-US" altLang="zh-CN" sz="1000" dirty="0" smtClean="0"/>
          </a:p>
          <a:p>
            <a:pPr>
              <a:buNone/>
            </a:pPr>
            <a:r>
              <a:rPr lang="en-US" altLang="zh-CN" sz="1000" dirty="0" smtClean="0"/>
              <a:t>    }  </a:t>
            </a:r>
          </a:p>
          <a:p>
            <a:pPr>
              <a:buNone/>
            </a:pPr>
            <a:r>
              <a:rPr lang="en-US" altLang="zh-CN" sz="1000" dirty="0" smtClean="0"/>
              <a:t>    vector&lt;int&gt;::iterator it;  </a:t>
            </a:r>
          </a:p>
          <a:p>
            <a:pPr>
              <a:buNone/>
            </a:pPr>
            <a:r>
              <a:rPr lang="en-US" altLang="zh-CN" sz="1000" dirty="0" smtClean="0"/>
              <a:t>    for(it = a.begin();it != a.end();it++)  </a:t>
            </a:r>
          </a:p>
          <a:p>
            <a:pPr>
              <a:buNone/>
            </a:pPr>
            <a:r>
              <a:rPr lang="en-US" altLang="zh-CN" sz="1000" dirty="0" smtClean="0"/>
              <a:t>        cout&lt;&lt;*it;  </a:t>
            </a:r>
          </a:p>
          <a:p>
            <a:pPr>
              <a:buNone/>
            </a:pPr>
            <a:r>
              <a:rPr lang="en-US" altLang="zh-CN" sz="1000" dirty="0" smtClean="0"/>
              <a:t>    cout&lt;&lt;endl;  </a:t>
            </a:r>
          </a:p>
          <a:p>
            <a:pPr>
              <a:buNone/>
            </a:pPr>
            <a:r>
              <a:rPr lang="en-US" altLang="zh-CN" sz="1000" dirty="0" smtClean="0"/>
              <a:t>}  </a:t>
            </a:r>
          </a:p>
          <a:p>
            <a:pPr>
              <a:buNone/>
            </a:pPr>
            <a:endParaRPr lang="zh-CN" altLang="en-US" sz="1000" dirty="0"/>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70</a:t>
            </a:fld>
            <a:endParaRPr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fld id="{34724931-A851-4FB7-B0E6-D4023E7F01B0}" type="slidenum">
              <a:rPr lang="en-US" altLang="zh-CN"/>
              <a:pPr>
                <a:defRPr/>
              </a:pPr>
              <a:t>71</a:t>
            </a:fld>
            <a:endParaRPr lang="en-US" altLang="zh-CN" dirty="0"/>
          </a:p>
        </p:txBody>
      </p:sp>
      <p:sp>
        <p:nvSpPr>
          <p:cNvPr id="109571" name="Rectangle 2"/>
          <p:cNvSpPr>
            <a:spLocks noGrp="1" noChangeArrowheads="1"/>
          </p:cNvSpPr>
          <p:nvPr>
            <p:ph type="title"/>
          </p:nvPr>
        </p:nvSpPr>
        <p:spPr>
          <a:xfrm>
            <a:off x="457200" y="231512"/>
            <a:ext cx="8229600" cy="609765"/>
          </a:xfrm>
        </p:spPr>
        <p:txBody>
          <a:bodyPr/>
          <a:lstStyle/>
          <a:p>
            <a:r>
              <a:rPr lang="zh-CN" altLang="en-US" sz="3600" dirty="0" smtClean="0"/>
              <a:t>判重</a:t>
            </a:r>
          </a:p>
        </p:txBody>
      </p:sp>
      <p:sp>
        <p:nvSpPr>
          <p:cNvPr id="109572" name="Rectangle 3"/>
          <p:cNvSpPr>
            <a:spLocks noGrp="1" noChangeArrowheads="1"/>
          </p:cNvSpPr>
          <p:nvPr>
            <p:ph type="body" idx="1"/>
          </p:nvPr>
        </p:nvSpPr>
        <p:spPr>
          <a:xfrm>
            <a:off x="528638" y="1117865"/>
            <a:ext cx="8229600" cy="4259792"/>
          </a:xfrm>
        </p:spPr>
        <p:txBody>
          <a:bodyPr/>
          <a:lstStyle/>
          <a:p>
            <a:r>
              <a:rPr lang="zh-CN" altLang="en-US" dirty="0" smtClean="0"/>
              <a:t>时间与空间的权衡</a:t>
            </a:r>
          </a:p>
          <a:p>
            <a:pPr lvl="1"/>
            <a:r>
              <a:rPr lang="zh-CN" altLang="en-US" dirty="0" smtClean="0"/>
              <a:t>对于状态数较小的问题，可以用</a:t>
            </a:r>
            <a:r>
              <a:rPr lang="zh-CN" altLang="en-US" dirty="0" smtClean="0">
                <a:solidFill>
                  <a:srgbClr val="FF3300"/>
                </a:solidFill>
              </a:rPr>
              <a:t>最直接的方式编码</a:t>
            </a:r>
            <a:r>
              <a:rPr lang="zh-CN" altLang="en-US" dirty="0" smtClean="0"/>
              <a:t>以空间换时间</a:t>
            </a:r>
          </a:p>
          <a:p>
            <a:pPr lvl="1"/>
            <a:r>
              <a:rPr lang="zh-CN" altLang="en-US" dirty="0" smtClean="0"/>
              <a:t>对于状态数太大的问题，需要利用</a:t>
            </a:r>
            <a:r>
              <a:rPr lang="zh-CN" altLang="en-US" dirty="0" smtClean="0">
                <a:solidFill>
                  <a:srgbClr val="FF3300"/>
                </a:solidFill>
              </a:rPr>
              <a:t>好的编码方法</a:t>
            </a:r>
            <a:r>
              <a:rPr lang="zh-CN" altLang="en-US" dirty="0" smtClean="0"/>
              <a:t>以时间换空间</a:t>
            </a:r>
          </a:p>
          <a:p>
            <a:pPr lvl="1"/>
            <a:r>
              <a:rPr lang="zh-CN" altLang="en-US" dirty="0" smtClean="0"/>
              <a:t>具体问题具体分析</a:t>
            </a:r>
          </a:p>
        </p:txBody>
      </p:sp>
    </p:spTree>
    <p:extLst>
      <p:ext uri="{BB962C8B-B14F-4D97-AF65-F5344CB8AC3E}">
        <p14:creationId xmlns="" xmlns:p14="http://schemas.microsoft.com/office/powerpoint/2010/main" val="48632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9572">
                                            <p:txEl>
                                              <p:pRg st="1" end="1"/>
                                            </p:txEl>
                                          </p:spTgt>
                                        </p:tgtEl>
                                        <p:attrNameLst>
                                          <p:attrName>style.visibility</p:attrName>
                                        </p:attrNameLst>
                                      </p:cBhvr>
                                      <p:to>
                                        <p:strVal val="visible"/>
                                      </p:to>
                                    </p:set>
                                    <p:anim calcmode="lin" valueType="num">
                                      <p:cBhvr additive="base">
                                        <p:cTn id="11" dur="500" fill="hold"/>
                                        <p:tgtEl>
                                          <p:spTgt spid="10957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957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9572">
                                            <p:txEl>
                                              <p:pRg st="2" end="2"/>
                                            </p:txEl>
                                          </p:spTgt>
                                        </p:tgtEl>
                                        <p:attrNameLst>
                                          <p:attrName>style.visibility</p:attrName>
                                        </p:attrNameLst>
                                      </p:cBhvr>
                                      <p:to>
                                        <p:strVal val="visible"/>
                                      </p:to>
                                    </p:set>
                                    <p:anim calcmode="lin" valueType="num">
                                      <p:cBhvr additive="base">
                                        <p:cTn id="15" dur="500" fill="hold"/>
                                        <p:tgtEl>
                                          <p:spTgt spid="10957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957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9572">
                                            <p:txEl>
                                              <p:pRg st="3" end="3"/>
                                            </p:txEl>
                                          </p:spTgt>
                                        </p:tgtEl>
                                        <p:attrNameLst>
                                          <p:attrName>style.visibility</p:attrName>
                                        </p:attrNameLst>
                                      </p:cBhvr>
                                      <p:to>
                                        <p:strVal val="visible"/>
                                      </p:to>
                                    </p:set>
                                    <p:anim calcmode="lin" valueType="num">
                                      <p:cBhvr additive="base">
                                        <p:cTn id="19" dur="500" fill="hold"/>
                                        <p:tgtEl>
                                          <p:spTgt spid="1095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练习</a:t>
            </a:r>
            <a:r>
              <a:rPr lang="en-US" altLang="zh-CN" sz="3600" dirty="0" smtClean="0"/>
              <a:t>: </a:t>
            </a:r>
            <a:r>
              <a:rPr lang="zh-CN" altLang="en-US" sz="3600" dirty="0" smtClean="0"/>
              <a:t>黑</a:t>
            </a:r>
            <a:r>
              <a:rPr lang="zh-CN" altLang="en-US" sz="3600" dirty="0"/>
              <a:t>白棋游戏</a:t>
            </a:r>
          </a:p>
        </p:txBody>
      </p:sp>
      <p:sp>
        <p:nvSpPr>
          <p:cNvPr id="3" name="内容占位符 2"/>
          <p:cNvSpPr>
            <a:spLocks noGrp="1"/>
          </p:cNvSpPr>
          <p:nvPr>
            <p:ph idx="1"/>
          </p:nvPr>
        </p:nvSpPr>
        <p:spPr/>
        <p:txBody>
          <a:bodyPr>
            <a:noAutofit/>
          </a:bodyPr>
          <a:lstStyle/>
          <a:p>
            <a:r>
              <a:rPr lang="zh-CN" altLang="en-US" sz="2400" dirty="0"/>
              <a:t>黑白棋游戏的棋盘由</a:t>
            </a:r>
            <a:r>
              <a:rPr lang="en-US" altLang="zh-CN" sz="2400" dirty="0"/>
              <a:t>4×4</a:t>
            </a:r>
            <a:r>
              <a:rPr lang="zh-CN" altLang="en-US" sz="2400" dirty="0"/>
              <a:t>方格阵列构成。棋盘的每一方格中放有</a:t>
            </a:r>
            <a:r>
              <a:rPr lang="en-US" altLang="zh-CN" sz="2400" dirty="0"/>
              <a:t>1</a:t>
            </a:r>
            <a:r>
              <a:rPr lang="zh-CN" altLang="en-US" sz="2400" dirty="0"/>
              <a:t>枚棋子，共有</a:t>
            </a:r>
            <a:r>
              <a:rPr lang="en-US" altLang="zh-CN" sz="2400" dirty="0"/>
              <a:t>8</a:t>
            </a:r>
            <a:r>
              <a:rPr lang="zh-CN" altLang="en-US" sz="2400" dirty="0"/>
              <a:t>枚白棋子和</a:t>
            </a:r>
            <a:r>
              <a:rPr lang="en-US" altLang="zh-CN" sz="2400" dirty="0"/>
              <a:t>8</a:t>
            </a:r>
            <a:r>
              <a:rPr lang="zh-CN" altLang="en-US" sz="2400" dirty="0"/>
              <a:t>枚黑棋子。这</a:t>
            </a:r>
            <a:r>
              <a:rPr lang="en-US" altLang="zh-CN" sz="2400" dirty="0"/>
              <a:t>16</a:t>
            </a:r>
            <a:r>
              <a:rPr lang="zh-CN" altLang="en-US" sz="2400" dirty="0"/>
              <a:t>枚棋子的每一种放置方案都构成一个游戏状态。在棋盘上拥有</a:t>
            </a:r>
            <a:r>
              <a:rPr lang="en-US" altLang="zh-CN" sz="2400" dirty="0"/>
              <a:t>1</a:t>
            </a:r>
            <a:r>
              <a:rPr lang="zh-CN" altLang="en-US" sz="2400" dirty="0"/>
              <a:t>条公共边的</a:t>
            </a:r>
            <a:r>
              <a:rPr lang="en-US" altLang="zh-CN" sz="2400" dirty="0"/>
              <a:t>2</a:t>
            </a:r>
            <a:r>
              <a:rPr lang="zh-CN" altLang="en-US" sz="2400" dirty="0"/>
              <a:t>个方格称为相邻方格。一个方格最多可有</a:t>
            </a:r>
            <a:r>
              <a:rPr lang="en-US" altLang="zh-CN" sz="2400" dirty="0"/>
              <a:t>4</a:t>
            </a:r>
            <a:r>
              <a:rPr lang="zh-CN" altLang="en-US" sz="2400" dirty="0"/>
              <a:t>个相邻方格。在玩黑白棋游戏时，每一步可将任何</a:t>
            </a:r>
            <a:r>
              <a:rPr lang="en-US" altLang="zh-CN" sz="2400" dirty="0"/>
              <a:t>2</a:t>
            </a:r>
            <a:r>
              <a:rPr lang="zh-CN" altLang="en-US" sz="2400" dirty="0"/>
              <a:t>个相邻方格中棋子互换位置。对于给定的初始游戏状态和目标游戏状态，编程计算从初始游戏状态变化到目标游戏状态的最短着棋序列。</a:t>
            </a:r>
          </a:p>
        </p:txBody>
      </p:sp>
    </p:spTree>
    <p:extLst>
      <p:ext uri="{BB962C8B-B14F-4D97-AF65-F5344CB8AC3E}">
        <p14:creationId xmlns="" xmlns:p14="http://schemas.microsoft.com/office/powerpoint/2010/main" val="6455329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分析</a:t>
            </a:r>
            <a:endParaRPr lang="zh-CN" altLang="en-US" sz="3600" dirty="0"/>
          </a:p>
        </p:txBody>
      </p:sp>
      <p:sp>
        <p:nvSpPr>
          <p:cNvPr id="3" name="内容占位符 2"/>
          <p:cNvSpPr>
            <a:spLocks noGrp="1"/>
          </p:cNvSpPr>
          <p:nvPr>
            <p:ph idx="1"/>
          </p:nvPr>
        </p:nvSpPr>
        <p:spPr/>
        <p:txBody>
          <a:bodyPr/>
          <a:lstStyle/>
          <a:p>
            <a:r>
              <a:rPr lang="zh-CN" altLang="en-US" sz="2400" dirty="0"/>
              <a:t>由于问题要求找出最少步骤，用广度优先搜索法来求解。</a:t>
            </a:r>
            <a:endParaRPr lang="en-US" altLang="zh-CN" sz="2400" dirty="0" smtClean="0"/>
          </a:p>
          <a:p>
            <a:r>
              <a:rPr lang="zh-CN" altLang="en-US" sz="2400" dirty="0" smtClean="0"/>
              <a:t>我们直接套用上面的基本框架。那么产生规则就是对于一对相邻方格进行交换。</a:t>
            </a:r>
            <a:endParaRPr lang="en-US" altLang="zh-CN" sz="2400" dirty="0" smtClean="0"/>
          </a:p>
          <a:p>
            <a:r>
              <a:rPr lang="zh-CN" altLang="en-US" sz="2400" dirty="0"/>
              <a:t>但是在搜索过程必然会出现很多</a:t>
            </a:r>
            <a:r>
              <a:rPr lang="zh-CN" altLang="en-US" sz="2400" dirty="0" smtClean="0"/>
              <a:t>重复，大大的</a:t>
            </a:r>
            <a:r>
              <a:rPr lang="zh-CN" altLang="en-US" sz="2400" dirty="0"/>
              <a:t>增加了时空复杂度，</a:t>
            </a:r>
            <a:r>
              <a:rPr lang="zh-CN" altLang="en-US" sz="2400" dirty="0" smtClean="0"/>
              <a:t>比如连续交换同一对显然</a:t>
            </a:r>
            <a:r>
              <a:rPr lang="zh-CN" altLang="en-US" sz="2400" dirty="0"/>
              <a:t>是浪费的，因此需要判重</a:t>
            </a:r>
            <a:r>
              <a:rPr lang="zh-CN" altLang="en-US" sz="2400" dirty="0" smtClean="0"/>
              <a:t>。</a:t>
            </a:r>
            <a:r>
              <a:rPr lang="zh-CN" altLang="en-US" sz="2400" dirty="0"/>
              <a:t>但是朴素的判重是可以达到状态数级别</a:t>
            </a:r>
            <a:r>
              <a:rPr lang="zh-CN" altLang="en-US" sz="2400" dirty="0" smtClean="0"/>
              <a:t>的，所以</a:t>
            </a:r>
            <a:r>
              <a:rPr lang="zh-CN" altLang="en-US" sz="2400" dirty="0"/>
              <a:t>我们需要找到一种更为便捷的</a:t>
            </a:r>
            <a:r>
              <a:rPr lang="zh-CN" altLang="en-US" sz="2400" dirty="0" smtClean="0"/>
              <a:t>方法来判断是否重复。</a:t>
            </a:r>
            <a:endParaRPr lang="zh-CN" altLang="en-US" sz="2400" dirty="0"/>
          </a:p>
        </p:txBody>
      </p:sp>
    </p:spTree>
    <p:extLst>
      <p:ext uri="{BB962C8B-B14F-4D97-AF65-F5344CB8AC3E}">
        <p14:creationId xmlns="" xmlns:p14="http://schemas.microsoft.com/office/powerpoint/2010/main" val="200661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1512"/>
            <a:ext cx="8229600" cy="609765"/>
          </a:xfrm>
        </p:spPr>
        <p:txBody>
          <a:bodyPr/>
          <a:lstStyle/>
          <a:p>
            <a:r>
              <a:rPr lang="zh-CN" altLang="en-US" sz="3600" dirty="0" smtClean="0"/>
              <a:t>分析</a:t>
            </a:r>
            <a:endParaRPr lang="zh-CN" altLang="en-US" sz="3600" dirty="0"/>
          </a:p>
        </p:txBody>
      </p:sp>
      <p:sp>
        <p:nvSpPr>
          <p:cNvPr id="3" name="内容占位符 2"/>
          <p:cNvSpPr>
            <a:spLocks noGrp="1"/>
          </p:cNvSpPr>
          <p:nvPr>
            <p:ph idx="1"/>
          </p:nvPr>
        </p:nvSpPr>
        <p:spPr>
          <a:xfrm>
            <a:off x="539552" y="1057301"/>
            <a:ext cx="8229600" cy="3775604"/>
          </a:xfrm>
        </p:spPr>
        <p:txBody>
          <a:bodyPr/>
          <a:lstStyle/>
          <a:p>
            <a:r>
              <a:rPr lang="zh-CN" altLang="en-US" sz="2400" dirty="0" smtClean="0"/>
              <a:t>我们使用</a:t>
            </a:r>
            <a:r>
              <a:rPr lang="en-US" altLang="zh-CN" sz="2400" dirty="0" smtClean="0"/>
              <a:t>1</a:t>
            </a:r>
            <a:r>
              <a:rPr lang="zh-CN" altLang="en-US" sz="2400" dirty="0" smtClean="0"/>
              <a:t>来表示黑棋子，用</a:t>
            </a:r>
            <a:r>
              <a:rPr lang="en-US" altLang="zh-CN" sz="2400" dirty="0" smtClean="0"/>
              <a:t>0</a:t>
            </a:r>
            <a:r>
              <a:rPr lang="zh-CN" altLang="en-US" sz="2400" dirty="0" smtClean="0"/>
              <a:t>来表示白棋子。再将</a:t>
            </a:r>
            <a:r>
              <a:rPr lang="en-US" altLang="zh-CN" sz="2400" dirty="0" smtClean="0"/>
              <a:t>4</a:t>
            </a:r>
            <a:r>
              <a:rPr lang="zh-CN" altLang="en-US" sz="2400" dirty="0" smtClean="0"/>
              <a:t>*</a:t>
            </a:r>
            <a:r>
              <a:rPr lang="en-US" altLang="zh-CN" sz="2400" dirty="0" smtClean="0"/>
              <a:t>4</a:t>
            </a:r>
            <a:r>
              <a:rPr lang="zh-CN" altLang="en-US" sz="2400" dirty="0" smtClean="0"/>
              <a:t>的方格转化成一个长度为</a:t>
            </a:r>
            <a:r>
              <a:rPr lang="en-US" altLang="zh-CN" sz="2400" dirty="0" smtClean="0"/>
              <a:t>16</a:t>
            </a:r>
            <a:r>
              <a:rPr lang="zh-CN" altLang="en-US" sz="2400" dirty="0" smtClean="0"/>
              <a:t>的字符串，其中第</a:t>
            </a:r>
            <a:r>
              <a:rPr lang="en-US" altLang="zh-CN" sz="2400" dirty="0" smtClean="0"/>
              <a:t>i</a:t>
            </a:r>
            <a:r>
              <a:rPr lang="zh-CN" altLang="en-US" sz="2400" dirty="0" smtClean="0"/>
              <a:t>行第</a:t>
            </a:r>
            <a:r>
              <a:rPr lang="en-US" altLang="zh-CN" sz="2400" dirty="0" smtClean="0"/>
              <a:t>j</a:t>
            </a:r>
            <a:r>
              <a:rPr lang="zh-CN" altLang="en-US" sz="2400" dirty="0" smtClean="0"/>
              <a:t>列的方格在字符串上的位置为</a:t>
            </a:r>
            <a:r>
              <a:rPr lang="en-US" altLang="zh-CN" sz="2400" dirty="0" smtClean="0"/>
              <a:t>(i-1)*4+j</a:t>
            </a:r>
            <a:r>
              <a:rPr lang="zh-CN" altLang="en-US" sz="2400" dirty="0" smtClean="0"/>
              <a:t>。如</a:t>
            </a:r>
            <a:r>
              <a:rPr lang="zh-CN" altLang="en-US" sz="2400" dirty="0">
                <a:sym typeface="Wingdings" panose="05000000000000000000" pitchFamily="2" charset="2"/>
              </a:rPr>
              <a:t>：</a:t>
            </a:r>
            <a:r>
              <a:rPr lang="zh-CN" altLang="en-US" sz="2400" dirty="0" smtClean="0">
                <a:sym typeface="Wingdings" panose="05000000000000000000" pitchFamily="2" charset="2"/>
              </a:rPr>
              <a:t>（字符串中的空格只是为了便于观看）</a:t>
            </a:r>
            <a:endParaRPr lang="en-US" altLang="zh-CN" sz="2400" dirty="0" smtClean="0"/>
          </a:p>
        </p:txBody>
      </p:sp>
      <p:graphicFrame>
        <p:nvGraphicFramePr>
          <p:cNvPr id="4" name="表格 3"/>
          <p:cNvGraphicFramePr>
            <a:graphicFrameLocks noGrp="1"/>
          </p:cNvGraphicFramePr>
          <p:nvPr>
            <p:extLst>
              <p:ext uri="{D42A27DB-BD31-4B8C-83A1-F6EECF244321}">
                <p14:modId xmlns="" xmlns:p14="http://schemas.microsoft.com/office/powerpoint/2010/main" val="3537345799"/>
              </p:ext>
            </p:extLst>
          </p:nvPr>
        </p:nvGraphicFramePr>
        <p:xfrm>
          <a:off x="2195736" y="3389233"/>
          <a:ext cx="1504952" cy="1236132"/>
        </p:xfrm>
        <a:graphic>
          <a:graphicData uri="http://schemas.openxmlformats.org/drawingml/2006/table">
            <a:tbl>
              <a:tblPr>
                <a:tableStyleId>{5C22544A-7EE6-4342-B048-85BDC9FD1C3A}</a:tableStyleId>
              </a:tblPr>
              <a:tblGrid>
                <a:gridCol w="376238"/>
                <a:gridCol w="376238"/>
                <a:gridCol w="376238"/>
                <a:gridCol w="376238"/>
              </a:tblGrid>
              <a:tr h="309033">
                <a:tc>
                  <a:txBody>
                    <a:bodyPr/>
                    <a:lstStyle/>
                    <a:p>
                      <a:pPr algn="ctr"/>
                      <a:r>
                        <a:rPr lang="en-US" altLang="zh-CN" sz="1500" dirty="0" smtClean="0"/>
                        <a:t>1</a:t>
                      </a:r>
                      <a:endParaRPr lang="zh-CN" altLang="en-US" sz="1500" dirty="0"/>
                    </a:p>
                  </a:txBody>
                  <a:tcPr marL="68580" marR="68580" marT="38100" marB="38100"/>
                </a:tc>
                <a:tc>
                  <a:txBody>
                    <a:bodyPr/>
                    <a:lstStyle/>
                    <a:p>
                      <a:pPr algn="ctr"/>
                      <a:r>
                        <a:rPr lang="en-US" altLang="zh-CN" sz="1500" dirty="0" smtClean="0"/>
                        <a:t>0</a:t>
                      </a:r>
                      <a:endParaRPr lang="zh-CN" altLang="en-US" sz="1500" dirty="0"/>
                    </a:p>
                  </a:txBody>
                  <a:tcPr marL="68580" marR="68580" marT="38100" marB="38100"/>
                </a:tc>
                <a:tc>
                  <a:txBody>
                    <a:bodyPr/>
                    <a:lstStyle/>
                    <a:p>
                      <a:pPr algn="ctr"/>
                      <a:r>
                        <a:rPr lang="en-US" altLang="zh-CN" sz="1500" dirty="0" smtClean="0"/>
                        <a:t>1</a:t>
                      </a:r>
                      <a:endParaRPr lang="zh-CN" altLang="en-US" sz="1500" dirty="0"/>
                    </a:p>
                  </a:txBody>
                  <a:tcPr marL="68580" marR="68580" marT="38100" marB="38100"/>
                </a:tc>
                <a:tc>
                  <a:txBody>
                    <a:bodyPr/>
                    <a:lstStyle/>
                    <a:p>
                      <a:pPr algn="ctr"/>
                      <a:r>
                        <a:rPr lang="en-US" altLang="zh-CN" sz="1500" dirty="0" smtClean="0"/>
                        <a:t>0</a:t>
                      </a:r>
                      <a:endParaRPr lang="zh-CN" altLang="en-US" sz="1500" dirty="0"/>
                    </a:p>
                  </a:txBody>
                  <a:tcPr marL="68580" marR="68580" marT="38100" marB="38100"/>
                </a:tc>
              </a:tr>
              <a:tr h="309033">
                <a:tc>
                  <a:txBody>
                    <a:bodyPr/>
                    <a:lstStyle/>
                    <a:p>
                      <a:pPr algn="ctr"/>
                      <a:r>
                        <a:rPr lang="en-US" altLang="zh-CN" sz="1500" dirty="0" smtClean="0"/>
                        <a:t>0</a:t>
                      </a:r>
                      <a:endParaRPr lang="zh-CN" altLang="en-US" sz="1500" dirty="0"/>
                    </a:p>
                  </a:txBody>
                  <a:tcPr marL="68580" marR="68580" marT="38100" marB="38100"/>
                </a:tc>
                <a:tc>
                  <a:txBody>
                    <a:bodyPr/>
                    <a:lstStyle/>
                    <a:p>
                      <a:pPr algn="ctr"/>
                      <a:r>
                        <a:rPr lang="en-US" altLang="zh-CN" sz="1500" dirty="0" smtClean="0"/>
                        <a:t>1</a:t>
                      </a:r>
                      <a:endParaRPr lang="zh-CN" altLang="en-US" sz="1500" dirty="0"/>
                    </a:p>
                  </a:txBody>
                  <a:tcPr marL="68580" marR="68580" marT="38100" marB="38100"/>
                </a:tc>
                <a:tc>
                  <a:txBody>
                    <a:bodyPr/>
                    <a:lstStyle/>
                    <a:p>
                      <a:pPr algn="ctr"/>
                      <a:r>
                        <a:rPr lang="en-US" altLang="zh-CN" sz="1500" dirty="0" smtClean="0"/>
                        <a:t>1</a:t>
                      </a:r>
                      <a:endParaRPr lang="zh-CN" altLang="en-US" sz="1500" dirty="0"/>
                    </a:p>
                  </a:txBody>
                  <a:tcPr marL="68580" marR="68580" marT="38100" marB="38100"/>
                </a:tc>
                <a:tc>
                  <a:txBody>
                    <a:bodyPr/>
                    <a:lstStyle/>
                    <a:p>
                      <a:pPr algn="ctr"/>
                      <a:r>
                        <a:rPr lang="en-US" altLang="zh-CN" sz="1500" dirty="0" smtClean="0"/>
                        <a:t>1</a:t>
                      </a:r>
                      <a:endParaRPr lang="zh-CN" altLang="en-US" sz="1500" dirty="0"/>
                    </a:p>
                  </a:txBody>
                  <a:tcPr marL="68580" marR="68580" marT="38100" marB="38100"/>
                </a:tc>
              </a:tr>
              <a:tr h="309033">
                <a:tc>
                  <a:txBody>
                    <a:bodyPr/>
                    <a:lstStyle/>
                    <a:p>
                      <a:pPr algn="ctr"/>
                      <a:r>
                        <a:rPr lang="en-US" altLang="zh-CN" sz="1500" dirty="0" smtClean="0"/>
                        <a:t>0</a:t>
                      </a:r>
                      <a:endParaRPr lang="zh-CN" altLang="en-US" sz="1500" dirty="0"/>
                    </a:p>
                  </a:txBody>
                  <a:tcPr marL="68580" marR="68580" marT="38100" marB="38100"/>
                </a:tc>
                <a:tc>
                  <a:txBody>
                    <a:bodyPr/>
                    <a:lstStyle/>
                    <a:p>
                      <a:pPr algn="ctr"/>
                      <a:r>
                        <a:rPr lang="en-US" altLang="zh-CN" sz="1500" dirty="0" smtClean="0"/>
                        <a:t>0</a:t>
                      </a:r>
                      <a:endParaRPr lang="zh-CN" altLang="en-US" sz="1500" dirty="0"/>
                    </a:p>
                  </a:txBody>
                  <a:tcPr marL="68580" marR="68580" marT="38100" marB="38100"/>
                </a:tc>
                <a:tc>
                  <a:txBody>
                    <a:bodyPr/>
                    <a:lstStyle/>
                    <a:p>
                      <a:pPr algn="ctr"/>
                      <a:r>
                        <a:rPr lang="en-US" altLang="zh-CN" sz="1500" dirty="0" smtClean="0"/>
                        <a:t>1</a:t>
                      </a:r>
                      <a:endParaRPr lang="zh-CN" altLang="en-US" sz="1500" dirty="0"/>
                    </a:p>
                  </a:txBody>
                  <a:tcPr marL="68580" marR="68580" marT="38100" marB="38100"/>
                </a:tc>
                <a:tc>
                  <a:txBody>
                    <a:bodyPr/>
                    <a:lstStyle/>
                    <a:p>
                      <a:pPr algn="ctr"/>
                      <a:r>
                        <a:rPr lang="en-US" altLang="zh-CN" sz="1500" dirty="0" smtClean="0"/>
                        <a:t>0</a:t>
                      </a:r>
                      <a:endParaRPr lang="zh-CN" altLang="en-US" sz="1500" dirty="0"/>
                    </a:p>
                  </a:txBody>
                  <a:tcPr marL="68580" marR="68580" marT="38100" marB="38100"/>
                </a:tc>
              </a:tr>
              <a:tr h="309033">
                <a:tc>
                  <a:txBody>
                    <a:bodyPr/>
                    <a:lstStyle/>
                    <a:p>
                      <a:pPr algn="ctr"/>
                      <a:r>
                        <a:rPr lang="en-US" altLang="zh-CN" sz="1500" dirty="0" smtClean="0"/>
                        <a:t>1</a:t>
                      </a:r>
                      <a:endParaRPr lang="zh-CN" altLang="en-US" sz="1500" dirty="0"/>
                    </a:p>
                  </a:txBody>
                  <a:tcPr marL="68580" marR="68580" marT="38100" marB="38100"/>
                </a:tc>
                <a:tc>
                  <a:txBody>
                    <a:bodyPr/>
                    <a:lstStyle/>
                    <a:p>
                      <a:pPr algn="ctr"/>
                      <a:r>
                        <a:rPr lang="en-US" altLang="zh-CN" sz="1500" dirty="0" smtClean="0"/>
                        <a:t>1</a:t>
                      </a:r>
                      <a:endParaRPr lang="zh-CN" altLang="en-US" sz="1500" dirty="0"/>
                    </a:p>
                  </a:txBody>
                  <a:tcPr marL="68580" marR="68580" marT="38100" marB="38100"/>
                </a:tc>
                <a:tc>
                  <a:txBody>
                    <a:bodyPr/>
                    <a:lstStyle/>
                    <a:p>
                      <a:pPr algn="ctr"/>
                      <a:r>
                        <a:rPr lang="en-US" altLang="zh-CN" sz="1500" dirty="0" smtClean="0"/>
                        <a:t>0</a:t>
                      </a:r>
                      <a:endParaRPr lang="zh-CN" altLang="en-US" sz="1500" dirty="0"/>
                    </a:p>
                  </a:txBody>
                  <a:tcPr marL="68580" marR="68580" marT="38100" marB="38100"/>
                </a:tc>
                <a:tc>
                  <a:txBody>
                    <a:bodyPr/>
                    <a:lstStyle/>
                    <a:p>
                      <a:pPr algn="ctr"/>
                      <a:r>
                        <a:rPr lang="en-US" altLang="zh-CN" sz="1500" dirty="0" smtClean="0"/>
                        <a:t>0</a:t>
                      </a:r>
                      <a:endParaRPr lang="zh-CN" altLang="en-US" sz="1500" dirty="0"/>
                    </a:p>
                  </a:txBody>
                  <a:tcPr marL="68580" marR="68580" marT="38100" marB="38100"/>
                </a:tc>
              </a:tr>
            </a:tbl>
          </a:graphicData>
        </a:graphic>
      </p:graphicFrame>
      <p:sp>
        <p:nvSpPr>
          <p:cNvPr id="5" name="右箭头 4"/>
          <p:cNvSpPr/>
          <p:nvPr/>
        </p:nvSpPr>
        <p:spPr>
          <a:xfrm>
            <a:off x="3980230" y="3805370"/>
            <a:ext cx="733806" cy="403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a:p>
        </p:txBody>
      </p:sp>
      <p:sp>
        <p:nvSpPr>
          <p:cNvPr id="6" name="文本框 5"/>
          <p:cNvSpPr txBox="1"/>
          <p:nvPr/>
        </p:nvSpPr>
        <p:spPr>
          <a:xfrm>
            <a:off x="5000768" y="3853412"/>
            <a:ext cx="2336883" cy="349019"/>
          </a:xfrm>
          <a:prstGeom prst="rect">
            <a:avLst/>
          </a:prstGeom>
          <a:noFill/>
        </p:spPr>
        <p:txBody>
          <a:bodyPr wrap="none" lIns="71323" tIns="35662" rIns="71323" bIns="35662" rtlCol="0">
            <a:spAutoFit/>
          </a:bodyPr>
          <a:lstStyle/>
          <a:p>
            <a:r>
              <a:rPr lang="en-US" altLang="zh-CN" dirty="0" smtClean="0"/>
              <a:t>1010 0111 0010 1100</a:t>
            </a:r>
            <a:endParaRPr lang="zh-CN" altLang="en-US" dirty="0"/>
          </a:p>
        </p:txBody>
      </p:sp>
    </p:spTree>
    <p:extLst>
      <p:ext uri="{BB962C8B-B14F-4D97-AF65-F5344CB8AC3E}">
        <p14:creationId xmlns="" xmlns:p14="http://schemas.microsoft.com/office/powerpoint/2010/main" val="34872487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分析</a:t>
            </a:r>
          </a:p>
        </p:txBody>
      </p:sp>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lstStyle/>
              <a:p>
                <a:r>
                  <a:rPr lang="zh-CN" altLang="en-US" sz="2400" dirty="0" smtClean="0"/>
                  <a:t>然后我们可以将这个字符串看成一个二进制数，这样对于每一个状态我们可以用一个</a:t>
                </a:r>
                <a:r>
                  <a:rPr lang="en-US" altLang="zh-CN" sz="2400" dirty="0" smtClean="0"/>
                  <a:t>0~65535(</a:t>
                </a:r>
                <a14:m>
                  <m:oMath xmlns:m="http://schemas.openxmlformats.org/officeDocument/2006/math">
                    <m:sSup>
                      <m:sSupPr>
                        <m:ctrlPr>
                          <a:rPr lang="en-US" altLang="zh-CN" sz="2400" i="1" dirty="0" smtClean="0">
                            <a:latin typeface="Cambria Math"/>
                          </a:rPr>
                        </m:ctrlPr>
                      </m:sSupPr>
                      <m:e>
                        <m:r>
                          <a:rPr lang="en-US" altLang="zh-CN" sz="2400" i="1" dirty="0" smtClean="0">
                            <a:latin typeface="Cambria Math" panose="02040503050406030204" pitchFamily="18" charset="0"/>
                          </a:rPr>
                          <m:t>2</m:t>
                        </m:r>
                      </m:e>
                      <m:sup>
                        <m:r>
                          <a:rPr lang="en-US" altLang="zh-CN" sz="2400" i="1" dirty="0" smtClean="0">
                            <a:latin typeface="Cambria Math" panose="02040503050406030204" pitchFamily="18" charset="0"/>
                          </a:rPr>
                          <m:t>16</m:t>
                        </m:r>
                      </m:sup>
                    </m:sSup>
                    <m:r>
                      <a:rPr lang="en-US" altLang="zh-CN" sz="2400" b="0" i="1" dirty="0" smtClean="0">
                        <a:latin typeface="Cambria Math" panose="02040503050406030204" pitchFamily="18" charset="0"/>
                      </a:rPr>
                      <m:t>−1</m:t>
                    </m:r>
                  </m:oMath>
                </a14:m>
                <a:r>
                  <a:rPr lang="en-US" altLang="zh-CN" sz="2400" dirty="0" smtClean="0"/>
                  <a:t>)</a:t>
                </a:r>
                <a:r>
                  <a:rPr lang="zh-CN" altLang="en-US" sz="2400" dirty="0" smtClean="0"/>
                  <a:t>之间的数来表示。</a:t>
                </a:r>
                <a:endParaRPr lang="en-US" altLang="zh-CN" sz="2400" dirty="0" smtClean="0"/>
              </a:p>
              <a:p>
                <a:r>
                  <a:rPr lang="zh-CN" altLang="en-US" sz="2400" dirty="0" smtClean="0"/>
                  <a:t>那么我们可以使用一个</a:t>
                </a:r>
                <a:r>
                  <a:rPr lang="en-US" altLang="zh-CN" sz="2400" dirty="0" smtClean="0"/>
                  <a:t>0~65535</a:t>
                </a:r>
                <a:r>
                  <a:rPr lang="zh-CN" altLang="en-US" sz="2400" dirty="0" smtClean="0"/>
                  <a:t>的布尔数组来记录每个状态是否在数据库中出现过。</a:t>
                </a:r>
              </a:p>
              <a:p>
                <a:r>
                  <a:rPr lang="zh-CN" altLang="en-US" sz="2400" dirty="0" smtClean="0"/>
                  <a:t>我们称将一个状态转化成一个数的过程为</a:t>
                </a:r>
                <a:r>
                  <a:rPr lang="zh-CN" altLang="en-US" sz="2400" dirty="0"/>
                  <a:t>哈希</a:t>
                </a:r>
                <a:r>
                  <a:rPr lang="zh-CN" altLang="en-US" sz="2400" dirty="0" smtClean="0"/>
                  <a:t>。那个</a:t>
                </a:r>
                <a:r>
                  <a:rPr lang="en-US" altLang="zh-CN" sz="2400" dirty="0"/>
                  <a:t>0~65535</a:t>
                </a:r>
                <a:r>
                  <a:rPr lang="zh-CN" altLang="en-US" sz="2400" dirty="0"/>
                  <a:t>的布尔</a:t>
                </a:r>
                <a:r>
                  <a:rPr lang="zh-CN" altLang="en-US" sz="2400" dirty="0" smtClean="0"/>
                  <a:t>数组称为哈希表。</a:t>
                </a:r>
                <a:endParaRPr lang="en-US" altLang="zh-CN"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1292" r="-74"/>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29222183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小结</a:t>
            </a:r>
          </a:p>
        </p:txBody>
      </p:sp>
      <p:sp>
        <p:nvSpPr>
          <p:cNvPr id="3" name="内容占位符 2"/>
          <p:cNvSpPr>
            <a:spLocks noGrp="1"/>
          </p:cNvSpPr>
          <p:nvPr>
            <p:ph idx="1"/>
          </p:nvPr>
        </p:nvSpPr>
        <p:spPr/>
        <p:txBody>
          <a:bodyPr/>
          <a:lstStyle/>
          <a:p>
            <a:r>
              <a:rPr lang="zh-CN" altLang="en-US" sz="2400" dirty="0"/>
              <a:t>在广度搜索当中，扩张出来的新的节点总是有很大的重复，必须对这些节点进行判重操作，最简单判重方法是相当耗时的，它需要将新的节点与已经生成的节点分别进行比较，在搜索的初期阶段，这一步的耗时是不明显的，但随着节点数目增大，判重的耗时相对就大大增加，从而降低了算法的时间效率。为了省去这一个判重工作，往往是利用数据结构当中的哈希表。</a:t>
            </a:r>
            <a:endParaRPr lang="en-US" altLang="zh-CN" sz="2400" dirty="0"/>
          </a:p>
        </p:txBody>
      </p:sp>
    </p:spTree>
    <p:extLst>
      <p:ext uri="{BB962C8B-B14F-4D97-AF65-F5344CB8AC3E}">
        <p14:creationId xmlns="" xmlns:p14="http://schemas.microsoft.com/office/powerpoint/2010/main" val="17497779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5213"/>
            <a:ext cx="7859216" cy="720080"/>
          </a:xfrm>
        </p:spPr>
        <p:txBody>
          <a:bodyPr/>
          <a:lstStyle/>
          <a:p>
            <a:pPr algn="ctr"/>
            <a:r>
              <a:rPr lang="zh-CN" altLang="en-US" sz="3600" dirty="0" smtClean="0"/>
              <a:t>广度优先搜索</a:t>
            </a:r>
            <a:endParaRPr lang="zh-CN" altLang="en-US" sz="3600" dirty="0"/>
          </a:p>
        </p:txBody>
      </p:sp>
      <p:sp>
        <p:nvSpPr>
          <p:cNvPr id="3" name="内容占位符 2"/>
          <p:cNvSpPr>
            <a:spLocks noGrp="1"/>
          </p:cNvSpPr>
          <p:nvPr>
            <p:ph idx="1"/>
          </p:nvPr>
        </p:nvSpPr>
        <p:spPr>
          <a:xfrm>
            <a:off x="1115616" y="1489349"/>
            <a:ext cx="7417017" cy="3240359"/>
          </a:xfrm>
        </p:spPr>
        <p:txBody>
          <a:bodyPr>
            <a:normAutofit fontScale="92500" lnSpcReduction="20000"/>
          </a:bodyPr>
          <a:lstStyle/>
          <a:p>
            <a:r>
              <a:rPr lang="zh-CN" altLang="en-US" dirty="0" smtClean="0"/>
              <a:t>优先度：搜索树上先</a:t>
            </a:r>
            <a:r>
              <a:rPr lang="zh-CN" altLang="en-US" dirty="0"/>
              <a:t>兄弟</a:t>
            </a:r>
            <a:r>
              <a:rPr lang="zh-CN" altLang="en-US" dirty="0" smtClean="0"/>
              <a:t>，后</a:t>
            </a:r>
            <a:r>
              <a:rPr lang="zh-CN" altLang="en-US" dirty="0"/>
              <a:t>儿子</a:t>
            </a:r>
            <a:endParaRPr lang="en-US" altLang="zh-CN" dirty="0" smtClean="0"/>
          </a:p>
          <a:p>
            <a:endParaRPr lang="en-US" altLang="zh-CN" dirty="0"/>
          </a:p>
          <a:p>
            <a:r>
              <a:rPr lang="zh-CN" altLang="en-US" dirty="0"/>
              <a:t>使用</a:t>
            </a:r>
            <a:r>
              <a:rPr lang="zh-CN" altLang="en-US" dirty="0" smtClean="0"/>
              <a:t>数据结构：队列</a:t>
            </a:r>
            <a:endParaRPr lang="en-US" altLang="zh-CN" dirty="0" smtClean="0"/>
          </a:p>
          <a:p>
            <a:endParaRPr lang="en-US" altLang="zh-CN" dirty="0"/>
          </a:p>
          <a:p>
            <a:r>
              <a:rPr lang="zh-CN" altLang="en-US" dirty="0" smtClean="0"/>
              <a:t>优点：方便处理某些最优化问题</a:t>
            </a:r>
            <a:endParaRPr lang="en-US" altLang="zh-CN" dirty="0" smtClean="0"/>
          </a:p>
          <a:p>
            <a:endParaRPr lang="en-US" altLang="zh-CN" dirty="0"/>
          </a:p>
          <a:p>
            <a:r>
              <a:rPr lang="zh-CN" altLang="en-US" dirty="0" smtClean="0"/>
              <a:t>缺点：较难编写，且空间消耗大</a:t>
            </a:r>
            <a:endParaRPr lang="en-US" altLang="zh-CN" dirty="0" smtClean="0"/>
          </a:p>
        </p:txBody>
      </p:sp>
    </p:spTree>
    <p:extLst>
      <p:ext uri="{BB962C8B-B14F-4D97-AF65-F5344CB8AC3E}">
        <p14:creationId xmlns="" xmlns:p14="http://schemas.microsoft.com/office/powerpoint/2010/main" val="27513929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31512"/>
            <a:ext cx="8229600" cy="681773"/>
          </a:xfrm>
        </p:spPr>
        <p:txBody>
          <a:bodyPr/>
          <a:lstStyle/>
          <a:p>
            <a:pPr eaLnBrk="1" hangingPunct="1">
              <a:defRPr/>
            </a:pPr>
            <a:r>
              <a:rPr lang="en-US" altLang="zh-CN" sz="3600" dirty="0" smtClean="0">
                <a:solidFill>
                  <a:schemeClr val="tx1"/>
                </a:solidFill>
              </a:rPr>
              <a:t>BFS </a:t>
            </a:r>
            <a:r>
              <a:rPr lang="en-US" altLang="zh-CN" sz="3600" dirty="0" smtClean="0"/>
              <a:t> </a:t>
            </a:r>
            <a:r>
              <a:rPr lang="en-US" altLang="zh-CN" sz="3600" dirty="0" smtClean="0">
                <a:solidFill>
                  <a:schemeClr val="hlink"/>
                </a:solidFill>
              </a:rPr>
              <a:t>VS</a:t>
            </a:r>
            <a:r>
              <a:rPr lang="en-US" altLang="zh-CN" sz="3600" dirty="0" smtClean="0"/>
              <a:t>  </a:t>
            </a:r>
            <a:r>
              <a:rPr lang="en-US" altLang="zh-CN" sz="3600" dirty="0" smtClean="0">
                <a:solidFill>
                  <a:schemeClr val="tx1"/>
                </a:solidFill>
              </a:rPr>
              <a:t>DFS</a:t>
            </a:r>
          </a:p>
        </p:txBody>
      </p:sp>
      <p:sp>
        <p:nvSpPr>
          <p:cNvPr id="32771" name="Rectangle 3"/>
          <p:cNvSpPr>
            <a:spLocks noGrp="1" noChangeArrowheads="1"/>
          </p:cNvSpPr>
          <p:nvPr>
            <p:ph type="body" idx="1"/>
          </p:nvPr>
        </p:nvSpPr>
        <p:spPr>
          <a:xfrm>
            <a:off x="571502" y="1057011"/>
            <a:ext cx="8169275" cy="4122208"/>
          </a:xfrm>
        </p:spPr>
        <p:txBody>
          <a:bodyPr/>
          <a:lstStyle/>
          <a:p>
            <a:pPr eaLnBrk="1" hangingPunct="1">
              <a:defRPr/>
            </a:pPr>
            <a:r>
              <a:rPr lang="zh-CN" altLang="en-US" sz="2800" dirty="0" smtClean="0"/>
              <a:t>时间复杂度相同</a:t>
            </a:r>
            <a:endParaRPr lang="en-US" altLang="zh-CN" sz="2800" dirty="0" smtClean="0"/>
          </a:p>
          <a:p>
            <a:pPr eaLnBrk="1" hangingPunct="1">
              <a:defRPr/>
            </a:pPr>
            <a:r>
              <a:rPr lang="zh-CN" altLang="en-US" sz="2800" dirty="0" smtClean="0"/>
              <a:t>结点访问顺序不同</a:t>
            </a:r>
            <a:endParaRPr lang="en-US" altLang="zh-CN" sz="2800" dirty="0" smtClean="0"/>
          </a:p>
          <a:p>
            <a:pPr eaLnBrk="1" hangingPunct="1">
              <a:defRPr/>
            </a:pPr>
            <a:r>
              <a:rPr lang="zh-CN" altLang="en-US" sz="2800" dirty="0" smtClean="0"/>
              <a:t>求最优解，</a:t>
            </a:r>
            <a:r>
              <a:rPr lang="en-US" altLang="zh-CN" sz="2800" dirty="0" smtClean="0"/>
              <a:t>BFS</a:t>
            </a:r>
            <a:r>
              <a:rPr lang="zh-CN" altLang="en-US" sz="2800" dirty="0" smtClean="0"/>
              <a:t>常比</a:t>
            </a:r>
            <a:r>
              <a:rPr lang="en-US" altLang="zh-CN" sz="2800" dirty="0" smtClean="0"/>
              <a:t>DFS</a:t>
            </a:r>
            <a:r>
              <a:rPr lang="zh-CN" altLang="en-US" sz="2800" dirty="0" smtClean="0"/>
              <a:t>效率高很多</a:t>
            </a:r>
            <a:endParaRPr lang="en-US" altLang="zh-CN" sz="2800" dirty="0" smtClean="0"/>
          </a:p>
          <a:p>
            <a:pPr eaLnBrk="1" hangingPunct="1">
              <a:defRPr/>
            </a:pPr>
            <a:r>
              <a:rPr lang="zh-CN" altLang="en-US" sz="2800" dirty="0" smtClean="0"/>
              <a:t>求一组解，</a:t>
            </a:r>
            <a:r>
              <a:rPr lang="en-US" altLang="zh-CN" sz="2800" dirty="0" smtClean="0"/>
              <a:t>DFS</a:t>
            </a:r>
            <a:r>
              <a:rPr lang="zh-CN" altLang="en-US" sz="2800" dirty="0" smtClean="0"/>
              <a:t>常比</a:t>
            </a:r>
            <a:r>
              <a:rPr lang="en-US" altLang="zh-CN" sz="2800" dirty="0" smtClean="0"/>
              <a:t>BFS</a:t>
            </a:r>
            <a:r>
              <a:rPr lang="zh-CN" altLang="en-US" sz="2800" dirty="0" smtClean="0"/>
              <a:t>效率高很多</a:t>
            </a:r>
            <a:endParaRPr lang="en-US" altLang="zh-CN" sz="2800" dirty="0" smtClean="0"/>
          </a:p>
          <a:p>
            <a:pPr eaLnBrk="1" hangingPunct="1">
              <a:defRPr/>
            </a:pPr>
            <a:r>
              <a:rPr lang="zh-CN" altLang="en-US" sz="2800" dirty="0" smtClean="0"/>
              <a:t>深搜：空间复杂度低</a:t>
            </a:r>
            <a:endParaRPr lang="en-US" altLang="zh-CN" sz="2800" dirty="0" smtClean="0"/>
          </a:p>
          <a:p>
            <a:pPr eaLnBrk="1" hangingPunct="1">
              <a:defRPr/>
            </a:pPr>
            <a:r>
              <a:rPr lang="zh-CN" altLang="en-US" sz="2800" dirty="0" smtClean="0"/>
              <a:t>宽搜：扩展结点往往少</a:t>
            </a:r>
            <a:endParaRPr lang="en-US" altLang="zh-CN" sz="2800" dirty="0" smtClean="0"/>
          </a:p>
          <a:p>
            <a:pPr eaLnBrk="1" hangingPunct="1">
              <a:defRPr/>
            </a:pPr>
            <a:r>
              <a:rPr lang="zh-CN" altLang="en-US" sz="2800" dirty="0" smtClean="0"/>
              <a:t>优先选择</a:t>
            </a:r>
            <a:r>
              <a:rPr lang="en-US" altLang="zh-CN" sz="2800" dirty="0" smtClean="0"/>
              <a:t>BFS</a:t>
            </a:r>
          </a:p>
        </p:txBody>
      </p:sp>
    </p:spTree>
    <p:extLst>
      <p:ext uri="{BB962C8B-B14F-4D97-AF65-F5344CB8AC3E}">
        <p14:creationId xmlns="" xmlns:p14="http://schemas.microsoft.com/office/powerpoint/2010/main" val="305382755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221"/>
            <a:ext cx="8229600" cy="4771884"/>
          </a:xfrm>
        </p:spPr>
        <p:txBody>
          <a:bodyPr/>
          <a:lstStyle/>
          <a:p>
            <a:pPr eaLnBrk="1" hangingPunct="1">
              <a:defRPr/>
            </a:pPr>
            <a:r>
              <a:rPr lang="en-US" dirty="0" smtClean="0">
                <a:effectLst>
                  <a:outerShdw blurRad="38100" dist="38100" dir="2700000" algn="tl">
                    <a:srgbClr val="C0C0C0"/>
                  </a:outerShdw>
                </a:effectLst>
              </a:rPr>
              <a:t>DFS</a:t>
            </a:r>
            <a:r>
              <a:rPr lang="en-US" altLang="en-US" dirty="0" smtClean="0">
                <a:effectLst>
                  <a:outerShdw blurRad="38100" dist="38100" dir="2700000" algn="tl">
                    <a:srgbClr val="C0C0C0"/>
                  </a:outerShdw>
                </a:effectLst>
              </a:rPr>
              <a:t>和</a:t>
            </a:r>
            <a:r>
              <a:rPr lang="en-US" dirty="0" smtClean="0">
                <a:effectLst>
                  <a:outerShdw blurRad="38100" dist="38100" dir="2700000" algn="tl">
                    <a:srgbClr val="C0C0C0"/>
                  </a:outerShdw>
                </a:effectLst>
              </a:rPr>
              <a:t>BFS</a:t>
            </a:r>
            <a:r>
              <a:rPr lang="en-US" altLang="en-US" dirty="0" smtClean="0">
                <a:effectLst>
                  <a:outerShdw blurRad="38100" dist="38100" dir="2700000" algn="tl">
                    <a:srgbClr val="C0C0C0"/>
                  </a:outerShdw>
                </a:effectLst>
              </a:rPr>
              <a:t>都各有利弊</a:t>
            </a:r>
            <a:endParaRPr lang="en-US" altLang="ja-JP" dirty="0" smtClean="0">
              <a:effectLst>
                <a:outerShdw blurRad="38100" dist="38100" dir="2700000" algn="tl">
                  <a:srgbClr val="C0C0C0"/>
                </a:outerShdw>
              </a:effectLst>
            </a:endParaRPr>
          </a:p>
          <a:p>
            <a:pPr eaLnBrk="1" hangingPunct="1">
              <a:defRPr/>
            </a:pPr>
            <a:r>
              <a:rPr lang="en-US" altLang="en-US" dirty="0" smtClean="0">
                <a:effectLst>
                  <a:outerShdw blurRad="38100" dist="38100" dir="2700000" algn="tl">
                    <a:srgbClr val="C0C0C0"/>
                  </a:outerShdw>
                </a:effectLst>
              </a:rPr>
              <a:t>能否相互结合取长补短？</a:t>
            </a:r>
          </a:p>
          <a:p>
            <a:pPr eaLnBrk="1" hangingPunct="1">
              <a:defRPr/>
            </a:pPr>
            <a:r>
              <a:rPr lang="zh-CN" altLang="en-US" dirty="0" smtClean="0"/>
              <a:t>我们将当前节点的扩展节点存放到队列之中，这里跟</a:t>
            </a:r>
            <a:r>
              <a:rPr lang="en-US" altLang="zh-CN" dirty="0" smtClean="0"/>
              <a:t>DFS</a:t>
            </a:r>
            <a:r>
              <a:rPr lang="zh-CN" altLang="en-US" dirty="0" smtClean="0"/>
              <a:t>不同的是，在</a:t>
            </a:r>
            <a:r>
              <a:rPr lang="en-US" altLang="zh-CN" dirty="0" smtClean="0"/>
              <a:t>DFS</a:t>
            </a:r>
            <a:r>
              <a:rPr lang="zh-CN" altLang="en-US" dirty="0" smtClean="0"/>
              <a:t>搜索中我们将状态节点存放在堆栈中，这里需要大家注意的是区分这两种搜索的不同点。</a:t>
            </a:r>
            <a:r>
              <a:rPr lang="en-US" altLang="zh-CN" dirty="0" smtClean="0"/>
              <a:t>DFS</a:t>
            </a:r>
            <a:r>
              <a:rPr lang="zh-CN" altLang="en-US" dirty="0" smtClean="0"/>
              <a:t>是当不能在扩展节点时对当前节点进行回溯操作，直到堆栈为空。而</a:t>
            </a:r>
            <a:r>
              <a:rPr lang="en-US" altLang="zh-CN" dirty="0" smtClean="0"/>
              <a:t>BFS</a:t>
            </a:r>
            <a:r>
              <a:rPr lang="zh-CN" altLang="en-US" dirty="0" smtClean="0"/>
              <a:t>节点则是当队列中的状态为空时停止操作。</a:t>
            </a:r>
            <a:endParaRPr lang="en-US" dirty="0" smtClean="0">
              <a:effectLst>
                <a:outerShdw blurRad="38100" dist="38100" dir="2700000" algn="tl">
                  <a:srgbClr val="C0C0C0"/>
                </a:outerShdw>
              </a:effectLst>
            </a:endParaRPr>
          </a:p>
        </p:txBody>
      </p:sp>
    </p:spTree>
    <p:extLst>
      <p:ext uri="{BB962C8B-B14F-4D97-AF65-F5344CB8AC3E}">
        <p14:creationId xmlns="" xmlns:p14="http://schemas.microsoft.com/office/powerpoint/2010/main" val="363457633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rPr>
              <a:t>Part 2.DFS</a:t>
            </a:r>
          </a:p>
        </p:txBody>
      </p:sp>
      <p:sp>
        <p:nvSpPr>
          <p:cNvPr id="12291" name="Rectangle 3"/>
          <p:cNvSpPr>
            <a:spLocks noGrp="1" noChangeArrowheads="1"/>
          </p:cNvSpPr>
          <p:nvPr>
            <p:ph type="body" idx="1"/>
          </p:nvPr>
        </p:nvSpPr>
        <p:spPr/>
        <p:txBody>
          <a:bodyPr/>
          <a:lstStyle/>
          <a:p>
            <a:pPr eaLnBrk="1" hangingPunct="1">
              <a:defRPr/>
            </a:pPr>
            <a:r>
              <a:rPr lang="en-US" altLang="zh-CN" dirty="0" smtClean="0">
                <a:effectLst>
                  <a:outerShdw blurRad="38100" dist="38100" dir="2700000" algn="tl">
                    <a:srgbClr val="C0C0C0"/>
                  </a:outerShdw>
                </a:effectLst>
              </a:rPr>
              <a:t>Depth-First Search</a:t>
            </a:r>
          </a:p>
          <a:p>
            <a:pPr eaLnBrk="1" hangingPunct="1">
              <a:defRPr/>
            </a:pPr>
            <a:r>
              <a:rPr lang="zh-CN" altLang="en-US" dirty="0" smtClean="0">
                <a:effectLst>
                  <a:outerShdw blurRad="38100" dist="38100" dir="2700000" algn="tl">
                    <a:srgbClr val="C0C0C0"/>
                  </a:outerShdw>
                </a:effectLst>
              </a:rPr>
              <a:t>深度优先搜索</a:t>
            </a:r>
            <a:endParaRPr lang="en-US" altLang="zh-CN" dirty="0" smtClean="0">
              <a:effectLst>
                <a:outerShdw blurRad="38100" dist="38100" dir="2700000" algn="tl">
                  <a:srgbClr val="C0C0C0"/>
                </a:outerShdw>
              </a:effectLst>
            </a:endParaRPr>
          </a:p>
          <a:p>
            <a:pPr eaLnBrk="1" hangingPunct="1">
              <a:defRPr/>
            </a:pPr>
            <a:r>
              <a:rPr lang="zh-CN" altLang="en-US" dirty="0" smtClean="0">
                <a:effectLst>
                  <a:outerShdw blurRad="38100" dist="38100" dir="2700000" algn="tl">
                    <a:srgbClr val="C0C0C0"/>
                  </a:outerShdw>
                </a:effectLst>
                <a:latin typeface="宋体" pitchFamily="2" charset="-122"/>
              </a:rPr>
              <a:t>从搜索树根部搜索，直到枝端，再判断所找到的解是否符合所有条件。</a:t>
            </a:r>
            <a:endParaRPr lang="en-US" altLang="zh-CN" dirty="0" smtClean="0">
              <a:effectLst>
                <a:outerShdw blurRad="38100" dist="38100" dir="2700000" algn="tl">
                  <a:srgbClr val="C0C0C0"/>
                </a:outerShdw>
              </a:effectLst>
              <a:latin typeface="宋体" pitchFamily="2" charset="-122"/>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500066" y="409228"/>
            <a:ext cx="8072437" cy="4608512"/>
          </a:xfrm>
        </p:spPr>
        <p:txBody>
          <a:bodyPr/>
          <a:lstStyle/>
          <a:p>
            <a:pPr algn="just">
              <a:buFont typeface="Wingdings" pitchFamily="2" charset="2"/>
              <a:buNone/>
            </a:pPr>
            <a:r>
              <a:rPr lang="zh-CN" altLang="en-US" sz="2800" dirty="0" smtClean="0"/>
              <a:t>   广度和深度优先搜索有一个很大的缺陷</a:t>
            </a:r>
            <a:r>
              <a:rPr lang="en-US" altLang="zh-CN" sz="2800" dirty="0" smtClean="0"/>
              <a:t>,</a:t>
            </a:r>
            <a:r>
              <a:rPr lang="zh-CN" altLang="en-US" sz="2800" dirty="0" smtClean="0"/>
              <a:t>就是他们都是在一个给定的状态空间中穷举。这在</a:t>
            </a:r>
            <a:r>
              <a:rPr lang="zh-CN" altLang="en-US" sz="2800" b="1" dirty="0" smtClean="0">
                <a:solidFill>
                  <a:srgbClr val="FF0000"/>
                </a:solidFill>
              </a:rPr>
              <a:t>状态空间不大</a:t>
            </a:r>
            <a:r>
              <a:rPr lang="zh-CN" altLang="en-US" sz="2800" dirty="0" smtClean="0"/>
              <a:t>的情况下是很合适的算法，可是当状态空间十分大，且不预测的情况下就不可取了。他的效率实在太低，甚至不可完成。</a:t>
            </a:r>
          </a:p>
          <a:p>
            <a:pPr algn="just">
              <a:buFont typeface="Wingdings" pitchFamily="2" charset="2"/>
              <a:buNone/>
            </a:pPr>
            <a:r>
              <a:rPr lang="zh-CN" altLang="en-US" sz="2800" dirty="0" smtClean="0"/>
              <a:t>	所以，在这里再次强调</a:t>
            </a:r>
            <a:r>
              <a:rPr lang="zh-CN" altLang="en-US" sz="2800" dirty="0" smtClean="0">
                <a:solidFill>
                  <a:schemeClr val="hlink"/>
                </a:solidFill>
                <a:ea typeface="黑体" pitchFamily="49" charset="-122"/>
              </a:rPr>
              <a:t>“剪枝”！</a:t>
            </a:r>
          </a:p>
          <a:p>
            <a:r>
              <a:rPr lang="zh-CN" altLang="en-US" sz="2800" dirty="0" smtClean="0">
                <a:ea typeface="黑体" pitchFamily="49" charset="-122"/>
              </a:rPr>
              <a:t>剪枝：通过某种判断，避免一些不必要的遍历过程，形象的说剪去了搜索树中的某些“枝条”。</a:t>
            </a:r>
          </a:p>
        </p:txBody>
      </p:sp>
    </p:spTree>
    <p:extLst>
      <p:ext uri="{BB962C8B-B14F-4D97-AF65-F5344CB8AC3E}">
        <p14:creationId xmlns="" xmlns:p14="http://schemas.microsoft.com/office/powerpoint/2010/main" val="9142991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065412"/>
            <a:ext cx="8229600" cy="949854"/>
          </a:xfrm>
        </p:spPr>
        <p:txBody>
          <a:bodyPr/>
          <a:lstStyle/>
          <a:p>
            <a:pPr algn="ctr"/>
            <a:r>
              <a:rPr lang="zh-CN" altLang="en-US" sz="4400" dirty="0" smtClean="0">
                <a:latin typeface="楷体" pitchFamily="49" charset="-122"/>
                <a:ea typeface="楷体" pitchFamily="49" charset="-122"/>
              </a:rPr>
              <a:t>搜索的常用优化策略</a:t>
            </a:r>
            <a:endParaRPr lang="zh-CN" altLang="en-US" sz="4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81</a:t>
            </a:fld>
            <a:endParaRPr lang="en-US" altLang="zh-CN" dirty="0"/>
          </a:p>
        </p:txBody>
      </p:sp>
    </p:spTree>
    <p:extLst>
      <p:ext uri="{BB962C8B-B14F-4D97-AF65-F5344CB8AC3E}">
        <p14:creationId xmlns="" xmlns:p14="http://schemas.microsoft.com/office/powerpoint/2010/main" val="27954972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457200" y="231512"/>
            <a:ext cx="8229600" cy="609765"/>
          </a:xfrm>
        </p:spPr>
        <p:txBody>
          <a:bodyPr/>
          <a:lstStyle/>
          <a:p>
            <a:r>
              <a:rPr lang="zh-CN" altLang="en-US" sz="3600" dirty="0" smtClean="0"/>
              <a:t>引例</a:t>
            </a:r>
            <a:r>
              <a:rPr lang="en-US" altLang="zh-CN" sz="3600" dirty="0" smtClean="0"/>
              <a:t>: </a:t>
            </a:r>
            <a:r>
              <a:rPr lang="zh-CN" altLang="en-US" sz="3600" dirty="0" smtClean="0"/>
              <a:t>过河问题</a:t>
            </a:r>
          </a:p>
        </p:txBody>
      </p:sp>
      <p:sp>
        <p:nvSpPr>
          <p:cNvPr id="47107" name="内容占位符 2"/>
          <p:cNvSpPr>
            <a:spLocks noGrp="1"/>
          </p:cNvSpPr>
          <p:nvPr>
            <p:ph idx="1"/>
          </p:nvPr>
        </p:nvSpPr>
        <p:spPr/>
        <p:txBody>
          <a:bodyPr/>
          <a:lstStyle/>
          <a:p>
            <a:r>
              <a:rPr lang="zh-CN" altLang="en-US" sz="2400" dirty="0" smtClean="0"/>
              <a:t>问题描述</a:t>
            </a:r>
            <a:r>
              <a:rPr lang="en-US" altLang="zh-CN" sz="2400" dirty="0" smtClean="0"/>
              <a:t>:</a:t>
            </a:r>
          </a:p>
          <a:p>
            <a:pPr lvl="1"/>
            <a:r>
              <a:rPr lang="zh-CN" altLang="en-US" sz="2000" dirty="0" smtClean="0"/>
              <a:t>某人要带一条狗</a:t>
            </a:r>
            <a:r>
              <a:rPr lang="en-US" altLang="zh-CN" sz="2000" dirty="0" smtClean="0"/>
              <a:t>,  </a:t>
            </a:r>
            <a:r>
              <a:rPr lang="zh-CN" altLang="en-US" sz="2000" dirty="0" smtClean="0"/>
              <a:t>一只鸡</a:t>
            </a:r>
            <a:r>
              <a:rPr lang="en-US" altLang="zh-CN" sz="2000" dirty="0" smtClean="0"/>
              <a:t>,  </a:t>
            </a:r>
            <a:r>
              <a:rPr lang="zh-CN" altLang="en-US" sz="2000" dirty="0" smtClean="0"/>
              <a:t>一萝米过河</a:t>
            </a:r>
            <a:r>
              <a:rPr lang="en-US" altLang="zh-CN" sz="2000" dirty="0" smtClean="0"/>
              <a:t>,  </a:t>
            </a:r>
            <a:r>
              <a:rPr lang="zh-CN" altLang="en-US" sz="2000" dirty="0" smtClean="0"/>
              <a:t>现有一条小船需要人划</a:t>
            </a:r>
            <a:r>
              <a:rPr lang="en-US" altLang="zh-CN" sz="2000" dirty="0" smtClean="0"/>
              <a:t>,  </a:t>
            </a:r>
            <a:r>
              <a:rPr lang="zh-CN" altLang="en-US" sz="2000" dirty="0" smtClean="0"/>
              <a:t>且每次只能带一件东西过河</a:t>
            </a:r>
            <a:r>
              <a:rPr lang="en-US" altLang="zh-CN" sz="2000" dirty="0" smtClean="0"/>
              <a:t>. </a:t>
            </a:r>
            <a:r>
              <a:rPr lang="zh-CN" altLang="en-US" sz="2000" dirty="0" smtClean="0"/>
              <a:t>另外</a:t>
            </a:r>
            <a:r>
              <a:rPr lang="en-US" altLang="zh-CN" sz="2000" dirty="0" smtClean="0"/>
              <a:t>,  </a:t>
            </a:r>
            <a:r>
              <a:rPr lang="zh-CN" altLang="en-US" sz="2000" dirty="0" smtClean="0"/>
              <a:t>当人不在场时</a:t>
            </a:r>
            <a:r>
              <a:rPr lang="en-US" altLang="zh-CN" sz="2000" dirty="0" smtClean="0"/>
              <a:t>,  </a:t>
            </a:r>
            <a:r>
              <a:rPr lang="zh-CN" altLang="en-US" sz="2000" dirty="0" smtClean="0"/>
              <a:t>狗要咬鸡</a:t>
            </a:r>
            <a:r>
              <a:rPr lang="en-US" altLang="zh-CN" sz="2000" dirty="0" smtClean="0"/>
              <a:t>,  </a:t>
            </a:r>
            <a:r>
              <a:rPr lang="zh-CN" altLang="en-US" sz="2000" dirty="0" smtClean="0"/>
              <a:t>鸡要吃米</a:t>
            </a:r>
            <a:r>
              <a:rPr lang="en-US" altLang="zh-CN" sz="2000" dirty="0" smtClean="0"/>
              <a:t>. </a:t>
            </a:r>
            <a:r>
              <a:rPr lang="zh-CN" altLang="en-US" sz="2000" dirty="0" smtClean="0"/>
              <a:t>问此人应如何过河</a:t>
            </a:r>
            <a:r>
              <a:rPr lang="en-US" altLang="zh-CN" sz="2000" dirty="0" smtClean="0"/>
              <a:t>?</a:t>
            </a:r>
          </a:p>
        </p:txBody>
      </p:sp>
    </p:spTree>
    <p:extLst>
      <p:ext uri="{BB962C8B-B14F-4D97-AF65-F5344CB8AC3E}">
        <p14:creationId xmlns="" xmlns:p14="http://schemas.microsoft.com/office/powerpoint/2010/main" val="36326941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z="3600" dirty="0" smtClean="0"/>
              <a:t>引例</a:t>
            </a:r>
            <a:r>
              <a:rPr lang="en-US" altLang="zh-CN" sz="3600" dirty="0" smtClean="0"/>
              <a:t>: </a:t>
            </a:r>
            <a:r>
              <a:rPr lang="zh-CN" altLang="en-US" sz="3600" dirty="0" smtClean="0"/>
              <a:t>过河问题</a:t>
            </a:r>
          </a:p>
        </p:txBody>
      </p:sp>
      <p:sp>
        <p:nvSpPr>
          <p:cNvPr id="3" name="内容占位符 2"/>
          <p:cNvSpPr>
            <a:spLocks noGrp="1"/>
          </p:cNvSpPr>
          <p:nvPr>
            <p:ph idx="1"/>
          </p:nvPr>
        </p:nvSpPr>
        <p:spPr/>
        <p:txBody>
          <a:bodyPr>
            <a:normAutofit/>
          </a:bodyPr>
          <a:lstStyle/>
          <a:p>
            <a:pPr>
              <a:defRPr/>
            </a:pPr>
            <a:r>
              <a:rPr lang="zh-CN" altLang="en-US" sz="2400" dirty="0" smtClean="0"/>
              <a:t>建立模型</a:t>
            </a:r>
            <a:r>
              <a:rPr lang="en-US" altLang="zh-CN" sz="2400" dirty="0" smtClean="0"/>
              <a:t>:</a:t>
            </a:r>
          </a:p>
          <a:p>
            <a:pPr lvl="1">
              <a:defRPr/>
            </a:pPr>
            <a:r>
              <a:rPr lang="zh-CN" altLang="en-US" sz="2000" dirty="0" smtClean="0"/>
              <a:t>状态</a:t>
            </a:r>
            <a:r>
              <a:rPr lang="en-US" altLang="zh-CN" sz="2000" dirty="0" smtClean="0"/>
              <a:t>: </a:t>
            </a:r>
            <a:r>
              <a:rPr lang="zh-CN" altLang="en-US" sz="2000" dirty="0" smtClean="0"/>
              <a:t>建立四元空间</a:t>
            </a:r>
            <a:r>
              <a:rPr lang="en-US" altLang="zh-CN" sz="2000" dirty="0" smtClean="0"/>
              <a:t>(</a:t>
            </a:r>
            <a:r>
              <a:rPr lang="zh-CN" altLang="en-US" sz="2000" dirty="0" smtClean="0"/>
              <a:t>人</a:t>
            </a:r>
            <a:r>
              <a:rPr lang="en-US" altLang="zh-CN" sz="2000" dirty="0" smtClean="0"/>
              <a:t>, </a:t>
            </a:r>
            <a:r>
              <a:rPr lang="zh-CN" altLang="en-US" sz="2000" dirty="0" smtClean="0"/>
              <a:t>狗</a:t>
            </a:r>
            <a:r>
              <a:rPr lang="en-US" altLang="zh-CN" sz="2000" dirty="0" smtClean="0"/>
              <a:t>, </a:t>
            </a:r>
            <a:r>
              <a:rPr lang="zh-CN" altLang="en-US" sz="2000" dirty="0" smtClean="0"/>
              <a:t>鸡</a:t>
            </a:r>
            <a:r>
              <a:rPr lang="en-US" altLang="zh-CN" sz="2000" dirty="0" smtClean="0"/>
              <a:t>, </a:t>
            </a:r>
            <a:r>
              <a:rPr lang="zh-CN" altLang="en-US" sz="2000" dirty="0" smtClean="0"/>
              <a:t>米</a:t>
            </a:r>
            <a:r>
              <a:rPr lang="en-US" altLang="zh-CN" sz="2000" dirty="0" smtClean="0"/>
              <a:t>). </a:t>
            </a:r>
            <a:r>
              <a:rPr lang="zh-CN" altLang="en-US" sz="2000" dirty="0" smtClean="0"/>
              <a:t>用</a:t>
            </a:r>
            <a:r>
              <a:rPr lang="en-US" altLang="zh-CN" sz="2000" dirty="0" smtClean="0"/>
              <a:t>0</a:t>
            </a:r>
            <a:r>
              <a:rPr lang="zh-CN" altLang="en-US" sz="2000" dirty="0"/>
              <a:t>表示在</a:t>
            </a:r>
            <a:r>
              <a:rPr lang="zh-CN" altLang="en-US" sz="2000" dirty="0" smtClean="0"/>
              <a:t>此岸</a:t>
            </a:r>
            <a:r>
              <a:rPr lang="en-US" altLang="zh-CN" sz="2000" dirty="0" smtClean="0"/>
              <a:t>, 1</a:t>
            </a:r>
            <a:r>
              <a:rPr lang="zh-CN" altLang="en-US" sz="2000" dirty="0" smtClean="0"/>
              <a:t>表示在对岸</a:t>
            </a:r>
            <a:r>
              <a:rPr lang="en-US" altLang="zh-CN" sz="2000" dirty="0" smtClean="0"/>
              <a:t>;</a:t>
            </a:r>
          </a:p>
          <a:p>
            <a:pPr lvl="1">
              <a:defRPr/>
            </a:pPr>
            <a:r>
              <a:rPr lang="zh-CN" altLang="en-US" sz="2000" dirty="0"/>
              <a:t>起始</a:t>
            </a:r>
            <a:r>
              <a:rPr lang="zh-CN" altLang="en-US" sz="2000" dirty="0" smtClean="0"/>
              <a:t>状态</a:t>
            </a:r>
            <a:r>
              <a:rPr lang="en-US" altLang="zh-CN" sz="2000" dirty="0" smtClean="0"/>
              <a:t>: (0, 0, 0, 0); </a:t>
            </a:r>
            <a:r>
              <a:rPr lang="zh-CN" altLang="en-US" sz="2000" dirty="0" smtClean="0"/>
              <a:t>终止状态</a:t>
            </a:r>
            <a:r>
              <a:rPr lang="en-US" altLang="zh-CN" sz="2000" dirty="0" smtClean="0"/>
              <a:t>: (1, 1, 1, 1);</a:t>
            </a:r>
          </a:p>
          <a:p>
            <a:pPr lvl="1">
              <a:defRPr/>
            </a:pPr>
            <a:r>
              <a:rPr lang="zh-CN" altLang="en-US" sz="2000" dirty="0" smtClean="0"/>
              <a:t>状态转移</a:t>
            </a:r>
            <a:r>
              <a:rPr lang="en-US" altLang="zh-CN" sz="2000" dirty="0" smtClean="0"/>
              <a:t>: (a, b, c, d) </a:t>
            </a:r>
            <a:r>
              <a:rPr lang="zh-CN" altLang="en-US" sz="2000" dirty="0" smtClean="0"/>
              <a:t>→ </a:t>
            </a:r>
            <a:r>
              <a:rPr lang="en-US" altLang="zh-CN" sz="2000" dirty="0" smtClean="0"/>
              <a:t>(1-a, 1-b, c, d) (</a:t>
            </a:r>
            <a:r>
              <a:rPr lang="zh-CN" altLang="en-US" sz="2000" dirty="0" smtClean="0"/>
              <a:t>当</a:t>
            </a:r>
            <a:r>
              <a:rPr lang="en-US" altLang="zh-CN" sz="2000" dirty="0" smtClean="0"/>
              <a:t>a=b</a:t>
            </a:r>
            <a:r>
              <a:rPr lang="zh-CN" altLang="en-US" sz="2000" dirty="0" smtClean="0"/>
              <a:t>时</a:t>
            </a:r>
            <a:r>
              <a:rPr lang="en-US" altLang="zh-CN" sz="2000" dirty="0" smtClean="0"/>
              <a:t>)</a:t>
            </a:r>
          </a:p>
          <a:p>
            <a:pPr marL="294894" lvl="1" indent="0">
              <a:buFont typeface="Wingdings" pitchFamily="2" charset="2"/>
              <a:buNone/>
              <a:defRPr/>
            </a:pPr>
            <a:r>
              <a:rPr lang="en-US" altLang="zh-CN" sz="2000" dirty="0" smtClean="0"/>
              <a:t>                                       </a:t>
            </a:r>
            <a:r>
              <a:rPr lang="zh-CN" altLang="en-US" sz="2000" dirty="0" smtClean="0"/>
              <a:t>→ </a:t>
            </a:r>
            <a:r>
              <a:rPr lang="en-US" altLang="zh-CN" sz="2000" dirty="0"/>
              <a:t>(</a:t>
            </a:r>
            <a:r>
              <a:rPr lang="en-US" altLang="zh-CN" sz="2000" dirty="0" smtClean="0"/>
              <a:t>1-a, b, 1-c, d) </a:t>
            </a:r>
            <a:r>
              <a:rPr lang="en-US" altLang="zh-CN" sz="2000" dirty="0"/>
              <a:t>(</a:t>
            </a:r>
            <a:r>
              <a:rPr lang="zh-CN" altLang="en-US" sz="2000" dirty="0"/>
              <a:t>当</a:t>
            </a:r>
            <a:r>
              <a:rPr lang="en-US" altLang="zh-CN" sz="2000" dirty="0" smtClean="0"/>
              <a:t>a=c</a:t>
            </a:r>
            <a:r>
              <a:rPr lang="zh-CN" altLang="en-US" sz="2000" dirty="0" smtClean="0"/>
              <a:t>时</a:t>
            </a:r>
            <a:r>
              <a:rPr lang="en-US" altLang="zh-CN" sz="2000" dirty="0" smtClean="0"/>
              <a:t>)</a:t>
            </a:r>
            <a:endParaRPr lang="en-US" altLang="zh-CN" sz="2000" dirty="0"/>
          </a:p>
          <a:p>
            <a:pPr marL="294894" lvl="1" indent="0">
              <a:buFont typeface="Wingdings" pitchFamily="2" charset="2"/>
              <a:buNone/>
              <a:defRPr/>
            </a:pPr>
            <a:r>
              <a:rPr lang="en-US" altLang="zh-CN" sz="2000" dirty="0" smtClean="0"/>
              <a:t>                                       </a:t>
            </a:r>
            <a:r>
              <a:rPr lang="zh-CN" altLang="en-US" sz="2000" dirty="0" smtClean="0"/>
              <a:t>→ </a:t>
            </a:r>
            <a:r>
              <a:rPr lang="en-US" altLang="zh-CN" sz="2000" dirty="0"/>
              <a:t>(</a:t>
            </a:r>
            <a:r>
              <a:rPr lang="en-US" altLang="zh-CN" sz="2000" dirty="0" smtClean="0"/>
              <a:t>1-a, b, c, 1-d</a:t>
            </a:r>
            <a:r>
              <a:rPr lang="en-US" altLang="zh-CN" sz="2000" dirty="0"/>
              <a:t>) (</a:t>
            </a:r>
            <a:r>
              <a:rPr lang="zh-CN" altLang="en-US" sz="2000" dirty="0"/>
              <a:t>当</a:t>
            </a:r>
            <a:r>
              <a:rPr lang="en-US" altLang="zh-CN" sz="2000" dirty="0" smtClean="0"/>
              <a:t>a=d</a:t>
            </a:r>
            <a:r>
              <a:rPr lang="zh-CN" altLang="en-US" sz="2000" dirty="0" smtClean="0"/>
              <a:t>时</a:t>
            </a:r>
            <a:r>
              <a:rPr lang="en-US" altLang="zh-CN" sz="2000" dirty="0" smtClean="0"/>
              <a:t>)</a:t>
            </a:r>
          </a:p>
          <a:p>
            <a:pPr marL="294894" lvl="1" indent="0">
              <a:buFont typeface="Wingdings" pitchFamily="2" charset="2"/>
              <a:buNone/>
              <a:defRPr/>
            </a:pPr>
            <a:r>
              <a:rPr lang="en-US" altLang="zh-CN" sz="2000" dirty="0" smtClean="0"/>
              <a:t>                                       </a:t>
            </a:r>
            <a:r>
              <a:rPr lang="zh-CN" altLang="en-US" sz="2000" dirty="0" smtClean="0"/>
              <a:t>→ </a:t>
            </a:r>
            <a:r>
              <a:rPr lang="en-US" altLang="zh-CN" sz="2000" dirty="0"/>
              <a:t>(</a:t>
            </a:r>
            <a:r>
              <a:rPr lang="en-US" altLang="zh-CN" sz="2000" dirty="0" smtClean="0"/>
              <a:t>1-a, b, c, d</a:t>
            </a:r>
            <a:r>
              <a:rPr lang="en-US" altLang="zh-CN" sz="2000" dirty="0"/>
              <a:t>) </a:t>
            </a:r>
            <a:endParaRPr lang="en-US" altLang="zh-CN" sz="2000" dirty="0" smtClean="0"/>
          </a:p>
          <a:p>
            <a:pPr lvl="1">
              <a:defRPr/>
            </a:pPr>
            <a:r>
              <a:rPr lang="zh-CN" altLang="en-US" sz="2000" dirty="0" smtClean="0"/>
              <a:t>状态约束</a:t>
            </a:r>
            <a:r>
              <a:rPr lang="en-US" altLang="zh-CN" sz="2000" dirty="0" smtClean="0"/>
              <a:t>: </a:t>
            </a:r>
            <a:r>
              <a:rPr lang="zh-CN" altLang="en-US" sz="2000" dirty="0" smtClean="0"/>
              <a:t>当</a:t>
            </a:r>
            <a:r>
              <a:rPr lang="en-US" altLang="zh-CN" sz="2000" dirty="0" smtClean="0"/>
              <a:t>a</a:t>
            </a:r>
            <a:r>
              <a:rPr lang="zh-CN" altLang="en-US" sz="2000" dirty="0" smtClean="0"/>
              <a:t>≠</a:t>
            </a:r>
            <a:r>
              <a:rPr lang="en-US" altLang="zh-CN" sz="2000" dirty="0" smtClean="0"/>
              <a:t>b</a:t>
            </a:r>
            <a:r>
              <a:rPr lang="zh-CN" altLang="en-US" sz="2000" dirty="0" smtClean="0"/>
              <a:t>时</a:t>
            </a:r>
            <a:r>
              <a:rPr lang="en-US" altLang="zh-CN" sz="2000" dirty="0" smtClean="0"/>
              <a:t>, b</a:t>
            </a:r>
            <a:r>
              <a:rPr lang="zh-CN" altLang="en-US" sz="2000" dirty="0" smtClean="0"/>
              <a:t>≠</a:t>
            </a:r>
            <a:r>
              <a:rPr lang="en-US" altLang="zh-CN" sz="2000" dirty="0" smtClean="0"/>
              <a:t>c; </a:t>
            </a:r>
            <a:r>
              <a:rPr lang="zh-CN" altLang="en-US" sz="2000" dirty="0" smtClean="0"/>
              <a:t>当</a:t>
            </a:r>
            <a:r>
              <a:rPr lang="en-US" altLang="zh-CN" sz="2000" dirty="0"/>
              <a:t>a</a:t>
            </a:r>
            <a:r>
              <a:rPr lang="zh-CN" altLang="en-US" sz="2000" dirty="0" smtClean="0"/>
              <a:t>≠</a:t>
            </a:r>
            <a:r>
              <a:rPr lang="en-US" altLang="zh-CN" sz="2000" dirty="0" smtClean="0"/>
              <a:t>c</a:t>
            </a:r>
            <a:r>
              <a:rPr lang="zh-CN" altLang="en-US" sz="2000" dirty="0" smtClean="0"/>
              <a:t>时</a:t>
            </a:r>
            <a:r>
              <a:rPr lang="en-US" altLang="zh-CN" sz="2000" dirty="0" smtClean="0"/>
              <a:t>, c</a:t>
            </a:r>
            <a:r>
              <a:rPr lang="zh-CN" altLang="en-US" sz="2000" dirty="0" smtClean="0"/>
              <a:t>≠</a:t>
            </a:r>
            <a:r>
              <a:rPr lang="en-US" altLang="zh-CN" sz="2000" dirty="0" smtClean="0"/>
              <a:t>d</a:t>
            </a:r>
          </a:p>
          <a:p>
            <a:pPr lvl="1">
              <a:defRPr/>
            </a:pPr>
            <a:endParaRPr lang="zh-CN" altLang="en-US" sz="2000" dirty="0"/>
          </a:p>
        </p:txBody>
      </p:sp>
    </p:spTree>
    <p:extLst>
      <p:ext uri="{BB962C8B-B14F-4D97-AF65-F5344CB8AC3E}">
        <p14:creationId xmlns="" xmlns:p14="http://schemas.microsoft.com/office/powerpoint/2010/main" val="19193318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bwMode="auto">
          <a:xfrm>
            <a:off x="395536" y="121197"/>
            <a:ext cx="8119814" cy="720080"/>
          </a:xfrm>
        </p:spPr>
        <p:txBody>
          <a:bodyPr wrap="square" numCol="1" anchorCtr="0" compatLnSpc="1">
            <a:prstTxWarp prst="textNoShape">
              <a:avLst/>
            </a:prstTxWarp>
            <a:normAutofit/>
          </a:bodyPr>
          <a:lstStyle/>
          <a:p>
            <a:pPr eaLnBrk="1" hangingPunct="1"/>
            <a:r>
              <a:rPr sz="3600" dirty="0" smtClean="0">
                <a:solidFill>
                  <a:srgbClr val="007A37"/>
                </a:solidFill>
              </a:rPr>
              <a:t>引例</a:t>
            </a:r>
            <a:r>
              <a:rPr lang="en-US" altLang="zh-CN" sz="3600" dirty="0" smtClean="0">
                <a:solidFill>
                  <a:srgbClr val="007A37"/>
                </a:solidFill>
              </a:rPr>
              <a:t>: </a:t>
            </a:r>
            <a:r>
              <a:rPr sz="3600" dirty="0" smtClean="0">
                <a:solidFill>
                  <a:srgbClr val="007A37"/>
                </a:solidFill>
              </a:rPr>
              <a:t>过河问题</a:t>
            </a:r>
          </a:p>
        </p:txBody>
      </p:sp>
      <p:graphicFrame>
        <p:nvGraphicFramePr>
          <p:cNvPr id="5" name="内容占位符 4"/>
          <p:cNvGraphicFramePr>
            <a:graphicFrameLocks noGrp="1"/>
          </p:cNvGraphicFramePr>
          <p:nvPr>
            <p:ph idx="1"/>
          </p:nvPr>
        </p:nvGraphicFramePr>
        <p:xfrm>
          <a:off x="628650" y="1488273"/>
          <a:ext cx="7886700" cy="3626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1647651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z="3600" dirty="0" smtClean="0"/>
              <a:t>剪枝的原则</a:t>
            </a:r>
          </a:p>
        </p:txBody>
      </p:sp>
      <p:sp>
        <p:nvSpPr>
          <p:cNvPr id="3" name="内容占位符 2"/>
          <p:cNvSpPr>
            <a:spLocks noGrp="1"/>
          </p:cNvSpPr>
          <p:nvPr>
            <p:ph idx="1"/>
          </p:nvPr>
        </p:nvSpPr>
        <p:spPr>
          <a:xfrm>
            <a:off x="457200" y="1057300"/>
            <a:ext cx="8229600" cy="4027993"/>
          </a:xfrm>
        </p:spPr>
        <p:txBody>
          <a:bodyPr>
            <a:noAutofit/>
          </a:bodyPr>
          <a:lstStyle/>
          <a:p>
            <a:pPr>
              <a:defRPr/>
            </a:pPr>
            <a:r>
              <a:rPr lang="zh-CN" altLang="en-US" sz="2000" dirty="0" smtClean="0"/>
              <a:t>正确性</a:t>
            </a:r>
            <a:endParaRPr lang="en-US" altLang="zh-CN" sz="2000" dirty="0" smtClean="0"/>
          </a:p>
          <a:p>
            <a:pPr lvl="1">
              <a:defRPr/>
            </a:pPr>
            <a:r>
              <a:rPr lang="zh-CN" altLang="en-US" sz="2000" dirty="0" smtClean="0"/>
              <a:t>为满足这个原则</a:t>
            </a:r>
            <a:r>
              <a:rPr lang="en-US" altLang="zh-CN" sz="2000" dirty="0" smtClean="0"/>
              <a:t>, </a:t>
            </a:r>
            <a:r>
              <a:rPr lang="zh-CN" altLang="en-US" sz="2000" dirty="0" smtClean="0"/>
              <a:t>我们应当利用</a:t>
            </a:r>
            <a:r>
              <a:rPr lang="en-US" altLang="zh-CN" sz="2000" dirty="0" smtClean="0"/>
              <a:t>”</a:t>
            </a:r>
            <a:r>
              <a:rPr lang="zh-CN" altLang="en-US" sz="2000" dirty="0" smtClean="0"/>
              <a:t>必要条件</a:t>
            </a:r>
            <a:r>
              <a:rPr lang="en-US" altLang="zh-CN" sz="2000" dirty="0" smtClean="0"/>
              <a:t>”</a:t>
            </a:r>
            <a:r>
              <a:rPr lang="zh-CN" altLang="en-US" sz="2000" dirty="0" smtClean="0"/>
              <a:t>进行简直判断</a:t>
            </a:r>
            <a:r>
              <a:rPr lang="en-US" altLang="zh-CN" sz="2000" dirty="0" smtClean="0"/>
              <a:t>. </a:t>
            </a:r>
            <a:r>
              <a:rPr lang="zh-CN" altLang="en-US" sz="2000" dirty="0" smtClean="0"/>
              <a:t>即</a:t>
            </a:r>
            <a:r>
              <a:rPr lang="zh-CN" altLang="en-US" sz="2000" dirty="0" smtClean="0">
                <a:solidFill>
                  <a:srgbClr val="FF0000"/>
                </a:solidFill>
              </a:rPr>
              <a:t>被</a:t>
            </a:r>
            <a:r>
              <a:rPr lang="en-US" altLang="zh-CN" sz="2000" dirty="0" smtClean="0">
                <a:solidFill>
                  <a:srgbClr val="FF0000"/>
                </a:solidFill>
              </a:rPr>
              <a:t>”</a:t>
            </a:r>
            <a:r>
              <a:rPr lang="zh-CN" altLang="en-US" sz="2000" dirty="0" smtClean="0">
                <a:solidFill>
                  <a:srgbClr val="FF0000"/>
                </a:solidFill>
              </a:rPr>
              <a:t>剪掉</a:t>
            </a:r>
            <a:r>
              <a:rPr lang="en-US" altLang="zh-CN" sz="2000" dirty="0" smtClean="0">
                <a:solidFill>
                  <a:srgbClr val="FF0000"/>
                </a:solidFill>
              </a:rPr>
              <a:t>”</a:t>
            </a:r>
            <a:r>
              <a:rPr lang="zh-CN" altLang="en-US" sz="2000" dirty="0" smtClean="0">
                <a:solidFill>
                  <a:srgbClr val="FF0000"/>
                </a:solidFill>
              </a:rPr>
              <a:t>的枝条一定不是正解所在的枝条</a:t>
            </a:r>
            <a:r>
              <a:rPr lang="en-US" altLang="zh-CN" sz="2000" dirty="0" smtClean="0"/>
              <a:t>, </a:t>
            </a:r>
            <a:r>
              <a:rPr lang="zh-CN" altLang="en-US" sz="2000" dirty="0" smtClean="0"/>
              <a:t>没有剪的枝条不意味着一定可以得到正解</a:t>
            </a:r>
            <a:r>
              <a:rPr lang="en-US" altLang="zh-CN" sz="2000" dirty="0" smtClean="0"/>
              <a:t>.</a:t>
            </a:r>
          </a:p>
          <a:p>
            <a:pPr>
              <a:defRPr/>
            </a:pPr>
            <a:r>
              <a:rPr lang="zh-CN" altLang="en-US" sz="2000" dirty="0" smtClean="0"/>
              <a:t>准确性</a:t>
            </a:r>
            <a:endParaRPr lang="en-US" altLang="zh-CN" sz="2000" dirty="0" smtClean="0"/>
          </a:p>
          <a:p>
            <a:pPr lvl="1">
              <a:defRPr/>
            </a:pPr>
            <a:r>
              <a:rPr lang="zh-CN" altLang="en-US" sz="2000" dirty="0" smtClean="0">
                <a:solidFill>
                  <a:srgbClr val="FF0000"/>
                </a:solidFill>
              </a:rPr>
              <a:t>剪枝应该尽可能多的减去不能通向正解的枝条</a:t>
            </a:r>
            <a:r>
              <a:rPr lang="en-US" altLang="zh-CN" sz="2000" dirty="0" smtClean="0"/>
              <a:t>, </a:t>
            </a:r>
            <a:r>
              <a:rPr lang="zh-CN" altLang="en-US" sz="2000" dirty="0" smtClean="0"/>
              <a:t>当剪枝有较高的准确性后</a:t>
            </a:r>
            <a:r>
              <a:rPr lang="en-US" altLang="zh-CN" sz="2000" dirty="0" smtClean="0"/>
              <a:t>, </a:t>
            </a:r>
            <a:r>
              <a:rPr lang="zh-CN" altLang="en-US" sz="2000" dirty="0" smtClean="0"/>
              <a:t>才可以达到优化程序的目的</a:t>
            </a:r>
            <a:r>
              <a:rPr lang="en-US" altLang="zh-CN" sz="2000" dirty="0" smtClean="0"/>
              <a:t>.</a:t>
            </a:r>
          </a:p>
          <a:p>
            <a:pPr>
              <a:defRPr/>
            </a:pPr>
            <a:r>
              <a:rPr lang="zh-CN" altLang="en-US" sz="2000" dirty="0"/>
              <a:t>高效</a:t>
            </a:r>
            <a:r>
              <a:rPr lang="zh-CN" altLang="en-US" sz="2000" dirty="0" smtClean="0"/>
              <a:t>性</a:t>
            </a:r>
            <a:endParaRPr lang="en-US" altLang="zh-CN" sz="2000" dirty="0" smtClean="0"/>
          </a:p>
          <a:p>
            <a:pPr lvl="1">
              <a:defRPr/>
            </a:pPr>
            <a:r>
              <a:rPr lang="zh-CN" altLang="en-US" sz="2000" dirty="0" smtClean="0"/>
              <a:t>在剪枝之前我们都会执行一次判断操作</a:t>
            </a:r>
            <a:r>
              <a:rPr lang="en-US" altLang="zh-CN" sz="2000" dirty="0" smtClean="0"/>
              <a:t>. </a:t>
            </a:r>
            <a:r>
              <a:rPr lang="zh-CN" altLang="en-US" sz="2000" dirty="0" smtClean="0"/>
              <a:t>这些情况下的</a:t>
            </a:r>
            <a:r>
              <a:rPr lang="zh-CN" altLang="en-US" sz="2000" dirty="0" smtClean="0">
                <a:solidFill>
                  <a:srgbClr val="FF0000"/>
                </a:solidFill>
              </a:rPr>
              <a:t>判断操作若时间复杂度较高</a:t>
            </a:r>
            <a:r>
              <a:rPr lang="en-US" altLang="zh-CN" sz="2000" dirty="0" smtClean="0">
                <a:solidFill>
                  <a:srgbClr val="FF0000"/>
                </a:solidFill>
              </a:rPr>
              <a:t>, </a:t>
            </a:r>
            <a:r>
              <a:rPr lang="zh-CN" altLang="en-US" sz="2000" dirty="0" smtClean="0">
                <a:solidFill>
                  <a:srgbClr val="FF0000"/>
                </a:solidFill>
              </a:rPr>
              <a:t>对于程序效率的提高无疑是具有副作用</a:t>
            </a:r>
            <a:r>
              <a:rPr lang="zh-CN" altLang="en-US" sz="2000" dirty="0" smtClean="0"/>
              <a:t>的</a:t>
            </a:r>
            <a:r>
              <a:rPr lang="en-US" altLang="zh-CN" sz="2000" dirty="0" smtClean="0"/>
              <a:t>.</a:t>
            </a:r>
          </a:p>
          <a:p>
            <a:pPr>
              <a:defRPr/>
            </a:pPr>
            <a:endParaRPr lang="zh-CN" altLang="en-US" sz="2000" dirty="0"/>
          </a:p>
        </p:txBody>
      </p:sp>
    </p:spTree>
    <p:extLst>
      <p:ext uri="{BB962C8B-B14F-4D97-AF65-F5344CB8AC3E}">
        <p14:creationId xmlns="" xmlns:p14="http://schemas.microsoft.com/office/powerpoint/2010/main" val="426479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z="3600" dirty="0" smtClean="0"/>
              <a:t>剪枝的分类</a:t>
            </a:r>
          </a:p>
        </p:txBody>
      </p:sp>
      <p:sp>
        <p:nvSpPr>
          <p:cNvPr id="51203" name="内容占位符 2"/>
          <p:cNvSpPr>
            <a:spLocks noGrp="1"/>
          </p:cNvSpPr>
          <p:nvPr>
            <p:ph idx="1"/>
          </p:nvPr>
        </p:nvSpPr>
        <p:spPr>
          <a:xfrm>
            <a:off x="457200" y="833437"/>
            <a:ext cx="8229600" cy="4275667"/>
          </a:xfrm>
        </p:spPr>
        <p:txBody>
          <a:bodyPr/>
          <a:lstStyle/>
          <a:p>
            <a:r>
              <a:rPr lang="zh-CN" altLang="en-US" sz="2400" dirty="0" smtClean="0"/>
              <a:t>可行性剪枝</a:t>
            </a:r>
            <a:endParaRPr lang="en-US" altLang="zh-CN" sz="2400" dirty="0" smtClean="0"/>
          </a:p>
          <a:p>
            <a:pPr lvl="1"/>
            <a:r>
              <a:rPr lang="zh-CN" altLang="en-US" sz="2400" dirty="0" smtClean="0"/>
              <a:t>搜索过程可以看作是对一棵树的遍历</a:t>
            </a:r>
            <a:r>
              <a:rPr lang="en-US" altLang="zh-CN" sz="2400" dirty="0" smtClean="0"/>
              <a:t>. </a:t>
            </a:r>
            <a:r>
              <a:rPr lang="zh-CN" altLang="en-US" sz="2400" dirty="0" smtClean="0"/>
              <a:t>在很多情况下</a:t>
            </a:r>
            <a:r>
              <a:rPr lang="en-US" altLang="zh-CN" sz="2400" dirty="0" smtClean="0"/>
              <a:t>, </a:t>
            </a:r>
            <a:r>
              <a:rPr lang="zh-CN" altLang="en-US" sz="2400" b="1" dirty="0" smtClean="0"/>
              <a:t>并不是搜索树中的所有枝条都能通向我们需要的结果</a:t>
            </a:r>
            <a:r>
              <a:rPr lang="en-US" altLang="zh-CN" sz="2400" b="1" dirty="0" smtClean="0"/>
              <a:t>, </a:t>
            </a:r>
            <a:r>
              <a:rPr lang="zh-CN" altLang="en-US" sz="2400" b="1" dirty="0" smtClean="0"/>
              <a:t>很多的枝条实际上是死胡同</a:t>
            </a:r>
            <a:r>
              <a:rPr lang="en-US" altLang="zh-CN" sz="2400" dirty="0" smtClean="0"/>
              <a:t>. </a:t>
            </a:r>
            <a:r>
              <a:rPr lang="zh-CN" altLang="en-US" sz="2400" dirty="0" smtClean="0"/>
              <a:t>如果我们能够在刚刚进入这样的死胡同的时候</a:t>
            </a:r>
            <a:r>
              <a:rPr lang="en-US" altLang="zh-CN" sz="2400" dirty="0" smtClean="0"/>
              <a:t>, </a:t>
            </a:r>
            <a:r>
              <a:rPr lang="zh-CN" altLang="en-US" sz="2400" dirty="0" smtClean="0"/>
              <a:t>就能够判断出来并立即剪枝</a:t>
            </a:r>
            <a:r>
              <a:rPr lang="en-US" altLang="zh-CN" sz="2400" dirty="0" smtClean="0"/>
              <a:t>, </a:t>
            </a:r>
            <a:r>
              <a:rPr lang="zh-CN" altLang="en-US" sz="2400" dirty="0" smtClean="0"/>
              <a:t>程序的效率往往会得到提高</a:t>
            </a:r>
            <a:r>
              <a:rPr lang="en-US" altLang="zh-CN" sz="2400" dirty="0" smtClean="0"/>
              <a:t>. </a:t>
            </a:r>
            <a:r>
              <a:rPr lang="zh-CN" altLang="en-US" sz="2400" dirty="0" smtClean="0"/>
              <a:t>而所谓可行性剪枝</a:t>
            </a:r>
            <a:r>
              <a:rPr lang="en-US" altLang="zh-CN" sz="2400" dirty="0" smtClean="0"/>
              <a:t>, </a:t>
            </a:r>
            <a:r>
              <a:rPr lang="zh-CN" altLang="en-US" sz="2400" dirty="0" smtClean="0"/>
              <a:t>正是基于这样一种考虑</a:t>
            </a:r>
            <a:r>
              <a:rPr lang="en-US" altLang="zh-CN" sz="2400" dirty="0" smtClean="0"/>
              <a:t>.</a:t>
            </a:r>
          </a:p>
          <a:p>
            <a:r>
              <a:rPr lang="zh-CN" altLang="en-US" sz="2400" dirty="0" smtClean="0"/>
              <a:t>最优性剪枝</a:t>
            </a:r>
            <a:endParaRPr lang="en-US" altLang="zh-CN" sz="2400" dirty="0" smtClean="0"/>
          </a:p>
          <a:p>
            <a:pPr lvl="1"/>
            <a:r>
              <a:rPr lang="zh-CN" altLang="en-US" sz="2400" dirty="0" smtClean="0"/>
              <a:t>在我们平时遇到的问题中</a:t>
            </a:r>
            <a:r>
              <a:rPr lang="en-US" altLang="zh-CN" sz="2400" dirty="0" smtClean="0"/>
              <a:t>, </a:t>
            </a:r>
            <a:r>
              <a:rPr lang="zh-CN" altLang="en-US" sz="2400" dirty="0" smtClean="0"/>
              <a:t>有一大类是所谓</a:t>
            </a:r>
            <a:r>
              <a:rPr lang="zh-CN" altLang="en-US" sz="2400" b="1" dirty="0" smtClean="0"/>
              <a:t>最优化问题</a:t>
            </a:r>
            <a:r>
              <a:rPr lang="en-US" altLang="zh-CN" sz="2400" b="1" dirty="0" smtClean="0"/>
              <a:t>, </a:t>
            </a:r>
            <a:r>
              <a:rPr lang="zh-CN" altLang="en-US" sz="2400" b="1" dirty="0" smtClean="0"/>
              <a:t>即所要求的结果是最优解</a:t>
            </a:r>
            <a:r>
              <a:rPr lang="en-US" altLang="zh-CN" sz="2400" dirty="0" smtClean="0"/>
              <a:t>. </a:t>
            </a:r>
            <a:r>
              <a:rPr lang="zh-CN" altLang="en-US" sz="2400" dirty="0" smtClean="0"/>
              <a:t>如果我们使用搜索方法来解决这类问题，那么，最优性剪枝是一定要考虑到的</a:t>
            </a:r>
            <a:r>
              <a:rPr lang="en-US" altLang="zh-CN" sz="2400" dirty="0" smtClean="0"/>
              <a:t>.</a:t>
            </a:r>
            <a:endParaRPr lang="zh-CN" altLang="en-US" sz="2400" dirty="0" smtClean="0"/>
          </a:p>
        </p:txBody>
      </p:sp>
    </p:spTree>
    <p:extLst>
      <p:ext uri="{BB962C8B-B14F-4D97-AF65-F5344CB8AC3E}">
        <p14:creationId xmlns="" xmlns:p14="http://schemas.microsoft.com/office/powerpoint/2010/main" val="82938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anim calcmode="lin" valueType="num">
                                      <p:cBhvr additive="base">
                                        <p:cTn id="11"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 calcmode="lin" valueType="num">
                                      <p:cBhvr additive="base">
                                        <p:cTn id="17"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1203">
                                            <p:txEl>
                                              <p:pRg st="3" end="3"/>
                                            </p:txEl>
                                          </p:spTgt>
                                        </p:tgtEl>
                                        <p:attrNameLst>
                                          <p:attrName>style.visibility</p:attrName>
                                        </p:attrNameLst>
                                      </p:cBhvr>
                                      <p:to>
                                        <p:strVal val="visible"/>
                                      </p:to>
                                    </p:set>
                                    <p:anim calcmode="lin" valueType="num">
                                      <p:cBhvr additive="base">
                                        <p:cTn id="21"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457200" y="231511"/>
            <a:ext cx="8229600" cy="681302"/>
          </a:xfrm>
        </p:spPr>
        <p:txBody>
          <a:bodyPr/>
          <a:lstStyle/>
          <a:p>
            <a:r>
              <a:rPr lang="zh-CN" altLang="en-US" sz="3600" dirty="0" smtClean="0"/>
              <a:t>背包问题</a:t>
            </a:r>
          </a:p>
        </p:txBody>
      </p:sp>
      <p:sp>
        <p:nvSpPr>
          <p:cNvPr id="52227" name="内容占位符 4"/>
          <p:cNvSpPr>
            <a:spLocks noGrp="1"/>
          </p:cNvSpPr>
          <p:nvPr>
            <p:ph idx="1"/>
          </p:nvPr>
        </p:nvSpPr>
        <p:spPr>
          <a:xfrm>
            <a:off x="457200" y="1057300"/>
            <a:ext cx="8229600" cy="4051805"/>
          </a:xfrm>
        </p:spPr>
        <p:txBody>
          <a:bodyPr/>
          <a:lstStyle/>
          <a:p>
            <a:r>
              <a:rPr lang="zh-CN" altLang="en-US" sz="2400" dirty="0" smtClean="0"/>
              <a:t>问题描述</a:t>
            </a:r>
            <a:endParaRPr lang="en-US" altLang="zh-CN" sz="2400" dirty="0" smtClean="0"/>
          </a:p>
          <a:p>
            <a:pPr lvl="1"/>
            <a:r>
              <a:rPr lang="zh-CN" altLang="en-US" sz="2400" dirty="0" smtClean="0"/>
              <a:t>我们有</a:t>
            </a:r>
            <a:r>
              <a:rPr lang="en-US" altLang="zh-CN" sz="2400" dirty="0" smtClean="0"/>
              <a:t>n</a:t>
            </a:r>
            <a:r>
              <a:rPr lang="zh-CN" altLang="en-US" sz="2400" dirty="0" smtClean="0"/>
              <a:t>种物品</a:t>
            </a:r>
            <a:r>
              <a:rPr lang="en-US" altLang="zh-CN" sz="2400" dirty="0" smtClean="0"/>
              <a:t>,</a:t>
            </a:r>
            <a:r>
              <a:rPr lang="zh-CN" altLang="en-US" sz="2400" dirty="0" smtClean="0"/>
              <a:t>每种物品只能选择</a:t>
            </a:r>
            <a:r>
              <a:rPr lang="en-US" altLang="zh-CN" sz="2400" dirty="0" smtClean="0"/>
              <a:t>0</a:t>
            </a:r>
            <a:r>
              <a:rPr lang="zh-CN" altLang="en-US" sz="2400" dirty="0" smtClean="0"/>
              <a:t>个或</a:t>
            </a:r>
            <a:r>
              <a:rPr lang="en-US" altLang="zh-CN" sz="2400" dirty="0" smtClean="0"/>
              <a:t>1</a:t>
            </a:r>
            <a:r>
              <a:rPr lang="zh-CN" altLang="en-US" sz="2400" dirty="0" smtClean="0"/>
              <a:t>个</a:t>
            </a:r>
            <a:r>
              <a:rPr lang="en-US" altLang="zh-CN" sz="2400" dirty="0" smtClean="0"/>
              <a:t>. </a:t>
            </a:r>
            <a:r>
              <a:rPr lang="zh-CN" altLang="en-US" sz="2400" dirty="0" smtClean="0"/>
              <a:t>物品</a:t>
            </a:r>
            <a:r>
              <a:rPr lang="en-US" altLang="zh-CN" sz="2400" dirty="0" smtClean="0"/>
              <a:t>j</a:t>
            </a:r>
            <a:r>
              <a:rPr lang="zh-CN" altLang="en-US" sz="2400" dirty="0" smtClean="0"/>
              <a:t>的重量为</a:t>
            </a:r>
            <a:r>
              <a:rPr lang="en-US" altLang="zh-CN" sz="2400" dirty="0" smtClean="0"/>
              <a:t>w</a:t>
            </a:r>
            <a:r>
              <a:rPr lang="en-US" altLang="zh-CN" sz="2400" baseline="-25000" dirty="0" smtClean="0"/>
              <a:t>j</a:t>
            </a:r>
            <a:r>
              <a:rPr lang="en-US" altLang="zh-CN" sz="2400" dirty="0" smtClean="0"/>
              <a:t>, </a:t>
            </a:r>
            <a:r>
              <a:rPr lang="zh-CN" altLang="en-US" sz="2400" dirty="0" smtClean="0"/>
              <a:t>价格为</a:t>
            </a:r>
            <a:r>
              <a:rPr lang="en-US" altLang="zh-CN" sz="2400" dirty="0" smtClean="0"/>
              <a:t>p</a:t>
            </a:r>
            <a:r>
              <a:rPr lang="en-US" altLang="zh-CN" sz="2400" baseline="-25000" dirty="0" smtClean="0"/>
              <a:t>j</a:t>
            </a:r>
            <a:r>
              <a:rPr lang="en-US" altLang="zh-CN" sz="2400" dirty="0" smtClean="0"/>
              <a:t>. </a:t>
            </a:r>
            <a:r>
              <a:rPr lang="zh-CN" altLang="en-US" sz="2400" dirty="0" smtClean="0"/>
              <a:t>我们假定所有物品的重量和价格都是非负的</a:t>
            </a:r>
            <a:r>
              <a:rPr lang="en-US" altLang="zh-CN" sz="2400" dirty="0" smtClean="0"/>
              <a:t>. </a:t>
            </a:r>
            <a:r>
              <a:rPr lang="zh-CN" altLang="en-US" sz="2400" dirty="0" smtClean="0"/>
              <a:t>背包所能承受的最大重量为</a:t>
            </a:r>
            <a:r>
              <a:rPr lang="en-US" altLang="zh-CN" sz="2400" dirty="0" smtClean="0"/>
              <a:t>W.</a:t>
            </a:r>
          </a:p>
          <a:p>
            <a:r>
              <a:rPr lang="zh-CN" altLang="en-US" sz="2400" dirty="0" smtClean="0"/>
              <a:t>输入</a:t>
            </a:r>
            <a:endParaRPr lang="en-US" altLang="zh-CN" sz="2400" dirty="0" smtClean="0"/>
          </a:p>
          <a:p>
            <a:pPr lvl="1"/>
            <a:r>
              <a:rPr lang="zh-CN" altLang="en-US" sz="1600" dirty="0" smtClean="0"/>
              <a:t>第一行一个数</a:t>
            </a:r>
            <a:r>
              <a:rPr lang="en-US" altLang="zh-CN" sz="1600" dirty="0" smtClean="0"/>
              <a:t>w, </a:t>
            </a:r>
            <a:r>
              <a:rPr lang="zh-CN" altLang="en-US" sz="1600" dirty="0" smtClean="0"/>
              <a:t>为背包容量</a:t>
            </a:r>
            <a:endParaRPr lang="en-US" altLang="zh-CN" sz="1600" dirty="0" smtClean="0"/>
          </a:p>
          <a:p>
            <a:pPr lvl="1"/>
            <a:r>
              <a:rPr lang="zh-CN" altLang="en-US" sz="1600" dirty="0" smtClean="0"/>
              <a:t>第二行一个数</a:t>
            </a:r>
            <a:r>
              <a:rPr lang="en-US" altLang="zh-CN" sz="1600" dirty="0" smtClean="0"/>
              <a:t>n, </a:t>
            </a:r>
            <a:r>
              <a:rPr lang="zh-CN" altLang="en-US" sz="1600" dirty="0" smtClean="0"/>
              <a:t>为物品数量</a:t>
            </a:r>
            <a:endParaRPr lang="en-US" altLang="zh-CN" sz="1600" dirty="0" smtClean="0"/>
          </a:p>
          <a:p>
            <a:pPr lvl="1"/>
            <a:r>
              <a:rPr lang="zh-CN" altLang="en-US" sz="1600" dirty="0" smtClean="0"/>
              <a:t>第三行</a:t>
            </a:r>
            <a:r>
              <a:rPr lang="en-US" altLang="zh-CN" sz="1600" dirty="0" smtClean="0"/>
              <a:t>n</a:t>
            </a:r>
            <a:r>
              <a:rPr lang="zh-CN" altLang="en-US" sz="1600" dirty="0" smtClean="0"/>
              <a:t>个数</a:t>
            </a:r>
            <a:r>
              <a:rPr lang="en-US" altLang="zh-CN" sz="1600" dirty="0" smtClean="0"/>
              <a:t>, </a:t>
            </a:r>
            <a:r>
              <a:rPr lang="zh-CN" altLang="en-US" sz="1600" dirty="0" smtClean="0"/>
              <a:t>以空格间隔</a:t>
            </a:r>
            <a:r>
              <a:rPr lang="en-US" altLang="zh-CN" sz="1600" dirty="0" smtClean="0"/>
              <a:t>, </a:t>
            </a:r>
            <a:r>
              <a:rPr lang="zh-CN" altLang="en-US" sz="1600" dirty="0" smtClean="0"/>
              <a:t>为</a:t>
            </a:r>
            <a:r>
              <a:rPr lang="en-US" altLang="zh-CN" sz="1600" dirty="0" smtClean="0"/>
              <a:t>n</a:t>
            </a:r>
            <a:r>
              <a:rPr lang="zh-CN" altLang="en-US" sz="1600" dirty="0" smtClean="0"/>
              <a:t>个物品的重量</a:t>
            </a:r>
            <a:endParaRPr lang="en-US" altLang="zh-CN" sz="1600" dirty="0" smtClean="0"/>
          </a:p>
          <a:p>
            <a:pPr lvl="1"/>
            <a:r>
              <a:rPr lang="zh-CN" altLang="en-US" sz="1600" dirty="0" smtClean="0"/>
              <a:t>第四行</a:t>
            </a:r>
            <a:r>
              <a:rPr lang="en-US" altLang="zh-CN" sz="1600" dirty="0" smtClean="0"/>
              <a:t>n</a:t>
            </a:r>
            <a:r>
              <a:rPr lang="zh-CN" altLang="en-US" sz="1600" dirty="0" smtClean="0"/>
              <a:t>个数</a:t>
            </a:r>
            <a:r>
              <a:rPr lang="en-US" altLang="zh-CN" sz="1600" dirty="0" smtClean="0"/>
              <a:t>, </a:t>
            </a:r>
            <a:r>
              <a:rPr lang="zh-CN" altLang="en-US" sz="1600" dirty="0" smtClean="0"/>
              <a:t>以空格间隔</a:t>
            </a:r>
            <a:r>
              <a:rPr lang="en-US" altLang="zh-CN" sz="1600" dirty="0" smtClean="0"/>
              <a:t>, </a:t>
            </a:r>
            <a:r>
              <a:rPr lang="zh-CN" altLang="en-US" sz="1600" dirty="0" smtClean="0"/>
              <a:t>为</a:t>
            </a:r>
            <a:r>
              <a:rPr lang="en-US" altLang="zh-CN" sz="1600" dirty="0" smtClean="0"/>
              <a:t>n</a:t>
            </a:r>
            <a:r>
              <a:rPr lang="zh-CN" altLang="en-US" sz="1600" dirty="0" smtClean="0"/>
              <a:t>个物品的价值</a:t>
            </a:r>
            <a:endParaRPr lang="en-US" altLang="zh-CN" sz="1600" dirty="0" smtClean="0"/>
          </a:p>
          <a:p>
            <a:r>
              <a:rPr lang="zh-CN" altLang="en-US" sz="2400" dirty="0" smtClean="0"/>
              <a:t>输出</a:t>
            </a:r>
            <a:endParaRPr lang="en-US" altLang="zh-CN" sz="2400" dirty="0" smtClean="0"/>
          </a:p>
          <a:p>
            <a:pPr lvl="1"/>
            <a:r>
              <a:rPr lang="zh-CN" altLang="en-US" sz="1600" dirty="0" smtClean="0"/>
              <a:t>能取得的最大价值</a:t>
            </a:r>
          </a:p>
        </p:txBody>
      </p:sp>
      <p:pic>
        <p:nvPicPr>
          <p:cNvPr id="52228" name="Picture 2" descr="http://upload.wikimedia.org/wikipedia/commons/thumb/f/fd/Knapsack.svg/250px-Knapsack.sv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32600" y="304272"/>
            <a:ext cx="1682750" cy="12170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5115249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457200" y="231511"/>
            <a:ext cx="8229600" cy="681302"/>
          </a:xfrm>
        </p:spPr>
        <p:txBody>
          <a:bodyPr/>
          <a:lstStyle/>
          <a:p>
            <a:r>
              <a:rPr lang="zh-CN" altLang="en-US" sz="3600" dirty="0" smtClean="0"/>
              <a:t>背包问题</a:t>
            </a:r>
          </a:p>
        </p:txBody>
      </p:sp>
      <p:sp>
        <p:nvSpPr>
          <p:cNvPr id="3" name="内容占位符 2"/>
          <p:cNvSpPr>
            <a:spLocks noGrp="1"/>
          </p:cNvSpPr>
          <p:nvPr>
            <p:ph idx="1"/>
          </p:nvPr>
        </p:nvSpPr>
        <p:spPr>
          <a:xfrm>
            <a:off x="457200" y="1012033"/>
            <a:ext cx="8229600" cy="4097073"/>
          </a:xfrm>
        </p:spPr>
        <p:txBody>
          <a:bodyPr>
            <a:normAutofit fontScale="92500" lnSpcReduction="10000"/>
          </a:bodyPr>
          <a:lstStyle/>
          <a:p>
            <a:pPr>
              <a:defRPr/>
            </a:pPr>
            <a:r>
              <a:rPr lang="zh-CN" altLang="en-US" sz="2400" dirty="0" smtClean="0"/>
              <a:t>问题分析</a:t>
            </a:r>
            <a:endParaRPr lang="en-US" altLang="zh-CN" sz="2400" dirty="0" smtClean="0"/>
          </a:p>
          <a:p>
            <a:pPr lvl="1">
              <a:defRPr/>
            </a:pPr>
            <a:r>
              <a:rPr lang="zh-CN" altLang="en-US" sz="2400" dirty="0" smtClean="0"/>
              <a:t>深度优先搜索</a:t>
            </a:r>
            <a:endParaRPr lang="en-US" altLang="zh-CN" sz="2400" dirty="0" smtClean="0"/>
          </a:p>
          <a:p>
            <a:pPr marL="473202" lvl="2" indent="0">
              <a:buFont typeface="Wingdings" pitchFamily="2" charset="2"/>
              <a:buNone/>
              <a:defRPr/>
            </a:pPr>
            <a:endParaRPr lang="en-US" altLang="zh-CN" sz="1200" b="1" dirty="0" smtClean="0">
              <a:solidFill>
                <a:schemeClr val="tx1">
                  <a:lumMod val="95000"/>
                  <a:lumOff val="5000"/>
                </a:schemeClr>
              </a:solidFill>
              <a:latin typeface="Consolas" panose="020B0609020204030204" pitchFamily="49" charset="0"/>
              <a:cs typeface="Consolas" panose="020B0609020204030204" pitchFamily="49" charset="0"/>
            </a:endParaRPr>
          </a:p>
          <a:p>
            <a:pPr marL="473202" lvl="2" indent="0">
              <a:buFont typeface="Wingdings" pitchFamily="2" charset="2"/>
              <a:buNone/>
              <a:defRPr/>
            </a:pPr>
            <a:r>
              <a:rPr lang="en-US" altLang="zh-CN" sz="1200" b="1" dirty="0" smtClean="0">
                <a:solidFill>
                  <a:schemeClr val="tx1">
                    <a:lumMod val="95000"/>
                    <a:lumOff val="5000"/>
                  </a:schemeClr>
                </a:solidFill>
                <a:latin typeface="Consolas" panose="020B0609020204030204" pitchFamily="49" charset="0"/>
                <a:cs typeface="Consolas" panose="020B0609020204030204" pitchFamily="49" charset="0"/>
              </a:rPr>
              <a:t>void</a:t>
            </a:r>
            <a:r>
              <a:rPr lang="en-US" altLang="zh-CN" sz="1200" dirty="0" smtClean="0">
                <a:solidFill>
                  <a:schemeClr val="tx1">
                    <a:lumMod val="95000"/>
                    <a:lumOff val="5000"/>
                  </a:schemeClr>
                </a:solidFill>
                <a:latin typeface="Consolas" panose="020B0609020204030204" pitchFamily="49" charset="0"/>
                <a:cs typeface="Consolas" panose="020B0609020204030204" pitchFamily="49" charset="0"/>
              </a:rPr>
              <a:t> packageDfs(</a:t>
            </a:r>
            <a:r>
              <a:rPr lang="en-US" altLang="zh-CN" sz="1200" b="1" dirty="0">
                <a:solidFill>
                  <a:schemeClr val="tx1">
                    <a:lumMod val="95000"/>
                    <a:lumOff val="5000"/>
                  </a:schemeClr>
                </a:solidFill>
                <a:latin typeface="Consolas" panose="020B0609020204030204" pitchFamily="49" charset="0"/>
                <a:cs typeface="Consolas" panose="020B0609020204030204" pitchFamily="49" charset="0"/>
              </a:rPr>
              <a:t>int</a:t>
            </a:r>
            <a:r>
              <a:rPr lang="en-US" altLang="zh-CN" sz="1200" dirty="0" smtClean="0">
                <a:solidFill>
                  <a:schemeClr val="tx1">
                    <a:lumMod val="95000"/>
                    <a:lumOff val="5000"/>
                  </a:schemeClr>
                </a:solidFill>
                <a:latin typeface="Consolas" panose="020B0609020204030204" pitchFamily="49" charset="0"/>
                <a:cs typeface="Consolas" panose="020B0609020204030204" pitchFamily="49" charset="0"/>
              </a:rPr>
              <a:t> i</a:t>
            </a: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a:t>
            </a:r>
            <a:r>
              <a:rPr lang="en-US" altLang="zh-CN" sz="1200" b="1" dirty="0">
                <a:solidFill>
                  <a:schemeClr val="tx1">
                    <a:lumMod val="95000"/>
                    <a:lumOff val="5000"/>
                  </a:schemeClr>
                </a:solidFill>
                <a:latin typeface="Consolas" panose="020B0609020204030204" pitchFamily="49" charset="0"/>
                <a:cs typeface="Consolas" panose="020B0609020204030204" pitchFamily="49" charset="0"/>
              </a:rPr>
              <a:t>int</a:t>
            </a:r>
            <a:r>
              <a:rPr lang="en-US" altLang="zh-CN" sz="1200" dirty="0" smtClean="0">
                <a:solidFill>
                  <a:schemeClr val="tx1">
                    <a:lumMod val="95000"/>
                    <a:lumOff val="5000"/>
                  </a:schemeClr>
                </a:solidFill>
                <a:latin typeface="Consolas" panose="020B0609020204030204" pitchFamily="49" charset="0"/>
                <a:cs typeface="Consolas" panose="020B0609020204030204" pitchFamily="49" charset="0"/>
              </a:rPr>
              <a:t> currentWeight</a:t>
            </a: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a:t>
            </a:r>
            <a:r>
              <a:rPr lang="en-US" altLang="zh-CN" sz="1200" b="1" dirty="0">
                <a:solidFill>
                  <a:schemeClr val="tx1">
                    <a:lumMod val="95000"/>
                    <a:lumOff val="5000"/>
                  </a:schemeClr>
                </a:solidFill>
                <a:latin typeface="Consolas" panose="020B0609020204030204" pitchFamily="49" charset="0"/>
                <a:cs typeface="Consolas" panose="020B0609020204030204" pitchFamily="49" charset="0"/>
              </a:rPr>
              <a:t>int</a:t>
            </a:r>
            <a:r>
              <a:rPr lang="en-US" altLang="zh-CN" sz="1200" dirty="0" smtClean="0">
                <a:solidFill>
                  <a:schemeClr val="tx1">
                    <a:lumMod val="95000"/>
                    <a:lumOff val="5000"/>
                  </a:schemeClr>
                </a:solidFill>
                <a:latin typeface="Consolas" panose="020B0609020204030204" pitchFamily="49" charset="0"/>
                <a:cs typeface="Consolas" panose="020B0609020204030204" pitchFamily="49" charset="0"/>
              </a:rPr>
              <a:t> currentValue</a:t>
            </a: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a:t>
            </a:r>
          </a:p>
          <a:p>
            <a:pPr marL="473202" lvl="2" indent="0">
              <a:buFont typeface="Wingdings" pitchFamily="2" charset="2"/>
              <a:buNone/>
              <a:defRPr/>
            </a:pP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a:t>
            </a:r>
            <a:r>
              <a:rPr lang="en-US" altLang="zh-CN" sz="1200" b="1" dirty="0">
                <a:solidFill>
                  <a:schemeClr val="tx1">
                    <a:lumMod val="95000"/>
                    <a:lumOff val="5000"/>
                  </a:schemeClr>
                </a:solidFill>
                <a:latin typeface="Consolas" panose="020B0609020204030204" pitchFamily="49" charset="0"/>
                <a:cs typeface="Consolas" panose="020B0609020204030204" pitchFamily="49" charset="0"/>
              </a:rPr>
              <a:t>if</a:t>
            </a: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 i &gt; N ) {</a:t>
            </a:r>
          </a:p>
          <a:p>
            <a:pPr marL="473202" lvl="2" indent="0">
              <a:buFont typeface="Wingdings" pitchFamily="2" charset="2"/>
              <a:buNone/>
              <a:defRPr/>
            </a:pP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a:t>
            </a:r>
            <a:r>
              <a:rPr lang="en-US" altLang="zh-CN" sz="1200" b="1" dirty="0">
                <a:solidFill>
                  <a:schemeClr val="tx1">
                    <a:lumMod val="95000"/>
                    <a:lumOff val="5000"/>
                  </a:schemeClr>
                </a:solidFill>
                <a:latin typeface="Consolas" panose="020B0609020204030204" pitchFamily="49" charset="0"/>
                <a:cs typeface="Consolas" panose="020B0609020204030204" pitchFamily="49" charset="0"/>
              </a:rPr>
              <a:t>if</a:t>
            </a: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 currentValue &gt; bestValue )</a:t>
            </a:r>
          </a:p>
          <a:p>
            <a:pPr marL="473202" lvl="2" indent="0">
              <a:buFont typeface="Wingdings" pitchFamily="2" charset="2"/>
              <a:buNone/>
              <a:defRPr/>
            </a:pP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bestValue = currentValue;</a:t>
            </a:r>
          </a:p>
          <a:p>
            <a:pPr marL="473202" lvl="2" indent="0">
              <a:buFont typeface="Wingdings" pitchFamily="2" charset="2"/>
              <a:buNone/>
              <a:defRPr/>
            </a:pP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a:t>
            </a:r>
            <a:r>
              <a:rPr lang="en-US" altLang="zh-CN" sz="1200" b="1" dirty="0">
                <a:solidFill>
                  <a:schemeClr val="tx1">
                    <a:lumMod val="95000"/>
                    <a:lumOff val="5000"/>
                  </a:schemeClr>
                </a:solidFill>
                <a:latin typeface="Consolas" panose="020B0609020204030204" pitchFamily="49" charset="0"/>
                <a:cs typeface="Consolas" panose="020B0609020204030204" pitchFamily="49" charset="0"/>
              </a:rPr>
              <a:t>return</a:t>
            </a: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a:t>
            </a:r>
          </a:p>
          <a:p>
            <a:pPr marL="473202" lvl="2" indent="0">
              <a:buFont typeface="Wingdings" pitchFamily="2" charset="2"/>
              <a:buNone/>
              <a:defRPr/>
            </a:pP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a:t>
            </a:r>
          </a:p>
          <a:p>
            <a:pPr marL="473202" lvl="2" indent="0">
              <a:buFont typeface="Wingdings" pitchFamily="2" charset="2"/>
              <a:buNone/>
              <a:defRPr/>
            </a:pP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a:t>
            </a:r>
            <a:r>
              <a:rPr lang="en-US" altLang="zh-CN" sz="1200" b="1" dirty="0">
                <a:solidFill>
                  <a:schemeClr val="tx1">
                    <a:lumMod val="95000"/>
                    <a:lumOff val="5000"/>
                  </a:schemeClr>
                </a:solidFill>
                <a:latin typeface="Consolas" panose="020B0609020204030204" pitchFamily="49" charset="0"/>
                <a:cs typeface="Consolas" panose="020B0609020204030204" pitchFamily="49" charset="0"/>
              </a:rPr>
              <a:t>if</a:t>
            </a: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 currentWeight + weight[i] &lt;= </a:t>
            </a:r>
            <a:r>
              <a:rPr lang="en-US" altLang="zh-CN" sz="1200" dirty="0" smtClean="0">
                <a:solidFill>
                  <a:schemeClr val="tx1">
                    <a:lumMod val="95000"/>
                    <a:lumOff val="5000"/>
                  </a:schemeClr>
                </a:solidFill>
                <a:latin typeface="Consolas" panose="020B0609020204030204" pitchFamily="49" charset="0"/>
                <a:cs typeface="Consolas" panose="020B0609020204030204" pitchFamily="49" charset="0"/>
              </a:rPr>
              <a:t>maxWeight </a:t>
            </a: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a:t>
            </a:r>
          </a:p>
          <a:p>
            <a:pPr marL="473202" lvl="2" indent="0">
              <a:buFont typeface="Wingdings" pitchFamily="2" charset="2"/>
              <a:buNone/>
              <a:defRPr/>
            </a:pP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packageDfs(i + 1, currentWeight + weight[i], currentValue + value[i]);</a:t>
            </a:r>
          </a:p>
          <a:p>
            <a:pPr marL="473202" lvl="2" indent="0">
              <a:buFont typeface="Wingdings" pitchFamily="2" charset="2"/>
              <a:buNone/>
              <a:defRPr/>
            </a:pP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    packageDfs(i + 1, currentWeight, currentValue);</a:t>
            </a:r>
          </a:p>
          <a:p>
            <a:pPr marL="473202" lvl="2" indent="0">
              <a:buFont typeface="Wingdings" pitchFamily="2" charset="2"/>
              <a:buNone/>
              <a:defRPr/>
            </a:pPr>
            <a:r>
              <a:rPr lang="en-US" altLang="zh-CN" sz="1200" dirty="0">
                <a:solidFill>
                  <a:schemeClr val="tx1">
                    <a:lumMod val="95000"/>
                    <a:lumOff val="5000"/>
                  </a:schemeClr>
                </a:solidFill>
                <a:latin typeface="Consolas" panose="020B0609020204030204" pitchFamily="49" charset="0"/>
                <a:cs typeface="Consolas" panose="020B0609020204030204" pitchFamily="49" charset="0"/>
              </a:rPr>
              <a:t>}</a:t>
            </a:r>
            <a:endParaRPr lang="en-US" altLang="zh-CN" dirty="0">
              <a:solidFill>
                <a:schemeClr val="tx1">
                  <a:lumMod val="95000"/>
                  <a:lumOff val="5000"/>
                </a:schemeClr>
              </a:solidFill>
              <a:latin typeface="Consolas" panose="020B0609020204030204" pitchFamily="49" charset="0"/>
              <a:cs typeface="Consolas" panose="020B0609020204030204" pitchFamily="49" charset="0"/>
            </a:endParaRPr>
          </a:p>
          <a:p>
            <a:pPr lvl="1">
              <a:defRPr/>
            </a:pPr>
            <a:r>
              <a:rPr lang="zh-CN" altLang="en-US" dirty="0" smtClean="0">
                <a:solidFill>
                  <a:schemeClr val="tx1">
                    <a:lumMod val="95000"/>
                    <a:lumOff val="5000"/>
                  </a:schemeClr>
                </a:solidFill>
              </a:rPr>
              <a:t>剪枝</a:t>
            </a:r>
            <a:r>
              <a:rPr lang="zh-CN" altLang="en-US" dirty="0" smtClean="0"/>
              <a:t>分析</a:t>
            </a:r>
            <a:endParaRPr lang="en-US" altLang="zh-CN" dirty="0" smtClean="0"/>
          </a:p>
          <a:p>
            <a:pPr lvl="2">
              <a:defRPr/>
            </a:pPr>
            <a:r>
              <a:rPr lang="zh-CN" altLang="en-US" b="1" dirty="0"/>
              <a:t>若加上剩下所有物品的权值也无法得到比当前得到的最优解更优的</a:t>
            </a:r>
            <a:r>
              <a:rPr lang="zh-CN" altLang="en-US" b="1" dirty="0" smtClean="0"/>
              <a:t>解</a:t>
            </a:r>
            <a:r>
              <a:rPr lang="en-US" altLang="zh-CN" b="1" dirty="0" smtClean="0"/>
              <a:t>, </a:t>
            </a:r>
            <a:r>
              <a:rPr lang="zh-CN" altLang="en-US" b="1" dirty="0" smtClean="0"/>
              <a:t>则剪枝</a:t>
            </a:r>
            <a:r>
              <a:rPr lang="en-US" altLang="zh-CN" b="1" dirty="0" smtClean="0"/>
              <a:t>(</a:t>
            </a:r>
            <a:r>
              <a:rPr lang="zh-CN" altLang="en-US" b="1" dirty="0" smtClean="0">
                <a:solidFill>
                  <a:srgbClr val="007A37"/>
                </a:solidFill>
              </a:rPr>
              <a:t>最优性剪枝</a:t>
            </a:r>
            <a:r>
              <a:rPr lang="en-US" altLang="zh-CN" b="1" dirty="0" smtClean="0"/>
              <a:t>)</a:t>
            </a:r>
            <a:r>
              <a:rPr lang="en-US" altLang="zh-CN" dirty="0" smtClean="0"/>
              <a:t>.</a:t>
            </a:r>
            <a:endParaRPr lang="zh-CN" altLang="en-US" dirty="0"/>
          </a:p>
        </p:txBody>
      </p:sp>
      <p:pic>
        <p:nvPicPr>
          <p:cNvPr id="53252" name="Picture 2" descr="http://upload.wikimedia.org/wikipedia/commons/thumb/f/fd/Knapsack.svg/250px-Knapsack.sv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32600" y="304272"/>
            <a:ext cx="1682750" cy="12170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3813295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z="3600" dirty="0" smtClean="0"/>
              <a:t>Betsy</a:t>
            </a:r>
            <a:r>
              <a:rPr lang="zh-CN" altLang="en-US" sz="3600" dirty="0" smtClean="0"/>
              <a:t>的旅行</a:t>
            </a:r>
          </a:p>
        </p:txBody>
      </p:sp>
      <p:sp>
        <p:nvSpPr>
          <p:cNvPr id="54275" name="内容占位符 2"/>
          <p:cNvSpPr>
            <a:spLocks noGrp="1"/>
          </p:cNvSpPr>
          <p:nvPr>
            <p:ph idx="1"/>
          </p:nvPr>
        </p:nvSpPr>
        <p:spPr/>
        <p:txBody>
          <a:bodyPr/>
          <a:lstStyle/>
          <a:p>
            <a:r>
              <a:rPr lang="zh-CN" altLang="en-US" dirty="0" smtClean="0"/>
              <a:t>问题描述</a:t>
            </a:r>
            <a:endParaRPr lang="en-US" altLang="zh-CN" dirty="0" smtClean="0"/>
          </a:p>
          <a:p>
            <a:pPr lvl="1"/>
            <a:r>
              <a:rPr lang="zh-CN" altLang="en-US" sz="1600" dirty="0" smtClean="0"/>
              <a:t>一个正方形的小镇被分成</a:t>
            </a:r>
            <a:r>
              <a:rPr lang="en-US" altLang="zh-CN" sz="1600" dirty="0" smtClean="0"/>
              <a:t>N</a:t>
            </a:r>
            <a:r>
              <a:rPr lang="en-US" altLang="zh-CN" sz="1600" baseline="30000" dirty="0" smtClean="0"/>
              <a:t>2</a:t>
            </a:r>
            <a:r>
              <a:rPr lang="zh-CN" altLang="en-US" sz="1600" dirty="0" smtClean="0"/>
              <a:t>个小方格</a:t>
            </a:r>
            <a:r>
              <a:rPr lang="en-US" altLang="zh-CN" sz="1600" dirty="0" smtClean="0"/>
              <a:t>, Betsy</a:t>
            </a:r>
            <a:r>
              <a:rPr lang="zh-CN" altLang="en-US" sz="1600" dirty="0" smtClean="0"/>
              <a:t>要从左上角的方格到达右下角的方格</a:t>
            </a:r>
            <a:r>
              <a:rPr lang="en-US" altLang="zh-CN" sz="1600" dirty="0" smtClean="0"/>
              <a:t>, </a:t>
            </a:r>
            <a:r>
              <a:rPr lang="zh-CN" altLang="en-US" sz="1600" dirty="0" smtClean="0"/>
              <a:t>并且经过每个方格</a:t>
            </a:r>
            <a:r>
              <a:rPr lang="zh-CN" altLang="en-US" sz="1600" dirty="0" smtClean="0">
                <a:solidFill>
                  <a:srgbClr val="FF0000"/>
                </a:solidFill>
              </a:rPr>
              <a:t>恰好</a:t>
            </a:r>
            <a:r>
              <a:rPr lang="zh-CN" altLang="en-US" sz="1600" dirty="0" smtClean="0"/>
              <a:t>一次</a:t>
            </a:r>
            <a:r>
              <a:rPr lang="en-US" altLang="zh-CN" sz="1600" dirty="0" smtClean="0"/>
              <a:t>. </a:t>
            </a:r>
            <a:r>
              <a:rPr lang="zh-CN" altLang="en-US" sz="1600" dirty="0" smtClean="0"/>
              <a:t>编程对于给定的</a:t>
            </a:r>
            <a:r>
              <a:rPr lang="en-US" altLang="zh-CN" sz="1600" dirty="0" smtClean="0"/>
              <a:t>N(2</a:t>
            </a:r>
            <a:r>
              <a:rPr lang="zh-CN" altLang="en-US" sz="1600" dirty="0" smtClean="0"/>
              <a:t>≤</a:t>
            </a:r>
            <a:r>
              <a:rPr lang="en-US" altLang="zh-CN" sz="1600" dirty="0" smtClean="0"/>
              <a:t>N</a:t>
            </a:r>
            <a:r>
              <a:rPr lang="zh-CN" altLang="en-US" sz="1600" dirty="0" smtClean="0"/>
              <a:t>≤</a:t>
            </a:r>
            <a:r>
              <a:rPr lang="en-US" altLang="zh-CN" sz="1600" dirty="0" smtClean="0"/>
              <a:t>9), </a:t>
            </a:r>
            <a:r>
              <a:rPr lang="zh-CN" altLang="en-US" sz="1600" dirty="0" smtClean="0"/>
              <a:t>计算出</a:t>
            </a:r>
            <a:r>
              <a:rPr lang="en-US" altLang="zh-CN" sz="1600" dirty="0" smtClean="0"/>
              <a:t>Betsy</a:t>
            </a:r>
            <a:r>
              <a:rPr lang="zh-CN" altLang="en-US" sz="1600" dirty="0" smtClean="0"/>
              <a:t>能采用所有旅行路线的数目</a:t>
            </a:r>
            <a:r>
              <a:rPr lang="en-US" altLang="zh-CN" sz="1600" dirty="0" smtClean="0"/>
              <a:t>.</a:t>
            </a:r>
          </a:p>
          <a:p>
            <a:r>
              <a:rPr lang="zh-CN" altLang="en-US" dirty="0" smtClean="0"/>
              <a:t>样例输入</a:t>
            </a:r>
            <a:endParaRPr lang="en-US" altLang="zh-CN" dirty="0" smtClean="0"/>
          </a:p>
          <a:p>
            <a:pPr lvl="1"/>
            <a:r>
              <a:rPr lang="en-US" altLang="zh-CN" sz="1600" dirty="0" smtClean="0">
                <a:latin typeface="Consolas" pitchFamily="49" charset="0"/>
                <a:cs typeface="Consolas" pitchFamily="49" charset="0"/>
              </a:rPr>
              <a:t>3</a:t>
            </a:r>
          </a:p>
          <a:p>
            <a:r>
              <a:rPr lang="zh-CN" altLang="en-US" dirty="0" smtClean="0"/>
              <a:t>样例输出</a:t>
            </a:r>
            <a:endParaRPr lang="en-US" altLang="zh-CN" dirty="0" smtClean="0"/>
          </a:p>
          <a:p>
            <a:pPr lvl="1"/>
            <a:r>
              <a:rPr lang="en-US" altLang="zh-CN" sz="1600" dirty="0" smtClean="0">
                <a:latin typeface="Consolas" pitchFamily="49" charset="0"/>
                <a:cs typeface="Consolas" pitchFamily="49" charset="0"/>
              </a:rPr>
              <a:t>2</a:t>
            </a:r>
          </a:p>
          <a:p>
            <a:pPr lvl="1"/>
            <a:endParaRPr lang="en-US" altLang="zh-CN" sz="1600" dirty="0" smtClean="0">
              <a:latin typeface="Consolas" pitchFamily="49" charset="0"/>
              <a:cs typeface="Consolas" pitchFamily="49" charset="0"/>
            </a:endParaRPr>
          </a:p>
          <a:p>
            <a:pPr lvl="1"/>
            <a:r>
              <a:rPr lang="zh-CN" altLang="en-US" sz="1600" dirty="0" smtClean="0">
                <a:latin typeface="Consolas" pitchFamily="49" charset="0"/>
                <a:cs typeface="Consolas" pitchFamily="49" charset="0"/>
              </a:rPr>
              <a:t>时限：对</a:t>
            </a:r>
            <a:r>
              <a:rPr lang="en-US" altLang="zh-CN" sz="1600" dirty="0" smtClean="0">
                <a:latin typeface="Consolas" pitchFamily="49" charset="0"/>
                <a:cs typeface="Consolas" pitchFamily="49" charset="0"/>
              </a:rPr>
              <a:t>n=9</a:t>
            </a:r>
            <a:r>
              <a:rPr lang="zh-CN" altLang="en-US" sz="1600" dirty="0" smtClean="0">
                <a:latin typeface="Consolas" pitchFamily="49" charset="0"/>
                <a:cs typeface="Consolas" pitchFamily="49" charset="0"/>
              </a:rPr>
              <a:t>时的运行时间</a:t>
            </a:r>
            <a:r>
              <a:rPr lang="en-US" altLang="zh-CN" sz="1600" dirty="0" smtClean="0">
                <a:latin typeface="Consolas" pitchFamily="49" charset="0"/>
                <a:cs typeface="Consolas" pitchFamily="49" charset="0"/>
              </a:rPr>
              <a:t>&lt;=60S</a:t>
            </a:r>
            <a:r>
              <a:rPr lang="zh-CN" altLang="en-US" sz="1600" dirty="0" smtClean="0">
                <a:latin typeface="Consolas" pitchFamily="49" charset="0"/>
                <a:cs typeface="Consolas" pitchFamily="49" charset="0"/>
              </a:rPr>
              <a:t>，否则无分；时间短者优胜；</a:t>
            </a:r>
          </a:p>
        </p:txBody>
      </p:sp>
      <p:graphicFrame>
        <p:nvGraphicFramePr>
          <p:cNvPr id="4" name="表格 3"/>
          <p:cNvGraphicFramePr>
            <a:graphicFrameLocks noGrp="1"/>
          </p:cNvGraphicFramePr>
          <p:nvPr/>
        </p:nvGraphicFramePr>
        <p:xfrm>
          <a:off x="6054725" y="3406511"/>
          <a:ext cx="892176" cy="914334"/>
        </p:xfrm>
        <a:graphic>
          <a:graphicData uri="http://schemas.openxmlformats.org/drawingml/2006/table">
            <a:tbl>
              <a:tblPr firstRow="1" bandRow="1">
                <a:tableStyleId>{69CF1AB2-1976-4502-BF36-3FF5EA218861}</a:tableStyleId>
              </a:tblPr>
              <a:tblGrid>
                <a:gridCol w="297392"/>
                <a:gridCol w="297392"/>
                <a:gridCol w="297392"/>
              </a:tblGrid>
              <a:tr h="304778">
                <a:tc>
                  <a:txBody>
                    <a:bodyPr/>
                    <a:lstStyle/>
                    <a:p>
                      <a:r>
                        <a:rPr lang="zh-CN" altLang="en-US" sz="1500" b="1" dirty="0" smtClean="0"/>
                        <a:t>→</a:t>
                      </a:r>
                      <a:endParaRPr lang="zh-CN" altLang="en-US" sz="1500" b="1" dirty="0"/>
                    </a:p>
                  </a:txBody>
                  <a:tcPr marL="91376" marR="91376" marT="38089" marB="38089"/>
                </a:tc>
                <a:tc>
                  <a:txBody>
                    <a:bodyPr/>
                    <a:lstStyle/>
                    <a:p>
                      <a:r>
                        <a:rPr lang="zh-CN" altLang="en-US" sz="1500" b="1" dirty="0" smtClean="0"/>
                        <a:t>→</a:t>
                      </a:r>
                      <a:endParaRPr lang="zh-CN" altLang="en-US" sz="1500" b="1" dirty="0"/>
                    </a:p>
                  </a:txBody>
                  <a:tcPr marL="91376" marR="91376" marT="38089" marB="38089"/>
                </a:tc>
                <a:tc>
                  <a:txBody>
                    <a:bodyPr/>
                    <a:lstStyle/>
                    <a:p>
                      <a:r>
                        <a:rPr lang="zh-CN" altLang="en-US" sz="1500" b="1" dirty="0" smtClean="0"/>
                        <a:t>↓</a:t>
                      </a:r>
                      <a:endParaRPr lang="zh-CN" altLang="en-US" sz="1500" b="1" dirty="0"/>
                    </a:p>
                  </a:txBody>
                  <a:tcPr marL="91376" marR="91376" marT="38089" marB="38089"/>
                </a:tc>
              </a:tr>
              <a:tr h="304778">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500" b="1" dirty="0" smtClean="0"/>
                        <a:t>↓</a:t>
                      </a:r>
                    </a:p>
                  </a:txBody>
                  <a:tcPr marL="91376" marR="91376" marT="38089" marB="38089"/>
                </a:tc>
                <a:tc>
                  <a:txBody>
                    <a:bodyPr/>
                    <a:lstStyle/>
                    <a:p>
                      <a:r>
                        <a:rPr lang="zh-CN" altLang="en-US" sz="1500" b="1" dirty="0" smtClean="0"/>
                        <a:t>←</a:t>
                      </a:r>
                      <a:endParaRPr lang="zh-CN" altLang="en-US" sz="1500" b="1" dirty="0"/>
                    </a:p>
                  </a:txBody>
                  <a:tcPr marL="91376" marR="91376" marT="38089" marB="38089"/>
                </a:tc>
                <a:tc>
                  <a:txBody>
                    <a:bodyPr/>
                    <a:lstStyle/>
                    <a:p>
                      <a:r>
                        <a:rPr lang="zh-CN" altLang="en-US" sz="1500" b="1" dirty="0" smtClean="0"/>
                        <a:t>←</a:t>
                      </a:r>
                      <a:endParaRPr lang="zh-CN" altLang="en-US" sz="1500" b="1" dirty="0"/>
                    </a:p>
                  </a:txBody>
                  <a:tcPr marL="91376" marR="91376" marT="38089" marB="38089"/>
                </a:tc>
              </a:tr>
              <a:tr h="304778">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500" b="1" dirty="0" smtClean="0"/>
                        <a:t>→</a:t>
                      </a:r>
                    </a:p>
                  </a:txBody>
                  <a:tcPr marL="91376" marR="91376" marT="38089" marB="38089"/>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500" b="1" dirty="0" smtClean="0"/>
                        <a:t>→</a:t>
                      </a:r>
                    </a:p>
                  </a:txBody>
                  <a:tcPr marL="91376" marR="91376" marT="38089" marB="38089"/>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500" b="1" dirty="0" smtClean="0"/>
                        <a:t>→</a:t>
                      </a:r>
                    </a:p>
                  </a:txBody>
                  <a:tcPr marL="91376" marR="91376" marT="38089" marB="38089"/>
                </a:tc>
              </a:tr>
            </a:tbl>
          </a:graphicData>
        </a:graphic>
      </p:graphicFrame>
      <p:graphicFrame>
        <p:nvGraphicFramePr>
          <p:cNvPr id="6" name="表格 5"/>
          <p:cNvGraphicFramePr>
            <a:graphicFrameLocks noGrp="1"/>
          </p:cNvGraphicFramePr>
          <p:nvPr/>
        </p:nvGraphicFramePr>
        <p:xfrm>
          <a:off x="7385050" y="3415771"/>
          <a:ext cx="892176" cy="914334"/>
        </p:xfrm>
        <a:graphic>
          <a:graphicData uri="http://schemas.openxmlformats.org/drawingml/2006/table">
            <a:tbl>
              <a:tblPr firstRow="1" bandRow="1">
                <a:tableStyleId>{69CF1AB2-1976-4502-BF36-3FF5EA218861}</a:tableStyleId>
              </a:tblPr>
              <a:tblGrid>
                <a:gridCol w="297392"/>
                <a:gridCol w="297392"/>
                <a:gridCol w="297392"/>
              </a:tblGrid>
              <a:tr h="304778">
                <a:tc>
                  <a:txBody>
                    <a:bodyPr/>
                    <a:lstStyle/>
                    <a:p>
                      <a:r>
                        <a:rPr lang="zh-CN" altLang="en-US" sz="1500" b="1" dirty="0" smtClean="0"/>
                        <a:t>↓</a:t>
                      </a:r>
                      <a:endParaRPr lang="zh-CN" altLang="en-US" sz="1500" b="1" dirty="0"/>
                    </a:p>
                  </a:txBody>
                  <a:tcPr marL="91376" marR="91376" marT="38089" marB="38089"/>
                </a:tc>
                <a:tc>
                  <a:txBody>
                    <a:bodyPr/>
                    <a:lstStyle/>
                    <a:p>
                      <a:r>
                        <a:rPr lang="zh-CN" altLang="en-US" sz="1500" b="1" dirty="0" smtClean="0"/>
                        <a:t>→</a:t>
                      </a:r>
                      <a:endParaRPr lang="zh-CN" altLang="en-US" sz="1500" b="1" dirty="0"/>
                    </a:p>
                  </a:txBody>
                  <a:tcPr marL="91376" marR="91376" marT="38089" marB="38089"/>
                </a:tc>
                <a:tc>
                  <a:txBody>
                    <a:bodyPr/>
                    <a:lstStyle/>
                    <a:p>
                      <a:r>
                        <a:rPr lang="zh-CN" altLang="en-US" sz="1500" b="1" dirty="0" smtClean="0"/>
                        <a:t>↓</a:t>
                      </a:r>
                      <a:endParaRPr lang="zh-CN" altLang="en-US" sz="1500" b="1" dirty="0"/>
                    </a:p>
                  </a:txBody>
                  <a:tcPr marL="91376" marR="91376" marT="38089" marB="38089"/>
                </a:tc>
              </a:tr>
              <a:tr h="304778">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500" b="1" dirty="0" smtClean="0"/>
                        <a:t>↓</a:t>
                      </a:r>
                    </a:p>
                  </a:txBody>
                  <a:tcPr marL="91376" marR="91376" marT="38089" marB="38089"/>
                </a:tc>
                <a:tc>
                  <a:txBody>
                    <a:bodyPr/>
                    <a:lstStyle/>
                    <a:p>
                      <a:r>
                        <a:rPr lang="zh-CN" altLang="en-US" sz="1500" b="1" dirty="0" smtClean="0"/>
                        <a:t>↑</a:t>
                      </a:r>
                      <a:endParaRPr lang="zh-CN" altLang="en-US" sz="1500" b="1" dirty="0"/>
                    </a:p>
                  </a:txBody>
                  <a:tcPr marL="91376" marR="91376" marT="38089" marB="38089"/>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500" b="1" dirty="0" smtClean="0"/>
                        <a:t>↓</a:t>
                      </a:r>
                    </a:p>
                  </a:txBody>
                  <a:tcPr marL="91376" marR="91376" marT="38089" marB="38089"/>
                </a:tc>
              </a:tr>
              <a:tr h="304778">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500" b="1" dirty="0" smtClean="0"/>
                        <a:t>→</a:t>
                      </a:r>
                    </a:p>
                  </a:txBody>
                  <a:tcPr marL="91376" marR="91376" marT="38089" marB="38089"/>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500" b="1" dirty="0" smtClean="0"/>
                        <a:t>↑</a:t>
                      </a:r>
                    </a:p>
                  </a:txBody>
                  <a:tcPr marL="91376" marR="91376" marT="38089" marB="38089"/>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500" b="1" dirty="0" smtClean="0"/>
                        <a:t>↓</a:t>
                      </a:r>
                    </a:p>
                  </a:txBody>
                  <a:tcPr marL="91376" marR="91376" marT="38089" marB="38089"/>
                </a:tc>
              </a:tr>
            </a:tbl>
          </a:graphicData>
        </a:graphic>
      </p:graphicFrame>
    </p:spTree>
    <p:extLst>
      <p:ext uri="{BB962C8B-B14F-4D97-AF65-F5344CB8AC3E}">
        <p14:creationId xmlns="" xmlns:p14="http://schemas.microsoft.com/office/powerpoint/2010/main" val="1079589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57193" y="178594"/>
            <a:ext cx="8080375" cy="595313"/>
          </a:xfrm>
        </p:spPr>
        <p:txBody>
          <a:bodyPr/>
          <a:lstStyle/>
          <a:p>
            <a:r>
              <a:rPr lang="zh-CN" altLang="en-US" sz="3600" smtClean="0">
                <a:ea typeface="华文新魏" pitchFamily="2" charset="-122"/>
              </a:rPr>
              <a:t>深度优先搜索</a:t>
            </a:r>
          </a:p>
        </p:txBody>
      </p:sp>
      <p:sp>
        <p:nvSpPr>
          <p:cNvPr id="16387" name="Rectangle 3"/>
          <p:cNvSpPr>
            <a:spLocks noGrp="1" noChangeArrowheads="1"/>
          </p:cNvSpPr>
          <p:nvPr>
            <p:ph type="body" idx="1"/>
          </p:nvPr>
        </p:nvSpPr>
        <p:spPr>
          <a:xfrm>
            <a:off x="287343" y="833439"/>
            <a:ext cx="8317109" cy="4256310"/>
          </a:xfrm>
        </p:spPr>
        <p:txBody>
          <a:bodyPr/>
          <a:lstStyle/>
          <a:p>
            <a:r>
              <a:rPr lang="zh-CN" altLang="en-US" sz="2400" dirty="0" smtClean="0"/>
              <a:t>基本思想</a:t>
            </a:r>
          </a:p>
          <a:p>
            <a:pPr lvl="1"/>
            <a:r>
              <a:rPr lang="zh-CN" altLang="en-US" sz="2400" dirty="0" smtClean="0"/>
              <a:t>从初始状态</a:t>
            </a:r>
            <a:r>
              <a:rPr lang="en-US" altLang="zh-CN" sz="2400" dirty="0" smtClean="0"/>
              <a:t>S</a:t>
            </a:r>
            <a:r>
              <a:rPr lang="zh-CN" altLang="en-US" sz="2400" dirty="0" smtClean="0"/>
              <a:t>开始，利用规则生成搜索树下一层任一个结点，检查是否出现目标状态</a:t>
            </a:r>
            <a:r>
              <a:rPr lang="en-US" altLang="zh-CN" sz="2400" dirty="0" smtClean="0"/>
              <a:t>G</a:t>
            </a:r>
            <a:r>
              <a:rPr lang="zh-CN" altLang="en-US" sz="2400" dirty="0" smtClean="0"/>
              <a:t>，若未出现，以此状态利用规则生成再下一层任一个结点，再检查是否为目标节点</a:t>
            </a:r>
            <a:r>
              <a:rPr lang="en-US" altLang="zh-CN" sz="2400" dirty="0" smtClean="0"/>
              <a:t>G</a:t>
            </a:r>
            <a:r>
              <a:rPr lang="zh-CN" altLang="en-US" sz="2400" dirty="0" smtClean="0"/>
              <a:t>，若未出现，继续以上操作过程，一直进行到叶节点（即不能再生成新状态节点），当它仍不是目标状态</a:t>
            </a:r>
            <a:r>
              <a:rPr lang="en-US" altLang="zh-CN" sz="2400" dirty="0" smtClean="0"/>
              <a:t>G</a:t>
            </a:r>
            <a:r>
              <a:rPr lang="zh-CN" altLang="en-US" sz="2400" dirty="0" smtClean="0"/>
              <a:t>时，回溯到上一层结果，取另一可能扩展搜索的分支。生成新状态节点。若仍不是目标状态，就按该分支一直扩展到叶节点，若仍不是目标，采用相同的回溯办法回退到上层节点，扩展可能的分支生成新状态，</a:t>
            </a:r>
            <a:r>
              <a:rPr lang="en-US" altLang="zh-CN" sz="2400" dirty="0" smtClean="0">
                <a:latin typeface="宋体" pitchFamily="2" charset="-122"/>
              </a:rPr>
              <a:t>…</a:t>
            </a:r>
            <a:r>
              <a:rPr lang="zh-CN" altLang="en-US" sz="2400" dirty="0" smtClean="0"/>
              <a:t>，一直进行下去，直到找到目标状态</a:t>
            </a:r>
            <a:r>
              <a:rPr lang="en-US" altLang="zh-CN" sz="2400" dirty="0" smtClean="0"/>
              <a:t>G</a:t>
            </a:r>
            <a:r>
              <a:rPr lang="zh-CN" altLang="en-US" sz="2400" dirty="0" smtClean="0"/>
              <a:t>为止。</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dirty="0" smtClean="0"/>
              <a:t>Betsy</a:t>
            </a:r>
            <a:r>
              <a:rPr lang="zh-CN" altLang="en-US" smtClean="0"/>
              <a:t>的旅行</a:t>
            </a:r>
          </a:p>
        </p:txBody>
      </p:sp>
      <p:sp>
        <p:nvSpPr>
          <p:cNvPr id="55299" name="内容占位符 2"/>
          <p:cNvSpPr>
            <a:spLocks noGrp="1"/>
          </p:cNvSpPr>
          <p:nvPr>
            <p:ph idx="1"/>
          </p:nvPr>
        </p:nvSpPr>
        <p:spPr/>
        <p:txBody>
          <a:bodyPr/>
          <a:lstStyle/>
          <a:p>
            <a:r>
              <a:rPr lang="zh-CN" altLang="en-US" smtClean="0"/>
              <a:t>问题分析</a:t>
            </a:r>
            <a:endParaRPr lang="en-US" altLang="zh-CN" dirty="0" smtClean="0"/>
          </a:p>
          <a:p>
            <a:pPr lvl="1"/>
            <a:r>
              <a:rPr lang="zh-CN" altLang="en-US" smtClean="0"/>
              <a:t>搜索方案</a:t>
            </a:r>
            <a:endParaRPr lang="en-US" altLang="zh-CN" dirty="0" smtClean="0"/>
          </a:p>
          <a:p>
            <a:pPr lvl="2"/>
            <a:r>
              <a:rPr lang="zh-CN" altLang="en-US" smtClean="0"/>
              <a:t>穷举法</a:t>
            </a:r>
            <a:endParaRPr lang="en-US" altLang="zh-CN" dirty="0" smtClean="0"/>
          </a:p>
          <a:p>
            <a:pPr lvl="3"/>
            <a:r>
              <a:rPr lang="zh-CN" altLang="en-US" smtClean="0"/>
              <a:t>从起点出发</a:t>
            </a:r>
            <a:r>
              <a:rPr lang="en-US" altLang="zh-CN" dirty="0" smtClean="0"/>
              <a:t>, </a:t>
            </a:r>
            <a:r>
              <a:rPr lang="zh-CN" altLang="en-US" smtClean="0"/>
              <a:t>每次枚举当前走的方向</a:t>
            </a:r>
            <a:r>
              <a:rPr lang="en-US" altLang="zh-CN" dirty="0" smtClean="0"/>
              <a:t>, </a:t>
            </a:r>
            <a:r>
              <a:rPr lang="zh-CN" altLang="en-US" smtClean="0"/>
              <a:t>选择一个还没走过的方向</a:t>
            </a:r>
            <a:r>
              <a:rPr lang="en-US" altLang="zh-CN" dirty="0" smtClean="0"/>
              <a:t>; </a:t>
            </a:r>
            <a:r>
              <a:rPr lang="zh-CN" altLang="en-US" smtClean="0"/>
              <a:t>到达终点时检查是否已通过所有方格</a:t>
            </a:r>
            <a:r>
              <a:rPr lang="en-US" altLang="zh-CN" dirty="0" smtClean="0"/>
              <a:t>.</a:t>
            </a:r>
          </a:p>
          <a:p>
            <a:pPr lvl="2"/>
            <a:r>
              <a:rPr lang="zh-CN" altLang="en-US" smtClean="0"/>
              <a:t>回溯法</a:t>
            </a:r>
            <a:endParaRPr lang="en-US" altLang="zh-CN" dirty="0" smtClean="0"/>
          </a:p>
          <a:p>
            <a:pPr lvl="3"/>
            <a:r>
              <a:rPr lang="zh-CN" altLang="en-US" smtClean="0"/>
              <a:t>当移动时</a:t>
            </a:r>
            <a:r>
              <a:rPr lang="en-US" altLang="zh-CN" dirty="0" smtClean="0"/>
              <a:t>, </a:t>
            </a:r>
            <a:r>
              <a:rPr lang="zh-CN" altLang="en-US" smtClean="0"/>
              <a:t>仅向没有经过的方格移动</a:t>
            </a:r>
            <a:r>
              <a:rPr lang="en-US" altLang="zh-CN" dirty="0" smtClean="0"/>
              <a:t>, </a:t>
            </a:r>
            <a:r>
              <a:rPr lang="zh-CN" altLang="en-US" smtClean="0"/>
              <a:t>遇到死胡同则回溯</a:t>
            </a:r>
            <a:r>
              <a:rPr lang="en-US" altLang="zh-CN" dirty="0" smtClean="0"/>
              <a:t>; </a:t>
            </a:r>
            <a:r>
              <a:rPr lang="zh-CN" altLang="en-US" smtClean="0"/>
              <a:t>当移动了</a:t>
            </a:r>
            <a:r>
              <a:rPr lang="en-US" altLang="zh-CN" dirty="0" smtClean="0"/>
              <a:t>N</a:t>
            </a:r>
            <a:r>
              <a:rPr lang="en-US" altLang="zh-CN" baseline="30000" dirty="0" smtClean="0"/>
              <a:t>2</a:t>
            </a:r>
            <a:r>
              <a:rPr lang="en-US" altLang="zh-CN" dirty="0" smtClean="0"/>
              <a:t>-1</a:t>
            </a:r>
            <a:r>
              <a:rPr lang="zh-CN" altLang="en-US" smtClean="0"/>
              <a:t>步并达到左下角时</a:t>
            </a:r>
            <a:r>
              <a:rPr lang="en-US" altLang="zh-CN" dirty="0" smtClean="0"/>
              <a:t>, </a:t>
            </a:r>
            <a:r>
              <a:rPr lang="zh-CN" altLang="en-US" smtClean="0"/>
              <a:t>即得到了一条新的路径</a:t>
            </a:r>
            <a:r>
              <a:rPr lang="en-US" altLang="zh-CN" dirty="0" smtClean="0"/>
              <a:t>, </a:t>
            </a:r>
            <a:r>
              <a:rPr lang="zh-CN" altLang="en-US" smtClean="0"/>
              <a:t>继续回溯搜索</a:t>
            </a:r>
            <a:r>
              <a:rPr lang="en-US" altLang="zh-CN" dirty="0" smtClean="0"/>
              <a:t>, </a:t>
            </a:r>
            <a:r>
              <a:rPr lang="zh-CN" altLang="en-US" smtClean="0"/>
              <a:t>直至遍历完所有道路</a:t>
            </a:r>
            <a:r>
              <a:rPr lang="en-US" altLang="zh-CN" dirty="0" smtClean="0"/>
              <a:t>.</a:t>
            </a:r>
          </a:p>
        </p:txBody>
      </p:sp>
    </p:spTree>
    <p:extLst>
      <p:ext uri="{BB962C8B-B14F-4D97-AF65-F5344CB8AC3E}">
        <p14:creationId xmlns="" xmlns:p14="http://schemas.microsoft.com/office/powerpoint/2010/main" val="13714334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dirty="0" smtClean="0"/>
              <a:t>Betsy</a:t>
            </a:r>
            <a:r>
              <a:rPr lang="zh-CN" altLang="en-US" smtClean="0"/>
              <a:t>的旅行</a:t>
            </a:r>
          </a:p>
        </p:txBody>
      </p:sp>
      <p:sp>
        <p:nvSpPr>
          <p:cNvPr id="56323" name="内容占位符 2"/>
          <p:cNvSpPr>
            <a:spLocks noGrp="1"/>
          </p:cNvSpPr>
          <p:nvPr>
            <p:ph idx="1"/>
          </p:nvPr>
        </p:nvSpPr>
        <p:spPr/>
        <p:txBody>
          <a:bodyPr/>
          <a:lstStyle/>
          <a:p>
            <a:r>
              <a:rPr lang="zh-CN" altLang="en-US" dirty="0" smtClean="0"/>
              <a:t>问题分析</a:t>
            </a:r>
            <a:endParaRPr lang="en-US" altLang="zh-CN" dirty="0" smtClean="0"/>
          </a:p>
          <a:p>
            <a:pPr lvl="1"/>
            <a:r>
              <a:rPr lang="zh-CN" altLang="en-US" dirty="0" smtClean="0"/>
              <a:t>剪枝分析</a:t>
            </a:r>
            <a:endParaRPr lang="en-US" altLang="zh-CN" dirty="0" smtClean="0"/>
          </a:p>
          <a:p>
            <a:pPr lvl="2"/>
            <a:r>
              <a:rPr lang="zh-CN" altLang="en-US" dirty="0" smtClean="0"/>
              <a:t>对于一条合法的路径</a:t>
            </a:r>
            <a:r>
              <a:rPr lang="en-US" altLang="zh-CN" dirty="0" smtClean="0"/>
              <a:t>, </a:t>
            </a:r>
            <a:r>
              <a:rPr lang="zh-CN" altLang="en-US" dirty="0" smtClean="0"/>
              <a:t>除出发点和目标方格外</a:t>
            </a:r>
            <a:r>
              <a:rPr lang="en-US" altLang="zh-CN" dirty="0" smtClean="0"/>
              <a:t>, </a:t>
            </a:r>
            <a:r>
              <a:rPr lang="zh-CN" altLang="en-US" dirty="0" smtClean="0"/>
              <a:t>每一个中间方格都必然有“一进一出”的过程</a:t>
            </a:r>
            <a:r>
              <a:rPr lang="en-US" altLang="zh-CN" dirty="0" smtClean="0"/>
              <a:t>. </a:t>
            </a:r>
            <a:r>
              <a:rPr lang="zh-CN" altLang="en-US" dirty="0" smtClean="0"/>
              <a:t>所以在搜索过程中</a:t>
            </a:r>
            <a:r>
              <a:rPr lang="en-US" altLang="zh-CN" dirty="0" smtClean="0"/>
              <a:t>, </a:t>
            </a:r>
            <a:r>
              <a:rPr lang="zh-CN" altLang="en-US" dirty="0" smtClean="0"/>
              <a:t>必须保证每个尚未经过的格子都与至少两个尚未经过的格子相邻</a:t>
            </a:r>
            <a:r>
              <a:rPr lang="en-US" altLang="zh-CN" dirty="0" smtClean="0"/>
              <a:t>(</a:t>
            </a:r>
            <a:r>
              <a:rPr lang="zh-CN" altLang="en-US" dirty="0" smtClean="0"/>
              <a:t>除非当时</a:t>
            </a:r>
            <a:r>
              <a:rPr lang="en-US" altLang="zh-CN" dirty="0" smtClean="0"/>
              <a:t>Betsy</a:t>
            </a:r>
            <a:r>
              <a:rPr lang="zh-CN" altLang="en-US" dirty="0" smtClean="0"/>
              <a:t>就在它旁边</a:t>
            </a:r>
            <a:r>
              <a:rPr lang="en-US" altLang="zh-CN" dirty="0" smtClean="0"/>
              <a:t>).</a:t>
            </a:r>
          </a:p>
          <a:p>
            <a:pPr lvl="2"/>
            <a:r>
              <a:rPr lang="zh-CN" altLang="en-US" dirty="0" smtClean="0"/>
              <a:t>显然，在一个合法的移动方案的任何时刻</a:t>
            </a:r>
            <a:r>
              <a:rPr lang="en-US" altLang="zh-CN" dirty="0" smtClean="0"/>
              <a:t>, </a:t>
            </a:r>
            <a:r>
              <a:rPr lang="zh-CN" altLang="en-US" dirty="0" smtClean="0"/>
              <a:t>都不可能有孤立的区域存在</a:t>
            </a:r>
            <a:r>
              <a:rPr lang="en-US" altLang="zh-CN" dirty="0" smtClean="0"/>
              <a:t>. </a:t>
            </a:r>
            <a:r>
              <a:rPr lang="zh-CN" altLang="en-US" dirty="0" smtClean="0"/>
              <a:t>虽然孤立区域中的每一个格子也可能都有至少两个相邻的空的格子</a:t>
            </a:r>
            <a:r>
              <a:rPr lang="en-US" altLang="zh-CN" dirty="0" smtClean="0"/>
              <a:t>, </a:t>
            </a:r>
            <a:r>
              <a:rPr lang="zh-CN" altLang="en-US" dirty="0" smtClean="0"/>
              <a:t>但它们作为一个整体</a:t>
            </a:r>
            <a:r>
              <a:rPr lang="en-US" altLang="zh-CN" dirty="0" smtClean="0"/>
              <a:t>, Betsy</a:t>
            </a:r>
            <a:r>
              <a:rPr lang="zh-CN" altLang="en-US" dirty="0" smtClean="0"/>
              <a:t>已经不能达到</a:t>
            </a:r>
            <a:r>
              <a:rPr lang="en-US" altLang="zh-CN" dirty="0" smtClean="0"/>
              <a:t>.</a:t>
            </a:r>
            <a:endParaRPr lang="zh-CN" altLang="en-US" dirty="0" smtClean="0"/>
          </a:p>
          <a:p>
            <a:pPr lvl="2"/>
            <a:endParaRPr lang="en-US" altLang="zh-CN" dirty="0" smtClean="0"/>
          </a:p>
        </p:txBody>
      </p:sp>
      <p:pic>
        <p:nvPicPr>
          <p:cNvPr id="56324" name="图片 4"/>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5427666" y="304271"/>
            <a:ext cx="3087687" cy="1104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975992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8313" y="535782"/>
            <a:ext cx="8280400" cy="42174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45523310"/>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93204"/>
            <a:ext cx="8352928" cy="4915901"/>
          </a:xfrm>
        </p:spPr>
        <p:txBody>
          <a:bodyPr/>
          <a:lstStyle/>
          <a:p>
            <a:r>
              <a:rPr lang="zh-CN" altLang="en-US" sz="2400" dirty="0" smtClean="0"/>
              <a:t>剪枝原理</a:t>
            </a:r>
            <a:endParaRPr lang="en-US" altLang="zh-CN" sz="2400" dirty="0" smtClean="0"/>
          </a:p>
          <a:p>
            <a:r>
              <a:rPr lang="zh-CN" altLang="en-US" sz="1600" dirty="0" smtClean="0"/>
              <a:t>朴素的搜索只能解决到</a:t>
            </a:r>
            <a:r>
              <a:rPr lang="en-US" altLang="zh-CN" sz="1600" dirty="0" smtClean="0"/>
              <a:t>N=5</a:t>
            </a:r>
            <a:r>
              <a:rPr lang="zh-CN" altLang="en-US" sz="1600" dirty="0" smtClean="0"/>
              <a:t>，</a:t>
            </a:r>
            <a:r>
              <a:rPr lang="en-US" altLang="zh-CN" sz="1600" dirty="0" smtClean="0"/>
              <a:t>6</a:t>
            </a:r>
            <a:r>
              <a:rPr lang="zh-CN" altLang="en-US" sz="1600" dirty="0" smtClean="0"/>
              <a:t>会超时。于是要加上一些优化。</a:t>
            </a:r>
          </a:p>
          <a:p>
            <a:r>
              <a:rPr lang="zh-CN" altLang="en-US" sz="1600" b="1" dirty="0" smtClean="0"/>
              <a:t>优化</a:t>
            </a:r>
            <a:r>
              <a:rPr lang="en-US" altLang="zh-CN" sz="1600" b="1" dirty="0" smtClean="0"/>
              <a:t>1</a:t>
            </a:r>
            <a:r>
              <a:rPr lang="en-US" altLang="zh-CN" sz="1600" dirty="0" smtClean="0"/>
              <a:t/>
            </a:r>
            <a:br>
              <a:rPr lang="en-US" altLang="zh-CN" sz="1600" dirty="0" smtClean="0"/>
            </a:br>
            <a:r>
              <a:rPr lang="zh-CN" altLang="en-US" sz="1600" dirty="0" smtClean="0"/>
              <a:t>不走死胡同！所谓死胡同，就是走进去以后就再也无法走出来的点。</a:t>
            </a:r>
          </a:p>
          <a:p>
            <a:r>
              <a:rPr lang="zh-CN" altLang="en-US" sz="1600" dirty="0" smtClean="0"/>
              <a:t>一种简单的想法是</a:t>
            </a:r>
            <a:r>
              <a:rPr lang="en-US" altLang="zh-CN" sz="1600" dirty="0" smtClean="0"/>
              <a:t>:"</a:t>
            </a:r>
            <a:r>
              <a:rPr lang="zh-CN" altLang="en-US" sz="1600" dirty="0" smtClean="0"/>
              <a:t>任意时刻，必须保证和当前所在位置不相邻的未经点至少有两个相邻的未经点</a:t>
            </a:r>
            <a:r>
              <a:rPr lang="en-US" altLang="zh-CN" sz="1600" dirty="0" smtClean="0"/>
              <a:t>"</a:t>
            </a:r>
            <a:r>
              <a:rPr lang="zh-CN" altLang="en-US" sz="1600" dirty="0" smtClean="0"/>
              <a:t>。基于这种想法，可以采取这样的优化：</a:t>
            </a:r>
          </a:p>
          <a:p>
            <a:r>
              <a:rPr lang="zh-CN" altLang="en-US" sz="1600" dirty="0" smtClean="0"/>
              <a:t>当前点周围的点</a:t>
            </a:r>
            <a:r>
              <a:rPr lang="en-US" altLang="zh-CN" sz="1600" dirty="0" smtClean="0"/>
              <a:t>D,</a:t>
            </a:r>
            <a:r>
              <a:rPr lang="zh-CN" altLang="en-US" sz="1600" dirty="0" smtClean="0"/>
              <a:t>如果只有一个与</a:t>
            </a:r>
            <a:r>
              <a:rPr lang="en-US" altLang="zh-CN" sz="1600" dirty="0" smtClean="0"/>
              <a:t>D</a:t>
            </a:r>
            <a:r>
              <a:rPr lang="zh-CN" altLang="en-US" sz="1600" dirty="0" smtClean="0"/>
              <a:t>相邻的未经点</a:t>
            </a:r>
            <a:r>
              <a:rPr lang="en-US" altLang="zh-CN" sz="1600" dirty="0" smtClean="0"/>
              <a:t>,</a:t>
            </a:r>
            <a:r>
              <a:rPr lang="zh-CN" altLang="en-US" sz="1600" dirty="0" smtClean="0"/>
              <a:t>则点</a:t>
            </a:r>
            <a:r>
              <a:rPr lang="en-US" altLang="zh-CN" sz="1600" dirty="0" smtClean="0"/>
              <a:t>D</a:t>
            </a:r>
            <a:r>
              <a:rPr lang="zh-CN" altLang="en-US" sz="1600" dirty="0" smtClean="0"/>
              <a:t>为必经点。显然，如果当前点周围有两个或两个以上的符合上述条件的必经点，则无论走哪个必经点都会造成一个死胡同，需要剪枝。如果当前点周围只有一个必经点，则一定要走到这个点。如果该点周围没有必经点，则需要枚举周围每一个点。</a:t>
            </a:r>
            <a:endParaRPr lang="en-US" altLang="zh-CN" sz="1600" dirty="0" smtClean="0"/>
          </a:p>
          <a:p>
            <a:r>
              <a:rPr lang="zh-CN" altLang="en-US" sz="1600" b="1" dirty="0" smtClean="0"/>
              <a:t>优化</a:t>
            </a:r>
            <a:r>
              <a:rPr lang="en-US" altLang="zh-CN" sz="1600" b="1" dirty="0" smtClean="0"/>
              <a:t>2</a:t>
            </a:r>
            <a:r>
              <a:rPr lang="en-US" altLang="zh-CN" sz="1600" dirty="0" smtClean="0"/>
              <a:t/>
            </a:r>
            <a:br>
              <a:rPr lang="en-US" altLang="zh-CN" sz="1600" dirty="0" smtClean="0"/>
            </a:br>
            <a:r>
              <a:rPr lang="zh-CN" altLang="en-US" sz="1600" dirty="0" smtClean="0"/>
              <a:t>不要形成孤立的区域！如果行走过程中把路一分为二，那么肯定有一部分再也走不到了，需要剪枝。</a:t>
            </a:r>
          </a:p>
          <a:p>
            <a:r>
              <a:rPr lang="zh-CN" altLang="en-US" sz="1600" dirty="0" smtClean="0"/>
              <a:t>形成孤立的区域的情况很多，如果使用</a:t>
            </a:r>
            <a:r>
              <a:rPr lang="en-US" altLang="zh-CN" sz="1600" dirty="0" smtClean="0"/>
              <a:t>Floodfill</a:t>
            </a:r>
            <a:r>
              <a:rPr lang="zh-CN" altLang="en-US" sz="1600" dirty="0" smtClean="0"/>
              <a:t>找连通快，代价会很大，反而会更慢。我只考虑了一种最容易出现特殊情况，即：</a:t>
            </a:r>
          </a:p>
          <a:p>
            <a:r>
              <a:rPr lang="zh-CN" altLang="en-US" sz="1600" dirty="0" smtClean="0"/>
              <a:t>当前点</a:t>
            </a:r>
            <a:r>
              <a:rPr lang="zh-CN" altLang="en-US" sz="1600" b="1" dirty="0" smtClean="0"/>
              <a:t>左右都是已经点</a:t>
            </a:r>
            <a:r>
              <a:rPr lang="en-US" altLang="zh-CN" sz="1600" b="1" dirty="0" smtClean="0"/>
              <a:t>(</a:t>
            </a:r>
            <a:r>
              <a:rPr lang="zh-CN" altLang="en-US" sz="1600" b="1" dirty="0" smtClean="0"/>
              <a:t>包括边缘</a:t>
            </a:r>
            <a:r>
              <a:rPr lang="en-US" altLang="zh-CN" sz="1600" b="1" dirty="0" smtClean="0"/>
              <a:t>)</a:t>
            </a:r>
            <a:r>
              <a:rPr lang="zh-CN" altLang="en-US" sz="1600" dirty="0" smtClean="0"/>
              <a:t>，而</a:t>
            </a:r>
            <a:r>
              <a:rPr lang="zh-CN" altLang="en-US" sz="1600" b="1" dirty="0" smtClean="0"/>
              <a:t>上下都是未经点；当前点上下都是已经点</a:t>
            </a:r>
            <a:r>
              <a:rPr lang="en-US" altLang="zh-CN" sz="1600" b="1" dirty="0" smtClean="0"/>
              <a:t>(</a:t>
            </a:r>
            <a:r>
              <a:rPr lang="zh-CN" altLang="en-US" sz="1600" b="1" dirty="0" smtClean="0"/>
              <a:t>包括边缘</a:t>
            </a:r>
            <a:r>
              <a:rPr lang="en-US" altLang="zh-CN" sz="1600" b="1" dirty="0" smtClean="0"/>
              <a:t>)</a:t>
            </a:r>
            <a:r>
              <a:rPr lang="zh-CN" altLang="en-US" sz="1600" b="1" dirty="0" smtClean="0"/>
              <a:t>，而左右都是未经点</a:t>
            </a:r>
            <a:r>
              <a:rPr lang="zh-CN" altLang="en-US" sz="1600" dirty="0" smtClean="0"/>
              <a:t>这样就会形成孤立的区域，只要将出现这种情况的状态都剪掉即可。</a:t>
            </a:r>
          </a:p>
        </p:txBody>
      </p:sp>
      <p:sp>
        <p:nvSpPr>
          <p:cNvPr id="4" name="灯片编号占位符 3"/>
          <p:cNvSpPr>
            <a:spLocks noGrp="1"/>
          </p:cNvSpPr>
          <p:nvPr>
            <p:ph type="sldNum" sz="quarter" idx="12"/>
          </p:nvPr>
        </p:nvSpPr>
        <p:spPr/>
        <p:txBody>
          <a:bodyPr/>
          <a:lstStyle/>
          <a:p>
            <a:pPr>
              <a:defRPr/>
            </a:pPr>
            <a:fld id="{352A1BFD-D97B-45E7-8FE7-DD51A57176FA}" type="slidenum">
              <a:rPr lang="en-US" altLang="zh-CN" smtClean="0"/>
              <a:pPr>
                <a:defRPr/>
              </a:pPr>
              <a:t>93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3" y="228866"/>
            <a:ext cx="8291513" cy="783167"/>
          </a:xfrm>
        </p:spPr>
        <p:txBody>
          <a:bodyPr/>
          <a:lstStyle/>
          <a:p>
            <a:pPr marL="1117600" indent="-1117600"/>
            <a:r>
              <a:rPr lang="en-US" altLang="zh-CN" sz="4000" b="1" dirty="0" smtClean="0"/>
              <a:t>“Betsy</a:t>
            </a:r>
            <a:r>
              <a:rPr lang="zh-CN" altLang="en-US" sz="4000" b="1" smtClean="0"/>
              <a:t>的旅行”测试情况，单位：秒</a:t>
            </a:r>
            <a:r>
              <a:rPr lang="zh-CN" altLang="en-US" sz="4000" smtClean="0"/>
              <a:t/>
            </a:r>
            <a:br>
              <a:rPr lang="zh-CN" altLang="en-US" sz="4000" smtClean="0"/>
            </a:br>
            <a:endParaRPr lang="zh-CN" altLang="en-US" sz="4000" smtClean="0"/>
          </a:p>
        </p:txBody>
      </p:sp>
      <p:graphicFrame>
        <p:nvGraphicFramePr>
          <p:cNvPr id="21805" name="Group 301"/>
          <p:cNvGraphicFramePr>
            <a:graphicFrameLocks noGrp="1"/>
          </p:cNvGraphicFramePr>
          <p:nvPr/>
        </p:nvGraphicFramePr>
        <p:xfrm>
          <a:off x="611188" y="1477698"/>
          <a:ext cx="8064500" cy="3239827"/>
        </p:xfrm>
        <a:graphic>
          <a:graphicData uri="http://schemas.openxmlformats.org/drawingml/2006/table">
            <a:tbl>
              <a:tblPr/>
              <a:tblGrid>
                <a:gridCol w="765175"/>
                <a:gridCol w="893762"/>
                <a:gridCol w="1600200"/>
                <a:gridCol w="1601788"/>
                <a:gridCol w="1601787"/>
                <a:gridCol w="1601788"/>
              </a:tblGrid>
              <a:tr h="404813">
                <a:tc rowSpan="2">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a:t>
                      </a:r>
                      <a:endParaRPr kumimoji="0" lang="zh-CN" altLang="en-US" sz="1500" b="0"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9525" cap="flat" cmpd="sng" algn="ctr">
                      <a:solidFill>
                        <a:srgbClr val="000000"/>
                      </a:solidFill>
                      <a:prstDash val="solid"/>
                      <a:round/>
                      <a:headEnd type="none" w="med" len="med"/>
                      <a:tailEnd type="none" w="med" len="med"/>
                    </a:lnL>
                    <a:lnR w="25400"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rowSpan="2">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路径数</a:t>
                      </a:r>
                      <a:endParaRPr kumimoji="0" lang="zh-CN" altLang="en-US" sz="1500" b="0"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gridSpan="4">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程序运行时间</a:t>
                      </a:r>
                      <a:endParaRPr kumimoji="0" lang="zh-CN" altLang="en-US" sz="1500" b="0"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04813">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无剪枝</a:t>
                      </a:r>
                      <a:endParaRPr kumimoji="0" lang="zh-CN" altLang="en-US" sz="1500" b="0"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第一种剪枝</a:t>
                      </a:r>
                      <a:endParaRPr kumimoji="0" lang="zh-CN" altLang="en-US" sz="1500" b="0"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第二种剪枝</a:t>
                      </a:r>
                      <a:endParaRPr kumimoji="0" lang="zh-CN" altLang="en-US" sz="1500" b="0"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两种剪枝</a:t>
                      </a:r>
                      <a:endParaRPr kumimoji="0" lang="zh-CN" altLang="en-US" sz="1500" b="0"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404813">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9525" cap="flat" cmpd="sng" algn="ctr">
                      <a:solidFill>
                        <a:srgbClr val="000000"/>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406136">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9525" cap="flat" cmpd="sng" algn="ctr">
                      <a:solidFill>
                        <a:srgbClr val="000000"/>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404813">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9525" cap="flat" cmpd="sng" algn="ctr">
                      <a:solidFill>
                        <a:srgbClr val="000000"/>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404813">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9525" cap="flat" cmpd="sng" algn="ctr">
                      <a:solidFill>
                        <a:srgbClr val="000000"/>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86</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0.17</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404813">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9525" cap="flat" cmpd="sng" algn="ctr">
                      <a:solidFill>
                        <a:srgbClr val="000000"/>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1770</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41.25</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0.44</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0.33</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0.11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404813">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9525" cap="flat" cmpd="sng" algn="ctr">
                      <a:solidFill>
                        <a:srgbClr val="000000"/>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88418</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Very long</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28.06</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26.86</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8.51</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25400"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2F2F2"/>
                    </a:solidFill>
                  </a:tcPr>
                </a:tc>
              </a:tr>
            </a:tbl>
          </a:graphicData>
        </a:graphic>
      </p:graphicFrame>
      <p:sp>
        <p:nvSpPr>
          <p:cNvPr id="58431" name="Rectangle 302"/>
          <p:cNvSpPr>
            <a:spLocks noChangeArrowheads="1"/>
          </p:cNvSpPr>
          <p:nvPr/>
        </p:nvSpPr>
        <p:spPr bwMode="auto">
          <a:xfrm>
            <a:off x="2" y="3811866"/>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extLst>
      <p:ext uri="{BB962C8B-B14F-4D97-AF65-F5344CB8AC3E}">
        <p14:creationId xmlns="" xmlns:p14="http://schemas.microsoft.com/office/powerpoint/2010/main" val="3456074392"/>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28625" y="174625"/>
            <a:ext cx="6400800" cy="1016000"/>
          </a:xfrm>
        </p:spPr>
        <p:txBody>
          <a:bodyPr/>
          <a:lstStyle/>
          <a:p>
            <a:pPr eaLnBrk="1" hangingPunct="1"/>
            <a:r>
              <a:rPr lang="zh-CN" altLang="en-US" sz="3600" dirty="0" smtClean="0"/>
              <a:t>虫食算（</a:t>
            </a:r>
            <a:r>
              <a:rPr lang="en-US" altLang="zh-CN" sz="3600" dirty="0" smtClean="0"/>
              <a:t>NOIP 2004</a:t>
            </a:r>
            <a:r>
              <a:rPr lang="zh-CN" altLang="en-US" sz="3600" dirty="0" smtClean="0"/>
              <a:t>）</a:t>
            </a:r>
            <a:endParaRPr lang="en-US" altLang="zh-CN" sz="3600" dirty="0" smtClean="0"/>
          </a:p>
        </p:txBody>
      </p:sp>
      <p:sp>
        <p:nvSpPr>
          <p:cNvPr id="25603" name="Rectangle 3"/>
          <p:cNvSpPr>
            <a:spLocks noGrp="1" noChangeArrowheads="1"/>
          </p:cNvSpPr>
          <p:nvPr>
            <p:ph type="body" idx="1"/>
          </p:nvPr>
        </p:nvSpPr>
        <p:spPr/>
        <p:txBody>
          <a:bodyPr/>
          <a:lstStyle/>
          <a:p>
            <a:pPr eaLnBrk="1" hangingPunct="1">
              <a:lnSpc>
                <a:spcPct val="90000"/>
              </a:lnSpc>
              <a:defRPr/>
            </a:pPr>
            <a:r>
              <a:rPr lang="zh-CN" altLang="en-US" dirty="0" smtClean="0">
                <a:latin typeface="黑体" pitchFamily="49" charset="-122"/>
              </a:rPr>
              <a:t>我们将相同的数字用相同的字母表示，不同的数字用不同的字母表示。如果这个算式是</a:t>
            </a:r>
            <a:r>
              <a:rPr lang="en-US" altLang="zh-CN" dirty="0" smtClean="0">
                <a:latin typeface="黑体" pitchFamily="49" charset="-122"/>
              </a:rPr>
              <a:t>N</a:t>
            </a:r>
            <a:r>
              <a:rPr lang="zh-CN" altLang="en-US" dirty="0" smtClean="0">
                <a:latin typeface="黑体" pitchFamily="49" charset="-122"/>
              </a:rPr>
              <a:t>进制的，我们就取英文字母表中的前</a:t>
            </a:r>
            <a:r>
              <a:rPr lang="en-US" altLang="zh-CN" dirty="0" smtClean="0">
                <a:latin typeface="黑体" pitchFamily="49" charset="-122"/>
              </a:rPr>
              <a:t>N</a:t>
            </a:r>
            <a:r>
              <a:rPr lang="zh-CN" altLang="en-US" dirty="0" smtClean="0">
                <a:latin typeface="黑体" pitchFamily="49" charset="-122"/>
              </a:rPr>
              <a:t>个大写字母来表示这个算式中的</a:t>
            </a:r>
            <a:r>
              <a:rPr lang="en-US" altLang="zh-CN" dirty="0" smtClean="0">
                <a:latin typeface="黑体" pitchFamily="49" charset="-122"/>
              </a:rPr>
              <a:t>0</a:t>
            </a:r>
            <a:r>
              <a:rPr lang="zh-CN" altLang="en-US" dirty="0" smtClean="0">
                <a:latin typeface="黑体" pitchFamily="49" charset="-122"/>
              </a:rPr>
              <a:t>到</a:t>
            </a:r>
            <a:r>
              <a:rPr lang="en-US" altLang="zh-CN" dirty="0" smtClean="0">
                <a:latin typeface="黑体" pitchFamily="49" charset="-122"/>
              </a:rPr>
              <a:t>N-1</a:t>
            </a:r>
            <a:r>
              <a:rPr lang="zh-CN" altLang="en-US" dirty="0" smtClean="0">
                <a:latin typeface="黑体" pitchFamily="49" charset="-122"/>
              </a:rPr>
              <a:t>这</a:t>
            </a:r>
            <a:r>
              <a:rPr lang="en-US" altLang="zh-CN" dirty="0" smtClean="0">
                <a:latin typeface="黑体" pitchFamily="49" charset="-122"/>
              </a:rPr>
              <a:t>N</a:t>
            </a:r>
            <a:r>
              <a:rPr lang="zh-CN" altLang="en-US" dirty="0" smtClean="0">
                <a:latin typeface="黑体" pitchFamily="49" charset="-122"/>
              </a:rPr>
              <a:t>个不同的数字</a:t>
            </a:r>
            <a:r>
              <a:rPr lang="en-US" altLang="zh-CN" dirty="0" smtClean="0">
                <a:latin typeface="黑体" pitchFamily="49" charset="-122"/>
              </a:rPr>
              <a:t>      	    </a:t>
            </a:r>
          </a:p>
          <a:p>
            <a:pPr eaLnBrk="1" hangingPunct="1">
              <a:lnSpc>
                <a:spcPct val="90000"/>
              </a:lnSpc>
              <a:defRPr/>
            </a:pPr>
            <a:r>
              <a:rPr lang="en-US" altLang="zh-CN" dirty="0" smtClean="0">
                <a:latin typeface="黑体" pitchFamily="49" charset="-122"/>
              </a:rPr>
              <a:t>    BADC</a:t>
            </a:r>
            <a:endParaRPr lang="en-US" altLang="zh-CN" u="sng" dirty="0" smtClean="0">
              <a:latin typeface="黑体" pitchFamily="49" charset="-122"/>
            </a:endParaRPr>
          </a:p>
          <a:p>
            <a:pPr eaLnBrk="1" hangingPunct="1">
              <a:lnSpc>
                <a:spcPct val="90000"/>
              </a:lnSpc>
              <a:defRPr/>
            </a:pPr>
            <a:r>
              <a:rPr lang="en-US" altLang="zh-CN" u="sng" dirty="0" smtClean="0">
                <a:latin typeface="黑体" pitchFamily="49" charset="-122"/>
              </a:rPr>
              <a:t> +  CBDA </a:t>
            </a:r>
            <a:endParaRPr lang="en-US" altLang="zh-CN" dirty="0" smtClean="0">
              <a:latin typeface="黑体" pitchFamily="49" charset="-122"/>
            </a:endParaRPr>
          </a:p>
          <a:p>
            <a:pPr eaLnBrk="1" hangingPunct="1">
              <a:lnSpc>
                <a:spcPct val="90000"/>
              </a:lnSpc>
              <a:defRPr/>
            </a:pPr>
            <a:r>
              <a:rPr lang="en-US" altLang="zh-CN" dirty="0" smtClean="0">
                <a:latin typeface="黑体" pitchFamily="49" charset="-122"/>
              </a:rPr>
              <a:t>    DCCC</a:t>
            </a:r>
          </a:p>
        </p:txBody>
      </p:sp>
    </p:spTree>
    <p:extLst>
      <p:ext uri="{BB962C8B-B14F-4D97-AF65-F5344CB8AC3E}">
        <p14:creationId xmlns="" xmlns:p14="http://schemas.microsoft.com/office/powerpoint/2010/main" val="214438110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1242136"/>
            <a:ext cx="8229600" cy="3919620"/>
          </a:xfrm>
        </p:spPr>
        <p:txBody>
          <a:bodyPr/>
          <a:lstStyle/>
          <a:p>
            <a:pPr eaLnBrk="1" hangingPunct="1">
              <a:defRPr/>
            </a:pPr>
            <a:r>
              <a:rPr lang="zh-CN" altLang="en-US" sz="1600" dirty="0" smtClean="0">
                <a:latin typeface="黑体" pitchFamily="49" charset="-122"/>
              </a:rPr>
              <a:t>你的任务是，对于给定的</a:t>
            </a:r>
            <a:r>
              <a:rPr lang="en-US" altLang="zh-CN" sz="1600" dirty="0" smtClean="0">
                <a:latin typeface="黑体" pitchFamily="49" charset="-122"/>
              </a:rPr>
              <a:t>N</a:t>
            </a:r>
            <a:r>
              <a:rPr lang="zh-CN" altLang="en-US" sz="1600" dirty="0" smtClean="0">
                <a:latin typeface="黑体" pitchFamily="49" charset="-122"/>
              </a:rPr>
              <a:t>进制加法算式，</a:t>
            </a:r>
            <a:r>
              <a:rPr lang="zh-CN" altLang="en-US" sz="1600" b="1" dirty="0" smtClean="0">
                <a:solidFill>
                  <a:srgbClr val="FF0000"/>
                </a:solidFill>
                <a:latin typeface="黑体" pitchFamily="49" charset="-122"/>
              </a:rPr>
              <a:t>求出</a:t>
            </a:r>
            <a:r>
              <a:rPr lang="en-US" altLang="zh-CN" sz="1600" b="1" dirty="0" smtClean="0">
                <a:solidFill>
                  <a:srgbClr val="FF0000"/>
                </a:solidFill>
                <a:latin typeface="黑体" pitchFamily="49" charset="-122"/>
              </a:rPr>
              <a:t>N</a:t>
            </a:r>
            <a:r>
              <a:rPr lang="zh-CN" altLang="en-US" sz="1600" b="1" dirty="0" smtClean="0">
                <a:solidFill>
                  <a:srgbClr val="FF0000"/>
                </a:solidFill>
                <a:latin typeface="黑体" pitchFamily="49" charset="-122"/>
              </a:rPr>
              <a:t>个不同的字母分别代表的数字</a:t>
            </a:r>
            <a:r>
              <a:rPr lang="zh-CN" altLang="en-US" sz="1600" dirty="0" smtClean="0">
                <a:latin typeface="黑体" pitchFamily="49" charset="-122"/>
              </a:rPr>
              <a:t>，使得该加法算式成立。输入数据保证有且仅有一组解</a:t>
            </a:r>
            <a:r>
              <a:rPr lang="zh-CN" altLang="en-US" sz="1600" dirty="0" smtClean="0">
                <a:latin typeface="黑体" pitchFamily="49" charset="-122"/>
              </a:rPr>
              <a:t>。</a:t>
            </a:r>
            <a:endParaRPr lang="en-US" altLang="zh-CN" sz="1600" dirty="0" smtClean="0">
              <a:latin typeface="黑体" pitchFamily="49" charset="-122"/>
            </a:endParaRPr>
          </a:p>
          <a:p>
            <a:pPr eaLnBrk="1" hangingPunct="1">
              <a:defRPr/>
            </a:pPr>
            <a:endParaRPr lang="en-US" altLang="zh-CN" sz="1600" dirty="0" smtClean="0">
              <a:latin typeface="黑体" pitchFamily="49" charset="-122"/>
            </a:endParaRPr>
          </a:p>
          <a:p>
            <a:pPr eaLnBrk="1" hangingPunct="1">
              <a:defRPr/>
            </a:pPr>
            <a:r>
              <a:rPr lang="zh-CN" altLang="en-US" sz="1600" dirty="0" smtClean="0">
                <a:latin typeface="黑体" pitchFamily="49" charset="-122"/>
              </a:rPr>
              <a:t>数据规模： </a:t>
            </a:r>
            <a:br>
              <a:rPr lang="zh-CN" altLang="en-US" sz="1600" dirty="0" smtClean="0">
                <a:latin typeface="黑体" pitchFamily="49" charset="-122"/>
              </a:rPr>
            </a:br>
            <a:r>
              <a:rPr lang="zh-CN" altLang="en-US" sz="1600" dirty="0" smtClean="0">
                <a:latin typeface="黑体" pitchFamily="49" charset="-122"/>
              </a:rPr>
              <a:t>对于</a:t>
            </a:r>
            <a:r>
              <a:rPr lang="en-US" altLang="zh-CN" sz="1600" dirty="0" smtClean="0">
                <a:latin typeface="黑体" pitchFamily="49" charset="-122"/>
              </a:rPr>
              <a:t>30</a:t>
            </a:r>
            <a:r>
              <a:rPr lang="zh-CN" altLang="en-US" sz="1600" dirty="0" smtClean="0">
                <a:latin typeface="黑体" pitchFamily="49" charset="-122"/>
              </a:rPr>
              <a:t>％的数据，保证有</a:t>
            </a:r>
            <a:r>
              <a:rPr lang="en-US" altLang="zh-CN" sz="1600" dirty="0" smtClean="0">
                <a:latin typeface="黑体" pitchFamily="49" charset="-122"/>
              </a:rPr>
              <a:t>N&lt;</a:t>
            </a:r>
            <a:r>
              <a:rPr lang="zh-CN" altLang="en-US" sz="1600" dirty="0" smtClean="0">
                <a:latin typeface="黑体" pitchFamily="49" charset="-122"/>
              </a:rPr>
              <a:t>＝</a:t>
            </a:r>
            <a:r>
              <a:rPr lang="en-US" altLang="zh-CN" sz="1600" dirty="0" smtClean="0">
                <a:latin typeface="黑体" pitchFamily="49" charset="-122"/>
              </a:rPr>
              <a:t>10</a:t>
            </a:r>
            <a:r>
              <a:rPr lang="zh-CN" altLang="en-US" sz="1600" dirty="0" smtClean="0">
                <a:latin typeface="黑体" pitchFamily="49" charset="-122"/>
              </a:rPr>
              <a:t>； </a:t>
            </a:r>
            <a:br>
              <a:rPr lang="zh-CN" altLang="en-US" sz="1600" dirty="0" smtClean="0">
                <a:latin typeface="黑体" pitchFamily="49" charset="-122"/>
              </a:rPr>
            </a:br>
            <a:r>
              <a:rPr lang="zh-CN" altLang="en-US" sz="1600" dirty="0" smtClean="0">
                <a:latin typeface="黑体" pitchFamily="49" charset="-122"/>
              </a:rPr>
              <a:t>对于</a:t>
            </a:r>
            <a:r>
              <a:rPr lang="en-US" altLang="zh-CN" sz="1600" dirty="0" smtClean="0">
                <a:latin typeface="黑体" pitchFamily="49" charset="-122"/>
              </a:rPr>
              <a:t>50</a:t>
            </a:r>
            <a:r>
              <a:rPr lang="zh-CN" altLang="en-US" sz="1600" dirty="0" smtClean="0">
                <a:latin typeface="黑体" pitchFamily="49" charset="-122"/>
              </a:rPr>
              <a:t>％的数据，保证有</a:t>
            </a:r>
            <a:r>
              <a:rPr lang="en-US" altLang="zh-CN" sz="1600" dirty="0" smtClean="0">
                <a:latin typeface="黑体" pitchFamily="49" charset="-122"/>
              </a:rPr>
              <a:t>N&lt;</a:t>
            </a:r>
            <a:r>
              <a:rPr lang="zh-CN" altLang="en-US" sz="1600" dirty="0" smtClean="0">
                <a:latin typeface="黑体" pitchFamily="49" charset="-122"/>
              </a:rPr>
              <a:t>＝</a:t>
            </a:r>
            <a:r>
              <a:rPr lang="en-US" altLang="zh-CN" sz="1600" dirty="0" smtClean="0">
                <a:latin typeface="黑体" pitchFamily="49" charset="-122"/>
              </a:rPr>
              <a:t>15</a:t>
            </a:r>
            <a:r>
              <a:rPr lang="zh-CN" altLang="en-US" sz="1600" dirty="0" smtClean="0">
                <a:latin typeface="黑体" pitchFamily="49" charset="-122"/>
              </a:rPr>
              <a:t>； </a:t>
            </a:r>
            <a:br>
              <a:rPr lang="zh-CN" altLang="en-US" sz="1600" dirty="0" smtClean="0">
                <a:latin typeface="黑体" pitchFamily="49" charset="-122"/>
              </a:rPr>
            </a:br>
            <a:r>
              <a:rPr lang="zh-CN" altLang="en-US" sz="1600" dirty="0" smtClean="0">
                <a:latin typeface="黑体" pitchFamily="49" charset="-122"/>
              </a:rPr>
              <a:t>对于全部的数据，保证有</a:t>
            </a:r>
            <a:r>
              <a:rPr lang="en-US" altLang="zh-CN" sz="1600" dirty="0" smtClean="0">
                <a:latin typeface="黑体" pitchFamily="49" charset="-122"/>
              </a:rPr>
              <a:t>N&lt;</a:t>
            </a:r>
            <a:r>
              <a:rPr lang="zh-CN" altLang="en-US" sz="1600" dirty="0" smtClean="0">
                <a:latin typeface="黑体" pitchFamily="49" charset="-122"/>
              </a:rPr>
              <a:t>＝</a:t>
            </a:r>
            <a:r>
              <a:rPr lang="en-US" altLang="zh-CN" sz="1600" dirty="0" smtClean="0">
                <a:latin typeface="黑体" pitchFamily="49" charset="-122"/>
              </a:rPr>
              <a:t>26</a:t>
            </a:r>
            <a:r>
              <a:rPr lang="zh-CN" altLang="en-US" sz="1600" dirty="0" smtClean="0">
                <a:latin typeface="黑体" pitchFamily="49" charset="-122"/>
              </a:rPr>
              <a:t>。</a:t>
            </a:r>
            <a:endParaRPr lang="en-US" altLang="zh-CN" sz="1600" dirty="0" smtClean="0">
              <a:latin typeface="黑体" pitchFamily="49" charset="-122"/>
            </a:endParaRPr>
          </a:p>
          <a:p>
            <a:pPr eaLnBrk="1" hangingPunct="1">
              <a:defRPr/>
            </a:pPr>
            <a:r>
              <a:rPr lang="zh-CN" altLang="en-US" sz="1600" dirty="0" smtClean="0"/>
              <a:t>输入</a:t>
            </a:r>
            <a:endParaRPr lang="en-US" sz="1600" dirty="0" smtClean="0"/>
          </a:p>
          <a:p>
            <a:pPr eaLnBrk="1" hangingPunct="1">
              <a:defRPr/>
            </a:pPr>
            <a:r>
              <a:rPr lang="en-US" sz="1600" dirty="0" smtClean="0"/>
              <a:t>5</a:t>
            </a:r>
            <a:r>
              <a:rPr lang="en-US" sz="1600" dirty="0" smtClean="0"/>
              <a:t> </a:t>
            </a:r>
            <a:br>
              <a:rPr lang="en-US" sz="1600" dirty="0" smtClean="0"/>
            </a:br>
            <a:r>
              <a:rPr lang="en-US" sz="1600" dirty="0" smtClean="0"/>
              <a:t>ABCED </a:t>
            </a:r>
            <a:br>
              <a:rPr lang="en-US" sz="1600" dirty="0" smtClean="0"/>
            </a:br>
            <a:r>
              <a:rPr lang="en-US" sz="1600" dirty="0" smtClean="0"/>
              <a:t>BDACE </a:t>
            </a:r>
            <a:br>
              <a:rPr lang="en-US" sz="1600" dirty="0" smtClean="0"/>
            </a:br>
            <a:r>
              <a:rPr lang="en-US" sz="1600" dirty="0" smtClean="0"/>
              <a:t>EBBAA</a:t>
            </a:r>
            <a:endParaRPr lang="en-US" altLang="zh-CN" sz="1600" dirty="0" smtClean="0">
              <a:latin typeface="黑体" pitchFamily="49" charset="-122"/>
            </a:endParaRPr>
          </a:p>
          <a:p>
            <a:pPr eaLnBrk="1" hangingPunct="1">
              <a:defRPr/>
            </a:pPr>
            <a:r>
              <a:rPr lang="zh-CN" altLang="en-US" sz="1600" dirty="0" smtClean="0"/>
              <a:t>输出</a:t>
            </a:r>
            <a:endParaRPr lang="en-US" altLang="zh-CN" sz="1600" dirty="0" smtClean="0"/>
          </a:p>
          <a:p>
            <a:pPr eaLnBrk="1" hangingPunct="1">
              <a:defRPr/>
            </a:pPr>
            <a:r>
              <a:rPr lang="en-US" altLang="zh-CN" sz="1600" dirty="0" smtClean="0"/>
              <a:t>1 0 3 4 2</a:t>
            </a:r>
            <a:endParaRPr lang="en-US" altLang="zh-CN" sz="1600" dirty="0" smtClean="0"/>
          </a:p>
        </p:txBody>
      </p:sp>
      <p:sp>
        <p:nvSpPr>
          <p:cNvPr id="24579" name="Rectangle 4"/>
          <p:cNvSpPr>
            <a:spLocks noGrp="1" noChangeArrowheads="1"/>
          </p:cNvSpPr>
          <p:nvPr>
            <p:ph type="title"/>
          </p:nvPr>
        </p:nvSpPr>
        <p:spPr>
          <a:xfrm>
            <a:off x="428625" y="157428"/>
            <a:ext cx="6400800" cy="1016000"/>
          </a:xfrm>
        </p:spPr>
        <p:txBody>
          <a:bodyPr/>
          <a:lstStyle/>
          <a:p>
            <a:pPr eaLnBrk="1" hangingPunct="1"/>
            <a:r>
              <a:rPr lang="zh-CN" altLang="en-US" sz="3600" dirty="0" smtClean="0"/>
              <a:t>虫食算（</a:t>
            </a:r>
            <a:r>
              <a:rPr lang="en-US" altLang="zh-CN" sz="3600" dirty="0" smtClean="0"/>
              <a:t>NOIP 2004</a:t>
            </a:r>
            <a:r>
              <a:rPr lang="zh-CN" altLang="en-US" sz="3600" dirty="0" smtClean="0"/>
              <a:t>）</a:t>
            </a:r>
            <a:endParaRPr lang="en-US" altLang="zh-CN" sz="3600" dirty="0" smtClean="0"/>
          </a:p>
        </p:txBody>
      </p:sp>
    </p:spTree>
    <p:extLst>
      <p:ext uri="{BB962C8B-B14F-4D97-AF65-F5344CB8AC3E}">
        <p14:creationId xmlns="" xmlns:p14="http://schemas.microsoft.com/office/powerpoint/2010/main" val="1509748134"/>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rPr>
              <a:t>Solution</a:t>
            </a:r>
          </a:p>
        </p:txBody>
      </p:sp>
      <p:sp>
        <p:nvSpPr>
          <p:cNvPr id="30723" name="Rectangle 3"/>
          <p:cNvSpPr>
            <a:spLocks noGrp="1" noChangeArrowheads="1"/>
          </p:cNvSpPr>
          <p:nvPr>
            <p:ph type="body" idx="1"/>
          </p:nvPr>
        </p:nvSpPr>
        <p:spPr>
          <a:xfrm>
            <a:off x="457200" y="1129308"/>
            <a:ext cx="8229600" cy="3979797"/>
          </a:xfrm>
        </p:spPr>
        <p:txBody>
          <a:bodyPr/>
          <a:lstStyle/>
          <a:p>
            <a:pPr latinLnBrk="0"/>
            <a:r>
              <a:rPr lang="zh-CN" altLang="en-US" sz="2000" dirty="0"/>
              <a:t>从</a:t>
            </a:r>
            <a:r>
              <a:rPr lang="en-US" altLang="zh-CN" sz="2000" dirty="0"/>
              <a:t>A</a:t>
            </a:r>
            <a:r>
              <a:rPr lang="zh-CN" altLang="en-US" sz="2000" dirty="0"/>
              <a:t>开始搜，搜到</a:t>
            </a:r>
            <a:r>
              <a:rPr lang="en-US" altLang="zh-CN" sz="2000" dirty="0"/>
              <a:t>N</a:t>
            </a:r>
            <a:r>
              <a:rPr lang="zh-CN" altLang="en-US" sz="2000" dirty="0"/>
              <a:t>后再判断一下能不能实现，这样的话复杂度是</a:t>
            </a:r>
            <a:r>
              <a:rPr lang="en-US" altLang="zh-CN" sz="2000" dirty="0"/>
              <a:t>N</a:t>
            </a:r>
            <a:r>
              <a:rPr lang="zh-CN" altLang="en-US" sz="2000" dirty="0"/>
              <a:t>！，能</a:t>
            </a:r>
            <a:r>
              <a:rPr lang="zh-CN" altLang="en-US" sz="2000" dirty="0" smtClean="0"/>
              <a:t>过</a:t>
            </a:r>
            <a:r>
              <a:rPr lang="en-US" altLang="zh-CN" sz="2000" dirty="0"/>
              <a:t>3</a:t>
            </a:r>
            <a:r>
              <a:rPr lang="zh-CN" altLang="en-US" sz="2000" dirty="0" smtClean="0"/>
              <a:t>组</a:t>
            </a:r>
            <a:r>
              <a:rPr lang="zh-CN" altLang="en-US" sz="2000" dirty="0"/>
              <a:t>数据</a:t>
            </a:r>
            <a:r>
              <a:rPr lang="zh-CN" altLang="en-US" sz="2000" dirty="0" smtClean="0"/>
              <a:t>，</a:t>
            </a:r>
            <a:r>
              <a:rPr lang="zh-CN" altLang="en-US" sz="2000" dirty="0"/>
              <a:t>接下来</a:t>
            </a:r>
            <a:r>
              <a:rPr lang="zh-CN" altLang="en-US" sz="2000" dirty="0" smtClean="0"/>
              <a:t>重点</a:t>
            </a:r>
            <a:r>
              <a:rPr lang="zh-CN" altLang="en-US" sz="2000" dirty="0"/>
              <a:t>便在减枝</a:t>
            </a:r>
            <a:r>
              <a:rPr lang="zh-CN" altLang="en-US" sz="2000" dirty="0" smtClean="0"/>
              <a:t>了。</a:t>
            </a:r>
            <a:endParaRPr lang="en-US" altLang="zh-CN" sz="2000" dirty="0" smtClean="0"/>
          </a:p>
          <a:p>
            <a:pPr latinLnBrk="0"/>
            <a:r>
              <a:rPr lang="zh-CN" altLang="en-US" sz="2000" dirty="0" smtClean="0"/>
              <a:t>每当</a:t>
            </a:r>
            <a:r>
              <a:rPr lang="zh-CN" altLang="en-US" sz="2000" dirty="0"/>
              <a:t>有一排数据全搜出来，判断一下是否可行，就是两加数的这一位之和</a:t>
            </a:r>
            <a:r>
              <a:rPr lang="zh-CN" altLang="en-US" sz="2000" dirty="0" smtClean="0"/>
              <a:t>（有进位再加上</a:t>
            </a:r>
            <a:r>
              <a:rPr lang="en-US" altLang="zh-CN" sz="2000" dirty="0" smtClean="0"/>
              <a:t>1</a:t>
            </a:r>
            <a:r>
              <a:rPr lang="zh-CN" altLang="en-US" sz="2000" dirty="0" smtClean="0"/>
              <a:t>）</a:t>
            </a:r>
            <a:r>
              <a:rPr lang="en-US" altLang="zh-CN" sz="2000" dirty="0" smtClean="0"/>
              <a:t>mod </a:t>
            </a:r>
            <a:r>
              <a:rPr lang="en-US" altLang="zh-CN" sz="2000" dirty="0"/>
              <a:t>N</a:t>
            </a:r>
            <a:r>
              <a:rPr lang="zh-CN" altLang="en-US" sz="2000" dirty="0"/>
              <a:t>是否等于和的这一位，这样的话，我们可以过</a:t>
            </a:r>
            <a:r>
              <a:rPr lang="en-US" altLang="zh-CN" sz="2000" dirty="0"/>
              <a:t>8</a:t>
            </a:r>
            <a:r>
              <a:rPr lang="zh-CN" altLang="en-US" sz="2000" dirty="0" smtClean="0"/>
              <a:t>组</a:t>
            </a:r>
            <a:r>
              <a:rPr lang="zh-CN" altLang="en-US" sz="2000" dirty="0"/>
              <a:t>。</a:t>
            </a:r>
            <a:endParaRPr lang="en-US" altLang="zh-CN" sz="2000" dirty="0" smtClean="0"/>
          </a:p>
          <a:p>
            <a:pPr latinLnBrk="0"/>
            <a:r>
              <a:rPr lang="zh-CN" altLang="en-US" sz="2000" dirty="0" smtClean="0"/>
              <a:t>继续</a:t>
            </a:r>
            <a:r>
              <a:rPr lang="zh-CN" altLang="en-US" sz="2000" dirty="0"/>
              <a:t>优化，考虑到我们根据每排数据剪枝的，我们可以改变一下搜索的顺序，按照字母从上往下，从右往左出现的顺序来搜，那上面的样例说吧，搜索顺序应该是 </a:t>
            </a:r>
            <a:r>
              <a:rPr lang="en-US" altLang="zh-CN" sz="2000" dirty="0" smtClean="0"/>
              <a:t>C D B A</a:t>
            </a:r>
            <a:r>
              <a:rPr lang="zh-CN" altLang="en-US" sz="2000" dirty="0"/>
              <a:t> </a:t>
            </a:r>
            <a:r>
              <a:rPr lang="zh-CN" altLang="en-US" sz="2000" dirty="0" smtClean="0"/>
              <a:t>，</a:t>
            </a:r>
            <a:r>
              <a:rPr lang="zh-CN" altLang="en-US" sz="2000" dirty="0"/>
              <a:t>这样之后，可以过９</a:t>
            </a:r>
            <a:r>
              <a:rPr lang="zh-CN" altLang="en-US" sz="2000" dirty="0" smtClean="0"/>
              <a:t>组。</a:t>
            </a:r>
            <a:endParaRPr lang="en-US" altLang="zh-CN" sz="2000" dirty="0" smtClean="0"/>
          </a:p>
          <a:p>
            <a:pPr latinLnBrk="0"/>
            <a:r>
              <a:rPr lang="zh-CN" altLang="en-US" sz="2000" dirty="0" smtClean="0"/>
              <a:t>仔细</a:t>
            </a:r>
            <a:r>
              <a:rPr lang="zh-CN" altLang="en-US" sz="2000" dirty="0"/>
              <a:t>考虑</a:t>
            </a:r>
            <a:r>
              <a:rPr lang="zh-CN" altLang="en-US" sz="2000" dirty="0" smtClean="0"/>
              <a:t>过，</a:t>
            </a:r>
            <a:r>
              <a:rPr lang="zh-CN" altLang="en-US" sz="2000" dirty="0"/>
              <a:t>因为我们是从最低位开始搜的，而且，３个数全都是Ｎ位，所以高位数组一般较小，低位较大，所以　应该从ｎ－１倒过来</a:t>
            </a:r>
            <a:r>
              <a:rPr lang="zh-CN" altLang="en-US" sz="2000" dirty="0" smtClean="0"/>
              <a:t>搜，这样能通过</a:t>
            </a:r>
            <a:r>
              <a:rPr lang="en-US" altLang="zh-CN" sz="2000" dirty="0" smtClean="0"/>
              <a:t>10</a:t>
            </a:r>
            <a:r>
              <a:rPr lang="zh-CN" altLang="en-US" sz="2000" dirty="0" smtClean="0"/>
              <a:t>组数据。</a:t>
            </a:r>
            <a:endParaRPr lang="en-US" altLang="zh-CN" sz="2000" dirty="0" smtClean="0"/>
          </a:p>
        </p:txBody>
      </p:sp>
    </p:spTree>
    <p:extLst>
      <p:ext uri="{BB962C8B-B14F-4D97-AF65-F5344CB8AC3E}">
        <p14:creationId xmlns="" xmlns:p14="http://schemas.microsoft.com/office/powerpoint/2010/main" val="3502099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 calcmode="lin" valueType="num">
                                      <p:cBhvr additive="base">
                                        <p:cTn id="25"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rPr>
              <a:t>Solution</a:t>
            </a:r>
          </a:p>
        </p:txBody>
      </p:sp>
      <p:sp>
        <p:nvSpPr>
          <p:cNvPr id="30723" name="Rectangle 3"/>
          <p:cNvSpPr>
            <a:spLocks noGrp="1" noChangeArrowheads="1"/>
          </p:cNvSpPr>
          <p:nvPr>
            <p:ph type="body" idx="1"/>
          </p:nvPr>
        </p:nvSpPr>
        <p:spPr/>
        <p:txBody>
          <a:bodyPr/>
          <a:lstStyle/>
          <a:p>
            <a:pPr eaLnBrk="1" hangingPunct="1">
              <a:buClr>
                <a:schemeClr val="tx1"/>
              </a:buClr>
              <a:buFont typeface="Wingdings" pitchFamily="2" charset="2"/>
              <a:buChar char="Ø"/>
              <a:defRPr/>
            </a:pPr>
            <a:r>
              <a:rPr lang="zh-CN" altLang="en-US" dirty="0" smtClean="0">
                <a:latin typeface="宋体" pitchFamily="2" charset="-122"/>
              </a:rPr>
              <a:t>暴力枚举</a:t>
            </a:r>
            <a:r>
              <a:rPr lang="en-US" altLang="zh-CN" dirty="0" smtClean="0">
                <a:latin typeface="宋体" pitchFamily="2" charset="-122"/>
              </a:rPr>
              <a:t>O(n!)</a:t>
            </a:r>
          </a:p>
          <a:p>
            <a:pPr eaLnBrk="1" hangingPunct="1">
              <a:buClr>
                <a:schemeClr val="tx1"/>
              </a:buClr>
              <a:buFont typeface="Wingdings" pitchFamily="2" charset="2"/>
              <a:buChar char="Ø"/>
              <a:defRPr/>
            </a:pPr>
            <a:r>
              <a:rPr lang="zh-CN" altLang="en-US" dirty="0" smtClean="0">
                <a:latin typeface="华文新魏" pitchFamily="2" charset="-122"/>
                <a:ea typeface="华文新魏" pitchFamily="2" charset="-122"/>
              </a:rPr>
              <a:t>剪枝</a:t>
            </a:r>
            <a:r>
              <a:rPr lang="zh-CN" altLang="en-US" dirty="0" smtClean="0">
                <a:latin typeface="宋体" pitchFamily="2" charset="-122"/>
              </a:rPr>
              <a:t>：每次搜索的时候，从最后向前判断是否有不合法的式子。</a:t>
            </a:r>
            <a:endParaRPr lang="en-US" altLang="zh-CN" dirty="0" smtClean="0">
              <a:latin typeface="宋体" pitchFamily="2" charset="-122"/>
            </a:endParaRPr>
          </a:p>
          <a:p>
            <a:pPr eaLnBrk="1" hangingPunct="1">
              <a:buClr>
                <a:schemeClr val="tx1"/>
              </a:buClr>
              <a:buFont typeface="Wingdings" pitchFamily="2" charset="2"/>
              <a:buChar char="Ø"/>
              <a:defRPr/>
            </a:pPr>
            <a:r>
              <a:rPr lang="zh-CN" altLang="en-US" dirty="0" smtClean="0">
                <a:latin typeface="华文新魏" pitchFamily="2" charset="-122"/>
                <a:ea typeface="华文新魏" pitchFamily="2" charset="-122"/>
              </a:rPr>
              <a:t>改变搜索顺序</a:t>
            </a:r>
            <a:r>
              <a:rPr lang="zh-CN" altLang="en-US" dirty="0" smtClean="0">
                <a:latin typeface="宋体" pitchFamily="2" charset="-122"/>
              </a:rPr>
              <a:t>：从右往左，按照字母出现顺序搜索</a:t>
            </a:r>
            <a:endParaRPr lang="en-US" altLang="zh-CN" dirty="0" smtClean="0">
              <a:latin typeface="宋体" pitchFamily="2" charset="-122"/>
            </a:endParaRPr>
          </a:p>
          <a:p>
            <a:pPr eaLnBrk="1" hangingPunct="1">
              <a:buClr>
                <a:schemeClr val="tx1"/>
              </a:buClr>
              <a:buFont typeface="Wingdings" pitchFamily="2" charset="2"/>
              <a:buChar char="Ø"/>
              <a:defRPr/>
            </a:pPr>
            <a:r>
              <a:rPr lang="zh-CN" altLang="en-US" dirty="0" smtClean="0">
                <a:ea typeface="华文新魏" pitchFamily="2" charset="-122"/>
              </a:rPr>
              <a:t>缩小搜索范围</a:t>
            </a:r>
            <a:r>
              <a:rPr lang="zh-CN" altLang="en-US" dirty="0" smtClean="0"/>
              <a:t>：</a:t>
            </a:r>
            <a:r>
              <a:rPr lang="zh-CN" altLang="en-US" dirty="0" smtClean="0">
                <a:latin typeface="宋体" pitchFamily="2" charset="-122"/>
              </a:rPr>
              <a:t>某一位上如果两个数确定，第三个数也确定了</a:t>
            </a:r>
            <a:endParaRPr lang="en-US" altLang="zh-CN" dirty="0" smtClean="0">
              <a:latin typeface="宋体" pitchFamily="2" charset="-122"/>
            </a:endParaRPr>
          </a:p>
          <a:p>
            <a:pPr eaLnBrk="1" hangingPunct="1">
              <a:buFont typeface="Wingdings" pitchFamily="2" charset="2"/>
              <a:buNone/>
              <a:defRPr/>
            </a:pPr>
            <a:endParaRPr lang="en-US" altLang="zh-CN" dirty="0" smtClean="0"/>
          </a:p>
        </p:txBody>
      </p:sp>
    </p:spTree>
    <p:extLst>
      <p:ext uri="{BB962C8B-B14F-4D97-AF65-F5344CB8AC3E}">
        <p14:creationId xmlns="" xmlns:p14="http://schemas.microsoft.com/office/powerpoint/2010/main" val="30246740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 calcmode="lin" valueType="num">
                                      <p:cBhvr additive="base">
                                        <p:cTn id="13"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anim calcmode="lin" valueType="num">
                                      <p:cBhvr additive="base">
                                        <p:cTn id="19"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dirty="0" smtClean="0"/>
              <a:t>第</a:t>
            </a:r>
            <a:r>
              <a:rPr lang="en-US" altLang="zh-CN" sz="3600" dirty="0" smtClean="0"/>
              <a:t>K</a:t>
            </a:r>
            <a:r>
              <a:rPr lang="zh-CN" altLang="en-US" sz="3600" dirty="0" smtClean="0"/>
              <a:t>短路</a:t>
            </a:r>
            <a:endParaRPr lang="en-US" altLang="zh-CN" sz="3600" dirty="0" smtClean="0"/>
          </a:p>
        </p:txBody>
      </p:sp>
      <p:sp>
        <p:nvSpPr>
          <p:cNvPr id="22531" name="Rectangle 3"/>
          <p:cNvSpPr>
            <a:spLocks noGrp="1" noChangeArrowheads="1"/>
          </p:cNvSpPr>
          <p:nvPr>
            <p:ph type="body" idx="1"/>
          </p:nvPr>
        </p:nvSpPr>
        <p:spPr/>
        <p:txBody>
          <a:bodyPr/>
          <a:lstStyle/>
          <a:p>
            <a:pPr eaLnBrk="1" hangingPunct="1">
              <a:lnSpc>
                <a:spcPct val="90000"/>
              </a:lnSpc>
              <a:defRPr/>
            </a:pPr>
            <a:r>
              <a:rPr lang="zh-CN" altLang="en-US" sz="2800" dirty="0" smtClean="0">
                <a:latin typeface="黑体" pitchFamily="49" charset="-122"/>
              </a:rPr>
              <a:t>有</a:t>
            </a:r>
            <a:r>
              <a:rPr lang="en-US" altLang="zh-CN" sz="2800" dirty="0" smtClean="0">
                <a:latin typeface="黑体" pitchFamily="49" charset="-122"/>
              </a:rPr>
              <a:t>N</a:t>
            </a:r>
            <a:r>
              <a:rPr lang="zh-CN" altLang="en-US" sz="2800" dirty="0" smtClean="0">
                <a:latin typeface="黑体" pitchFamily="49" charset="-122"/>
              </a:rPr>
              <a:t>个城市和</a:t>
            </a:r>
            <a:r>
              <a:rPr lang="en-US" altLang="zh-CN" sz="2800" dirty="0" smtClean="0">
                <a:latin typeface="黑体" pitchFamily="49" charset="-122"/>
              </a:rPr>
              <a:t>M</a:t>
            </a:r>
            <a:r>
              <a:rPr lang="zh-CN" altLang="en-US" sz="2800" dirty="0" smtClean="0">
                <a:latin typeface="黑体" pitchFamily="49" charset="-122"/>
              </a:rPr>
              <a:t>条公路</a:t>
            </a:r>
            <a:endParaRPr lang="en-US" altLang="zh-CN" sz="2800" dirty="0" smtClean="0">
              <a:latin typeface="黑体" pitchFamily="49" charset="-122"/>
            </a:endParaRPr>
          </a:p>
          <a:p>
            <a:pPr eaLnBrk="1" hangingPunct="1">
              <a:lnSpc>
                <a:spcPct val="90000"/>
              </a:lnSpc>
              <a:defRPr/>
            </a:pPr>
            <a:r>
              <a:rPr lang="zh-CN" altLang="en-US" sz="2800" dirty="0" smtClean="0">
                <a:latin typeface="黑体" pitchFamily="49" charset="-122"/>
              </a:rPr>
              <a:t>边上有权</a:t>
            </a:r>
            <a:endParaRPr lang="en-US" altLang="zh-CN" sz="2800" dirty="0" smtClean="0">
              <a:latin typeface="黑体" pitchFamily="49" charset="-122"/>
            </a:endParaRPr>
          </a:p>
          <a:p>
            <a:pPr eaLnBrk="1" hangingPunct="1">
              <a:lnSpc>
                <a:spcPct val="90000"/>
              </a:lnSpc>
              <a:defRPr/>
            </a:pPr>
            <a:r>
              <a:rPr lang="zh-CN" altLang="en-US" sz="2800" dirty="0" smtClean="0">
                <a:latin typeface="黑体" pitchFamily="49" charset="-122"/>
              </a:rPr>
              <a:t>给定起点</a:t>
            </a:r>
            <a:r>
              <a:rPr lang="en-US" altLang="zh-CN" sz="2800" dirty="0" smtClean="0">
                <a:latin typeface="黑体" pitchFamily="49" charset="-122"/>
              </a:rPr>
              <a:t>S</a:t>
            </a:r>
            <a:r>
              <a:rPr lang="zh-CN" altLang="en-US" sz="2800" dirty="0" smtClean="0">
                <a:latin typeface="黑体" pitchFamily="49" charset="-122"/>
              </a:rPr>
              <a:t>和终点</a:t>
            </a:r>
            <a:r>
              <a:rPr lang="en-US" altLang="zh-CN" sz="2800" dirty="0" smtClean="0">
                <a:latin typeface="黑体" pitchFamily="49" charset="-122"/>
              </a:rPr>
              <a:t>T</a:t>
            </a:r>
          </a:p>
          <a:p>
            <a:pPr eaLnBrk="1" hangingPunct="1">
              <a:lnSpc>
                <a:spcPct val="90000"/>
              </a:lnSpc>
              <a:defRPr/>
            </a:pPr>
            <a:r>
              <a:rPr lang="zh-CN" altLang="en-US" sz="2800" dirty="0" smtClean="0">
                <a:latin typeface="黑体" pitchFamily="49" charset="-122"/>
              </a:rPr>
              <a:t>求</a:t>
            </a:r>
            <a:r>
              <a:rPr lang="en-US" altLang="zh-CN" sz="2800" dirty="0" smtClean="0">
                <a:latin typeface="黑体" pitchFamily="49" charset="-122"/>
              </a:rPr>
              <a:t>S</a:t>
            </a:r>
            <a:r>
              <a:rPr lang="zh-CN" altLang="en-US" sz="2800" dirty="0" smtClean="0">
                <a:latin typeface="黑体" pitchFamily="49" charset="-122"/>
              </a:rPr>
              <a:t>到</a:t>
            </a:r>
            <a:r>
              <a:rPr lang="en-US" altLang="zh-CN" sz="2800" dirty="0" smtClean="0">
                <a:latin typeface="黑体" pitchFamily="49" charset="-122"/>
              </a:rPr>
              <a:t>T</a:t>
            </a:r>
            <a:r>
              <a:rPr lang="zh-CN" altLang="en-US" sz="2800" dirty="0" smtClean="0">
                <a:latin typeface="黑体" pitchFamily="49" charset="-122"/>
              </a:rPr>
              <a:t>的第</a:t>
            </a:r>
            <a:r>
              <a:rPr lang="en-US" altLang="zh-CN" sz="2800" dirty="0" smtClean="0">
                <a:latin typeface="黑体" pitchFamily="49" charset="-122"/>
              </a:rPr>
              <a:t>K</a:t>
            </a:r>
            <a:r>
              <a:rPr lang="zh-CN" altLang="en-US" sz="2800" dirty="0" smtClean="0">
                <a:latin typeface="黑体" pitchFamily="49" charset="-122"/>
              </a:rPr>
              <a:t>短路，不能走重复的路径</a:t>
            </a:r>
            <a:endParaRPr lang="en-US" altLang="zh-CN" sz="2800" dirty="0" smtClean="0">
              <a:latin typeface="黑体" pitchFamily="49" charset="-122"/>
            </a:endParaRPr>
          </a:p>
          <a:p>
            <a:pPr eaLnBrk="1" hangingPunct="1">
              <a:lnSpc>
                <a:spcPct val="90000"/>
              </a:lnSpc>
              <a:defRPr/>
            </a:pPr>
            <a:r>
              <a:rPr lang="en-US" altLang="zh-CN" sz="2800" dirty="0" smtClean="0">
                <a:latin typeface="黑体" pitchFamily="49" charset="-122"/>
              </a:rPr>
              <a:t>N&lt;=100</a:t>
            </a:r>
          </a:p>
          <a:p>
            <a:pPr eaLnBrk="1" hangingPunct="1">
              <a:lnSpc>
                <a:spcPct val="90000"/>
              </a:lnSpc>
              <a:defRPr/>
            </a:pPr>
            <a:r>
              <a:rPr lang="en-US" altLang="zh-CN" sz="2800" dirty="0" smtClean="0">
                <a:latin typeface="黑体" pitchFamily="49" charset="-122"/>
              </a:rPr>
              <a:t>K&lt;=500</a:t>
            </a:r>
          </a:p>
          <a:p>
            <a:pPr eaLnBrk="1" hangingPunct="1">
              <a:lnSpc>
                <a:spcPct val="90000"/>
              </a:lnSpc>
              <a:defRPr/>
            </a:pPr>
            <a:endParaRPr lang="en-US" altLang="zh-CN" sz="2800" dirty="0" smtClean="0"/>
          </a:p>
        </p:txBody>
      </p:sp>
    </p:spTree>
    <p:extLst>
      <p:ext uri="{BB962C8B-B14F-4D97-AF65-F5344CB8AC3E}">
        <p14:creationId xmlns="" xmlns:p14="http://schemas.microsoft.com/office/powerpoint/2010/main" val="163167882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2F2F2"/>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Office">
      <a:dk1>
        <a:sysClr val="windowText" lastClr="000000"/>
      </a:dk1>
      <a:lt1>
        <a:sysClr val="window" lastClr="F2F2F2"/>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分治算法 - 2014年.pptx" id="{32C2EDFC-CB3A-4D60-9305-D1601127BD1E}" vid="{44B56621-E5DA-4EB6-A068-355C3EBFF419}"/>
    </a:ext>
  </a:extLst>
</a:theme>
</file>

<file path=ppt/theme/theme4.xml><?xml version="1.0" encoding="utf-8"?>
<a:theme xmlns:a="http://schemas.openxmlformats.org/drawingml/2006/main" name="Office 主题​​">
  <a:themeElements>
    <a:clrScheme name="Office">
      <a:dk1>
        <a:sysClr val="windowText" lastClr="000000"/>
      </a:dk1>
      <a:lt1>
        <a:sysClr val="window" lastClr="F2F2F2"/>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1226</TotalTime>
  <Words>11471</Words>
  <Application>Microsoft Office PowerPoint</Application>
  <PresentationFormat>全屏显示(16:10)</PresentationFormat>
  <Paragraphs>2131</Paragraphs>
  <Slides>170</Slides>
  <Notes>6</Notes>
  <HiddenSlides>0</HiddenSlides>
  <MMClips>0</MMClips>
  <ScaleCrop>false</ScaleCrop>
  <HeadingPairs>
    <vt:vector size="4" baseType="variant">
      <vt:variant>
        <vt:lpstr>主题</vt:lpstr>
      </vt:variant>
      <vt:variant>
        <vt:i4>3</vt:i4>
      </vt:variant>
      <vt:variant>
        <vt:lpstr>幻灯片标题</vt:lpstr>
      </vt:variant>
      <vt:variant>
        <vt:i4>170</vt:i4>
      </vt:variant>
    </vt:vector>
  </HeadingPairs>
  <TitlesOfParts>
    <vt:vector size="173" baseType="lpstr">
      <vt:lpstr>Office 主题</vt:lpstr>
      <vt:lpstr>Edge</vt:lpstr>
      <vt:lpstr>1_Office 主题</vt:lpstr>
      <vt:lpstr>搜索及优化</vt:lpstr>
      <vt:lpstr>引言</vt:lpstr>
      <vt:lpstr>为什么搜索 ？</vt:lpstr>
      <vt:lpstr>基础概念</vt:lpstr>
      <vt:lpstr>Part 1.穷举</vt:lpstr>
      <vt:lpstr>思考：NOIP2008火柴棒等式 </vt:lpstr>
      <vt:lpstr>常用搜索算法</vt:lpstr>
      <vt:lpstr>Part 2.DFS</vt:lpstr>
      <vt:lpstr>深度优先搜索</vt:lpstr>
      <vt:lpstr>幻灯片 10</vt:lpstr>
      <vt:lpstr>幻灯片 11</vt:lpstr>
      <vt:lpstr>幻灯片 12</vt:lpstr>
      <vt:lpstr>例. 迷宫问题-DFS</vt:lpstr>
      <vt:lpstr>迷宫问题(续)</vt:lpstr>
      <vt:lpstr>迷宫问题(续)</vt:lpstr>
      <vt:lpstr>迷宫问题(续)</vt:lpstr>
      <vt:lpstr>迷宫问题(续)</vt:lpstr>
      <vt:lpstr>迷宫问题(续)</vt:lpstr>
      <vt:lpstr>迷宫问题(续)</vt:lpstr>
      <vt:lpstr>迷宫问题(续)</vt:lpstr>
      <vt:lpstr>迷宫问题(续)</vt:lpstr>
      <vt:lpstr>迷宫问题(续)</vt:lpstr>
      <vt:lpstr>迷宫问题(续)</vt:lpstr>
      <vt:lpstr>迷宫问题(续)</vt:lpstr>
      <vt:lpstr>迷宫问题(续)</vt:lpstr>
      <vt:lpstr>迷宫问题(续)</vt:lpstr>
      <vt:lpstr>迷宫问题(续)</vt:lpstr>
      <vt:lpstr>思考: Uva 走迷宫 </vt:lpstr>
      <vt:lpstr>幻灯片 29</vt:lpstr>
      <vt:lpstr>DFS与回溯</vt:lpstr>
      <vt:lpstr> 皇后问题</vt:lpstr>
      <vt:lpstr>分析</vt:lpstr>
      <vt:lpstr>分析</vt:lpstr>
      <vt:lpstr>分析</vt:lpstr>
      <vt:lpstr>源程序</vt:lpstr>
      <vt:lpstr>练习：OpenJudge 1756 八皇后</vt:lpstr>
      <vt:lpstr>一般深度优先搜索的基本框架</vt:lpstr>
      <vt:lpstr>一般深度优先搜索的基本框架</vt:lpstr>
      <vt:lpstr>深度优先搜索小结</vt:lpstr>
      <vt:lpstr>广度优先搜索</vt:lpstr>
      <vt:lpstr>BFS搜索过程如下：</vt:lpstr>
      <vt:lpstr>幻灯片 42</vt:lpstr>
      <vt:lpstr>例. BFS求最短路应用</vt:lpstr>
      <vt:lpstr>幻灯片 44</vt:lpstr>
      <vt:lpstr>迷宫问题(最短路径)-BFS</vt:lpstr>
      <vt:lpstr>迷宫问题(最短路径)-BFS</vt:lpstr>
      <vt:lpstr>迷宫问题(最短路径)-BFS</vt:lpstr>
      <vt:lpstr>迷宫问题(最短路径)-BFS</vt:lpstr>
      <vt:lpstr>迷宫问题(最短路径)-BFS</vt:lpstr>
      <vt:lpstr>迷宫问题(最短路径)-BFS</vt:lpstr>
      <vt:lpstr>迷宫问题(最短路径)-BFS</vt:lpstr>
      <vt:lpstr>思考 ？</vt:lpstr>
      <vt:lpstr>练习：OpenJudge 2753 走迷宫</vt:lpstr>
      <vt:lpstr>例: 八数码难题</vt:lpstr>
      <vt:lpstr>分析</vt:lpstr>
      <vt:lpstr>搜索</vt:lpstr>
      <vt:lpstr>广度优先搜索</vt:lpstr>
      <vt:lpstr>广度优先搜索</vt:lpstr>
      <vt:lpstr>广度优先搜索</vt:lpstr>
      <vt:lpstr>总结与拓展</vt:lpstr>
      <vt:lpstr>总结与拓展</vt:lpstr>
      <vt:lpstr>判重</vt:lpstr>
      <vt:lpstr>判重</vt:lpstr>
      <vt:lpstr>判重</vt:lpstr>
      <vt:lpstr>判重</vt:lpstr>
      <vt:lpstr>判重</vt:lpstr>
      <vt:lpstr>康拓展开</vt:lpstr>
      <vt:lpstr>康拓展开代码实现</vt:lpstr>
      <vt:lpstr>思考 ？</vt:lpstr>
      <vt:lpstr>康拓展开逆运算代码实现</vt:lpstr>
      <vt:lpstr>判重</vt:lpstr>
      <vt:lpstr>练习: 黑白棋游戏</vt:lpstr>
      <vt:lpstr>分析</vt:lpstr>
      <vt:lpstr>分析</vt:lpstr>
      <vt:lpstr>分析</vt:lpstr>
      <vt:lpstr>小结</vt:lpstr>
      <vt:lpstr>广度优先搜索</vt:lpstr>
      <vt:lpstr>BFS  VS  DFS</vt:lpstr>
      <vt:lpstr>幻灯片 79</vt:lpstr>
      <vt:lpstr>幻灯片 80</vt:lpstr>
      <vt:lpstr>搜索的常用优化策略</vt:lpstr>
      <vt:lpstr>引例: 过河问题</vt:lpstr>
      <vt:lpstr>引例: 过河问题</vt:lpstr>
      <vt:lpstr>引例: 过河问题</vt:lpstr>
      <vt:lpstr>剪枝的原则</vt:lpstr>
      <vt:lpstr>剪枝的分类</vt:lpstr>
      <vt:lpstr>背包问题</vt:lpstr>
      <vt:lpstr>背包问题</vt:lpstr>
      <vt:lpstr>Betsy的旅行</vt:lpstr>
      <vt:lpstr>Betsy的旅行</vt:lpstr>
      <vt:lpstr>Betsy的旅行</vt:lpstr>
      <vt:lpstr>幻灯片 92</vt:lpstr>
      <vt:lpstr>幻灯片 93</vt:lpstr>
      <vt:lpstr>“Betsy的旅行”测试情况，单位：秒 </vt:lpstr>
      <vt:lpstr>虫食算（NOIP 2004）</vt:lpstr>
      <vt:lpstr>虫食算（NOIP 2004）</vt:lpstr>
      <vt:lpstr>Solution</vt:lpstr>
      <vt:lpstr>Solution</vt:lpstr>
      <vt:lpstr>第K短路</vt:lpstr>
      <vt:lpstr>solution</vt:lpstr>
      <vt:lpstr>Solution</vt:lpstr>
      <vt:lpstr>思考：地图寻路</vt:lpstr>
      <vt:lpstr>搜索顺序的优化</vt:lpstr>
      <vt:lpstr>例: 木块间隔排列问题</vt:lpstr>
      <vt:lpstr>例: 木块间隔排列问题</vt:lpstr>
      <vt:lpstr>选择搜索顺序的基本原则</vt:lpstr>
      <vt:lpstr>思考1: 质数方阵</vt:lpstr>
      <vt:lpstr>solution: 质数方阵元素的性质</vt:lpstr>
      <vt:lpstr>solution:  根据元素的取值范围和制约力确定搜索顺序</vt:lpstr>
      <vt:lpstr> 思考2： POJ1011 木棒问题</vt:lpstr>
      <vt:lpstr>幻灯片 111</vt:lpstr>
      <vt:lpstr>解题思路</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双向广度优先搜索</vt:lpstr>
      <vt:lpstr>双向广度优先搜索</vt:lpstr>
      <vt:lpstr>双向广度优先搜索</vt:lpstr>
      <vt:lpstr>双向广度优先搜索</vt:lpstr>
      <vt:lpstr>幻灯片 131</vt:lpstr>
      <vt:lpstr>幻灯片 132</vt:lpstr>
      <vt:lpstr>例1: Conversion</vt:lpstr>
      <vt:lpstr>Solution</vt:lpstr>
      <vt:lpstr>幻灯片 135</vt:lpstr>
      <vt:lpstr>幻灯片 136</vt:lpstr>
      <vt:lpstr>幻灯片 137</vt:lpstr>
      <vt:lpstr>双向BFS程序框架</vt:lpstr>
      <vt:lpstr>二分搜索</vt:lpstr>
      <vt:lpstr>例1:  数列</vt:lpstr>
      <vt:lpstr>例1:  锯绳子</vt:lpstr>
      <vt:lpstr>最大化平均值</vt:lpstr>
      <vt:lpstr>记忆化搜索</vt:lpstr>
      <vt:lpstr>例题1—数塔问题</vt:lpstr>
      <vt:lpstr>幻灯片 145</vt:lpstr>
      <vt:lpstr>1 贪婪算法</vt:lpstr>
      <vt:lpstr>2 暴力枚举（搜索）</vt:lpstr>
      <vt:lpstr>2 递归</vt:lpstr>
      <vt:lpstr>幻灯片 149</vt:lpstr>
      <vt:lpstr>3 记忆化搜索</vt:lpstr>
      <vt:lpstr>3 记忆化搜索</vt:lpstr>
      <vt:lpstr>幻灯片 152</vt:lpstr>
      <vt:lpstr>solution</vt:lpstr>
      <vt:lpstr>埃及分数</vt:lpstr>
      <vt:lpstr>分析</vt:lpstr>
      <vt:lpstr>迭代加深算法</vt:lpstr>
      <vt:lpstr>分析</vt:lpstr>
      <vt:lpstr>幻灯片 158</vt:lpstr>
      <vt:lpstr>幻灯片 159</vt:lpstr>
      <vt:lpstr>DFS-ID</vt:lpstr>
      <vt:lpstr>DFS-ID</vt:lpstr>
      <vt:lpstr>HDU 2485 Destroying the bus stations </vt:lpstr>
      <vt:lpstr>算法分析</vt:lpstr>
      <vt:lpstr>思考: 无优先级运算问题</vt:lpstr>
      <vt:lpstr>基本思想----回溯法</vt:lpstr>
      <vt:lpstr>基本思想----回溯法</vt:lpstr>
      <vt:lpstr>基本思想----回溯法</vt:lpstr>
      <vt:lpstr>效率分析：</vt:lpstr>
      <vt:lpstr>优化策略:迭代加深DFS</vt:lpstr>
      <vt:lpstr>搜索巩固练习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搜索及优化</dc:title>
  <dc:creator>Administrator</dc:creator>
  <cp:lastModifiedBy>user</cp:lastModifiedBy>
  <cp:revision>120</cp:revision>
  <dcterms:created xsi:type="dcterms:W3CDTF">2017-06-29T03:55:39Z</dcterms:created>
  <dcterms:modified xsi:type="dcterms:W3CDTF">2017-07-09T03:37:09Z</dcterms:modified>
</cp:coreProperties>
</file>