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2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422B-B716-4A16-B1B8-BF0B01B8B25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154-EF41-4A4E-A5F7-EBDB133151D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422B-B716-4A16-B1B8-BF0B01B8B25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154-EF41-4A4E-A5F7-EBDB13315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422B-B716-4A16-B1B8-BF0B01B8B25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154-EF41-4A4E-A5F7-EBDB13315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422B-B716-4A16-B1B8-BF0B01B8B25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154-EF41-4A4E-A5F7-EBDB13315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422B-B716-4A16-B1B8-BF0B01B8B25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154-EF41-4A4E-A5F7-EBDB133151D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422B-B716-4A16-B1B8-BF0B01B8B25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154-EF41-4A4E-A5F7-EBDB13315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422B-B716-4A16-B1B8-BF0B01B8B25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154-EF41-4A4E-A5F7-EBDB13315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422B-B716-4A16-B1B8-BF0B01B8B25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154-EF41-4A4E-A5F7-EBDB13315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422B-B716-4A16-B1B8-BF0B01B8B25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154-EF41-4A4E-A5F7-EBDB13315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422B-B716-4A16-B1B8-BF0B01B8B25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154-EF41-4A4E-A5F7-EBDB133151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422B-B716-4A16-B1B8-BF0B01B8B25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F154-EF41-4A4E-A5F7-EBDB13315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51F422B-B716-4A16-B1B8-BF0B01B8B25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7D8F154-EF41-4A4E-A5F7-EBDB133151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du </a:t>
            </a:r>
            <a:r>
              <a:rPr lang="en-US" dirty="0" err="1" smtClean="0"/>
              <a:t>programme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5800" y="1352550"/>
            <a:ext cx="6781800" cy="3643930"/>
            <a:chOff x="685800" y="1352550"/>
            <a:chExt cx="6781800" cy="3643930"/>
          </a:xfrm>
        </p:grpSpPr>
        <p:sp>
          <p:nvSpPr>
            <p:cNvPr id="7" name="Rounded Rectangle 6"/>
            <p:cNvSpPr/>
            <p:nvPr/>
          </p:nvSpPr>
          <p:spPr>
            <a:xfrm>
              <a:off x="912990" y="1766611"/>
              <a:ext cx="4497210" cy="26528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40528" y="3332537"/>
              <a:ext cx="14478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 flipV="1">
              <a:off x="2514600" y="3550920"/>
              <a:ext cx="2629224" cy="1143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066800" y="174773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cGame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0528" y="3332537"/>
              <a:ext cx="782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cPlayer</a:t>
              </a:r>
              <a:endParaRPr lang="en-US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5800" y="1352550"/>
              <a:ext cx="6781800" cy="3200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6394" y="1364218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Othello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562600" y="1733550"/>
              <a:ext cx="1752600" cy="2667000"/>
            </a:xfrm>
            <a:prstGeom prst="roundRect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15000" y="1777523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graphic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048000" y="3333750"/>
              <a:ext cx="14478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333750"/>
              <a:ext cx="782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cPlayer</a:t>
              </a:r>
              <a:endParaRPr lang="en-US" sz="14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340529" y="2292518"/>
              <a:ext cx="3155271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0530" y="2292518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cOthelloBoard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4794" y="3346906"/>
              <a:ext cx="1220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mouseEventCallback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5143824" y="3562350"/>
              <a:ext cx="7521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62803" y="2737306"/>
              <a:ext cx="1136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getStatusMessage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149974" y="2952750"/>
              <a:ext cx="7521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56653" y="2446406"/>
              <a:ext cx="10342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getBoardContent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5143824" y="2657973"/>
              <a:ext cx="7521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91200" y="1456551"/>
              <a:ext cx="840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Thread#0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00400" y="1456551"/>
              <a:ext cx="840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Thread#1</a:t>
              </a:r>
              <a:endParaRPr lang="en-US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429000" y="4726326"/>
              <a:ext cx="685800" cy="27015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err="1" smtClean="0"/>
                <a:t>fstream</a:t>
              </a:r>
              <a:endParaRPr lang="en-US" sz="8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064428" y="3790950"/>
              <a:ext cx="685800" cy="27015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IA</a:t>
              </a:r>
              <a:br>
                <a:rPr lang="en-US" sz="800" dirty="0" smtClean="0"/>
              </a:br>
              <a:r>
                <a:rPr lang="en-US" sz="800" dirty="0" smtClean="0"/>
                <a:t>(</a:t>
              </a:r>
              <a:r>
                <a:rPr lang="en-US" sz="800" dirty="0" err="1" smtClean="0"/>
                <a:t>alphaBeta</a:t>
              </a:r>
              <a:r>
                <a:rPr lang="en-US" sz="800" dirty="0" smtClean="0"/>
                <a:t>)</a:t>
              </a:r>
              <a:endParaRPr lang="en-US" sz="8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721528" y="4718203"/>
              <a:ext cx="685800" cy="27015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console</a:t>
              </a:r>
              <a:endParaRPr lang="en-US" sz="8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771900" y="3790950"/>
              <a:ext cx="685800" cy="27015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IA</a:t>
              </a:r>
              <a:br>
                <a:rPr lang="en-US" sz="800" dirty="0" smtClean="0"/>
              </a:br>
              <a:r>
                <a:rPr lang="en-US" sz="800" dirty="0" smtClean="0"/>
                <a:t>(</a:t>
              </a:r>
              <a:r>
                <a:rPr lang="en-US" sz="800" dirty="0" err="1" smtClean="0"/>
                <a:t>alphaBeta</a:t>
              </a:r>
              <a:r>
                <a:rPr lang="en-US" sz="800" dirty="0" smtClean="0"/>
                <a:t>)</a:t>
              </a:r>
              <a:endParaRPr lang="en-US" sz="800" dirty="0"/>
            </a:p>
          </p:txBody>
        </p:sp>
        <p:cxnSp>
          <p:nvCxnSpPr>
            <p:cNvPr id="36" name="Straight Arrow Connector 35"/>
            <p:cNvCxnSpPr>
              <a:stCxn id="9" idx="2"/>
              <a:endCxn id="31" idx="0"/>
            </p:cNvCxnSpPr>
            <p:nvPr/>
          </p:nvCxnSpPr>
          <p:spPr>
            <a:xfrm>
              <a:off x="2064428" y="4170737"/>
              <a:ext cx="0" cy="54746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" idx="2"/>
              <a:endCxn id="29" idx="0"/>
            </p:cNvCxnSpPr>
            <p:nvPr/>
          </p:nvCxnSpPr>
          <p:spPr>
            <a:xfrm>
              <a:off x="2064428" y="4170737"/>
              <a:ext cx="1707472" cy="555589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1" idx="0"/>
              <a:endCxn id="15" idx="2"/>
            </p:cNvCxnSpPr>
            <p:nvPr/>
          </p:nvCxnSpPr>
          <p:spPr>
            <a:xfrm flipV="1">
              <a:off x="2064428" y="4171950"/>
              <a:ext cx="1707472" cy="54625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9" idx="0"/>
              <a:endCxn id="15" idx="2"/>
            </p:cNvCxnSpPr>
            <p:nvPr/>
          </p:nvCxnSpPr>
          <p:spPr>
            <a:xfrm flipV="1">
              <a:off x="3771900" y="4171950"/>
              <a:ext cx="0" cy="55437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4191000" y="2647950"/>
              <a:ext cx="952824" cy="100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4197150" y="2942727"/>
              <a:ext cx="952824" cy="100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4191000" y="3550920"/>
              <a:ext cx="952824" cy="100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1154969" y="2835718"/>
              <a:ext cx="7521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202379" y="2629584"/>
              <a:ext cx="5036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move()</a:t>
              </a:r>
              <a:endParaRPr lang="en-US" sz="800" dirty="0"/>
            </a:p>
          </p:txBody>
        </p:sp>
        <p:cxnSp>
          <p:nvCxnSpPr>
            <p:cNvPr id="65" name="Straight Arrow Connector 64"/>
            <p:cNvCxnSpPr>
              <a:stCxn id="30" idx="1"/>
            </p:cNvCxnSpPr>
            <p:nvPr/>
          </p:nvCxnSpPr>
          <p:spPr>
            <a:xfrm flipH="1">
              <a:off x="1140685" y="3926027"/>
              <a:ext cx="923743" cy="41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976355" y="3714750"/>
              <a:ext cx="9557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getRowColumn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  <p:cxnSp>
          <p:nvCxnSpPr>
            <p:cNvPr id="67" name="Straight Arrow Connector 66"/>
            <p:cNvCxnSpPr>
              <a:stCxn id="32" idx="1"/>
            </p:cNvCxnSpPr>
            <p:nvPr/>
          </p:nvCxnSpPr>
          <p:spPr>
            <a:xfrm flipH="1" flipV="1">
              <a:off x="2866219" y="3920730"/>
              <a:ext cx="905681" cy="529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701889" y="3714750"/>
              <a:ext cx="9557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getRowColumn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  <p:cxnSp>
          <p:nvCxnSpPr>
            <p:cNvPr id="70" name="Straight Connector 69"/>
            <p:cNvCxnSpPr>
              <a:endCxn id="15" idx="2"/>
            </p:cNvCxnSpPr>
            <p:nvPr/>
          </p:nvCxnSpPr>
          <p:spPr>
            <a:xfrm>
              <a:off x="3657600" y="3930194"/>
              <a:ext cx="114300" cy="241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954662" y="3928110"/>
              <a:ext cx="114300" cy="241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rc 75"/>
            <p:cNvSpPr/>
            <p:nvPr/>
          </p:nvSpPr>
          <p:spPr>
            <a:xfrm>
              <a:off x="981117" y="2761118"/>
              <a:ext cx="152400" cy="1231732"/>
            </a:xfrm>
            <a:prstGeom prst="arc">
              <a:avLst>
                <a:gd name="adj1" fmla="val 16200000"/>
                <a:gd name="adj2" fmla="val 15460517"/>
              </a:avLst>
            </a:prstGeom>
            <a:ln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flipH="1">
              <a:off x="762000" y="2627067"/>
              <a:ext cx="454261" cy="25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85800" y="2411623"/>
              <a:ext cx="4411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play()</a:t>
              </a:r>
              <a:endParaRPr lang="en-US" sz="800" dirty="0"/>
            </a:p>
          </p:txBody>
        </p:sp>
        <p:sp>
          <p:nvSpPr>
            <p:cNvPr id="81" name="Arc 80"/>
            <p:cNvSpPr/>
            <p:nvPr/>
          </p:nvSpPr>
          <p:spPr>
            <a:xfrm>
              <a:off x="2667000" y="3332537"/>
              <a:ext cx="457200" cy="139481"/>
            </a:xfrm>
            <a:prstGeom prst="arc">
              <a:avLst>
                <a:gd name="adj1" fmla="val 10756202"/>
                <a:gd name="adj2" fmla="val 0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20244" y="3142036"/>
              <a:ext cx="15135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notifyOpponentRowColumn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895944" y="3459360"/>
              <a:ext cx="1295400" cy="2059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err="1" smtClean="0"/>
                <a:t>mouseButtonCallback</a:t>
              </a:r>
              <a:r>
                <a:rPr lang="en-US" sz="800" dirty="0" smtClean="0"/>
                <a:t>()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902094" y="2519344"/>
              <a:ext cx="1295400" cy="5547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err="1" smtClean="0"/>
                <a:t>displayCallback</a:t>
              </a:r>
              <a:r>
                <a:rPr lang="en-US" sz="800" dirty="0" smtClean="0"/>
                <a:t>()</a:t>
              </a: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5902094" y="2146855"/>
              <a:ext cx="1295400" cy="2059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err="1" smtClean="0"/>
                <a:t>timerCallback</a:t>
              </a:r>
              <a:r>
                <a:rPr lang="en-US" sz="800" dirty="0" smtClean="0"/>
                <a:t>()</a:t>
              </a:r>
            </a:p>
          </p:txBody>
        </p:sp>
        <p:sp>
          <p:nvSpPr>
            <p:cNvPr id="87" name="Arc 86"/>
            <p:cNvSpPr/>
            <p:nvPr/>
          </p:nvSpPr>
          <p:spPr>
            <a:xfrm>
              <a:off x="5715000" y="2122275"/>
              <a:ext cx="228600" cy="230560"/>
            </a:xfrm>
            <a:prstGeom prst="arc">
              <a:avLst>
                <a:gd name="adj1" fmla="val 16200000"/>
                <a:gd name="adj2" fmla="val 15460517"/>
              </a:avLst>
            </a:prstGeom>
            <a:ln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58007" y="2129833"/>
              <a:ext cx="4940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100ms</a:t>
              </a:r>
              <a:endParaRPr lang="en-US" sz="800" dirty="0"/>
            </a:p>
          </p:txBody>
        </p:sp>
        <p:cxnSp>
          <p:nvCxnSpPr>
            <p:cNvPr id="89" name="Straight Arrow Connector 88"/>
            <p:cNvCxnSpPr>
              <a:stCxn id="85" idx="0"/>
              <a:endCxn id="86" idx="2"/>
            </p:cNvCxnSpPr>
            <p:nvPr/>
          </p:nvCxnSpPr>
          <p:spPr>
            <a:xfrm flipV="1">
              <a:off x="6549794" y="2352835"/>
              <a:ext cx="0" cy="16650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775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Algorithme</a:t>
            </a:r>
            <a:r>
              <a:rPr lang="en-US" dirty="0" smtClean="0"/>
              <a:t> </a:t>
            </a:r>
            <a:r>
              <a:rPr lang="en-US" dirty="0" err="1" smtClean="0"/>
              <a:t>AlphaBeta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5765" y="1808982"/>
            <a:ext cx="6335604" cy="1728192"/>
            <a:chOff x="947882" y="1131590"/>
            <a:chExt cx="6335604" cy="1728192"/>
          </a:xfrm>
        </p:grpSpPr>
        <p:sp>
          <p:nvSpPr>
            <p:cNvPr id="4" name="ZoneTexte 167"/>
            <p:cNvSpPr txBox="1"/>
            <p:nvPr/>
          </p:nvSpPr>
          <p:spPr>
            <a:xfrm>
              <a:off x="2754940" y="2438767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X</a:t>
              </a:r>
              <a:endParaRPr lang="fr-BE" sz="1200" dirty="0"/>
            </a:p>
          </p:txBody>
        </p:sp>
        <p:sp>
          <p:nvSpPr>
            <p:cNvPr id="5" name="Ellipse 3"/>
            <p:cNvSpPr/>
            <p:nvPr/>
          </p:nvSpPr>
          <p:spPr>
            <a:xfrm>
              <a:off x="2123728" y="2139702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/>
                <a:t>5</a:t>
              </a:r>
              <a:endParaRPr lang="fr-BE" sz="900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483768" y="2139702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/>
                <a:t>3</a:t>
              </a:r>
              <a:endParaRPr lang="fr-BE" sz="900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2843808" y="2139702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/>
                <a:t>8</a:t>
              </a:r>
              <a:endParaRPr lang="fr-BE" sz="900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2483768" y="1635646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/>
                <a:t>8</a:t>
              </a:r>
              <a:endParaRPr lang="fr-BE" sz="900" dirty="0"/>
            </a:p>
          </p:txBody>
        </p:sp>
        <p:cxnSp>
          <p:nvCxnSpPr>
            <p:cNvPr id="9" name="Connecteur droit 9"/>
            <p:cNvCxnSpPr>
              <a:stCxn id="5" idx="0"/>
              <a:endCxn id="8" idx="4"/>
            </p:cNvCxnSpPr>
            <p:nvPr/>
          </p:nvCxnSpPr>
          <p:spPr>
            <a:xfrm flipV="1">
              <a:off x="2231740" y="1851670"/>
              <a:ext cx="36004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11"/>
            <p:cNvCxnSpPr>
              <a:stCxn id="8" idx="4"/>
              <a:endCxn id="6" idx="0"/>
            </p:cNvCxnSpPr>
            <p:nvPr/>
          </p:nvCxnSpPr>
          <p:spPr>
            <a:xfrm>
              <a:off x="2591780" y="1851670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3"/>
            <p:cNvCxnSpPr>
              <a:stCxn id="8" idx="4"/>
              <a:endCxn id="7" idx="0"/>
            </p:cNvCxnSpPr>
            <p:nvPr/>
          </p:nvCxnSpPr>
          <p:spPr>
            <a:xfrm>
              <a:off x="2591780" y="1851670"/>
              <a:ext cx="36004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4"/>
            <p:cNvSpPr txBox="1"/>
            <p:nvPr/>
          </p:nvSpPr>
          <p:spPr>
            <a:xfrm>
              <a:off x="947882" y="2067694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Min</a:t>
              </a:r>
              <a:endParaRPr lang="fr-BE" sz="1200" dirty="0"/>
            </a:p>
          </p:txBody>
        </p:sp>
        <p:sp>
          <p:nvSpPr>
            <p:cNvPr id="13" name="Ellipse 15"/>
            <p:cNvSpPr/>
            <p:nvPr/>
          </p:nvSpPr>
          <p:spPr>
            <a:xfrm>
              <a:off x="1403648" y="2643758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/>
                <a:t>7</a:t>
              </a:r>
              <a:endParaRPr lang="fr-BE" sz="900" dirty="0"/>
            </a:p>
          </p:txBody>
        </p:sp>
        <p:sp>
          <p:nvSpPr>
            <p:cNvPr id="14" name="Ellipse 16"/>
            <p:cNvSpPr/>
            <p:nvPr/>
          </p:nvSpPr>
          <p:spPr>
            <a:xfrm>
              <a:off x="1763688" y="2643758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/>
                <a:t>12</a:t>
              </a:r>
              <a:endParaRPr lang="fr-BE" sz="900" dirty="0"/>
            </a:p>
          </p:txBody>
        </p:sp>
        <p:sp>
          <p:nvSpPr>
            <p:cNvPr id="15" name="Ellipse 18"/>
            <p:cNvSpPr/>
            <p:nvPr/>
          </p:nvSpPr>
          <p:spPr>
            <a:xfrm>
              <a:off x="2123728" y="2643758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/>
                <a:t>5</a:t>
              </a:r>
              <a:endParaRPr lang="fr-BE" sz="900" dirty="0"/>
            </a:p>
          </p:txBody>
        </p:sp>
        <p:sp>
          <p:nvSpPr>
            <p:cNvPr id="16" name="Ellipse 19"/>
            <p:cNvSpPr/>
            <p:nvPr/>
          </p:nvSpPr>
          <p:spPr>
            <a:xfrm>
              <a:off x="2483768" y="2643758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/>
                <a:t>3</a:t>
              </a:r>
              <a:endParaRPr lang="fr-BE" sz="900" dirty="0"/>
            </a:p>
          </p:txBody>
        </p:sp>
        <p:sp>
          <p:nvSpPr>
            <p:cNvPr id="17" name="Ellipse 20"/>
            <p:cNvSpPr/>
            <p:nvPr/>
          </p:nvSpPr>
          <p:spPr>
            <a:xfrm>
              <a:off x="2843808" y="2643758"/>
              <a:ext cx="216024" cy="216024"/>
            </a:xfrm>
            <a:prstGeom prst="ellipse">
              <a:avLst/>
            </a:prstGeom>
            <a:noFill/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>
                  <a:solidFill>
                    <a:schemeClr val="accent2"/>
                  </a:solidFill>
                </a:rPr>
                <a:t>6</a:t>
              </a:r>
              <a:endParaRPr lang="fr-BE" sz="900" dirty="0">
                <a:solidFill>
                  <a:schemeClr val="accent2"/>
                </a:solidFill>
              </a:endParaRPr>
            </a:p>
          </p:txBody>
        </p:sp>
        <p:sp>
          <p:nvSpPr>
            <p:cNvPr id="18" name="Ellipse 21"/>
            <p:cNvSpPr/>
            <p:nvPr/>
          </p:nvSpPr>
          <p:spPr>
            <a:xfrm>
              <a:off x="3203848" y="2643758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/>
                <a:t>12</a:t>
              </a:r>
              <a:endParaRPr lang="fr-BE" sz="900" dirty="0"/>
            </a:p>
          </p:txBody>
        </p:sp>
        <p:sp>
          <p:nvSpPr>
            <p:cNvPr id="19" name="Ellipse 22"/>
            <p:cNvSpPr/>
            <p:nvPr/>
          </p:nvSpPr>
          <p:spPr>
            <a:xfrm>
              <a:off x="3563888" y="2643758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/>
                <a:t>8</a:t>
              </a:r>
              <a:endParaRPr lang="fr-BE" sz="900" dirty="0"/>
            </a:p>
          </p:txBody>
        </p:sp>
        <p:cxnSp>
          <p:nvCxnSpPr>
            <p:cNvPr id="20" name="Connecteur droit 23"/>
            <p:cNvCxnSpPr>
              <a:stCxn id="6" idx="4"/>
              <a:endCxn id="16" idx="0"/>
            </p:cNvCxnSpPr>
            <p:nvPr/>
          </p:nvCxnSpPr>
          <p:spPr>
            <a:xfrm>
              <a:off x="2591780" y="235572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6"/>
            <p:cNvCxnSpPr>
              <a:stCxn id="6" idx="4"/>
              <a:endCxn id="17" idx="0"/>
            </p:cNvCxnSpPr>
            <p:nvPr/>
          </p:nvCxnSpPr>
          <p:spPr>
            <a:xfrm>
              <a:off x="2591780" y="2355726"/>
              <a:ext cx="36004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9"/>
            <p:cNvCxnSpPr>
              <a:stCxn id="7" idx="4"/>
              <a:endCxn id="18" idx="0"/>
            </p:cNvCxnSpPr>
            <p:nvPr/>
          </p:nvCxnSpPr>
          <p:spPr>
            <a:xfrm>
              <a:off x="2951820" y="2355726"/>
              <a:ext cx="36004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32"/>
            <p:cNvCxnSpPr>
              <a:stCxn id="7" idx="4"/>
              <a:endCxn id="19" idx="0"/>
            </p:cNvCxnSpPr>
            <p:nvPr/>
          </p:nvCxnSpPr>
          <p:spPr>
            <a:xfrm>
              <a:off x="2951820" y="2355726"/>
              <a:ext cx="72008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35"/>
            <p:cNvCxnSpPr>
              <a:stCxn id="15" idx="0"/>
              <a:endCxn id="5" idx="4"/>
            </p:cNvCxnSpPr>
            <p:nvPr/>
          </p:nvCxnSpPr>
          <p:spPr>
            <a:xfrm flipV="1">
              <a:off x="2231740" y="235572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38"/>
            <p:cNvCxnSpPr>
              <a:stCxn id="5" idx="4"/>
              <a:endCxn id="14" idx="0"/>
            </p:cNvCxnSpPr>
            <p:nvPr/>
          </p:nvCxnSpPr>
          <p:spPr>
            <a:xfrm flipH="1">
              <a:off x="1871700" y="2355726"/>
              <a:ext cx="36004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41"/>
            <p:cNvCxnSpPr>
              <a:stCxn id="5" idx="4"/>
              <a:endCxn id="13" idx="0"/>
            </p:cNvCxnSpPr>
            <p:nvPr/>
          </p:nvCxnSpPr>
          <p:spPr>
            <a:xfrm flipH="1">
              <a:off x="1511660" y="2355726"/>
              <a:ext cx="72008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44"/>
            <p:cNvSpPr/>
            <p:nvPr/>
          </p:nvSpPr>
          <p:spPr>
            <a:xfrm>
              <a:off x="4427984" y="2139702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/>
                <a:t>4</a:t>
              </a:r>
              <a:endParaRPr lang="fr-BE" sz="900" dirty="0"/>
            </a:p>
          </p:txBody>
        </p:sp>
        <p:sp>
          <p:nvSpPr>
            <p:cNvPr id="28" name="Ellipse 45"/>
            <p:cNvSpPr/>
            <p:nvPr/>
          </p:nvSpPr>
          <p:spPr>
            <a:xfrm>
              <a:off x="4788024" y="2139702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/>
                <a:t>9</a:t>
              </a:r>
              <a:endParaRPr lang="fr-BE" sz="900" dirty="0"/>
            </a:p>
          </p:txBody>
        </p:sp>
        <p:sp>
          <p:nvSpPr>
            <p:cNvPr id="29" name="Ellipse 46"/>
            <p:cNvSpPr/>
            <p:nvPr/>
          </p:nvSpPr>
          <p:spPr>
            <a:xfrm>
              <a:off x="5148064" y="2139702"/>
              <a:ext cx="216024" cy="216024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>
                  <a:solidFill>
                    <a:schemeClr val="tx2"/>
                  </a:solidFill>
                </a:rPr>
                <a:t>2</a:t>
              </a:r>
              <a:endParaRPr lang="fr-BE" sz="900" dirty="0">
                <a:solidFill>
                  <a:schemeClr val="tx2"/>
                </a:solidFill>
              </a:endParaRPr>
            </a:p>
          </p:txBody>
        </p:sp>
        <p:sp>
          <p:nvSpPr>
            <p:cNvPr id="30" name="Ellipse 47"/>
            <p:cNvSpPr/>
            <p:nvPr/>
          </p:nvSpPr>
          <p:spPr>
            <a:xfrm>
              <a:off x="4788024" y="1635646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/>
                <a:t>9</a:t>
              </a:r>
              <a:endParaRPr lang="fr-BE" sz="900" dirty="0"/>
            </a:p>
          </p:txBody>
        </p:sp>
        <p:cxnSp>
          <p:nvCxnSpPr>
            <p:cNvPr id="31" name="Connecteur droit 48"/>
            <p:cNvCxnSpPr>
              <a:stCxn id="27" idx="0"/>
              <a:endCxn id="30" idx="4"/>
            </p:cNvCxnSpPr>
            <p:nvPr/>
          </p:nvCxnSpPr>
          <p:spPr>
            <a:xfrm flipV="1">
              <a:off x="4535996" y="1851670"/>
              <a:ext cx="36004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49"/>
            <p:cNvCxnSpPr>
              <a:stCxn id="30" idx="4"/>
              <a:endCxn id="28" idx="0"/>
            </p:cNvCxnSpPr>
            <p:nvPr/>
          </p:nvCxnSpPr>
          <p:spPr>
            <a:xfrm>
              <a:off x="4896036" y="1851670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50"/>
            <p:cNvCxnSpPr>
              <a:stCxn id="30" idx="4"/>
              <a:endCxn id="29" idx="0"/>
            </p:cNvCxnSpPr>
            <p:nvPr/>
          </p:nvCxnSpPr>
          <p:spPr>
            <a:xfrm>
              <a:off x="4896036" y="1851670"/>
              <a:ext cx="36004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51"/>
            <p:cNvSpPr/>
            <p:nvPr/>
          </p:nvSpPr>
          <p:spPr>
            <a:xfrm>
              <a:off x="3923928" y="2643758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/>
                <a:t>4</a:t>
              </a:r>
              <a:endParaRPr lang="fr-BE" sz="900" dirty="0"/>
            </a:p>
          </p:txBody>
        </p:sp>
        <p:sp>
          <p:nvSpPr>
            <p:cNvPr id="35" name="Ellipse 52"/>
            <p:cNvSpPr/>
            <p:nvPr/>
          </p:nvSpPr>
          <p:spPr>
            <a:xfrm>
              <a:off x="4283968" y="2643758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/>
                <a:t>6</a:t>
              </a:r>
              <a:endParaRPr lang="fr-BE" sz="900" dirty="0"/>
            </a:p>
          </p:txBody>
        </p:sp>
        <p:sp>
          <p:nvSpPr>
            <p:cNvPr id="36" name="Ellipse 53"/>
            <p:cNvSpPr/>
            <p:nvPr/>
          </p:nvSpPr>
          <p:spPr>
            <a:xfrm>
              <a:off x="4644008" y="2643758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/>
                <a:t>9</a:t>
              </a:r>
              <a:endParaRPr lang="fr-BE" sz="900" dirty="0"/>
            </a:p>
          </p:txBody>
        </p:sp>
        <p:sp>
          <p:nvSpPr>
            <p:cNvPr id="37" name="Ellipse 55"/>
            <p:cNvSpPr/>
            <p:nvPr/>
          </p:nvSpPr>
          <p:spPr>
            <a:xfrm>
              <a:off x="5004048" y="2643758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/>
                <a:t>12</a:t>
              </a:r>
              <a:endParaRPr lang="fr-BE" sz="900" dirty="0"/>
            </a:p>
          </p:txBody>
        </p:sp>
        <p:sp>
          <p:nvSpPr>
            <p:cNvPr id="38" name="Ellipse 56"/>
            <p:cNvSpPr/>
            <p:nvPr/>
          </p:nvSpPr>
          <p:spPr>
            <a:xfrm>
              <a:off x="5364088" y="2643758"/>
              <a:ext cx="216024" cy="216024"/>
            </a:xfrm>
            <a:prstGeom prst="ellipse">
              <a:avLst/>
            </a:prstGeom>
            <a:noFill/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>
                  <a:solidFill>
                    <a:schemeClr val="accent2"/>
                  </a:solidFill>
                </a:rPr>
                <a:t>2</a:t>
              </a:r>
              <a:endParaRPr lang="fr-BE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39" name="Connecteur droit 59"/>
            <p:cNvCxnSpPr>
              <a:stCxn id="28" idx="4"/>
              <a:endCxn id="37" idx="0"/>
            </p:cNvCxnSpPr>
            <p:nvPr/>
          </p:nvCxnSpPr>
          <p:spPr>
            <a:xfrm>
              <a:off x="4896036" y="2355726"/>
              <a:ext cx="216024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60"/>
            <p:cNvCxnSpPr>
              <a:stCxn id="29" idx="4"/>
              <a:endCxn id="38" idx="0"/>
            </p:cNvCxnSpPr>
            <p:nvPr/>
          </p:nvCxnSpPr>
          <p:spPr>
            <a:xfrm>
              <a:off x="5256076" y="2355726"/>
              <a:ext cx="216024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62"/>
            <p:cNvCxnSpPr>
              <a:stCxn id="36" idx="0"/>
              <a:endCxn id="28" idx="4"/>
            </p:cNvCxnSpPr>
            <p:nvPr/>
          </p:nvCxnSpPr>
          <p:spPr>
            <a:xfrm flipV="1">
              <a:off x="4752020" y="2355726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63"/>
            <p:cNvCxnSpPr>
              <a:stCxn id="27" idx="4"/>
              <a:endCxn id="35" idx="0"/>
            </p:cNvCxnSpPr>
            <p:nvPr/>
          </p:nvCxnSpPr>
          <p:spPr>
            <a:xfrm flipH="1">
              <a:off x="4391980" y="2355726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64"/>
            <p:cNvCxnSpPr>
              <a:stCxn id="27" idx="4"/>
              <a:endCxn id="34" idx="0"/>
            </p:cNvCxnSpPr>
            <p:nvPr/>
          </p:nvCxnSpPr>
          <p:spPr>
            <a:xfrm flipH="1">
              <a:off x="4031940" y="2355726"/>
              <a:ext cx="50405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72"/>
            <p:cNvSpPr/>
            <p:nvPr/>
          </p:nvSpPr>
          <p:spPr>
            <a:xfrm>
              <a:off x="4788024" y="1131590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/>
                <a:t>5</a:t>
              </a:r>
              <a:endParaRPr lang="fr-BE" sz="900" dirty="0"/>
            </a:p>
          </p:txBody>
        </p:sp>
        <p:cxnSp>
          <p:nvCxnSpPr>
            <p:cNvPr id="45" name="Connecteur droit 73"/>
            <p:cNvCxnSpPr>
              <a:stCxn id="44" idx="4"/>
              <a:endCxn id="30" idx="0"/>
            </p:cNvCxnSpPr>
            <p:nvPr/>
          </p:nvCxnSpPr>
          <p:spPr>
            <a:xfrm>
              <a:off x="4896036" y="134761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76"/>
            <p:cNvCxnSpPr>
              <a:stCxn id="44" idx="4"/>
              <a:endCxn id="8" idx="0"/>
            </p:cNvCxnSpPr>
            <p:nvPr/>
          </p:nvCxnSpPr>
          <p:spPr>
            <a:xfrm flipH="1">
              <a:off x="2591780" y="1347614"/>
              <a:ext cx="230425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79"/>
            <p:cNvSpPr/>
            <p:nvPr/>
          </p:nvSpPr>
          <p:spPr>
            <a:xfrm>
              <a:off x="6084168" y="2139702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/>
                <a:t>5</a:t>
              </a:r>
              <a:endParaRPr lang="fr-BE" sz="900" dirty="0"/>
            </a:p>
          </p:txBody>
        </p:sp>
        <p:sp>
          <p:nvSpPr>
            <p:cNvPr id="48" name="Ellipse 81"/>
            <p:cNvSpPr/>
            <p:nvPr/>
          </p:nvSpPr>
          <p:spPr>
            <a:xfrm>
              <a:off x="6444208" y="2139702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/>
                <a:t>2</a:t>
              </a:r>
              <a:endParaRPr lang="fr-BE" sz="900" dirty="0"/>
            </a:p>
          </p:txBody>
        </p:sp>
        <p:sp>
          <p:nvSpPr>
            <p:cNvPr id="49" name="Ellipse 82"/>
            <p:cNvSpPr/>
            <p:nvPr/>
          </p:nvSpPr>
          <p:spPr>
            <a:xfrm>
              <a:off x="6228184" y="1635646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/>
                <a:t>5</a:t>
              </a:r>
              <a:endParaRPr lang="fr-BE" sz="900" dirty="0"/>
            </a:p>
          </p:txBody>
        </p:sp>
        <p:cxnSp>
          <p:nvCxnSpPr>
            <p:cNvPr id="50" name="Connecteur droit 83"/>
            <p:cNvCxnSpPr>
              <a:stCxn id="47" idx="0"/>
              <a:endCxn id="49" idx="4"/>
            </p:cNvCxnSpPr>
            <p:nvPr/>
          </p:nvCxnSpPr>
          <p:spPr>
            <a:xfrm flipV="1">
              <a:off x="6192180" y="1851670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85"/>
            <p:cNvCxnSpPr>
              <a:stCxn id="49" idx="4"/>
              <a:endCxn id="48" idx="0"/>
            </p:cNvCxnSpPr>
            <p:nvPr/>
          </p:nvCxnSpPr>
          <p:spPr>
            <a:xfrm>
              <a:off x="6336196" y="1851670"/>
              <a:ext cx="216024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lipse 86"/>
            <p:cNvSpPr/>
            <p:nvPr/>
          </p:nvSpPr>
          <p:spPr>
            <a:xfrm>
              <a:off x="5724128" y="2643758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/>
                <a:t>12</a:t>
              </a:r>
              <a:endParaRPr lang="fr-BE" sz="900" dirty="0"/>
            </a:p>
          </p:txBody>
        </p:sp>
        <p:sp>
          <p:nvSpPr>
            <p:cNvPr id="53" name="Ellipse 87"/>
            <p:cNvSpPr/>
            <p:nvPr/>
          </p:nvSpPr>
          <p:spPr>
            <a:xfrm>
              <a:off x="6084168" y="2643758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/>
                <a:t>5</a:t>
              </a:r>
              <a:endParaRPr lang="fr-BE" sz="900" dirty="0"/>
            </a:p>
          </p:txBody>
        </p:sp>
        <p:sp>
          <p:nvSpPr>
            <p:cNvPr id="54" name="Ellipse 88"/>
            <p:cNvSpPr/>
            <p:nvPr/>
          </p:nvSpPr>
          <p:spPr>
            <a:xfrm>
              <a:off x="6444208" y="2643758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 smtClean="0"/>
                <a:t>2</a:t>
              </a:r>
              <a:endParaRPr lang="fr-BE" sz="900" dirty="0"/>
            </a:p>
          </p:txBody>
        </p:sp>
        <p:sp>
          <p:nvSpPr>
            <p:cNvPr id="55" name="Ellipse 89"/>
            <p:cNvSpPr/>
            <p:nvPr/>
          </p:nvSpPr>
          <p:spPr>
            <a:xfrm>
              <a:off x="6804248" y="2643758"/>
              <a:ext cx="216024" cy="216024"/>
            </a:xfrm>
            <a:prstGeom prst="ellipse">
              <a:avLst/>
            </a:prstGeom>
            <a:noFill/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900" dirty="0">
                  <a:solidFill>
                    <a:schemeClr val="accent2"/>
                  </a:solidFill>
                </a:rPr>
                <a:t>12</a:t>
              </a:r>
              <a:endParaRPr lang="fr-BE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56" name="Connecteur droit 94"/>
            <p:cNvCxnSpPr>
              <a:stCxn id="48" idx="4"/>
              <a:endCxn id="54" idx="0"/>
            </p:cNvCxnSpPr>
            <p:nvPr/>
          </p:nvCxnSpPr>
          <p:spPr>
            <a:xfrm>
              <a:off x="6552220" y="235572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95"/>
            <p:cNvCxnSpPr>
              <a:stCxn id="48" idx="4"/>
              <a:endCxn id="55" idx="0"/>
            </p:cNvCxnSpPr>
            <p:nvPr/>
          </p:nvCxnSpPr>
          <p:spPr>
            <a:xfrm>
              <a:off x="6552220" y="2355726"/>
              <a:ext cx="36004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96"/>
            <p:cNvCxnSpPr>
              <a:stCxn id="53" idx="0"/>
              <a:endCxn id="47" idx="4"/>
            </p:cNvCxnSpPr>
            <p:nvPr/>
          </p:nvCxnSpPr>
          <p:spPr>
            <a:xfrm flipV="1">
              <a:off x="6192180" y="235572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97"/>
            <p:cNvCxnSpPr>
              <a:stCxn id="47" idx="4"/>
              <a:endCxn id="52" idx="0"/>
            </p:cNvCxnSpPr>
            <p:nvPr/>
          </p:nvCxnSpPr>
          <p:spPr>
            <a:xfrm flipH="1">
              <a:off x="5832140" y="2355726"/>
              <a:ext cx="36004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99"/>
            <p:cNvCxnSpPr>
              <a:stCxn id="44" idx="4"/>
              <a:endCxn id="49" idx="0"/>
            </p:cNvCxnSpPr>
            <p:nvPr/>
          </p:nvCxnSpPr>
          <p:spPr>
            <a:xfrm>
              <a:off x="4896036" y="1347614"/>
              <a:ext cx="144016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ZoneTexte 122"/>
            <p:cNvSpPr txBox="1"/>
            <p:nvPr/>
          </p:nvSpPr>
          <p:spPr>
            <a:xfrm>
              <a:off x="947882" y="2571750"/>
              <a:ext cx="455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Max</a:t>
              </a:r>
              <a:endParaRPr lang="fr-BE" sz="1200" dirty="0"/>
            </a:p>
          </p:txBody>
        </p:sp>
        <p:sp>
          <p:nvSpPr>
            <p:cNvPr id="62" name="ZoneTexte 123"/>
            <p:cNvSpPr txBox="1"/>
            <p:nvPr/>
          </p:nvSpPr>
          <p:spPr>
            <a:xfrm>
              <a:off x="947882" y="1563638"/>
              <a:ext cx="455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Max</a:t>
              </a:r>
              <a:endParaRPr lang="fr-BE" sz="1200" dirty="0"/>
            </a:p>
          </p:txBody>
        </p:sp>
        <p:cxnSp>
          <p:nvCxnSpPr>
            <p:cNvPr id="63" name="Connecteur droit 125"/>
            <p:cNvCxnSpPr/>
            <p:nvPr/>
          </p:nvCxnSpPr>
          <p:spPr>
            <a:xfrm>
              <a:off x="971600" y="2499742"/>
              <a:ext cx="6048672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126"/>
            <p:cNvCxnSpPr/>
            <p:nvPr/>
          </p:nvCxnSpPr>
          <p:spPr>
            <a:xfrm>
              <a:off x="971600" y="1995686"/>
              <a:ext cx="6048672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127"/>
            <p:cNvCxnSpPr/>
            <p:nvPr/>
          </p:nvCxnSpPr>
          <p:spPr>
            <a:xfrm>
              <a:off x="971600" y="1491630"/>
              <a:ext cx="6048672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ZoneTexte 128"/>
            <p:cNvSpPr txBox="1"/>
            <p:nvPr/>
          </p:nvSpPr>
          <p:spPr>
            <a:xfrm>
              <a:off x="947882" y="1131590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Min</a:t>
              </a:r>
              <a:endParaRPr lang="fr-BE" sz="1200" dirty="0"/>
            </a:p>
          </p:txBody>
        </p:sp>
        <p:sp>
          <p:nvSpPr>
            <p:cNvPr id="67" name="ZoneTexte 144"/>
            <p:cNvSpPr txBox="1"/>
            <p:nvPr/>
          </p:nvSpPr>
          <p:spPr>
            <a:xfrm>
              <a:off x="1619672" y="2387084"/>
              <a:ext cx="75501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600" dirty="0" smtClean="0">
                  <a:solidFill>
                    <a:srgbClr val="FF0000"/>
                  </a:solidFill>
                </a:rPr>
                <a:t>[-</a:t>
              </a:r>
              <a:r>
                <a:rPr lang="fr-FR" sz="600" dirty="0" err="1" smtClean="0">
                  <a:solidFill>
                    <a:srgbClr val="FF0000"/>
                  </a:solidFill>
                </a:rPr>
                <a:t>inf</a:t>
              </a:r>
              <a:r>
                <a:rPr lang="fr-FR" sz="600" dirty="0" smtClean="0">
                  <a:solidFill>
                    <a:srgbClr val="FF0000"/>
                  </a:solidFill>
                </a:rPr>
                <a:t> </a:t>
              </a:r>
              <a:r>
                <a:rPr lang="fr-FR" sz="600" dirty="0" err="1" smtClean="0">
                  <a:solidFill>
                    <a:srgbClr val="FF0000"/>
                  </a:solidFill>
                </a:rPr>
                <a:t>inf</a:t>
              </a:r>
              <a:r>
                <a:rPr lang="fr-FR" sz="600" dirty="0" smtClean="0">
                  <a:solidFill>
                    <a:srgbClr val="FF0000"/>
                  </a:solidFill>
                </a:rPr>
                <a:t>]</a:t>
              </a:r>
            </a:p>
            <a:p>
              <a:r>
                <a:rPr lang="fr-FR" sz="600" dirty="0" smtClean="0"/>
                <a:t>[-</a:t>
              </a:r>
              <a:r>
                <a:rPr lang="fr-FR" sz="600" dirty="0" err="1" smtClean="0"/>
                <a:t>inf</a:t>
              </a:r>
              <a:r>
                <a:rPr lang="fr-FR" sz="600" dirty="0" smtClean="0"/>
                <a:t> 7]-&gt;[-</a:t>
              </a:r>
              <a:r>
                <a:rPr lang="fr-FR" sz="600" dirty="0" err="1" smtClean="0"/>
                <a:t>inf</a:t>
              </a:r>
              <a:r>
                <a:rPr lang="fr-FR" sz="600" dirty="0" smtClean="0"/>
                <a:t> 7]-&gt;[-</a:t>
              </a:r>
              <a:r>
                <a:rPr lang="fr-FR" sz="600" dirty="0" err="1" smtClean="0"/>
                <a:t>inf</a:t>
              </a:r>
              <a:r>
                <a:rPr lang="fr-FR" sz="600" dirty="0" smtClean="0"/>
                <a:t> 5]</a:t>
              </a:r>
              <a:endParaRPr lang="fr-BE" sz="600" dirty="0"/>
            </a:p>
          </p:txBody>
        </p:sp>
        <p:sp>
          <p:nvSpPr>
            <p:cNvPr id="68" name="ZoneTexte 149"/>
            <p:cNvSpPr txBox="1"/>
            <p:nvPr/>
          </p:nvSpPr>
          <p:spPr>
            <a:xfrm>
              <a:off x="2123728" y="1883028"/>
              <a:ext cx="25327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600" dirty="0">
                  <a:solidFill>
                    <a:srgbClr val="FF0000"/>
                  </a:solidFill>
                </a:rPr>
                <a:t>[-</a:t>
              </a:r>
              <a:r>
                <a:rPr lang="fr-FR" sz="600" dirty="0" err="1">
                  <a:solidFill>
                    <a:srgbClr val="FF0000"/>
                  </a:solidFill>
                </a:rPr>
                <a:t>inf</a:t>
              </a:r>
              <a:r>
                <a:rPr lang="fr-FR" sz="600" dirty="0">
                  <a:solidFill>
                    <a:srgbClr val="FF0000"/>
                  </a:solidFill>
                </a:rPr>
                <a:t> </a:t>
              </a:r>
              <a:r>
                <a:rPr lang="fr-FR" sz="600" dirty="0" err="1">
                  <a:solidFill>
                    <a:srgbClr val="FF0000"/>
                  </a:solidFill>
                </a:rPr>
                <a:t>inf</a:t>
              </a:r>
              <a:r>
                <a:rPr lang="fr-FR" sz="600" dirty="0" smtClean="0">
                  <a:solidFill>
                    <a:srgbClr val="FF0000"/>
                  </a:solidFill>
                </a:rPr>
                <a:t>]</a:t>
              </a:r>
            </a:p>
            <a:p>
              <a:r>
                <a:rPr lang="fr-FR" sz="600" dirty="0" smtClean="0"/>
                <a:t>[5 </a:t>
              </a:r>
              <a:r>
                <a:rPr lang="fr-FR" sz="600" dirty="0" err="1" smtClean="0"/>
                <a:t>inf</a:t>
              </a:r>
              <a:r>
                <a:rPr lang="fr-FR" sz="600" dirty="0" smtClean="0"/>
                <a:t>]</a:t>
              </a:r>
              <a:endParaRPr lang="fr-BE" sz="600" dirty="0"/>
            </a:p>
          </p:txBody>
        </p:sp>
        <p:sp>
          <p:nvSpPr>
            <p:cNvPr id="69" name="ZoneTexte 151"/>
            <p:cNvSpPr txBox="1"/>
            <p:nvPr/>
          </p:nvSpPr>
          <p:spPr>
            <a:xfrm>
              <a:off x="2539110" y="23870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600" dirty="0" smtClean="0">
                  <a:solidFill>
                    <a:srgbClr val="FF0000"/>
                  </a:solidFill>
                </a:rPr>
                <a:t>[5 </a:t>
              </a:r>
              <a:r>
                <a:rPr lang="fr-FR" sz="600" dirty="0" err="1" smtClean="0">
                  <a:solidFill>
                    <a:srgbClr val="FF0000"/>
                  </a:solidFill>
                </a:rPr>
                <a:t>inf</a:t>
              </a:r>
              <a:r>
                <a:rPr lang="fr-FR" sz="600" dirty="0" smtClean="0">
                  <a:solidFill>
                    <a:srgbClr val="FF0000"/>
                  </a:solidFill>
                </a:rPr>
                <a:t>]</a:t>
              </a:r>
            </a:p>
            <a:p>
              <a:r>
                <a:rPr lang="fr-FR" sz="600" dirty="0" smtClean="0"/>
                <a:t>[5 </a:t>
              </a:r>
              <a:r>
                <a:rPr lang="fr-FR" sz="600" dirty="0" smtClean="0">
                  <a:solidFill>
                    <a:srgbClr val="FF0000"/>
                  </a:solidFill>
                </a:rPr>
                <a:t>3</a:t>
              </a:r>
              <a:r>
                <a:rPr lang="fr-FR" sz="600" dirty="0" smtClean="0"/>
                <a:t>]-&gt;</a:t>
              </a:r>
              <a:r>
                <a:rPr lang="fr-FR" sz="600" b="1" u="sng" dirty="0" smtClean="0">
                  <a:solidFill>
                    <a:srgbClr val="FF0000"/>
                  </a:solidFill>
                </a:rPr>
                <a:t>alpha</a:t>
              </a:r>
              <a:endParaRPr lang="fr-BE" sz="600" b="1" u="sng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Connecteur droit avec flèche 153"/>
            <p:cNvCxnSpPr>
              <a:stCxn id="68" idx="3"/>
              <a:endCxn id="69" idx="1"/>
            </p:cNvCxnSpPr>
            <p:nvPr/>
          </p:nvCxnSpPr>
          <p:spPr>
            <a:xfrm>
              <a:off x="2377002" y="1975361"/>
              <a:ext cx="162108" cy="50405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155"/>
            <p:cNvCxnSpPr>
              <a:stCxn id="67" idx="3"/>
              <a:endCxn id="68" idx="2"/>
            </p:cNvCxnSpPr>
            <p:nvPr/>
          </p:nvCxnSpPr>
          <p:spPr>
            <a:xfrm flipH="1" flipV="1">
              <a:off x="2250365" y="2067694"/>
              <a:ext cx="124322" cy="41172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158"/>
            <p:cNvCxnSpPr>
              <a:endCxn id="67" idx="0"/>
            </p:cNvCxnSpPr>
            <p:nvPr/>
          </p:nvCxnSpPr>
          <p:spPr>
            <a:xfrm>
              <a:off x="1979712" y="1203598"/>
              <a:ext cx="17468" cy="118348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168"/>
            <p:cNvSpPr txBox="1"/>
            <p:nvPr/>
          </p:nvSpPr>
          <p:spPr>
            <a:xfrm>
              <a:off x="2513844" y="1883028"/>
              <a:ext cx="1859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600" dirty="0" smtClean="0"/>
                <a:t/>
              </a:r>
              <a:br>
                <a:rPr lang="fr-FR" sz="600" dirty="0" smtClean="0"/>
              </a:br>
              <a:r>
                <a:rPr lang="fr-FR" sz="600" dirty="0" smtClean="0"/>
                <a:t>[5 </a:t>
              </a:r>
              <a:r>
                <a:rPr lang="fr-FR" sz="600" dirty="0" err="1" smtClean="0"/>
                <a:t>inf</a:t>
              </a:r>
              <a:r>
                <a:rPr lang="fr-FR" sz="600" dirty="0" smtClean="0"/>
                <a:t>]</a:t>
              </a:r>
              <a:endParaRPr lang="fr-BE" sz="600" dirty="0"/>
            </a:p>
          </p:txBody>
        </p:sp>
        <p:cxnSp>
          <p:nvCxnSpPr>
            <p:cNvPr id="74" name="Connecteur droit avec flèche 169"/>
            <p:cNvCxnSpPr>
              <a:stCxn id="69" idx="3"/>
              <a:endCxn id="73" idx="2"/>
            </p:cNvCxnSpPr>
            <p:nvPr/>
          </p:nvCxnSpPr>
          <p:spPr>
            <a:xfrm flipH="1" flipV="1">
              <a:off x="2606818" y="2067694"/>
              <a:ext cx="317013" cy="41172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ZoneTexte 172"/>
            <p:cNvSpPr txBox="1"/>
            <p:nvPr/>
          </p:nvSpPr>
          <p:spPr>
            <a:xfrm>
              <a:off x="3059832" y="2387084"/>
              <a:ext cx="38632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600" dirty="0" smtClean="0">
                  <a:solidFill>
                    <a:srgbClr val="FF0000"/>
                  </a:solidFill>
                </a:rPr>
                <a:t>[5 </a:t>
              </a:r>
              <a:r>
                <a:rPr lang="fr-FR" sz="600" dirty="0" err="1" smtClean="0">
                  <a:solidFill>
                    <a:srgbClr val="FF0000"/>
                  </a:solidFill>
                </a:rPr>
                <a:t>inf</a:t>
              </a:r>
              <a:r>
                <a:rPr lang="fr-FR" sz="600" dirty="0" smtClean="0">
                  <a:solidFill>
                    <a:srgbClr val="FF0000"/>
                  </a:solidFill>
                </a:rPr>
                <a:t>]</a:t>
              </a:r>
            </a:p>
            <a:p>
              <a:r>
                <a:rPr lang="fr-FR" sz="600" dirty="0" smtClean="0"/>
                <a:t>[5 12]-&gt;[5 8]</a:t>
              </a:r>
              <a:endParaRPr lang="fr-BE" sz="600" dirty="0"/>
            </a:p>
          </p:txBody>
        </p:sp>
        <p:cxnSp>
          <p:nvCxnSpPr>
            <p:cNvPr id="76" name="Connecteur droit avec flèche 173"/>
            <p:cNvCxnSpPr>
              <a:stCxn id="73" idx="3"/>
              <a:endCxn id="75" idx="1"/>
            </p:cNvCxnSpPr>
            <p:nvPr/>
          </p:nvCxnSpPr>
          <p:spPr>
            <a:xfrm>
              <a:off x="2699792" y="1975361"/>
              <a:ext cx="360040" cy="50405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ZoneTexte 176"/>
            <p:cNvSpPr txBox="1"/>
            <p:nvPr/>
          </p:nvSpPr>
          <p:spPr>
            <a:xfrm>
              <a:off x="2801876" y="1883028"/>
              <a:ext cx="1859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600" dirty="0" smtClean="0"/>
                <a:t/>
              </a:r>
              <a:br>
                <a:rPr lang="fr-FR" sz="600" dirty="0" smtClean="0"/>
              </a:br>
              <a:r>
                <a:rPr lang="fr-FR" sz="600" dirty="0" smtClean="0"/>
                <a:t>[8 </a:t>
              </a:r>
              <a:r>
                <a:rPr lang="fr-FR" sz="600" dirty="0" err="1" smtClean="0"/>
                <a:t>inf</a:t>
              </a:r>
              <a:r>
                <a:rPr lang="fr-FR" sz="600" dirty="0" smtClean="0"/>
                <a:t>]</a:t>
              </a:r>
              <a:endParaRPr lang="fr-BE" sz="600" dirty="0"/>
            </a:p>
          </p:txBody>
        </p:sp>
        <p:cxnSp>
          <p:nvCxnSpPr>
            <p:cNvPr id="78" name="Connecteur droit avec flèche 177"/>
            <p:cNvCxnSpPr>
              <a:stCxn id="75" idx="3"/>
              <a:endCxn id="77" idx="2"/>
            </p:cNvCxnSpPr>
            <p:nvPr/>
          </p:nvCxnSpPr>
          <p:spPr>
            <a:xfrm flipH="1" flipV="1">
              <a:off x="2894850" y="2067694"/>
              <a:ext cx="551306" cy="41172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180"/>
            <p:cNvSpPr txBox="1"/>
            <p:nvPr/>
          </p:nvSpPr>
          <p:spPr>
            <a:xfrm>
              <a:off x="2627784" y="1378972"/>
              <a:ext cx="25327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600" dirty="0">
                  <a:solidFill>
                    <a:srgbClr val="FF0000"/>
                  </a:solidFill>
                </a:rPr>
                <a:t>[-</a:t>
              </a:r>
              <a:r>
                <a:rPr lang="fr-FR" sz="600" dirty="0" err="1">
                  <a:solidFill>
                    <a:srgbClr val="FF0000"/>
                  </a:solidFill>
                </a:rPr>
                <a:t>inf</a:t>
              </a:r>
              <a:r>
                <a:rPr lang="fr-FR" sz="600" dirty="0">
                  <a:solidFill>
                    <a:srgbClr val="FF0000"/>
                  </a:solidFill>
                </a:rPr>
                <a:t> </a:t>
              </a:r>
              <a:r>
                <a:rPr lang="fr-FR" sz="600" dirty="0" err="1">
                  <a:solidFill>
                    <a:srgbClr val="FF0000"/>
                  </a:solidFill>
                </a:rPr>
                <a:t>inf</a:t>
              </a:r>
              <a:r>
                <a:rPr lang="fr-FR" sz="600" dirty="0" smtClean="0">
                  <a:solidFill>
                    <a:srgbClr val="FF0000"/>
                  </a:solidFill>
                </a:rPr>
                <a:t>]</a:t>
              </a:r>
            </a:p>
            <a:p>
              <a:r>
                <a:rPr lang="fr-FR" sz="600" dirty="0" smtClean="0"/>
                <a:t>[-</a:t>
              </a:r>
              <a:r>
                <a:rPr lang="fr-FR" sz="600" dirty="0" err="1" smtClean="0"/>
                <a:t>inf</a:t>
              </a:r>
              <a:r>
                <a:rPr lang="fr-FR" sz="600" dirty="0" smtClean="0"/>
                <a:t> 8]</a:t>
              </a:r>
              <a:endParaRPr lang="fr-BE" sz="600" dirty="0"/>
            </a:p>
          </p:txBody>
        </p:sp>
        <p:cxnSp>
          <p:nvCxnSpPr>
            <p:cNvPr id="80" name="Connecteur droit avec flèche 181"/>
            <p:cNvCxnSpPr>
              <a:stCxn id="77" idx="0"/>
              <a:endCxn id="79" idx="2"/>
            </p:cNvCxnSpPr>
            <p:nvPr/>
          </p:nvCxnSpPr>
          <p:spPr>
            <a:xfrm flipH="1" flipV="1">
              <a:off x="2754421" y="1563638"/>
              <a:ext cx="140429" cy="31939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ZoneTexte 184"/>
            <p:cNvSpPr txBox="1"/>
            <p:nvPr/>
          </p:nvSpPr>
          <p:spPr>
            <a:xfrm>
              <a:off x="4427984" y="1883028"/>
              <a:ext cx="20999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600" dirty="0">
                  <a:solidFill>
                    <a:srgbClr val="FF0000"/>
                  </a:solidFill>
                </a:rPr>
                <a:t>[-</a:t>
              </a:r>
              <a:r>
                <a:rPr lang="fr-FR" sz="600" dirty="0" err="1">
                  <a:solidFill>
                    <a:srgbClr val="FF0000"/>
                  </a:solidFill>
                </a:rPr>
                <a:t>inf</a:t>
              </a:r>
              <a:r>
                <a:rPr lang="fr-FR" sz="600" dirty="0">
                  <a:solidFill>
                    <a:srgbClr val="FF0000"/>
                  </a:solidFill>
                </a:rPr>
                <a:t> 8</a:t>
              </a:r>
              <a:r>
                <a:rPr lang="fr-FR" sz="600" dirty="0" smtClean="0">
                  <a:solidFill>
                    <a:srgbClr val="FF0000"/>
                  </a:solidFill>
                </a:rPr>
                <a:t>]</a:t>
              </a:r>
            </a:p>
            <a:p>
              <a:r>
                <a:rPr lang="fr-FR" sz="600" dirty="0" smtClean="0"/>
                <a:t>[4 8]</a:t>
              </a:r>
              <a:endParaRPr lang="fr-BE" sz="600" dirty="0"/>
            </a:p>
          </p:txBody>
        </p:sp>
        <p:cxnSp>
          <p:nvCxnSpPr>
            <p:cNvPr id="82" name="Connecteur droit avec flèche 185"/>
            <p:cNvCxnSpPr>
              <a:stCxn id="79" idx="3"/>
              <a:endCxn id="83" idx="1"/>
            </p:cNvCxnSpPr>
            <p:nvPr/>
          </p:nvCxnSpPr>
          <p:spPr>
            <a:xfrm>
              <a:off x="2881058" y="1471305"/>
              <a:ext cx="1258894" cy="100811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188"/>
            <p:cNvSpPr txBox="1"/>
            <p:nvPr/>
          </p:nvSpPr>
          <p:spPr>
            <a:xfrm>
              <a:off x="4139952" y="2387084"/>
              <a:ext cx="48250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600" dirty="0">
                  <a:solidFill>
                    <a:srgbClr val="FF0000"/>
                  </a:solidFill>
                </a:rPr>
                <a:t>[-</a:t>
              </a:r>
              <a:r>
                <a:rPr lang="fr-FR" sz="600" dirty="0" err="1">
                  <a:solidFill>
                    <a:srgbClr val="FF0000"/>
                  </a:solidFill>
                </a:rPr>
                <a:t>inf</a:t>
              </a:r>
              <a:r>
                <a:rPr lang="fr-FR" sz="600" dirty="0">
                  <a:solidFill>
                    <a:srgbClr val="FF0000"/>
                  </a:solidFill>
                </a:rPr>
                <a:t> 8</a:t>
              </a:r>
              <a:r>
                <a:rPr lang="fr-FR" sz="600" dirty="0" smtClean="0">
                  <a:solidFill>
                    <a:srgbClr val="FF0000"/>
                  </a:solidFill>
                </a:rPr>
                <a:t>]</a:t>
              </a:r>
            </a:p>
            <a:p>
              <a:r>
                <a:rPr lang="fr-FR" sz="600" dirty="0" smtClean="0"/>
                <a:t>[-</a:t>
              </a:r>
              <a:r>
                <a:rPr lang="fr-FR" sz="600" dirty="0" err="1" smtClean="0"/>
                <a:t>inf</a:t>
              </a:r>
              <a:r>
                <a:rPr lang="fr-FR" sz="600" dirty="0" smtClean="0"/>
                <a:t> 4]-&gt;[-</a:t>
              </a:r>
              <a:r>
                <a:rPr lang="fr-FR" sz="600" dirty="0" err="1" smtClean="0"/>
                <a:t>inf</a:t>
              </a:r>
              <a:r>
                <a:rPr lang="fr-FR" sz="600" dirty="0" smtClean="0"/>
                <a:t> 4]</a:t>
              </a:r>
              <a:endParaRPr lang="fr-BE" sz="600" dirty="0"/>
            </a:p>
          </p:txBody>
        </p:sp>
        <p:cxnSp>
          <p:nvCxnSpPr>
            <p:cNvPr id="84" name="Connecteur droit avec flèche 189"/>
            <p:cNvCxnSpPr>
              <a:stCxn id="83" idx="0"/>
              <a:endCxn id="81" idx="2"/>
            </p:cNvCxnSpPr>
            <p:nvPr/>
          </p:nvCxnSpPr>
          <p:spPr>
            <a:xfrm flipV="1">
              <a:off x="4381204" y="2067694"/>
              <a:ext cx="151777" cy="31939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192"/>
            <p:cNvSpPr txBox="1"/>
            <p:nvPr/>
          </p:nvSpPr>
          <p:spPr>
            <a:xfrm>
              <a:off x="4788024" y="1883028"/>
              <a:ext cx="35105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600" dirty="0" smtClean="0"/>
                <a:t/>
              </a:r>
              <a:br>
                <a:rPr lang="fr-FR" sz="600" dirty="0" smtClean="0"/>
              </a:br>
              <a:r>
                <a:rPr lang="fr-FR" sz="600" dirty="0" smtClean="0"/>
                <a:t>[</a:t>
              </a:r>
              <a:r>
                <a:rPr lang="fr-FR" sz="600" dirty="0" smtClean="0">
                  <a:solidFill>
                    <a:srgbClr val="FF0000"/>
                  </a:solidFill>
                </a:rPr>
                <a:t>9</a:t>
              </a:r>
              <a:r>
                <a:rPr lang="fr-FR" sz="600" dirty="0" smtClean="0"/>
                <a:t> 8]-&gt;</a:t>
              </a:r>
              <a:r>
                <a:rPr lang="fr-FR" sz="600" b="1" u="sng" dirty="0" smtClean="0">
                  <a:solidFill>
                    <a:srgbClr val="FF0000"/>
                  </a:solidFill>
                </a:rPr>
                <a:t>beta</a:t>
              </a:r>
              <a:endParaRPr lang="fr-BE" sz="600" b="1" u="sng" dirty="0">
                <a:solidFill>
                  <a:srgbClr val="FF0000"/>
                </a:solidFill>
              </a:endParaRPr>
            </a:p>
          </p:txBody>
        </p:sp>
        <p:cxnSp>
          <p:nvCxnSpPr>
            <p:cNvPr id="86" name="Connecteur droit avec flèche 193"/>
            <p:cNvCxnSpPr>
              <a:stCxn id="81" idx="3"/>
              <a:endCxn id="87" idx="1"/>
            </p:cNvCxnSpPr>
            <p:nvPr/>
          </p:nvCxnSpPr>
          <p:spPr>
            <a:xfrm>
              <a:off x="4637978" y="1975361"/>
              <a:ext cx="90226" cy="50405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ZoneTexte 196"/>
            <p:cNvSpPr txBox="1"/>
            <p:nvPr/>
          </p:nvSpPr>
          <p:spPr>
            <a:xfrm>
              <a:off x="4728204" y="2387084"/>
              <a:ext cx="34785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600" dirty="0" smtClean="0">
                  <a:solidFill>
                    <a:srgbClr val="FF0000"/>
                  </a:solidFill>
                </a:rPr>
                <a:t>[4 </a:t>
              </a:r>
              <a:r>
                <a:rPr lang="fr-FR" sz="600" dirty="0">
                  <a:solidFill>
                    <a:srgbClr val="FF0000"/>
                  </a:solidFill>
                </a:rPr>
                <a:t>8</a:t>
              </a:r>
              <a:r>
                <a:rPr lang="fr-FR" sz="600" dirty="0" smtClean="0">
                  <a:solidFill>
                    <a:srgbClr val="FF0000"/>
                  </a:solidFill>
                </a:rPr>
                <a:t>]</a:t>
              </a:r>
            </a:p>
            <a:p>
              <a:r>
                <a:rPr lang="fr-FR" sz="600" dirty="0" smtClean="0"/>
                <a:t>[4 8]-&gt;[4 8]</a:t>
              </a:r>
              <a:endParaRPr lang="fr-BE" sz="600" dirty="0"/>
            </a:p>
          </p:txBody>
        </p:sp>
        <p:cxnSp>
          <p:nvCxnSpPr>
            <p:cNvPr id="88" name="Connecteur droit avec flèche 197"/>
            <p:cNvCxnSpPr>
              <a:stCxn id="87" idx="3"/>
              <a:endCxn id="85" idx="2"/>
            </p:cNvCxnSpPr>
            <p:nvPr/>
          </p:nvCxnSpPr>
          <p:spPr>
            <a:xfrm flipH="1" flipV="1">
              <a:off x="4963553" y="2067694"/>
              <a:ext cx="112503" cy="41172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208"/>
            <p:cNvSpPr txBox="1"/>
            <p:nvPr/>
          </p:nvSpPr>
          <p:spPr>
            <a:xfrm>
              <a:off x="5027264" y="1923678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X</a:t>
              </a:r>
              <a:endParaRPr lang="fr-BE" sz="1200" dirty="0"/>
            </a:p>
          </p:txBody>
        </p:sp>
        <p:sp>
          <p:nvSpPr>
            <p:cNvPr id="90" name="ZoneTexte 209"/>
            <p:cNvSpPr txBox="1"/>
            <p:nvPr/>
          </p:nvSpPr>
          <p:spPr>
            <a:xfrm>
              <a:off x="4788024" y="1378972"/>
              <a:ext cx="20999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600" dirty="0" smtClean="0"/>
                <a:t/>
              </a:r>
              <a:br>
                <a:rPr lang="fr-FR" sz="600" dirty="0" smtClean="0"/>
              </a:br>
              <a:r>
                <a:rPr lang="fr-FR" sz="600" dirty="0" smtClean="0"/>
                <a:t>[-</a:t>
              </a:r>
              <a:r>
                <a:rPr lang="fr-FR" sz="600" dirty="0" err="1" smtClean="0"/>
                <a:t>inf</a:t>
              </a:r>
              <a:r>
                <a:rPr lang="fr-FR" sz="600" dirty="0" smtClean="0"/>
                <a:t> 8]</a:t>
              </a:r>
              <a:endParaRPr lang="fr-BE" sz="600" dirty="0"/>
            </a:p>
          </p:txBody>
        </p:sp>
        <p:cxnSp>
          <p:nvCxnSpPr>
            <p:cNvPr id="91" name="Connecteur droit avec flèche 210"/>
            <p:cNvCxnSpPr>
              <a:stCxn id="85" idx="0"/>
              <a:endCxn id="90" idx="2"/>
            </p:cNvCxnSpPr>
            <p:nvPr/>
          </p:nvCxnSpPr>
          <p:spPr>
            <a:xfrm flipH="1" flipV="1">
              <a:off x="4893021" y="1563638"/>
              <a:ext cx="70532" cy="31939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213"/>
            <p:cNvSpPr txBox="1"/>
            <p:nvPr/>
          </p:nvSpPr>
          <p:spPr>
            <a:xfrm>
              <a:off x="5796136" y="2387084"/>
              <a:ext cx="48250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600" dirty="0">
                  <a:solidFill>
                    <a:srgbClr val="FF0000"/>
                  </a:solidFill>
                </a:rPr>
                <a:t>[-</a:t>
              </a:r>
              <a:r>
                <a:rPr lang="fr-FR" sz="600" dirty="0" err="1">
                  <a:solidFill>
                    <a:srgbClr val="FF0000"/>
                  </a:solidFill>
                </a:rPr>
                <a:t>inf</a:t>
              </a:r>
              <a:r>
                <a:rPr lang="fr-FR" sz="600" dirty="0">
                  <a:solidFill>
                    <a:srgbClr val="FF0000"/>
                  </a:solidFill>
                </a:rPr>
                <a:t> </a:t>
              </a:r>
              <a:r>
                <a:rPr lang="fr-FR" sz="600" dirty="0" smtClean="0">
                  <a:solidFill>
                    <a:srgbClr val="FF0000"/>
                  </a:solidFill>
                </a:rPr>
                <a:t>8]</a:t>
              </a:r>
            </a:p>
            <a:p>
              <a:r>
                <a:rPr lang="fr-FR" sz="600" dirty="0" smtClean="0"/>
                <a:t>[-</a:t>
              </a:r>
              <a:r>
                <a:rPr lang="fr-FR" sz="600" dirty="0" err="1" smtClean="0"/>
                <a:t>inf</a:t>
              </a:r>
              <a:r>
                <a:rPr lang="fr-FR" sz="600" dirty="0" smtClean="0"/>
                <a:t> 8]-&gt;[-</a:t>
              </a:r>
              <a:r>
                <a:rPr lang="fr-FR" sz="600" dirty="0" err="1" smtClean="0"/>
                <a:t>inf</a:t>
              </a:r>
              <a:r>
                <a:rPr lang="fr-FR" sz="600" dirty="0" smtClean="0"/>
                <a:t> 5]</a:t>
              </a:r>
              <a:endParaRPr lang="fr-BE" sz="600" dirty="0"/>
            </a:p>
          </p:txBody>
        </p:sp>
        <p:cxnSp>
          <p:nvCxnSpPr>
            <p:cNvPr id="93" name="Connecteur droit avec flèche 214"/>
            <p:cNvCxnSpPr>
              <a:stCxn id="90" idx="3"/>
              <a:endCxn id="92" idx="0"/>
            </p:cNvCxnSpPr>
            <p:nvPr/>
          </p:nvCxnSpPr>
          <p:spPr>
            <a:xfrm>
              <a:off x="4998018" y="1471305"/>
              <a:ext cx="1039370" cy="91577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218"/>
            <p:cNvSpPr txBox="1"/>
            <p:nvPr/>
          </p:nvSpPr>
          <p:spPr>
            <a:xfrm>
              <a:off x="5868144" y="1883028"/>
              <a:ext cx="34785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600" dirty="0">
                  <a:solidFill>
                    <a:srgbClr val="FF0000"/>
                  </a:solidFill>
                </a:rPr>
                <a:t>[-</a:t>
              </a:r>
              <a:r>
                <a:rPr lang="fr-FR" sz="600" dirty="0" err="1">
                  <a:solidFill>
                    <a:srgbClr val="FF0000"/>
                  </a:solidFill>
                </a:rPr>
                <a:t>inf</a:t>
              </a:r>
              <a:r>
                <a:rPr lang="fr-FR" sz="600" dirty="0">
                  <a:solidFill>
                    <a:srgbClr val="FF0000"/>
                  </a:solidFill>
                </a:rPr>
                <a:t> </a:t>
              </a:r>
              <a:r>
                <a:rPr lang="fr-FR" sz="600" dirty="0" smtClean="0">
                  <a:solidFill>
                    <a:srgbClr val="FF0000"/>
                  </a:solidFill>
                </a:rPr>
                <a:t>8]</a:t>
              </a:r>
            </a:p>
            <a:p>
              <a:r>
                <a:rPr lang="fr-FR" sz="600" dirty="0" smtClean="0"/>
                <a:t>[5 8]-&gt;[5 8]</a:t>
              </a:r>
              <a:endParaRPr lang="fr-BE" sz="600" dirty="0"/>
            </a:p>
          </p:txBody>
        </p:sp>
        <p:cxnSp>
          <p:nvCxnSpPr>
            <p:cNvPr id="95" name="Connecteur droit avec flèche 219"/>
            <p:cNvCxnSpPr>
              <a:stCxn id="92" idx="3"/>
              <a:endCxn id="94" idx="2"/>
            </p:cNvCxnSpPr>
            <p:nvPr/>
          </p:nvCxnSpPr>
          <p:spPr>
            <a:xfrm flipH="1" flipV="1">
              <a:off x="6042070" y="2067694"/>
              <a:ext cx="236570" cy="41172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ZoneTexte 222"/>
            <p:cNvSpPr txBox="1"/>
            <p:nvPr/>
          </p:nvSpPr>
          <p:spPr>
            <a:xfrm>
              <a:off x="6372200" y="242773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600" dirty="0" smtClean="0">
                  <a:solidFill>
                    <a:srgbClr val="FF0000"/>
                  </a:solidFill>
                </a:rPr>
                <a:t>[5 8]</a:t>
              </a:r>
            </a:p>
            <a:p>
              <a:r>
                <a:rPr lang="fr-FR" sz="600" dirty="0" smtClean="0"/>
                <a:t>[5 </a:t>
              </a:r>
              <a:r>
                <a:rPr lang="fr-FR" sz="600" dirty="0" smtClean="0">
                  <a:solidFill>
                    <a:srgbClr val="FF0000"/>
                  </a:solidFill>
                </a:rPr>
                <a:t>2</a:t>
              </a:r>
              <a:r>
                <a:rPr lang="fr-FR" sz="600" dirty="0" smtClean="0"/>
                <a:t>]-&gt;</a:t>
              </a:r>
              <a:r>
                <a:rPr lang="fr-FR" sz="600" b="1" u="sng" dirty="0" smtClean="0">
                  <a:solidFill>
                    <a:srgbClr val="FF0000"/>
                  </a:solidFill>
                </a:rPr>
                <a:t>alpha</a:t>
              </a:r>
              <a:endParaRPr lang="fr-BE" sz="600" b="1" u="sng" dirty="0">
                <a:solidFill>
                  <a:srgbClr val="FF0000"/>
                </a:solidFill>
              </a:endParaRPr>
            </a:p>
          </p:txBody>
        </p:sp>
        <p:cxnSp>
          <p:nvCxnSpPr>
            <p:cNvPr id="97" name="Connecteur droit avec flèche 223"/>
            <p:cNvCxnSpPr>
              <a:stCxn id="94" idx="3"/>
              <a:endCxn id="96" idx="1"/>
            </p:cNvCxnSpPr>
            <p:nvPr/>
          </p:nvCxnSpPr>
          <p:spPr>
            <a:xfrm>
              <a:off x="6215996" y="1975361"/>
              <a:ext cx="156204" cy="54470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226"/>
            <p:cNvSpPr txBox="1"/>
            <p:nvPr/>
          </p:nvSpPr>
          <p:spPr>
            <a:xfrm>
              <a:off x="6683448" y="2427734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X</a:t>
              </a:r>
              <a:endParaRPr lang="fr-BE" sz="1200" dirty="0"/>
            </a:p>
          </p:txBody>
        </p:sp>
        <p:sp>
          <p:nvSpPr>
            <p:cNvPr id="99" name="ZoneTexte 228"/>
            <p:cNvSpPr txBox="1"/>
            <p:nvPr/>
          </p:nvSpPr>
          <p:spPr>
            <a:xfrm>
              <a:off x="6084168" y="1378972"/>
              <a:ext cx="20999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600" dirty="0" smtClean="0"/>
                <a:t/>
              </a:r>
              <a:br>
                <a:rPr lang="fr-FR" sz="600" dirty="0" smtClean="0"/>
              </a:br>
              <a:r>
                <a:rPr lang="fr-FR" sz="600" dirty="0" smtClean="0"/>
                <a:t>[-</a:t>
              </a:r>
              <a:r>
                <a:rPr lang="fr-FR" sz="600" dirty="0" err="1" smtClean="0"/>
                <a:t>inf</a:t>
              </a:r>
              <a:r>
                <a:rPr lang="fr-FR" sz="600" dirty="0" smtClean="0"/>
                <a:t> 5]</a:t>
              </a:r>
              <a:endParaRPr lang="fr-BE" sz="600" dirty="0"/>
            </a:p>
          </p:txBody>
        </p:sp>
        <p:cxnSp>
          <p:nvCxnSpPr>
            <p:cNvPr id="100" name="Connecteur droit avec flèche 229"/>
            <p:cNvCxnSpPr>
              <a:stCxn id="96" idx="0"/>
              <a:endCxn id="99" idx="2"/>
            </p:cNvCxnSpPr>
            <p:nvPr/>
          </p:nvCxnSpPr>
          <p:spPr>
            <a:xfrm flipH="1" flipV="1">
              <a:off x="6189165" y="1563638"/>
              <a:ext cx="375396" cy="86409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ZoneTexte 240"/>
            <p:cNvSpPr txBox="1"/>
            <p:nvPr/>
          </p:nvSpPr>
          <p:spPr>
            <a:xfrm>
              <a:off x="7020272" y="206769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1</a:t>
              </a:r>
              <a:endParaRPr lang="fr-BE" sz="1200" dirty="0"/>
            </a:p>
          </p:txBody>
        </p:sp>
        <p:sp>
          <p:nvSpPr>
            <p:cNvPr id="102" name="ZoneTexte 241"/>
            <p:cNvSpPr txBox="1"/>
            <p:nvPr/>
          </p:nvSpPr>
          <p:spPr>
            <a:xfrm>
              <a:off x="7020272" y="257175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0</a:t>
              </a:r>
              <a:endParaRPr lang="fr-BE" sz="1200" dirty="0"/>
            </a:p>
          </p:txBody>
        </p:sp>
        <p:sp>
          <p:nvSpPr>
            <p:cNvPr id="103" name="ZoneTexte 242"/>
            <p:cNvSpPr txBox="1"/>
            <p:nvPr/>
          </p:nvSpPr>
          <p:spPr>
            <a:xfrm>
              <a:off x="7020272" y="156363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2</a:t>
              </a:r>
              <a:endParaRPr lang="fr-BE" sz="1200" dirty="0"/>
            </a:p>
          </p:txBody>
        </p:sp>
        <p:sp>
          <p:nvSpPr>
            <p:cNvPr id="104" name="ZoneTexte 243"/>
            <p:cNvSpPr txBox="1"/>
            <p:nvPr/>
          </p:nvSpPr>
          <p:spPr>
            <a:xfrm>
              <a:off x="7020272" y="11315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3</a:t>
              </a:r>
              <a:endParaRPr lang="fr-B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5611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273</TotalTime>
  <Words>190</Words>
  <Application>Microsoft Office PowerPoint</Application>
  <PresentationFormat>On-screen Show (16:9)</PresentationFormat>
  <Paragraphs>92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Clarity</vt:lpstr>
      <vt:lpstr>Structure du programme</vt:lpstr>
      <vt:lpstr>Algorithme AlphaBeta</vt:lpstr>
    </vt:vector>
  </TitlesOfParts>
  <Company>Broadcom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Cornil</dc:creator>
  <cp:lastModifiedBy>Jean-Philippe Cornil</cp:lastModifiedBy>
  <cp:revision>12</cp:revision>
  <dcterms:created xsi:type="dcterms:W3CDTF">2017-12-07T13:06:27Z</dcterms:created>
  <dcterms:modified xsi:type="dcterms:W3CDTF">2017-12-07T19:16:42Z</dcterms:modified>
</cp:coreProperties>
</file>