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5" r:id="rId3"/>
    <p:sldMasterId id="2147483677" r:id="rId4"/>
  </p:sldMasterIdLst>
  <p:sldIdLst>
    <p:sldId id="258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0BF8A-8616-4DD3-B162-694D4FDBB467}" type="datetimeFigureOut">
              <a:rPr lang="fr-BE" smtClean="0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DDDE9-846A-4F08-98D8-524400E9D3D4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43437F-E26B-40C6-9A7A-EAE8871E2B67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B0097-D149-47CD-9B4D-67151B86A9A8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2DD74-8D41-4DC7-B94F-764D52B7BAA0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CD7BB-2C17-487B-9F4E-4ABC61B6E893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barrette-ulb-élargie-ppt.eps"/>
          <p:cNvPicPr>
            <a:picLocks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81800"/>
            <a:ext cx="914400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9" descr="logo3lp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176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638800" cy="1143000"/>
          </a:xfrm>
        </p:spPr>
        <p:txBody>
          <a:bodyPr lIns="0">
            <a:noAutofit/>
          </a:bodyPr>
          <a:lstStyle>
            <a:lvl1pPr algn="l">
              <a:defRPr sz="18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 descr="barrette-ulb-élargie-ppt.eps"/>
          <p:cNvPicPr>
            <a:picLocks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81800"/>
            <a:ext cx="914400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9" descr="logo3lp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176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638800" cy="1143000"/>
          </a:xfrm>
        </p:spPr>
        <p:txBody>
          <a:bodyPr lIns="0">
            <a:noAutofit/>
          </a:bodyPr>
          <a:lstStyle>
            <a:lvl1pPr algn="l">
              <a:defRPr sz="18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99592" y="2084852"/>
            <a:ext cx="7715200" cy="452543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0BF8A-8616-4DD3-B162-694D4FDBB467}" type="datetimeFigureOut">
              <a:rPr lang="fr-BE" smtClean="0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DDDE9-846A-4F08-98D8-524400E9D3D4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36AD6E-3F77-4B9F-B3DB-00CA5C4A4A22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91F78-ACC2-484E-B7B6-1372E3589755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CF1E9-786B-455C-A69D-4CE14FAD0946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9F951-3CD1-4DE4-8FE9-444A0787B1D6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4425132"/>
            <a:ext cx="7772400" cy="822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15616" y="292494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9924D-78BB-4DFD-BE85-905A64299A8D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D3C7B-615B-4BA2-9E8A-57C37C806DB9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31640" y="1600200"/>
            <a:ext cx="3164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F0A5E-1B05-4744-B4E9-570607B4164B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F329B-055C-4184-B6BC-2FFA50EE7970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14504-9A51-4894-A9B4-5F97A31BFCF3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70EE0-F9AC-4847-BF43-0C6C2B6C0949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 descr="barrette-ulb-élargie-ppt.eps"/>
          <p:cNvPicPr>
            <a:picLocks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81800"/>
            <a:ext cx="914400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9" descr="logo3lp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176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79C5F-A8DC-4C31-B949-223BAE54894A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0104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D8268AD-F111-4187-BA41-17A1115130A8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6BB97-32D5-4143-9BB6-4F3F90BDBB0A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39444-9967-4333-BE4F-189F1A60358A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27C1A5-2E39-46C7-9D20-E24AF2BE27B0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6CE04-6472-45AA-91E9-2E4CBADEFA61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38324"/>
            <a:ext cx="2277889" cy="9584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88640"/>
            <a:ext cx="5111750" cy="59375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87624" y="1412776"/>
            <a:ext cx="2277889" cy="4713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C2381-BFF9-45E6-B3B4-4EC2F68382DC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64187-F3A0-4B4C-92FA-4217394EE6A0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AA6A1-DBF9-46B7-A3F7-5E34C91516F0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1AFDA-512C-4AFC-A623-B39F34C6FC40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879157-F3DA-4BA0-B789-83DF6E46CC58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7D269-3492-42CC-9E97-99A5C5FD9389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7" descr="barrette-ulb.eps"/>
          <p:cNvPicPr>
            <a:picLocks noChangeAspect="1"/>
          </p:cNvPicPr>
          <p:nvPr userDrawn="1"/>
        </p:nvPicPr>
        <p:blipFill>
          <a:blip r:embed="rId2" cstate="print"/>
          <a:srcRect t="9448" b="44093"/>
          <a:stretch>
            <a:fillRect/>
          </a:stretch>
        </p:blipFill>
        <p:spPr bwMode="auto">
          <a:xfrm>
            <a:off x="3276600" y="304800"/>
            <a:ext cx="17526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8" descr="ULB-ligne-gauch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350" y="76200"/>
            <a:ext cx="39814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638800" cy="1143000"/>
          </a:xfrm>
        </p:spPr>
        <p:txBody>
          <a:bodyPr lIns="0">
            <a:noAutofit/>
          </a:bodyPr>
          <a:lstStyle>
            <a:lvl1pPr algn="l">
              <a:defRPr sz="18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rrette-ulb.eps"/>
          <p:cNvPicPr>
            <a:picLocks noChangeAspect="1"/>
          </p:cNvPicPr>
          <p:nvPr userDrawn="1"/>
        </p:nvPicPr>
        <p:blipFill>
          <a:blip r:embed="rId2" cstate="print"/>
          <a:srcRect t="9448" b="44093"/>
          <a:stretch>
            <a:fillRect/>
          </a:stretch>
        </p:blipFill>
        <p:spPr bwMode="auto">
          <a:xfrm>
            <a:off x="3276600" y="304800"/>
            <a:ext cx="17526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8" descr="ULB-ligne-gauch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350" y="76200"/>
            <a:ext cx="39814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638800" cy="1143000"/>
          </a:xfrm>
        </p:spPr>
        <p:txBody>
          <a:bodyPr lIns="0">
            <a:noAutofit/>
          </a:bodyPr>
          <a:lstStyle>
            <a:lvl1pPr algn="l">
              <a:defRPr sz="18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99592" y="2084852"/>
            <a:ext cx="7715200" cy="452543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C97453-F9CB-4DB2-8E82-3443201BA4CC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4468B-4C7A-4B13-A3E0-494ABFB9F8FD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4425132"/>
            <a:ext cx="7772400" cy="822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15616" y="292494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4C28C-F8D8-4F48-94FF-40C5E9528E34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C98F-27EA-4186-9654-94671BBC8868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31640" y="1600200"/>
            <a:ext cx="3164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4EF567-545B-459E-B186-9C041610D4C6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A4F25-8B2A-4625-9359-1914BE1972D0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E8B80B-1F72-4B68-81B5-C27FF20F6228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9167F-79F4-4736-B7EA-031B6163B6BE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CE290-36C5-4BDC-A26B-898922498B64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D8563-21D9-47B2-A534-D004AAE2147B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456D4-CBD8-4D68-BB36-6073C2D809EF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7EC5B-4385-49CF-A08D-BE69B40139FE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38324"/>
            <a:ext cx="2277889" cy="9584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88640"/>
            <a:ext cx="5111750" cy="59375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87624" y="1412776"/>
            <a:ext cx="2277889" cy="4713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7C4F53-FAAA-4CEC-9C0D-34E053BE40BA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0466A-0D92-4840-A344-F91ED9D3B738}" type="slidenum">
              <a:rPr lang="fr-BE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1812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Page d’ouverture</a:t>
            </a:r>
            <a:endParaRPr lang="fr-BE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950BF8A-8616-4DD3-B162-694D4FDBB467}" type="datetimeFigureOut">
              <a:rPr lang="fr-BE" smtClean="0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26DDDE9-846A-4F08-98D8-524400E9D3D4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9250" y="646113"/>
            <a:ext cx="6121400" cy="55657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BE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031" name="Image 13" descr="logo3lp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27717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Image 14" descr="barrette-ulb-élargie-ppt.eps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81800"/>
            <a:ext cx="914400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-101" charset="-128"/>
          <a:cs typeface="ヒラギノ角ゴ Pro W3" pitchFamily="-101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pitchFamily="-101" charset="-128"/>
          <a:cs typeface="ヒラギノ角ゴ Pro W3" pitchFamily="-10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403350" y="274638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Page de contenu</a:t>
            </a:r>
            <a:endParaRPr lang="fr-BE" smtClean="0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403350" y="1600200"/>
            <a:ext cx="72834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838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4823296-A2F7-4072-A8AE-F365843FC94C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9F3143E-968E-4604-BB64-3DB7D2275EB0}" type="slidenum">
              <a:rPr lang="fr-BE"/>
              <a:pPr/>
              <a:t>‹#›</a:t>
            </a:fld>
            <a:endParaRPr lang="fr-BE"/>
          </a:p>
        </p:txBody>
      </p:sp>
      <p:pic>
        <p:nvPicPr>
          <p:cNvPr id="3079" name="Image 8" descr="barrette-ulb-élargie-ppt.eps"/>
          <p:cNvPicPr>
            <a:picLocks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781800"/>
            <a:ext cx="914400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Image 9" descr="logo3lp.eps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152400"/>
            <a:ext cx="176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-101" charset="-128"/>
          <a:cs typeface="ヒラギノ角ゴ Pro W3" pitchFamily="-101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pitchFamily="-101" charset="-128"/>
          <a:cs typeface="ヒラギノ角ゴ Pro W3" pitchFamily="-10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1812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Page d’ouverture</a:t>
            </a:r>
            <a:endParaRPr lang="fr-BE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950BF8A-8616-4DD3-B162-694D4FDBB467}" type="datetimeFigureOut">
              <a:rPr lang="fr-BE" smtClean="0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26DDDE9-846A-4F08-98D8-524400E9D3D4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9250" y="646113"/>
            <a:ext cx="6121400" cy="55657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BE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031" name="Image 8" descr="barrette-ulb-élargie-ppt.eps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781800"/>
            <a:ext cx="914400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Image 10" descr="ULB-ligne-droite.eps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" y="80963"/>
            <a:ext cx="513715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-101" charset="-128"/>
          <a:cs typeface="ヒラギノ角ゴ Pro W3" pitchFamily="-101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pitchFamily="-101" charset="-128"/>
          <a:cs typeface="ヒラギノ角ゴ Pro W3" pitchFamily="-10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 7" descr="barrette-ulb.eps"/>
          <p:cNvPicPr>
            <a:picLocks noChangeAspect="1"/>
          </p:cNvPicPr>
          <p:nvPr/>
        </p:nvPicPr>
        <p:blipFill>
          <a:blip r:embed="rId14" cstate="print"/>
          <a:srcRect t="9448" b="44093"/>
          <a:stretch>
            <a:fillRect/>
          </a:stretch>
        </p:blipFill>
        <p:spPr bwMode="auto">
          <a:xfrm>
            <a:off x="3276600" y="304800"/>
            <a:ext cx="17526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946150" y="381000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Page de contenu</a:t>
            </a:r>
            <a:endParaRPr lang="fr-BE" smtClean="0"/>
          </a:p>
        </p:txBody>
      </p:sp>
      <p:sp>
        <p:nvSpPr>
          <p:cNvPr id="3076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46150" y="1600200"/>
            <a:ext cx="72834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4400" y="64166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4B00086-F44A-4FBB-AF96-52B627DE7221}" type="datetime1">
              <a:rPr lang="fr-BE"/>
              <a:pPr/>
              <a:t>16/11/2015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72200" y="64166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EB6054C-2B97-4303-AD12-284DDFA58799}" type="slidenum">
              <a:rPr lang="fr-BE"/>
              <a:pPr/>
              <a:t>‹#›</a:t>
            </a:fld>
            <a:endParaRPr lang="fr-BE"/>
          </a:p>
        </p:txBody>
      </p:sp>
      <p:pic>
        <p:nvPicPr>
          <p:cNvPr id="3080" name="Image 8" descr="ULB-ligne-gauche.eps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86350" y="76200"/>
            <a:ext cx="39814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-101" charset="-128"/>
          <a:cs typeface="ヒラギノ角ゴ Pro W3" pitchFamily="-101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1" charset="-128"/>
          <a:cs typeface="ヒラギノ角ゴ Pro W3" pitchFamily="-10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pitchFamily="-101" charset="-128"/>
          <a:cs typeface="ヒラギノ角ゴ Pro W3" pitchFamily="-10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pitchFamily="-10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3488" y="4124672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Bruno </a:t>
            </a:r>
            <a:r>
              <a:rPr lang="en-US" dirty="0" err="1" smtClean="0"/>
              <a:t>Cornil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99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Fourier Transformations</a:t>
                </a:r>
              </a:p>
              <a:p>
                <a:pPr lvl="1"/>
                <a:r>
                  <a:rPr lang="en-US" sz="2400" dirty="0" smtClean="0"/>
                  <a:t>A signal f(t) can be represented by a (infinite) sum of bases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l-GR" sz="2400" i="1" smtClean="0">
                            <a:latin typeface="Cambria Math"/>
                          </a:rPr>
                          <m:t>𝜔</m:t>
                        </m:r>
                        <m:r>
                          <a:rPr lang="en-US" sz="240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/>
                  <a:t> with coefficient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box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n-US" sz="2400" dirty="0" smtClean="0">
                  <a:ea typeface="Cambria Math"/>
                </a:endParaRPr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 smtClean="0"/>
                  <a:t>can be obtained from 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/>
                  <a:t>F(s</a:t>
                </a:r>
                <a:r>
                  <a:rPr lang="en-US" sz="2400" dirty="0" smtClean="0"/>
                  <a:t>)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</m:t>
                    </m:r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 smtClean="0"/>
                  <a:t>, is the Laplace Transform and represent the weight of a given frequency in a signal</a:t>
                </a:r>
              </a:p>
              <a:p>
                <a:pPr lvl="1"/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24" t="-1213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67744" y="3068960"/>
                <a:ext cx="3990195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68960"/>
                <a:ext cx="3990195" cy="704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60436" y="4421584"/>
                <a:ext cx="3906839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36" y="4421584"/>
                <a:ext cx="3906839" cy="704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19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Theory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Closed-loop regulation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2665342" y="2582907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35574" y="2762927"/>
            <a:ext cx="729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79790" y="2402887"/>
            <a:ext cx="12241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F(s)</a:t>
            </a:r>
          </a:p>
        </p:txBody>
      </p:sp>
      <p:cxnSp>
        <p:nvCxnSpPr>
          <p:cNvPr id="9" name="Straight Arrow Connector 8"/>
          <p:cNvCxnSpPr>
            <a:stCxn id="4" idx="6"/>
            <a:endCxn id="7" idx="1"/>
          </p:cNvCxnSpPr>
          <p:nvPr/>
        </p:nvCxnSpPr>
        <p:spPr>
          <a:xfrm>
            <a:off x="3025382" y="2762927"/>
            <a:ext cx="854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103926" y="2762927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73211" y="3519011"/>
            <a:ext cx="12241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R(s)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4" idx="4"/>
          </p:cNvCxnSpPr>
          <p:nvPr/>
        </p:nvCxnSpPr>
        <p:spPr>
          <a:xfrm rot="10800000">
            <a:off x="2845363" y="2942947"/>
            <a:ext cx="1027849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2" idx="3"/>
          </p:cNvCxnSpPr>
          <p:nvPr/>
        </p:nvCxnSpPr>
        <p:spPr>
          <a:xfrm rot="5400000">
            <a:off x="4920617" y="2939658"/>
            <a:ext cx="1116124" cy="7626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3648" y="25651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X(s)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88102" y="25736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86153" y="294294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71" y="24028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669018" y="4653136"/>
                <a:ext cx="4408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).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18" y="4653136"/>
                <a:ext cx="440838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669018" y="5085184"/>
                <a:ext cx="6429068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)≈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</m:t>
                      </m:r>
                      <m:r>
                        <a:rPr lang="en-US" b="0" i="0" smtClean="0">
                          <a:latin typeface="Cambria Math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when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F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</m:t>
                      </m:r>
                      <m:r>
                        <a:rPr lang="en-US" b="0" i="0" smtClean="0">
                          <a:latin typeface="Cambria Math"/>
                        </a:rPr>
                        <m:t>).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</m:t>
                      </m:r>
                      <m:r>
                        <a:rPr lang="en-US" b="0" i="0" smtClean="0">
                          <a:latin typeface="Cambria Math"/>
                        </a:rPr>
                        <m:t>)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≫1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18" y="5085184"/>
                <a:ext cx="6429068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276448" y="2402887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448" y="2402887"/>
                <a:ext cx="3522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 rot="13500000">
            <a:off x="5918023" y="2927268"/>
            <a:ext cx="548786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2200" y="3312279"/>
            <a:ext cx="193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Measure output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3520239"/>
            <a:ext cx="274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Compare with reference 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18900000">
            <a:off x="2097107" y="2990907"/>
            <a:ext cx="548786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502285" y="5445224"/>
            <a:ext cx="1493651" cy="309054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2"/>
            <a:endCxn id="39" idx="0"/>
          </p:cNvCxnSpPr>
          <p:nvPr/>
        </p:nvCxnSpPr>
        <p:spPr>
          <a:xfrm>
            <a:off x="3249111" y="5754278"/>
            <a:ext cx="1935004" cy="33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009656" y="6086629"/>
                <a:ext cx="634891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Close loop-gain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≠−1(=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any frequency (s) !</a:t>
                </a:r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56" y="6086629"/>
                <a:ext cx="6348918" cy="378245"/>
              </a:xfrm>
              <a:prstGeom prst="rect">
                <a:avLst/>
              </a:prstGeom>
              <a:blipFill rotWithShape="1">
                <a:blip r:embed="rId5"/>
                <a:stretch>
                  <a:fillRect l="-865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00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40768"/>
            <a:ext cx="3937620" cy="520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00200"/>
                <a:ext cx="4896544" cy="4525963"/>
              </a:xfrm>
            </p:spPr>
            <p:txBody>
              <a:bodyPr/>
              <a:lstStyle/>
              <a:p>
                <a:r>
                  <a:rPr lang="en-US" sz="2800" dirty="0" err="1" smtClean="0"/>
                  <a:t>Nyquist</a:t>
                </a:r>
                <a:r>
                  <a:rPr lang="en-US" sz="2800" dirty="0" smtClean="0"/>
                  <a:t> Diagram</a:t>
                </a:r>
              </a:p>
              <a:p>
                <a:pPr lvl="1"/>
                <a:r>
                  <a:rPr lang="en-US" sz="2400" dirty="0" smtClean="0"/>
                  <a:t>Plot Magnitude in dB and phase of F(s)</a:t>
                </a:r>
              </a:p>
              <a:p>
                <a:pPr lvl="1"/>
                <a:r>
                  <a:rPr lang="en-US" sz="2400" dirty="0" smtClean="0"/>
                  <a:t>Check s when phase=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000" dirty="0" smtClean="0"/>
                  <a:t>If Magnitude &lt; 1, system is stable</a:t>
                </a:r>
              </a:p>
              <a:p>
                <a:pPr lvl="2"/>
                <a:r>
                  <a:rPr lang="en-US" sz="2000" dirty="0" smtClean="0"/>
                  <a:t>If Magnitude &gt; 1 is unstable !</a:t>
                </a:r>
              </a:p>
              <a:p>
                <a:pPr lvl="1"/>
                <a:r>
                  <a:rPr lang="en-US" sz="2400" dirty="0" smtClean="0"/>
                  <a:t>Design the system to avoid that Magnitude &gt; 1 when phase=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000" dirty="0" smtClean="0"/>
                  <a:t>Phase Margin required to avoid oscillating/long settling</a:t>
                </a:r>
                <a:endParaRPr lang="en-US" sz="20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00200"/>
                <a:ext cx="4896544" cy="4525963"/>
              </a:xfrm>
              <a:blipFill rotWithShape="1">
                <a:blip r:embed="rId3"/>
                <a:stretch>
                  <a:fillRect l="-2242" t="-1213" r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7884368" y="2708920"/>
            <a:ext cx="0" cy="26642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44947" y="166899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6767" y="2197847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884368" y="2567179"/>
            <a:ext cx="525771" cy="141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56376" y="2038326"/>
            <a:ext cx="283770" cy="159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98814" y="499807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Phase margin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04248" y="2382513"/>
            <a:ext cx="0" cy="23426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85595" y="4797152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76887" y="205653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Mag=1 (0dB)</a:t>
            </a:r>
            <a:endParaRPr 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287448" y="5376376"/>
                <a:ext cx="6346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Phase=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448" y="5376376"/>
                <a:ext cx="634661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812360" y="5301208"/>
            <a:ext cx="198278" cy="19827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05109" y="2283374"/>
            <a:ext cx="198278" cy="19827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tms.engin.umich.edu/CTMS/Content/MotorSpeed/System/Modeling/figures/mo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63807"/>
            <a:ext cx="39338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DC Motor Model</a:t>
            </a:r>
          </a:p>
          <a:p>
            <a:pPr lvl="1"/>
            <a:r>
              <a:rPr lang="en-US" sz="2400" dirty="0" smtClean="0"/>
              <a:t>J	: Motor moment of inertia</a:t>
            </a:r>
          </a:p>
          <a:p>
            <a:pPr lvl="1"/>
            <a:r>
              <a:rPr lang="en-US" sz="2400" dirty="0" smtClean="0"/>
              <a:t>b: Friction constant</a:t>
            </a:r>
          </a:p>
          <a:p>
            <a:pPr lvl="1"/>
            <a:r>
              <a:rPr lang="en-US" sz="2400" dirty="0" smtClean="0"/>
              <a:t>K	: EMF/Torque force</a:t>
            </a:r>
          </a:p>
          <a:p>
            <a:pPr lvl="1"/>
            <a:r>
              <a:rPr lang="en-US" sz="2400" dirty="0" smtClean="0"/>
              <a:t>R : Winding electric resistance</a:t>
            </a:r>
          </a:p>
          <a:p>
            <a:pPr lvl="1"/>
            <a:r>
              <a:rPr lang="en-US" sz="2400" dirty="0" smtClean="0"/>
              <a:t>L : Winding electric inductance</a:t>
            </a:r>
            <a:endParaRPr lang="en-US" sz="2400" dirty="0"/>
          </a:p>
          <a:p>
            <a:pPr lvl="1"/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69860" y="4462058"/>
                <a:ext cx="4275593" cy="382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J</m:t>
                      </m:r>
                      <m:r>
                        <a:rPr lang="en-US" b="0" i="1" smtClean="0">
                          <a:latin typeface="Cambria Math"/>
                        </a:rPr>
                        <m:t>. 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.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𝑚𝑒𝑐h𝑎𝑛𝑖𝑐𝑎𝑙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𝑒𝑞𝑢𝑎𝑡𝑖𝑜𝑛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60" y="4462058"/>
                <a:ext cx="4275593" cy="382156"/>
              </a:xfrm>
              <a:prstGeom prst="rect">
                <a:avLst/>
              </a:prstGeom>
              <a:blipFill rotWithShape="1"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69860" y="4853155"/>
                <a:ext cx="476752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 .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.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𝑒𝑙𝑒𝑐𝑡𝑟𝑖𝑐𝑎𝑙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𝑒𝑞𝑢𝑎𝑡𝑖𝑜𝑛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60" y="4853155"/>
                <a:ext cx="4767523" cy="6182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1187624" y="4725144"/>
            <a:ext cx="720080" cy="43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22259" y="5589240"/>
                <a:ext cx="2794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59" y="5589240"/>
                <a:ext cx="279429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99148" y="6011996"/>
                <a:ext cx="5544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𝑒𝑙𝑒𝑐𝑡𝑟𝑖𝑐𝑎𝑙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𝑒𝑞𝑢𝑎𝑡𝑖𝑜𝑛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48" y="6011996"/>
                <a:ext cx="554478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2267744" y="4462058"/>
            <a:ext cx="254515" cy="1009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2254862" y="5557266"/>
            <a:ext cx="254515" cy="1009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4986" y="5877271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Laplace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2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DC Motor Model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lvl="1"/>
                <a:r>
                  <a:rPr lang="en-US" sz="2400" dirty="0" smtClean="0"/>
                  <a:t>K(s) will be used to stabilize K(s).M(s).R(s) open loop gain</a:t>
                </a:r>
              </a:p>
              <a:p>
                <a:pPr lvl="2"/>
                <a:r>
                  <a:rPr lang="en-US" sz="2000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dirty="0" smtClean="0"/>
                  <a:t>: K(s) = K,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PI</a:t>
                </a:r>
                <a:r>
                  <a:rPr lang="en-US" sz="2000" dirty="0" smtClean="0"/>
                  <a:t>: K(s)=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K</m:t>
                    </m:r>
                    <m:r>
                      <a:rPr lang="en-US" sz="2000" b="0" i="0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PID</a:t>
                </a:r>
                <a:r>
                  <a:rPr lang="en-US" sz="2000" dirty="0" smtClean="0"/>
                  <a:t>: K(s)=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K</m:t>
                    </m:r>
                    <m:r>
                      <a:rPr lang="en-US" sz="2000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000" b="0" i="0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 smtClean="0"/>
                  <a:t>, …</a:t>
                </a:r>
                <a:endParaRPr lang="en-US" sz="2800" dirty="0"/>
              </a:p>
              <a:p>
                <a:pPr marL="457200" lvl="1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24" t="-1213" b="-15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536" y="2284291"/>
                <a:ext cx="8507522" cy="51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Motor </a:t>
                </a:r>
                <a:r>
                  <a:rPr lang="en-US" dirty="0"/>
                  <a:t>s</a:t>
                </a:r>
                <a:r>
                  <a:rPr lang="en-US" dirty="0" smtClean="0"/>
                  <a:t>peed (rad/s) 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.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84291"/>
                <a:ext cx="8507522" cy="514243"/>
              </a:xfrm>
              <a:prstGeom prst="rect">
                <a:avLst/>
              </a:prstGeom>
              <a:blipFill rotWithShape="1">
                <a:blip r:embed="rId3"/>
                <a:stretch>
                  <a:fillRect l="-6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493456" y="375220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63688" y="3932220"/>
            <a:ext cx="729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36096" y="3581472"/>
            <a:ext cx="12241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</a:t>
            </a:r>
            <a:r>
              <a:rPr lang="en-US" dirty="0" smtClean="0">
                <a:solidFill>
                  <a:schemeClr val="tx2"/>
                </a:solidFill>
              </a:rPr>
              <a:t>(s)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(motor)</a:t>
            </a:r>
          </a:p>
        </p:txBody>
      </p:sp>
      <p:cxnSp>
        <p:nvCxnSpPr>
          <p:cNvPr id="8" name="Straight Arrow Connector 7"/>
          <p:cNvCxnSpPr>
            <a:stCxn id="5" idx="6"/>
            <a:endCxn id="33" idx="1"/>
          </p:cNvCxnSpPr>
          <p:nvPr/>
        </p:nvCxnSpPr>
        <p:spPr>
          <a:xfrm>
            <a:off x="2853496" y="3932220"/>
            <a:ext cx="532485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6660232" y="3941512"/>
            <a:ext cx="576064" cy="1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44796" y="4695654"/>
            <a:ext cx="12241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R(s)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(encoder)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Elbow Connector 10"/>
          <p:cNvCxnSpPr>
            <a:stCxn id="10" idx="1"/>
            <a:endCxn id="5" idx="4"/>
          </p:cNvCxnSpPr>
          <p:nvPr/>
        </p:nvCxnSpPr>
        <p:spPr>
          <a:xfrm rot="10800000">
            <a:off x="2673476" y="4112240"/>
            <a:ext cx="1471320" cy="943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4267" y="411224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14185" y="35721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644008" y="3582402"/>
                <a:ext cx="693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82402"/>
                <a:ext cx="69365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416316" y="3755545"/>
                <a:ext cx="1025345" cy="382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16" y="3755545"/>
                <a:ext cx="1025345" cy="3821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53759" y="3730084"/>
                <a:ext cx="909929" cy="382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59" y="3730084"/>
                <a:ext cx="909929" cy="382156"/>
              </a:xfrm>
              <a:prstGeom prst="rect">
                <a:avLst/>
              </a:prstGeom>
              <a:blipFill rotWithShape="1"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10" idx="3"/>
          </p:cNvCxnSpPr>
          <p:nvPr/>
        </p:nvCxnSpPr>
        <p:spPr>
          <a:xfrm flipH="1">
            <a:off x="5368932" y="5055694"/>
            <a:ext cx="1579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948264" y="3951734"/>
            <a:ext cx="0" cy="109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385981" y="3576826"/>
            <a:ext cx="12241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K(s)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(filter)</a:t>
            </a:r>
          </a:p>
        </p:txBody>
      </p:sp>
      <p:cxnSp>
        <p:nvCxnSpPr>
          <p:cNvPr id="39" name="Straight Arrow Connector 38"/>
          <p:cNvCxnSpPr>
            <a:stCxn id="33" idx="3"/>
            <a:endCxn id="7" idx="1"/>
          </p:cNvCxnSpPr>
          <p:nvPr/>
        </p:nvCxnSpPr>
        <p:spPr>
          <a:xfrm>
            <a:off x="4610117" y="3936866"/>
            <a:ext cx="825979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861217" y="3587727"/>
                <a:ext cx="35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17" y="3587727"/>
                <a:ext cx="35227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endCxn id="7" idx="0"/>
          </p:cNvCxnSpPr>
          <p:nvPr/>
        </p:nvCxnSpPr>
        <p:spPr>
          <a:xfrm>
            <a:off x="5220072" y="2852936"/>
            <a:ext cx="828092" cy="728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203848" y="3356992"/>
            <a:ext cx="3600400" cy="1143047"/>
          </a:xfrm>
          <a:prstGeom prst="roundRect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43399" y="298766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4390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Modele-PWP2</Template>
  <TotalTime>606</TotalTime>
  <Words>554</Words>
  <Application>Microsoft Office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1_Thème Office</vt:lpstr>
      <vt:lpstr>Conception personnalisée</vt:lpstr>
      <vt:lpstr>2_Thème Office</vt:lpstr>
      <vt:lpstr>1_Conception personnalisée</vt:lpstr>
      <vt:lpstr>Motor Control</vt:lpstr>
      <vt:lpstr>Control Theory</vt:lpstr>
      <vt:lpstr>Control Theory</vt:lpstr>
      <vt:lpstr>Control Theory</vt:lpstr>
      <vt:lpstr>Motor Control</vt:lpstr>
      <vt:lpstr>Motor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Martin Cornil</dc:creator>
  <cp:lastModifiedBy>Jean-Philippe Cornil</cp:lastModifiedBy>
  <cp:revision>47</cp:revision>
  <dcterms:created xsi:type="dcterms:W3CDTF">2015-02-20T20:42:17Z</dcterms:created>
  <dcterms:modified xsi:type="dcterms:W3CDTF">2015-11-16T23:25:54Z</dcterms:modified>
</cp:coreProperties>
</file>