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2" r:id="rId1"/>
  </p:sldMasterIdLst>
  <p:sldIdLst>
    <p:sldId id="256" r:id="rId2"/>
    <p:sldId id="257" r:id="rId3"/>
    <p:sldId id="258" r:id="rId4"/>
    <p:sldId id="261" r:id="rId5"/>
    <p:sldId id="259" r:id="rId6"/>
    <p:sldId id="262" r:id="rId7"/>
    <p:sldId id="260" r:id="rId8"/>
    <p:sldId id="263" r:id="rId9"/>
    <p:sldId id="270"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1" r:id="rId26"/>
    <p:sldId id="286" r:id="rId27"/>
    <p:sldId id="282" r:id="rId28"/>
    <p:sldId id="283" r:id="rId29"/>
    <p:sldId id="284" r:id="rId30"/>
    <p:sldId id="299" r:id="rId31"/>
    <p:sldId id="300" r:id="rId32"/>
    <p:sldId id="301" r:id="rId33"/>
    <p:sldId id="287" r:id="rId34"/>
    <p:sldId id="285" r:id="rId35"/>
    <p:sldId id="288" r:id="rId36"/>
    <p:sldId id="289" r:id="rId37"/>
    <p:sldId id="291" r:id="rId38"/>
    <p:sldId id="290" r:id="rId39"/>
    <p:sldId id="292" r:id="rId40"/>
    <p:sldId id="293" r:id="rId41"/>
    <p:sldId id="295" r:id="rId42"/>
    <p:sldId id="294" r:id="rId43"/>
    <p:sldId id="305" r:id="rId44"/>
    <p:sldId id="296" r:id="rId45"/>
    <p:sldId id="297" r:id="rId46"/>
    <p:sldId id="298" r:id="rId47"/>
    <p:sldId id="306" r:id="rId48"/>
    <p:sldId id="307" r:id="rId49"/>
    <p:sldId id="308" r:id="rId50"/>
    <p:sldId id="309" r:id="rId51"/>
    <p:sldId id="310" r:id="rId52"/>
    <p:sldId id="311" r:id="rId53"/>
    <p:sldId id="312" r:id="rId54"/>
    <p:sldId id="313" r:id="rId55"/>
    <p:sldId id="314" r:id="rId56"/>
    <p:sldId id="316" r:id="rId57"/>
    <p:sldId id="317" r:id="rId58"/>
    <p:sldId id="318" r:id="rId59"/>
    <p:sldId id="319" r:id="rId60"/>
    <p:sldId id="321" r:id="rId61"/>
    <p:sldId id="322" r:id="rId62"/>
    <p:sldId id="323" r:id="rId63"/>
    <p:sldId id="327" r:id="rId64"/>
    <p:sldId id="326" r:id="rId65"/>
    <p:sldId id="329" r:id="rId66"/>
    <p:sldId id="330" r:id="rId67"/>
    <p:sldId id="303" r:id="rId68"/>
    <p:sldId id="304" r:id="rId6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82" autoAdjust="0"/>
    <p:restoredTop sz="94660"/>
  </p:normalViewPr>
  <p:slideViewPr>
    <p:cSldViewPr snapToGrid="0">
      <p:cViewPr varScale="1">
        <p:scale>
          <a:sx n="89" d="100"/>
          <a:sy n="89"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s-E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5BFB29A-D3B1-44EF-AD5F-400327E1CEE0}" type="slidenum">
              <a:rPr lang="es-ES" smtClean="0"/>
              <a:t>‹Nº›</a:t>
            </a:fld>
            <a:endParaRPr lang="es-ES"/>
          </a:p>
        </p:txBody>
      </p:sp>
    </p:spTree>
    <p:extLst>
      <p:ext uri="{BB962C8B-B14F-4D97-AF65-F5344CB8AC3E}">
        <p14:creationId xmlns:p14="http://schemas.microsoft.com/office/powerpoint/2010/main" val="2902708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06F3290-1716-4A9C-BDBC-220AAEC838B2}" type="datetimeFigureOut">
              <a:rPr lang="es-ES" smtClean="0"/>
              <a:t>15/09/2015</a:t>
            </a:fld>
            <a:endParaRPr lang="es-ES"/>
          </a:p>
        </p:txBody>
      </p:sp>
      <p:sp>
        <p:nvSpPr>
          <p:cNvPr id="6" name="Footer Placeholder 5"/>
          <p:cNvSpPr>
            <a:spLocks noGrp="1"/>
          </p:cNvSpPr>
          <p:nvPr>
            <p:ph type="ftr" sz="quarter" idx="11"/>
          </p:nvPr>
        </p:nvSpPr>
        <p:spPr/>
        <p:txBody>
          <a:bodyPr/>
          <a:lstStyle/>
          <a:p>
            <a:endParaRPr lang="es-E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311157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3157166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2464773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2079567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6F3290-1716-4A9C-BDBC-220AAEC838B2}" type="datetimeFigureOut">
              <a:rPr lang="es-ES" smtClean="0"/>
              <a:t>15/09/2015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1288263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6F3290-1716-4A9C-BDBC-220AAEC838B2}" type="datetimeFigureOut">
              <a:rPr lang="es-ES" smtClean="0"/>
              <a:t>15/09/2015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835843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2166571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234564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10268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06F3290-1716-4A9C-BDBC-220AAEC838B2}" type="datetimeFigureOut">
              <a:rPr lang="es-ES" smtClean="0"/>
              <a:t>15/09/2015</a:t>
            </a:fld>
            <a:endParaRPr lang="es-ES"/>
          </a:p>
        </p:txBody>
      </p:sp>
      <p:sp>
        <p:nvSpPr>
          <p:cNvPr id="5" name="Footer Placeholder 4"/>
          <p:cNvSpPr>
            <a:spLocks noGrp="1"/>
          </p:cNvSpPr>
          <p:nvPr>
            <p:ph type="ftr" sz="quarter" idx="11"/>
          </p:nvPr>
        </p:nvSpPr>
        <p:spPr/>
        <p:txBody>
          <a:bodyPr/>
          <a:lstStyle/>
          <a:p>
            <a:endParaRPr lang="es-E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387269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06F3290-1716-4A9C-BDBC-220AAEC838B2}" type="datetimeFigureOut">
              <a:rPr lang="es-ES" smtClean="0"/>
              <a:t>15/09/2015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83502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06F3290-1716-4A9C-BDBC-220AAEC838B2}" type="datetimeFigureOut">
              <a:rPr lang="es-ES" smtClean="0"/>
              <a:t>15/09/2015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22303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06F3290-1716-4A9C-BDBC-220AAEC838B2}" type="datetimeFigureOut">
              <a:rPr lang="es-ES" smtClean="0"/>
              <a:t>15/09/2015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345914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F3290-1716-4A9C-BDBC-220AAEC838B2}" type="datetimeFigureOut">
              <a:rPr lang="es-ES" smtClean="0"/>
              <a:t>15/09/2015</a:t>
            </a:fld>
            <a:endParaRPr lang="es-ES"/>
          </a:p>
        </p:txBody>
      </p:sp>
      <p:sp>
        <p:nvSpPr>
          <p:cNvPr id="3" name="Footer Placeholder 2"/>
          <p:cNvSpPr>
            <a:spLocks noGrp="1"/>
          </p:cNvSpPr>
          <p:nvPr>
            <p:ph type="ftr" sz="quarter" idx="11"/>
          </p:nvPr>
        </p:nvSpPr>
        <p:spPr/>
        <p:txBody>
          <a:bodyPr/>
          <a:lstStyle/>
          <a:p>
            <a:endParaRPr lang="es-E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60878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06F3290-1716-4A9C-BDBC-220AAEC838B2}" type="datetimeFigureOut">
              <a:rPr lang="es-ES" smtClean="0"/>
              <a:t>15/09/2015</a:t>
            </a:fld>
            <a:endParaRPr lang="es-ES"/>
          </a:p>
        </p:txBody>
      </p:sp>
      <p:sp>
        <p:nvSpPr>
          <p:cNvPr id="6" name="Footer Placeholder 5"/>
          <p:cNvSpPr>
            <a:spLocks noGrp="1"/>
          </p:cNvSpPr>
          <p:nvPr>
            <p:ph type="ftr" sz="quarter" idx="11"/>
          </p:nvPr>
        </p:nvSpPr>
        <p:spPr/>
        <p:txBody>
          <a:bodyPr/>
          <a:lstStyle/>
          <a:p>
            <a:endParaRPr lang="es-E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44892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06F3290-1716-4A9C-BDBC-220AAEC838B2}" type="datetimeFigureOut">
              <a:rPr lang="es-ES" smtClean="0"/>
              <a:t>15/09/2015</a:t>
            </a:fld>
            <a:endParaRPr lang="es-ES"/>
          </a:p>
        </p:txBody>
      </p:sp>
      <p:sp>
        <p:nvSpPr>
          <p:cNvPr id="6" name="Footer Placeholder 5"/>
          <p:cNvSpPr>
            <a:spLocks noGrp="1"/>
          </p:cNvSpPr>
          <p:nvPr>
            <p:ph type="ftr" sz="quarter" idx="11"/>
          </p:nvPr>
        </p:nvSpPr>
        <p:spPr/>
        <p:txBody>
          <a:bodyPr/>
          <a:lstStyle/>
          <a:p>
            <a:endParaRPr lang="es-E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5BFB29A-D3B1-44EF-AD5F-400327E1CEE0}" type="slidenum">
              <a:rPr lang="es-ES" smtClean="0"/>
              <a:t>‹Nº›</a:t>
            </a:fld>
            <a:endParaRPr lang="es-ES"/>
          </a:p>
        </p:txBody>
      </p:sp>
    </p:spTree>
    <p:extLst>
      <p:ext uri="{BB962C8B-B14F-4D97-AF65-F5344CB8AC3E}">
        <p14:creationId xmlns:p14="http://schemas.microsoft.com/office/powerpoint/2010/main" val="111802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06F3290-1716-4A9C-BDBC-220AAEC838B2}" type="datetimeFigureOut">
              <a:rPr lang="es-ES" smtClean="0"/>
              <a:t>15/09/2015</a:t>
            </a:fld>
            <a:endParaRPr lang="es-E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s-E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5BFB29A-D3B1-44EF-AD5F-400327E1CEE0}" type="slidenum">
              <a:rPr lang="es-ES" smtClean="0"/>
              <a:t>‹Nº›</a:t>
            </a:fld>
            <a:endParaRPr lang="es-ES"/>
          </a:p>
        </p:txBody>
      </p:sp>
    </p:spTree>
    <p:extLst>
      <p:ext uri="{BB962C8B-B14F-4D97-AF65-F5344CB8AC3E}">
        <p14:creationId xmlns:p14="http://schemas.microsoft.com/office/powerpoint/2010/main" val="2076410605"/>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35408" y="1420010"/>
            <a:ext cx="8825658" cy="1829785"/>
          </a:xfrm>
        </p:spPr>
        <p:txBody>
          <a:bodyPr/>
          <a:lstStyle/>
          <a:p>
            <a:r>
              <a:rPr lang="es-ES_tradnl"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Bases de datos orientadas a grafos</a:t>
            </a:r>
            <a:endParaRPr lang="es-ES"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Subtítulo 2"/>
          <p:cNvSpPr>
            <a:spLocks noGrp="1"/>
          </p:cNvSpPr>
          <p:nvPr>
            <p:ph type="subTitle" idx="1"/>
          </p:nvPr>
        </p:nvSpPr>
        <p:spPr>
          <a:xfrm>
            <a:off x="954696" y="3488884"/>
            <a:ext cx="1889459" cy="861420"/>
          </a:xfrm>
        </p:spPr>
        <p:txBody>
          <a:bodyPr>
            <a:noAutofit/>
          </a:bodyPr>
          <a:lstStyle/>
          <a:p>
            <a:r>
              <a:rPr lang="es-ES_tradnl" sz="4000" b="1" cap="none" dirty="0" smtClean="0">
                <a:ln w="0"/>
                <a:effectLst>
                  <a:outerShdw blurRad="50800" dist="38100" dir="5400000" algn="t" rotWithShape="0">
                    <a:prstClr val="black">
                      <a:alpha val="40000"/>
                    </a:prstClr>
                  </a:outerShdw>
                </a:effectLst>
              </a:rPr>
              <a:t>Neo4j</a:t>
            </a:r>
            <a:endParaRPr lang="es-ES" sz="4000" b="1" cap="none" dirty="0">
              <a:ln w="0"/>
              <a:effectLst>
                <a:outerShdw blurRad="50800" dist="38100" dir="5400000" algn="t"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441" y="1538344"/>
            <a:ext cx="2381250" cy="2381250"/>
          </a:xfrm>
          <a:prstGeom prst="rect">
            <a:avLst/>
          </a:prstGeom>
        </p:spPr>
      </p:pic>
      <p:sp>
        <p:nvSpPr>
          <p:cNvPr id="5" name="CuadroTexto 4"/>
          <p:cNvSpPr txBox="1"/>
          <p:nvPr/>
        </p:nvSpPr>
        <p:spPr>
          <a:xfrm>
            <a:off x="6379534" y="4561368"/>
            <a:ext cx="5393325" cy="1631216"/>
          </a:xfrm>
          <a:prstGeom prst="rect">
            <a:avLst/>
          </a:prstGeom>
          <a:noFill/>
        </p:spPr>
        <p:txBody>
          <a:bodyPr wrap="square" rtlCol="0">
            <a:spAutoFit/>
          </a:bodyPr>
          <a:lstStyle/>
          <a:p>
            <a:pPr algn="ctr"/>
            <a:r>
              <a:rPr lang="es-ES_tradnl" sz="2000" dirty="0" smtClean="0">
                <a:ln w="0"/>
                <a:effectLst>
                  <a:outerShdw blurRad="38100" dist="19050" dir="2700000" algn="tl" rotWithShape="0">
                    <a:schemeClr val="dk1">
                      <a:alpha val="40000"/>
                    </a:schemeClr>
                  </a:outerShdw>
                </a:effectLst>
              </a:rPr>
              <a:t>Instituto Tecnológico de Costa Rica</a:t>
            </a:r>
          </a:p>
          <a:p>
            <a:pPr algn="ctr"/>
            <a:r>
              <a:rPr lang="es-ES_tradnl" sz="2000" dirty="0" smtClean="0">
                <a:ln w="0"/>
                <a:effectLst>
                  <a:outerShdw blurRad="38100" dist="19050" dir="2700000" algn="tl" rotWithShape="0">
                    <a:schemeClr val="dk1">
                      <a:alpha val="40000"/>
                    </a:schemeClr>
                  </a:outerShdw>
                </a:effectLst>
              </a:rPr>
              <a:t>Bases de Datos II</a:t>
            </a:r>
          </a:p>
          <a:p>
            <a:pPr algn="ctr"/>
            <a:r>
              <a:rPr lang="es-ES_tradnl" sz="2000" dirty="0" smtClean="0">
                <a:ln w="0"/>
                <a:effectLst>
                  <a:outerShdw blurRad="38100" dist="19050" dir="2700000" algn="tl" rotWithShape="0">
                    <a:schemeClr val="dk1">
                      <a:alpha val="40000"/>
                    </a:schemeClr>
                  </a:outerShdw>
                </a:effectLst>
              </a:rPr>
              <a:t>Nelson Abarca Quirós</a:t>
            </a:r>
          </a:p>
          <a:p>
            <a:pPr algn="ctr"/>
            <a:r>
              <a:rPr lang="es-ES_tradnl" sz="2000" dirty="0" smtClean="0">
                <a:ln w="0"/>
                <a:effectLst>
                  <a:outerShdw blurRad="38100" dist="19050" dir="2700000" algn="tl" rotWithShape="0">
                    <a:schemeClr val="dk1">
                      <a:alpha val="40000"/>
                    </a:schemeClr>
                  </a:outerShdw>
                </a:effectLst>
              </a:rPr>
              <a:t>Melissa Molina Corrales</a:t>
            </a:r>
          </a:p>
          <a:p>
            <a:pPr algn="ctr"/>
            <a:r>
              <a:rPr lang="es-ES_tradnl" sz="2000" dirty="0" smtClean="0">
                <a:ln w="0"/>
                <a:effectLst>
                  <a:outerShdw blurRad="38100" dist="19050" dir="2700000" algn="tl" rotWithShape="0">
                    <a:schemeClr val="dk1">
                      <a:alpha val="40000"/>
                    </a:schemeClr>
                  </a:outerShdw>
                </a:effectLst>
              </a:rPr>
              <a:t>Amanda Solano Astorga</a:t>
            </a:r>
            <a:endParaRPr lang="es-ES"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63864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127592" y="2542074"/>
            <a:ext cx="4657060" cy="1849173"/>
          </a:xfrm>
        </p:spPr>
        <p:txBody>
          <a:bodyPr/>
          <a:lstStyle/>
          <a:p>
            <a:pPr algn="just"/>
            <a:r>
              <a:rPr lang="es-ES" dirty="0"/>
              <a:t>Lo primero que se debe hacer es ir a la página de Neo4j  </a:t>
            </a:r>
            <a:r>
              <a:rPr lang="es-ES" b="1" dirty="0">
                <a:solidFill>
                  <a:schemeClr val="tx1"/>
                </a:solidFill>
              </a:rPr>
              <a:t>http://neo4j.com/download/ </a:t>
            </a:r>
            <a:r>
              <a:rPr lang="es-ES" dirty="0"/>
              <a:t>y descargar el instalador </a:t>
            </a:r>
            <a:r>
              <a:rPr lang="es-ES" dirty="0" smtClean="0"/>
              <a:t>dando clic en </a:t>
            </a:r>
            <a:r>
              <a:rPr lang="es-ES" b="1" dirty="0" smtClean="0">
                <a:solidFill>
                  <a:schemeClr val="tx1"/>
                </a:solidFill>
              </a:rPr>
              <a:t>Download Community Edition </a:t>
            </a:r>
            <a:r>
              <a:rPr lang="es-ES" dirty="0" smtClean="0"/>
              <a:t>para descargar la versión gratis.</a:t>
            </a:r>
            <a:endParaRPr lang="es-ES" dirty="0"/>
          </a:p>
        </p:txBody>
      </p:sp>
      <p:grpSp>
        <p:nvGrpSpPr>
          <p:cNvPr id="4" name="Grupo 3"/>
          <p:cNvGrpSpPr/>
          <p:nvPr/>
        </p:nvGrpSpPr>
        <p:grpSpPr>
          <a:xfrm>
            <a:off x="5000292" y="2551548"/>
            <a:ext cx="6840201" cy="3636866"/>
            <a:chOff x="83877" y="-10211"/>
            <a:chExt cx="6745066" cy="349299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7" y="-10211"/>
              <a:ext cx="6745066" cy="349299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6" name="Elipse 5"/>
            <p:cNvSpPr/>
            <p:nvPr/>
          </p:nvSpPr>
          <p:spPr>
            <a:xfrm>
              <a:off x="3657600" y="2590800"/>
              <a:ext cx="1924050" cy="5334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1660814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612694" y="2550337"/>
            <a:ext cx="4586627" cy="1277384"/>
          </a:xfrm>
        </p:spPr>
        <p:txBody>
          <a:bodyPr/>
          <a:lstStyle/>
          <a:p>
            <a:pPr algn="just"/>
            <a:r>
              <a:rPr lang="es-ES" dirty="0"/>
              <a:t>Una vez se haya descargado el instalador de Neo4j, se deberá ejecutar  y a continuación aparecerá la siguiente ventana:</a:t>
            </a:r>
          </a:p>
          <a:p>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342" y="2475909"/>
            <a:ext cx="4844870" cy="40392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9983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946299" y="2555853"/>
            <a:ext cx="4869712" cy="750872"/>
          </a:xfrm>
        </p:spPr>
        <p:txBody>
          <a:bodyPr/>
          <a:lstStyle/>
          <a:p>
            <a:r>
              <a:rPr lang="es-ES" dirty="0"/>
              <a:t>A continuación aceptar los términos de la licencia</a:t>
            </a:r>
          </a:p>
          <a:p>
            <a:endParaRPr lang="es-ES" dirty="0"/>
          </a:p>
        </p:txBody>
      </p:sp>
      <p:grpSp>
        <p:nvGrpSpPr>
          <p:cNvPr id="4" name="Grupo 3"/>
          <p:cNvGrpSpPr/>
          <p:nvPr/>
        </p:nvGrpSpPr>
        <p:grpSpPr>
          <a:xfrm>
            <a:off x="6485861" y="2355354"/>
            <a:ext cx="5029200" cy="4236831"/>
            <a:chOff x="0" y="0"/>
            <a:chExt cx="4991100" cy="4235852"/>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991100" cy="4235852"/>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6" name="Flecha izquierda 5"/>
            <p:cNvSpPr/>
            <p:nvPr/>
          </p:nvSpPr>
          <p:spPr>
            <a:xfrm>
              <a:off x="1743075" y="3124200"/>
              <a:ext cx="866775" cy="247650"/>
            </a:xfrm>
            <a:prstGeom prst="leftArrow">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3149008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314982" y="2454643"/>
            <a:ext cx="6117715" cy="1298649"/>
          </a:xfrm>
        </p:spPr>
        <p:txBody>
          <a:bodyPr>
            <a:normAutofit/>
          </a:bodyPr>
          <a:lstStyle/>
          <a:p>
            <a:r>
              <a:rPr lang="es-ES" dirty="0"/>
              <a:t>Elegir la ubicación en donde Neo4j será instalado en su computadora, una vez elegida la ubicación dar clic en </a:t>
            </a:r>
            <a:r>
              <a:rPr lang="es-ES" b="1" dirty="0"/>
              <a:t>Next</a:t>
            </a:r>
            <a:r>
              <a:rPr lang="es-ES" dirty="0"/>
              <a:t>.</a:t>
            </a:r>
          </a:p>
          <a:p>
            <a:endParaRPr lang="es-E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t="634"/>
          <a:stretch/>
        </p:blipFill>
        <p:spPr bwMode="auto">
          <a:xfrm>
            <a:off x="6963177" y="2380214"/>
            <a:ext cx="4753577" cy="42113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171155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495737" y="2412114"/>
            <a:ext cx="5692412" cy="1330546"/>
          </a:xfrm>
        </p:spPr>
        <p:txBody>
          <a:bodyPr>
            <a:normAutofit/>
          </a:bodyPr>
          <a:lstStyle/>
          <a:p>
            <a:r>
              <a:rPr lang="es-ES" dirty="0"/>
              <a:t>Ahora se comenzará a instalar Neo4j en su computadora.</a:t>
            </a:r>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6621522" y="2412114"/>
            <a:ext cx="4627724" cy="4134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5506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219739" y="2562447"/>
            <a:ext cx="11717079" cy="2413590"/>
          </a:xfrm>
        </p:spPr>
        <p:txBody>
          <a:bodyPr>
            <a:noAutofit/>
          </a:bodyPr>
          <a:lstStyle/>
          <a:p>
            <a:pPr marL="0" indent="0" algn="just">
              <a:buNone/>
            </a:pPr>
            <a:r>
              <a:rPr lang="es-ES" sz="2000" dirty="0"/>
              <a:t>Con esto ya tenemos instalado Neo4j y se ha creado un servicio de Windows.</a:t>
            </a:r>
          </a:p>
          <a:p>
            <a:pPr marL="0" indent="0" algn="just">
              <a:buNone/>
            </a:pPr>
            <a:r>
              <a:rPr lang="es-ES" sz="2000" dirty="0"/>
              <a:t>Este servicio de Windows es la parte back-end, la parte front-end se compone de un ejecutable inicial desde el que vamos a poder arrancar el servicio de neo4j y manejar la configuración de la base de datos y de un browser web desde donde vamos a poder realizar consultas, acceder a ayuda y visualizar los nodos, índices y relaciones que tenemos en la base de datos</a:t>
            </a:r>
            <a:r>
              <a:rPr lang="es-ES" sz="2000" dirty="0" smtClean="0"/>
              <a:t>.</a:t>
            </a:r>
            <a:endParaRPr lang="es-ES" sz="2000" dirty="0"/>
          </a:p>
        </p:txBody>
      </p:sp>
    </p:spTree>
    <p:extLst>
      <p:ext uri="{BB962C8B-B14F-4D97-AF65-F5344CB8AC3E}">
        <p14:creationId xmlns:p14="http://schemas.microsoft.com/office/powerpoint/2010/main" val="1050943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393405" y="2488019"/>
            <a:ext cx="6624083" cy="2424223"/>
          </a:xfrm>
        </p:spPr>
        <p:txBody>
          <a:bodyPr/>
          <a:lstStyle/>
          <a:p>
            <a:pPr marL="0" indent="0" algn="just">
              <a:buNone/>
            </a:pPr>
            <a:r>
              <a:rPr lang="es-ES" dirty="0"/>
              <a:t>Para arrancar Neo4j  podemos arrancarlo desde la ruta donde se ha  instalado, dentro de la carpeta bin se encuentra </a:t>
            </a:r>
            <a:r>
              <a:rPr lang="es-ES" b="1" dirty="0"/>
              <a:t>neo4j-community.exe</a:t>
            </a:r>
            <a:r>
              <a:rPr lang="es-ES" dirty="0"/>
              <a:t>.</a:t>
            </a:r>
          </a:p>
          <a:p>
            <a:pPr marL="0" indent="0" algn="just">
              <a:buNone/>
            </a:pPr>
            <a:r>
              <a:rPr lang="es-ES" dirty="0"/>
              <a:t>Al iniciar este ejecutable aparecerá una ventana donde se podrá ver la ruta de la base de datos la </a:t>
            </a:r>
            <a:r>
              <a:rPr lang="es-ES" dirty="0" smtClean="0"/>
              <a:t>cuales</a:t>
            </a:r>
            <a:r>
              <a:rPr lang="es-ES" dirty="0"/>
              <a:t> </a:t>
            </a:r>
            <a:r>
              <a:rPr lang="es-ES" b="1" dirty="0"/>
              <a:t>C:\Users\usuario\Documents\Neo4j\default.graphdb</a:t>
            </a:r>
            <a:r>
              <a:rPr lang="es-ES" dirty="0"/>
              <a:t> como se muestra a continuación:</a:t>
            </a:r>
          </a:p>
          <a:p>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731" y="2576732"/>
            <a:ext cx="4529672" cy="2951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0329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478465" y="2445488"/>
            <a:ext cx="5677786" cy="1244010"/>
          </a:xfrm>
        </p:spPr>
        <p:txBody>
          <a:bodyPr/>
          <a:lstStyle/>
          <a:p>
            <a:pPr marL="0" indent="0">
              <a:buNone/>
            </a:pPr>
            <a:r>
              <a:rPr lang="es-ES" dirty="0"/>
              <a:t>En el botón </a:t>
            </a:r>
            <a:r>
              <a:rPr lang="es-ES" b="1" dirty="0"/>
              <a:t>Start </a:t>
            </a:r>
            <a:r>
              <a:rPr lang="es-ES" dirty="0"/>
              <a:t>es donde se inicia el servicio cuando pulsamos el botón, el servicio empezará a preparar Neo4j.</a:t>
            </a:r>
          </a:p>
          <a:p>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733" y="2582382"/>
            <a:ext cx="4795839" cy="3287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7194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297712" y="2603500"/>
            <a:ext cx="5709683" cy="1596360"/>
          </a:xfrm>
        </p:spPr>
        <p:txBody>
          <a:bodyPr/>
          <a:lstStyle/>
          <a:p>
            <a:pPr marL="0" indent="0">
              <a:buNone/>
            </a:pPr>
            <a:r>
              <a:rPr lang="es-ES" dirty="0"/>
              <a:t>Cuando Neo4j está listo aparecerá el link por defecto para acceder al browser de Neo4j</a:t>
            </a:r>
          </a:p>
          <a:p>
            <a:pPr marL="0" indent="0">
              <a:buNone/>
            </a:pPr>
            <a:r>
              <a:rPr lang="es-ES" b="1" dirty="0"/>
              <a:t>http://localhost:7474/.</a:t>
            </a:r>
            <a:endParaRPr lang="es-ES" dirty="0"/>
          </a:p>
          <a:p>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798" y="2446595"/>
            <a:ext cx="5075372" cy="3358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3564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 en Windows</a:t>
            </a:r>
            <a:endParaRPr lang="es-ES" sz="4400" dirty="0"/>
          </a:p>
        </p:txBody>
      </p:sp>
      <p:sp>
        <p:nvSpPr>
          <p:cNvPr id="3" name="Marcador de contenido 2"/>
          <p:cNvSpPr>
            <a:spLocks noGrp="1"/>
          </p:cNvSpPr>
          <p:nvPr>
            <p:ph idx="1"/>
          </p:nvPr>
        </p:nvSpPr>
        <p:spPr>
          <a:xfrm>
            <a:off x="435936" y="2402958"/>
            <a:ext cx="4614530" cy="1456661"/>
          </a:xfrm>
        </p:spPr>
        <p:txBody>
          <a:bodyPr/>
          <a:lstStyle/>
          <a:p>
            <a:pPr marL="0" indent="0" algn="just">
              <a:buNone/>
            </a:pPr>
            <a:r>
              <a:rPr lang="es-ES" dirty="0" smtClean="0"/>
              <a:t>Ingresamos </a:t>
            </a:r>
            <a:r>
              <a:rPr lang="es-ES" dirty="0"/>
              <a:t>al link y entraremos al browser de Neo4j tal como se muestra en la siguiente imagen:</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261" y="2402958"/>
            <a:ext cx="6454315" cy="38277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0096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9047" y="876849"/>
            <a:ext cx="8761413" cy="706964"/>
          </a:xfrm>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¿Qué son las bases de datos orientadas a grafos?</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458049" y="2388198"/>
            <a:ext cx="11123407" cy="1527585"/>
          </a:xfrm>
        </p:spPr>
        <p:txBody>
          <a:bodyPr>
            <a:normAutofit/>
          </a:bodyPr>
          <a:lstStyle/>
          <a:p>
            <a:pPr marL="0" indent="0" algn="just">
              <a:buNone/>
            </a:pPr>
            <a:r>
              <a:rPr lang="es-ES_tradnl" sz="2400" dirty="0"/>
              <a:t>Es una base de datos que basa su modelo de distribución de datos en grafos con nodos como vértices y relaciones como aristas y propiedades, utilizada para almacenar y representar </a:t>
            </a:r>
            <a:r>
              <a:rPr lang="es-ES_tradnl" sz="2400" dirty="0" smtClean="0"/>
              <a:t>datos.</a:t>
            </a:r>
            <a:endParaRPr lang="es-ES" sz="2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2990" y="3151990"/>
            <a:ext cx="4802845" cy="33994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958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Instalar Neo4j en GNU/Linux</a:t>
            </a:r>
            <a:r>
              <a:rPr lang="es-ES" dirty="0"/>
              <a:t/>
            </a:r>
            <a:br>
              <a:rPr lang="es-ES" dirty="0"/>
            </a:br>
            <a:endParaRPr lang="es-ES" dirty="0"/>
          </a:p>
        </p:txBody>
      </p:sp>
      <p:sp>
        <p:nvSpPr>
          <p:cNvPr id="3" name="Marcador de contenido 2"/>
          <p:cNvSpPr>
            <a:spLocks noGrp="1"/>
          </p:cNvSpPr>
          <p:nvPr>
            <p:ph idx="1"/>
          </p:nvPr>
        </p:nvSpPr>
        <p:spPr>
          <a:xfrm>
            <a:off x="1265274" y="2488019"/>
            <a:ext cx="9671818" cy="627321"/>
          </a:xfrm>
        </p:spPr>
        <p:txBody>
          <a:bodyPr>
            <a:normAutofit lnSpcReduction="10000"/>
          </a:bodyPr>
          <a:lstStyle/>
          <a:p>
            <a:pPr marL="0" indent="0">
              <a:buNone/>
            </a:pPr>
            <a:r>
              <a:rPr lang="es-ES" dirty="0"/>
              <a:t>Primero debemos dirigirnos a </a:t>
            </a:r>
            <a:r>
              <a:rPr lang="es-ES" b="1" dirty="0"/>
              <a:t>http://neo4j.com/</a:t>
            </a:r>
            <a:r>
              <a:rPr lang="es-ES" dirty="0"/>
              <a:t> a la pestaña </a:t>
            </a:r>
            <a:r>
              <a:rPr lang="es-ES" b="1" dirty="0"/>
              <a:t>Download Neo4j</a:t>
            </a:r>
            <a:r>
              <a:rPr lang="es-ES" dirty="0"/>
              <a:t> como veremos en la siguiente imagen:</a:t>
            </a:r>
          </a:p>
          <a:p>
            <a:endParaRPr lang="es-ES" dirty="0"/>
          </a:p>
        </p:txBody>
      </p:sp>
      <p:pic>
        <p:nvPicPr>
          <p:cNvPr id="9" name="Imagen 8" descr="C:\Users\Nelson\Documents\TEC\IIS2015\Lenguajes\p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8698" y="3233058"/>
            <a:ext cx="6744970" cy="3390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33855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Instalar Neo4j en GNU/Linux</a:t>
            </a:r>
            <a:endParaRPr lang="es-ES" sz="4400" dirty="0"/>
          </a:p>
        </p:txBody>
      </p:sp>
      <p:sp>
        <p:nvSpPr>
          <p:cNvPr id="3" name="Marcador de contenido 2"/>
          <p:cNvSpPr>
            <a:spLocks noGrp="1"/>
          </p:cNvSpPr>
          <p:nvPr>
            <p:ph idx="1"/>
          </p:nvPr>
        </p:nvSpPr>
        <p:spPr>
          <a:xfrm>
            <a:off x="255181" y="2434856"/>
            <a:ext cx="11653284" cy="3584944"/>
          </a:xfrm>
        </p:spPr>
        <p:txBody>
          <a:bodyPr/>
          <a:lstStyle/>
          <a:p>
            <a:pPr marL="0" indent="0">
              <a:buNone/>
            </a:pPr>
            <a:r>
              <a:rPr lang="es-ES" dirty="0"/>
              <a:t>Una vez descargado el archivo comprimido abrimos nuestra terminal y nos dirigimos a la carpeta donde este guardado el comprimido que descargamos, nuestro caso se descargó en la carpeta home como veremos en la imagen:</a:t>
            </a:r>
          </a:p>
          <a:p>
            <a:endParaRPr lang="es-ES" dirty="0"/>
          </a:p>
        </p:txBody>
      </p:sp>
      <p:pic>
        <p:nvPicPr>
          <p:cNvPr id="5" name="Imagen 4" descr="C:\Users\Nelson\Documents\TEC\IIS2015\Lenguajes\p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22281" y="3343665"/>
            <a:ext cx="6862568" cy="30677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34829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Instalar Neo4j en GNU/Linux</a:t>
            </a:r>
            <a:endParaRPr lang="es-ES" sz="4400" dirty="0"/>
          </a:p>
        </p:txBody>
      </p:sp>
      <p:sp>
        <p:nvSpPr>
          <p:cNvPr id="3" name="Marcador de contenido 2"/>
          <p:cNvSpPr>
            <a:spLocks noGrp="1"/>
          </p:cNvSpPr>
          <p:nvPr>
            <p:ph idx="1"/>
          </p:nvPr>
        </p:nvSpPr>
        <p:spPr>
          <a:xfrm>
            <a:off x="478464" y="2371060"/>
            <a:ext cx="11376837" cy="3648740"/>
          </a:xfrm>
        </p:spPr>
        <p:txBody>
          <a:bodyPr/>
          <a:lstStyle/>
          <a:p>
            <a:pPr marL="0" indent="0">
              <a:buNone/>
            </a:pPr>
            <a:r>
              <a:rPr lang="es-ES" dirty="0"/>
              <a:t>Seguidamente con el comando </a:t>
            </a:r>
            <a:r>
              <a:rPr lang="es-ES" b="1" dirty="0"/>
              <a:t>tar –xf &lt;nombre del comprimido&gt;</a:t>
            </a:r>
            <a:r>
              <a:rPr lang="es-ES" dirty="0"/>
              <a:t> descomprimiremos lo que descargamos</a:t>
            </a:r>
            <a:r>
              <a:rPr lang="es-ES" dirty="0" smtClean="0"/>
              <a:t>:</a:t>
            </a:r>
          </a:p>
          <a:p>
            <a:pPr marL="0" indent="0">
              <a:buNone/>
            </a:pPr>
            <a:endParaRPr lang="es-ES" dirty="0"/>
          </a:p>
          <a:p>
            <a:endParaRPr lang="es-ES" dirty="0"/>
          </a:p>
        </p:txBody>
      </p:sp>
      <p:pic>
        <p:nvPicPr>
          <p:cNvPr id="10" name="Imagen 9" descr="C:\Users\Nelson\Documents\TEC\IIS2015\Lenguajes\p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690" y="3857483"/>
            <a:ext cx="7603166" cy="5762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09308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Instalar Neo4j en GNU/Linux</a:t>
            </a:r>
            <a:endParaRPr lang="es-ES" sz="4400" dirty="0"/>
          </a:p>
        </p:txBody>
      </p:sp>
      <p:sp>
        <p:nvSpPr>
          <p:cNvPr id="3" name="Marcador de contenido 2"/>
          <p:cNvSpPr>
            <a:spLocks noGrp="1"/>
          </p:cNvSpPr>
          <p:nvPr>
            <p:ph idx="1"/>
          </p:nvPr>
        </p:nvSpPr>
        <p:spPr>
          <a:xfrm>
            <a:off x="478464" y="2371060"/>
            <a:ext cx="4901610" cy="1552354"/>
          </a:xfrm>
        </p:spPr>
        <p:txBody>
          <a:bodyPr/>
          <a:lstStyle/>
          <a:p>
            <a:pPr marL="0" indent="0" algn="just">
              <a:buNone/>
            </a:pPr>
            <a:r>
              <a:rPr lang="es-ES" dirty="0"/>
              <a:t>Una vez descomprimido entramos a la carpeta que traía el comprimido y en ella buscaremos y entraremos a la carpeta bin como se muestra en la siguiente imagen:</a:t>
            </a:r>
          </a:p>
          <a:p>
            <a:pPr marL="0" indent="0">
              <a:buNone/>
            </a:pPr>
            <a:endParaRPr lang="es-ES" dirty="0"/>
          </a:p>
          <a:p>
            <a:endParaRPr lang="es-ES" dirty="0"/>
          </a:p>
        </p:txBody>
      </p:sp>
      <p:pic>
        <p:nvPicPr>
          <p:cNvPr id="6" name="Imagen 5" descr="C:\Users\Nelson\Documents\TEC\IIS2015\Lenguajes\p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1352" y="2371060"/>
            <a:ext cx="6071870" cy="41335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29456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Instalar Neo4j en GNU/Linux</a:t>
            </a:r>
            <a:endParaRPr lang="es-ES" sz="4400" dirty="0"/>
          </a:p>
        </p:txBody>
      </p:sp>
      <p:sp>
        <p:nvSpPr>
          <p:cNvPr id="3" name="Marcador de contenido 2"/>
          <p:cNvSpPr>
            <a:spLocks noGrp="1"/>
          </p:cNvSpPr>
          <p:nvPr>
            <p:ph idx="1"/>
          </p:nvPr>
        </p:nvSpPr>
        <p:spPr>
          <a:xfrm>
            <a:off x="478463" y="2371060"/>
            <a:ext cx="6103089" cy="1552354"/>
          </a:xfrm>
        </p:spPr>
        <p:txBody>
          <a:bodyPr>
            <a:normAutofit lnSpcReduction="10000"/>
          </a:bodyPr>
          <a:lstStyle/>
          <a:p>
            <a:pPr marL="0" indent="0">
              <a:buNone/>
            </a:pPr>
            <a:r>
              <a:rPr lang="es-ES" dirty="0"/>
              <a:t>Finalmente para poder trabajar en neo4j debemos correr el siguiente comando:</a:t>
            </a:r>
          </a:p>
          <a:p>
            <a:pPr marL="0" indent="0">
              <a:buNone/>
            </a:pPr>
            <a:r>
              <a:rPr lang="es-ES" b="1" dirty="0"/>
              <a:t>“. /neo4j console“,</a:t>
            </a:r>
            <a:r>
              <a:rPr lang="es-ES" dirty="0"/>
              <a:t> una vez hecho esto el servicio se empezara a ejecutar y ya podremos acceder al </a:t>
            </a:r>
            <a:r>
              <a:rPr lang="es-ES" b="1" dirty="0"/>
              <a:t>localhost: 7474</a:t>
            </a:r>
            <a:endParaRPr lang="es-ES" dirty="0"/>
          </a:p>
          <a:p>
            <a:pPr marL="0" indent="0">
              <a:buNone/>
            </a:pPr>
            <a:endParaRPr lang="es-ES" dirty="0"/>
          </a:p>
          <a:p>
            <a:endParaRPr lang="es-ES" dirty="0"/>
          </a:p>
        </p:txBody>
      </p:sp>
      <p:pic>
        <p:nvPicPr>
          <p:cNvPr id="7" name="Imagen 6" descr="C:\Users\Nelson\Documents\TEC\IIS2015\Lenguajes\p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0302" y="2371060"/>
            <a:ext cx="4597168" cy="4174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155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Instalar Neo4j en GNU/Linux</a:t>
            </a:r>
            <a:endParaRPr lang="es-ES" sz="4400" dirty="0"/>
          </a:p>
        </p:txBody>
      </p:sp>
      <p:sp>
        <p:nvSpPr>
          <p:cNvPr id="3" name="Marcador de contenido 2"/>
          <p:cNvSpPr>
            <a:spLocks noGrp="1"/>
          </p:cNvSpPr>
          <p:nvPr>
            <p:ph idx="1"/>
          </p:nvPr>
        </p:nvSpPr>
        <p:spPr>
          <a:xfrm>
            <a:off x="1154953" y="2307265"/>
            <a:ext cx="10292318" cy="1552354"/>
          </a:xfrm>
        </p:spPr>
        <p:txBody>
          <a:bodyPr>
            <a:normAutofit/>
          </a:bodyPr>
          <a:lstStyle/>
          <a:p>
            <a:pPr marL="0" indent="0">
              <a:buNone/>
            </a:pPr>
            <a:r>
              <a:rPr lang="es-ES" dirty="0"/>
              <a:t>Finalmente podremos ingresar al Neo4j Browser tal y como se muestra a continuación:</a:t>
            </a:r>
          </a:p>
          <a:p>
            <a:pPr marL="0" indent="0">
              <a:buNone/>
            </a:pPr>
            <a:endParaRPr lang="es-ES" dirty="0"/>
          </a:p>
          <a:p>
            <a:endParaRPr lang="es-ES" dirty="0"/>
          </a:p>
        </p:txBody>
      </p:sp>
      <p:pic>
        <p:nvPicPr>
          <p:cNvPr id="6" name="Imagen 5" descr="C:\Users\Nelson\Documents\TEC\IIS2015\Lenguajes\p7.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3773" y="2847089"/>
            <a:ext cx="6619875" cy="37497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3420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712928" y="4130310"/>
            <a:ext cx="5409807" cy="1187152"/>
          </a:xfrm>
        </p:spPr>
        <p:txBody>
          <a:bodyPr/>
          <a:lstStyle/>
          <a:p>
            <a:r>
              <a:rPr lang="es-ES_tradnl" sz="66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Arquitectura</a:t>
            </a:r>
            <a:endParaRPr lang="es-ES" sz="66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503" y="989704"/>
            <a:ext cx="2984670" cy="2984670"/>
          </a:xfrm>
          <a:prstGeom prst="rect">
            <a:avLst/>
          </a:prstGeom>
        </p:spPr>
      </p:pic>
    </p:spTree>
    <p:extLst>
      <p:ext uri="{BB962C8B-B14F-4D97-AF65-F5344CB8AC3E}">
        <p14:creationId xmlns:p14="http://schemas.microsoft.com/office/powerpoint/2010/main" val="2624342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Arquitectura</a:t>
            </a:r>
            <a:endParaRPr lang="es-ES" sz="4400" dirty="0"/>
          </a:p>
        </p:txBody>
      </p:sp>
      <p:sp>
        <p:nvSpPr>
          <p:cNvPr id="3" name="Marcador de contenido 2"/>
          <p:cNvSpPr>
            <a:spLocks noGrp="1"/>
          </p:cNvSpPr>
          <p:nvPr>
            <p:ph idx="1"/>
          </p:nvPr>
        </p:nvSpPr>
        <p:spPr>
          <a:xfrm>
            <a:off x="616686" y="2380215"/>
            <a:ext cx="11270514" cy="3924891"/>
          </a:xfrm>
        </p:spPr>
        <p:txBody>
          <a:bodyPr>
            <a:normAutofit/>
          </a:bodyPr>
          <a:lstStyle/>
          <a:p>
            <a:pPr lvl="0" algn="just"/>
            <a:r>
              <a:rPr lang="es-ES_tradnl" sz="2000" dirty="0"/>
              <a:t>Neo4j usa grafos para representar datos y las relaciones entre ellos.</a:t>
            </a:r>
            <a:endParaRPr lang="es-ES" sz="2000" dirty="0"/>
          </a:p>
          <a:p>
            <a:pPr lvl="0" algn="just"/>
            <a:r>
              <a:rPr lang="es-ES_tradnl" sz="2000" dirty="0"/>
              <a:t>Una colección de nodos (cosas) y aristas (relaciones) que conectan pares de nodos.</a:t>
            </a:r>
            <a:endParaRPr lang="es-ES" sz="2000" dirty="0"/>
          </a:p>
          <a:p>
            <a:pPr lvl="0" algn="just"/>
            <a:r>
              <a:rPr lang="es-ES" sz="2000" dirty="0"/>
              <a:t>Se asocian propiedades (clave-valor) sobre nodos y propiedades.</a:t>
            </a:r>
          </a:p>
          <a:p>
            <a:pPr lvl="0" algn="just"/>
            <a:r>
              <a:rPr lang="es-ES" sz="2000" dirty="0"/>
              <a:t>Las relaciones conectan dos nodos y tanto nodos como relaciones pueden alojar un número arbitrario de pares clave/valor.</a:t>
            </a:r>
          </a:p>
          <a:p>
            <a:pPr lvl="0" algn="just"/>
            <a:r>
              <a:rPr lang="es-ES_tradnl" sz="2000" dirty="0"/>
              <a:t>Neo4j utiliza grafos de propiedad para extraer valor añadido de los datos</a:t>
            </a:r>
            <a:endParaRPr lang="es-ES" sz="2000" dirty="0"/>
          </a:p>
          <a:p>
            <a:pPr lvl="0" algn="just"/>
            <a:r>
              <a:rPr lang="es-ES_tradnl" sz="2000" dirty="0"/>
              <a:t>No hay esquema, diseño de modelo de datos de abajo a arriba</a:t>
            </a:r>
            <a:endParaRPr lang="es-ES" sz="2000" dirty="0"/>
          </a:p>
          <a:p>
            <a:pPr lvl="0" algn="just"/>
            <a:r>
              <a:rPr lang="es-ES_tradnl" sz="2000" dirty="0"/>
              <a:t>No SQL</a:t>
            </a:r>
            <a:endParaRPr lang="es-ES" sz="2000" dirty="0"/>
          </a:p>
          <a:p>
            <a:pPr lvl="0" algn="just"/>
            <a:r>
              <a:rPr lang="es-ES" sz="2000" dirty="0"/>
              <a:t>Neo4j tiene CQL (Cypher Query Language) Como lenguaje de consulta.</a:t>
            </a:r>
          </a:p>
          <a:p>
            <a:endParaRPr lang="es-ES" sz="1600" dirty="0"/>
          </a:p>
        </p:txBody>
      </p:sp>
    </p:spTree>
    <p:extLst>
      <p:ext uri="{BB962C8B-B14F-4D97-AF65-F5344CB8AC3E}">
        <p14:creationId xmlns:p14="http://schemas.microsoft.com/office/powerpoint/2010/main" val="2715095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Modelo de datos</a:t>
            </a:r>
            <a:endParaRPr lang="es-ES" sz="4400" dirty="0"/>
          </a:p>
        </p:txBody>
      </p:sp>
      <p:sp>
        <p:nvSpPr>
          <p:cNvPr id="3" name="Marcador de contenido 2"/>
          <p:cNvSpPr>
            <a:spLocks noGrp="1"/>
          </p:cNvSpPr>
          <p:nvPr>
            <p:ph idx="1"/>
          </p:nvPr>
        </p:nvSpPr>
        <p:spPr>
          <a:xfrm>
            <a:off x="244550" y="2411377"/>
            <a:ext cx="6964326" cy="3487479"/>
          </a:xfrm>
        </p:spPr>
        <p:txBody>
          <a:bodyPr>
            <a:normAutofit/>
          </a:bodyPr>
          <a:lstStyle/>
          <a:p>
            <a:pPr algn="just"/>
            <a:r>
              <a:rPr lang="es-ES_tradnl" sz="2000" dirty="0" smtClean="0"/>
              <a:t>Un grafo guarda datos en nodos que tienen propiedades.</a:t>
            </a:r>
          </a:p>
          <a:p>
            <a:pPr algn="just"/>
            <a:r>
              <a:rPr lang="es-ES_tradnl" sz="2000" dirty="0" smtClean="0"/>
              <a:t>Los nodos se organizan en relaciones que tienen propiedades.</a:t>
            </a:r>
          </a:p>
          <a:p>
            <a:pPr algn="just"/>
            <a:r>
              <a:rPr lang="es-ES_tradnl" sz="2000" dirty="0" smtClean="0"/>
              <a:t>Un transversal navega un grafo, el cual identifica caminos que ordenan nodos.</a:t>
            </a:r>
          </a:p>
          <a:p>
            <a:pPr algn="just"/>
            <a:r>
              <a:rPr lang="es-ES_tradnl" sz="2000" dirty="0" smtClean="0"/>
              <a:t>Un índice mapea de propiedades a nodos o relaciones.</a:t>
            </a:r>
          </a:p>
          <a:p>
            <a:endParaRPr lang="es-ES" dirty="0"/>
          </a:p>
        </p:txBody>
      </p:sp>
      <p:pic>
        <p:nvPicPr>
          <p:cNvPr id="14" name="Imagen 13"/>
          <p:cNvPicPr>
            <a:picLocks noChangeAspect="1"/>
          </p:cNvPicPr>
          <p:nvPr/>
        </p:nvPicPr>
        <p:blipFill rotWithShape="1">
          <a:blip r:embed="rId2" cstate="print">
            <a:extLst>
              <a:ext uri="{28A0092B-C50C-407E-A947-70E740481C1C}">
                <a14:useLocalDpi xmlns:a14="http://schemas.microsoft.com/office/drawing/2010/main" val="0"/>
              </a:ext>
            </a:extLst>
          </a:blip>
          <a:srcRect t="-4" r="-4251" b="18"/>
          <a:stretch/>
        </p:blipFill>
        <p:spPr>
          <a:xfrm>
            <a:off x="7495953" y="1297172"/>
            <a:ext cx="4090565" cy="53324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35805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Estructura de directorios</a:t>
            </a:r>
            <a:endParaRPr lang="es-ES" sz="4400"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999862256"/>
              </p:ext>
            </p:extLst>
          </p:nvPr>
        </p:nvGraphicFramePr>
        <p:xfrm>
          <a:off x="1531088" y="2429990"/>
          <a:ext cx="9239692" cy="4274628"/>
        </p:xfrm>
        <a:graphic>
          <a:graphicData uri="http://schemas.openxmlformats.org/drawingml/2006/table">
            <a:tbl>
              <a:tblPr firstRow="1" firstCol="1" bandRow="1">
                <a:tableStyleId>{B301B821-A1FF-4177-AEE7-76D212191A09}</a:tableStyleId>
              </a:tblPr>
              <a:tblGrid>
                <a:gridCol w="4619846"/>
                <a:gridCol w="4619846"/>
              </a:tblGrid>
              <a:tr h="222437">
                <a:tc>
                  <a:txBody>
                    <a:bodyPr/>
                    <a:lstStyle/>
                    <a:p>
                      <a:pPr algn="ctr">
                        <a:spcAft>
                          <a:spcPts val="0"/>
                        </a:spcAft>
                      </a:pPr>
                      <a:r>
                        <a:rPr lang="es-ES" sz="1600" kern="0" spc="0">
                          <a:solidFill>
                            <a:schemeClr val="tx1"/>
                          </a:solidFill>
                          <a:effectLst/>
                        </a:rPr>
                        <a:t>Directorio</a:t>
                      </a:r>
                      <a:endParaRPr lang="es-ES" sz="1600" kern="1400" spc="-5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s-ES" sz="1600" kern="0" spc="0" dirty="0">
                          <a:solidFill>
                            <a:schemeClr val="tx1"/>
                          </a:solidFill>
                          <a:effectLst/>
                        </a:rPr>
                        <a:t>Significado</a:t>
                      </a:r>
                      <a:endParaRPr lang="es-ES" sz="1600" kern="1400" spc="-5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2091">
                <a:tc>
                  <a:txBody>
                    <a:bodyPr/>
                    <a:lstStyle/>
                    <a:p>
                      <a:pPr>
                        <a:lnSpc>
                          <a:spcPct val="107000"/>
                        </a:lnSpc>
                        <a:spcAft>
                          <a:spcPts val="0"/>
                        </a:spcAft>
                      </a:pPr>
                      <a:r>
                        <a:rPr lang="es-ES_tradnl" sz="1400" u="none" strike="noStrike" dirty="0">
                          <a:effectLst/>
                          <a:latin typeface="+mn-lt"/>
                        </a:rPr>
                        <a:t>/bin</a:t>
                      </a:r>
                      <a:endParaRPr lang="es-ES" sz="1400" dirty="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a:effectLst/>
                          <a:latin typeface="+mn-lt"/>
                        </a:rPr>
                        <a:t>Contiene diferentes ficheros bat que permiten arrancar/parar la base de datos y operar con ella. El que nos permite poner en marcha la base de datos de manera inmediata es “Neo4j.bat”.</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2419">
                <a:tc>
                  <a:txBody>
                    <a:bodyPr/>
                    <a:lstStyle/>
                    <a:p>
                      <a:pPr>
                        <a:lnSpc>
                          <a:spcPct val="107000"/>
                        </a:lnSpc>
                        <a:spcAft>
                          <a:spcPts val="0"/>
                        </a:spcAft>
                      </a:pPr>
                      <a:r>
                        <a:rPr lang="es-ES_tradnl" sz="1400" u="none" strike="noStrike">
                          <a:effectLst/>
                          <a:latin typeface="+mn-lt"/>
                        </a:rPr>
                        <a:t>/conf</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a:effectLst/>
                          <a:latin typeface="+mn-lt"/>
                        </a:rPr>
                        <a:t>Ficheros básicos de configuración.</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4836">
                <a:tc>
                  <a:txBody>
                    <a:bodyPr/>
                    <a:lstStyle/>
                    <a:p>
                      <a:pPr>
                        <a:lnSpc>
                          <a:spcPct val="107000"/>
                        </a:lnSpc>
                        <a:spcAft>
                          <a:spcPts val="0"/>
                        </a:spcAft>
                      </a:pPr>
                      <a:r>
                        <a:rPr lang="es-ES_tradnl" sz="1400" u="none" strike="noStrike">
                          <a:effectLst/>
                          <a:latin typeface="+mn-lt"/>
                        </a:rPr>
                        <a:t>/data</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a:effectLst/>
                          <a:latin typeface="+mn-lt"/>
                        </a:rPr>
                        <a:t>Aquí están todos los datos de la base datos que usan nuestras aplicaciones.</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4836">
                <a:tc>
                  <a:txBody>
                    <a:bodyPr/>
                    <a:lstStyle/>
                    <a:p>
                      <a:pPr>
                        <a:lnSpc>
                          <a:spcPct val="107000"/>
                        </a:lnSpc>
                        <a:spcAft>
                          <a:spcPts val="0"/>
                        </a:spcAft>
                      </a:pPr>
                      <a:r>
                        <a:rPr lang="es-ES_tradnl" sz="1400" u="none" strike="noStrike">
                          <a:effectLst/>
                          <a:latin typeface="+mn-lt"/>
                        </a:rPr>
                        <a:t>/doc</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a:effectLst/>
                          <a:latin typeface="+mn-lt"/>
                        </a:rPr>
                        <a:t>Directorio con documentación y tutoriales en diferentes formatos.</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9672">
                <a:tc>
                  <a:txBody>
                    <a:bodyPr/>
                    <a:lstStyle/>
                    <a:p>
                      <a:pPr>
                        <a:lnSpc>
                          <a:spcPct val="107000"/>
                        </a:lnSpc>
                        <a:spcAft>
                          <a:spcPts val="0"/>
                        </a:spcAft>
                      </a:pPr>
                      <a:r>
                        <a:rPr lang="es-ES_tradnl" sz="1400" u="none" strike="noStrike">
                          <a:effectLst/>
                          <a:latin typeface="+mn-lt"/>
                        </a:rPr>
                        <a:t>/lib</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a:effectLst/>
                          <a:latin typeface="+mn-lt"/>
                        </a:rPr>
                        <a:t>Todas las librerías que hacen que Neo4J funcione, ya sea como servidor o en modo embebido, es lo que usaremos en nuestras aplicaciones.</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9672">
                <a:tc>
                  <a:txBody>
                    <a:bodyPr/>
                    <a:lstStyle/>
                    <a:p>
                      <a:pPr>
                        <a:lnSpc>
                          <a:spcPct val="107000"/>
                        </a:lnSpc>
                        <a:spcAft>
                          <a:spcPts val="0"/>
                        </a:spcAft>
                      </a:pPr>
                      <a:r>
                        <a:rPr lang="es-ES_tradnl" sz="1400" u="none" strike="noStrike">
                          <a:effectLst/>
                          <a:latin typeface="+mn-lt"/>
                        </a:rPr>
                        <a:t>/plugins</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a:effectLst/>
                          <a:latin typeface="+mn-lt"/>
                        </a:rPr>
                        <a:t>Cualquier extensión que añade funcionalidad al servidor, ya sea pensada para obtener nodos, relaciones, caminos o propiedades de los grafos.</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7255">
                <a:tc>
                  <a:txBody>
                    <a:bodyPr/>
                    <a:lstStyle/>
                    <a:p>
                      <a:pPr>
                        <a:lnSpc>
                          <a:spcPct val="107000"/>
                        </a:lnSpc>
                        <a:spcAft>
                          <a:spcPts val="0"/>
                        </a:spcAft>
                      </a:pPr>
                      <a:r>
                        <a:rPr lang="es-ES_tradnl" sz="1400" u="none" strike="noStrike">
                          <a:effectLst/>
                          <a:latin typeface="+mn-lt"/>
                        </a:rPr>
                        <a:t>/system</a:t>
                      </a:r>
                      <a:endParaRPr lang="es-ES" sz="140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400" u="none" strike="noStrike" dirty="0">
                          <a:effectLst/>
                          <a:latin typeface="+mn-lt"/>
                        </a:rPr>
                        <a:t>Es el core de Neo4J o motor de ejecución, aquí está todo lo que Neo4J usa cuando está en funcionamiento.</a:t>
                      </a:r>
                      <a:endParaRPr lang="es-ES" sz="1400" dirty="0">
                        <a:effectLst/>
                        <a:latin typeface="+mn-lt"/>
                        <a:ea typeface="Calibri" panose="020F0502020204030204" pitchFamily="34" charset="0"/>
                        <a:cs typeface="Times New Roman" panose="02020603050405020304" pitchFamily="18" charset="0"/>
                      </a:endParaRPr>
                    </a:p>
                  </a:txBody>
                  <a:tcPr marL="53814" marR="538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99896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5" y="833818"/>
            <a:ext cx="8761413" cy="706964"/>
          </a:xfrm>
        </p:spPr>
        <p:txBody>
          <a:bodyPr/>
          <a:lstStyle/>
          <a:p>
            <a:pPr algn="ctr"/>
            <a:r>
              <a:rPr lang="es-ES"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
            </a:r>
            <a:br>
              <a:rPr lang="es-ES"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br>
            <a:r>
              <a:rPr lang="es-ES"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Ventajas </a:t>
            </a: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de una base de datos orientada a grafos</a:t>
            </a:r>
            <a:r>
              <a:rPr lang="es-ES" dirty="0"/>
              <a:t/>
            </a:r>
            <a:br>
              <a:rPr lang="es-ES" dirty="0"/>
            </a:br>
            <a:endParaRPr lang="es-ES" dirty="0"/>
          </a:p>
        </p:txBody>
      </p:sp>
      <p:sp>
        <p:nvSpPr>
          <p:cNvPr id="3" name="Marcador de contenido 2"/>
          <p:cNvSpPr>
            <a:spLocks noGrp="1"/>
          </p:cNvSpPr>
          <p:nvPr>
            <p:ph idx="1"/>
          </p:nvPr>
        </p:nvSpPr>
        <p:spPr>
          <a:xfrm>
            <a:off x="1036620" y="2893957"/>
            <a:ext cx="9204659" cy="1710316"/>
          </a:xfrm>
        </p:spPr>
        <p:txBody>
          <a:bodyPr/>
          <a:lstStyle/>
          <a:p>
            <a:pPr lvl="0"/>
            <a:r>
              <a:rPr lang="es-ES" sz="2400" dirty="0"/>
              <a:t>Eficiencia y eficacia</a:t>
            </a:r>
          </a:p>
          <a:p>
            <a:pPr lvl="0"/>
            <a:r>
              <a:rPr lang="es-ES" sz="2400" dirty="0"/>
              <a:t>Agilidad</a:t>
            </a:r>
          </a:p>
          <a:p>
            <a:pPr lvl="0"/>
            <a:r>
              <a:rPr lang="es-ES" sz="2400" dirty="0"/>
              <a:t>Flexibilidad</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800" y="2517288"/>
            <a:ext cx="3635935" cy="3635935"/>
          </a:xfrm>
          <a:prstGeom prst="rect">
            <a:avLst/>
          </a:prstGeom>
          <a:ln>
            <a:noFill/>
          </a:ln>
          <a:effectLst>
            <a:softEdge rad="112500"/>
          </a:effectLst>
        </p:spPr>
      </p:pic>
    </p:spTree>
    <p:extLst>
      <p:ext uri="{BB962C8B-B14F-4D97-AF65-F5344CB8AC3E}">
        <p14:creationId xmlns:p14="http://schemas.microsoft.com/office/powerpoint/2010/main" val="2330369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Estructura de directorios</a:t>
            </a:r>
            <a:endParaRPr lang="es-ES" sz="4400" dirty="0"/>
          </a:p>
        </p:txBody>
      </p:sp>
      <p:sp>
        <p:nvSpPr>
          <p:cNvPr id="3" name="Marcador de contenido 2"/>
          <p:cNvSpPr>
            <a:spLocks noGrp="1"/>
          </p:cNvSpPr>
          <p:nvPr>
            <p:ph idx="1"/>
          </p:nvPr>
        </p:nvSpPr>
        <p:spPr>
          <a:xfrm>
            <a:off x="287079" y="2603500"/>
            <a:ext cx="11196084" cy="3416300"/>
          </a:xfrm>
        </p:spPr>
        <p:txBody>
          <a:bodyPr/>
          <a:lstStyle/>
          <a:p>
            <a:pPr marL="0" indent="0">
              <a:buNone/>
            </a:pPr>
            <a:r>
              <a:rPr lang="es-ES_tradnl" dirty="0"/>
              <a:t> </a:t>
            </a:r>
            <a:endParaRPr lang="es-ES" dirty="0"/>
          </a:p>
          <a:p>
            <a:pPr algn="just"/>
            <a:r>
              <a:rPr lang="es-ES_tradnl" dirty="0"/>
              <a:t>Todos los parámetros de inicialización de Neo4J, están en el fichero </a:t>
            </a:r>
            <a:r>
              <a:rPr lang="es-ES_tradnl" b="1" dirty="0"/>
              <a:t>“neo4j.properties”</a:t>
            </a:r>
            <a:r>
              <a:rPr lang="es-ES_tradnl" dirty="0"/>
              <a:t> y se aplican al volver a arrancar la base de datos, por tanto cualquier actualización de la misma implica parar la instancia (o instancias si está funcionando en un clúster) que queramos actualizar.</a:t>
            </a:r>
            <a:endParaRPr lang="es-ES" dirty="0"/>
          </a:p>
          <a:p>
            <a:endParaRPr lang="es-ES"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19237" y="4201278"/>
            <a:ext cx="3048000" cy="2346960"/>
          </a:xfrm>
          <a:prstGeom prst="rect">
            <a:avLst/>
          </a:prstGeom>
        </p:spPr>
      </p:pic>
    </p:spTree>
    <p:extLst>
      <p:ext uri="{BB962C8B-B14F-4D97-AF65-F5344CB8AC3E}">
        <p14:creationId xmlns:p14="http://schemas.microsoft.com/office/powerpoint/2010/main" val="7963450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Escenarios de uso</a:t>
            </a:r>
            <a:endParaRPr lang="es-ES" sz="4400" dirty="0"/>
          </a:p>
        </p:txBody>
      </p:sp>
      <p:sp>
        <p:nvSpPr>
          <p:cNvPr id="3" name="Marcador de contenido 2"/>
          <p:cNvSpPr>
            <a:spLocks noGrp="1"/>
          </p:cNvSpPr>
          <p:nvPr>
            <p:ph idx="1"/>
          </p:nvPr>
        </p:nvSpPr>
        <p:spPr>
          <a:xfrm>
            <a:off x="382771" y="2167565"/>
            <a:ext cx="11196084" cy="3690974"/>
          </a:xfrm>
        </p:spPr>
        <p:txBody>
          <a:bodyPr>
            <a:normAutofit fontScale="92500" lnSpcReduction="10000"/>
          </a:bodyPr>
          <a:lstStyle/>
          <a:p>
            <a:pPr marL="0" indent="0">
              <a:buNone/>
            </a:pPr>
            <a:r>
              <a:rPr lang="es-ES_tradnl" dirty="0"/>
              <a:t> </a:t>
            </a:r>
            <a:endParaRPr lang="es-ES" dirty="0"/>
          </a:p>
          <a:p>
            <a:r>
              <a:rPr lang="es-ES" sz="1900" b="1" dirty="0"/>
              <a:t>Puede estar embebida en una aplicación: </a:t>
            </a:r>
            <a:endParaRPr lang="es-ES" sz="1900" b="1" dirty="0" smtClean="0"/>
          </a:p>
          <a:p>
            <a:pPr marL="0" indent="0" algn="just">
              <a:buNone/>
            </a:pPr>
            <a:r>
              <a:rPr lang="es-ES" dirty="0" smtClean="0"/>
              <a:t>P</a:t>
            </a:r>
            <a:r>
              <a:rPr lang="es-ES_tradnl" dirty="0"/>
              <a:t>odemos incluir las librerías necesarias de Neo4J, dentro de nuestra aplicación, de manera que seamos capaces de hacer uso de las ventajas de esta base de datos sin necesidad de tener que depender de un servidor externo, y equivale a trabajar con la base de datos en memoria</a:t>
            </a:r>
            <a:r>
              <a:rPr lang="es-ES_tradnl" dirty="0" smtClean="0"/>
              <a:t>.</a:t>
            </a:r>
          </a:p>
          <a:p>
            <a:pPr marL="0" indent="0" algn="just">
              <a:buNone/>
            </a:pPr>
            <a:endParaRPr lang="es-ES_tradnl" dirty="0"/>
          </a:p>
          <a:p>
            <a:r>
              <a:rPr lang="es-ES_tradnl" sz="1900" b="1" dirty="0"/>
              <a:t>F</a:t>
            </a:r>
            <a:r>
              <a:rPr lang="es-ES" sz="1900" b="1" dirty="0"/>
              <a:t>uncionar como un servidor: </a:t>
            </a:r>
          </a:p>
          <a:p>
            <a:pPr marL="0" indent="0" algn="just">
              <a:buNone/>
            </a:pPr>
            <a:r>
              <a:rPr lang="es-ES" dirty="0"/>
              <a:t>Es </a:t>
            </a:r>
            <a:r>
              <a:rPr lang="es-ES_tradnl" dirty="0"/>
              <a:t>la forma más habitual de acceder a la base de datos, y en este caso funcionaría como un servidor típico de bases de datos, corriendo sobre una o varias máquinas (en función de nuestras necesidades de rendimiento), que atiende las peticiones que le lleguen por parte de los clientes</a:t>
            </a:r>
            <a:r>
              <a:rPr lang="es-ES_tradnl" dirty="0" smtClean="0"/>
              <a:t>.</a:t>
            </a:r>
            <a:endParaRPr lang="es-ES_tradnl" b="1" dirty="0"/>
          </a:p>
          <a:p>
            <a:pPr marL="0" indent="0" algn="just">
              <a:buNone/>
            </a:pPr>
            <a:r>
              <a:rPr lang="es-ES_tradnl" dirty="0"/>
              <a:t>Aquí trabajaremos con peticiones de tipo REST (Representational State Transfer) al servidor para que nos resuelva nuestra </a:t>
            </a:r>
            <a:r>
              <a:rPr lang="es-ES_tradnl" dirty="0" smtClean="0"/>
              <a:t>consulta.</a:t>
            </a:r>
            <a:endParaRPr lang="es-ES" dirty="0"/>
          </a:p>
          <a:p>
            <a:pPr marL="0" indent="0" algn="just">
              <a:buNone/>
            </a:pPr>
            <a:endParaRPr lang="es-ES" dirty="0"/>
          </a:p>
          <a:p>
            <a:pPr marL="0" indent="0" algn="just">
              <a:buNone/>
            </a:pPr>
            <a:endParaRPr lang="es-ES" dirty="0"/>
          </a:p>
          <a:p>
            <a:endParaRPr lang="es-ES" dirty="0"/>
          </a:p>
          <a:p>
            <a:endParaRPr lang="es-ES" dirty="0"/>
          </a:p>
        </p:txBody>
      </p:sp>
    </p:spTree>
    <p:extLst>
      <p:ext uri="{BB962C8B-B14F-4D97-AF65-F5344CB8AC3E}">
        <p14:creationId xmlns:p14="http://schemas.microsoft.com/office/powerpoint/2010/main" val="2753264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Escenarios de uso</a:t>
            </a:r>
            <a:endParaRPr lang="es-ES" sz="4400" dirty="0"/>
          </a:p>
        </p:txBody>
      </p:sp>
      <p:sp>
        <p:nvSpPr>
          <p:cNvPr id="3" name="Marcador de contenido 2"/>
          <p:cNvSpPr>
            <a:spLocks noGrp="1"/>
          </p:cNvSpPr>
          <p:nvPr>
            <p:ph idx="1"/>
          </p:nvPr>
        </p:nvSpPr>
        <p:spPr>
          <a:xfrm>
            <a:off x="265814" y="2571602"/>
            <a:ext cx="11536326" cy="2595821"/>
          </a:xfrm>
        </p:spPr>
        <p:txBody>
          <a:bodyPr/>
          <a:lstStyle/>
          <a:p>
            <a:pPr marL="0" indent="0" algn="just">
              <a:buNone/>
            </a:pPr>
            <a:r>
              <a:rPr lang="es-ES_tradnl" dirty="0"/>
              <a:t>Embeber la base de datos en la aplicación puede hacerse también de dos maneras </a:t>
            </a:r>
            <a:r>
              <a:rPr lang="es-ES_tradnl" dirty="0" smtClean="0"/>
              <a:t>diferentes:</a:t>
            </a:r>
          </a:p>
          <a:p>
            <a:pPr algn="just"/>
            <a:r>
              <a:rPr lang="es-ES_tradnl" dirty="0" smtClean="0"/>
              <a:t>Si </a:t>
            </a:r>
            <a:r>
              <a:rPr lang="es-ES_tradnl" dirty="0"/>
              <a:t>estamos en un entorno donde no tenemos muchos recursos (memoria, CPU, etc.) o las necesidades de la aplicación no son muy exigentes, podemos usar una instancia simple de Neo4J. A esta instancia simple se accede mediante llamadas al </a:t>
            </a:r>
            <a:r>
              <a:rPr lang="es-ES_tradnl" b="1" dirty="0"/>
              <a:t>API GraphDatabaseService</a:t>
            </a:r>
            <a:r>
              <a:rPr lang="es-ES_tradnl" dirty="0"/>
              <a:t>.</a:t>
            </a:r>
            <a:endParaRPr lang="es-ES" dirty="0"/>
          </a:p>
          <a:p>
            <a:pPr lvl="0" algn="just"/>
            <a:r>
              <a:rPr lang="es-ES_tradnl" dirty="0"/>
              <a:t>En caso de necesitar un entorno de alta disponibilidad con múltiples instancias, y en donde los recursos de los que disponemos son menos escasos, podemos acceder  al API de </a:t>
            </a:r>
            <a:r>
              <a:rPr lang="es-ES_tradnl" b="1" dirty="0"/>
              <a:t>HighlyAvailableGraphDatabase</a:t>
            </a:r>
            <a:r>
              <a:rPr lang="es-ES_tradnl" dirty="0"/>
              <a:t>.</a:t>
            </a:r>
            <a:endParaRPr lang="es-ES" dirty="0"/>
          </a:p>
          <a:p>
            <a:endParaRPr lang="es-ES" dirty="0"/>
          </a:p>
        </p:txBody>
      </p:sp>
    </p:spTree>
    <p:extLst>
      <p:ext uri="{BB962C8B-B14F-4D97-AF65-F5344CB8AC3E}">
        <p14:creationId xmlns:p14="http://schemas.microsoft.com/office/powerpoint/2010/main" val="144334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26118" y="4109045"/>
            <a:ext cx="6962160" cy="1187152"/>
          </a:xfrm>
        </p:spPr>
        <p:txBody>
          <a:bodyPr/>
          <a:lstStyle/>
          <a:p>
            <a:r>
              <a:rPr lang="es-ES_tradnl" sz="66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Características</a:t>
            </a:r>
            <a:endParaRPr lang="es-ES" sz="66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503" y="989704"/>
            <a:ext cx="2984670" cy="2984670"/>
          </a:xfrm>
          <a:prstGeom prst="rect">
            <a:avLst/>
          </a:prstGeom>
        </p:spPr>
      </p:pic>
    </p:spTree>
    <p:extLst>
      <p:ext uri="{BB962C8B-B14F-4D97-AF65-F5344CB8AC3E}">
        <p14:creationId xmlns:p14="http://schemas.microsoft.com/office/powerpoint/2010/main" val="35486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Características</a:t>
            </a:r>
            <a:endParaRPr lang="es-ES" sz="4400" dirty="0"/>
          </a:p>
        </p:txBody>
      </p:sp>
      <p:sp>
        <p:nvSpPr>
          <p:cNvPr id="3" name="Marcador de contenido 2"/>
          <p:cNvSpPr>
            <a:spLocks noGrp="1"/>
          </p:cNvSpPr>
          <p:nvPr>
            <p:ph idx="1"/>
          </p:nvPr>
        </p:nvSpPr>
        <p:spPr>
          <a:xfrm>
            <a:off x="457200" y="2424223"/>
            <a:ext cx="11323673" cy="3595577"/>
          </a:xfrm>
        </p:spPr>
        <p:txBody>
          <a:bodyPr>
            <a:normAutofit fontScale="92500"/>
          </a:bodyPr>
          <a:lstStyle/>
          <a:p>
            <a:pPr lvl="0"/>
            <a:r>
              <a:rPr lang="es-ES_tradnl" sz="2000" dirty="0"/>
              <a:t>Licencia abierta: Dual y comercial</a:t>
            </a:r>
            <a:endParaRPr lang="es-ES" sz="2000" dirty="0"/>
          </a:p>
          <a:p>
            <a:pPr lvl="0"/>
            <a:r>
              <a:rPr lang="es-ES_tradnl" sz="2000" dirty="0"/>
              <a:t>Código abierto</a:t>
            </a:r>
            <a:endParaRPr lang="es-ES" sz="2000" dirty="0"/>
          </a:p>
          <a:p>
            <a:pPr lvl="0"/>
            <a:r>
              <a:rPr lang="es-ES_tradnl" sz="2000" dirty="0"/>
              <a:t>Base de datos orientada a </a:t>
            </a:r>
            <a:r>
              <a:rPr lang="es-ES_tradnl" sz="2000" dirty="0" smtClean="0"/>
              <a:t>grafos</a:t>
            </a:r>
            <a:endParaRPr lang="es-ES" sz="2000" dirty="0"/>
          </a:p>
          <a:p>
            <a:pPr lvl="0"/>
            <a:r>
              <a:rPr lang="es-ES" sz="2000" dirty="0"/>
              <a:t>Las transacciones son atómicas, consistentes y duraderas.</a:t>
            </a:r>
          </a:p>
          <a:p>
            <a:pPr lvl="0"/>
            <a:r>
              <a:rPr lang="es-ES" sz="2000" dirty="0"/>
              <a:t>Apropiada para casos de uso de la web como etiquetado, anotaciones de metadatos, redes sociales, wikis, y otros conjuntos de datos jerárquicos o en forma de red.</a:t>
            </a:r>
          </a:p>
          <a:p>
            <a:pPr lvl="0"/>
            <a:r>
              <a:rPr lang="es-ES" sz="2000" dirty="0"/>
              <a:t>Contiene una interfaz de usuario para ejecutar comandos CQL: Neo4j Data Browser.</a:t>
            </a:r>
          </a:p>
          <a:p>
            <a:pPr lvl="0"/>
            <a:r>
              <a:rPr lang="es-ES" sz="2000" dirty="0"/>
              <a:t>Neo4j implementa un modelo orientado a grafos de manera eficiente a nivel de almacenamiento.</a:t>
            </a:r>
          </a:p>
          <a:p>
            <a:endParaRPr lang="es-ES" dirty="0"/>
          </a:p>
        </p:txBody>
      </p:sp>
    </p:spTree>
    <p:extLst>
      <p:ext uri="{BB962C8B-B14F-4D97-AF65-F5344CB8AC3E}">
        <p14:creationId xmlns:p14="http://schemas.microsoft.com/office/powerpoint/2010/main" val="4243819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Características</a:t>
            </a:r>
            <a:endParaRPr lang="es-ES" sz="4400" dirty="0"/>
          </a:p>
        </p:txBody>
      </p:sp>
      <p:sp>
        <p:nvSpPr>
          <p:cNvPr id="3" name="Marcador de contenido 2"/>
          <p:cNvSpPr>
            <a:spLocks noGrp="1"/>
          </p:cNvSpPr>
          <p:nvPr>
            <p:ph idx="1"/>
          </p:nvPr>
        </p:nvSpPr>
        <p:spPr>
          <a:xfrm>
            <a:off x="414670" y="2562447"/>
            <a:ext cx="11376837" cy="3627474"/>
          </a:xfrm>
        </p:spPr>
        <p:txBody>
          <a:bodyPr/>
          <a:lstStyle/>
          <a:p>
            <a:pPr lvl="0" algn="just"/>
            <a:r>
              <a:rPr lang="es-ES" sz="2000" dirty="0"/>
              <a:t>Ofrece una gran cantidad de características de las bases de datos incluyendo el cumplimiento de transacción ACID (Atomicidad, coherencia, aislamiento y durabilidad).</a:t>
            </a:r>
          </a:p>
          <a:p>
            <a:pPr lvl="0" algn="just"/>
            <a:r>
              <a:rPr lang="es-ES" sz="2000" dirty="0"/>
              <a:t>Es compatible con la exportación de datos de consulta de JSON y formato XLS.</a:t>
            </a:r>
          </a:p>
          <a:p>
            <a:pPr lvl="0" algn="just"/>
            <a:r>
              <a:rPr lang="es-ES" sz="2000" dirty="0"/>
              <a:t>Proporciona API REST para ser visitada por cualquier lenguaje de programación como Java, Spring, Scala.</a:t>
            </a:r>
          </a:p>
          <a:p>
            <a:pPr lvl="0" algn="just"/>
            <a:r>
              <a:rPr lang="es-ES" sz="2000" dirty="0"/>
              <a:t>Tiene una librería Java que te permite empotrarla en tu aplicación Java.</a:t>
            </a:r>
          </a:p>
          <a:p>
            <a:pPr lvl="0" algn="just"/>
            <a:r>
              <a:rPr lang="es-ES" sz="2000" dirty="0"/>
              <a:t>Es compatible con dos tipos de API de Java: Cypher API y Native Java API para desarrollar aplicaciones Java. </a:t>
            </a:r>
          </a:p>
          <a:p>
            <a:endParaRPr lang="es-ES" dirty="0"/>
          </a:p>
        </p:txBody>
      </p:sp>
    </p:spTree>
    <p:extLst>
      <p:ext uri="{BB962C8B-B14F-4D97-AF65-F5344CB8AC3E}">
        <p14:creationId xmlns:p14="http://schemas.microsoft.com/office/powerpoint/2010/main" val="18325482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Características</a:t>
            </a:r>
            <a:endParaRPr lang="es-ES" sz="4400" dirty="0"/>
          </a:p>
        </p:txBody>
      </p:sp>
      <p:sp>
        <p:nvSpPr>
          <p:cNvPr id="3" name="Marcador de contenido 2"/>
          <p:cNvSpPr>
            <a:spLocks noGrp="1"/>
          </p:cNvSpPr>
          <p:nvPr>
            <p:ph idx="1"/>
          </p:nvPr>
        </p:nvSpPr>
        <p:spPr>
          <a:xfrm>
            <a:off x="967562" y="2624765"/>
            <a:ext cx="10664455" cy="2776574"/>
          </a:xfrm>
        </p:spPr>
        <p:txBody>
          <a:bodyPr>
            <a:normAutofit/>
          </a:bodyPr>
          <a:lstStyle/>
          <a:p>
            <a:pPr marL="0" lvl="0" indent="0">
              <a:buNone/>
            </a:pPr>
            <a:r>
              <a:rPr lang="es-ES" sz="2000" dirty="0"/>
              <a:t>Neo4j puede almacenar cualquier tipo de información usando los siguientes conceptos:</a:t>
            </a:r>
          </a:p>
          <a:p>
            <a:pPr lvl="0"/>
            <a:r>
              <a:rPr lang="es-ES_tradnl" sz="2000" dirty="0"/>
              <a:t>Nodos: Almacena los registros del  grafo.</a:t>
            </a:r>
            <a:endParaRPr lang="es-ES" sz="2000" dirty="0"/>
          </a:p>
          <a:p>
            <a:pPr lvl="0"/>
            <a:r>
              <a:rPr lang="es-ES_tradnl" sz="2000" dirty="0"/>
              <a:t>Relaciones: Conecta los distintos nodos.</a:t>
            </a:r>
            <a:endParaRPr lang="es-ES" sz="2000" dirty="0"/>
          </a:p>
          <a:p>
            <a:pPr lvl="0"/>
            <a:r>
              <a:rPr lang="es-ES_tradnl" sz="2000" dirty="0"/>
              <a:t>Propiedades: Datos con nombre.</a:t>
            </a:r>
            <a:endParaRPr lang="es-ES" sz="2000" dirty="0"/>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5160" y="3060294"/>
            <a:ext cx="3162411" cy="3609395"/>
          </a:xfrm>
          <a:prstGeom prst="rect">
            <a:avLst/>
          </a:prstGeom>
          <a:ln>
            <a:noFill/>
          </a:ln>
          <a:effectLst>
            <a:softEdge rad="112500"/>
          </a:effectLst>
        </p:spPr>
      </p:pic>
    </p:spTree>
    <p:extLst>
      <p:ext uri="{BB962C8B-B14F-4D97-AF65-F5344CB8AC3E}">
        <p14:creationId xmlns:p14="http://schemas.microsoft.com/office/powerpoint/2010/main" val="711436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3257" y="4109045"/>
            <a:ext cx="10419906" cy="1187152"/>
          </a:xfrm>
        </p:spPr>
        <p:txBody>
          <a:bodyPr/>
          <a:lstStyle/>
          <a:p>
            <a:r>
              <a:rPr lang="es-ES_tradnl" sz="66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Ventajas y Desventajas</a:t>
            </a:r>
            <a:endParaRPr lang="es-ES" sz="66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503" y="989704"/>
            <a:ext cx="2984670" cy="2984670"/>
          </a:xfrm>
          <a:prstGeom prst="rect">
            <a:avLst/>
          </a:prstGeom>
        </p:spPr>
      </p:pic>
    </p:spTree>
    <p:extLst>
      <p:ext uri="{BB962C8B-B14F-4D97-AF65-F5344CB8AC3E}">
        <p14:creationId xmlns:p14="http://schemas.microsoft.com/office/powerpoint/2010/main" val="14255703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Ventajas</a:t>
            </a:r>
            <a:endParaRPr lang="es-ES" sz="4400" dirty="0"/>
          </a:p>
        </p:txBody>
      </p:sp>
      <p:sp>
        <p:nvSpPr>
          <p:cNvPr id="3" name="Marcador de contenido 2"/>
          <p:cNvSpPr>
            <a:spLocks noGrp="1"/>
          </p:cNvSpPr>
          <p:nvPr>
            <p:ph idx="1"/>
          </p:nvPr>
        </p:nvSpPr>
        <p:spPr>
          <a:xfrm>
            <a:off x="308344" y="2402958"/>
            <a:ext cx="7703022" cy="3648740"/>
          </a:xfrm>
        </p:spPr>
        <p:txBody>
          <a:bodyPr/>
          <a:lstStyle/>
          <a:p>
            <a:pPr lvl="0"/>
            <a:r>
              <a:rPr lang="es-ES" sz="2000" dirty="0"/>
              <a:t>Es muy fácil para representar los datos conectados.</a:t>
            </a:r>
          </a:p>
          <a:p>
            <a:pPr lvl="0"/>
            <a:r>
              <a:rPr lang="es-ES" sz="2000" dirty="0" smtClean="0"/>
              <a:t>Es </a:t>
            </a:r>
            <a:r>
              <a:rPr lang="es-ES" sz="2000" dirty="0"/>
              <a:t>fácil y rápido para recuperación, recorrido y navegación de los datos más conectados.</a:t>
            </a:r>
          </a:p>
          <a:p>
            <a:pPr lvl="0"/>
            <a:r>
              <a:rPr lang="es-ES" sz="2000" dirty="0"/>
              <a:t>Representa los datos semi-estructurados con mucha facilidad.</a:t>
            </a:r>
          </a:p>
          <a:p>
            <a:pPr lvl="0"/>
            <a:r>
              <a:rPr lang="es-ES" sz="2000" dirty="0"/>
              <a:t>Los comandos CQL del lenguaje de consulta están en formato legible y es fácil de aprender.</a:t>
            </a:r>
          </a:p>
          <a:p>
            <a:pPr lvl="0"/>
            <a:r>
              <a:rPr lang="es-ES" sz="2000" dirty="0"/>
              <a:t>Utiliza modelo de datos simple y de gran alcance.</a:t>
            </a:r>
          </a:p>
          <a:p>
            <a:pPr lvl="0"/>
            <a:r>
              <a:rPr lang="es-ES" sz="2000" dirty="0"/>
              <a:t>Agilidad en la gestión de datos.</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366" y="2759149"/>
            <a:ext cx="3810000" cy="2819400"/>
          </a:xfrm>
          <a:prstGeom prst="rect">
            <a:avLst/>
          </a:prstGeom>
        </p:spPr>
      </p:pic>
    </p:spTree>
    <p:extLst>
      <p:ext uri="{BB962C8B-B14F-4D97-AF65-F5344CB8AC3E}">
        <p14:creationId xmlns:p14="http://schemas.microsoft.com/office/powerpoint/2010/main" val="6171420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Ventajas</a:t>
            </a:r>
            <a:endParaRPr lang="es-ES" sz="4400" dirty="0"/>
          </a:p>
        </p:txBody>
      </p:sp>
      <p:sp>
        <p:nvSpPr>
          <p:cNvPr id="3" name="Marcador de contenido 2"/>
          <p:cNvSpPr>
            <a:spLocks noGrp="1"/>
          </p:cNvSpPr>
          <p:nvPr>
            <p:ph idx="1"/>
          </p:nvPr>
        </p:nvSpPr>
        <p:spPr>
          <a:xfrm>
            <a:off x="435935" y="2541181"/>
            <a:ext cx="11249246" cy="3574312"/>
          </a:xfrm>
        </p:spPr>
        <p:txBody>
          <a:bodyPr/>
          <a:lstStyle/>
          <a:p>
            <a:pPr lvl="0" algn="just"/>
            <a:r>
              <a:rPr lang="es-ES" sz="2000" dirty="0"/>
              <a:t>Las bases de datos orientadas a grafos como Neo4j tienen mejor rendimiento que las relacionales (SQL) y las no relacionales (No SQL). La clave es que, aunque las consultas de datos aumenten exponencialmente, el rendimiento de Neo4j no desciende, frente a lo que sí sucede con las BD relacionales como MySQL</a:t>
            </a:r>
            <a:r>
              <a:rPr lang="es-ES" sz="2000" dirty="0" smtClean="0"/>
              <a:t>.</a:t>
            </a:r>
          </a:p>
          <a:p>
            <a:pPr marL="0" lvl="0" indent="0" algn="just">
              <a:buNone/>
            </a:pPr>
            <a:endParaRPr lang="es-ES" sz="2000" dirty="0"/>
          </a:p>
          <a:p>
            <a:pPr lvl="0" algn="just"/>
            <a:r>
              <a:rPr lang="es-ES_tradnl" sz="2000" dirty="0"/>
              <a:t>Flexibilidad y escalabilidad</a:t>
            </a:r>
            <a:r>
              <a:rPr lang="es-ES" sz="2000" dirty="0"/>
              <a:t>, las bases de datos orientadas a grafos aportan mucho en este sentido porque cuando aumentan las necesidades,</a:t>
            </a:r>
            <a:r>
              <a:rPr lang="es-ES" sz="2000" b="1" dirty="0"/>
              <a:t> </a:t>
            </a:r>
            <a:r>
              <a:rPr lang="es-ES" sz="2000" dirty="0"/>
              <a:t>las posibilidades de añadir más nodos y relaciones a un grafo ya existente son enormes.</a:t>
            </a:r>
          </a:p>
          <a:p>
            <a:endParaRPr lang="es-ES" dirty="0"/>
          </a:p>
        </p:txBody>
      </p:sp>
    </p:spTree>
    <p:extLst>
      <p:ext uri="{BB962C8B-B14F-4D97-AF65-F5344CB8AC3E}">
        <p14:creationId xmlns:p14="http://schemas.microsoft.com/office/powerpoint/2010/main" val="1703930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1471" y="1145791"/>
            <a:ext cx="8761413" cy="706964"/>
          </a:xfrm>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Componentes de una base de datos orientada a grafos</a:t>
            </a:r>
            <a:r>
              <a:rPr lang="es-ES" dirty="0"/>
              <a:t/>
            </a:r>
            <a:br>
              <a:rPr lang="es-ES" dirty="0"/>
            </a:br>
            <a:endParaRPr lang="es-ES" dirty="0"/>
          </a:p>
        </p:txBody>
      </p:sp>
      <p:sp>
        <p:nvSpPr>
          <p:cNvPr id="3" name="Marcador de contenido 2"/>
          <p:cNvSpPr>
            <a:spLocks noGrp="1"/>
          </p:cNvSpPr>
          <p:nvPr>
            <p:ph idx="1"/>
          </p:nvPr>
        </p:nvSpPr>
        <p:spPr/>
        <p:txBody>
          <a:bodyPr>
            <a:normAutofit/>
          </a:bodyPr>
          <a:lstStyle/>
          <a:p>
            <a:pPr lvl="0"/>
            <a:r>
              <a:rPr lang="es-ES_tradnl" sz="2400" dirty="0"/>
              <a:t>Grafos</a:t>
            </a:r>
            <a:endParaRPr lang="es-ES" sz="2400" dirty="0"/>
          </a:p>
          <a:p>
            <a:pPr lvl="0"/>
            <a:r>
              <a:rPr lang="es-ES_tradnl" sz="2400" dirty="0"/>
              <a:t>Nodos</a:t>
            </a:r>
            <a:endParaRPr lang="es-ES" sz="2400" dirty="0"/>
          </a:p>
          <a:p>
            <a:pPr lvl="0"/>
            <a:r>
              <a:rPr lang="es-ES_tradnl" sz="2400" dirty="0"/>
              <a:t>Relaciones</a:t>
            </a:r>
            <a:endParaRPr lang="es-ES" sz="2400" dirty="0"/>
          </a:p>
          <a:p>
            <a:r>
              <a:rPr lang="es-ES_tradnl" sz="2400" dirty="0"/>
              <a:t>Propiedades</a:t>
            </a:r>
            <a:endParaRPr lang="es-ES" sz="24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592" y="2603500"/>
            <a:ext cx="4378362" cy="3595135"/>
          </a:xfrm>
          <a:prstGeom prst="rect">
            <a:avLst/>
          </a:prstGeom>
        </p:spPr>
      </p:pic>
    </p:spTree>
    <p:extLst>
      <p:ext uri="{BB962C8B-B14F-4D97-AF65-F5344CB8AC3E}">
        <p14:creationId xmlns:p14="http://schemas.microsoft.com/office/powerpoint/2010/main" val="40664546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Desventajas</a:t>
            </a:r>
            <a:endParaRPr lang="es-ES" sz="4400" dirty="0"/>
          </a:p>
        </p:txBody>
      </p:sp>
      <p:sp>
        <p:nvSpPr>
          <p:cNvPr id="3" name="Marcador de contenido 2"/>
          <p:cNvSpPr>
            <a:spLocks noGrp="1"/>
          </p:cNvSpPr>
          <p:nvPr>
            <p:ph idx="1"/>
          </p:nvPr>
        </p:nvSpPr>
        <p:spPr>
          <a:xfrm>
            <a:off x="404036" y="2486542"/>
            <a:ext cx="8155173" cy="3416300"/>
          </a:xfrm>
        </p:spPr>
        <p:txBody>
          <a:bodyPr/>
          <a:lstStyle/>
          <a:p>
            <a:pPr lvl="0" algn="just"/>
            <a:r>
              <a:rPr lang="es-ES_tradnl" sz="2000" dirty="0"/>
              <a:t>Neo4j Community no es escalable para cantidades de datos  muy grandes, hay que cambiar la configuración de la memoria en Neo4j acorde con las necesidades del grafo.</a:t>
            </a:r>
            <a:endParaRPr lang="es-ES" sz="2000" dirty="0"/>
          </a:p>
          <a:p>
            <a:pPr lvl="0" algn="just"/>
            <a:r>
              <a:rPr lang="es-ES_tradnl" sz="2000" dirty="0"/>
              <a:t>Lo que más ocupa en memoria es el almacenamiento de los nodos, se hacen ineficientes las consultas si no se ha modelado el problema bien y si se almacena demasiada información en los nodos.</a:t>
            </a:r>
            <a:endParaRPr lang="es-ES" sz="2000" dirty="0"/>
          </a:p>
          <a:p>
            <a:pPr lvl="0" algn="just"/>
            <a:r>
              <a:rPr lang="es-ES_tradnl" sz="2000" dirty="0"/>
              <a:t>Neo4j no tiene gestión de usuarios, nada de autenticación: hay una extensión para autenticar, o como alternativa, se puede poner un proxy delante de la BD para autenticar.</a:t>
            </a:r>
            <a:endParaRPr lang="es-ES" sz="2000" dirty="0"/>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158" y="3092598"/>
            <a:ext cx="2585188" cy="2585188"/>
          </a:xfrm>
          <a:prstGeom prst="rect">
            <a:avLst/>
          </a:prstGeom>
          <a:ln>
            <a:noFill/>
          </a:ln>
          <a:effectLst>
            <a:softEdge rad="112500"/>
          </a:effectLst>
        </p:spPr>
      </p:pic>
    </p:spTree>
    <p:extLst>
      <p:ext uri="{BB962C8B-B14F-4D97-AF65-F5344CB8AC3E}">
        <p14:creationId xmlns:p14="http://schemas.microsoft.com/office/powerpoint/2010/main" val="2997059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3257" y="4109045"/>
            <a:ext cx="10419906" cy="1187152"/>
          </a:xfrm>
        </p:spPr>
        <p:txBody>
          <a:bodyPr/>
          <a:lstStyle/>
          <a:p>
            <a:pPr algn="ctr"/>
            <a:r>
              <a:rPr lang="es-ES_tradnl" sz="66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Usos de Neo4j</a:t>
            </a:r>
            <a:endParaRPr lang="es-ES" sz="66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075" y="798317"/>
            <a:ext cx="2984670" cy="2984670"/>
          </a:xfrm>
          <a:prstGeom prst="rect">
            <a:avLst/>
          </a:prstGeom>
        </p:spPr>
      </p:pic>
    </p:spTree>
    <p:extLst>
      <p:ext uri="{BB962C8B-B14F-4D97-AF65-F5344CB8AC3E}">
        <p14:creationId xmlns:p14="http://schemas.microsoft.com/office/powerpoint/2010/main" val="1968096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Detección del fraude</a:t>
            </a:r>
            <a:endParaRPr lang="es-ES" sz="4400" dirty="0"/>
          </a:p>
        </p:txBody>
      </p:sp>
      <p:sp>
        <p:nvSpPr>
          <p:cNvPr id="3" name="Marcador de contenido 2"/>
          <p:cNvSpPr>
            <a:spLocks noGrp="1"/>
          </p:cNvSpPr>
          <p:nvPr>
            <p:ph idx="1"/>
          </p:nvPr>
        </p:nvSpPr>
        <p:spPr>
          <a:xfrm>
            <a:off x="265814" y="2381693"/>
            <a:ext cx="6645349" cy="3242930"/>
          </a:xfrm>
        </p:spPr>
        <p:txBody>
          <a:bodyPr>
            <a:normAutofit/>
          </a:bodyPr>
          <a:lstStyle/>
          <a:p>
            <a:pPr marL="0" indent="0" algn="just">
              <a:buNone/>
            </a:pPr>
            <a:r>
              <a:rPr lang="es-ES" sz="2000" dirty="0"/>
              <a:t>Neo4j ya trabaja con varias corporaciones en la detección del fraude en sectores como la banca, los seguros o el comercio electrónico. </a:t>
            </a:r>
            <a:endParaRPr lang="es-ES" sz="2000" dirty="0" smtClean="0"/>
          </a:p>
          <a:p>
            <a:pPr marL="0" indent="0" algn="just">
              <a:buNone/>
            </a:pPr>
            <a:endParaRPr lang="es-ES" sz="2000" dirty="0"/>
          </a:p>
          <a:p>
            <a:pPr marL="0" indent="0" algn="just">
              <a:buNone/>
            </a:pPr>
            <a:r>
              <a:rPr lang="es-ES" sz="2000" dirty="0" smtClean="0"/>
              <a:t>Esta </a:t>
            </a:r>
            <a:r>
              <a:rPr lang="es-ES" sz="2000" dirty="0"/>
              <a:t>base de datos puede descubrir patrones que con otro tipo de BD sería difícil de detectar. Un fraude habitual es la apertura de líneas de crédito con identidades falsas con la idea no pagar.</a:t>
            </a:r>
          </a:p>
          <a:p>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519916"/>
            <a:ext cx="5245997" cy="31047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55216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Recomendaciones en tiempo real y redes sociales</a:t>
            </a:r>
            <a:endParaRPr lang="es-ES" sz="4400" dirty="0"/>
          </a:p>
        </p:txBody>
      </p:sp>
      <p:sp>
        <p:nvSpPr>
          <p:cNvPr id="3" name="Marcador de contenido 2"/>
          <p:cNvSpPr>
            <a:spLocks noGrp="1"/>
          </p:cNvSpPr>
          <p:nvPr>
            <p:ph idx="1"/>
          </p:nvPr>
        </p:nvSpPr>
        <p:spPr>
          <a:xfrm>
            <a:off x="265814" y="2381693"/>
            <a:ext cx="11525693" cy="3242930"/>
          </a:xfrm>
        </p:spPr>
        <p:txBody>
          <a:bodyPr>
            <a:normAutofit/>
          </a:bodyPr>
          <a:lstStyle/>
          <a:p>
            <a:pPr marL="0" indent="0" algn="just">
              <a:buNone/>
            </a:pPr>
            <a:r>
              <a:rPr lang="es-ES" dirty="0"/>
              <a:t>Neo4j permite conectar de forma eficaz a las personas con </a:t>
            </a:r>
            <a:r>
              <a:rPr lang="es-ES" dirty="0" smtClean="0"/>
              <a:t>productos </a:t>
            </a:r>
            <a:r>
              <a:rPr lang="es-ES" dirty="0"/>
              <a:t>y servicios, en función de la información personal, sus perfiles en redes sociales y su actividad online reciente. </a:t>
            </a:r>
          </a:p>
        </p:txBody>
      </p:sp>
      <p:grpSp>
        <p:nvGrpSpPr>
          <p:cNvPr id="6" name="Grupo 5"/>
          <p:cNvGrpSpPr/>
          <p:nvPr/>
        </p:nvGrpSpPr>
        <p:grpSpPr>
          <a:xfrm>
            <a:off x="454098" y="3205636"/>
            <a:ext cx="4351818" cy="2930600"/>
            <a:chOff x="0" y="0"/>
            <a:chExt cx="3543300" cy="2241168"/>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43300" cy="2099945"/>
            </a:xfrm>
            <a:prstGeom prst="rect">
              <a:avLst/>
            </a:prstGeom>
            <a:ln>
              <a:noFill/>
            </a:ln>
            <a:effectLst>
              <a:outerShdw blurRad="292100" dist="139700" dir="2700000" algn="tl" rotWithShape="0">
                <a:srgbClr val="333333">
                  <a:alpha val="65000"/>
                </a:srgbClr>
              </a:outerShdw>
            </a:effectLst>
          </p:spPr>
        </p:pic>
        <p:sp>
          <p:nvSpPr>
            <p:cNvPr id="8" name="Cuadro de texto 81"/>
            <p:cNvSpPr txBox="1"/>
            <p:nvPr/>
          </p:nvSpPr>
          <p:spPr>
            <a:xfrm>
              <a:off x="0" y="2099945"/>
              <a:ext cx="2786332" cy="141223"/>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s-ES" sz="120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Recomendaciones </a:t>
              </a:r>
              <a:r>
                <a:rPr lang="es-E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en tiempo real.</a:t>
              </a:r>
              <a:endParaRPr lang="es-ES" sz="9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9" name="Grupo 8"/>
          <p:cNvGrpSpPr/>
          <p:nvPr/>
        </p:nvGrpSpPr>
        <p:grpSpPr>
          <a:xfrm>
            <a:off x="6972299" y="3287964"/>
            <a:ext cx="4287579" cy="3037719"/>
            <a:chOff x="0" y="0"/>
            <a:chExt cx="3733800" cy="2453447"/>
          </a:xfrm>
        </p:grpSpPr>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733800" cy="2212340"/>
            </a:xfrm>
            <a:prstGeom prst="rect">
              <a:avLst/>
            </a:prstGeom>
            <a:ln>
              <a:noFill/>
            </a:ln>
            <a:effectLst>
              <a:outerShdw blurRad="292100" dist="139700" dir="2700000" algn="tl" rotWithShape="0">
                <a:srgbClr val="333333">
                  <a:alpha val="65000"/>
                </a:srgbClr>
              </a:outerShdw>
            </a:effectLst>
          </p:spPr>
        </p:pic>
        <p:sp>
          <p:nvSpPr>
            <p:cNvPr id="11" name="Cuadro de texto 83"/>
            <p:cNvSpPr txBox="1"/>
            <p:nvPr/>
          </p:nvSpPr>
          <p:spPr>
            <a:xfrm>
              <a:off x="319178" y="2268747"/>
              <a:ext cx="2786332" cy="18470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s-ES" sz="120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Redes </a:t>
              </a:r>
              <a:r>
                <a:rPr lang="es-E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Sociales</a:t>
              </a:r>
              <a:endParaRPr lang="es-ES" sz="9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217648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Gestión de centros de datos</a:t>
            </a:r>
            <a:endParaRPr lang="es-ES" sz="4400" dirty="0"/>
          </a:p>
        </p:txBody>
      </p:sp>
      <p:sp>
        <p:nvSpPr>
          <p:cNvPr id="3" name="Marcador de contenido 2"/>
          <p:cNvSpPr>
            <a:spLocks noGrp="1"/>
          </p:cNvSpPr>
          <p:nvPr>
            <p:ph idx="1"/>
          </p:nvPr>
        </p:nvSpPr>
        <p:spPr>
          <a:xfrm>
            <a:off x="329609" y="2456121"/>
            <a:ext cx="11621386" cy="3563679"/>
          </a:xfrm>
        </p:spPr>
        <p:txBody>
          <a:bodyPr>
            <a:normAutofit/>
          </a:bodyPr>
          <a:lstStyle/>
          <a:p>
            <a:pPr marL="0" indent="0" algn="just">
              <a:buNone/>
            </a:pPr>
            <a:r>
              <a:rPr lang="es-ES" sz="2000" dirty="0"/>
              <a:t>Las bases de datos gráficas son el antídoto perfecto ante el crecimiento desbordante de los datos. La gran cantidad de información, dispositivos y usuarios hacen que las tecnologías tradicionales no puedan gestionar tantos datos. La flexibilidad, rendimiento y escalabilidad de Neo4j permite gestionar, monitorizar y optimizar todo tipo de redes físicas y virtuales pese a la gran cantidad de </a:t>
            </a:r>
            <a:r>
              <a:rPr lang="es-ES" sz="2000" dirty="0" smtClean="0"/>
              <a:t>datos.</a:t>
            </a:r>
            <a:endParaRPr lang="es-ES" sz="2000" dirty="0"/>
          </a:p>
        </p:txBody>
      </p:sp>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1" y="3781835"/>
            <a:ext cx="4548984" cy="26950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47486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Gestión de sistemas de datos maestros</a:t>
            </a:r>
            <a:endParaRPr lang="es-ES" sz="4400" dirty="0"/>
          </a:p>
        </p:txBody>
      </p:sp>
      <p:sp>
        <p:nvSpPr>
          <p:cNvPr id="3" name="Marcador de contenido 2"/>
          <p:cNvSpPr>
            <a:spLocks noGrp="1"/>
          </p:cNvSpPr>
          <p:nvPr>
            <p:ph idx="1"/>
          </p:nvPr>
        </p:nvSpPr>
        <p:spPr>
          <a:xfrm>
            <a:off x="329609" y="2456121"/>
            <a:ext cx="11621386" cy="3563679"/>
          </a:xfrm>
        </p:spPr>
        <p:txBody>
          <a:bodyPr>
            <a:normAutofit/>
          </a:bodyPr>
          <a:lstStyle/>
          <a:p>
            <a:pPr marL="0" indent="0" algn="just">
              <a:buNone/>
            </a:pPr>
            <a:r>
              <a:rPr lang="es-ES" sz="2000" dirty="0" smtClean="0"/>
              <a:t>La </a:t>
            </a:r>
            <a:r>
              <a:rPr lang="es-ES" sz="2000" dirty="0"/>
              <a:t>creación de un sistema de información centralizado y fiable siempre es una cuestión compleja. El objetivo final es que cada miembro de una organización use los mismos formatos y aplicaciones para los datos. </a:t>
            </a:r>
            <a:endParaRPr lang="es-ES" sz="2000" dirty="0" smtClean="0"/>
          </a:p>
          <a:p>
            <a:pPr marL="0" indent="0" algn="just">
              <a:buNone/>
            </a:pPr>
            <a:endParaRPr lang="es-ES" sz="2000"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842" y="3397863"/>
            <a:ext cx="5169639" cy="3062717"/>
          </a:xfrm>
          <a:prstGeom prst="rect">
            <a:avLst/>
          </a:prstGeom>
          <a:ln>
            <a:noFill/>
          </a:ln>
          <a:effectLst>
            <a:softEdge rad="112500"/>
          </a:effectLst>
        </p:spPr>
      </p:pic>
    </p:spTree>
    <p:extLst>
      <p:ext uri="{BB962C8B-B14F-4D97-AF65-F5344CB8AC3E}">
        <p14:creationId xmlns:p14="http://schemas.microsoft.com/office/powerpoint/2010/main" val="14606452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Herramientas de búsqueda</a:t>
            </a:r>
            <a:endParaRPr lang="es-ES" sz="4400" dirty="0"/>
          </a:p>
        </p:txBody>
      </p:sp>
      <p:sp>
        <p:nvSpPr>
          <p:cNvPr id="3" name="Marcador de contenido 2"/>
          <p:cNvSpPr>
            <a:spLocks noGrp="1"/>
          </p:cNvSpPr>
          <p:nvPr>
            <p:ph idx="1"/>
          </p:nvPr>
        </p:nvSpPr>
        <p:spPr>
          <a:xfrm>
            <a:off x="329609" y="2456121"/>
            <a:ext cx="11621386" cy="3563679"/>
          </a:xfrm>
        </p:spPr>
        <p:txBody>
          <a:bodyPr>
            <a:normAutofit/>
          </a:bodyPr>
          <a:lstStyle/>
          <a:p>
            <a:pPr marL="0" indent="0" algn="just">
              <a:buNone/>
            </a:pPr>
            <a:r>
              <a:rPr lang="es-ES" sz="2000" dirty="0"/>
              <a:t>Con herramientas de búsqueda basadas en grafos Neo4j, sus consultas devuelven resultados más precisos y pertinentes en tiempo real.</a:t>
            </a:r>
          </a:p>
          <a:p>
            <a:pPr marL="0" indent="0" algn="just">
              <a:buNone/>
            </a:pPr>
            <a:endParaRPr lang="es-ES" sz="20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417" y="3279368"/>
            <a:ext cx="5529159" cy="32761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23471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0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Aplicaciones que usan bases de datos orientadas a grafos</a:t>
            </a:r>
            <a:endParaRPr lang="es-ES" sz="40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233917" y="2358951"/>
            <a:ext cx="6794534" cy="3528502"/>
          </a:xfrm>
        </p:spPr>
        <p:txBody>
          <a:bodyPr>
            <a:normAutofit/>
          </a:bodyPr>
          <a:lstStyle/>
          <a:p>
            <a:pPr marL="0" indent="0" algn="just">
              <a:buNone/>
            </a:pPr>
            <a:r>
              <a:rPr lang="es-ES_tradnl" sz="2000" dirty="0"/>
              <a:t>L</a:t>
            </a:r>
            <a:r>
              <a:rPr lang="es-ES_tradnl" sz="2000" dirty="0" smtClean="0"/>
              <a:t>as </a:t>
            </a:r>
            <a:r>
              <a:rPr lang="es-ES_tradnl" sz="2000" dirty="0"/>
              <a:t>bases de datos orientadas a grafos mejoran el rendimiento de las aplicaciones de una forma eficiente</a:t>
            </a:r>
            <a:r>
              <a:rPr lang="es-ES_tradnl" sz="2000" dirty="0" smtClean="0"/>
              <a:t>.</a:t>
            </a:r>
          </a:p>
          <a:p>
            <a:pPr marL="0" indent="0" algn="just">
              <a:buNone/>
            </a:pPr>
            <a:r>
              <a:rPr lang="es-ES_tradnl" sz="2000" dirty="0"/>
              <a:t/>
            </a:r>
            <a:br>
              <a:rPr lang="es-ES_tradnl" sz="2000" dirty="0"/>
            </a:br>
            <a:r>
              <a:rPr lang="es-ES_tradnl" sz="2000" dirty="0"/>
              <a:t>Hoy en día, la mayoría de las aplicaciones de redes sociales como </a:t>
            </a:r>
            <a:r>
              <a:rPr lang="es-ES_tradnl" sz="2000" b="1" dirty="0"/>
              <a:t>Facebook, Google+, LinkedIn, Twitter, Yammer</a:t>
            </a:r>
            <a:r>
              <a:rPr lang="es-ES_tradnl" sz="2000" dirty="0"/>
              <a:t> entre otras y aplicaciones de alojamiento de video como </a:t>
            </a:r>
            <a:r>
              <a:rPr lang="es-ES_tradnl" sz="2000" b="1" dirty="0"/>
              <a:t>Google, YouTube, Flickr, Yahoo Video</a:t>
            </a:r>
            <a:r>
              <a:rPr lang="es-ES_tradnl" sz="2000" dirty="0"/>
              <a:t>, están utilizando </a:t>
            </a:r>
            <a:r>
              <a:rPr lang="es-ES_tradnl" sz="2000" dirty="0" smtClean="0"/>
              <a:t>bases orientadas a grafos.</a:t>
            </a:r>
            <a:endParaRPr lang="es-ES" sz="2000" dirty="0"/>
          </a:p>
          <a:p>
            <a:pPr marL="0" indent="0">
              <a:buNone/>
            </a:pPr>
            <a:endParaRPr lang="es-ES" dirty="0"/>
          </a:p>
        </p:txBody>
      </p:sp>
      <p:grpSp>
        <p:nvGrpSpPr>
          <p:cNvPr id="4" name="Grupo 3"/>
          <p:cNvGrpSpPr/>
          <p:nvPr/>
        </p:nvGrpSpPr>
        <p:grpSpPr>
          <a:xfrm>
            <a:off x="7167281" y="2540443"/>
            <a:ext cx="4656123" cy="3165518"/>
            <a:chOff x="0" y="0"/>
            <a:chExt cx="6377305" cy="4021455"/>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 y="0"/>
              <a:ext cx="5162550" cy="1929130"/>
            </a:xfrm>
            <a:prstGeom prst="rect">
              <a:avLst/>
            </a:prstGeom>
            <a:ln>
              <a:noFill/>
            </a:ln>
            <a:effectLst>
              <a:outerShdw blurRad="292100" dist="139700" dir="2700000" algn="tl" rotWithShape="0">
                <a:srgbClr val="333333">
                  <a:alpha val="65000"/>
                </a:srgbClr>
              </a:outerShdw>
            </a:effectLst>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57295">
              <a:off x="5095875" y="1857375"/>
              <a:ext cx="1281430" cy="1281430"/>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927769">
              <a:off x="0" y="1990725"/>
              <a:ext cx="2343150" cy="1171575"/>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5550" y="2343150"/>
              <a:ext cx="2128520" cy="514350"/>
            </a:xfrm>
            <a:prstGeom prst="rect">
              <a:avLst/>
            </a:prstGeom>
            <a:ln>
              <a:noFill/>
            </a:ln>
            <a:effectLst>
              <a:outerShdw blurRad="292100" dist="139700" dir="2700000" algn="tl" rotWithShape="0">
                <a:srgbClr val="333333">
                  <a:alpha val="65000"/>
                </a:srgbClr>
              </a:outerShdw>
            </a:effectLst>
          </p:spPr>
        </p:pic>
        <p:pic>
          <p:nvPicPr>
            <p:cNvPr id="9" name="Imagen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6950" y="3038475"/>
              <a:ext cx="2457450" cy="982980"/>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4390931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87401" y="4272085"/>
            <a:ext cx="9388548" cy="1187152"/>
          </a:xfrm>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 (Cypher Query Language)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340" y="1287415"/>
            <a:ext cx="2984670" cy="2984670"/>
          </a:xfrm>
          <a:prstGeom prst="rect">
            <a:avLst/>
          </a:prstGeom>
        </p:spPr>
      </p:pic>
    </p:spTree>
    <p:extLst>
      <p:ext uri="{BB962C8B-B14F-4D97-AF65-F5344CB8AC3E}">
        <p14:creationId xmlns:p14="http://schemas.microsoft.com/office/powerpoint/2010/main" val="2677565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40243" y="2365864"/>
            <a:ext cx="11291776" cy="979672"/>
          </a:xfrm>
        </p:spPr>
        <p:txBody>
          <a:bodyPr/>
          <a:lstStyle/>
          <a:p>
            <a:pPr marL="0" indent="0">
              <a:buNone/>
            </a:pPr>
            <a:r>
              <a:rPr lang="es-ES" sz="2000" dirty="0"/>
              <a:t>Cypher es el nombre del lenguaje que usa neo4j para crear y manejar la base de datos, es un lenguaje bastante natural y fácil de </a:t>
            </a:r>
            <a:r>
              <a:rPr lang="es-ES" sz="2000" dirty="0" smtClean="0"/>
              <a:t>utilizar.</a:t>
            </a:r>
            <a:endParaRPr lang="es-ES" sz="2000" dirty="0"/>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021" y="3239210"/>
            <a:ext cx="6215998" cy="3033999"/>
          </a:xfrm>
          <a:prstGeom prst="rect">
            <a:avLst/>
          </a:prstGeom>
          <a:ln>
            <a:noFill/>
          </a:ln>
          <a:effectLst>
            <a:softEdge rad="112500"/>
          </a:effectLst>
        </p:spPr>
      </p:pic>
    </p:spTree>
    <p:extLst>
      <p:ext uri="{BB962C8B-B14F-4D97-AF65-F5344CB8AC3E}">
        <p14:creationId xmlns:p14="http://schemas.microsoft.com/office/powerpoint/2010/main" val="1289808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9047" y="1113517"/>
            <a:ext cx="8761413" cy="706964"/>
          </a:xfrm>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RDMS VS Graph Database</a:t>
            </a:r>
            <a:b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b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524253177"/>
              </p:ext>
            </p:extLst>
          </p:nvPr>
        </p:nvGraphicFramePr>
        <p:xfrm>
          <a:off x="1043490" y="2657137"/>
          <a:ext cx="10069158" cy="3001385"/>
        </p:xfrm>
        <a:graphic>
          <a:graphicData uri="http://schemas.openxmlformats.org/drawingml/2006/table">
            <a:tbl>
              <a:tblPr firstRow="1" firstCol="1" bandRow="1">
                <a:tableStyleId>{B301B821-A1FF-4177-AEE7-76D212191A09}</a:tableStyleId>
              </a:tblPr>
              <a:tblGrid>
                <a:gridCol w="5034579"/>
                <a:gridCol w="5034579"/>
              </a:tblGrid>
              <a:tr h="631870">
                <a:tc>
                  <a:txBody>
                    <a:bodyPr/>
                    <a:lstStyle/>
                    <a:p>
                      <a:pPr algn="ctr">
                        <a:spcAft>
                          <a:spcPts val="0"/>
                        </a:spcAft>
                      </a:pPr>
                      <a:r>
                        <a:rPr lang="es-ES" sz="1800" kern="0" spc="0" dirty="0">
                          <a:solidFill>
                            <a:schemeClr val="tx1"/>
                          </a:solidFill>
                          <a:effectLst/>
                        </a:rPr>
                        <a:t>RDBMS</a:t>
                      </a:r>
                      <a:endParaRPr lang="es-ES" sz="3200" kern="1400" spc="-5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s-ES" sz="1800" kern="0" spc="0" dirty="0">
                          <a:solidFill>
                            <a:schemeClr val="tx1"/>
                          </a:solidFill>
                          <a:effectLst/>
                        </a:rPr>
                        <a:t>GRAPH DATABASE</a:t>
                      </a:r>
                      <a:endParaRPr lang="es-ES" sz="3200" kern="1400" spc="-5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3903">
                <a:tc>
                  <a:txBody>
                    <a:bodyPr/>
                    <a:lstStyle/>
                    <a:p>
                      <a:pPr>
                        <a:spcAft>
                          <a:spcPts val="0"/>
                        </a:spcAft>
                      </a:pPr>
                      <a:r>
                        <a:rPr lang="es-ES_tradnl" sz="2000" b="0" i="0" kern="1200" dirty="0">
                          <a:solidFill>
                            <a:schemeClr val="tx1">
                              <a:lumMod val="75000"/>
                              <a:lumOff val="25000"/>
                            </a:schemeClr>
                          </a:solidFill>
                          <a:latin typeface="+mn-lt"/>
                          <a:ea typeface="+mn-ea"/>
                          <a:cs typeface="+mn-cs"/>
                        </a:rPr>
                        <a:t>Tablas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Grafos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3903">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Filas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spcAft>
                          <a:spcPts val="0"/>
                        </a:spcAft>
                      </a:pPr>
                      <a:r>
                        <a:rPr lang="es-ES_tradnl" sz="2000" b="0" i="0" kern="1200">
                          <a:solidFill>
                            <a:schemeClr val="tx1">
                              <a:lumMod val="75000"/>
                              <a:lumOff val="25000"/>
                            </a:schemeClr>
                          </a:solidFill>
                          <a:latin typeface="+mn-lt"/>
                          <a:ea typeface="+mn-ea"/>
                          <a:cs typeface="+mn-cs"/>
                        </a:rPr>
                        <a:t>Nodos</a:t>
                      </a:r>
                      <a:endParaRPr lang="es-ES" sz="2000" b="0" i="0" kern="120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3903">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Columnas y datos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spcAft>
                          <a:spcPts val="0"/>
                        </a:spcAft>
                      </a:pPr>
                      <a:r>
                        <a:rPr lang="es-ES_tradnl" sz="2000" b="0" i="0" kern="1200">
                          <a:solidFill>
                            <a:schemeClr val="tx1">
                              <a:lumMod val="75000"/>
                              <a:lumOff val="25000"/>
                            </a:schemeClr>
                          </a:solidFill>
                          <a:latin typeface="+mn-lt"/>
                          <a:ea typeface="+mn-ea"/>
                          <a:cs typeface="+mn-cs"/>
                        </a:rPr>
                        <a:t>Propiedades y sus valores</a:t>
                      </a:r>
                      <a:endParaRPr lang="es-ES" sz="2000" b="0" i="0" kern="120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3903">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Constraints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Relaciones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3903">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Joins</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latinLnBrk="0" hangingPunct="1">
                        <a:spcAft>
                          <a:spcPts val="0"/>
                        </a:spcAft>
                      </a:pPr>
                      <a:r>
                        <a:rPr lang="es-ES_tradnl" sz="2000" b="0" i="0" kern="1200" dirty="0">
                          <a:solidFill>
                            <a:schemeClr val="tx1">
                              <a:lumMod val="75000"/>
                              <a:lumOff val="25000"/>
                            </a:schemeClr>
                          </a:solidFill>
                          <a:latin typeface="+mn-lt"/>
                          <a:ea typeface="+mn-ea"/>
                          <a:cs typeface="+mn-cs"/>
                        </a:rPr>
                        <a:t>Transversal</a:t>
                      </a:r>
                      <a:endParaRPr lang="es-ES" sz="2000" b="0" i="0" kern="1200" dirty="0">
                        <a:solidFill>
                          <a:schemeClr val="tx1">
                            <a:lumMod val="75000"/>
                            <a:lumOff val="25000"/>
                          </a:schemeClr>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8220468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40243" y="2365864"/>
            <a:ext cx="11291776" cy="643150"/>
          </a:xfrm>
        </p:spPr>
        <p:txBody>
          <a:bodyPr>
            <a:normAutofit/>
          </a:bodyPr>
          <a:lstStyle/>
          <a:p>
            <a:pPr marL="0" indent="0">
              <a:buNone/>
            </a:pPr>
            <a:r>
              <a:rPr lang="es-ES" dirty="0"/>
              <a:t>Para poder crear un grafo se utiliza la siguiente sintaxis</a:t>
            </a:r>
            <a:r>
              <a:rPr lang="es-ES" dirty="0" smtClean="0"/>
              <a:t>:</a:t>
            </a:r>
          </a:p>
          <a:p>
            <a:pPr marL="0" indent="0">
              <a:buNone/>
            </a:pPr>
            <a:endParaRPr lang="es-ES_tradnl" dirty="0"/>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dirty="0"/>
          </a:p>
        </p:txBody>
      </p:sp>
      <p:grpSp>
        <p:nvGrpSpPr>
          <p:cNvPr id="15" name="Grupo 14"/>
          <p:cNvGrpSpPr/>
          <p:nvPr/>
        </p:nvGrpSpPr>
        <p:grpSpPr>
          <a:xfrm>
            <a:off x="994146" y="3159644"/>
            <a:ext cx="10425222" cy="2652827"/>
            <a:chOff x="600741" y="3308500"/>
            <a:chExt cx="10425222" cy="2652827"/>
          </a:xfrm>
        </p:grpSpPr>
        <p:pic>
          <p:nvPicPr>
            <p:cNvPr id="5" name="Imagen 4"/>
            <p:cNvPicPr/>
            <p:nvPr/>
          </p:nvPicPr>
          <p:blipFill>
            <a:blip r:embed="rId2"/>
            <a:stretch>
              <a:fillRect/>
            </a:stretch>
          </p:blipFill>
          <p:spPr>
            <a:xfrm>
              <a:off x="2445488" y="3308500"/>
              <a:ext cx="7336465" cy="840933"/>
            </a:xfrm>
            <a:prstGeom prst="rect">
              <a:avLst/>
            </a:prstGeom>
            <a:ln>
              <a:noFill/>
            </a:ln>
            <a:effectLst>
              <a:outerShdw blurRad="292100" dist="139700" dir="2700000" algn="tl" rotWithShape="0">
                <a:srgbClr val="333333">
                  <a:alpha val="65000"/>
                </a:srgbClr>
              </a:outerShdw>
            </a:effectLst>
          </p:spPr>
        </p:pic>
        <p:cxnSp>
          <p:nvCxnSpPr>
            <p:cNvPr id="8" name="Conector recto de flecha 7"/>
            <p:cNvCxnSpPr/>
            <p:nvPr/>
          </p:nvCxnSpPr>
          <p:spPr>
            <a:xfrm>
              <a:off x="3423687" y="3919551"/>
              <a:ext cx="2434856" cy="8080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CuadroTexto 8"/>
            <p:cNvSpPr txBox="1"/>
            <p:nvPr/>
          </p:nvSpPr>
          <p:spPr>
            <a:xfrm>
              <a:off x="5986131" y="4649326"/>
              <a:ext cx="503983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dirty="0"/>
                <a:t>R</a:t>
              </a:r>
              <a:r>
                <a:rPr lang="es-ES" dirty="0" smtClean="0"/>
                <a:t>epresentan </a:t>
              </a:r>
              <a:r>
                <a:rPr lang="es-ES" dirty="0"/>
                <a:t>los nodos, en estos es donde se almacenan los </a:t>
              </a:r>
              <a:r>
                <a:rPr lang="es-ES" dirty="0" smtClean="0"/>
                <a:t>datos.</a:t>
              </a:r>
              <a:endParaRPr lang="es-ES" dirty="0"/>
            </a:p>
          </p:txBody>
        </p:sp>
        <p:cxnSp>
          <p:nvCxnSpPr>
            <p:cNvPr id="10" name="Conector recto de flecha 9"/>
            <p:cNvCxnSpPr/>
            <p:nvPr/>
          </p:nvCxnSpPr>
          <p:spPr>
            <a:xfrm flipH="1">
              <a:off x="1948416" y="3919551"/>
              <a:ext cx="1026044" cy="13161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CuadroTexto 11"/>
            <p:cNvSpPr txBox="1"/>
            <p:nvPr/>
          </p:nvSpPr>
          <p:spPr>
            <a:xfrm>
              <a:off x="600741" y="5314996"/>
              <a:ext cx="3460897"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dirty="0"/>
                <a:t>R</a:t>
              </a:r>
              <a:r>
                <a:rPr lang="es-ES" dirty="0" smtClean="0"/>
                <a:t>epresentan </a:t>
              </a:r>
              <a:r>
                <a:rPr lang="es-ES" dirty="0"/>
                <a:t>las relaciones.</a:t>
              </a:r>
            </a:p>
            <a:p>
              <a:endParaRPr lang="es-ES" dirty="0"/>
            </a:p>
          </p:txBody>
        </p:sp>
      </p:grpSp>
    </p:spTree>
    <p:extLst>
      <p:ext uri="{BB962C8B-B14F-4D97-AF65-F5344CB8AC3E}">
        <p14:creationId xmlns:p14="http://schemas.microsoft.com/office/powerpoint/2010/main" val="41842019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40243" y="2365864"/>
            <a:ext cx="11291776" cy="4258220"/>
          </a:xfrm>
        </p:spPr>
        <p:txBody>
          <a:bodyPr>
            <a:normAutofit/>
          </a:bodyPr>
          <a:lstStyle/>
          <a:p>
            <a:pPr marL="0" indent="0">
              <a:buNone/>
            </a:pPr>
            <a:r>
              <a:rPr lang="es-ES" sz="2000" dirty="0"/>
              <a:t>Dentro de los nodos puede ir la siguiente sintaxis:</a:t>
            </a:r>
          </a:p>
          <a:p>
            <a:pPr marL="0" indent="0">
              <a:buNone/>
            </a:pPr>
            <a:endParaRPr lang="es-ES_tradnl" dirty="0"/>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_tradnl" dirty="0" smtClean="0"/>
          </a:p>
          <a:p>
            <a:endParaRPr lang="es-ES_tradnl" dirty="0"/>
          </a:p>
          <a:p>
            <a:pPr marL="0" indent="0">
              <a:buNone/>
            </a:pPr>
            <a:r>
              <a:rPr lang="es-ES" sz="2000" dirty="0"/>
              <a:t>Para agregar atributos, se debe hacer entre los </a:t>
            </a:r>
            <a:r>
              <a:rPr lang="es-ES" sz="2400" b="1" dirty="0"/>
              <a:t>‘{ }’</a:t>
            </a:r>
          </a:p>
          <a:p>
            <a:endParaRPr lang="es-ES" dirty="0"/>
          </a:p>
        </p:txBody>
      </p:sp>
      <p:grpSp>
        <p:nvGrpSpPr>
          <p:cNvPr id="29" name="Grupo 28"/>
          <p:cNvGrpSpPr/>
          <p:nvPr/>
        </p:nvGrpSpPr>
        <p:grpSpPr>
          <a:xfrm>
            <a:off x="798102" y="2992990"/>
            <a:ext cx="10376058" cy="3003967"/>
            <a:chOff x="511682" y="3038504"/>
            <a:chExt cx="10376058" cy="3003967"/>
          </a:xfrm>
        </p:grpSpPr>
        <p:grpSp>
          <p:nvGrpSpPr>
            <p:cNvPr id="24" name="Grupo 23"/>
            <p:cNvGrpSpPr/>
            <p:nvPr/>
          </p:nvGrpSpPr>
          <p:grpSpPr>
            <a:xfrm>
              <a:off x="511682" y="3038504"/>
              <a:ext cx="10376058" cy="2067866"/>
              <a:chOff x="511682" y="3104707"/>
              <a:chExt cx="10376058" cy="2067866"/>
            </a:xfrm>
          </p:grpSpPr>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3321733" y="4566851"/>
                <a:ext cx="5541446" cy="605722"/>
              </a:xfrm>
              <a:prstGeom prst="rect">
                <a:avLst/>
              </a:prstGeom>
              <a:ln>
                <a:noFill/>
              </a:ln>
              <a:effectLst>
                <a:outerShdw blurRad="292100" dist="139700" dir="2700000" algn="tl" rotWithShape="0">
                  <a:srgbClr val="333333">
                    <a:alpha val="65000"/>
                  </a:srgbClr>
                </a:outerShdw>
              </a:effectLst>
            </p:spPr>
          </p:pic>
          <p:cxnSp>
            <p:nvCxnSpPr>
              <p:cNvPr id="14" name="Conector recto de flecha 13"/>
              <p:cNvCxnSpPr/>
              <p:nvPr/>
            </p:nvCxnSpPr>
            <p:spPr>
              <a:xfrm flipH="1" flipV="1">
                <a:off x="2591215" y="3987210"/>
                <a:ext cx="1461036" cy="7868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CuadroTexto 19"/>
              <p:cNvSpPr txBox="1"/>
              <p:nvPr/>
            </p:nvSpPr>
            <p:spPr>
              <a:xfrm>
                <a:off x="511682" y="3466773"/>
                <a:ext cx="3103387"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b="1" dirty="0" smtClean="0"/>
                  <a:t>Terror</a:t>
                </a:r>
                <a:r>
                  <a:rPr lang="es-ES_tradnl" dirty="0" smtClean="0"/>
                  <a:t> es el identificador</a:t>
                </a:r>
                <a:endParaRPr lang="es-ES" b="1" dirty="0"/>
              </a:p>
            </p:txBody>
          </p:sp>
          <p:cxnSp>
            <p:nvCxnSpPr>
              <p:cNvPr id="21" name="Conector recto de flecha 20"/>
              <p:cNvCxnSpPr/>
              <p:nvPr/>
            </p:nvCxnSpPr>
            <p:spPr>
              <a:xfrm flipV="1">
                <a:off x="5039681" y="3789939"/>
                <a:ext cx="1418034" cy="88049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CuadroTexto 22"/>
              <p:cNvSpPr txBox="1"/>
              <p:nvPr/>
            </p:nvSpPr>
            <p:spPr>
              <a:xfrm>
                <a:off x="5138146" y="3104707"/>
                <a:ext cx="574959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b="1" dirty="0" smtClean="0"/>
                  <a:t>Clase</a:t>
                </a:r>
                <a:r>
                  <a:rPr lang="es-ES_tradnl" dirty="0" smtClean="0"/>
                  <a:t> es el tipo de nodo</a:t>
                </a:r>
                <a:r>
                  <a:rPr lang="es-ES" dirty="0"/>
                  <a:t>(equivalente al nombre de una Tabla en SQL) </a:t>
                </a:r>
                <a:endParaRPr lang="es-ES" b="1" dirty="0"/>
              </a:p>
            </p:txBody>
          </p:sp>
        </p:grpSp>
        <p:cxnSp>
          <p:nvCxnSpPr>
            <p:cNvPr id="25" name="Conector recto de flecha 24"/>
            <p:cNvCxnSpPr/>
            <p:nvPr/>
          </p:nvCxnSpPr>
          <p:spPr>
            <a:xfrm>
              <a:off x="7626833" y="4917043"/>
              <a:ext cx="1236346" cy="7394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CuadroTexto 27"/>
            <p:cNvSpPr txBox="1"/>
            <p:nvPr/>
          </p:nvSpPr>
          <p:spPr>
            <a:xfrm>
              <a:off x="8825986" y="5673139"/>
              <a:ext cx="10903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b="1" dirty="0" smtClean="0"/>
                <a:t>Atributo</a:t>
              </a:r>
              <a:endParaRPr lang="es-ES" b="1" dirty="0"/>
            </a:p>
          </p:txBody>
        </p:sp>
      </p:grpSp>
    </p:spTree>
    <p:extLst>
      <p:ext uri="{BB962C8B-B14F-4D97-AF65-F5344CB8AC3E}">
        <p14:creationId xmlns:p14="http://schemas.microsoft.com/office/powerpoint/2010/main" val="34890858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552894" y="2468445"/>
            <a:ext cx="11291776" cy="738843"/>
          </a:xfrm>
        </p:spPr>
        <p:txBody>
          <a:bodyPr>
            <a:normAutofit/>
          </a:bodyPr>
          <a:lstStyle/>
          <a:p>
            <a:pPr marL="0" indent="0">
              <a:buNone/>
            </a:pPr>
            <a:r>
              <a:rPr lang="es-ES" sz="2000" dirty="0" smtClean="0"/>
              <a:t>Para </a:t>
            </a:r>
            <a:r>
              <a:rPr lang="es-ES" sz="2000" dirty="0"/>
              <a:t>crear un nodo se debe hacer de la siguiente manera:</a:t>
            </a:r>
          </a:p>
          <a:p>
            <a:pPr marL="0" indent="0">
              <a:buNone/>
            </a:pPr>
            <a:endParaRPr lang="es-ES_tradnl" dirty="0"/>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dirty="0"/>
          </a:p>
        </p:txBody>
      </p:sp>
      <p:pic>
        <p:nvPicPr>
          <p:cNvPr id="9" name="Imagen 8"/>
          <p:cNvPicPr/>
          <p:nvPr/>
        </p:nvPicPr>
        <p:blipFill>
          <a:blip r:embed="rId2">
            <a:extLst>
              <a:ext uri="{28A0092B-C50C-407E-A947-70E740481C1C}">
                <a14:useLocalDpi xmlns:a14="http://schemas.microsoft.com/office/drawing/2010/main" val="0"/>
              </a:ext>
            </a:extLst>
          </a:blip>
          <a:stretch>
            <a:fillRect/>
          </a:stretch>
        </p:blipFill>
        <p:spPr>
          <a:xfrm>
            <a:off x="2232838" y="3887084"/>
            <a:ext cx="7432158" cy="6636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548383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552894" y="2330222"/>
            <a:ext cx="11291776" cy="4166271"/>
          </a:xfrm>
        </p:spPr>
        <p:txBody>
          <a:bodyPr>
            <a:normAutofit/>
          </a:bodyPr>
          <a:lstStyle/>
          <a:p>
            <a:pPr marL="0" indent="0">
              <a:buNone/>
            </a:pPr>
            <a:r>
              <a:rPr lang="es-ES" dirty="0"/>
              <a:t>Ahora para poder crear las relaciones entre los nodos se utiliza la siguiente sintaxis:</a:t>
            </a:r>
          </a:p>
          <a:p>
            <a:pPr marL="0" indent="0">
              <a:buNone/>
            </a:pPr>
            <a:endParaRPr lang="es-ES_tradnl"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smtClean="0"/>
          </a:p>
          <a:p>
            <a:pPr marL="0" indent="0">
              <a:buNone/>
            </a:pPr>
            <a:r>
              <a:rPr lang="es-ES" dirty="0" smtClean="0"/>
              <a:t>Como </a:t>
            </a:r>
            <a:r>
              <a:rPr lang="es-ES" dirty="0"/>
              <a:t>se ve en la imagen se escribe entre paréntesis el nombre de los identificadores de los nodos ya creados, y entre ellos se escribe una flecha con dos guiones, entre los guiones abrimos </a:t>
            </a:r>
            <a:r>
              <a:rPr lang="es-ES" b="1" dirty="0"/>
              <a:t>‘[ ]’</a:t>
            </a:r>
            <a:r>
              <a:rPr lang="es-ES" dirty="0"/>
              <a:t> en donde escribiremos </a:t>
            </a:r>
            <a:r>
              <a:rPr lang="es-ES" b="1" dirty="0"/>
              <a:t>‘:’</a:t>
            </a:r>
            <a:r>
              <a:rPr lang="es-ES" dirty="0"/>
              <a:t> y el nombre de la relación, igual que a un nodo, se puede agregar atributos a las relaciones. </a:t>
            </a:r>
          </a:p>
          <a:p>
            <a:endParaRPr lang="es-ES" dirty="0"/>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2357210" y="2922039"/>
            <a:ext cx="7321638" cy="704103"/>
          </a:xfrm>
          <a:prstGeom prst="rect">
            <a:avLst/>
          </a:prstGeom>
          <a:ln>
            <a:noFill/>
          </a:ln>
          <a:effectLst>
            <a:outerShdw blurRad="292100" dist="139700" dir="2700000" algn="tl" rotWithShape="0">
              <a:srgbClr val="333333">
                <a:alpha val="65000"/>
              </a:srgbClr>
            </a:outerShdw>
          </a:effectLst>
        </p:spPr>
      </p:pic>
      <p:pic>
        <p:nvPicPr>
          <p:cNvPr id="6" name="Imagen 5"/>
          <p:cNvPicPr/>
          <p:nvPr/>
        </p:nvPicPr>
        <p:blipFill>
          <a:blip r:embed="rId3">
            <a:extLst>
              <a:ext uri="{28A0092B-C50C-407E-A947-70E740481C1C}">
                <a14:useLocalDpi xmlns:a14="http://schemas.microsoft.com/office/drawing/2010/main" val="0"/>
              </a:ext>
            </a:extLst>
          </a:blip>
          <a:stretch>
            <a:fillRect/>
          </a:stretch>
        </p:blipFill>
        <p:spPr>
          <a:xfrm>
            <a:off x="2357210" y="3860170"/>
            <a:ext cx="7247210" cy="7155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57633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701751" y="2829952"/>
            <a:ext cx="11291776" cy="2975423"/>
          </a:xfrm>
        </p:spPr>
        <p:txBody>
          <a:bodyPr>
            <a:normAutofit/>
          </a:bodyPr>
          <a:lstStyle/>
          <a:p>
            <a:pPr algn="just"/>
            <a:r>
              <a:rPr lang="es-ES" sz="2000" dirty="0"/>
              <a:t>Cabe resaltar que en Cypher existen los strings, ints y bools, </a:t>
            </a:r>
            <a:endParaRPr lang="es-ES" sz="2000" dirty="0"/>
          </a:p>
          <a:p>
            <a:pPr algn="just"/>
            <a:r>
              <a:rPr lang="es-ES" sz="2000" dirty="0"/>
              <a:t>O</a:t>
            </a:r>
            <a:r>
              <a:rPr lang="es-ES" sz="2000" dirty="0" smtClean="0"/>
              <a:t>peraciones </a:t>
            </a:r>
            <a:r>
              <a:rPr lang="es-ES" sz="2000" dirty="0"/>
              <a:t>de suma, resta, multiplicación entre </a:t>
            </a:r>
            <a:r>
              <a:rPr lang="es-ES" sz="2000" dirty="0" smtClean="0"/>
              <a:t>otros.</a:t>
            </a:r>
          </a:p>
          <a:p>
            <a:pPr algn="just"/>
            <a:r>
              <a:rPr lang="es-ES" sz="2000" dirty="0" smtClean="0"/>
              <a:t> </a:t>
            </a:r>
            <a:r>
              <a:rPr lang="es-ES" sz="2000" dirty="0"/>
              <a:t>C</a:t>
            </a:r>
            <a:r>
              <a:rPr lang="es-ES" sz="2000" dirty="0" smtClean="0"/>
              <a:t>omparaciones </a:t>
            </a:r>
            <a:r>
              <a:rPr lang="es-ES" sz="2000" dirty="0"/>
              <a:t>mayor, menor, igual, </a:t>
            </a:r>
            <a:endParaRPr lang="es-ES" sz="2000" dirty="0" smtClean="0"/>
          </a:p>
          <a:p>
            <a:pPr algn="just"/>
            <a:r>
              <a:rPr lang="es-ES" sz="2000" dirty="0"/>
              <a:t>O</a:t>
            </a:r>
            <a:r>
              <a:rPr lang="es-ES" sz="2000" dirty="0" smtClean="0"/>
              <a:t>peradores booleanos.</a:t>
            </a:r>
          </a:p>
          <a:p>
            <a:pPr algn="just"/>
            <a:r>
              <a:rPr lang="es-ES" sz="2000" dirty="0"/>
              <a:t>E</a:t>
            </a:r>
            <a:r>
              <a:rPr lang="es-ES" sz="2000" dirty="0" smtClean="0"/>
              <a:t>xisten colecciones.</a:t>
            </a:r>
          </a:p>
          <a:p>
            <a:pPr algn="just"/>
            <a:r>
              <a:rPr lang="es-ES" sz="2000" dirty="0" smtClean="0"/>
              <a:t> </a:t>
            </a:r>
            <a:r>
              <a:rPr lang="es-ES" sz="2000" dirty="0"/>
              <a:t>F</a:t>
            </a:r>
            <a:r>
              <a:rPr lang="es-ES" sz="2000" dirty="0" smtClean="0"/>
              <a:t>unciones </a:t>
            </a:r>
            <a:r>
              <a:rPr lang="es-ES" sz="2000" dirty="0"/>
              <a:t>como el </a:t>
            </a:r>
            <a:r>
              <a:rPr lang="es-ES" sz="2000" b="1" dirty="0"/>
              <a:t>avg()</a:t>
            </a:r>
            <a:r>
              <a:rPr lang="es-ES" sz="2000" dirty="0"/>
              <a:t> y </a:t>
            </a:r>
            <a:r>
              <a:rPr lang="es-ES" sz="2000" b="1" dirty="0"/>
              <a:t>count()</a:t>
            </a:r>
            <a:r>
              <a:rPr lang="es-ES" sz="2000" dirty="0"/>
              <a:t> como en cualquier otro SQL.</a:t>
            </a:r>
          </a:p>
          <a:p>
            <a:endParaRPr lang="es-ES" dirty="0"/>
          </a:p>
        </p:txBody>
      </p:sp>
    </p:spTree>
    <p:extLst>
      <p:ext uri="{BB962C8B-B14F-4D97-AF65-F5344CB8AC3E}">
        <p14:creationId xmlns:p14="http://schemas.microsoft.com/office/powerpoint/2010/main" val="32721272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61507" y="2583712"/>
            <a:ext cx="11632020" cy="3221663"/>
          </a:xfrm>
        </p:spPr>
        <p:txBody>
          <a:bodyPr>
            <a:normAutofit/>
          </a:bodyPr>
          <a:lstStyle/>
          <a:p>
            <a:pPr marL="0" indent="0">
              <a:buNone/>
            </a:pPr>
            <a:r>
              <a:rPr lang="es-ES" dirty="0"/>
              <a:t>Para poder hacer búsquedas se utiliza la palabra </a:t>
            </a:r>
            <a:r>
              <a:rPr lang="es-ES" b="1" dirty="0"/>
              <a:t>‘Match’ </a:t>
            </a:r>
            <a:r>
              <a:rPr lang="es-ES" dirty="0"/>
              <a:t>como veremos en la siguiente sintaxis</a:t>
            </a:r>
            <a:r>
              <a:rPr lang="es-ES" dirty="0" smtClean="0"/>
              <a:t>:</a:t>
            </a:r>
          </a:p>
          <a:p>
            <a:pPr marL="0" indent="0">
              <a:buNone/>
            </a:pPr>
            <a:endParaRPr lang="es-ES" dirty="0"/>
          </a:p>
          <a:p>
            <a:endParaRPr lang="es-ES" dirty="0"/>
          </a:p>
        </p:txBody>
      </p:sp>
      <p:grpSp>
        <p:nvGrpSpPr>
          <p:cNvPr id="4" name="Grupo 3"/>
          <p:cNvGrpSpPr/>
          <p:nvPr/>
        </p:nvGrpSpPr>
        <p:grpSpPr>
          <a:xfrm>
            <a:off x="1871331" y="3339109"/>
            <a:ext cx="8229600" cy="2827774"/>
            <a:chOff x="0" y="0"/>
            <a:chExt cx="6753043" cy="2221482"/>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9457"/>
              <a:ext cx="1809750" cy="962025"/>
            </a:xfrm>
            <a:prstGeom prst="rect">
              <a:avLst/>
            </a:prstGeom>
            <a:ln>
              <a:noFill/>
            </a:ln>
            <a:effectLst>
              <a:outerShdw blurRad="292100" dist="139700" dir="2700000" algn="tl" rotWithShape="0">
                <a:srgbClr val="333333">
                  <a:alpha val="65000"/>
                </a:srgbClr>
              </a:outerShdw>
            </a:effectLst>
          </p:spPr>
        </p:pic>
        <p:grpSp>
          <p:nvGrpSpPr>
            <p:cNvPr id="6" name="Grupo 5"/>
            <p:cNvGrpSpPr/>
            <p:nvPr/>
          </p:nvGrpSpPr>
          <p:grpSpPr>
            <a:xfrm>
              <a:off x="2104846" y="0"/>
              <a:ext cx="4648197" cy="1800225"/>
              <a:chOff x="-400047" y="0"/>
              <a:chExt cx="4648197" cy="1800225"/>
            </a:xfrm>
          </p:grpSpPr>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0"/>
                <a:ext cx="3657600" cy="723900"/>
              </a:xfrm>
              <a:prstGeom prst="rect">
                <a:avLst/>
              </a:prstGeom>
              <a:ln>
                <a:noFill/>
              </a:ln>
              <a:effectLst>
                <a:outerShdw blurRad="292100" dist="139700" dir="2700000" algn="tl" rotWithShape="0">
                  <a:srgbClr val="333333">
                    <a:alpha val="65000"/>
                  </a:srgbClr>
                </a:outerShdw>
              </a:effectLst>
            </p:spPr>
          </p:pic>
          <p:cxnSp>
            <p:nvCxnSpPr>
              <p:cNvPr id="8" name="Conector angular 7"/>
              <p:cNvCxnSpPr/>
              <p:nvPr/>
            </p:nvCxnSpPr>
            <p:spPr>
              <a:xfrm rot="10800000" flipV="1">
                <a:off x="-400047" y="657225"/>
                <a:ext cx="1200149" cy="1143000"/>
              </a:xfrm>
              <a:prstGeom prst="bentConnector3">
                <a:avLst>
                  <a:gd name="adj1" fmla="val 50000"/>
                </a:avLst>
              </a:prstGeom>
              <a:ln w="38100">
                <a:tailEnd type="triangle"/>
              </a:ln>
            </p:spPr>
            <p:style>
              <a:lnRef idx="3">
                <a:schemeClr val="accent1"/>
              </a:lnRef>
              <a:fillRef idx="0">
                <a:schemeClr val="accent1"/>
              </a:fillRef>
              <a:effectRef idx="2">
                <a:schemeClr val="accent1"/>
              </a:effectRef>
              <a:fontRef idx="minor">
                <a:schemeClr val="tx1"/>
              </a:fontRef>
            </p:style>
          </p:cxnSp>
        </p:grpSp>
      </p:grpSp>
    </p:spTree>
    <p:extLst>
      <p:ext uri="{BB962C8B-B14F-4D97-AF65-F5344CB8AC3E}">
        <p14:creationId xmlns:p14="http://schemas.microsoft.com/office/powerpoint/2010/main" val="600225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61507" y="2583712"/>
            <a:ext cx="11632020" cy="3221663"/>
          </a:xfrm>
        </p:spPr>
        <p:txBody>
          <a:bodyPr>
            <a:normAutofit/>
          </a:bodyPr>
          <a:lstStyle/>
          <a:p>
            <a:pPr marL="0" indent="0">
              <a:buNone/>
            </a:pPr>
            <a:r>
              <a:rPr lang="es-ES" dirty="0"/>
              <a:t>El query anterior lo que hace es buscar las películas en las que haya actuado Martinsheed</a:t>
            </a:r>
          </a:p>
          <a:p>
            <a:pPr marL="0" indent="0">
              <a:buNone/>
            </a:pPr>
            <a:endParaRPr lang="es-ES" dirty="0"/>
          </a:p>
          <a:p>
            <a:endParaRPr lang="es-ES" dirty="0"/>
          </a:p>
        </p:txBody>
      </p:sp>
      <p:pic>
        <p:nvPicPr>
          <p:cNvPr id="9" name="Imagen 8"/>
          <p:cNvPicPr/>
          <p:nvPr/>
        </p:nvPicPr>
        <p:blipFill>
          <a:blip r:embed="rId2">
            <a:extLst>
              <a:ext uri="{28A0092B-C50C-407E-A947-70E740481C1C}">
                <a14:useLocalDpi xmlns:a14="http://schemas.microsoft.com/office/drawing/2010/main" val="0"/>
              </a:ext>
            </a:extLst>
          </a:blip>
          <a:stretch>
            <a:fillRect/>
          </a:stretch>
        </p:blipFill>
        <p:spPr>
          <a:xfrm>
            <a:off x="2634902" y="3774984"/>
            <a:ext cx="6547817" cy="9246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36162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CQL</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61507" y="2456121"/>
            <a:ext cx="11632020" cy="3221663"/>
          </a:xfrm>
        </p:spPr>
        <p:txBody>
          <a:bodyPr>
            <a:normAutofit/>
          </a:bodyPr>
          <a:lstStyle/>
          <a:p>
            <a:pPr marL="0" indent="0">
              <a:buNone/>
            </a:pPr>
            <a:r>
              <a:rPr lang="es-ES" dirty="0"/>
              <a:t>Al igual que en los lenguajes SQL normal, también existe la sentencia where</a:t>
            </a:r>
            <a:r>
              <a:rPr lang="es-ES" b="1" dirty="0"/>
              <a:t> </a:t>
            </a:r>
            <a:r>
              <a:rPr lang="es-ES" dirty="0"/>
              <a:t>para especificar nuestra búsqueda. También existe la sentencia</a:t>
            </a:r>
            <a:r>
              <a:rPr lang="es-ES" b="1" dirty="0"/>
              <a:t> </a:t>
            </a:r>
            <a:r>
              <a:rPr lang="es-ES" dirty="0"/>
              <a:t>order by</a:t>
            </a:r>
            <a:r>
              <a:rPr lang="es-ES" b="1" dirty="0"/>
              <a:t> </a:t>
            </a:r>
            <a:r>
              <a:rPr lang="es-ES" dirty="0"/>
              <a:t>para ordenar y limit para limitar el número de búsqueda.</a:t>
            </a:r>
          </a:p>
          <a:p>
            <a:pPr marL="0" indent="0">
              <a:buNone/>
            </a:pPr>
            <a:r>
              <a:rPr lang="es-ES" dirty="0"/>
              <a:t> </a:t>
            </a:r>
            <a:endParaRPr lang="es-ES" dirty="0" smtClean="0"/>
          </a:p>
          <a:p>
            <a:pPr marL="0" indent="0">
              <a:buNone/>
            </a:pPr>
            <a:r>
              <a:rPr lang="es-ES" dirty="0" smtClean="0"/>
              <a:t>Y </a:t>
            </a:r>
            <a:r>
              <a:rPr lang="es-ES" dirty="0"/>
              <a:t>finalmente para poder actualizar datos se utiliza la sentencia</a:t>
            </a:r>
            <a:r>
              <a:rPr lang="es-ES" b="1" dirty="0"/>
              <a:t> ‘set’</a:t>
            </a:r>
            <a:r>
              <a:rPr lang="es-ES" dirty="0"/>
              <a:t> como en el siguiente caso</a:t>
            </a:r>
            <a:r>
              <a:rPr lang="es-ES" dirty="0" smtClean="0"/>
              <a:t>:</a:t>
            </a:r>
          </a:p>
          <a:p>
            <a:pPr marL="0" indent="0">
              <a:buNone/>
            </a:pPr>
            <a:endParaRPr lang="es-ES" dirty="0"/>
          </a:p>
          <a:p>
            <a:pPr marL="0" indent="0">
              <a:buNone/>
            </a:pPr>
            <a:endParaRPr lang="es-ES" dirty="0"/>
          </a:p>
          <a:p>
            <a:endParaRPr lang="es-ES" dirty="0"/>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3551268" y="4668694"/>
            <a:ext cx="4497577" cy="15513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08822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87401" y="4272085"/>
            <a:ext cx="9388548" cy="1187152"/>
          </a:xfrm>
        </p:spPr>
        <p:txBody>
          <a:bodyPr/>
          <a:lstStyle/>
          <a:p>
            <a:pPr algn="ctr"/>
            <a:r>
              <a:rPr lang="es-ES_tradnl" sz="48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Neo4j y Java</a:t>
            </a:r>
            <a:endParaRPr lang="es-ES" sz="48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340" y="1287415"/>
            <a:ext cx="2984670" cy="2984670"/>
          </a:xfrm>
          <a:prstGeom prst="rect">
            <a:avLst/>
          </a:prstGeom>
        </p:spPr>
      </p:pic>
    </p:spTree>
    <p:extLst>
      <p:ext uri="{BB962C8B-B14F-4D97-AF65-F5344CB8AC3E}">
        <p14:creationId xmlns:p14="http://schemas.microsoft.com/office/powerpoint/2010/main" val="29982528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Neo4j y Java</a:t>
            </a:r>
            <a:b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b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527559" y="3246999"/>
            <a:ext cx="11249246" cy="1087934"/>
          </a:xfrm>
        </p:spPr>
        <p:txBody>
          <a:bodyPr/>
          <a:lstStyle/>
          <a:p>
            <a:pPr marL="0" indent="0" algn="just">
              <a:buNone/>
            </a:pPr>
            <a:r>
              <a:rPr lang="es-ES" dirty="0" smtClean="0"/>
              <a:t>Podemos </a:t>
            </a:r>
            <a:r>
              <a:rPr lang="es-ES" dirty="0"/>
              <a:t>usar java para trabajar con Neo4j, crear relaciones y nodos y luego poder mostrar en forma de grafo cada una de las estructuras creadas, para la realización de este prototipo se decidió utilizar java, es decir utilizar neo4j embebida en una aplicación</a:t>
            </a:r>
            <a:r>
              <a:rPr lang="es-ES" dirty="0" smtClean="0"/>
              <a:t>.</a:t>
            </a:r>
          </a:p>
          <a:p>
            <a:pPr marL="0" indent="0" algn="just">
              <a:buNone/>
            </a:pPr>
            <a:endParaRPr lang="es-ES" dirty="0" smtClean="0"/>
          </a:p>
          <a:p>
            <a:pPr marL="0" indent="0">
              <a:buNone/>
            </a:pPr>
            <a:endParaRPr lang="es-ES" dirty="0"/>
          </a:p>
          <a:p>
            <a:endParaRPr lang="es-ES" dirty="0"/>
          </a:p>
        </p:txBody>
      </p:sp>
    </p:spTree>
    <p:extLst>
      <p:ext uri="{BB962C8B-B14F-4D97-AF65-F5344CB8AC3E}">
        <p14:creationId xmlns:p14="http://schemas.microsoft.com/office/powerpoint/2010/main" val="93206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723021" y="4077148"/>
            <a:ext cx="3259153" cy="1187152"/>
          </a:xfrm>
        </p:spPr>
        <p:txBody>
          <a:bodyPr/>
          <a:lstStyle/>
          <a:p>
            <a:r>
              <a:rPr lang="es-ES_tradnl" sz="66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Neo4j</a:t>
            </a:r>
            <a:endParaRPr lang="es-ES" sz="66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503" y="989704"/>
            <a:ext cx="2984670" cy="2984670"/>
          </a:xfrm>
          <a:prstGeom prst="rect">
            <a:avLst/>
          </a:prstGeom>
        </p:spPr>
      </p:pic>
    </p:spTree>
    <p:extLst>
      <p:ext uri="{BB962C8B-B14F-4D97-AF65-F5344CB8AC3E}">
        <p14:creationId xmlns:p14="http://schemas.microsoft.com/office/powerpoint/2010/main" val="20296805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Neo4j y Java</a:t>
            </a:r>
            <a:b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b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238351" y="2460978"/>
            <a:ext cx="5476650" cy="2963077"/>
          </a:xfrm>
        </p:spPr>
        <p:txBody>
          <a:bodyPr>
            <a:normAutofit/>
          </a:bodyPr>
          <a:lstStyle/>
          <a:p>
            <a:pPr marL="0" indent="0" algn="just">
              <a:buNone/>
            </a:pPr>
            <a:r>
              <a:rPr lang="es-ES" sz="2000" b="1" dirty="0"/>
              <a:t>Requerimientos para empezar a trabajar Neo4j con java</a:t>
            </a:r>
          </a:p>
          <a:p>
            <a:pPr algn="just"/>
            <a:r>
              <a:rPr lang="es-ES" dirty="0"/>
              <a:t>Agregar librería de neo4j a la aplicación de java:</a:t>
            </a:r>
          </a:p>
          <a:p>
            <a:pPr algn="just"/>
            <a:r>
              <a:rPr lang="es-ES" dirty="0"/>
              <a:t> </a:t>
            </a:r>
            <a:r>
              <a:rPr lang="es-ES" b="1" dirty="0" smtClean="0"/>
              <a:t>neo4j-desktop-2.2.5.jar, </a:t>
            </a:r>
            <a:r>
              <a:rPr lang="es-ES" dirty="0" smtClean="0"/>
              <a:t> la cual se encuentra en la carpeta </a:t>
            </a:r>
            <a:r>
              <a:rPr lang="es-ES" b="1" dirty="0" smtClean="0"/>
              <a:t>bin </a:t>
            </a:r>
            <a:r>
              <a:rPr lang="es-ES" dirty="0" smtClean="0"/>
              <a:t>de </a:t>
            </a:r>
            <a:r>
              <a:rPr lang="es-ES" b="1" dirty="0" smtClean="0"/>
              <a:t>Neo4j Community.</a:t>
            </a:r>
            <a:endParaRPr lang="es-ES_tradnl" dirty="0" smtClean="0"/>
          </a:p>
        </p:txBody>
      </p:sp>
      <p:pic>
        <p:nvPicPr>
          <p:cNvPr id="7" name="Imagen 6"/>
          <p:cNvPicPr/>
          <p:nvPr/>
        </p:nvPicPr>
        <p:blipFill>
          <a:blip r:embed="rId2">
            <a:extLst>
              <a:ext uri="{28A0092B-C50C-407E-A947-70E740481C1C}">
                <a14:useLocalDpi xmlns:a14="http://schemas.microsoft.com/office/drawing/2010/main" val="0"/>
              </a:ext>
            </a:extLst>
          </a:blip>
          <a:stretch>
            <a:fillRect/>
          </a:stretch>
        </p:blipFill>
        <p:spPr>
          <a:xfrm>
            <a:off x="5964986" y="2460978"/>
            <a:ext cx="5844116" cy="3199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4531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5" y="1202268"/>
            <a:ext cx="8761413" cy="706964"/>
          </a:xfrm>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¿Cómo usar Java con Neo4j?</a:t>
            </a:r>
            <a:b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b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22119" y="2680856"/>
            <a:ext cx="11305308" cy="2493817"/>
          </a:xfrm>
        </p:spPr>
        <p:txBody>
          <a:bodyPr>
            <a:normAutofit/>
          </a:bodyPr>
          <a:lstStyle/>
          <a:p>
            <a:r>
              <a:rPr lang="es-ES" dirty="0"/>
              <a:t>Lo primero es tener una base de datos, a la cual le debemos indicar el directorio donde residen sus archivos (si el directorio no existe, lo crea y es una nueva base, si el directorio ya existe, lee los datos encontrados en ese directorio</a:t>
            </a:r>
            <a:r>
              <a:rPr lang="es-ES" dirty="0" smtClean="0"/>
              <a:t>).</a:t>
            </a:r>
          </a:p>
          <a:p>
            <a:r>
              <a:rPr lang="es-ES_tradnl" dirty="0" smtClean="0"/>
              <a:t>La cual se encuentra en la carpeta de Neo4j:  </a:t>
            </a:r>
            <a:r>
              <a:rPr lang="es-ES" b="1" dirty="0" smtClean="0"/>
              <a:t>C</a:t>
            </a:r>
            <a:r>
              <a:rPr lang="es-ES" b="1" dirty="0"/>
              <a:t>:\Users\Administrador\Documents\Neo4j</a:t>
            </a:r>
            <a:endParaRPr lang="es-ES" b="1" dirty="0" smtClean="0"/>
          </a:p>
          <a:p>
            <a:endParaRPr lang="es-ES" dirty="0"/>
          </a:p>
          <a:p>
            <a:endParaRPr lang="es-ES" dirty="0"/>
          </a:p>
        </p:txBody>
      </p:sp>
    </p:spTree>
    <p:extLst>
      <p:ext uri="{BB962C8B-B14F-4D97-AF65-F5344CB8AC3E}">
        <p14:creationId xmlns:p14="http://schemas.microsoft.com/office/powerpoint/2010/main" val="29425083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5" y="1202268"/>
            <a:ext cx="8761413" cy="706964"/>
          </a:xfrm>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¿Cómo usar Java con Neo4j?</a:t>
            </a:r>
            <a:b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b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353292" y="2358737"/>
            <a:ext cx="11305308" cy="4125190"/>
          </a:xfrm>
        </p:spPr>
        <p:txBody>
          <a:bodyPr/>
          <a:lstStyle/>
          <a:p>
            <a:pPr marL="0" indent="0" algn="just">
              <a:buNone/>
            </a:pPr>
            <a:r>
              <a:rPr lang="es-ES" dirty="0" smtClean="0"/>
              <a:t>El </a:t>
            </a:r>
            <a:r>
              <a:rPr lang="es-ES" dirty="0"/>
              <a:t>principal punto de acceso para correr  una instancia Neo4j es </a:t>
            </a:r>
            <a:r>
              <a:rPr lang="es-ES" b="1" dirty="0"/>
              <a:t>GraphDatabaseService.</a:t>
            </a:r>
            <a:r>
              <a:rPr lang="es-ES" dirty="0"/>
              <a:t>  La aplicación más común es la clase </a:t>
            </a:r>
            <a:r>
              <a:rPr lang="es-ES" b="1" dirty="0"/>
              <a:t>EmbeddedGraphDatabase,</a:t>
            </a:r>
            <a:r>
              <a:rPr lang="es-ES" dirty="0"/>
              <a:t> que se usa para incrustar Neo4j en una aplicación. </a:t>
            </a:r>
            <a:endParaRPr lang="es-ES" dirty="0" smtClean="0"/>
          </a:p>
          <a:p>
            <a:pPr marL="0" indent="0" algn="just">
              <a:buNone/>
            </a:pPr>
            <a:r>
              <a:rPr lang="es-ES" dirty="0" smtClean="0"/>
              <a:t>Normalmente</a:t>
            </a:r>
            <a:r>
              <a:rPr lang="es-ES" dirty="0"/>
              <a:t>, se crea una</a:t>
            </a:r>
            <a:r>
              <a:rPr lang="es-ES" b="1" dirty="0"/>
              <a:t> EmbeddedGraphDatabase </a:t>
            </a:r>
            <a:r>
              <a:rPr lang="es-ES" dirty="0"/>
              <a:t>como se muestra a continuación:</a:t>
            </a:r>
          </a:p>
          <a:p>
            <a:endParaRPr lang="es-ES" dirty="0"/>
          </a:p>
          <a:p>
            <a:endParaRPr lang="es-ES" dirty="0"/>
          </a:p>
        </p:txBody>
      </p:sp>
      <p:grpSp>
        <p:nvGrpSpPr>
          <p:cNvPr id="9" name="Grupo 8"/>
          <p:cNvGrpSpPr/>
          <p:nvPr/>
        </p:nvGrpSpPr>
        <p:grpSpPr>
          <a:xfrm>
            <a:off x="927844" y="3989748"/>
            <a:ext cx="10618167" cy="2494179"/>
            <a:chOff x="626508" y="3953063"/>
            <a:chExt cx="10618167" cy="2494179"/>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08" y="3953063"/>
              <a:ext cx="10618167" cy="1055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4" name="Grupo 3"/>
            <p:cNvGrpSpPr/>
            <p:nvPr/>
          </p:nvGrpSpPr>
          <p:grpSpPr>
            <a:xfrm>
              <a:off x="6831388" y="4786979"/>
              <a:ext cx="2260830" cy="1660263"/>
              <a:chOff x="4244197" y="681487"/>
              <a:chExt cx="1828800" cy="1518249"/>
            </a:xfrm>
          </p:grpSpPr>
          <p:sp>
            <p:nvSpPr>
              <p:cNvPr id="6" name="Flecha arriba 5"/>
              <p:cNvSpPr/>
              <p:nvPr/>
            </p:nvSpPr>
            <p:spPr>
              <a:xfrm>
                <a:off x="5011948" y="681487"/>
                <a:ext cx="276045" cy="646981"/>
              </a:xfrm>
              <a:prstGeom prst="upArrow">
                <a:avLst/>
              </a:prstGeom>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Cuadro de texto 146"/>
              <p:cNvSpPr txBox="1"/>
              <p:nvPr/>
            </p:nvSpPr>
            <p:spPr>
              <a:xfrm>
                <a:off x="4244197" y="1466491"/>
                <a:ext cx="1828800" cy="733245"/>
              </a:xfrm>
              <a:prstGeom prst="rect">
                <a:avLst/>
              </a:prstGeom>
              <a:ln w="38100"/>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s-ES_tradnl" sz="1200" b="1" dirty="0">
                    <a:solidFill>
                      <a:schemeClr val="tx1">
                        <a:lumMod val="75000"/>
                        <a:lumOff val="25000"/>
                      </a:schemeClr>
                    </a:solidFill>
                  </a:rPr>
                  <a:t>Directorio en donde se encuentra la base de datos Neo4j.</a:t>
                </a:r>
                <a:endParaRPr lang="es-ES" sz="1200" b="1" dirty="0">
                  <a:solidFill>
                    <a:schemeClr val="tx1">
                      <a:lumMod val="75000"/>
                      <a:lumOff val="25000"/>
                    </a:schemeClr>
                  </a:solidFill>
                </a:endParaRPr>
              </a:p>
            </p:txBody>
          </p:sp>
        </p:grpSp>
      </p:grpSp>
    </p:spTree>
    <p:extLst>
      <p:ext uri="{BB962C8B-B14F-4D97-AF65-F5344CB8AC3E}">
        <p14:creationId xmlns:p14="http://schemas.microsoft.com/office/powerpoint/2010/main" val="25211371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¿Cómo usar Java con Neo4j?</a:t>
            </a:r>
            <a:endParaRPr lang="es-ES" sz="4400" dirty="0"/>
          </a:p>
        </p:txBody>
      </p:sp>
      <p:sp>
        <p:nvSpPr>
          <p:cNvPr id="3" name="Marcador de contenido 2"/>
          <p:cNvSpPr>
            <a:spLocks noGrp="1"/>
          </p:cNvSpPr>
          <p:nvPr>
            <p:ph idx="1"/>
          </p:nvPr>
        </p:nvSpPr>
        <p:spPr>
          <a:xfrm>
            <a:off x="613062" y="2333337"/>
            <a:ext cx="11367655" cy="2062018"/>
          </a:xfrm>
        </p:spPr>
        <p:txBody>
          <a:bodyPr>
            <a:normAutofit lnSpcReduction="10000"/>
          </a:bodyPr>
          <a:lstStyle/>
          <a:p>
            <a:r>
              <a:rPr lang="es-ES" dirty="0"/>
              <a:t>Debemos definir los tipos de relación que queremos almacenar. En este caso vamos a crear unos enums de Java para los tipos de relación que queremos </a:t>
            </a:r>
            <a:r>
              <a:rPr lang="es-ES" dirty="0" smtClean="0"/>
              <a:t>manejar.</a:t>
            </a:r>
            <a:endParaRPr lang="es-ES" dirty="0"/>
          </a:p>
          <a:p>
            <a:r>
              <a:rPr lang="es-ES" dirty="0"/>
              <a:t>Con eso tenemos la estructura básica. Ahora solamente tenemos que ir creando nodos, y relacionándolos entre ellos</a:t>
            </a:r>
            <a:r>
              <a:rPr lang="es-ES" dirty="0" smtClean="0"/>
              <a:t>.</a:t>
            </a:r>
            <a:r>
              <a:rPr lang="es-ES" dirty="0"/>
              <a:t> </a:t>
            </a:r>
            <a:endParaRPr lang="es-ES" dirty="0" smtClean="0"/>
          </a:p>
          <a:p>
            <a:r>
              <a:rPr lang="es-ES" dirty="0" smtClean="0"/>
              <a:t>Todo </a:t>
            </a:r>
            <a:r>
              <a:rPr lang="es-ES" dirty="0"/>
              <a:t>lo que se hace en Neo4j debe ser dentro de una transacción. </a:t>
            </a:r>
          </a:p>
          <a:p>
            <a:pPr marL="0" indent="0">
              <a:buNone/>
            </a:pPr>
            <a:r>
              <a:rPr lang="es-ES" dirty="0" smtClean="0"/>
              <a:t> </a:t>
            </a:r>
            <a:endParaRPr lang="es-ES" dirty="0"/>
          </a:p>
          <a:p>
            <a:endParaRPr lang="es-E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776"/>
          <a:stretch/>
        </p:blipFill>
        <p:spPr>
          <a:xfrm>
            <a:off x="2888671" y="4166755"/>
            <a:ext cx="6121693" cy="2316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7341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upo 43"/>
          <p:cNvGrpSpPr/>
          <p:nvPr/>
        </p:nvGrpSpPr>
        <p:grpSpPr>
          <a:xfrm>
            <a:off x="329706" y="465183"/>
            <a:ext cx="11173030" cy="5954465"/>
            <a:chOff x="329706" y="465183"/>
            <a:chExt cx="11173030" cy="5954465"/>
          </a:xfrm>
        </p:grpSpPr>
        <p:pic>
          <p:nvPicPr>
            <p:cNvPr id="32" name="Imagen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06" y="938529"/>
              <a:ext cx="7692076" cy="54811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p:cNvSpPr txBox="1"/>
            <p:nvPr/>
          </p:nvSpPr>
          <p:spPr>
            <a:xfrm>
              <a:off x="5843000" y="465183"/>
              <a:ext cx="3158836"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sz="1600" dirty="0" smtClean="0"/>
                <a:t>Inicia una nueva transacció</a:t>
              </a:r>
              <a:r>
                <a:rPr lang="es-ES_tradnl" sz="1600" dirty="0"/>
                <a:t>n</a:t>
              </a:r>
              <a:endParaRPr lang="es-ES" sz="1600" dirty="0"/>
            </a:p>
          </p:txBody>
        </p:sp>
        <p:sp>
          <p:nvSpPr>
            <p:cNvPr id="8" name="CuadroTexto 7"/>
            <p:cNvSpPr txBox="1"/>
            <p:nvPr/>
          </p:nvSpPr>
          <p:spPr>
            <a:xfrm>
              <a:off x="8766463" y="1246909"/>
              <a:ext cx="2736273"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sz="1600" dirty="0" smtClean="0"/>
                <a:t>Creación de un nodo, con </a:t>
              </a:r>
              <a:r>
                <a:rPr lang="es-ES_tradnl" sz="1600" b="1" dirty="0" smtClean="0"/>
                <a:t>createNode(),</a:t>
              </a:r>
              <a:r>
                <a:rPr lang="es-ES_tradnl" sz="1600" dirty="0" smtClean="0"/>
                <a:t>donde se le asigna el tipo en este caso </a:t>
              </a:r>
              <a:r>
                <a:rPr lang="es-ES_tradnl" sz="1600" b="1" dirty="0" smtClean="0"/>
                <a:t>Person</a:t>
              </a:r>
              <a:endParaRPr lang="es-ES" sz="1600" dirty="0"/>
            </a:p>
          </p:txBody>
        </p:sp>
        <p:sp>
          <p:nvSpPr>
            <p:cNvPr id="11" name="CuadroTexto 10"/>
            <p:cNvSpPr txBox="1"/>
            <p:nvPr/>
          </p:nvSpPr>
          <p:spPr>
            <a:xfrm>
              <a:off x="6524933" y="2736060"/>
              <a:ext cx="4001057"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sz="1600" dirty="0" smtClean="0"/>
                <a:t>Al nodo creado se le asigna atributos con </a:t>
              </a:r>
              <a:r>
                <a:rPr lang="es-ES_tradnl" sz="1600" b="1" dirty="0" smtClean="0"/>
                <a:t>setProperty()</a:t>
              </a:r>
              <a:endParaRPr lang="es-ES" sz="1600" dirty="0"/>
            </a:p>
          </p:txBody>
        </p:sp>
        <p:cxnSp>
          <p:nvCxnSpPr>
            <p:cNvPr id="12" name="Conector recto de flecha 11"/>
            <p:cNvCxnSpPr/>
            <p:nvPr/>
          </p:nvCxnSpPr>
          <p:spPr>
            <a:xfrm>
              <a:off x="3588172" y="1724419"/>
              <a:ext cx="2936761" cy="9537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uadroTexto 17"/>
            <p:cNvSpPr txBox="1"/>
            <p:nvPr/>
          </p:nvSpPr>
          <p:spPr>
            <a:xfrm>
              <a:off x="7501679" y="3589968"/>
              <a:ext cx="4001057"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sz="1600" dirty="0" smtClean="0"/>
                <a:t>Creación de Relaciones con </a:t>
              </a:r>
              <a:r>
                <a:rPr lang="es-ES_tradnl" sz="1600" b="1" dirty="0" smtClean="0"/>
                <a:t>createRelationshipTo()</a:t>
              </a:r>
              <a:r>
                <a:rPr lang="es-ES_tradnl" sz="1600" dirty="0" smtClean="0"/>
                <a:t>, en donde se le indica el nodo con el cual se quiere relacionar y el tipo de relación entre los nodos.</a:t>
              </a:r>
              <a:endParaRPr lang="es-ES" sz="1600" dirty="0"/>
            </a:p>
          </p:txBody>
        </p:sp>
        <p:cxnSp>
          <p:nvCxnSpPr>
            <p:cNvPr id="19" name="Conector recto de flecha 18"/>
            <p:cNvCxnSpPr/>
            <p:nvPr/>
          </p:nvCxnSpPr>
          <p:spPr>
            <a:xfrm flipV="1">
              <a:off x="3210791" y="4127710"/>
              <a:ext cx="4290888" cy="11254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CuadroTexto 33"/>
            <p:cNvSpPr txBox="1"/>
            <p:nvPr/>
          </p:nvSpPr>
          <p:spPr>
            <a:xfrm>
              <a:off x="6689859" y="5667126"/>
              <a:ext cx="1704264"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sz="1600" dirty="0" smtClean="0"/>
                <a:t>Cerrar la base</a:t>
              </a:r>
              <a:endParaRPr lang="es-ES" sz="1600" dirty="0"/>
            </a:p>
          </p:txBody>
        </p:sp>
        <p:cxnSp>
          <p:nvCxnSpPr>
            <p:cNvPr id="35" name="Conector recto de flecha 34"/>
            <p:cNvCxnSpPr/>
            <p:nvPr/>
          </p:nvCxnSpPr>
          <p:spPr>
            <a:xfrm flipV="1">
              <a:off x="3967903" y="5726979"/>
              <a:ext cx="2458316" cy="205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Conector recto de flecha 37"/>
            <p:cNvCxnSpPr/>
            <p:nvPr/>
          </p:nvCxnSpPr>
          <p:spPr>
            <a:xfrm flipV="1">
              <a:off x="3144625" y="5492089"/>
              <a:ext cx="5621838" cy="699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CuadroTexto 42"/>
            <p:cNvSpPr txBox="1"/>
            <p:nvPr/>
          </p:nvSpPr>
          <p:spPr>
            <a:xfrm>
              <a:off x="8778028" y="5357782"/>
              <a:ext cx="2316771"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_tradnl" sz="1600" dirty="0" smtClean="0"/>
                <a:t>Para hacer commit</a:t>
              </a:r>
              <a:endParaRPr lang="es-ES" sz="1600" dirty="0"/>
            </a:p>
          </p:txBody>
        </p:sp>
      </p:grpSp>
      <p:cxnSp>
        <p:nvCxnSpPr>
          <p:cNvPr id="5" name="Conector recto de flecha 4"/>
          <p:cNvCxnSpPr/>
          <p:nvPr/>
        </p:nvCxnSpPr>
        <p:spPr>
          <a:xfrm flipV="1">
            <a:off x="3577781" y="728333"/>
            <a:ext cx="2265219" cy="3429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 name="Conector recto de flecha 6"/>
          <p:cNvCxnSpPr/>
          <p:nvPr/>
        </p:nvCxnSpPr>
        <p:spPr>
          <a:xfrm>
            <a:off x="4074410" y="1526095"/>
            <a:ext cx="4703618" cy="2553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07882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8991" y="1070264"/>
            <a:ext cx="4499264" cy="3139321"/>
          </a:xfrm>
          <a:prstGeom prst="rect">
            <a:avLst/>
          </a:prstGeom>
        </p:spPr>
        <p:txBody>
          <a:bodyPr wrap="square">
            <a:spAutoFit/>
          </a:bodyPr>
          <a:lstStyle/>
          <a:p>
            <a:pPr algn="just"/>
            <a:r>
              <a:rPr lang="es-ES" dirty="0"/>
              <a:t>Una vez </a:t>
            </a:r>
            <a:r>
              <a:rPr lang="es-ES" dirty="0" smtClean="0"/>
              <a:t>hayamos terminado el código java, </a:t>
            </a:r>
            <a:r>
              <a:rPr lang="es-ES" dirty="0"/>
              <a:t>corremos el programa, nos aseguramos que funcione correctamente y nos dirigimos a Neo4j Browser.</a:t>
            </a:r>
          </a:p>
          <a:p>
            <a:pPr algn="just"/>
            <a:endParaRPr lang="es-ES_tradnl" dirty="0"/>
          </a:p>
          <a:p>
            <a:pPr algn="just"/>
            <a:r>
              <a:rPr lang="es-ES_tradnl" dirty="0"/>
              <a:t>Una vez </a:t>
            </a:r>
            <a:r>
              <a:rPr lang="es-ES_tradnl" dirty="0" smtClean="0"/>
              <a:t>hayamos ingresado a </a:t>
            </a:r>
            <a:r>
              <a:rPr lang="es-ES_tradnl" dirty="0"/>
              <a:t>Neo4j Browser escribimos </a:t>
            </a:r>
            <a:r>
              <a:rPr lang="es-ES_tradnl" b="1" dirty="0"/>
              <a:t>match(n) return n </a:t>
            </a:r>
            <a:r>
              <a:rPr lang="es-ES_tradnl" dirty="0"/>
              <a:t>y saldrá el grafo creado con los nodos y relaciones que creamos en nuestro código java.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729" y="1258229"/>
            <a:ext cx="7014019" cy="5365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20192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87401" y="4272085"/>
            <a:ext cx="9388548" cy="1187152"/>
          </a:xfrm>
        </p:spPr>
        <p:txBody>
          <a:bodyPr/>
          <a:lstStyle/>
          <a:p>
            <a:pPr algn="ctr"/>
            <a:r>
              <a:rPr lang="es-ES_tradnl" sz="48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Prototipo</a:t>
            </a:r>
            <a:endParaRPr lang="es-ES" sz="48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340" y="1287415"/>
            <a:ext cx="2984670" cy="2984670"/>
          </a:xfrm>
          <a:prstGeom prst="rect">
            <a:avLst/>
          </a:prstGeom>
        </p:spPr>
      </p:pic>
    </p:spTree>
    <p:extLst>
      <p:ext uri="{BB962C8B-B14F-4D97-AF65-F5344CB8AC3E}">
        <p14:creationId xmlns:p14="http://schemas.microsoft.com/office/powerpoint/2010/main" val="34621241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Referencias</a:t>
            </a:r>
            <a:endParaRPr lang="es-ES" sz="4400" dirty="0"/>
          </a:p>
        </p:txBody>
      </p:sp>
      <p:sp>
        <p:nvSpPr>
          <p:cNvPr id="3" name="Marcador de contenido 2"/>
          <p:cNvSpPr>
            <a:spLocks noGrp="1"/>
          </p:cNvSpPr>
          <p:nvPr>
            <p:ph idx="1"/>
          </p:nvPr>
        </p:nvSpPr>
        <p:spPr>
          <a:xfrm>
            <a:off x="372139" y="2380215"/>
            <a:ext cx="11451266" cy="4211971"/>
          </a:xfrm>
        </p:spPr>
        <p:txBody>
          <a:bodyPr>
            <a:normAutofit fontScale="92500"/>
          </a:bodyPr>
          <a:lstStyle/>
          <a:p>
            <a:r>
              <a:rPr lang="es-ES" sz="1600" dirty="0" err="1"/>
              <a:t>Cía</a:t>
            </a:r>
            <a:r>
              <a:rPr lang="es-ES" sz="1600" dirty="0"/>
              <a:t>, J. F. (24 de 05 de 2015). </a:t>
            </a:r>
            <a:r>
              <a:rPr lang="es-ES" sz="1600" i="1" dirty="0"/>
              <a:t>BBVA</a:t>
            </a:r>
            <a:r>
              <a:rPr lang="es-ES" sz="1600" dirty="0"/>
              <a:t>. Obtenido de Neo4j: qué es y para qué sirve una base de datos orientada a grafos: http://bbvaopen4u.com/es/actualidad/neo4j-que-es-y-para-que-sirve-una-base-de-datos-orientada-grafos</a:t>
            </a:r>
          </a:p>
          <a:p>
            <a:r>
              <a:rPr lang="en-US" sz="1600" dirty="0"/>
              <a:t>Community, N. (2014). </a:t>
            </a:r>
            <a:r>
              <a:rPr lang="en-US" sz="1600" i="1" dirty="0"/>
              <a:t>Uses of Interface org.neo4j.graphdb.GraphDatabaseService</a:t>
            </a:r>
            <a:r>
              <a:rPr lang="en-US" sz="1600" dirty="0"/>
              <a:t>. </a:t>
            </a:r>
            <a:r>
              <a:rPr lang="en-US" sz="1600" dirty="0" err="1"/>
              <a:t>Obtenido</a:t>
            </a:r>
            <a:r>
              <a:rPr lang="en-US" sz="1600" dirty="0"/>
              <a:t> de Uses of Interface org.neo4j.graphdb.GraphDatabaseService: http://neo4j.com/api_docs/2.0.3/org/neo4j/graphdb/class-use/GraphDatabaseService.html</a:t>
            </a:r>
            <a:endParaRPr lang="es-ES" sz="1600" dirty="0"/>
          </a:p>
          <a:p>
            <a:r>
              <a:rPr lang="es-ES" sz="1600" dirty="0" err="1"/>
              <a:t>ezamudio</a:t>
            </a:r>
            <a:r>
              <a:rPr lang="es-ES" sz="1600" dirty="0"/>
              <a:t>. (05 de 02 de 2012). </a:t>
            </a:r>
            <a:r>
              <a:rPr lang="es-ES" sz="1600" i="1" dirty="0"/>
              <a:t>Neo4J: Base de datos orientada a grafos </a:t>
            </a:r>
            <a:r>
              <a:rPr lang="es-ES" sz="1600" dirty="0"/>
              <a:t>. Obtenido de Neo4J: Base de datos orientada a grafos : http://www.javamexico.org/blogs/ezamudio/neo4j_base_de_datos_orientada_grafos</a:t>
            </a:r>
          </a:p>
          <a:p>
            <a:r>
              <a:rPr lang="es-ES" sz="1600" dirty="0"/>
              <a:t>Fernández, J. d. (17 de 04 de 2015). </a:t>
            </a:r>
            <a:r>
              <a:rPr lang="es-ES" sz="1600" i="1" dirty="0" err="1"/>
              <a:t>SlideShare</a:t>
            </a:r>
            <a:r>
              <a:rPr lang="es-ES" sz="1600" dirty="0"/>
              <a:t>. Obtenido de Neo4j - A Graph Database : http://es.slideshare.net/JavierdelaRosaFernan/neo4j-47124820</a:t>
            </a:r>
          </a:p>
          <a:p>
            <a:r>
              <a:rPr lang="es-ES" sz="1600" dirty="0"/>
              <a:t>Flores, D. (02 de 2014). </a:t>
            </a:r>
            <a:r>
              <a:rPr lang="es-ES" sz="1600" i="1" dirty="0"/>
              <a:t>Neo4j - Una </a:t>
            </a:r>
            <a:r>
              <a:rPr lang="es-ES" sz="1600" i="1" dirty="0" err="1"/>
              <a:t>guia</a:t>
            </a:r>
            <a:r>
              <a:rPr lang="es-ES" sz="1600" i="1" dirty="0"/>
              <a:t> </a:t>
            </a:r>
            <a:r>
              <a:rPr lang="es-ES" sz="1600" i="1" dirty="0" err="1"/>
              <a:t>rapido</a:t>
            </a:r>
            <a:r>
              <a:rPr lang="es-ES" sz="1600" i="1" dirty="0"/>
              <a:t> de Devniel.com.</a:t>
            </a:r>
            <a:r>
              <a:rPr lang="es-ES" sz="1600" dirty="0"/>
              <a:t> Obtenido de Neo4j - Una </a:t>
            </a:r>
            <a:r>
              <a:rPr lang="es-ES" sz="1600" dirty="0" err="1"/>
              <a:t>guia</a:t>
            </a:r>
            <a:r>
              <a:rPr lang="es-ES" sz="1600" dirty="0"/>
              <a:t> </a:t>
            </a:r>
            <a:r>
              <a:rPr lang="es-ES" sz="1600" dirty="0" err="1"/>
              <a:t>rapido</a:t>
            </a:r>
            <a:r>
              <a:rPr lang="es-ES" sz="1600" dirty="0"/>
              <a:t> de Devniel.com: http://devniel.com/wp-content/uploads/2014/02/Neo4j-Una-gu%C3%ADa-r%C3%A1pida-de-devniel.com-Parte-I.pdf</a:t>
            </a:r>
          </a:p>
          <a:p>
            <a:r>
              <a:rPr lang="es-ES" sz="1600" dirty="0"/>
              <a:t>González-de-</a:t>
            </a:r>
            <a:r>
              <a:rPr lang="es-ES" sz="1600" dirty="0" err="1"/>
              <a:t>Artaza</a:t>
            </a:r>
            <a:r>
              <a:rPr lang="es-ES" sz="1600" dirty="0"/>
              <a:t>, D. L.-d.-I. (05 de 07 de 2012). </a:t>
            </a:r>
            <a:r>
              <a:rPr lang="es-ES" sz="1600" i="1" dirty="0" err="1"/>
              <a:t>SlideShare</a:t>
            </a:r>
            <a:r>
              <a:rPr lang="es-ES" sz="1600" dirty="0"/>
              <a:t>. Obtenido de Bases de Datos No Relacionales (</a:t>
            </a:r>
            <a:r>
              <a:rPr lang="es-ES" sz="1600" dirty="0" err="1"/>
              <a:t>NoSQL</a:t>
            </a:r>
            <a:r>
              <a:rPr lang="es-ES" sz="1600" dirty="0"/>
              <a:t>): </a:t>
            </a:r>
            <a:r>
              <a:rPr lang="es-ES" sz="1600" dirty="0" err="1"/>
              <a:t>Cassandra</a:t>
            </a:r>
            <a:r>
              <a:rPr lang="es-ES" sz="1600" dirty="0"/>
              <a:t>, </a:t>
            </a:r>
            <a:r>
              <a:rPr lang="es-ES" sz="1600" dirty="0" err="1"/>
              <a:t>CouchDB</a:t>
            </a:r>
            <a:r>
              <a:rPr lang="es-ES" sz="1600" dirty="0"/>
              <a:t>, </a:t>
            </a:r>
            <a:r>
              <a:rPr lang="es-ES" sz="1600" dirty="0" err="1"/>
              <a:t>MongoDB</a:t>
            </a:r>
            <a:r>
              <a:rPr lang="es-ES" sz="1600" dirty="0"/>
              <a:t> y Neo4j : http://es.slideshare.net/dipina/nosql-cassandra-couchdb-mongodb-y-neo4j</a:t>
            </a:r>
          </a:p>
          <a:p>
            <a:endParaRPr lang="es-ES" dirty="0"/>
          </a:p>
        </p:txBody>
      </p:sp>
    </p:spTree>
    <p:extLst>
      <p:ext uri="{BB962C8B-B14F-4D97-AF65-F5344CB8AC3E}">
        <p14:creationId xmlns:p14="http://schemas.microsoft.com/office/powerpoint/2010/main" val="33560180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Referencias</a:t>
            </a:r>
            <a:endParaRPr lang="es-ES" sz="4400" dirty="0"/>
          </a:p>
        </p:txBody>
      </p:sp>
      <p:sp>
        <p:nvSpPr>
          <p:cNvPr id="3" name="Marcador de contenido 2"/>
          <p:cNvSpPr>
            <a:spLocks noGrp="1"/>
          </p:cNvSpPr>
          <p:nvPr>
            <p:ph idx="1"/>
          </p:nvPr>
        </p:nvSpPr>
        <p:spPr>
          <a:xfrm>
            <a:off x="329609" y="2424223"/>
            <a:ext cx="11653284" cy="4433777"/>
          </a:xfrm>
        </p:spPr>
        <p:txBody>
          <a:bodyPr>
            <a:normAutofit fontScale="55000" lnSpcReduction="20000"/>
          </a:bodyPr>
          <a:lstStyle/>
          <a:p>
            <a:r>
              <a:rPr lang="en-US" sz="2600" dirty="0"/>
              <a:t>Ian Robinson, J. W. (2015). </a:t>
            </a:r>
            <a:r>
              <a:rPr lang="en-US" sz="2600" i="1" dirty="0"/>
              <a:t>Graph Databases.</a:t>
            </a:r>
            <a:r>
              <a:rPr lang="en-US" sz="2600" dirty="0"/>
              <a:t> United States of America: O’Reilly Media, Inc.</a:t>
            </a:r>
            <a:endParaRPr lang="es-ES" sz="2600" dirty="0"/>
          </a:p>
          <a:p>
            <a:r>
              <a:rPr lang="es-ES" sz="2600" dirty="0"/>
              <a:t>Morales, A. (21 de 10 de 2014). </a:t>
            </a:r>
            <a:r>
              <a:rPr lang="es-ES" sz="2600" i="1" dirty="0" err="1"/>
              <a:t>Youtube</a:t>
            </a:r>
            <a:r>
              <a:rPr lang="es-ES" sz="2600" dirty="0"/>
              <a:t>. Obtenido de Neo4j en </a:t>
            </a:r>
            <a:r>
              <a:rPr lang="es-ES" sz="2600" dirty="0" err="1"/>
              <a:t>NetBeans</a:t>
            </a:r>
            <a:r>
              <a:rPr lang="es-ES" sz="2600" dirty="0"/>
              <a:t> : https://www.youtube.com/watch?v=cYkmaF1LCH0</a:t>
            </a:r>
          </a:p>
          <a:p>
            <a:r>
              <a:rPr lang="es-ES" sz="2600" dirty="0" err="1"/>
              <a:t>Nasca</a:t>
            </a:r>
            <a:r>
              <a:rPr lang="es-ES" sz="2600" dirty="0"/>
              <a:t>, A. A. (12 de 08 de 2014). </a:t>
            </a:r>
            <a:r>
              <a:rPr lang="es-ES" sz="2600" i="1" dirty="0" err="1"/>
              <a:t>Prezi</a:t>
            </a:r>
            <a:r>
              <a:rPr lang="es-ES" sz="2600" i="1" dirty="0"/>
              <a:t>.</a:t>
            </a:r>
            <a:r>
              <a:rPr lang="es-ES" sz="2600" dirty="0"/>
              <a:t> Obtenido de Introducción a </a:t>
            </a:r>
            <a:r>
              <a:rPr lang="es-ES" sz="2600" dirty="0" err="1"/>
              <a:t>NoSQL</a:t>
            </a:r>
            <a:r>
              <a:rPr lang="es-ES" sz="2600" dirty="0"/>
              <a:t> - Graph DataBase Neo4j : https://prezi.com/xaitejgkpqsv/introduccion-a-nosql-graph-database-neo4j/</a:t>
            </a:r>
          </a:p>
          <a:p>
            <a:r>
              <a:rPr lang="es-ES" sz="2600" dirty="0" err="1"/>
              <a:t>Sanchez</a:t>
            </a:r>
            <a:r>
              <a:rPr lang="es-ES" sz="2600" dirty="0"/>
              <a:t>, J. (04 de 04 de 2014). </a:t>
            </a:r>
            <a:r>
              <a:rPr lang="es-ES" sz="2600" i="1" dirty="0" err="1"/>
              <a:t>Xurxo</a:t>
            </a:r>
            <a:r>
              <a:rPr lang="es-ES" sz="2600" i="1" dirty="0"/>
              <a:t> Developer</a:t>
            </a:r>
            <a:r>
              <a:rPr lang="es-ES" sz="2600" dirty="0"/>
              <a:t>. Obtenido de Instalación de Neo4j y un primer vistazo al Neo4j Browser : http://xurxodeveloper.blogspot.com/2014/04/neo4j-instalacion-y-neo4j-browser.html</a:t>
            </a:r>
          </a:p>
          <a:p>
            <a:r>
              <a:rPr lang="es-ES" sz="2600" dirty="0" err="1"/>
              <a:t>Solis</a:t>
            </a:r>
            <a:r>
              <a:rPr lang="es-ES" sz="2600" dirty="0"/>
              <a:t>, S. M. (27 de 04 de 2013). </a:t>
            </a:r>
            <a:r>
              <a:rPr lang="es-ES" sz="2600" i="1" dirty="0"/>
              <a:t>Herramientas para Big Data. Neo4J (Parte 2)</a:t>
            </a:r>
            <a:r>
              <a:rPr lang="es-ES" sz="2600" dirty="0"/>
              <a:t>. Obtenido de Herramientas para Big Data. Neo4J (Parte 2): http://santiagomarquezsolis.com/herramientas-para-big-data-neo4j-parte-2/</a:t>
            </a:r>
          </a:p>
          <a:p>
            <a:r>
              <a:rPr lang="es-ES" sz="2600" dirty="0" err="1"/>
              <a:t>Stuetz</a:t>
            </a:r>
            <a:r>
              <a:rPr lang="es-ES" sz="2600" dirty="0"/>
              <a:t>, T. (12 de 02 de 2015). </a:t>
            </a:r>
            <a:r>
              <a:rPr lang="es-ES" sz="2600" i="1" dirty="0"/>
              <a:t>neo4j with Java / Netbeans </a:t>
            </a:r>
            <a:r>
              <a:rPr lang="es-ES" sz="2600" dirty="0"/>
              <a:t>. Obtenido de neo4j with Java / Netbeans : https://www.youtube.com/watch?v=-g-vCsZO_3g</a:t>
            </a:r>
          </a:p>
          <a:p>
            <a:r>
              <a:rPr lang="es-ES" sz="2600" dirty="0"/>
              <a:t>Technology, N. (2015). </a:t>
            </a:r>
            <a:r>
              <a:rPr lang="es-ES" sz="2600" i="1" dirty="0"/>
              <a:t>Neo4j</a:t>
            </a:r>
            <a:r>
              <a:rPr lang="es-ES" sz="2600" dirty="0"/>
              <a:t>. Obtenido de Download Neo4j: http://neo4j.com/download/</a:t>
            </a:r>
          </a:p>
          <a:p>
            <a:r>
              <a:rPr lang="es-ES" sz="2600" dirty="0"/>
              <a:t>Technology, N. (2015). </a:t>
            </a:r>
            <a:r>
              <a:rPr lang="es-ES" sz="2600" i="1" dirty="0"/>
              <a:t>Neo4j</a:t>
            </a:r>
            <a:r>
              <a:rPr lang="es-ES" sz="2600" dirty="0"/>
              <a:t>. Obtenido de Neo4j: http://neo4j.com/</a:t>
            </a:r>
          </a:p>
          <a:p>
            <a:r>
              <a:rPr lang="es-ES" sz="2600" dirty="0"/>
              <a:t>Tomas, E. (24 de 04 de 2014). </a:t>
            </a:r>
            <a:r>
              <a:rPr lang="es-ES" sz="2600" i="1" dirty="0"/>
              <a:t>Qué es REST</a:t>
            </a:r>
            <a:r>
              <a:rPr lang="es-ES" sz="2600" dirty="0"/>
              <a:t>. Obtenido de Qué es REST: http://www.desarrolloweb.com/articulos/que-es-rest-caracteristicas-sistemas.html</a:t>
            </a:r>
          </a:p>
          <a:p>
            <a:r>
              <a:rPr lang="en-US" sz="2600" dirty="0"/>
              <a:t>tutorialspoint. (2015). </a:t>
            </a:r>
            <a:r>
              <a:rPr lang="en-US" sz="2600" i="1" dirty="0"/>
              <a:t>Tutorialspoint Simply Easy Learning</a:t>
            </a:r>
            <a:r>
              <a:rPr lang="en-US" sz="2600" dirty="0"/>
              <a:t>. </a:t>
            </a:r>
            <a:r>
              <a:rPr lang="es-ES" sz="2600" dirty="0"/>
              <a:t>Obtenido de Neo4j Tutorial: http://www.tutorialspoint.com/neo4j/index.htm</a:t>
            </a:r>
          </a:p>
          <a:p>
            <a:endParaRPr lang="es-ES" dirty="0"/>
          </a:p>
        </p:txBody>
      </p:sp>
    </p:spTree>
    <p:extLst>
      <p:ext uri="{BB962C8B-B14F-4D97-AF65-F5344CB8AC3E}">
        <p14:creationId xmlns:p14="http://schemas.microsoft.com/office/powerpoint/2010/main" val="203250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Historia</a:t>
            </a:r>
            <a:endParaRPr lang="es-ES"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sp>
        <p:nvSpPr>
          <p:cNvPr id="3" name="Marcador de contenido 2"/>
          <p:cNvSpPr>
            <a:spLocks noGrp="1"/>
          </p:cNvSpPr>
          <p:nvPr>
            <p:ph idx="1"/>
          </p:nvPr>
        </p:nvSpPr>
        <p:spPr>
          <a:xfrm>
            <a:off x="430307" y="2743199"/>
            <a:ext cx="11370832" cy="3388659"/>
          </a:xfrm>
        </p:spPr>
        <p:txBody>
          <a:bodyPr/>
          <a:lstStyle/>
          <a:p>
            <a:pPr algn="just"/>
            <a:r>
              <a:rPr lang="es-ES_tradnl" sz="2000" dirty="0"/>
              <a:t>Neo4j f</a:t>
            </a:r>
            <a:r>
              <a:rPr lang="es-ES" sz="2000" dirty="0"/>
              <a:t>ue desarrollado por Neo Technology como una base de datos orientada a grafos de código abierto implementada en Java y Scala. </a:t>
            </a:r>
            <a:endParaRPr lang="es-ES" sz="2000" dirty="0" smtClean="0"/>
          </a:p>
          <a:p>
            <a:pPr algn="just"/>
            <a:r>
              <a:rPr lang="es-ES" sz="2000" dirty="0"/>
              <a:t>En el 2000, los fundadores de Neo encuentran problemas de rendimiento con RDBMS y comenzaron a construir el primer prototipo Neo4j.</a:t>
            </a:r>
          </a:p>
          <a:p>
            <a:r>
              <a:rPr lang="es-ES" sz="2000" dirty="0" smtClean="0"/>
              <a:t>2002 </a:t>
            </a:r>
            <a:r>
              <a:rPr lang="es-ES" sz="2000" dirty="0"/>
              <a:t>se desarrolló la primera versión de </a:t>
            </a:r>
            <a:r>
              <a:rPr lang="es-ES" sz="2000" dirty="0" smtClean="0"/>
              <a:t>Neo4j.</a:t>
            </a:r>
          </a:p>
          <a:p>
            <a:r>
              <a:rPr lang="es-ES" sz="2000" dirty="0" smtClean="0"/>
              <a:t>2003 </a:t>
            </a:r>
            <a:r>
              <a:rPr lang="es-ES" sz="2000" dirty="0"/>
              <a:t>se inició el desarrollo, primera producción de 24 × 7, despliegue de Neo4j.</a:t>
            </a:r>
          </a:p>
          <a:p>
            <a:pPr algn="just"/>
            <a:r>
              <a:rPr lang="es-ES" sz="2000" dirty="0"/>
              <a:t>2007 se puso a disposición del  público y se crea una empresa con sede en </a:t>
            </a:r>
            <a:r>
              <a:rPr lang="es-ES" sz="2000" dirty="0" smtClean="0"/>
              <a:t>Suecia</a:t>
            </a:r>
            <a:r>
              <a:rPr lang="es-ES" sz="2000" dirty="0"/>
              <a:t>.</a:t>
            </a:r>
          </a:p>
          <a:p>
            <a:endParaRPr lang="es-ES" dirty="0"/>
          </a:p>
        </p:txBody>
      </p:sp>
    </p:spTree>
    <p:extLst>
      <p:ext uri="{BB962C8B-B14F-4D97-AF65-F5344CB8AC3E}">
        <p14:creationId xmlns:p14="http://schemas.microsoft.com/office/powerpoint/2010/main" val="1636846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_tradnl" sz="4400" b="1" dirty="0">
                <a:ln w="10160">
                  <a:solidFill>
                    <a:schemeClr val="accent5"/>
                  </a:solidFill>
                  <a:prstDash val="solid"/>
                </a:ln>
                <a:solidFill>
                  <a:srgbClr val="FFFFFF"/>
                </a:solidFill>
                <a:effectLst>
                  <a:outerShdw blurRad="50800" dist="38100" dir="2700000" algn="tl" rotWithShape="0">
                    <a:prstClr val="black">
                      <a:alpha val="40000"/>
                    </a:prstClr>
                  </a:outerShdw>
                </a:effectLst>
              </a:rPr>
              <a:t>Historia</a:t>
            </a:r>
            <a:endParaRPr lang="es-ES" sz="4400"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89619141"/>
              </p:ext>
            </p:extLst>
          </p:nvPr>
        </p:nvGraphicFramePr>
        <p:xfrm>
          <a:off x="2728661" y="2923952"/>
          <a:ext cx="6117626" cy="2645290"/>
        </p:xfrm>
        <a:graphic>
          <a:graphicData uri="http://schemas.openxmlformats.org/drawingml/2006/table">
            <a:tbl>
              <a:tblPr firstRow="1" firstCol="1" bandRow="1">
                <a:tableStyleId>{69012ECD-51FC-41F1-AA8D-1B2483CD663E}</a:tableStyleId>
              </a:tblPr>
              <a:tblGrid>
                <a:gridCol w="3058813"/>
                <a:gridCol w="3058813"/>
              </a:tblGrid>
              <a:tr h="1001285">
                <a:tc>
                  <a:txBody>
                    <a:bodyPr/>
                    <a:lstStyle/>
                    <a:p>
                      <a:pPr marL="0" algn="ctr" defTabSz="457200" rtl="0" eaLnBrk="1" latinLnBrk="0" hangingPunct="1">
                        <a:lnSpc>
                          <a:spcPct val="107000"/>
                        </a:lnSpc>
                        <a:spcAft>
                          <a:spcPts val="0"/>
                        </a:spcAft>
                      </a:pPr>
                      <a:r>
                        <a:rPr lang="es-ES" sz="1800" b="1" kern="0" spc="0" dirty="0">
                          <a:solidFill>
                            <a:schemeClr val="tx1"/>
                          </a:solidFill>
                          <a:effectLst/>
                          <a:latin typeface="+mn-lt"/>
                          <a:ea typeface="+mn-ea"/>
                          <a:cs typeface="+mn-cs"/>
                        </a:rPr>
                        <a:t>Neo4j Database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r>
                        <a:rPr lang="es-ES" sz="1800" b="1" kern="0" spc="0" dirty="0">
                          <a:solidFill>
                            <a:schemeClr val="tx1"/>
                          </a:solidFill>
                          <a:effectLst/>
                          <a:latin typeface="+mn-lt"/>
                          <a:ea typeface="+mn-ea"/>
                          <a:cs typeface="+mn-cs"/>
                        </a:rPr>
                        <a:t>Fecha de lanzamiento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899">
                <a:tc>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s-ES" sz="2000" b="0" i="0" kern="1200" dirty="0" smtClean="0">
                          <a:solidFill>
                            <a:schemeClr val="tx1">
                              <a:lumMod val="75000"/>
                              <a:lumOff val="25000"/>
                            </a:schemeClr>
                          </a:solidFill>
                          <a:latin typeface="+mn-lt"/>
                          <a:ea typeface="+mn-ea"/>
                          <a:cs typeface="+mn-cs"/>
                        </a:rPr>
                        <a:t>Neo4j 1.0</a:t>
                      </a:r>
                    </a:p>
                    <a:p>
                      <a:pPr marL="0" algn="l" defTabSz="457200" rtl="0" eaLnBrk="1" latinLnBrk="0" hangingPunct="1">
                        <a:lnSpc>
                          <a:spcPct val="107000"/>
                        </a:lnSpc>
                        <a:spcAft>
                          <a:spcPts val="0"/>
                        </a:spcAft>
                      </a:pPr>
                      <a:endParaRPr lang="es-ES" sz="2000" b="0" i="0" kern="1200" dirty="0">
                        <a:solidFill>
                          <a:schemeClr val="tx1">
                            <a:lumMod val="75000"/>
                            <a:lumOff val="25000"/>
                          </a:schemeClr>
                        </a:solidFill>
                        <a:latin typeface="+mn-lt"/>
                        <a:ea typeface="+mn-ea"/>
                        <a:cs typeface="+mn-cs"/>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s-ES" sz="2000" b="0" i="0" kern="1200" dirty="0" smtClean="0">
                          <a:solidFill>
                            <a:schemeClr val="tx1">
                              <a:lumMod val="75000"/>
                              <a:lumOff val="25000"/>
                            </a:schemeClr>
                          </a:solidFill>
                          <a:latin typeface="+mn-lt"/>
                          <a:ea typeface="+mn-ea"/>
                          <a:cs typeface="+mn-cs"/>
                        </a:rPr>
                        <a:t>Febrero 2010</a:t>
                      </a:r>
                    </a:p>
                    <a:p>
                      <a:pPr marL="0" algn="l" defTabSz="457200" rtl="0" eaLnBrk="1" latinLnBrk="0" hangingPunct="1">
                        <a:lnSpc>
                          <a:spcPct val="107000"/>
                        </a:lnSpc>
                        <a:spcAft>
                          <a:spcPts val="0"/>
                        </a:spcAft>
                      </a:pPr>
                      <a:endParaRPr lang="es-ES" sz="2000" b="0" i="0" kern="1200" dirty="0">
                        <a:solidFill>
                          <a:schemeClr val="tx1">
                            <a:lumMod val="75000"/>
                            <a:lumOff val="25000"/>
                          </a:schemeClr>
                        </a:solidFill>
                        <a:latin typeface="+mn-lt"/>
                        <a:ea typeface="+mn-ea"/>
                        <a:cs typeface="+mn-cs"/>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550">
                <a:tc>
                  <a:txBody>
                    <a:bodyPr/>
                    <a:lstStyle/>
                    <a:p>
                      <a:pPr marL="0" algn="l" defTabSz="457200" rtl="0" eaLnBrk="1" latinLnBrk="0" hangingPunct="1">
                        <a:lnSpc>
                          <a:spcPct val="107000"/>
                        </a:lnSpc>
                        <a:spcAft>
                          <a:spcPts val="0"/>
                        </a:spcAft>
                      </a:pPr>
                      <a:r>
                        <a:rPr lang="es-ES" sz="2000" b="0" i="0" kern="1200" dirty="0" smtClean="0">
                          <a:solidFill>
                            <a:schemeClr val="tx1">
                              <a:lumMod val="75000"/>
                              <a:lumOff val="25000"/>
                            </a:schemeClr>
                          </a:solidFill>
                          <a:latin typeface="+mn-lt"/>
                          <a:ea typeface="+mn-ea"/>
                          <a:cs typeface="+mn-cs"/>
                        </a:rPr>
                        <a:t>Neo4j </a:t>
                      </a:r>
                      <a:r>
                        <a:rPr lang="es-ES" sz="2000" b="0" i="0" kern="1200" dirty="0">
                          <a:solidFill>
                            <a:schemeClr val="tx1">
                              <a:lumMod val="75000"/>
                              <a:lumOff val="25000"/>
                            </a:schemeClr>
                          </a:solidFill>
                          <a:latin typeface="+mn-lt"/>
                          <a:ea typeface="+mn-ea"/>
                          <a:cs typeface="+mn-cs"/>
                        </a:rPr>
                        <a:t>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s-ES" sz="2000" b="0" i="0" kern="1200">
                          <a:solidFill>
                            <a:schemeClr val="tx1">
                              <a:lumMod val="75000"/>
                              <a:lumOff val="25000"/>
                            </a:schemeClr>
                          </a:solidFill>
                          <a:latin typeface="+mn-lt"/>
                          <a:ea typeface="+mn-ea"/>
                          <a:cs typeface="+mn-cs"/>
                        </a:rPr>
                        <a:t>Diciembre 2013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133">
                <a:tc>
                  <a:txBody>
                    <a:bodyPr/>
                    <a:lstStyle/>
                    <a:p>
                      <a:pPr marL="0" algn="l" defTabSz="457200" rtl="0" eaLnBrk="1" latinLnBrk="0" hangingPunct="1">
                        <a:lnSpc>
                          <a:spcPct val="107000"/>
                        </a:lnSpc>
                        <a:spcAft>
                          <a:spcPts val="0"/>
                        </a:spcAft>
                      </a:pPr>
                      <a:r>
                        <a:rPr lang="es-ES" sz="2000" b="0" i="0" kern="1200" dirty="0" smtClean="0">
                          <a:solidFill>
                            <a:schemeClr val="tx1">
                              <a:lumMod val="75000"/>
                              <a:lumOff val="25000"/>
                            </a:schemeClr>
                          </a:solidFill>
                          <a:latin typeface="+mn-lt"/>
                          <a:ea typeface="+mn-ea"/>
                          <a:cs typeface="+mn-cs"/>
                        </a:rPr>
                        <a:t>Neo4j </a:t>
                      </a:r>
                      <a:r>
                        <a:rPr lang="es-ES" sz="2000" b="0" i="0" kern="1200" dirty="0">
                          <a:solidFill>
                            <a:schemeClr val="tx1">
                              <a:lumMod val="75000"/>
                              <a:lumOff val="25000"/>
                            </a:schemeClr>
                          </a:solidFill>
                          <a:latin typeface="+mn-lt"/>
                          <a:ea typeface="+mn-ea"/>
                          <a:cs typeface="+mn-cs"/>
                        </a:rPr>
                        <a:t>2.1.3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s-ES" sz="2000" b="0" i="0" kern="1200" dirty="0">
                          <a:solidFill>
                            <a:schemeClr val="tx1">
                              <a:lumMod val="75000"/>
                              <a:lumOff val="25000"/>
                            </a:schemeClr>
                          </a:solidFill>
                          <a:latin typeface="+mn-lt"/>
                          <a:ea typeface="+mn-ea"/>
                          <a:cs typeface="+mn-cs"/>
                        </a:rPr>
                        <a:t>Abril 2014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8649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712928" y="4130310"/>
            <a:ext cx="5409807" cy="1187152"/>
          </a:xfrm>
        </p:spPr>
        <p:txBody>
          <a:bodyPr/>
          <a:lstStyle/>
          <a:p>
            <a:r>
              <a:rPr lang="es-ES_tradnl" sz="66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rPr>
              <a:t>Instalación</a:t>
            </a:r>
            <a:endParaRPr lang="es-ES" sz="6600" b="1" dirty="0">
              <a:ln w="10160">
                <a:solidFill>
                  <a:schemeClr val="accent5"/>
                </a:solidFill>
                <a:prstDash val="solid"/>
              </a:ln>
              <a:solidFill>
                <a:srgbClr val="FFFFFF"/>
              </a:solidFill>
              <a:effectLst>
                <a:outerShdw blurRad="50800" dist="38100" dir="2700000" algn="tl" rotWithShape="0">
                  <a:prstClr val="black">
                    <a:alpha val="40000"/>
                  </a:prst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503" y="989704"/>
            <a:ext cx="2984670" cy="2984670"/>
          </a:xfrm>
          <a:prstGeom prst="rect">
            <a:avLst/>
          </a:prstGeom>
        </p:spPr>
      </p:pic>
    </p:spTree>
    <p:extLst>
      <p:ext uri="{BB962C8B-B14F-4D97-AF65-F5344CB8AC3E}">
        <p14:creationId xmlns:p14="http://schemas.microsoft.com/office/powerpoint/2010/main" val="5745814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327</TotalTime>
  <Words>3003</Words>
  <Application>Microsoft Office PowerPoint</Application>
  <PresentationFormat>Panorámica</PresentationFormat>
  <Paragraphs>290</Paragraphs>
  <Slides>68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68</vt:i4>
      </vt:variant>
    </vt:vector>
  </HeadingPairs>
  <TitlesOfParts>
    <vt:vector size="75" baseType="lpstr">
      <vt:lpstr>Arial</vt:lpstr>
      <vt:lpstr>Calibri</vt:lpstr>
      <vt:lpstr>Calibri Light</vt:lpstr>
      <vt:lpstr>Century Gothic</vt:lpstr>
      <vt:lpstr>Times New Roman</vt:lpstr>
      <vt:lpstr>Wingdings 3</vt:lpstr>
      <vt:lpstr>Sala de reuniones Ion</vt:lpstr>
      <vt:lpstr>Bases de datos orientadas a grafos</vt:lpstr>
      <vt:lpstr>¿Qué son las bases de datos orientadas a grafos?</vt:lpstr>
      <vt:lpstr> Ventajas de una base de datos orientada a grafos </vt:lpstr>
      <vt:lpstr>Componentes de una base de datos orientada a grafos </vt:lpstr>
      <vt:lpstr>RDMS VS Graph Database </vt:lpstr>
      <vt:lpstr>Neo4j</vt:lpstr>
      <vt:lpstr>Historia</vt:lpstr>
      <vt:lpstr>Historia</vt:lpstr>
      <vt:lpstr>Instalación</vt:lpstr>
      <vt:lpstr>Instalación en Windows</vt:lpstr>
      <vt:lpstr>Instalación en Windows</vt:lpstr>
      <vt:lpstr>Instalación en Windows</vt:lpstr>
      <vt:lpstr>Instalación en Windows</vt:lpstr>
      <vt:lpstr>Instalación en Windows</vt:lpstr>
      <vt:lpstr>Instalación en Windows</vt:lpstr>
      <vt:lpstr>Instalación en Windows</vt:lpstr>
      <vt:lpstr>Instalación en Windows</vt:lpstr>
      <vt:lpstr>Instalación en Windows</vt:lpstr>
      <vt:lpstr>Instalación en Windows</vt:lpstr>
      <vt:lpstr>Instalar Neo4j en GNU/Linux </vt:lpstr>
      <vt:lpstr>Instalar Neo4j en GNU/Linux</vt:lpstr>
      <vt:lpstr>Instalar Neo4j en GNU/Linux</vt:lpstr>
      <vt:lpstr>Instalar Neo4j en GNU/Linux</vt:lpstr>
      <vt:lpstr>Instalar Neo4j en GNU/Linux</vt:lpstr>
      <vt:lpstr>Instalar Neo4j en GNU/Linux</vt:lpstr>
      <vt:lpstr>Arquitectura</vt:lpstr>
      <vt:lpstr>Arquitectura</vt:lpstr>
      <vt:lpstr>Modelo de datos</vt:lpstr>
      <vt:lpstr>Estructura de directorios</vt:lpstr>
      <vt:lpstr>Estructura de directorios</vt:lpstr>
      <vt:lpstr>Escenarios de uso</vt:lpstr>
      <vt:lpstr>Escenarios de uso</vt:lpstr>
      <vt:lpstr>Características</vt:lpstr>
      <vt:lpstr>Características</vt:lpstr>
      <vt:lpstr>Características</vt:lpstr>
      <vt:lpstr>Características</vt:lpstr>
      <vt:lpstr>Ventajas y Desventajas</vt:lpstr>
      <vt:lpstr>Ventajas</vt:lpstr>
      <vt:lpstr>Ventajas</vt:lpstr>
      <vt:lpstr>Desventajas</vt:lpstr>
      <vt:lpstr>Usos de Neo4j</vt:lpstr>
      <vt:lpstr>Detección del fraude</vt:lpstr>
      <vt:lpstr>Recomendaciones en tiempo real y redes sociales</vt:lpstr>
      <vt:lpstr>Gestión de centros de datos</vt:lpstr>
      <vt:lpstr>Gestión de sistemas de datos maestros</vt:lpstr>
      <vt:lpstr>Herramientas de búsqueda</vt:lpstr>
      <vt:lpstr>Aplicaciones que usan bases de datos orientadas a grafos</vt:lpstr>
      <vt:lpstr>CQL (Cypher Query Language)</vt:lpstr>
      <vt:lpstr>CQL</vt:lpstr>
      <vt:lpstr>CQL</vt:lpstr>
      <vt:lpstr>CQL</vt:lpstr>
      <vt:lpstr>CQL</vt:lpstr>
      <vt:lpstr>CQL</vt:lpstr>
      <vt:lpstr>CQL</vt:lpstr>
      <vt:lpstr>CQL</vt:lpstr>
      <vt:lpstr>CQL</vt:lpstr>
      <vt:lpstr>CQL</vt:lpstr>
      <vt:lpstr>Neo4j y Java</vt:lpstr>
      <vt:lpstr>Neo4j y Java </vt:lpstr>
      <vt:lpstr>Neo4j y Java </vt:lpstr>
      <vt:lpstr>¿Cómo usar Java con Neo4j? </vt:lpstr>
      <vt:lpstr>¿Cómo usar Java con Neo4j? </vt:lpstr>
      <vt:lpstr>¿Cómo usar Java con Neo4j?</vt:lpstr>
      <vt:lpstr>Presentación de PowerPoint</vt:lpstr>
      <vt:lpstr>Presentación de PowerPoint</vt:lpstr>
      <vt:lpstr>Prototipo</vt:lpstr>
      <vt:lpstr>Referencias</vt:lpstr>
      <vt:lpstr>Referencias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orientadas a grafos</dc:title>
  <dc:creator>Usuario de Windows</dc:creator>
  <cp:lastModifiedBy>Usuario de Windows</cp:lastModifiedBy>
  <cp:revision>196</cp:revision>
  <dcterms:created xsi:type="dcterms:W3CDTF">2015-09-15T17:35:01Z</dcterms:created>
  <dcterms:modified xsi:type="dcterms:W3CDTF">2015-09-15T23:43:49Z</dcterms:modified>
</cp:coreProperties>
</file>