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p>
          <a:p>
            <a:pPr indent="0" lvl="1" marL="0" marR="0" rtl="0" algn="l">
              <a:spcBef>
                <a:spcPts val="0"/>
              </a:spcBef>
            </a:pPr>
            <a:r>
              <a:t/>
            </a:r>
            <a:endParaRPr/>
          </a:p>
          <a:p>
            <a:pPr indent="0" lvl="2" marL="0" marR="0" rtl="0" algn="l">
              <a:spcBef>
                <a:spcPts val="0"/>
              </a:spcBef>
            </a:pPr>
            <a:r>
              <a:t/>
            </a:r>
            <a:endParaRPr/>
          </a:p>
          <a:p>
            <a:pPr indent="0" lvl="3" marL="0" marR="0" rtl="0" algn="l">
              <a:spcBef>
                <a:spcPts val="0"/>
              </a:spcBef>
            </a:pPr>
            <a:r>
              <a:t/>
            </a:r>
            <a:endParaRPr/>
          </a:p>
          <a:p>
            <a:pPr indent="0" lvl="4" marL="0" marR="0" rtl="0" algn="l">
              <a:spcBef>
                <a:spcPts val="0"/>
              </a:spcBef>
            </a:pPr>
            <a:r>
              <a:t/>
            </a:r>
            <a:endParaRPr/>
          </a:p>
          <a:p>
            <a:pPr indent="0" lvl="5" marL="0" marR="0" rtl="0" algn="l">
              <a:spcBef>
                <a:spcPts val="0"/>
              </a:spcBef>
            </a:pPr>
            <a:r>
              <a:t/>
            </a:r>
            <a:endParaRPr/>
          </a:p>
          <a:p>
            <a:pPr indent="0" lvl="6" marL="0" marR="0" rtl="0" algn="l">
              <a:spcBef>
                <a:spcPts val="0"/>
              </a:spcBef>
            </a:pPr>
            <a:r>
              <a:t/>
            </a:r>
            <a:endParaRPr/>
          </a:p>
          <a:p>
            <a:pPr indent="0" lvl="7" marL="0" marR="0" rtl="0" algn="l">
              <a:spcBef>
                <a:spcPts val="0"/>
              </a:spcBef>
            </a:pPr>
            <a:r>
              <a:t/>
            </a:r>
            <a:endParaRPr/>
          </a:p>
          <a:p>
            <a:pPr indent="0" lvl="8" marL="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Hey everyone! </a:t>
            </a:r>
          </a:p>
          <a:p>
            <a:pPr lvl="0">
              <a:spcBef>
                <a:spcPts val="0"/>
              </a:spcBef>
              <a:buNone/>
            </a:pPr>
            <a:r>
              <a:t/>
            </a:r>
            <a:endParaRPr b="0" i="0" sz="1800" u="none" cap="none" strike="noStrike"/>
          </a:p>
          <a:p>
            <a:pPr indent="0" lvl="0" marL="0" marR="0" rtl="0" algn="l">
              <a:lnSpc>
                <a:spcPct val="100000"/>
              </a:lnSpc>
              <a:spcBef>
                <a:spcPts val="0"/>
              </a:spcBef>
              <a:spcAft>
                <a:spcPts val="0"/>
              </a:spcAft>
              <a:buSzPct val="25000"/>
              <a:buFont typeface="Arial"/>
              <a:buNone/>
            </a:pPr>
            <a:r>
              <a:rPr b="0" i="0" lang="en-US" sz="1800" u="none" cap="none" strike="noStrike"/>
              <a:t>Today we’re going to talk about ChickTech. </a:t>
            </a:r>
            <a:r>
              <a:rPr b="0" i="0" lang="en-US" sz="1200" u="none" cap="none" strike="noStrike">
                <a:solidFill>
                  <a:schemeClr val="dk1"/>
                </a:solidFill>
                <a:latin typeface="Calibri"/>
                <a:ea typeface="Calibri"/>
                <a:cs typeface="Calibri"/>
                <a:sym typeface="Calibri"/>
              </a:rPr>
              <a:t>First of all, let’s talk about our name. CHICKtech. Yes, we’re using the word Chick in a positive context. Some people have voiced concerned over our name choice. We are reclaiming the word Chick, and we’re using it in a positive way. We are strong, powerful, confident, awesome CHICKS. </a:t>
            </a:r>
          </a:p>
          <a:p>
            <a:pPr lvl="0">
              <a:spcBef>
                <a:spcPts val="0"/>
              </a:spcBef>
              <a:buNone/>
            </a:pPr>
            <a:r>
              <a:t/>
            </a:r>
            <a:endParaRPr b="0" i="0" sz="1800" u="none" cap="none" strike="noStrike">
              <a:solidFill>
                <a:schemeClr val="dk1"/>
              </a:solidFill>
              <a:latin typeface="Calibri"/>
              <a:ea typeface="Calibri"/>
              <a:cs typeface="Calibri"/>
              <a:sym typeface="Calibri"/>
            </a:endParaRPr>
          </a:p>
          <a:p>
            <a:pPr lvl="0">
              <a:spcBef>
                <a:spcPts val="0"/>
              </a:spcBef>
              <a:buNone/>
            </a:pPr>
            <a:r>
              <a:rPr b="0" i="0" lang="en-US" sz="1800" u="none" cap="none" strike="noStrike"/>
              <a:t>You can follow us on twitter, or check out our work-in-progress website chicktech.org. On there we have at least one mailing list that you can join. </a:t>
            </a:r>
          </a:p>
          <a:p>
            <a:pPr lvl="0">
              <a:spcBef>
                <a:spcPts val="0"/>
              </a:spcBef>
              <a:buNone/>
            </a:pPr>
            <a:r>
              <a:t/>
            </a:r>
            <a:endParaRPr b="0" i="0" sz="1800" u="none" cap="none" strike="noStrike"/>
          </a:p>
          <a:p>
            <a:pPr lvl="0">
              <a:spcBef>
                <a:spcPts val="0"/>
              </a:spcBef>
              <a:buNone/>
            </a:pPr>
            <a:r>
              <a:rPr b="0" i="0" lang="en-US" sz="1800" u="none" cap="none" strike="noStrike"/>
              <a:t>&lt;janice&gt; I am the founder of ChickTech … &lt;Janice’s short bio&gt;</a:t>
            </a:r>
          </a:p>
          <a:p>
            <a:pPr lvl="0">
              <a:spcBef>
                <a:spcPts val="0"/>
              </a:spcBef>
              <a:buNone/>
            </a:pPr>
            <a:r>
              <a:t/>
            </a:r>
            <a:endParaRPr b="0" i="0" sz="1800" u="none" cap="none" strike="noStrike"/>
          </a:p>
          <a:p>
            <a:pPr lvl="0">
              <a:spcBef>
                <a:spcPts val="0"/>
              </a:spcBef>
              <a:buNone/>
            </a:pPr>
            <a:r>
              <a:rPr b="0" i="0" lang="en-US" sz="1800" u="none" cap="none" strike="noStrike"/>
              <a:t>&lt;jen&gt; I’m a volunteer with ChickTech. I’m helping to organize workshops, reaching out to the Portland community for sponsorships and connections, and helping with the web presence. This is something I do in my spare time. As you may have heard on Wednesday, I’m also the community manager for Privly. And I’m a PhD graduate student in computer science at Oregon State University doing research around open source software. If you want to hear more about that, come to &lt;this talk&gt; later today.</a:t>
            </a:r>
          </a:p>
          <a:p>
            <a:pPr lvl="0">
              <a:spcBef>
                <a:spcPts val="0"/>
              </a:spcBef>
              <a:buNone/>
            </a:pPr>
            <a:r>
              <a:t/>
            </a:r>
            <a:endParaRPr b="0" i="0" sz="1800" u="none" cap="none" strike="noStrike"/>
          </a:p>
          <a:p>
            <a:pPr lvl="0">
              <a:spcBef>
                <a:spcPts val="0"/>
              </a:spcBef>
              <a:buNone/>
            </a:pPr>
            <a:r>
              <a:rPr b="0" i="0" lang="en-US" sz="1800" u="none" cap="none" strike="noStrike"/>
              <a:t>Ok, now you know a bit about us. So let’s get going. </a:t>
            </a:r>
          </a:p>
          <a:p>
            <a:pPr lvl="0">
              <a:spcBef>
                <a:spcPts val="0"/>
              </a:spcBef>
              <a:buNone/>
            </a:pPr>
            <a:r>
              <a:t/>
            </a:r>
            <a:endParaRPr/>
          </a:p>
        </p:txBody>
      </p:sp>
      <p:sp>
        <p:nvSpPr>
          <p:cNvPr id="85" name="Shape 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88" name="Shape 1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03" name="Shape 2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18" name="Shape 2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35" name="Shape 2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49" name="Shape 2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66" name="Shape 2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80" name="Shape 28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295" name="Shape 29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10" name="Shape 3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25" name="Shape 3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40" name="Shape 3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4" name="Shape 3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55" name="Shape 3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69" name="Shape 3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2" name="Shape 3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83" name="Shape 3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397" name="Shape 3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411" name="Shape 4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3" name="Shape 42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424" name="Shape 4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So what are we actually DOING?</a:t>
            </a:r>
          </a:p>
          <a:p>
            <a:pPr lvl="0">
              <a:spcBef>
                <a:spcPts val="0"/>
              </a:spcBef>
              <a:buNone/>
            </a:pPr>
            <a:r>
              <a:t/>
            </a:r>
            <a:endParaRPr b="0" i="0" sz="1800" u="none" cap="none" strike="noStrike"/>
          </a:p>
          <a:p>
            <a:pPr lvl="0">
              <a:spcBef>
                <a:spcPts val="0"/>
              </a:spcBef>
              <a:buNone/>
            </a:pPr>
            <a:r>
              <a:rPr b="0" i="0" lang="en-US" sz="1800" u="none" cap="none" strike="noStrike"/>
              <a:t>We’re in the process of organizing an event for the end of Janaury. </a:t>
            </a:r>
          </a:p>
          <a:p>
            <a:pPr lvl="0">
              <a:spcBef>
                <a:spcPts val="0"/>
              </a:spcBef>
              <a:buNone/>
            </a:pPr>
            <a:r>
              <a:t/>
            </a:r>
            <a:endParaRPr b="0" i="0" sz="1800" u="none" cap="none" strike="noStrike"/>
          </a:p>
          <a:p>
            <a:pPr lv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a:spcBef>
                <a:spcPts val="0"/>
              </a:spcBef>
              <a:buNone/>
            </a:pPr>
            <a:r>
              <a:t/>
            </a:r>
            <a:endParaRPr b="0" i="0" sz="1800" u="none" cap="none" strike="noStrike"/>
          </a:p>
          <a:p>
            <a:pPr lvl="0">
              <a:spcBef>
                <a:spcPts val="0"/>
              </a:spcBef>
              <a:buNone/>
            </a:pPr>
            <a:r>
              <a:rPr b="0" i="0" lang="en-US" sz="1800" u="none" cap="none" strike="noStrike"/>
              <a:t>The event will be 2 days, held at Portland State University. There will be about 7 hands on workshops – and we’ll go more detail into those later. </a:t>
            </a:r>
          </a:p>
          <a:p>
            <a:pPr lvl="0">
              <a:spcBef>
                <a:spcPts val="0"/>
              </a:spcBef>
              <a:buNone/>
            </a:pPr>
            <a:r>
              <a:t/>
            </a:r>
            <a:endParaRPr b="0" i="0" sz="1800" u="none" cap="none" strike="noStrike"/>
          </a:p>
          <a:p>
            <a:pPr lv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a:spcBef>
                <a:spcPts val="0"/>
              </a:spcBef>
              <a:buNone/>
            </a:pPr>
            <a:r>
              <a:t/>
            </a:r>
            <a:endParaRPr b="0" i="0" sz="1800" u="none" cap="none" strike="noStrike"/>
          </a:p>
          <a:p>
            <a:pPr lvl="0">
              <a:spcBef>
                <a:spcPts val="0"/>
              </a:spcBef>
              <a:buNone/>
            </a:pPr>
            <a:r>
              <a:rPr b="0" i="0" lang="en-US" sz="1800" u="none" cap="none" strike="noStrike"/>
              <a:t>And our plan is to have very little “talking at” and more “doing”.</a:t>
            </a:r>
          </a:p>
          <a:p>
            <a:pPr lvl="0">
              <a:spcBef>
                <a:spcPts val="0"/>
              </a:spcBef>
              <a:buNone/>
            </a:pPr>
            <a:r>
              <a:t/>
            </a:r>
            <a:endParaRPr b="0" i="0" sz="1800" u="none" cap="none" strike="noStrike"/>
          </a:p>
          <a:p>
            <a:pPr lvl="0">
              <a:spcBef>
                <a:spcPts val="0"/>
              </a:spcBef>
              <a:buNone/>
            </a:pPr>
            <a:r>
              <a:rPr b="0" i="0" lang="en-US" sz="1800" u="none" cap="none" strike="noStrike"/>
              <a:t>Next we’ll go into details about workshops. At the end we’ll talk about how you can help. </a:t>
            </a:r>
          </a:p>
        </p:txBody>
      </p:sp>
      <p:sp>
        <p:nvSpPr>
          <p:cNvPr id="111" name="Shape 1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25" name="Shape 1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138" name="Shape 1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a:spcBef>
                <a:spcPts val="0"/>
              </a:spcBef>
              <a:buNone/>
            </a:pPr>
            <a:r>
              <a:t/>
            </a:r>
            <a:endParaRPr b="0" i="0" sz="1800" u="none" cap="none" strike="noStrike"/>
          </a:p>
          <a:p>
            <a:pPr lvl="0">
              <a:spcBef>
                <a:spcPts val="0"/>
              </a:spcBef>
              <a:buNone/>
            </a:pPr>
            <a:r>
              <a:rPr b="0" i="0" lang="en-US" sz="1800" u="none" cap="none" strike="noStrike"/>
              <a:t>Later, I’ll give you the status of each of the workshops. For now, we’ll just talk about what the workshops are. </a:t>
            </a: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pic>
        <p:nvPicPr>
          <p:cNvPr id="18" name="Shape 18"/>
          <p:cNvPicPr preferRelativeResize="0"/>
          <p:nvPr/>
        </p:nvPicPr>
        <p:blipFill>
          <a:blip r:embed="rId2">
            <a:alphaModFix/>
          </a:blip>
          <a:stretch>
            <a:fillRect/>
          </a:stretch>
        </p:blipFill>
        <p:spPr>
          <a:xfrm>
            <a:off x="1028974" y="2009473"/>
            <a:ext cx="5524225" cy="15909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76" name="Shape 76"/>
        <p:cNvGrpSpPr/>
        <p:nvPr/>
      </p:nvGrpSpPr>
      <p:grpSpPr>
        <a:xfrm>
          <a:off x="0" y="0"/>
          <a:ext cx="0" cy="0"/>
          <a:chOff x="0" y="0"/>
          <a:chExt cx="0" cy="0"/>
        </a:xfrm>
      </p:grpSpPr>
      <p:sp>
        <p:nvSpPr>
          <p:cNvPr id="77" name="Shape 77"/>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Arial"/>
              <a:buNone/>
              <a:defRPr sz="2000">
                <a:solidFill>
                  <a:srgbClr val="888888"/>
                </a:solidFill>
                <a:latin typeface="Arial"/>
                <a:ea typeface="Arial"/>
                <a:cs typeface="Arial"/>
                <a:sym typeface="Arial"/>
              </a:defRPr>
            </a:lvl1pPr>
            <a:lvl2pPr indent="0" lvl="1" marL="457200" rtl="0">
              <a:spcBef>
                <a:spcPts val="0"/>
              </a:spcBef>
              <a:buClr>
                <a:srgbClr val="888888"/>
              </a:buClr>
              <a:buFont typeface="Arial"/>
              <a:buNone/>
              <a:defRPr sz="1800">
                <a:solidFill>
                  <a:srgbClr val="888888"/>
                </a:solidFill>
              </a:defRPr>
            </a:lvl2pPr>
            <a:lvl3pPr indent="0" lvl="2" marL="914400" rtl="0">
              <a:spcBef>
                <a:spcPts val="0"/>
              </a:spcBef>
              <a:buClr>
                <a:srgbClr val="888888"/>
              </a:buClr>
              <a:buFont typeface="Arial"/>
              <a:buNone/>
              <a:defRPr sz="1600">
                <a:solidFill>
                  <a:srgbClr val="888888"/>
                </a:solidFill>
              </a:defRPr>
            </a:lvl3pPr>
            <a:lvl4pPr indent="0" lvl="3" marL="1371600" rtl="0">
              <a:spcBef>
                <a:spcPts val="0"/>
              </a:spcBef>
              <a:buClr>
                <a:srgbClr val="888888"/>
              </a:buClr>
              <a:buFont typeface="Arial"/>
              <a:buNone/>
              <a:defRPr sz="1400">
                <a:solidFill>
                  <a:srgbClr val="888888"/>
                </a:solidFill>
              </a:defRPr>
            </a:lvl4pPr>
            <a:lvl5pPr indent="0" lvl="4" marL="1828800" rtl="0">
              <a:spcBef>
                <a:spcPts val="0"/>
              </a:spcBef>
              <a:buClr>
                <a:srgbClr val="888888"/>
              </a:buClr>
              <a:buFont typeface="Arial"/>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28" name="Shape 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4" name="Shape 34"/>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5" name="Shape 3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1" name="Shape 41"/>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2" name="Shape 42"/>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3" name="Shape 43"/>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56" name="Shape 56"/>
        <p:cNvGrpSpPr/>
        <p:nvPr/>
      </p:nvGrpSpPr>
      <p:grpSpPr>
        <a:xfrm>
          <a:off x="0" y="0"/>
          <a:ext cx="0" cy="0"/>
          <a:chOff x="0" y="0"/>
          <a:chExt cx="0" cy="0"/>
        </a:xfrm>
      </p:grpSpPr>
      <p:sp>
        <p:nvSpPr>
          <p:cNvPr id="57" name="Shape 57"/>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59" name="Shape 5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63" name="Shape 63"/>
        <p:cNvGrpSpPr/>
        <p:nvPr/>
      </p:nvGrpSpPr>
      <p:grpSpPr>
        <a:xfrm>
          <a:off x="0" y="0"/>
          <a:ext cx="0" cy="0"/>
          <a:chOff x="0" y="0"/>
          <a:chExt cx="0" cy="0"/>
        </a:xfrm>
      </p:grpSpPr>
      <p:sp>
        <p:nvSpPr>
          <p:cNvPr id="64" name="Shape 64"/>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7" name="Shape 6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94A3C"/>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marR="0" rtl="0" algn="l">
              <a:spcBef>
                <a:spcPts val="640"/>
              </a:spcBef>
              <a:buClr>
                <a:schemeClr val="dk1"/>
              </a:buClr>
              <a:buFont typeface="Arial"/>
              <a:buChar char="●"/>
              <a:defRPr b="0" i="0" sz="3200" u="none" cap="none" strike="noStrike">
                <a:solidFill>
                  <a:schemeClr val="dk1"/>
                </a:solidFill>
                <a:latin typeface="Arial"/>
                <a:ea typeface="Arial"/>
                <a:cs typeface="Arial"/>
                <a:sym typeface="Arial"/>
              </a:defRPr>
            </a:lvl1pPr>
            <a:lvl2pPr indent="-177800" lvl="1" marL="742950" marR="0" rtl="0" algn="l">
              <a:spcBef>
                <a:spcPts val="560"/>
              </a:spcBef>
              <a:buClr>
                <a:schemeClr val="dk1"/>
              </a:buClr>
              <a:buFont typeface="Arial"/>
              <a:buChar char="●"/>
              <a:defRPr b="0" i="0" sz="2800" u="none" cap="none" strike="noStrike">
                <a:solidFill>
                  <a:schemeClr val="dk1"/>
                </a:solidFill>
                <a:latin typeface="Arial"/>
                <a:ea typeface="Arial"/>
                <a:cs typeface="Arial"/>
                <a:sym typeface="Arial"/>
              </a:defRPr>
            </a:lvl2pPr>
            <a:lvl3pPr indent="-136525" lvl="2" marL="1143000" marR="0" rtl="0" algn="l">
              <a:spcBef>
                <a:spcPts val="480"/>
              </a:spcBef>
              <a:buClr>
                <a:schemeClr val="dk1"/>
              </a:buClr>
              <a:buFont typeface="Arial"/>
              <a:buChar char="●"/>
              <a:defRPr b="0" i="0" sz="2400" u="none" cap="none" strike="noStrike">
                <a:solidFill>
                  <a:schemeClr val="dk1"/>
                </a:solidFill>
                <a:latin typeface="Arial"/>
                <a:ea typeface="Arial"/>
                <a:cs typeface="Arial"/>
                <a:sym typeface="Arial"/>
              </a:defRPr>
            </a:lvl3pPr>
            <a:lvl4pPr indent="-152400" lvl="3" marL="16002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4pPr>
            <a:lvl5pPr indent="-152400" lvl="4" marL="20574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594A3C"/>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88" name="Shape 88"/>
          <p:cNvSpPr txBox="1"/>
          <p:nvPr>
            <p:ph idx="1" type="subTitle"/>
          </p:nvPr>
        </p:nvSpPr>
        <p:spPr>
          <a:xfrm>
            <a:off x="1371600" y="4122710"/>
            <a:ext cx="6817709" cy="2525081"/>
          </a:xfrm>
          <a:prstGeom prst="rect">
            <a:avLst/>
          </a:prstGeom>
          <a:noFill/>
          <a:ln>
            <a:noFill/>
          </a:ln>
        </p:spPr>
        <p:txBody>
          <a:bodyPr anchorCtr="0" anchor="t" bIns="45700" lIns="91425" rIns="91425" tIns="45700">
            <a:noAutofit/>
          </a:bodyPr>
          <a:lstStyle/>
          <a:p>
            <a:pPr indent="0" lvl="0" marL="0" marR="0" rtl="0" algn="ctr">
              <a:lnSpc>
                <a:spcPct val="120000"/>
              </a:lnSpc>
              <a:spcBef>
                <a:spcPts val="640"/>
              </a:spcBef>
              <a:spcAft>
                <a:spcPts val="0"/>
              </a:spcAft>
              <a:buClr>
                <a:srgbClr val="888888"/>
              </a:buClr>
              <a:buSzPct val="25000"/>
              <a:buFont typeface="Arial"/>
              <a:buNone/>
            </a:pPr>
            <a:r>
              <a:rPr lang="en-US" sz="3600">
                <a:solidFill>
                  <a:schemeClr val="lt1"/>
                </a:solidFill>
              </a:rPr>
              <a:t>Website Design &amp; Creation </a:t>
            </a:r>
          </a:p>
          <a:p>
            <a:pPr indent="0" lvl="0" marL="0" marR="0" rtl="0" algn="ctr">
              <a:lnSpc>
                <a:spcPct val="120000"/>
              </a:lnSpc>
              <a:spcBef>
                <a:spcPts val="640"/>
              </a:spcBef>
              <a:spcAft>
                <a:spcPts val="0"/>
              </a:spcAft>
              <a:buClr>
                <a:srgbClr val="888888"/>
              </a:buClr>
              <a:buSzPct val="25000"/>
              <a:buFont typeface="Arial"/>
              <a:buNone/>
            </a:pPr>
            <a:r>
              <a:rPr lang="en-US" sz="3600">
                <a:solidFill>
                  <a:schemeClr val="lt1"/>
                </a:solidFill>
              </a:rPr>
              <a:t>Workshop</a:t>
            </a:r>
          </a:p>
          <a:p>
            <a:pPr indent="0" lvl="0" marL="0" marR="0" rtl="0" algn="ctr">
              <a:lnSpc>
                <a:spcPct val="120000"/>
              </a:lnSpc>
              <a:spcBef>
                <a:spcPts val="640"/>
              </a:spcBef>
              <a:spcAft>
                <a:spcPts val="0"/>
              </a:spcAft>
              <a:buClr>
                <a:srgbClr val="888888"/>
              </a:buClr>
              <a:buSzPct val="25000"/>
              <a:buFont typeface="Arial"/>
              <a:buNone/>
            </a:pPr>
            <a:r>
              <a:rPr lang="en-US" sz="3000">
                <a:solidFill>
                  <a:srgbClr val="45BEC3"/>
                </a:solidFill>
              </a:rPr>
              <a:t>March 1 and 2, 2014</a:t>
            </a:r>
          </a:p>
          <a:p>
            <a:pPr indent="0" lvl="0" marL="0" marR="0" rtl="0" algn="ctr">
              <a:lnSpc>
                <a:spcPct val="12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p:txBody>
      </p:sp>
      <p:sp>
        <p:nvSpPr>
          <p:cNvPr id="89" name="Shape 89"/>
          <p:cNvSpPr/>
          <p:nvPr/>
        </p:nvSpPr>
        <p:spPr>
          <a:xfrm>
            <a:off x="0" y="1611586"/>
            <a:ext cx="9144000" cy="2321035"/>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90" name="Shape 90"/>
          <p:cNvCxnSpPr/>
          <p:nvPr/>
        </p:nvCxnSpPr>
        <p:spPr>
          <a:xfrm>
            <a:off x="0" y="1646622"/>
            <a:ext cx="9144000" cy="0"/>
          </a:xfrm>
          <a:prstGeom prst="straightConnector1">
            <a:avLst/>
          </a:prstGeom>
          <a:noFill/>
          <a:ln cap="flat" cmpd="sng" w="76200">
            <a:solidFill>
              <a:srgbClr val="45BEC3"/>
            </a:solidFill>
            <a:prstDash val="solid"/>
            <a:round/>
            <a:headEnd len="med" w="med" type="none"/>
            <a:tailEnd len="med" w="med" type="none"/>
          </a:ln>
        </p:spPr>
      </p:cxnSp>
      <p:sp>
        <p:nvSpPr>
          <p:cNvPr id="91" name="Shape 91"/>
          <p:cNvSpPr/>
          <p:nvPr/>
        </p:nvSpPr>
        <p:spPr>
          <a:xfrm>
            <a:off x="5973378" y="-494783"/>
            <a:ext cx="3445629" cy="347813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1142138" y="1961931"/>
            <a:ext cx="4510653" cy="1835368"/>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93" name="Shape 93"/>
          <p:cNvPicPr preferRelativeResize="0"/>
          <p:nvPr/>
        </p:nvPicPr>
        <p:blipFill>
          <a:blip r:embed="rId3">
            <a:alphaModFix/>
          </a:blip>
          <a:stretch>
            <a:fillRect/>
          </a:stretch>
        </p:blipFill>
        <p:spPr>
          <a:xfrm>
            <a:off x="2099557" y="1717180"/>
            <a:ext cx="5180295" cy="21098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 Software is on the rise! </a:t>
            </a:r>
          </a:p>
          <a:p>
            <a:pPr indent="0" lvl="0" marL="0" marR="0" rtl="0">
              <a:spcBef>
                <a:spcPts val="640"/>
              </a:spcBef>
              <a:buNone/>
            </a:pPr>
            <a:r>
              <a:rPr lang="en-US" sz="2800">
                <a:solidFill>
                  <a:srgbClr val="FFFFFF"/>
                </a:solidFill>
              </a:rPr>
              <a:t>- … and we just can’t find enough good people out there to do all the work! </a:t>
            </a: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191" name="Shape 19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92" name="Shape 192"/>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93" name="Shape 193"/>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94" name="Shape 194"/>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Opportunities</a:t>
            </a:r>
          </a:p>
        </p:txBody>
      </p:sp>
      <p:sp>
        <p:nvSpPr>
          <p:cNvPr id="195" name="Shape 195"/>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6" name="Shape 196"/>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97" name="Shape 197"/>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98" name="Shape 198"/>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99" name="Shape 199"/>
          <p:cNvPicPr preferRelativeResize="0"/>
          <p:nvPr/>
        </p:nvPicPr>
        <p:blipFill>
          <a:blip r:embed="rId4">
            <a:alphaModFix/>
          </a:blip>
          <a:stretch>
            <a:fillRect/>
          </a:stretch>
        </p:blipFill>
        <p:spPr>
          <a:xfrm>
            <a:off x="3226675" y="3442775"/>
            <a:ext cx="5734050" cy="275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idx="1" type="body"/>
          </p:nvPr>
        </p:nvSpPr>
        <p:spPr>
          <a:xfrm>
            <a:off x="457200" y="1722825"/>
            <a:ext cx="4605599"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400">
                <a:solidFill>
                  <a:srgbClr val="FFFFFF"/>
                </a:solidFill>
              </a:rPr>
              <a:t>Software Developer</a:t>
            </a:r>
          </a:p>
          <a:p>
            <a:pPr indent="0" lvl="0" marL="0" marR="0" rtl="0">
              <a:spcBef>
                <a:spcPts val="640"/>
              </a:spcBef>
              <a:buNone/>
            </a:pPr>
            <a:r>
              <a:rPr lang="en-US" sz="2400">
                <a:solidFill>
                  <a:srgbClr val="FFFFFF"/>
                </a:solidFill>
              </a:rPr>
              <a:t>Web Developer</a:t>
            </a:r>
          </a:p>
          <a:p>
            <a:pPr indent="0" lvl="0" marL="0" marR="0" rtl="0">
              <a:spcBef>
                <a:spcPts val="640"/>
              </a:spcBef>
              <a:buNone/>
            </a:pPr>
            <a:r>
              <a:rPr lang="en-US" sz="2400">
                <a:solidFill>
                  <a:srgbClr val="FFFFFF"/>
                </a:solidFill>
              </a:rPr>
              <a:t>Project Manager</a:t>
            </a:r>
          </a:p>
          <a:p>
            <a:pPr indent="0" lvl="0" marL="0" marR="0" rtl="0">
              <a:spcBef>
                <a:spcPts val="640"/>
              </a:spcBef>
              <a:buNone/>
            </a:pPr>
            <a:r>
              <a:rPr lang="en-US" sz="2400">
                <a:solidFill>
                  <a:srgbClr val="FFFFFF"/>
                </a:solidFill>
              </a:rPr>
              <a:t>Systems Architect </a:t>
            </a:r>
          </a:p>
          <a:p>
            <a:pPr indent="0" lvl="0" marL="0" marR="0" rtl="0">
              <a:spcBef>
                <a:spcPts val="640"/>
              </a:spcBef>
              <a:buNone/>
            </a:pPr>
            <a:r>
              <a:rPr lang="en-US" sz="2400">
                <a:solidFill>
                  <a:srgbClr val="FFFFFF"/>
                </a:solidFill>
              </a:rPr>
              <a:t>Solutions Architect</a:t>
            </a:r>
          </a:p>
          <a:p>
            <a:pPr indent="0" lvl="0" marL="0" marR="0" rtl="0">
              <a:spcBef>
                <a:spcPts val="640"/>
              </a:spcBef>
              <a:buNone/>
            </a:pPr>
            <a:r>
              <a:rPr lang="en-US" sz="2400">
                <a:solidFill>
                  <a:srgbClr val="FFFFFF"/>
                </a:solidFill>
              </a:rPr>
              <a:t>Database Administrator</a:t>
            </a:r>
          </a:p>
          <a:p>
            <a:pPr indent="0" lvl="0" marL="0" marR="0" rtl="0">
              <a:spcBef>
                <a:spcPts val="640"/>
              </a:spcBef>
              <a:buNone/>
            </a:pPr>
            <a:r>
              <a:rPr lang="en-US" sz="2400">
                <a:solidFill>
                  <a:schemeClr val="lt1"/>
                </a:solidFill>
              </a:rPr>
              <a:t>Development Strategist</a:t>
            </a:r>
          </a:p>
          <a:p>
            <a:pPr indent="0" lvl="0" marL="0" marR="0" rtl="0">
              <a:spcBef>
                <a:spcPts val="640"/>
              </a:spcBef>
              <a:buNone/>
            </a:pPr>
            <a:r>
              <a:rPr lang="en-US" sz="2400">
                <a:solidFill>
                  <a:srgbClr val="FFFFFF"/>
                </a:solidFill>
              </a:rPr>
              <a:t>Quality Assurance Engineer</a:t>
            </a:r>
          </a:p>
          <a:p>
            <a:pPr indent="0" lvl="0" marL="0" marR="0" rtl="0">
              <a:spcBef>
                <a:spcPts val="640"/>
              </a:spcBef>
              <a:buNone/>
            </a:pPr>
            <a:r>
              <a:rPr lang="en-US" sz="2400">
                <a:solidFill>
                  <a:srgbClr val="FFFFFF"/>
                </a:solidFill>
              </a:rPr>
              <a:t>Systems Administrator</a:t>
            </a:r>
          </a:p>
          <a:p>
            <a:pPr indent="0" lvl="0" marL="0" marR="0" rtl="0">
              <a:spcBef>
                <a:spcPts val="640"/>
              </a:spcBef>
              <a:buNone/>
            </a:pPr>
            <a:r>
              <a:rPr lang="en-US" sz="2400">
                <a:solidFill>
                  <a:srgbClr val="FFFFFF"/>
                </a:solidFill>
              </a:rPr>
              <a:t>Mobile App Developer</a:t>
            </a:r>
          </a:p>
        </p:txBody>
      </p:sp>
      <p:sp>
        <p:nvSpPr>
          <p:cNvPr id="206" name="Shape 2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07" name="Shape 207"/>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08" name="Shape 208"/>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09" name="Shape 209"/>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A Cornucopia of Careers</a:t>
            </a:r>
          </a:p>
        </p:txBody>
      </p:sp>
      <p:sp>
        <p:nvSpPr>
          <p:cNvPr id="210" name="Shape 210"/>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12" name="Shape 21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13" name="Shape 213"/>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214" name="Shape 214"/>
          <p:cNvSpPr txBox="1"/>
          <p:nvPr>
            <p:ph idx="1" type="body"/>
          </p:nvPr>
        </p:nvSpPr>
        <p:spPr>
          <a:xfrm>
            <a:off x="4538400" y="1729312"/>
            <a:ext cx="4605599"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400">
                <a:solidFill>
                  <a:schemeClr val="lt1"/>
                </a:solidFill>
              </a:rPr>
              <a:t>Web Designer</a:t>
            </a:r>
          </a:p>
          <a:p>
            <a:pPr indent="0" lvl="0" marL="0" marR="0" rtl="0">
              <a:spcBef>
                <a:spcPts val="640"/>
              </a:spcBef>
              <a:buNone/>
            </a:pPr>
            <a:r>
              <a:rPr lang="en-US" sz="2400">
                <a:solidFill>
                  <a:srgbClr val="FFFFFF"/>
                </a:solidFill>
              </a:rPr>
              <a:t>Front-End Developer</a:t>
            </a:r>
          </a:p>
          <a:p>
            <a:pPr indent="0" lvl="0" marL="0" marR="0" rtl="0">
              <a:spcBef>
                <a:spcPts val="640"/>
              </a:spcBef>
              <a:buNone/>
            </a:pPr>
            <a:r>
              <a:rPr lang="en-US" sz="2400">
                <a:solidFill>
                  <a:srgbClr val="FFFFFF"/>
                </a:solidFill>
              </a:rPr>
              <a:t>User Experience Designer</a:t>
            </a:r>
          </a:p>
          <a:p>
            <a:pPr indent="0" lvl="0" marL="0" marR="0" rtl="0">
              <a:spcBef>
                <a:spcPts val="640"/>
              </a:spcBef>
              <a:buNone/>
            </a:pPr>
            <a:r>
              <a:rPr lang="en-US" sz="2400">
                <a:solidFill>
                  <a:srgbClr val="FFFFFF"/>
                </a:solidFill>
              </a:rPr>
              <a:t>Graphics Artist</a:t>
            </a:r>
          </a:p>
          <a:p>
            <a:pPr indent="0" lvl="0" marL="0" marR="0" rtl="0">
              <a:spcBef>
                <a:spcPts val="640"/>
              </a:spcBef>
              <a:buNone/>
            </a:pPr>
            <a:r>
              <a:rPr lang="en-US" sz="2400">
                <a:solidFill>
                  <a:srgbClr val="FFFFFF"/>
                </a:solidFill>
              </a:rPr>
              <a:t>Content Administrator</a:t>
            </a:r>
          </a:p>
          <a:p>
            <a:pPr indent="0" lvl="0" marL="0" marR="0" rtl="0">
              <a:spcBef>
                <a:spcPts val="640"/>
              </a:spcBef>
              <a:buNone/>
            </a:pPr>
            <a:r>
              <a:rPr lang="en-US" sz="2400">
                <a:solidFill>
                  <a:srgbClr val="FFFFFF"/>
                </a:solidFill>
              </a:rPr>
              <a:t>Content Author</a:t>
            </a:r>
          </a:p>
          <a:p>
            <a:pPr indent="0" lvl="0" marL="0" marR="0" rtl="0">
              <a:spcBef>
                <a:spcPts val="640"/>
              </a:spcBef>
              <a:buNone/>
            </a:pPr>
            <a:r>
              <a:rPr lang="en-US" sz="2400">
                <a:solidFill>
                  <a:srgbClr val="FFFFFF"/>
                </a:solidFill>
              </a:rPr>
              <a:t>Photographer</a:t>
            </a:r>
          </a:p>
          <a:p>
            <a:pPr indent="0" lvl="0" marL="0" marR="0" rtl="0">
              <a:spcBef>
                <a:spcPts val="640"/>
              </a:spcBef>
              <a:buNone/>
            </a:pPr>
            <a:r>
              <a:rPr lang="en-US" sz="2400">
                <a:solidFill>
                  <a:srgbClr val="FFFFFF"/>
                </a:solidFill>
              </a:rPr>
              <a:t>Graphic Designer</a:t>
            </a:r>
          </a:p>
          <a:p>
            <a:pPr indent="0" lvl="0" marL="0" marR="0" rtl="0">
              <a:spcBef>
                <a:spcPts val="640"/>
              </a:spcBef>
              <a:buNone/>
            </a:pPr>
            <a:r>
              <a:rPr lang="en-US" sz="2400">
                <a:solidFill>
                  <a:srgbClr val="FFFFFF"/>
                </a:solidFill>
              </a:rPr>
              <a:t>Animator</a:t>
            </a:r>
          </a:p>
          <a:p>
            <a:pPr indent="0" lvl="0" marL="0" marR="0" rtl="0">
              <a:spcBef>
                <a:spcPts val="640"/>
              </a:spcBef>
              <a:buNone/>
            </a:pPr>
            <a:r>
              <a:rPr lang="en-US" sz="2400">
                <a:solidFill>
                  <a:srgbClr val="FFFFFF"/>
                </a:solidFill>
              </a:rPr>
              <a:t>Game Developer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A place where Developers and Artists come together to make things that radically alter our entire culture!</a:t>
            </a: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221" name="Shape 2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22" name="Shape 222"/>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23" name="Shape 223"/>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24" name="Shape 224"/>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A </a:t>
            </a:r>
            <a:r>
              <a:rPr b="1" lang="en-US" sz="1200">
                <a:solidFill>
                  <a:srgbClr val="45BEC3"/>
                </a:solidFill>
              </a:rPr>
              <a:t>(non-traditional) </a:t>
            </a:r>
            <a:r>
              <a:rPr b="1" lang="en-US" sz="4400">
                <a:solidFill>
                  <a:srgbClr val="45BEC3"/>
                </a:solidFill>
              </a:rPr>
              <a:t>View of the Internet</a:t>
            </a:r>
          </a:p>
        </p:txBody>
      </p:sp>
      <p:sp>
        <p:nvSpPr>
          <p:cNvPr id="225" name="Shape 225"/>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27" name="Shape 227"/>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28" name="Shape 228"/>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29" name="Shape 229"/>
          <p:cNvPicPr preferRelativeResize="0"/>
          <p:nvPr/>
        </p:nvPicPr>
        <p:blipFill>
          <a:blip r:embed="rId4">
            <a:alphaModFix/>
          </a:blip>
          <a:stretch>
            <a:fillRect/>
          </a:stretch>
        </p:blipFill>
        <p:spPr>
          <a:xfrm>
            <a:off x="5188825" y="3170700"/>
            <a:ext cx="3661950" cy="2838449"/>
          </a:xfrm>
          <a:prstGeom prst="rect">
            <a:avLst/>
          </a:prstGeom>
          <a:noFill/>
          <a:ln>
            <a:noFill/>
          </a:ln>
        </p:spPr>
      </p:pic>
      <p:pic>
        <p:nvPicPr>
          <p:cNvPr id="230" name="Shape 230"/>
          <p:cNvPicPr preferRelativeResize="0"/>
          <p:nvPr/>
        </p:nvPicPr>
        <p:blipFill>
          <a:blip r:embed="rId5">
            <a:alphaModFix/>
          </a:blip>
          <a:stretch>
            <a:fillRect/>
          </a:stretch>
        </p:blipFill>
        <p:spPr>
          <a:xfrm>
            <a:off x="348950" y="3170700"/>
            <a:ext cx="3924300" cy="2838450"/>
          </a:xfrm>
          <a:prstGeom prst="rect">
            <a:avLst/>
          </a:prstGeom>
          <a:noFill/>
          <a:ln>
            <a:noFill/>
          </a:ln>
        </p:spPr>
      </p:pic>
      <p:sp>
        <p:nvSpPr>
          <p:cNvPr id="231" name="Shape 231"/>
          <p:cNvSpPr txBox="1"/>
          <p:nvPr/>
        </p:nvSpPr>
        <p:spPr>
          <a:xfrm>
            <a:off x="4410037" y="4033800"/>
            <a:ext cx="642000" cy="1375800"/>
          </a:xfrm>
          <a:prstGeom prst="rect">
            <a:avLst/>
          </a:prstGeom>
          <a:noFill/>
          <a:ln>
            <a:noFill/>
          </a:ln>
        </p:spPr>
        <p:txBody>
          <a:bodyPr anchorCtr="0" anchor="t" bIns="91425" lIns="91425" rIns="91425" tIns="91425">
            <a:noAutofit/>
          </a:bodyPr>
          <a:lstStyle/>
          <a:p>
            <a:pPr lvl="0">
              <a:spcBef>
                <a:spcPts val="0"/>
              </a:spcBef>
              <a:buNone/>
            </a:pPr>
            <a:r>
              <a:rPr lang="en-US" sz="7200">
                <a:solidFill>
                  <a:srgbClr val="FFFFFF"/>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 A global system of interconnected networks. </a:t>
            </a:r>
          </a:p>
          <a:p>
            <a:pPr indent="0" lvl="0" marL="0" marR="0" rtl="0">
              <a:spcBef>
                <a:spcPts val="640"/>
              </a:spcBef>
              <a:buNone/>
            </a:pPr>
            <a:r>
              <a:rPr lang="en-US" sz="2800">
                <a:solidFill>
                  <a:srgbClr val="FFFFFF"/>
                </a:solidFill>
              </a:rPr>
              <a:t>- A “web” of systems communications. </a:t>
            </a:r>
          </a:p>
          <a:p>
            <a:pPr indent="0" lvl="0" marL="0" marR="0" rtl="0">
              <a:spcBef>
                <a:spcPts val="640"/>
              </a:spcBef>
              <a:buNone/>
            </a:pPr>
            <a:r>
              <a:rPr lang="en-US" sz="2800">
                <a:solidFill>
                  <a:srgbClr val="FFFFFF"/>
                </a:solidFill>
              </a:rPr>
              <a:t>- A whole lot of computers, in a whole lot of places, doing a whole lot of different things. (Facebook and Twitter are but the tip of the iceberg)</a:t>
            </a:r>
          </a:p>
          <a:p>
            <a:pPr indent="0" lvl="0" marL="0" marR="0" rtl="0">
              <a:spcBef>
                <a:spcPts val="640"/>
              </a:spcBef>
              <a:buNone/>
            </a:pPr>
            <a:r>
              <a:t/>
            </a:r>
            <a:endParaRPr sz="2800">
              <a:solidFill>
                <a:srgbClr val="FFFFFF"/>
              </a:solidFill>
            </a:endParaRPr>
          </a:p>
          <a:p>
            <a:pPr indent="0" lvl="0" marL="0" marR="0" rtl="0">
              <a:spcBef>
                <a:spcPts val="640"/>
              </a:spcBef>
              <a:buNone/>
            </a:pPr>
            <a:r>
              <a:t/>
            </a:r>
            <a:endParaRPr sz="2800">
              <a:solidFill>
                <a:srgbClr val="FFFFFF"/>
              </a:solidFill>
            </a:endParaRPr>
          </a:p>
          <a:p>
            <a:pPr indent="0" lvl="0" marL="0" marR="0" rtl="0">
              <a:spcBef>
                <a:spcPts val="640"/>
              </a:spcBef>
              <a:buNone/>
            </a:pPr>
            <a:r>
              <a:rPr lang="en-US" sz="2800">
                <a:solidFill>
                  <a:srgbClr val="FFFFFF"/>
                </a:solidFill>
              </a:rPr>
              <a:t>- A frontier. </a:t>
            </a:r>
          </a:p>
        </p:txBody>
      </p:sp>
      <p:sp>
        <p:nvSpPr>
          <p:cNvPr id="238" name="Shape 2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39" name="Shape 23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40" name="Shape 24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41" name="Shape 24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What the Internet is:</a:t>
            </a:r>
          </a:p>
        </p:txBody>
      </p:sp>
      <p:sp>
        <p:nvSpPr>
          <p:cNvPr id="242" name="Shape 242"/>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3" name="Shape 24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44" name="Shape 24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45" name="Shape 245"/>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Server Side (Back-End)</a:t>
            </a:r>
          </a:p>
          <a:p>
            <a:pPr indent="0" lvl="0" marL="0" marR="0" rtl="0">
              <a:spcBef>
                <a:spcPts val="640"/>
              </a:spcBef>
              <a:buNone/>
            </a:pPr>
            <a:r>
              <a:rPr lang="en-US" sz="1400">
                <a:solidFill>
                  <a:srgbClr val="FFFFFF"/>
                </a:solidFill>
              </a:rPr>
              <a:t>PHP</a:t>
            </a:r>
          </a:p>
          <a:p>
            <a:pPr indent="0" lvl="0" marL="0" marR="0" rtl="0">
              <a:spcBef>
                <a:spcPts val="640"/>
              </a:spcBef>
              <a:buNone/>
            </a:pPr>
            <a:r>
              <a:rPr lang="en-US" sz="1400">
                <a:solidFill>
                  <a:srgbClr val="FFFFFF"/>
                </a:solidFill>
              </a:rPr>
              <a:t>Ruby on Rails</a:t>
            </a:r>
          </a:p>
          <a:p>
            <a:pPr indent="0" lvl="0" marL="0" marR="0" rtl="0">
              <a:spcBef>
                <a:spcPts val="640"/>
              </a:spcBef>
              <a:buNone/>
            </a:pPr>
            <a:r>
              <a:rPr lang="en-US" sz="1400">
                <a:solidFill>
                  <a:srgbClr val="FFFFFF"/>
                </a:solidFill>
              </a:rPr>
              <a:t>Python / Django</a:t>
            </a:r>
          </a:p>
          <a:p>
            <a:pPr indent="0" lvl="0" marL="0" marR="0" rtl="0">
              <a:spcBef>
                <a:spcPts val="640"/>
              </a:spcBef>
              <a:buNone/>
            </a:pPr>
            <a:r>
              <a:rPr lang="en-US" sz="1400">
                <a:solidFill>
                  <a:srgbClr val="FFFFFF"/>
                </a:solidFill>
              </a:rPr>
              <a:t>.NET</a:t>
            </a:r>
          </a:p>
          <a:p>
            <a:pPr indent="0" lvl="0" marL="0" marR="0" rtl="0">
              <a:spcBef>
                <a:spcPts val="640"/>
              </a:spcBef>
              <a:buNone/>
            </a:pPr>
            <a:r>
              <a:rPr lang="en-US" sz="1400">
                <a:solidFill>
                  <a:srgbClr val="FFFFFF"/>
                </a:solidFill>
              </a:rPr>
              <a:t>Databases (MySQL, MongoDB, MS SQL)</a:t>
            </a:r>
          </a:p>
          <a:p>
            <a:pPr indent="0" lvl="0" marL="0" marR="0" rtl="0">
              <a:spcBef>
                <a:spcPts val="640"/>
              </a:spcBef>
              <a:buNone/>
            </a:pPr>
            <a:r>
              <a:t/>
            </a:r>
            <a:endParaRPr sz="2800">
              <a:solidFill>
                <a:srgbClr val="FFFFFF"/>
              </a:solidFill>
            </a:endParaRPr>
          </a:p>
          <a:p>
            <a:pPr indent="0" lvl="0" marL="0" marR="0" rtl="0">
              <a:spcBef>
                <a:spcPts val="640"/>
              </a:spcBef>
              <a:buNone/>
            </a:pPr>
            <a:r>
              <a:t/>
            </a:r>
            <a:endParaRPr sz="2800">
              <a:solidFill>
                <a:srgbClr val="FFFFFF"/>
              </a:solidFill>
            </a:endParaRP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252" name="Shape 2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53" name="Shape 25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54" name="Shape 25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55" name="Shape 25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Web Technologies</a:t>
            </a:r>
          </a:p>
        </p:txBody>
      </p:sp>
      <p:sp>
        <p:nvSpPr>
          <p:cNvPr id="256" name="Shape 25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7" name="Shape 25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58" name="Shape 25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59" name="Shape 259"/>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260" name="Shape 260"/>
          <p:cNvSpPr txBox="1"/>
          <p:nvPr/>
        </p:nvSpPr>
        <p:spPr>
          <a:xfrm>
            <a:off x="4847900" y="1722825"/>
            <a:ext cx="4052400" cy="2174099"/>
          </a:xfrm>
          <a:prstGeom prst="rect">
            <a:avLst/>
          </a:prstGeom>
          <a:noFill/>
          <a:ln>
            <a:noFill/>
          </a:ln>
        </p:spPr>
        <p:txBody>
          <a:bodyPr anchorCtr="0" anchor="t" bIns="91425" lIns="91425" rIns="91425" tIns="91425">
            <a:noAutofit/>
          </a:bodyPr>
          <a:lstStyle/>
          <a:p>
            <a:pPr lvl="0" rtl="0">
              <a:spcBef>
                <a:spcPts val="640"/>
              </a:spcBef>
              <a:buNone/>
            </a:pPr>
            <a:r>
              <a:rPr lang="en-US" sz="2800">
                <a:solidFill>
                  <a:schemeClr val="lt1"/>
                </a:solidFill>
              </a:rPr>
              <a:t>Client Side (Front-End)</a:t>
            </a:r>
          </a:p>
          <a:p>
            <a:pPr lvl="0" rtl="0">
              <a:spcBef>
                <a:spcPts val="640"/>
              </a:spcBef>
              <a:buNone/>
            </a:pPr>
            <a:r>
              <a:rPr lang="en-US">
                <a:solidFill>
                  <a:schemeClr val="lt1"/>
                </a:solidFill>
              </a:rPr>
              <a:t>HTML</a:t>
            </a:r>
          </a:p>
          <a:p>
            <a:pPr lvl="0" rtl="0">
              <a:spcBef>
                <a:spcPts val="640"/>
              </a:spcBef>
              <a:buNone/>
            </a:pPr>
            <a:r>
              <a:rPr lang="en-US">
                <a:solidFill>
                  <a:schemeClr val="lt1"/>
                </a:solidFill>
              </a:rPr>
              <a:t>CSS</a:t>
            </a:r>
          </a:p>
          <a:p>
            <a:pPr lvl="0" rtl="0">
              <a:spcBef>
                <a:spcPts val="640"/>
              </a:spcBef>
              <a:buNone/>
            </a:pPr>
            <a:r>
              <a:rPr lang="en-US">
                <a:solidFill>
                  <a:schemeClr val="lt1"/>
                </a:solidFill>
              </a:rPr>
              <a:t>Javascript</a:t>
            </a:r>
          </a:p>
          <a:p>
            <a:pPr lvl="0" rtl="0">
              <a:spcBef>
                <a:spcPts val="640"/>
              </a:spcBef>
              <a:buNone/>
            </a:pPr>
            <a:r>
              <a:rPr lang="en-US">
                <a:solidFill>
                  <a:schemeClr val="lt1"/>
                </a:solidFill>
              </a:rPr>
              <a:t>Native Apps</a:t>
            </a:r>
          </a:p>
        </p:txBody>
      </p:sp>
      <p:pic>
        <p:nvPicPr>
          <p:cNvPr id="261" name="Shape 261"/>
          <p:cNvPicPr preferRelativeResize="0"/>
          <p:nvPr/>
        </p:nvPicPr>
        <p:blipFill>
          <a:blip r:embed="rId4">
            <a:alphaModFix/>
          </a:blip>
          <a:stretch>
            <a:fillRect/>
          </a:stretch>
        </p:blipFill>
        <p:spPr>
          <a:xfrm>
            <a:off x="457200" y="3896875"/>
            <a:ext cx="3048000" cy="2095500"/>
          </a:xfrm>
          <a:prstGeom prst="rect">
            <a:avLst/>
          </a:prstGeom>
          <a:noFill/>
          <a:ln>
            <a:noFill/>
          </a:ln>
        </p:spPr>
      </p:pic>
      <p:pic>
        <p:nvPicPr>
          <p:cNvPr id="262" name="Shape 262"/>
          <p:cNvPicPr preferRelativeResize="0"/>
          <p:nvPr/>
        </p:nvPicPr>
        <p:blipFill>
          <a:blip r:embed="rId5">
            <a:alphaModFix/>
          </a:blip>
          <a:stretch>
            <a:fillRect/>
          </a:stretch>
        </p:blipFill>
        <p:spPr>
          <a:xfrm>
            <a:off x="4966124" y="3576525"/>
            <a:ext cx="2460330" cy="269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000">
                <a:solidFill>
                  <a:srgbClr val="FFFFFF"/>
                </a:solidFill>
              </a:rPr>
              <a:t>- Someone uses a browser to request a page.</a:t>
            </a:r>
          </a:p>
          <a:p>
            <a:pPr indent="0" lvl="0" marL="0" marR="0" rtl="0">
              <a:spcBef>
                <a:spcPts val="640"/>
              </a:spcBef>
              <a:buNone/>
            </a:pPr>
            <a:r>
              <a:rPr lang="en-US" sz="2000">
                <a:solidFill>
                  <a:srgbClr val="FFFFFF"/>
                </a:solidFill>
              </a:rPr>
              <a:t>- A server somewhere else that runs an operating system like Linux uses special web server software like Apache to receive that request.</a:t>
            </a:r>
          </a:p>
          <a:p>
            <a:pPr indent="0" lvl="0" marL="0" marR="0" rtl="0">
              <a:spcBef>
                <a:spcPts val="640"/>
              </a:spcBef>
              <a:buNone/>
            </a:pPr>
            <a:r>
              <a:rPr lang="en-US" sz="2000">
                <a:solidFill>
                  <a:srgbClr val="FFFFFF"/>
                </a:solidFill>
              </a:rPr>
              <a:t>- Apache then commonly uses a back-end language like PHP to process the request and fetch any data that is needed from a database like MySQL. (LAMP Stack = a Linux server that uses Apache web server with MySQL as the database and code in PHP)</a:t>
            </a:r>
          </a:p>
          <a:p>
            <a:pPr indent="0" lvl="0" marL="0" marR="0" rtl="0">
              <a:spcBef>
                <a:spcPts val="640"/>
              </a:spcBef>
              <a:buNone/>
            </a:pPr>
            <a:r>
              <a:rPr lang="en-US" sz="2000">
                <a:solidFill>
                  <a:srgbClr val="FFFFFF"/>
                </a:solidFill>
              </a:rPr>
              <a:t>- The HTML page with all of it’s content is built by the PHP on the server then sent to the site visitor. </a:t>
            </a:r>
          </a:p>
          <a:p>
            <a:pPr indent="0" lvl="0" marL="0" marR="0" rtl="0">
              <a:spcBef>
                <a:spcPts val="640"/>
              </a:spcBef>
              <a:buNone/>
            </a:pPr>
            <a:r>
              <a:rPr lang="en-US" sz="2000">
                <a:solidFill>
                  <a:srgbClr val="FFFFFF"/>
                </a:solidFill>
              </a:rPr>
              <a:t>- The visitor’s browser receives the response and renders the HTML on the page using any CSS to make it look good. </a:t>
            </a:r>
          </a:p>
          <a:p>
            <a:pPr indent="0" lvl="0" marL="0" marR="0" rtl="0">
              <a:spcBef>
                <a:spcPts val="640"/>
              </a:spcBef>
              <a:buNone/>
            </a:pPr>
            <a:r>
              <a:rPr lang="en-US" sz="2000">
                <a:solidFill>
                  <a:srgbClr val="FFFFFF"/>
                </a:solidFill>
              </a:rPr>
              <a:t>- Then any Javascripts that are on the page make it interactive. </a:t>
            </a:r>
          </a:p>
          <a:p>
            <a:pPr indent="0" lvl="0" marL="0" marR="0" rtl="0">
              <a:spcBef>
                <a:spcPts val="640"/>
              </a:spcBef>
              <a:buNone/>
            </a:pPr>
            <a:r>
              <a:t/>
            </a:r>
            <a:endParaRPr sz="2800">
              <a:solidFill>
                <a:srgbClr val="FFFFFF"/>
              </a:solidFill>
            </a:endParaRPr>
          </a:p>
          <a:p>
            <a:pPr indent="0" lvl="0" marL="0" marR="0" rtl="0">
              <a:spcBef>
                <a:spcPts val="640"/>
              </a:spcBef>
              <a:buNone/>
            </a:pPr>
            <a:r>
              <a:t/>
            </a:r>
            <a:endParaRPr sz="2800">
              <a:solidFill>
                <a:srgbClr val="FFFFFF"/>
              </a:solidFill>
            </a:endParaRP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269" name="Shape 2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70" name="Shape 270"/>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71" name="Shape 27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72" name="Shape 27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How a Web Page Happens</a:t>
            </a:r>
          </a:p>
        </p:txBody>
      </p:sp>
      <p:sp>
        <p:nvSpPr>
          <p:cNvPr id="273" name="Shape 273"/>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75" name="Shape 275"/>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76" name="Shape 276"/>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83" name="Shape 28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84" name="Shape 28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85" name="Shape 28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PHP Looks Like:</a:t>
            </a:r>
          </a:p>
        </p:txBody>
      </p:sp>
      <p:sp>
        <p:nvSpPr>
          <p:cNvPr id="286" name="Shape 28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7" name="Shape 28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88" name="Shape 28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289" name="Shape 289"/>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90" name="Shape 290"/>
          <p:cNvPicPr preferRelativeResize="0"/>
          <p:nvPr/>
        </p:nvPicPr>
        <p:blipFill>
          <a:blip r:embed="rId4">
            <a:alphaModFix/>
          </a:blip>
          <a:stretch>
            <a:fillRect/>
          </a:stretch>
        </p:blipFill>
        <p:spPr>
          <a:xfrm>
            <a:off x="555074" y="1703125"/>
            <a:ext cx="6420524" cy="4287335"/>
          </a:xfrm>
          <a:prstGeom prst="rect">
            <a:avLst/>
          </a:prstGeom>
          <a:noFill/>
          <a:ln>
            <a:noFill/>
          </a:ln>
        </p:spPr>
      </p:pic>
      <p:sp>
        <p:nvSpPr>
          <p:cNvPr id="291" name="Shape 291"/>
          <p:cNvSpPr txBox="1"/>
          <p:nvPr/>
        </p:nvSpPr>
        <p:spPr>
          <a:xfrm>
            <a:off x="488150" y="5867325"/>
            <a:ext cx="8362499" cy="408599"/>
          </a:xfrm>
          <a:prstGeom prst="rect">
            <a:avLst/>
          </a:prstGeom>
          <a:noFill/>
          <a:ln>
            <a:noFill/>
          </a:ln>
        </p:spPr>
        <p:txBody>
          <a:bodyPr anchorCtr="0" anchor="ctr" bIns="91425" lIns="91425" rIns="91425" tIns="91425">
            <a:noAutofit/>
          </a:bodyPr>
          <a:lstStyle/>
          <a:p>
            <a:pPr lvl="0" rtl="0">
              <a:spcBef>
                <a:spcPts val="640"/>
              </a:spcBef>
              <a:buNone/>
            </a:pPr>
            <a:r>
              <a:rPr lang="en-US">
                <a:solidFill>
                  <a:schemeClr val="lt1"/>
                </a:solidFill>
              </a:rPr>
              <a:t>(PHP and other back-end developers do not write HTML, they write </a:t>
            </a:r>
            <a:r>
              <a:rPr i="1" lang="en-US">
                <a:solidFill>
                  <a:schemeClr val="lt1"/>
                </a:solidFill>
              </a:rPr>
              <a:t>programs</a:t>
            </a:r>
            <a:r>
              <a:rPr lang="en-US">
                <a:solidFill>
                  <a:schemeClr val="lt1"/>
                </a:solidFill>
              </a:rPr>
              <a:t> that write 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298" name="Shape 298"/>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99" name="Shape 299"/>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00" name="Shape 300"/>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MySQL Database </a:t>
            </a:r>
          </a:p>
          <a:p>
            <a:pPr indent="0" lvl="0" marL="0" marR="0" rtl="0" algn="l">
              <a:spcBef>
                <a:spcPts val="0"/>
              </a:spcBef>
              <a:buClr>
                <a:schemeClr val="dk1"/>
              </a:buClr>
              <a:buSzPct val="25000"/>
              <a:buFont typeface="Arial"/>
              <a:buNone/>
            </a:pPr>
            <a:r>
              <a:rPr b="1" lang="en-US" sz="4400">
                <a:solidFill>
                  <a:srgbClr val="45BEC3"/>
                </a:solidFill>
              </a:rPr>
              <a:t>Looks Like:</a:t>
            </a:r>
          </a:p>
        </p:txBody>
      </p:sp>
      <p:sp>
        <p:nvSpPr>
          <p:cNvPr id="301" name="Shape 301"/>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2" name="Shape 302"/>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03" name="Shape 303"/>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04" name="Shape 304"/>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305" name="Shape 305"/>
          <p:cNvSpPr txBox="1"/>
          <p:nvPr/>
        </p:nvSpPr>
        <p:spPr>
          <a:xfrm>
            <a:off x="488150" y="5867325"/>
            <a:ext cx="8362499" cy="408599"/>
          </a:xfrm>
          <a:prstGeom prst="rect">
            <a:avLst/>
          </a:prstGeom>
          <a:noFill/>
          <a:ln>
            <a:noFill/>
          </a:ln>
        </p:spPr>
        <p:txBody>
          <a:bodyPr anchorCtr="0" anchor="ctr" bIns="91425" lIns="91425" rIns="91425" tIns="91425">
            <a:noAutofit/>
          </a:bodyPr>
          <a:lstStyle/>
          <a:p>
            <a:pPr lvl="0" rtl="0">
              <a:spcBef>
                <a:spcPts val="640"/>
              </a:spcBef>
              <a:buNone/>
            </a:pPr>
            <a:r>
              <a:rPr lang="en-US">
                <a:solidFill>
                  <a:schemeClr val="lt1"/>
                </a:solidFill>
              </a:rPr>
              <a:t>Data data data data data data data…..        data.</a:t>
            </a:r>
          </a:p>
        </p:txBody>
      </p:sp>
      <p:pic>
        <p:nvPicPr>
          <p:cNvPr id="306" name="Shape 306"/>
          <p:cNvPicPr preferRelativeResize="0"/>
          <p:nvPr/>
        </p:nvPicPr>
        <p:blipFill>
          <a:blip r:embed="rId4">
            <a:alphaModFix/>
          </a:blip>
          <a:stretch>
            <a:fillRect/>
          </a:stretch>
        </p:blipFill>
        <p:spPr>
          <a:xfrm>
            <a:off x="592999" y="1667075"/>
            <a:ext cx="7622868" cy="432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13" name="Shape 31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14" name="Shape 31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15" name="Shape 31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HTML Looks Like:</a:t>
            </a:r>
          </a:p>
        </p:txBody>
      </p:sp>
      <p:sp>
        <p:nvSpPr>
          <p:cNvPr id="316" name="Shape 31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7" name="Shape 31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18" name="Shape 31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19" name="Shape 319"/>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320" name="Shape 320"/>
          <p:cNvPicPr preferRelativeResize="0"/>
          <p:nvPr/>
        </p:nvPicPr>
        <p:blipFill>
          <a:blip r:embed="rId4">
            <a:alphaModFix/>
          </a:blip>
          <a:stretch>
            <a:fillRect/>
          </a:stretch>
        </p:blipFill>
        <p:spPr>
          <a:xfrm>
            <a:off x="295275" y="1763524"/>
            <a:ext cx="8229599" cy="4142292"/>
          </a:xfrm>
          <a:prstGeom prst="rect">
            <a:avLst/>
          </a:prstGeom>
          <a:noFill/>
          <a:ln>
            <a:noFill/>
          </a:ln>
        </p:spPr>
      </p:pic>
      <p:sp>
        <p:nvSpPr>
          <p:cNvPr id="321" name="Shape 321"/>
          <p:cNvSpPr txBox="1"/>
          <p:nvPr/>
        </p:nvSpPr>
        <p:spPr>
          <a:xfrm>
            <a:off x="488150" y="5867325"/>
            <a:ext cx="8362499" cy="408599"/>
          </a:xfrm>
          <a:prstGeom prst="rect">
            <a:avLst/>
          </a:prstGeom>
          <a:noFill/>
          <a:ln>
            <a:noFill/>
          </a:ln>
        </p:spPr>
        <p:txBody>
          <a:bodyPr anchorCtr="0" anchor="ctr" bIns="91425" lIns="91425" rIns="91425" tIns="91425">
            <a:noAutofit/>
          </a:bodyPr>
          <a:lstStyle/>
          <a:p>
            <a:pPr lvl="0" rtl="0">
              <a:spcBef>
                <a:spcPts val="640"/>
              </a:spcBef>
              <a:buNone/>
            </a:pPr>
            <a:r>
              <a:rPr lang="en-US">
                <a:solidFill>
                  <a:schemeClr val="lt1"/>
                </a:solidFill>
              </a:rPr>
              <a:t>Boxes inside of boxes inside of boxes.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28" name="Shape 328"/>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29" name="Shape 329"/>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30" name="Shape 330"/>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CSS Looks Like:</a:t>
            </a:r>
          </a:p>
        </p:txBody>
      </p:sp>
      <p:sp>
        <p:nvSpPr>
          <p:cNvPr id="331" name="Shape 331"/>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2" name="Shape 332"/>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33" name="Shape 333"/>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34" name="Shape 334"/>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335" name="Shape 335"/>
          <p:cNvPicPr preferRelativeResize="0"/>
          <p:nvPr/>
        </p:nvPicPr>
        <p:blipFill>
          <a:blip r:embed="rId4">
            <a:alphaModFix/>
          </a:blip>
          <a:stretch>
            <a:fillRect/>
          </a:stretch>
        </p:blipFill>
        <p:spPr>
          <a:xfrm>
            <a:off x="517900" y="1722475"/>
            <a:ext cx="5573283" cy="4126537"/>
          </a:xfrm>
          <a:prstGeom prst="rect">
            <a:avLst/>
          </a:prstGeom>
          <a:noFill/>
          <a:ln>
            <a:noFill/>
          </a:ln>
        </p:spPr>
      </p:pic>
      <p:sp>
        <p:nvSpPr>
          <p:cNvPr id="336" name="Shape 336"/>
          <p:cNvSpPr txBox="1"/>
          <p:nvPr/>
        </p:nvSpPr>
        <p:spPr>
          <a:xfrm>
            <a:off x="488150" y="5867325"/>
            <a:ext cx="8362499" cy="408599"/>
          </a:xfrm>
          <a:prstGeom prst="rect">
            <a:avLst/>
          </a:prstGeom>
          <a:noFill/>
          <a:ln>
            <a:noFill/>
          </a:ln>
        </p:spPr>
        <p:txBody>
          <a:bodyPr anchorCtr="0" anchor="ctr" bIns="91425" lIns="91425" rIns="91425" tIns="91425">
            <a:noAutofit/>
          </a:bodyPr>
          <a:lstStyle/>
          <a:p>
            <a:pPr lvl="0" rtl="0">
              <a:spcBef>
                <a:spcPts val="640"/>
              </a:spcBef>
              <a:buNone/>
            </a:pPr>
            <a:r>
              <a:rPr lang="en-US">
                <a:solidFill>
                  <a:schemeClr val="lt1"/>
                </a:solidFill>
              </a:rPr>
              <a:t>When people realized that boxes on their own just weren’t pretty enough.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00" name="Shape 10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01" name="Shape 101"/>
          <p:cNvSpPr txBox="1"/>
          <p:nvPr>
            <p:ph type="title"/>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a:solidFill>
                  <a:srgbClr val="45BEC3"/>
                </a:solidFill>
                <a:latin typeface="Arial"/>
                <a:ea typeface="Arial"/>
                <a:cs typeface="Arial"/>
                <a:sym typeface="Arial"/>
              </a:rPr>
              <a:t>Welcome</a:t>
            </a:r>
          </a:p>
        </p:txBody>
      </p:sp>
      <p:sp>
        <p:nvSpPr>
          <p:cNvPr id="102" name="Shape 102"/>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sp>
        <p:nvSpPr>
          <p:cNvPr id="103" name="Shape 10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104" name="Shape 10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05" name="Shape 105"/>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106" name="Shape 106"/>
          <p:cNvSpPr txBox="1"/>
          <p:nvPr/>
        </p:nvSpPr>
        <p:spPr>
          <a:xfrm>
            <a:off x="794800" y="1918875"/>
            <a:ext cx="7505099" cy="9878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07" name="Shape 107"/>
          <p:cNvSpPr txBox="1"/>
          <p:nvPr/>
        </p:nvSpPr>
        <p:spPr>
          <a:xfrm>
            <a:off x="131536" y="1780891"/>
            <a:ext cx="8927099" cy="4271700"/>
          </a:xfrm>
          <a:prstGeom prst="rect">
            <a:avLst/>
          </a:prstGeom>
          <a:noFill/>
          <a:ln cap="flat" cmpd="sng" w="9525">
            <a:solidFill>
              <a:srgbClr val="45BEC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3000">
                <a:solidFill>
                  <a:srgbClr val="FFFFFF"/>
                </a:solidFill>
              </a:rPr>
              <a:t>Ready to create and design your own website? Start thinking about a topic!</a:t>
            </a:r>
          </a:p>
          <a:p>
            <a:pPr indent="0" lvl="0" marL="0" rtl="0">
              <a:spcBef>
                <a:spcPts val="0"/>
              </a:spcBef>
              <a:buNone/>
            </a:pPr>
            <a:r>
              <a:t/>
            </a:r>
            <a:endParaRPr sz="3000">
              <a:solidFill>
                <a:srgbClr val="FFFFFF"/>
              </a:solidFill>
            </a:endParaRPr>
          </a:p>
          <a:p>
            <a:pPr indent="0" lvl="0" marL="0" rtl="0" algn="ctr">
              <a:spcBef>
                <a:spcPts val="0"/>
              </a:spcBef>
              <a:buNone/>
            </a:pPr>
            <a:r>
              <a:rPr lang="en-US" sz="3000" u="sng">
                <a:solidFill>
                  <a:srgbClr val="FFFFFF"/>
                </a:solidFill>
              </a:rPr>
              <a:t>Your Workshop Team</a:t>
            </a:r>
          </a:p>
          <a:p>
            <a:pPr lvl="0" rtl="0" algn="ctr">
              <a:spcBef>
                <a:spcPts val="0"/>
              </a:spcBef>
              <a:buNone/>
            </a:pPr>
            <a:r>
              <a:rPr lang="en-US" sz="3000">
                <a:solidFill>
                  <a:srgbClr val="FFFFFF"/>
                </a:solidFill>
              </a:rPr>
              <a:t>Katie</a:t>
            </a:r>
          </a:p>
          <a:p>
            <a:pPr lvl="0" rtl="0" algn="ctr">
              <a:spcBef>
                <a:spcPts val="0"/>
              </a:spcBef>
              <a:buNone/>
            </a:pPr>
            <a:r>
              <a:rPr lang="en-US" sz="3000">
                <a:solidFill>
                  <a:srgbClr val="FFFFFF"/>
                </a:solidFill>
              </a:rPr>
              <a:t>Holly</a:t>
            </a:r>
          </a:p>
          <a:p>
            <a:pPr lvl="0" rtl="0" algn="ctr">
              <a:spcBef>
                <a:spcPts val="0"/>
              </a:spcBef>
              <a:buNone/>
            </a:pPr>
            <a:r>
              <a:rPr lang="en-US" sz="3000">
                <a:solidFill>
                  <a:srgbClr val="FFFFFF"/>
                </a:solidFill>
              </a:rPr>
              <a:t>Caleb</a:t>
            </a:r>
          </a:p>
          <a:p>
            <a:pPr lvl="0" rtl="0" algn="ctr">
              <a:spcBef>
                <a:spcPts val="0"/>
              </a:spcBef>
              <a:buNone/>
            </a:pPr>
            <a:r>
              <a:rPr lang="en-US" sz="3000">
                <a:solidFill>
                  <a:srgbClr val="FFFFFF"/>
                </a:solidFill>
              </a:rPr>
              <a:t>Kurt</a:t>
            </a:r>
          </a:p>
          <a:p>
            <a:pPr lvl="0" rtl="0" algn="ctr">
              <a:spcBef>
                <a:spcPts val="0"/>
              </a:spcBef>
              <a:buNone/>
            </a:pPr>
            <a:r>
              <a:rPr lang="en-US" sz="3000">
                <a:solidFill>
                  <a:srgbClr val="FFFFFF"/>
                </a:solidFill>
              </a:rPr>
              <a:t>Tom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43" name="Shape 34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44" name="Shape 34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45" name="Shape 34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Javascript Looks Like:</a:t>
            </a:r>
          </a:p>
        </p:txBody>
      </p:sp>
      <p:sp>
        <p:nvSpPr>
          <p:cNvPr id="346" name="Shape 34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7" name="Shape 34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48" name="Shape 34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49" name="Shape 349"/>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350" name="Shape 350"/>
          <p:cNvPicPr preferRelativeResize="0"/>
          <p:nvPr/>
        </p:nvPicPr>
        <p:blipFill>
          <a:blip r:embed="rId4">
            <a:alphaModFix/>
          </a:blip>
          <a:stretch>
            <a:fillRect/>
          </a:stretch>
        </p:blipFill>
        <p:spPr>
          <a:xfrm>
            <a:off x="457200" y="1644049"/>
            <a:ext cx="7828789" cy="4280863"/>
          </a:xfrm>
          <a:prstGeom prst="rect">
            <a:avLst/>
          </a:prstGeom>
          <a:noFill/>
          <a:ln>
            <a:noFill/>
          </a:ln>
        </p:spPr>
      </p:pic>
      <p:sp>
        <p:nvSpPr>
          <p:cNvPr id="351" name="Shape 351"/>
          <p:cNvSpPr txBox="1"/>
          <p:nvPr/>
        </p:nvSpPr>
        <p:spPr>
          <a:xfrm>
            <a:off x="488150" y="5867325"/>
            <a:ext cx="8362499" cy="408599"/>
          </a:xfrm>
          <a:prstGeom prst="rect">
            <a:avLst/>
          </a:prstGeom>
          <a:noFill/>
          <a:ln>
            <a:noFill/>
          </a:ln>
        </p:spPr>
        <p:txBody>
          <a:bodyPr anchorCtr="0" anchor="ctr" bIns="91425" lIns="91425" rIns="91425" tIns="91425">
            <a:noAutofit/>
          </a:bodyPr>
          <a:lstStyle/>
          <a:p>
            <a:pPr lvl="0" rtl="0">
              <a:spcBef>
                <a:spcPts val="640"/>
              </a:spcBef>
              <a:buNone/>
            </a:pPr>
            <a:r>
              <a:rPr lang="en-US">
                <a:solidFill>
                  <a:schemeClr val="lt1"/>
                </a:solidFill>
              </a:rPr>
              <a:t>For when people realized that even pretty boxes could still be way cooler.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idx="1" type="body"/>
          </p:nvPr>
        </p:nvSpPr>
        <p:spPr>
          <a:xfrm>
            <a:off x="457200" y="1722825"/>
            <a:ext cx="8686800" cy="4526100"/>
          </a:xfrm>
          <a:prstGeom prst="rect">
            <a:avLst/>
          </a:prstGeom>
          <a:noFill/>
          <a:ln>
            <a:noFill/>
          </a:ln>
        </p:spPr>
        <p:txBody>
          <a:bodyPr anchorCtr="0" anchor="t" bIns="45700" lIns="91425" rIns="91425" tIns="45700">
            <a:noAutofit/>
          </a:bodyPr>
          <a:lstStyle/>
          <a:p>
            <a:pPr indent="0" lvl="0" marL="0" marR="0" rtl="0">
              <a:spcBef>
                <a:spcPts val="640"/>
              </a:spcBef>
              <a:buNone/>
            </a:pPr>
            <a:r>
              <a:rPr b="1" lang="en-US" sz="2800" u="sng">
                <a:solidFill>
                  <a:srgbClr val="FFFFFF"/>
                </a:solidFill>
              </a:rPr>
              <a:t>Linux</a:t>
            </a:r>
            <a:r>
              <a:rPr lang="en-US" sz="2800">
                <a:solidFill>
                  <a:srgbClr val="FFFFFF"/>
                </a:solidFill>
              </a:rPr>
              <a:t> : I’m the server’s operating system.</a:t>
            </a:r>
          </a:p>
          <a:p>
            <a:pPr indent="-69850" lvl="0" marL="0" rtl="0">
              <a:spcBef>
                <a:spcPts val="0"/>
              </a:spcBef>
              <a:buClr>
                <a:schemeClr val="dk1"/>
              </a:buClr>
              <a:buSzPct val="39285"/>
              <a:buFont typeface="Arial"/>
              <a:buNone/>
            </a:pPr>
            <a:r>
              <a:rPr b="1" lang="en-US" sz="2800" u="sng">
                <a:solidFill>
                  <a:srgbClr val="FFFFFF"/>
                </a:solidFill>
              </a:rPr>
              <a:t>Apache</a:t>
            </a:r>
            <a:r>
              <a:rPr lang="en-US" sz="2800">
                <a:solidFill>
                  <a:srgbClr val="FFFFFF"/>
                </a:solidFill>
              </a:rPr>
              <a:t> : I’m web software that serves pages.</a:t>
            </a:r>
          </a:p>
          <a:p>
            <a:pPr indent="0" lvl="0" marL="0" rtl="0">
              <a:spcBef>
                <a:spcPts val="0"/>
              </a:spcBef>
              <a:buNone/>
            </a:pPr>
            <a:r>
              <a:rPr b="1" lang="en-US" sz="2800" u="sng">
                <a:solidFill>
                  <a:schemeClr val="lt1"/>
                </a:solidFill>
              </a:rPr>
              <a:t>MySQL</a:t>
            </a:r>
            <a:r>
              <a:rPr lang="en-US" sz="2800">
                <a:solidFill>
                  <a:schemeClr val="lt1"/>
                </a:solidFill>
              </a:rPr>
              <a:t> : I’m where all the data and content is stored.</a:t>
            </a:r>
          </a:p>
          <a:p>
            <a:pPr indent="0" lvl="0" marL="0" marR="0" rtl="0">
              <a:spcBef>
                <a:spcPts val="640"/>
              </a:spcBef>
              <a:buNone/>
            </a:pPr>
            <a:r>
              <a:rPr b="1" lang="en-US" sz="2800" u="sng">
                <a:solidFill>
                  <a:srgbClr val="FFFFFF"/>
                </a:solidFill>
              </a:rPr>
              <a:t>PHP</a:t>
            </a:r>
            <a:r>
              <a:rPr lang="en-US" sz="2800">
                <a:solidFill>
                  <a:srgbClr val="FFFFFF"/>
                </a:solidFill>
              </a:rPr>
              <a:t> : I’m the code on the server that builds web pages.</a:t>
            </a:r>
          </a:p>
          <a:p>
            <a:pPr indent="0" lvl="0" marL="0" marR="0" rtl="0">
              <a:spcBef>
                <a:spcPts val="640"/>
              </a:spcBef>
              <a:buNone/>
            </a:pPr>
            <a:r>
              <a:rPr b="1" lang="en-US" sz="2800" u="sng">
                <a:solidFill>
                  <a:srgbClr val="FFFFFF"/>
                </a:solidFill>
              </a:rPr>
              <a:t>HTML</a:t>
            </a:r>
            <a:r>
              <a:rPr lang="en-US" sz="2800">
                <a:solidFill>
                  <a:srgbClr val="FFFFFF"/>
                </a:solidFill>
              </a:rPr>
              <a:t> : I hold a web page together and provide the framework of the page.  </a:t>
            </a:r>
          </a:p>
          <a:p>
            <a:pPr indent="0" lvl="0" marL="0" marR="0" rtl="0">
              <a:spcBef>
                <a:spcPts val="640"/>
              </a:spcBef>
              <a:buNone/>
            </a:pPr>
            <a:r>
              <a:rPr b="1" lang="en-US" sz="2800" u="sng">
                <a:solidFill>
                  <a:srgbClr val="FFFFFF"/>
                </a:solidFill>
              </a:rPr>
              <a:t>CSS</a:t>
            </a:r>
            <a:r>
              <a:rPr lang="en-US" sz="2800">
                <a:solidFill>
                  <a:srgbClr val="FFFFFF"/>
                </a:solidFill>
              </a:rPr>
              <a:t> : I make a web page look pretty. </a:t>
            </a:r>
          </a:p>
          <a:p>
            <a:pPr indent="0" lvl="0" marL="0" marR="0" rtl="0">
              <a:spcBef>
                <a:spcPts val="640"/>
              </a:spcBef>
              <a:buNone/>
            </a:pPr>
            <a:r>
              <a:rPr b="1" lang="en-US" sz="2800" u="sng">
                <a:solidFill>
                  <a:srgbClr val="FFFFFF"/>
                </a:solidFill>
              </a:rPr>
              <a:t>Javascript</a:t>
            </a:r>
            <a:r>
              <a:rPr lang="en-US" sz="2800">
                <a:solidFill>
                  <a:srgbClr val="FFFFFF"/>
                </a:solidFill>
              </a:rPr>
              <a:t> : I make a web page do stuff. </a:t>
            </a: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358" name="Shape 3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59" name="Shape 35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60" name="Shape 36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61" name="Shape 36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Cheat Sheet</a:t>
            </a:r>
          </a:p>
        </p:txBody>
      </p:sp>
      <p:sp>
        <p:nvSpPr>
          <p:cNvPr id="362" name="Shape 362"/>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3" name="Shape 36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64" name="Shape 36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65" name="Shape 365"/>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Generally, open source refers to a program in which the source code is available to the general public for use and/or modification from its original design. Open source code is typically created as a collaborative effort in which programmers improve upon the code and share the changes within the community. Open source sprouted in the technological community as a response to proprietary software owned by corporations.</a:t>
            </a:r>
          </a:p>
          <a:p>
            <a:pPr indent="0" lvl="0" marL="0" marR="0" rtl="0">
              <a:spcBef>
                <a:spcPts val="640"/>
              </a:spcBef>
              <a:buNone/>
            </a:pPr>
            <a:r>
              <a:t/>
            </a:r>
            <a:endParaRPr b="0" i="0" sz="2800" u="none" cap="none" strike="noStrike">
              <a:solidFill>
                <a:srgbClr val="FFFFFF"/>
              </a:solidFill>
              <a:latin typeface="Arial"/>
              <a:ea typeface="Arial"/>
              <a:cs typeface="Arial"/>
              <a:sym typeface="Arial"/>
            </a:endParaRPr>
          </a:p>
        </p:txBody>
      </p:sp>
      <p:sp>
        <p:nvSpPr>
          <p:cNvPr id="372" name="Shape 3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73" name="Shape 37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74" name="Shape 37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75" name="Shape 37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Open source</a:t>
            </a:r>
          </a:p>
        </p:txBody>
      </p:sp>
      <p:sp>
        <p:nvSpPr>
          <p:cNvPr id="376" name="Shape 37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7" name="Shape 377"/>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78" name="Shape 37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79" name="Shape 379"/>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lgn="l">
              <a:lnSpc>
                <a:spcPct val="150000"/>
              </a:lnSpc>
              <a:spcBef>
                <a:spcPts val="600"/>
              </a:spcBef>
              <a:buNone/>
            </a:pPr>
            <a:r>
              <a:rPr lang="en-US" sz="2800">
                <a:solidFill>
                  <a:srgbClr val="FFFFFF"/>
                </a:solidFill>
              </a:rPr>
              <a:t>- Promotes creation of software that is not proprietary.</a:t>
            </a:r>
          </a:p>
          <a:p>
            <a:pPr indent="0" lvl="0" marL="0" marR="0" rtl="0" algn="l">
              <a:lnSpc>
                <a:spcPct val="150000"/>
              </a:lnSpc>
              <a:spcBef>
                <a:spcPts val="600"/>
              </a:spcBef>
              <a:buNone/>
            </a:pPr>
            <a:r>
              <a:rPr lang="en-US" sz="2800">
                <a:solidFill>
                  <a:srgbClr val="FFFFFF"/>
                </a:solidFill>
              </a:rPr>
              <a:t>- Creation driven by interest, not money.</a:t>
            </a:r>
          </a:p>
          <a:p>
            <a:pPr indent="0" lvl="0" marL="0" marR="0" rtl="0" algn="l">
              <a:lnSpc>
                <a:spcPct val="150000"/>
              </a:lnSpc>
              <a:spcBef>
                <a:spcPts val="600"/>
              </a:spcBef>
              <a:buNone/>
            </a:pPr>
            <a:r>
              <a:rPr lang="en-US" sz="2800">
                <a:solidFill>
                  <a:srgbClr val="FFFFFF"/>
                </a:solidFill>
              </a:rPr>
              <a:t>- Flexibility that you cannot get in closed software.</a:t>
            </a:r>
          </a:p>
          <a:p>
            <a:pPr indent="0" lvl="0" marL="0" marR="0" rtl="0" algn="l">
              <a:lnSpc>
                <a:spcPct val="150000"/>
              </a:lnSpc>
              <a:spcBef>
                <a:spcPts val="600"/>
              </a:spcBef>
              <a:buNone/>
            </a:pPr>
            <a:r>
              <a:rPr lang="en-US" sz="2800">
                <a:solidFill>
                  <a:srgbClr val="FFFFFF"/>
                </a:solidFill>
              </a:rPr>
              <a:t>- Promotes extend and give back mentality.</a:t>
            </a:r>
          </a:p>
          <a:p>
            <a:pPr indent="0" lvl="0" marL="0" marR="0" rtl="0" algn="l">
              <a:lnSpc>
                <a:spcPct val="150000"/>
              </a:lnSpc>
              <a:spcBef>
                <a:spcPts val="600"/>
              </a:spcBef>
              <a:buNone/>
            </a:pPr>
            <a:r>
              <a:t/>
            </a:r>
            <a:endParaRPr b="0" i="0" sz="3200" u="none" cap="none" strike="noStrike">
              <a:solidFill>
                <a:schemeClr val="dk1"/>
              </a:solidFill>
              <a:latin typeface="Arial"/>
              <a:ea typeface="Arial"/>
              <a:cs typeface="Arial"/>
              <a:sym typeface="Arial"/>
            </a:endParaRP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386" name="Shape 38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387" name="Shape 387"/>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88" name="Shape 388"/>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389" name="Shape 389"/>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Open source strengths</a:t>
            </a:r>
          </a:p>
        </p:txBody>
      </p:sp>
      <p:sp>
        <p:nvSpPr>
          <p:cNvPr id="390" name="Shape 390"/>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1" name="Shape 39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392" name="Shape 39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393" name="Shape 393"/>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idx="1" type="body"/>
          </p:nvPr>
        </p:nvSpPr>
        <p:spPr>
          <a:xfrm>
            <a:off x="457200" y="1722825"/>
            <a:ext cx="8229600" cy="4526100"/>
          </a:xfrm>
          <a:prstGeom prst="rect">
            <a:avLst/>
          </a:prstGeom>
          <a:noFill/>
          <a:ln>
            <a:noFill/>
          </a:ln>
        </p:spPr>
        <p:txBody>
          <a:bodyPr anchorCtr="0" anchor="t" bIns="45700" lIns="91425" rIns="91425" tIns="45700">
            <a:noAutofit/>
          </a:bodyPr>
          <a:lstStyle/>
          <a:p>
            <a:pPr indent="0" lvl="0" marL="0" marR="0" rtl="0" algn="l">
              <a:lnSpc>
                <a:spcPct val="150000"/>
              </a:lnSpc>
              <a:spcBef>
                <a:spcPts val="600"/>
              </a:spcBef>
              <a:buNone/>
            </a:pPr>
            <a:r>
              <a:rPr b="1" lang="en-US" sz="2800">
                <a:solidFill>
                  <a:srgbClr val="FFFFFF"/>
                </a:solidFill>
              </a:rPr>
              <a:t>Who makes up the community:</a:t>
            </a:r>
          </a:p>
          <a:p>
            <a:pPr indent="0" lvl="0" marL="0" marR="0" rtl="0" algn="l">
              <a:lnSpc>
                <a:spcPct val="150000"/>
              </a:lnSpc>
              <a:spcBef>
                <a:spcPts val="600"/>
              </a:spcBef>
              <a:buNone/>
            </a:pPr>
            <a:r>
              <a:rPr lang="en-US" sz="2800">
                <a:solidFill>
                  <a:srgbClr val="FFFFFF"/>
                </a:solidFill>
              </a:rPr>
              <a:t>- People from every corner of the globe come together out of a common interest to make something better. </a:t>
            </a:r>
          </a:p>
          <a:p>
            <a:pPr indent="0" lvl="0" marL="0" marR="0" rtl="0" algn="l">
              <a:lnSpc>
                <a:spcPct val="150000"/>
              </a:lnSpc>
              <a:spcBef>
                <a:spcPts val="600"/>
              </a:spcBef>
              <a:buNone/>
            </a:pPr>
            <a:r>
              <a:rPr lang="en-US" sz="2800">
                <a:solidFill>
                  <a:srgbClr val="FFFFFF"/>
                </a:solidFill>
              </a:rPr>
              <a:t>- You.</a:t>
            </a:r>
          </a:p>
          <a:p>
            <a:pPr indent="0" lvl="0" marL="0" marR="0" rtl="0" algn="l">
              <a:lnSpc>
                <a:spcPct val="150000"/>
              </a:lnSpc>
              <a:spcBef>
                <a:spcPts val="600"/>
              </a:spcBef>
              <a:buNone/>
            </a:pPr>
            <a:r>
              <a:t/>
            </a:r>
            <a:endParaRPr b="0" i="0" sz="3200" u="none" cap="none" strike="noStrike">
              <a:solidFill>
                <a:schemeClr val="dk1"/>
              </a:solidFill>
              <a:latin typeface="Arial"/>
              <a:ea typeface="Arial"/>
              <a:cs typeface="Arial"/>
              <a:sym typeface="Arial"/>
            </a:endParaRP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400" name="Shape 4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401" name="Shape 40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02" name="Shape 40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403" name="Shape 403"/>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Open source community</a:t>
            </a:r>
          </a:p>
        </p:txBody>
      </p:sp>
      <p:sp>
        <p:nvSpPr>
          <p:cNvPr id="404" name="Shape 404"/>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5" name="Shape 40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406" name="Shape 40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407" name="Shape 407"/>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414" name="Shape 41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415" name="Shape 415"/>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16" name="Shape 41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417" name="Shape 417"/>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Drupal &amp; GetPantheon.com	</a:t>
            </a:r>
          </a:p>
        </p:txBody>
      </p:sp>
      <p:sp>
        <p:nvSpPr>
          <p:cNvPr id="418" name="Shape 418"/>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419" name="Shape 419"/>
          <p:cNvPicPr preferRelativeResize="0"/>
          <p:nvPr/>
        </p:nvPicPr>
        <p:blipFill>
          <a:blip r:embed="rId3">
            <a:alphaModFix/>
          </a:blip>
          <a:stretch>
            <a:fillRect/>
          </a:stretch>
        </p:blipFill>
        <p:spPr>
          <a:xfrm>
            <a:off x="7534553" y="0"/>
            <a:ext cx="1609446" cy="1464295"/>
          </a:xfrm>
          <a:prstGeom prst="rect">
            <a:avLst/>
          </a:prstGeom>
          <a:noFill/>
          <a:ln>
            <a:noFill/>
          </a:ln>
        </p:spPr>
      </p:pic>
      <p:sp>
        <p:nvSpPr>
          <p:cNvPr id="420" name="Shape 420"/>
          <p:cNvSpPr txBox="1"/>
          <p:nvPr/>
        </p:nvSpPr>
        <p:spPr>
          <a:xfrm>
            <a:off x="976475" y="1975650"/>
            <a:ext cx="5858700" cy="2702399"/>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t/>
            </a:r>
            <a:endParaRPr sz="2400">
              <a:solidFill>
                <a:srgbClr val="FFFFFF"/>
              </a:solidFill>
            </a:endParaRPr>
          </a:p>
          <a:p>
            <a:pPr lvl="0" rtl="0">
              <a:spcBef>
                <a:spcPts val="0"/>
              </a:spcBef>
              <a:buNone/>
            </a:pPr>
            <a:r>
              <a:rPr lang="en-US" sz="2400">
                <a:solidFill>
                  <a:srgbClr val="FFFFFF"/>
                </a:solidFill>
              </a:rPr>
              <a:t>Setup:</a:t>
            </a:r>
          </a:p>
          <a:p>
            <a:pPr lvl="0" rtl="0">
              <a:spcBef>
                <a:spcPts val="0"/>
              </a:spcBef>
              <a:buNone/>
            </a:pPr>
            <a:r>
              <a:t/>
            </a:r>
            <a:endParaRPr sz="2400">
              <a:solidFill>
                <a:srgbClr val="FFFFFF"/>
              </a:solidFill>
            </a:endParaRPr>
          </a:p>
          <a:p>
            <a:pPr lvl="0">
              <a:spcBef>
                <a:spcPts val="0"/>
              </a:spcBef>
              <a:buNone/>
            </a:pPr>
            <a:r>
              <a:rPr lang="en-US" sz="2400">
                <a:solidFill>
                  <a:srgbClr val="FFFFFF"/>
                </a:solidFill>
              </a:rPr>
              <a:t>How to Instructions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427" name="Shape 427"/>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428" name="Shape 428"/>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29" name="Shape 429"/>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430" name="Shape 430"/>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Brainstorm</a:t>
            </a:r>
          </a:p>
        </p:txBody>
      </p:sp>
      <p:sp>
        <p:nvSpPr>
          <p:cNvPr id="431" name="Shape 431"/>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432" name="Shape 432"/>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457200" y="1722825"/>
            <a:ext cx="8229600" cy="4525963"/>
          </a:xfrm>
          <a:prstGeom prst="rect">
            <a:avLst/>
          </a:prstGeom>
          <a:noFill/>
          <a:ln>
            <a:noFill/>
          </a:ln>
        </p:spPr>
        <p:txBody>
          <a:bodyPr anchorCtr="0" anchor="t" bIns="45700" lIns="91425" rIns="91425" tIns="45700">
            <a:noAutofit/>
          </a:bodyPr>
          <a:lstStyle/>
          <a:p>
            <a:pPr indent="0" lvl="0" marL="0" marR="0" rtl="0">
              <a:spcBef>
                <a:spcPts val="60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a:p>
            <a:pPr indent="0" lvl="0" marL="0" marR="0" rtl="0">
              <a:spcBef>
                <a:spcPts val="640"/>
              </a:spcBef>
              <a:buClr>
                <a:schemeClr val="dk1"/>
              </a:buClr>
              <a:buSzPct val="25000"/>
              <a:buFont typeface="Arial"/>
              <a:buNone/>
            </a:pPr>
            <a:r>
              <a:rPr lang="en-US">
                <a:solidFill>
                  <a:srgbClr val="FFFFFF"/>
                </a:solidFill>
              </a:rPr>
              <a:t>What's your name?</a:t>
            </a:r>
          </a:p>
          <a:p>
            <a:pPr indent="0" lvl="0" marL="0" marR="0" rtl="0">
              <a:spcBef>
                <a:spcPts val="640"/>
              </a:spcBef>
              <a:buClr>
                <a:schemeClr val="dk1"/>
              </a:buClr>
              <a:buSzPct val="25000"/>
              <a:buFont typeface="Arial"/>
              <a:buNone/>
            </a:pPr>
            <a:r>
              <a:t/>
            </a:r>
            <a:endParaRPr>
              <a:solidFill>
                <a:srgbClr val="FFFFFF"/>
              </a:solidFill>
            </a:endParaRPr>
          </a:p>
          <a:p>
            <a:pPr indent="0" lvl="0" marL="0" marR="0" rtl="0">
              <a:spcBef>
                <a:spcPts val="640"/>
              </a:spcBef>
              <a:buClr>
                <a:schemeClr val="dk1"/>
              </a:buClr>
              <a:buSzPct val="25000"/>
              <a:buFont typeface="Arial"/>
              <a:buNone/>
            </a:pPr>
            <a:r>
              <a:rPr lang="en-US">
                <a:solidFill>
                  <a:srgbClr val="FFFFFF"/>
                </a:solidFill>
              </a:rPr>
              <a:t>What's your favorite website?</a:t>
            </a:r>
          </a:p>
          <a:p>
            <a:pPr indent="0" lvl="0" marL="0" marR="0" rtl="0">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p:txBody>
      </p:sp>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a:spcBef>
                <a:spcPts val="0"/>
              </a:spcBef>
              <a:buNone/>
            </a:pPr>
            <a:r>
              <a:t/>
            </a:r>
            <a:endParaRPr/>
          </a:p>
        </p:txBody>
      </p:sp>
      <p:sp>
        <p:nvSpPr>
          <p:cNvPr id="115" name="Shape 115"/>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16" name="Shape 11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17" name="Shape 117"/>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Introductions</a:t>
            </a:r>
          </a:p>
        </p:txBody>
      </p:sp>
      <p:sp>
        <p:nvSpPr>
          <p:cNvPr id="118" name="Shape 118"/>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9" name="Shape 119"/>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20" name="Shape 12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21" name="Shape 121"/>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457200" y="1698583"/>
            <a:ext cx="8229600" cy="4525963"/>
          </a:xfrm>
          <a:prstGeom prst="rect">
            <a:avLst/>
          </a:prstGeom>
          <a:noFill/>
          <a:ln>
            <a:noFill/>
          </a:ln>
        </p:spPr>
        <p:txBody>
          <a:bodyPr anchorCtr="0" anchor="t" bIns="45700" lIns="91425" rIns="91425" tIns="45700">
            <a:noAutofit/>
          </a:bodyPr>
          <a:lstStyle/>
          <a:p>
            <a:pPr indent="0" lvl="0" marL="0" marR="0" rtl="0" algn="l">
              <a:lnSpc>
                <a:spcPct val="150000"/>
              </a:lnSpc>
              <a:spcBef>
                <a:spcPts val="640"/>
              </a:spcBef>
              <a:buClr>
                <a:schemeClr val="dk1"/>
              </a:buClr>
              <a:buSzPct val="25000"/>
              <a:buFont typeface="Arial"/>
              <a:buNone/>
            </a:pPr>
            <a:r>
              <a:rPr lang="en-US">
                <a:solidFill>
                  <a:schemeClr val="lt1"/>
                </a:solidFill>
              </a:rPr>
              <a:t>5 min for pre-survey</a:t>
            </a:r>
          </a:p>
          <a:p>
            <a:pPr indent="0" lvl="0" marL="0" marR="0" rtl="0" algn="l">
              <a:lnSpc>
                <a:spcPct val="150000"/>
              </a:lnSpc>
              <a:spcBef>
                <a:spcPts val="640"/>
              </a:spcBef>
              <a:buClr>
                <a:schemeClr val="dk1"/>
              </a:buClr>
              <a:buSzPct val="25000"/>
              <a:buFont typeface="Arial"/>
              <a:buNone/>
            </a:pPr>
            <a:r>
              <a:rPr lang="en-US">
                <a:solidFill>
                  <a:schemeClr val="lt1"/>
                </a:solidFill>
              </a:rPr>
              <a:t>10 min for post-survey</a:t>
            </a:r>
          </a:p>
          <a:p>
            <a:pPr indent="0" lvl="0" marL="0" marR="0" rtl="0" algn="l">
              <a:lnSpc>
                <a:spcPct val="150000"/>
              </a:lnSpc>
              <a:spcBef>
                <a:spcPts val="640"/>
              </a:spcBef>
              <a:buClr>
                <a:schemeClr val="dk1"/>
              </a:buClr>
              <a:buSzPct val="25000"/>
              <a:buFont typeface="Arial"/>
              <a:buNone/>
            </a:pPr>
            <a:r>
              <a:rPr lang="en-US">
                <a:solidFill>
                  <a:schemeClr val="lt1"/>
                </a:solidFill>
              </a:rPr>
              <a:t>USB bracelets, electronic jewelry</a:t>
            </a:r>
          </a:p>
        </p:txBody>
      </p:sp>
      <p:sp>
        <p:nvSpPr>
          <p:cNvPr id="128" name="Shape 128"/>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29" name="Shape 129"/>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30" name="Shape 130"/>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31" name="Shape 13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32" name="Shape 13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0" lang="en-US" sz="4400" u="none" cap="none" strike="noStrike">
                <a:solidFill>
                  <a:srgbClr val="45BEC3"/>
                </a:solidFill>
                <a:latin typeface="Arial"/>
                <a:ea typeface="Arial"/>
                <a:cs typeface="Arial"/>
                <a:sym typeface="Arial"/>
              </a:rPr>
              <a:t>R</a:t>
            </a:r>
            <a:r>
              <a:rPr b="1" lang="en-US" sz="4400">
                <a:solidFill>
                  <a:srgbClr val="45BEC3"/>
                </a:solidFill>
              </a:rPr>
              <a:t>eminders</a:t>
            </a:r>
          </a:p>
        </p:txBody>
      </p:sp>
      <p:sp>
        <p:nvSpPr>
          <p:cNvPr id="133" name="Shape 13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34" name="Shape 134"/>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a:p>
            <a:pPr indent="0" lvl="0" marL="0" marR="0" rtl="0" algn="l">
              <a:spcBef>
                <a:spcPts val="640"/>
              </a:spcBef>
              <a:buClr>
                <a:schemeClr val="dk1"/>
              </a:buClr>
              <a:buSzPct val="25000"/>
              <a:buFont typeface="Arial"/>
              <a:buNone/>
            </a:pPr>
            <a:r>
              <a:rPr b="0" i="0" lang="en-US" sz="3200" u="none" cap="none" strike="noStrike">
                <a:solidFill>
                  <a:schemeClr val="lt1"/>
                </a:solidFill>
                <a:latin typeface="Arial"/>
                <a:ea typeface="Arial"/>
                <a:cs typeface="Arial"/>
                <a:sym typeface="Arial"/>
              </a:rPr>
              <a:t>Website Design: EB 325   </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41" name="Shape 14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42" name="Shape 14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43" name="Shape 14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44" name="Shape 14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45" name="Shape 14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0" lang="en-US" sz="4400" u="none" cap="none" strike="noStrike">
                <a:solidFill>
                  <a:srgbClr val="45BEC3"/>
                </a:solidFill>
                <a:latin typeface="Arial"/>
                <a:ea typeface="Arial"/>
                <a:cs typeface="Arial"/>
                <a:sym typeface="Arial"/>
              </a:rPr>
              <a:t>Rooms</a:t>
            </a:r>
          </a:p>
        </p:txBody>
      </p:sp>
      <p:sp>
        <p:nvSpPr>
          <p:cNvPr id="146" name="Shape 14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47" name="Shape 147"/>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888888"/>
                </a:solidFill>
                <a:latin typeface="Arial"/>
                <a:ea typeface="Arial"/>
                <a:cs typeface="Arial"/>
                <a:sym typeface="Arial"/>
              </a:rPr>
              <a:t>http://chicktech.org</a:t>
            </a:r>
          </a:p>
        </p:txBody>
      </p:sp>
      <p:sp>
        <p:nvSpPr>
          <p:cNvPr id="153" name="Shape 153"/>
          <p:cNvSpPr txBox="1"/>
          <p:nvPr>
            <p:ph idx="12" type="sldNum"/>
          </p:nvPr>
        </p:nvSpPr>
        <p:spPr>
          <a:xfrm>
            <a:off x="6553200" y="6356350"/>
            <a:ext cx="21335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a:t> </a:t>
            </a:r>
          </a:p>
        </p:txBody>
      </p:sp>
      <p:pic>
        <p:nvPicPr>
          <p:cNvPr id="154" name="Shape 154"/>
          <p:cNvPicPr preferRelativeResize="0"/>
          <p:nvPr/>
        </p:nvPicPr>
        <p:blipFill>
          <a:blip r:embed="rId3">
            <a:alphaModFix/>
          </a:blip>
          <a:stretch>
            <a:fillRect/>
          </a:stretch>
        </p:blipFill>
        <p:spPr>
          <a:xfrm>
            <a:off x="641500" y="635000"/>
            <a:ext cx="7852610" cy="565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888888"/>
                </a:solidFill>
                <a:latin typeface="Arial"/>
                <a:ea typeface="Arial"/>
                <a:cs typeface="Arial"/>
                <a:sym typeface="Arial"/>
              </a:rPr>
              <a:t>http://chicktech.org</a:t>
            </a:r>
          </a:p>
        </p:txBody>
      </p:sp>
      <p:sp>
        <p:nvSpPr>
          <p:cNvPr id="160" name="Shape 1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a:t> </a:t>
            </a:r>
          </a:p>
        </p:txBody>
      </p:sp>
      <p:pic>
        <p:nvPicPr>
          <p:cNvPr id="161" name="Shape 161"/>
          <p:cNvPicPr preferRelativeResize="0"/>
          <p:nvPr/>
        </p:nvPicPr>
        <p:blipFill>
          <a:blip r:embed="rId3">
            <a:alphaModFix/>
          </a:blip>
          <a:stretch>
            <a:fillRect/>
          </a:stretch>
        </p:blipFill>
        <p:spPr>
          <a:xfrm>
            <a:off x="720874" y="635000"/>
            <a:ext cx="7725140" cy="565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68" name="Shape 168"/>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69" name="Shape 169"/>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70" name="Shape 17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71" name="Shape 17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Tech Show</a:t>
            </a:r>
          </a:p>
        </p:txBody>
      </p:sp>
      <p:sp>
        <p:nvSpPr>
          <p:cNvPr id="172" name="Shape 172"/>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592950" y="2059750"/>
            <a:ext cx="7700700" cy="3627900"/>
          </a:xfrm>
          <a:prstGeom prst="rect">
            <a:avLst/>
          </a:prstGeom>
          <a:noFill/>
          <a:ln>
            <a:noFill/>
          </a:ln>
        </p:spPr>
        <p:txBody>
          <a:bodyPr anchorCtr="0" anchor="t" bIns="91425" lIns="91425" rIns="91425" tIns="91425">
            <a:noAutofit/>
          </a:bodyPr>
          <a:lstStyle/>
          <a:p>
            <a:pPr lvl="0" rtl="0" algn="ctr">
              <a:spcBef>
                <a:spcPts val="0"/>
              </a:spcBef>
              <a:buNone/>
            </a:pPr>
            <a:r>
              <a:rPr lang="en-US" sz="2400">
                <a:solidFill>
                  <a:srgbClr val="FFFFFF"/>
                </a:solidFill>
              </a:rPr>
              <a:t>http://www.eventbrite.com/e/chicktech-high-school-tech-show-2014-tickets-10460881779</a:t>
            </a:r>
          </a:p>
          <a:p>
            <a:pPr lvl="0" rtl="0" algn="ctr">
              <a:spcBef>
                <a:spcPts val="0"/>
              </a:spcBef>
              <a:buNone/>
            </a:pPr>
            <a:r>
              <a:t/>
            </a:r>
            <a:endParaRPr>
              <a:solidFill>
                <a:srgbClr val="FFFFFF"/>
              </a:solidFill>
            </a:endParaRPr>
          </a:p>
          <a:p>
            <a:pPr lvl="0">
              <a:spcBef>
                <a:spcPts val="0"/>
              </a:spcBef>
              <a:buNone/>
            </a:pPr>
            <a:r>
              <a:rPr lang="en-US" sz="2400">
                <a:solidFill>
                  <a:srgbClr val="FFFFFF"/>
                </a:solidFill>
              </a:rPr>
              <a:t>Open to the public!  Even if you won't be at the rest of the event, try to come to the Tech Show to meet some of the girls!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80" name="Shape 18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81" name="Shape 181"/>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82" name="Shape 18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83" name="Shape 183"/>
          <p:cNvSpPr txBox="1"/>
          <p:nvPr/>
        </p:nvSpPr>
        <p:spPr>
          <a:xfrm>
            <a:off x="264511" y="143258"/>
            <a:ext cx="85887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200">
                <a:solidFill>
                  <a:srgbClr val="45BEC3"/>
                </a:solidFill>
              </a:rPr>
              <a:t>Why Mentoring?</a:t>
            </a:r>
          </a:p>
        </p:txBody>
      </p:sp>
      <p:sp>
        <p:nvSpPr>
          <p:cNvPr id="184" name="Shape 184"/>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