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8974" y="2009473"/>
            <a:ext cx="5524225" cy="159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small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indent="0" lvl="1" marL="457200" rtl="0">
              <a:spcBef>
                <a:spcPts val="0"/>
              </a:spcBef>
              <a:buFont typeface="Arial"/>
              <a:buNone/>
              <a:defRPr sz="1200"/>
            </a:lvl2pPr>
            <a:lvl3pPr indent="0" lvl="2" marL="914400" rtl="0">
              <a:spcBef>
                <a:spcPts val="0"/>
              </a:spcBef>
              <a:buFont typeface="Arial"/>
              <a:buNone/>
              <a:defRPr sz="1000"/>
            </a:lvl3pPr>
            <a:lvl4pPr indent="0" lvl="3" marL="1371600" rtl="0">
              <a:spcBef>
                <a:spcPts val="0"/>
              </a:spcBef>
              <a:buFont typeface="Arial"/>
              <a:buNone/>
              <a:defRPr sz="900"/>
            </a:lvl4pPr>
            <a:lvl5pPr indent="0" lvl="4" marL="1828800" rtl="0">
              <a:spcBef>
                <a:spcPts val="0"/>
              </a:spcBef>
              <a:buFont typeface="Arial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indent="0" lvl="1" marL="457200" rtl="0">
              <a:spcBef>
                <a:spcPts val="0"/>
              </a:spcBef>
              <a:buFont typeface="Arial"/>
              <a:buNone/>
              <a:defRPr sz="1200"/>
            </a:lvl2pPr>
            <a:lvl3pPr indent="0" lvl="2" marL="914400" rtl="0">
              <a:spcBef>
                <a:spcPts val="0"/>
              </a:spcBef>
              <a:buFont typeface="Arial"/>
              <a:buNone/>
              <a:defRPr sz="1000"/>
            </a:lvl3pPr>
            <a:lvl4pPr indent="0" lvl="3" marL="1371600" rtl="0">
              <a:spcBef>
                <a:spcPts val="0"/>
              </a:spcBef>
              <a:buFont typeface="Arial"/>
              <a:buNone/>
              <a:defRPr sz="900"/>
            </a:lvl4pPr>
            <a:lvl5pPr indent="0" lvl="4" marL="1828800" rtl="0">
              <a:spcBef>
                <a:spcPts val="0"/>
              </a:spcBef>
              <a:buFont typeface="Arial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4A3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6525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94A3C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371600" y="4122710"/>
            <a:ext cx="6817709" cy="2525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Drupal CMS</a:t>
            </a:r>
          </a:p>
          <a:p>
            <a:pPr indent="0" lvl="0" marL="0" marR="0" rtl="0" algn="ctr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45BE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1611586"/>
            <a:ext cx="9144000" cy="23210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/>
          <p:nvPr/>
        </p:nvCxnSpPr>
        <p:spPr>
          <a:xfrm>
            <a:off x="0" y="1646622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5973378" y="-494783"/>
            <a:ext cx="3445629" cy="3478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142138" y="1961931"/>
            <a:ext cx="4510653" cy="1835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557" y="1717180"/>
            <a:ext cx="5180295" cy="210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0" y="155640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Shape 101"/>
          <p:cNvSpPr txBox="1"/>
          <p:nvPr>
            <p:ph type="title"/>
          </p:nvPr>
        </p:nvSpPr>
        <p:spPr>
          <a:xfrm>
            <a:off x="264511" y="1432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45BEC3"/>
                </a:solidFill>
                <a:latin typeface="Arial"/>
                <a:ea typeface="Arial"/>
                <a:cs typeface="Arial"/>
                <a:sym typeface="Arial"/>
              </a:rPr>
              <a:t>How Drupal started:</a:t>
            </a:r>
          </a:p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http://chicktech.org</a:t>
            </a:r>
          </a:p>
        </p:txBody>
      </p:sp>
      <p:sp>
        <p:nvSpPr>
          <p:cNvPr id="103" name="Shape 103"/>
          <p:cNvSpPr/>
          <p:nvPr/>
        </p:nvSpPr>
        <p:spPr>
          <a:xfrm>
            <a:off x="7037277" y="41164"/>
            <a:ext cx="1813442" cy="183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0" y="6275932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553" y="0"/>
            <a:ext cx="1609446" cy="1464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794800" y="1918875"/>
            <a:ext cx="7505099" cy="9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31536" y="1780891"/>
            <a:ext cx="8851200" cy="4271700"/>
          </a:xfrm>
          <a:prstGeom prst="rect">
            <a:avLst/>
          </a:prstGeom>
          <a:noFill/>
          <a:ln cap="flat" cmpd="sng" w="9525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- Started by Dries Buytaert "almost by accident"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- Began work on Drupal between 1998 and 1999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- Was originally a message board named Drop.org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- Became open source and "Drupal" in 2001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- And the community took it from there...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0" y="155640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>
            <p:ph type="title"/>
          </p:nvPr>
        </p:nvSpPr>
        <p:spPr>
          <a:xfrm>
            <a:off x="264511" y="1432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45BEC3"/>
                </a:solidFill>
                <a:latin typeface="Arial"/>
                <a:ea typeface="Arial"/>
                <a:cs typeface="Arial"/>
                <a:sym typeface="Arial"/>
              </a:rPr>
              <a:t>What is a CMS?</a:t>
            </a:r>
          </a:p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http://chicktech.org</a:t>
            </a:r>
          </a:p>
        </p:txBody>
      </p:sp>
      <p:sp>
        <p:nvSpPr>
          <p:cNvPr id="117" name="Shape 117"/>
          <p:cNvSpPr/>
          <p:nvPr/>
        </p:nvSpPr>
        <p:spPr>
          <a:xfrm>
            <a:off x="7037277" y="41164"/>
            <a:ext cx="1813499" cy="183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>
            <a:off x="0" y="6275932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553" y="0"/>
            <a:ext cx="1609446" cy="14642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794800" y="1918875"/>
            <a:ext cx="7505099" cy="9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41650" y="2594750"/>
            <a:ext cx="8790600" cy="3680099"/>
          </a:xfrm>
          <a:prstGeom prst="rect">
            <a:avLst/>
          </a:prstGeom>
          <a:noFill/>
          <a:ln cap="flat" cmpd="sng" w="9525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>
                <a:solidFill>
                  <a:srgbClr val="FFFFFF"/>
                </a:solidFill>
              </a:rPr>
              <a:t>- A computer program or website that allows for easy publishing, editing, and modifying of content.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>
                <a:solidFill>
                  <a:srgbClr val="FFFFFF"/>
                </a:solidFill>
              </a:rPr>
              <a:t>- A CMS user typically does not need to know how to program, just how to use the CMS administration panel.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>
                <a:solidFill>
                  <a:srgbClr val="FFFFFF"/>
                </a:solidFill>
              </a:rPr>
              <a:t>- Instead of writing a new HTML page for each piece of content, you simply fill out a form and it all gets stored in a database and dynamically displayed to viewers.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36550" y="1744850"/>
            <a:ext cx="8784899" cy="773699"/>
          </a:xfrm>
          <a:prstGeom prst="rect">
            <a:avLst/>
          </a:prstGeom>
          <a:noFill/>
          <a:ln cap="flat" cmpd="sng" w="9525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 u="sng">
                <a:solidFill>
                  <a:srgbClr val="FFFFFF"/>
                </a:solidFill>
              </a:rPr>
              <a:t>C</a:t>
            </a:r>
            <a:r>
              <a:rPr b="1" lang="en-US" sz="3000" u="sng">
                <a:solidFill>
                  <a:srgbClr val="FFFFFF"/>
                </a:solidFill>
              </a:rPr>
              <a:t>ontent </a:t>
            </a:r>
            <a:r>
              <a:rPr b="1" lang="en-US" sz="3600" u="sng">
                <a:solidFill>
                  <a:srgbClr val="FFFFFF"/>
                </a:solidFill>
              </a:rPr>
              <a:t>M</a:t>
            </a:r>
            <a:r>
              <a:rPr b="1" lang="en-US" sz="3000" u="sng">
                <a:solidFill>
                  <a:srgbClr val="FFFFFF"/>
                </a:solidFill>
              </a:rPr>
              <a:t>anagement </a:t>
            </a:r>
            <a:r>
              <a:rPr b="1" lang="en-US" sz="3600" u="sng">
                <a:solidFill>
                  <a:srgbClr val="FFFFFF"/>
                </a:solidFill>
              </a:rPr>
              <a:t>S</a:t>
            </a:r>
            <a:r>
              <a:rPr b="1" lang="en-US" sz="3000" u="sng">
                <a:solidFill>
                  <a:srgbClr val="FFFFFF"/>
                </a:solidFill>
              </a:rPr>
              <a:t>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/>
          <p:nvPr/>
        </p:nvCxnSpPr>
        <p:spPr>
          <a:xfrm>
            <a:off x="0" y="155640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Shape 130"/>
          <p:cNvSpPr txBox="1"/>
          <p:nvPr>
            <p:ph type="title"/>
          </p:nvPr>
        </p:nvSpPr>
        <p:spPr>
          <a:xfrm>
            <a:off x="264511" y="1432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45BEC3"/>
                </a:solidFill>
                <a:latin typeface="Arial"/>
                <a:ea typeface="Arial"/>
                <a:cs typeface="Arial"/>
                <a:sym typeface="Arial"/>
              </a:rPr>
              <a:t>Why is it important?</a:t>
            </a: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http://chicktech.org</a:t>
            </a:r>
          </a:p>
        </p:txBody>
      </p:sp>
      <p:sp>
        <p:nvSpPr>
          <p:cNvPr id="132" name="Shape 132"/>
          <p:cNvSpPr/>
          <p:nvPr/>
        </p:nvSpPr>
        <p:spPr>
          <a:xfrm>
            <a:off x="7037277" y="41164"/>
            <a:ext cx="1813499" cy="183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0" y="6275932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553" y="0"/>
            <a:ext cx="1609446" cy="14642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794800" y="1918875"/>
            <a:ext cx="7505099" cy="9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31536" y="1947809"/>
            <a:ext cx="8805599" cy="4104899"/>
          </a:xfrm>
          <a:prstGeom prst="rect">
            <a:avLst/>
          </a:prstGeom>
          <a:noFill/>
          <a:ln cap="flat" cmpd="sng" w="9525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Making the content easy to edit means that programmers can focus on programming, and content creators don't have to learn how to program.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The easier it is to add and manage content, the more time you can spend making lots of it!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>
            <a:off x="0" y="155640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Shape 144"/>
          <p:cNvSpPr txBox="1"/>
          <p:nvPr>
            <p:ph type="title"/>
          </p:nvPr>
        </p:nvSpPr>
        <p:spPr>
          <a:xfrm>
            <a:off x="264511" y="1432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45BEC3"/>
                </a:solidFill>
                <a:latin typeface="Arial"/>
                <a:ea typeface="Arial"/>
                <a:cs typeface="Arial"/>
                <a:sym typeface="Arial"/>
              </a:rPr>
              <a:t>What is a "framework"?</a:t>
            </a:r>
          </a:p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http://chicktech.org</a:t>
            </a:r>
          </a:p>
        </p:txBody>
      </p:sp>
      <p:sp>
        <p:nvSpPr>
          <p:cNvPr id="146" name="Shape 146"/>
          <p:cNvSpPr/>
          <p:nvPr/>
        </p:nvSpPr>
        <p:spPr>
          <a:xfrm>
            <a:off x="7037277" y="41164"/>
            <a:ext cx="1813499" cy="183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7" name="Shape 147"/>
          <p:cNvCxnSpPr/>
          <p:nvPr/>
        </p:nvCxnSpPr>
        <p:spPr>
          <a:xfrm>
            <a:off x="0" y="6275932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553" y="0"/>
            <a:ext cx="1609446" cy="146429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94800" y="1918875"/>
            <a:ext cx="7505099" cy="9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31536" y="1947809"/>
            <a:ext cx="8805599" cy="4104899"/>
          </a:xfrm>
          <a:prstGeom prst="rect">
            <a:avLst/>
          </a:prstGeom>
          <a:noFill/>
          <a:ln cap="flat" cmpd="sng" w="9525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>
                <a:solidFill>
                  <a:srgbClr val="FFFFFF"/>
                </a:solidFill>
              </a:rPr>
              <a:t>- A software framework is a universal, reusable software platform used to develop applications, products and solutions.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>
                <a:solidFill>
                  <a:srgbClr val="FFFFFF"/>
                </a:solidFill>
              </a:rPr>
              <a:t>- It provides the rough foundation on which many different types of sites/programs 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>
                <a:solidFill>
                  <a:srgbClr val="FFFFFF"/>
                </a:solidFill>
              </a:rPr>
              <a:t>- Provides many common tools, functions, and libraries and makes them readily available for the developer.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>
                <a:solidFill>
                  <a:srgbClr val="FFFFFF"/>
                </a:solidFill>
              </a:rPr>
              <a:t>- The framework does the "heavy lifting" for you! Spend more time focusing on making an awesome site, and less time building the basic components.</a:t>
            </a:r>
            <a:r>
              <a:rPr lang="en-US" sz="2800">
                <a:solidFill>
                  <a:srgbClr val="FFFFFF"/>
                </a:solidFill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7" name="Shape 157"/>
          <p:cNvCxnSpPr/>
          <p:nvPr/>
        </p:nvCxnSpPr>
        <p:spPr>
          <a:xfrm>
            <a:off x="0" y="155640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 txBox="1"/>
          <p:nvPr>
            <p:ph type="title"/>
          </p:nvPr>
        </p:nvSpPr>
        <p:spPr>
          <a:xfrm>
            <a:off x="264511" y="1432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45BEC3"/>
                </a:solidFill>
                <a:latin typeface="Arial"/>
                <a:ea typeface="Arial"/>
                <a:cs typeface="Arial"/>
                <a:sym typeface="Arial"/>
              </a:rPr>
              <a:t>Drupal out of the box:</a:t>
            </a:r>
          </a:p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http://chicktech.org</a:t>
            </a:r>
          </a:p>
        </p:txBody>
      </p:sp>
      <p:sp>
        <p:nvSpPr>
          <p:cNvPr id="160" name="Shape 160"/>
          <p:cNvSpPr/>
          <p:nvPr/>
        </p:nvSpPr>
        <p:spPr>
          <a:xfrm>
            <a:off x="7037277" y="41164"/>
            <a:ext cx="1813499" cy="183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1" name="Shape 161"/>
          <p:cNvCxnSpPr/>
          <p:nvPr/>
        </p:nvCxnSpPr>
        <p:spPr>
          <a:xfrm>
            <a:off x="0" y="6275932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553" y="0"/>
            <a:ext cx="1609446" cy="146429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94800" y="1918875"/>
            <a:ext cx="7505099" cy="9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31536" y="1947809"/>
            <a:ext cx="8836199" cy="4104899"/>
          </a:xfrm>
          <a:prstGeom prst="rect">
            <a:avLst/>
          </a:prstGeom>
          <a:noFill/>
          <a:ln cap="flat" cmpd="sng" w="9525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Administration panel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User sign up / log-in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User security roles and permissions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Database connectivity (several common ones)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Ability to send emails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Ability to build multilingual sites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Image uploading with automatic resizing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Common libraries like jquery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Reports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RSS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/>
          <p:nvPr/>
        </p:nvCxnSpPr>
        <p:spPr>
          <a:xfrm>
            <a:off x="0" y="155640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Shape 172"/>
          <p:cNvSpPr txBox="1"/>
          <p:nvPr>
            <p:ph type="title"/>
          </p:nvPr>
        </p:nvSpPr>
        <p:spPr>
          <a:xfrm>
            <a:off x="264511" y="1432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45BEC3"/>
                </a:solidFill>
                <a:latin typeface="Arial"/>
                <a:ea typeface="Arial"/>
                <a:cs typeface="Arial"/>
                <a:sym typeface="Arial"/>
              </a:rPr>
              <a:t>(continued):</a:t>
            </a:r>
          </a:p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http://chicktech.org</a:t>
            </a:r>
          </a:p>
        </p:txBody>
      </p:sp>
      <p:sp>
        <p:nvSpPr>
          <p:cNvPr id="174" name="Shape 174"/>
          <p:cNvSpPr/>
          <p:nvPr/>
        </p:nvSpPr>
        <p:spPr>
          <a:xfrm>
            <a:off x="7037277" y="41164"/>
            <a:ext cx="1813499" cy="183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5" name="Shape 175"/>
          <p:cNvCxnSpPr/>
          <p:nvPr/>
        </p:nvCxnSpPr>
        <p:spPr>
          <a:xfrm>
            <a:off x="0" y="6275932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553" y="0"/>
            <a:ext cx="1609446" cy="146429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794800" y="1918875"/>
            <a:ext cx="7505099" cy="9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31536" y="1947809"/>
            <a:ext cx="8851200" cy="4104899"/>
          </a:xfrm>
          <a:prstGeom prst="rect">
            <a:avLst/>
          </a:prstGeom>
          <a:noFill/>
          <a:ln cap="flat" cmpd="sng" w="9525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URL aliasing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Cron scheduled tasks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Blogging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Forum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Contact form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Menu building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Taxonomy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Update manager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And thousands of modules!!!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0" y="155640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Shape 186"/>
          <p:cNvSpPr txBox="1"/>
          <p:nvPr>
            <p:ph type="title"/>
          </p:nvPr>
        </p:nvSpPr>
        <p:spPr>
          <a:xfrm>
            <a:off x="264511" y="1432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45BEC3"/>
                </a:solidFill>
                <a:latin typeface="Arial"/>
                <a:ea typeface="Arial"/>
                <a:cs typeface="Arial"/>
                <a:sym typeface="Arial"/>
              </a:rPr>
              <a:t>Built to be built on</a:t>
            </a:r>
          </a:p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http://chicktech.org</a:t>
            </a:r>
          </a:p>
        </p:txBody>
      </p:sp>
      <p:sp>
        <p:nvSpPr>
          <p:cNvPr id="188" name="Shape 188"/>
          <p:cNvSpPr/>
          <p:nvPr/>
        </p:nvSpPr>
        <p:spPr>
          <a:xfrm>
            <a:off x="7037277" y="41164"/>
            <a:ext cx="1813499" cy="183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9" name="Shape 189"/>
          <p:cNvCxnSpPr/>
          <p:nvPr/>
        </p:nvCxnSpPr>
        <p:spPr>
          <a:xfrm>
            <a:off x="0" y="6275932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553" y="0"/>
            <a:ext cx="1609446" cy="146429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794800" y="1918875"/>
            <a:ext cx="7505099" cy="9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60000" y="1917109"/>
            <a:ext cx="8836199" cy="4104899"/>
          </a:xfrm>
          <a:prstGeom prst="rect">
            <a:avLst/>
          </a:prstGeom>
          <a:noFill/>
          <a:ln cap="flat" cmpd="sng" w="9525">
            <a:solidFill>
              <a:srgbClr val="45BE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Made with adding modules in mind.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Uses "hooks" all throughout to give modules a chance to interact with the pages and content as they are being built.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Thousands of modules out there that can be added like puzzle pieces.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</a:rPr>
              <a:t>- If you can't find a module, you can always write one!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