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0D6518-D75D-4997-B2E4-2E89E5C41DE6}">
  <a:tblStyle styleId="{D80D6518-D75D-4997-B2E4-2E89E5C41D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08647df45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08647df4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08647df4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08647df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08647df45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08647df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08647df45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08647df4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08647df45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08647df4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08647df45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08647df4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s://developer.mozilla.org/en-US/docs/Web/API" TargetMode="External"/><Relationship Id="rId5"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stackify.com/soap-vs-res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microsoft.com/en-us/dotnet/api/system.net.http?view=net-6.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a:off x="0" y="685801"/>
            <a:ext cx="12188952" cy="521767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6" name="Google Shape;86;p13"/>
          <p:cNvPicPr preferRelativeResize="0"/>
          <p:nvPr/>
        </p:nvPicPr>
        <p:blipFill rotWithShape="1">
          <a:blip r:embed="rId3">
            <a:alphaModFix/>
          </a:blip>
          <a:srcRect b="52759" l="8235" r="8213" t="20008"/>
          <a:stretch/>
        </p:blipFill>
        <p:spPr>
          <a:xfrm flipH="1" rot="10800000">
            <a:off x="2" y="0"/>
            <a:ext cx="12191999" cy="2235323"/>
          </a:xfrm>
          <a:custGeom>
            <a:rect b="b" l="l" r="r" t="t"/>
            <a:pathLst>
              <a:path extrusionOk="0" h="2235323" w="12191999">
                <a:moveTo>
                  <a:pt x="0" y="2235323"/>
                </a:moveTo>
                <a:lnTo>
                  <a:pt x="12191999" y="2235323"/>
                </a:lnTo>
                <a:lnTo>
                  <a:pt x="12191999" y="0"/>
                </a:lnTo>
                <a:lnTo>
                  <a:pt x="0" y="0"/>
                </a:lnTo>
                <a:close/>
              </a:path>
            </a:pathLst>
          </a:custGeom>
          <a:noFill/>
          <a:ln>
            <a:noFill/>
          </a:ln>
        </p:spPr>
      </p:pic>
      <p:sp>
        <p:nvSpPr>
          <p:cNvPr id="87" name="Google Shape;87;p13"/>
          <p:cNvSpPr txBox="1"/>
          <p:nvPr>
            <p:ph type="ctrTitle"/>
          </p:nvPr>
        </p:nvSpPr>
        <p:spPr>
          <a:xfrm>
            <a:off x="753925" y="1601735"/>
            <a:ext cx="10684151" cy="19919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600"/>
              <a:buFont typeface="Calibri"/>
              <a:buNone/>
            </a:pPr>
            <a:r>
              <a:rPr lang="en-US" sz="6600">
                <a:solidFill>
                  <a:srgbClr val="FFFFFF"/>
                </a:solidFill>
              </a:rPr>
              <a:t>System.Net.Http, </a:t>
            </a:r>
            <a:r>
              <a:rPr lang="en-US" sz="6600">
                <a:solidFill>
                  <a:srgbClr val="FFFFFF"/>
                </a:solidFill>
              </a:rPr>
              <a:t>API, &amp; JSON</a:t>
            </a:r>
            <a:endParaRPr/>
          </a:p>
        </p:txBody>
      </p:sp>
      <p:pic>
        <p:nvPicPr>
          <p:cNvPr id="88" name="Google Shape;88;p13"/>
          <p:cNvPicPr preferRelativeResize="0"/>
          <p:nvPr/>
        </p:nvPicPr>
        <p:blipFill rotWithShape="1">
          <a:blip r:embed="rId3">
            <a:alphaModFix/>
          </a:blip>
          <a:srcRect b="80325" l="8235" r="8213" t="-1"/>
          <a:stretch/>
        </p:blipFill>
        <p:spPr>
          <a:xfrm flipH="1" rot="10800000">
            <a:off x="0" y="4586080"/>
            <a:ext cx="12191999" cy="1614974"/>
          </a:xfrm>
          <a:custGeom>
            <a:rect b="b" l="l" r="r" t="t"/>
            <a:pathLst>
              <a:path extrusionOk="0" h="1614974" w="12191999">
                <a:moveTo>
                  <a:pt x="0" y="1614974"/>
                </a:moveTo>
                <a:lnTo>
                  <a:pt x="12191999" y="1614974"/>
                </a:lnTo>
                <a:lnTo>
                  <a:pt x="12191999" y="0"/>
                </a:lnTo>
                <a:lnTo>
                  <a:pt x="0" y="0"/>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22"/>
          <p:cNvSpPr/>
          <p:nvPr/>
        </p:nvSpPr>
        <p:spPr>
          <a:xfrm>
            <a:off x="6577125" y="3726"/>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9" name="Google Shape;149;p22"/>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sp>
        <p:nvSpPr>
          <p:cNvPr id="150" name="Google Shape;150;p22"/>
          <p:cNvSpPr txBox="1"/>
          <p:nvPr>
            <p:ph type="title"/>
          </p:nvPr>
        </p:nvSpPr>
        <p:spPr>
          <a:xfrm>
            <a:off x="801340" y="802955"/>
            <a:ext cx="4977976" cy="14540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solidFill>
                  <a:srgbClr val="000000"/>
                </a:solidFill>
              </a:rPr>
              <a:t>Interfaces</a:t>
            </a:r>
            <a:endParaRPr/>
          </a:p>
        </p:txBody>
      </p:sp>
      <p:sp>
        <p:nvSpPr>
          <p:cNvPr id="151" name="Google Shape;151;p22"/>
          <p:cNvSpPr txBox="1"/>
          <p:nvPr>
            <p:ph idx="1" type="body"/>
          </p:nvPr>
        </p:nvSpPr>
        <p:spPr>
          <a:xfrm>
            <a:off x="797809" y="2421682"/>
            <a:ext cx="4977578" cy="363928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lang="en-US" sz="2000">
                <a:solidFill>
                  <a:srgbClr val="000000"/>
                </a:solidFill>
              </a:rPr>
              <a:t>Abstracts the detail</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Interact or </a:t>
            </a:r>
            <a:r>
              <a:rPr lang="en-US" sz="2000">
                <a:solidFill>
                  <a:srgbClr val="000000"/>
                </a:solidFill>
              </a:rPr>
              <a:t>communicate</a:t>
            </a:r>
            <a:r>
              <a:rPr lang="en-US" sz="2000">
                <a:solidFill>
                  <a:srgbClr val="000000"/>
                </a:solidFill>
              </a:rPr>
              <a:t> with an object</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What are we allowed to change or see</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User Interface</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API is Programmer Interface</a:t>
            </a:r>
            <a:endParaRPr/>
          </a:p>
          <a:p>
            <a:pPr indent="0" lvl="0" marL="0" rtl="0" algn="l">
              <a:lnSpc>
                <a:spcPct val="90000"/>
              </a:lnSpc>
              <a:spcBef>
                <a:spcPts val="1000"/>
              </a:spcBef>
              <a:spcAft>
                <a:spcPts val="0"/>
              </a:spcAft>
              <a:buClr>
                <a:schemeClr val="dk1"/>
              </a:buClr>
              <a:buSzPts val="2000"/>
              <a:buNone/>
            </a:pPr>
            <a:r>
              <a:t/>
            </a:r>
            <a:endParaRPr sz="2000">
              <a:solidFill>
                <a:srgbClr val="000000"/>
              </a:solidFill>
            </a:endParaRPr>
          </a:p>
        </p:txBody>
      </p:sp>
      <p:sp>
        <p:nvSpPr>
          <p:cNvPr id="152" name="Google Shape;152;p22"/>
          <p:cNvSpPr/>
          <p:nvPr/>
        </p:nvSpPr>
        <p:spPr>
          <a:xfrm flipH="1">
            <a:off x="7191562" y="738619"/>
            <a:ext cx="5000438" cy="5400962"/>
          </a:xfrm>
          <a:custGeom>
            <a:rect b="b" l="l" r="r" t="t"/>
            <a:pathLst>
              <a:path extrusionOk="0" h="5400962" w="5000438">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Web Design" id="153" name="Google Shape;153;p22"/>
          <p:cNvPicPr preferRelativeResize="0"/>
          <p:nvPr/>
        </p:nvPicPr>
        <p:blipFill rotWithShape="1">
          <a:blip r:embed="rId4">
            <a:alphaModFix/>
          </a:blip>
          <a:srcRect b="0" l="0" r="0" t="0"/>
          <a:stretch/>
        </p:blipFill>
        <p:spPr>
          <a:xfrm>
            <a:off x="8121726" y="1629089"/>
            <a:ext cx="3620021" cy="36200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3"/>
          <p:cNvSpPr/>
          <p:nvPr/>
        </p:nvSpPr>
        <p:spPr>
          <a:xfrm>
            <a:off x="355601" y="0"/>
            <a:ext cx="11480494"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9" name="Google Shape;159;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0" name="Google Shape;160;p23"/>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API</a:t>
            </a:r>
            <a:endParaRPr/>
          </a:p>
        </p:txBody>
      </p:sp>
      <p:sp>
        <p:nvSpPr>
          <p:cNvPr id="161" name="Google Shape;161;p23"/>
          <p:cNvSpPr txBox="1"/>
          <p:nvPr>
            <p:ph idx="1" type="body"/>
          </p:nvPr>
        </p:nvSpPr>
        <p:spPr>
          <a:xfrm>
            <a:off x="1179226" y="3092970"/>
            <a:ext cx="9833548" cy="347242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Abstraction of the implementation</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DRY</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API is typically referred to Web-based</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IT'S</a:t>
            </a:r>
            <a:r>
              <a:rPr lang="en-US" sz="2400">
                <a:solidFill>
                  <a:srgbClr val="000000"/>
                </a:solidFill>
              </a:rPr>
              <a:t> NOT JUST WEB</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Built in functions on your programming language</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Programming Languages are APIs</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APIs take care of many of the details we take for granted</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Can use different </a:t>
            </a:r>
            <a:r>
              <a:rPr lang="en-US" sz="2400">
                <a:solidFill>
                  <a:srgbClr val="000000"/>
                </a:solidFill>
              </a:rPr>
              <a:t>languages</a:t>
            </a:r>
            <a:r>
              <a:rPr lang="en-US" sz="2400">
                <a:solidFill>
                  <a:srgbClr val="000000"/>
                </a:solidFill>
              </a:rPr>
              <a:t> because of standardization like JSON.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4"/>
          <p:cNvSpPr/>
          <p:nvPr/>
        </p:nvSpPr>
        <p:spPr>
          <a:xfrm>
            <a:off x="5920431" y="0"/>
            <a:ext cx="6271569"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7" name="Google Shape;167;p24"/>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sp>
        <p:nvSpPr>
          <p:cNvPr id="168" name="Google Shape;168;p24"/>
          <p:cNvSpPr txBox="1"/>
          <p:nvPr>
            <p:ph type="title"/>
          </p:nvPr>
        </p:nvSpPr>
        <p:spPr>
          <a:xfrm>
            <a:off x="804998" y="798445"/>
            <a:ext cx="4803636" cy="1311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solidFill>
                  <a:srgbClr val="000000"/>
                </a:solidFill>
              </a:rPr>
              <a:t>Web API</a:t>
            </a:r>
            <a:endParaRPr/>
          </a:p>
        </p:txBody>
      </p:sp>
      <p:sp>
        <p:nvSpPr>
          <p:cNvPr id="169" name="Google Shape;169;p24"/>
          <p:cNvSpPr txBox="1"/>
          <p:nvPr>
            <p:ph idx="1" type="body"/>
          </p:nvPr>
        </p:nvSpPr>
        <p:spPr>
          <a:xfrm>
            <a:off x="804997" y="2272143"/>
            <a:ext cx="4706803" cy="378883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lang="en-US" sz="2000" u="sng">
                <a:solidFill>
                  <a:srgbClr val="000000"/>
                </a:solidFill>
                <a:hlinkClick r:id="rId4">
                  <a:extLst>
                    <a:ext uri="{A12FA001-AC4F-418D-AE19-62706E023703}">
                      <ahyp:hlinkClr val="tx"/>
                    </a:ext>
                  </a:extLst>
                </a:hlinkClick>
              </a:rPr>
              <a:t>https://developer.mozilla.org/en-US/docs/Web/API</a:t>
            </a:r>
            <a:endParaRPr sz="2000">
              <a:solidFill>
                <a:srgbClr val="000000"/>
              </a:solidFill>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People have already done most of the work for us</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Frameworks</a:t>
            </a:r>
            <a:endParaRPr/>
          </a:p>
          <a:p>
            <a:pPr indent="-228600" lvl="1" marL="685800" rtl="0" algn="l">
              <a:lnSpc>
                <a:spcPct val="90000"/>
              </a:lnSpc>
              <a:spcBef>
                <a:spcPts val="500"/>
              </a:spcBef>
              <a:spcAft>
                <a:spcPts val="0"/>
              </a:spcAft>
              <a:buClr>
                <a:srgbClr val="000000"/>
              </a:buClr>
              <a:buSzPts val="2000"/>
              <a:buChar char="•"/>
            </a:pPr>
            <a:r>
              <a:rPr lang="en-US" sz="2000">
                <a:solidFill>
                  <a:srgbClr val="000000"/>
                </a:solidFill>
              </a:rPr>
              <a:t>Asp.net Core</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Assist with code</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Focus on the business problem</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What are APIs have you worked with?</a:t>
            </a:r>
            <a:endParaRPr/>
          </a:p>
        </p:txBody>
      </p:sp>
      <p:sp>
        <p:nvSpPr>
          <p:cNvPr id="170" name="Google Shape;170;p24"/>
          <p:cNvSpPr/>
          <p:nvPr/>
        </p:nvSpPr>
        <p:spPr>
          <a:xfrm flipH="1">
            <a:off x="6713915" y="590635"/>
            <a:ext cx="5478085" cy="6276841"/>
          </a:xfrm>
          <a:custGeom>
            <a:rect b="b" l="l" r="r" t="t"/>
            <a:pathLst>
              <a:path extrusionOk="0" h="6276841" w="5478085">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1" name="Google Shape;171;p24"/>
          <p:cNvPicPr preferRelativeResize="0"/>
          <p:nvPr/>
        </p:nvPicPr>
        <p:blipFill rotWithShape="1">
          <a:blip r:embed="rId5">
            <a:alphaModFix/>
          </a:blip>
          <a:srcRect b="1" l="1110" r="40884" t="0"/>
          <a:stretch/>
        </p:blipFill>
        <p:spPr>
          <a:xfrm>
            <a:off x="6893318" y="770037"/>
            <a:ext cx="5298683" cy="6097438"/>
          </a:xfrm>
          <a:custGeom>
            <a:rect b="b" l="l" r="r" t="t"/>
            <a:pathLst>
              <a:path extrusionOk="0" h="6097438" w="5298683">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2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8" name="Google Shape;178;p2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9" name="Google Shape;179;p2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Remote API</a:t>
            </a:r>
            <a:endParaRPr/>
          </a:p>
        </p:txBody>
      </p:sp>
      <p:sp>
        <p:nvSpPr>
          <p:cNvPr id="180" name="Google Shape;180;p25"/>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Do not have space on local machines to store EVERYTHING!</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Allows us to connect to outside code and databases</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Get computational power remotely.</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Google Translate AR app!</a:t>
            </a:r>
            <a:endParaRPr/>
          </a:p>
          <a:p>
            <a:pPr indent="-228600" lvl="1" marL="685800" rtl="0" algn="l">
              <a:lnSpc>
                <a:spcPct val="90000"/>
              </a:lnSpc>
              <a:spcBef>
                <a:spcPts val="500"/>
              </a:spcBef>
              <a:spcAft>
                <a:spcPts val="0"/>
              </a:spcAft>
              <a:buClr>
                <a:srgbClr val="000000"/>
              </a:buClr>
              <a:buSzPts val="2400"/>
              <a:buChar char="•"/>
            </a:pPr>
            <a:r>
              <a:rPr lang="en-US">
                <a:solidFill>
                  <a:srgbClr val="000000"/>
                </a:solidFill>
              </a:rPr>
              <a:t>Try it out</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Style of Programming using Remote API</a:t>
            </a:r>
            <a:endParaRPr/>
          </a:p>
          <a:p>
            <a:pPr indent="-228600" lvl="1" marL="685800" rtl="0" algn="l">
              <a:lnSpc>
                <a:spcPct val="90000"/>
              </a:lnSpc>
              <a:spcBef>
                <a:spcPts val="500"/>
              </a:spcBef>
              <a:spcAft>
                <a:spcPts val="0"/>
              </a:spcAft>
              <a:buClr>
                <a:srgbClr val="000000"/>
              </a:buClr>
              <a:buSzPts val="2400"/>
              <a:buChar char="•"/>
            </a:pPr>
            <a:r>
              <a:rPr lang="en-US" strike="sngStrike">
                <a:solidFill>
                  <a:srgbClr val="000000"/>
                </a:solidFill>
              </a:rPr>
              <a:t>SOAP </a:t>
            </a:r>
            <a:endParaRPr/>
          </a:p>
          <a:p>
            <a:pPr indent="-228600" lvl="1" marL="685800" rtl="0" algn="l">
              <a:lnSpc>
                <a:spcPct val="90000"/>
              </a:lnSpc>
              <a:spcBef>
                <a:spcPts val="500"/>
              </a:spcBef>
              <a:spcAft>
                <a:spcPts val="0"/>
              </a:spcAft>
              <a:buClr>
                <a:srgbClr val="000000"/>
              </a:buClr>
              <a:buSzPts val="2400"/>
              <a:buChar char="•"/>
            </a:pPr>
            <a:r>
              <a:rPr lang="en-US" strike="sngStrike">
                <a:solidFill>
                  <a:srgbClr val="000000"/>
                </a:solidFill>
              </a:rPr>
              <a:t>RPC</a:t>
            </a:r>
            <a:endParaRPr/>
          </a:p>
          <a:p>
            <a:pPr indent="-228600" lvl="1" marL="685800" rtl="0" algn="l">
              <a:lnSpc>
                <a:spcPct val="90000"/>
              </a:lnSpc>
              <a:spcBef>
                <a:spcPts val="500"/>
              </a:spcBef>
              <a:spcAft>
                <a:spcPts val="0"/>
              </a:spcAft>
              <a:buClr>
                <a:srgbClr val="000000"/>
              </a:buClr>
              <a:buSzPts val="2400"/>
              <a:buChar char="•"/>
            </a:pPr>
            <a:r>
              <a:rPr lang="en-US">
                <a:solidFill>
                  <a:srgbClr val="000000"/>
                </a:solidFill>
              </a:rPr>
              <a:t>REST</a:t>
            </a:r>
            <a:endParaRPr/>
          </a:p>
          <a:p>
            <a:pPr indent="-228600" lvl="2" marL="1143000" rtl="0" algn="l">
              <a:lnSpc>
                <a:spcPct val="90000"/>
              </a:lnSpc>
              <a:spcBef>
                <a:spcPts val="500"/>
              </a:spcBef>
              <a:spcAft>
                <a:spcPts val="0"/>
              </a:spcAft>
              <a:buClr>
                <a:srgbClr val="000000"/>
              </a:buClr>
              <a:buSzPts val="2400"/>
              <a:buChar char="•"/>
            </a:pPr>
            <a:r>
              <a:rPr lang="en-US" sz="2400" u="sng">
                <a:solidFill>
                  <a:srgbClr val="000000"/>
                </a:solidFill>
                <a:hlinkClick r:id="rId4">
                  <a:extLst>
                    <a:ext uri="{A12FA001-AC4F-418D-AE19-62706E023703}">
                      <ahyp:hlinkClr val="tx"/>
                    </a:ext>
                  </a:extLst>
                </a:hlinkClick>
              </a:rPr>
              <a:t>https://stackify.com/soap-vs-rest/</a:t>
            </a:r>
            <a:endParaRPr sz="2400">
              <a:solidFill>
                <a:srgbClr val="000000"/>
              </a:solidFill>
            </a:endParaRPr>
          </a:p>
          <a:p>
            <a:pPr indent="-76200" lvl="2" marL="1143000" rtl="0" algn="l">
              <a:lnSpc>
                <a:spcPct val="90000"/>
              </a:lnSpc>
              <a:spcBef>
                <a:spcPts val="500"/>
              </a:spcBef>
              <a:spcAft>
                <a:spcPts val="0"/>
              </a:spcAft>
              <a:buClr>
                <a:schemeClr val="dk1"/>
              </a:buClr>
              <a:buSzPts val="2400"/>
              <a:buNone/>
            </a:pPr>
            <a:r>
              <a:t/>
            </a:r>
            <a:endParaRPr sz="2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26"/>
          <p:cNvSpPr/>
          <p:nvPr/>
        </p:nvSpPr>
        <p:spPr>
          <a:xfrm>
            <a:off x="-1"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26"/>
          <p:cNvSpPr/>
          <p:nvPr/>
        </p:nvSpPr>
        <p:spPr>
          <a:xfrm>
            <a:off x="153" y="0"/>
            <a:ext cx="12191695" cy="6858000"/>
          </a:xfrm>
          <a:prstGeom prst="rect">
            <a:avLst/>
          </a:prstGeom>
          <a:gradFill>
            <a:gsLst>
              <a:gs pos="0">
                <a:srgbClr val="F5F7FC"/>
              </a:gs>
              <a:gs pos="74000">
                <a:srgbClr val="A9BEE4"/>
              </a:gs>
              <a:gs pos="83000">
                <a:srgbClr val="A9BEE4"/>
              </a:gs>
              <a:gs pos="100000">
                <a:srgbClr val="C5D3ED"/>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26"/>
          <p:cNvSpPr/>
          <p:nvPr/>
        </p:nvSpPr>
        <p:spPr>
          <a:xfrm>
            <a:off x="0" y="891540"/>
            <a:ext cx="722376" cy="5071110"/>
          </a:xfrm>
          <a:prstGeom prst="rect">
            <a:avLst/>
          </a:prstGeom>
          <a:solidFill>
            <a:srgbClr val="4C52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26"/>
          <p:cNvSpPr/>
          <p:nvPr/>
        </p:nvSpPr>
        <p:spPr>
          <a:xfrm>
            <a:off x="1202435" y="891540"/>
            <a:ext cx="10989565" cy="5071110"/>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26"/>
          <p:cNvSpPr txBox="1"/>
          <p:nvPr>
            <p:ph type="title"/>
          </p:nvPr>
        </p:nvSpPr>
        <p:spPr>
          <a:xfrm>
            <a:off x="1523984" y="1054121"/>
            <a:ext cx="9465131" cy="1184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Representational State Transfer (RESTful)</a:t>
            </a:r>
            <a:endParaRPr/>
          </a:p>
        </p:txBody>
      </p:sp>
      <p:sp>
        <p:nvSpPr>
          <p:cNvPr id="190" name="Google Shape;190;p26"/>
          <p:cNvSpPr txBox="1"/>
          <p:nvPr>
            <p:ph idx="1" type="body"/>
          </p:nvPr>
        </p:nvSpPr>
        <p:spPr>
          <a:xfrm>
            <a:off x="1524000" y="2399099"/>
            <a:ext cx="9465564" cy="34009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Sits on top of Web Technologies</a:t>
            </a:r>
            <a:endParaRPr/>
          </a:p>
          <a:p>
            <a:pPr indent="-228600" lvl="1" marL="685800" rtl="0" algn="l">
              <a:lnSpc>
                <a:spcPct val="90000"/>
              </a:lnSpc>
              <a:spcBef>
                <a:spcPts val="500"/>
              </a:spcBef>
              <a:spcAft>
                <a:spcPts val="0"/>
              </a:spcAft>
              <a:buClr>
                <a:schemeClr val="dk1"/>
              </a:buClr>
              <a:buSzPts val="2200"/>
              <a:buChar char="•"/>
            </a:pPr>
            <a:r>
              <a:rPr lang="en-US" sz="2200"/>
              <a:t>Refer back to HTTP lecture</a:t>
            </a:r>
            <a:endParaRPr/>
          </a:p>
          <a:p>
            <a:pPr indent="-228600" lvl="0" marL="228600" rtl="0" algn="l">
              <a:lnSpc>
                <a:spcPct val="90000"/>
              </a:lnSpc>
              <a:spcBef>
                <a:spcPts val="1000"/>
              </a:spcBef>
              <a:spcAft>
                <a:spcPts val="0"/>
              </a:spcAft>
              <a:buClr>
                <a:schemeClr val="dk1"/>
              </a:buClr>
              <a:buSzPts val="2200"/>
              <a:buChar char="•"/>
            </a:pPr>
            <a:r>
              <a:rPr lang="en-US" sz="2200"/>
              <a:t>If your website constraints to REST it is known as RESTful</a:t>
            </a:r>
            <a:endParaRPr/>
          </a:p>
          <a:p>
            <a:pPr indent="-228600" lvl="1" marL="685800" rtl="0" algn="l">
              <a:lnSpc>
                <a:spcPct val="90000"/>
              </a:lnSpc>
              <a:spcBef>
                <a:spcPts val="500"/>
              </a:spcBef>
              <a:spcAft>
                <a:spcPts val="0"/>
              </a:spcAft>
              <a:buClr>
                <a:schemeClr val="dk1"/>
              </a:buClr>
              <a:buSzPts val="2200"/>
              <a:buChar char="•"/>
            </a:pPr>
            <a:r>
              <a:rPr lang="en-US" sz="2200"/>
              <a:t>Client-Server Architecture (Previous Lecture)</a:t>
            </a:r>
            <a:endParaRPr/>
          </a:p>
          <a:p>
            <a:pPr indent="-228600" lvl="1" marL="685800" rtl="0" algn="l">
              <a:lnSpc>
                <a:spcPct val="90000"/>
              </a:lnSpc>
              <a:spcBef>
                <a:spcPts val="500"/>
              </a:spcBef>
              <a:spcAft>
                <a:spcPts val="0"/>
              </a:spcAft>
              <a:buClr>
                <a:schemeClr val="dk1"/>
              </a:buClr>
              <a:buSzPts val="2200"/>
              <a:buChar char="•"/>
            </a:pPr>
            <a:r>
              <a:rPr lang="en-US" sz="2200"/>
              <a:t>Statelessness (Previous Lecture)</a:t>
            </a:r>
            <a:endParaRPr/>
          </a:p>
          <a:p>
            <a:pPr indent="-228600" lvl="1" marL="685800" rtl="0" algn="l">
              <a:lnSpc>
                <a:spcPct val="90000"/>
              </a:lnSpc>
              <a:spcBef>
                <a:spcPts val="500"/>
              </a:spcBef>
              <a:spcAft>
                <a:spcPts val="0"/>
              </a:spcAft>
              <a:buClr>
                <a:schemeClr val="dk1"/>
              </a:buClr>
              <a:buSzPts val="2200"/>
              <a:buChar char="•"/>
            </a:pPr>
            <a:r>
              <a:rPr lang="en-US" sz="2200"/>
              <a:t>Layered System</a:t>
            </a:r>
            <a:endParaRPr/>
          </a:p>
          <a:p>
            <a:pPr indent="-228600" lvl="1" marL="685800" rtl="0" algn="l">
              <a:lnSpc>
                <a:spcPct val="90000"/>
              </a:lnSpc>
              <a:spcBef>
                <a:spcPts val="500"/>
              </a:spcBef>
              <a:spcAft>
                <a:spcPts val="0"/>
              </a:spcAft>
              <a:buClr>
                <a:schemeClr val="dk1"/>
              </a:buClr>
              <a:buSzPts val="2200"/>
              <a:buChar char="•"/>
            </a:pPr>
            <a:r>
              <a:rPr lang="en-US" sz="2200"/>
              <a:t>Cacheability</a:t>
            </a:r>
            <a:endParaRPr/>
          </a:p>
          <a:p>
            <a:pPr indent="-228600" lvl="1" marL="685800" rtl="0" algn="l">
              <a:lnSpc>
                <a:spcPct val="90000"/>
              </a:lnSpc>
              <a:spcBef>
                <a:spcPts val="500"/>
              </a:spcBef>
              <a:spcAft>
                <a:spcPts val="0"/>
              </a:spcAft>
              <a:buClr>
                <a:schemeClr val="dk1"/>
              </a:buClr>
              <a:buSzPts val="2200"/>
              <a:buChar char="•"/>
            </a:pPr>
            <a:r>
              <a:rPr lang="en-US" sz="2200"/>
              <a:t>Uniform Design</a:t>
            </a:r>
            <a:endParaRPr/>
          </a:p>
          <a:p>
            <a:pPr indent="-228600" lvl="1" marL="685800" rtl="0" algn="l">
              <a:lnSpc>
                <a:spcPct val="90000"/>
              </a:lnSpc>
              <a:spcBef>
                <a:spcPts val="500"/>
              </a:spcBef>
              <a:spcAft>
                <a:spcPts val="0"/>
              </a:spcAft>
              <a:buClr>
                <a:schemeClr val="dk1"/>
              </a:buClr>
              <a:buSzPts val="2200"/>
              <a:buChar char="•"/>
            </a:pPr>
            <a:r>
              <a:rPr lang="en-US" sz="2200"/>
              <a:t>Code on Demand</a:t>
            </a:r>
            <a:endParaRPr/>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Server-Side / Client Server / </a:t>
            </a:r>
            <a:br>
              <a:rPr lang="en-US"/>
            </a:br>
            <a:r>
              <a:rPr lang="en-US"/>
              <a:t>Request - Response</a:t>
            </a:r>
            <a:endParaRPr/>
          </a:p>
        </p:txBody>
      </p:sp>
      <p:grpSp>
        <p:nvGrpSpPr>
          <p:cNvPr id="196" name="Google Shape;196;p27"/>
          <p:cNvGrpSpPr/>
          <p:nvPr/>
        </p:nvGrpSpPr>
        <p:grpSpPr>
          <a:xfrm>
            <a:off x="838200" y="1832451"/>
            <a:ext cx="10515600" cy="4337685"/>
            <a:chOff x="0" y="6826"/>
            <a:chExt cx="10515600" cy="4337685"/>
          </a:xfrm>
        </p:grpSpPr>
        <p:sp>
          <p:nvSpPr>
            <p:cNvPr id="197" name="Google Shape;197;p27"/>
            <p:cNvSpPr/>
            <p:nvPr/>
          </p:nvSpPr>
          <p:spPr>
            <a:xfrm>
              <a:off x="0" y="6826"/>
              <a:ext cx="10515600" cy="79150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txBox="1"/>
            <p:nvPr/>
          </p:nvSpPr>
          <p:spPr>
            <a:xfrm>
              <a:off x="38638" y="45464"/>
              <a:ext cx="10438324" cy="714229"/>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Calibri"/>
                <a:buNone/>
              </a:pPr>
              <a:r>
                <a:rPr b="0" i="0" lang="en-US" sz="3300" u="none" cap="none" strike="noStrike">
                  <a:solidFill>
                    <a:schemeClr val="lt1"/>
                  </a:solidFill>
                  <a:latin typeface="Calibri"/>
                  <a:ea typeface="Calibri"/>
                  <a:cs typeface="Calibri"/>
                  <a:sym typeface="Calibri"/>
                </a:rPr>
                <a:t>Refer back to Client Server Lecture</a:t>
              </a:r>
              <a:endParaRPr/>
            </a:p>
          </p:txBody>
        </p:sp>
        <p:sp>
          <p:nvSpPr>
            <p:cNvPr id="199" name="Google Shape;199;p27"/>
            <p:cNvSpPr/>
            <p:nvPr/>
          </p:nvSpPr>
          <p:spPr>
            <a:xfrm>
              <a:off x="0" y="893371"/>
              <a:ext cx="10515600" cy="79150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txBox="1"/>
            <p:nvPr/>
          </p:nvSpPr>
          <p:spPr>
            <a:xfrm>
              <a:off x="38638" y="932009"/>
              <a:ext cx="10438324" cy="714229"/>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Calibri"/>
                <a:buNone/>
              </a:pPr>
              <a:r>
                <a:rPr b="0" i="0" lang="en-US" sz="3300" u="none" cap="none" strike="noStrike">
                  <a:solidFill>
                    <a:schemeClr val="lt1"/>
                  </a:solidFill>
                  <a:latin typeface="Calibri"/>
                  <a:ea typeface="Calibri"/>
                  <a:cs typeface="Calibri"/>
                  <a:sym typeface="Calibri"/>
                </a:rPr>
                <a:t>Passing information through headers and body</a:t>
              </a:r>
              <a:endParaRPr/>
            </a:p>
          </p:txBody>
        </p:sp>
        <p:sp>
          <p:nvSpPr>
            <p:cNvPr id="201" name="Google Shape;201;p27"/>
            <p:cNvSpPr/>
            <p:nvPr/>
          </p:nvSpPr>
          <p:spPr>
            <a:xfrm>
              <a:off x="0" y="1779916"/>
              <a:ext cx="10515600" cy="79150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txBox="1"/>
            <p:nvPr/>
          </p:nvSpPr>
          <p:spPr>
            <a:xfrm>
              <a:off x="38638" y="1818554"/>
              <a:ext cx="10438324" cy="714229"/>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Calibri"/>
                <a:buNone/>
              </a:pPr>
              <a:r>
                <a:rPr b="0" i="0" lang="en-US" sz="3300" u="none" cap="none" strike="noStrike">
                  <a:solidFill>
                    <a:schemeClr val="lt1"/>
                  </a:solidFill>
                  <a:latin typeface="Calibri"/>
                  <a:ea typeface="Calibri"/>
                  <a:cs typeface="Calibri"/>
                  <a:sym typeface="Calibri"/>
                </a:rPr>
                <a:t>Stateless</a:t>
              </a:r>
              <a:endParaRPr/>
            </a:p>
          </p:txBody>
        </p:sp>
        <p:sp>
          <p:nvSpPr>
            <p:cNvPr id="203" name="Google Shape;203;p27"/>
            <p:cNvSpPr/>
            <p:nvPr/>
          </p:nvSpPr>
          <p:spPr>
            <a:xfrm>
              <a:off x="0" y="2666461"/>
              <a:ext cx="10515600" cy="79150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txBox="1"/>
            <p:nvPr/>
          </p:nvSpPr>
          <p:spPr>
            <a:xfrm>
              <a:off x="38638" y="2705099"/>
              <a:ext cx="10438324" cy="714229"/>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Calibri"/>
                <a:buNone/>
              </a:pPr>
              <a:r>
                <a:rPr b="0" i="0" lang="en-US" sz="3300" u="none" cap="none" strike="noStrike">
                  <a:solidFill>
                    <a:schemeClr val="lt1"/>
                  </a:solidFill>
                  <a:latin typeface="Calibri"/>
                  <a:ea typeface="Calibri"/>
                  <a:cs typeface="Calibri"/>
                  <a:sym typeface="Calibri"/>
                </a:rPr>
                <a:t>GET / POST </a:t>
              </a:r>
              <a:endParaRPr/>
            </a:p>
          </p:txBody>
        </p:sp>
        <p:sp>
          <p:nvSpPr>
            <p:cNvPr id="205" name="Google Shape;205;p27"/>
            <p:cNvSpPr/>
            <p:nvPr/>
          </p:nvSpPr>
          <p:spPr>
            <a:xfrm>
              <a:off x="0" y="3553006"/>
              <a:ext cx="10515600" cy="79150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txBox="1"/>
            <p:nvPr/>
          </p:nvSpPr>
          <p:spPr>
            <a:xfrm>
              <a:off x="38638" y="3591644"/>
              <a:ext cx="10438324" cy="714229"/>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Calibri"/>
                <a:buNone/>
              </a:pPr>
              <a:r>
                <a:rPr b="0" i="0" lang="en-US" sz="3300" u="none" cap="none" strike="noStrike">
                  <a:solidFill>
                    <a:schemeClr val="lt1"/>
                  </a:solidFill>
                  <a:latin typeface="Calibri"/>
                  <a:ea typeface="Calibri"/>
                  <a:cs typeface="Calibri"/>
                  <a:sym typeface="Calibri"/>
                </a:rPr>
                <a:t>Error Codes</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Resources</a:t>
            </a:r>
            <a:endParaRPr/>
          </a:p>
        </p:txBody>
      </p:sp>
      <p:sp>
        <p:nvSpPr>
          <p:cNvPr id="212" name="Google Shape;212;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Everything can be represented by a resources.</a:t>
            </a:r>
            <a:endParaRPr/>
          </a:p>
          <a:p>
            <a:pPr indent="-228600" lvl="0" marL="228600" rtl="0" algn="l">
              <a:lnSpc>
                <a:spcPct val="90000"/>
              </a:lnSpc>
              <a:spcBef>
                <a:spcPts val="1000"/>
              </a:spcBef>
              <a:spcAft>
                <a:spcPts val="0"/>
              </a:spcAft>
              <a:buClr>
                <a:schemeClr val="dk1"/>
              </a:buClr>
              <a:buSzPts val="2800"/>
              <a:buChar char="•"/>
            </a:pPr>
            <a:r>
              <a:rPr lang="en-US"/>
              <a:t>Modelling out data and objects is a resources.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See CRUD Operations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29"/>
          <p:cNvSpPr/>
          <p:nvPr/>
        </p:nvSpPr>
        <p:spPr>
          <a:xfrm>
            <a:off x="-1"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29"/>
          <p:cNvSpPr/>
          <p:nvPr/>
        </p:nvSpPr>
        <p:spPr>
          <a:xfrm>
            <a:off x="153" y="0"/>
            <a:ext cx="12191695" cy="6858000"/>
          </a:xfrm>
          <a:prstGeom prst="rect">
            <a:avLst/>
          </a:prstGeom>
          <a:gradFill>
            <a:gsLst>
              <a:gs pos="0">
                <a:srgbClr val="F5F7FC"/>
              </a:gs>
              <a:gs pos="74000">
                <a:srgbClr val="A9BEE4"/>
              </a:gs>
              <a:gs pos="83000">
                <a:srgbClr val="A9BEE4"/>
              </a:gs>
              <a:gs pos="100000">
                <a:srgbClr val="C5D3ED"/>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p29"/>
          <p:cNvSpPr/>
          <p:nvPr/>
        </p:nvSpPr>
        <p:spPr>
          <a:xfrm>
            <a:off x="0" y="891540"/>
            <a:ext cx="722376" cy="5071110"/>
          </a:xfrm>
          <a:prstGeom prst="rect">
            <a:avLst/>
          </a:prstGeom>
          <a:solidFill>
            <a:srgbClr val="4C52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29"/>
          <p:cNvSpPr/>
          <p:nvPr/>
        </p:nvSpPr>
        <p:spPr>
          <a:xfrm>
            <a:off x="1202435" y="891540"/>
            <a:ext cx="10989565" cy="5071110"/>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1" name="Google Shape;221;p29"/>
          <p:cNvSpPr txBox="1"/>
          <p:nvPr>
            <p:ph type="title"/>
          </p:nvPr>
        </p:nvSpPr>
        <p:spPr>
          <a:xfrm>
            <a:off x="1523984" y="1054121"/>
            <a:ext cx="9465131" cy="1184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HTTP Methods and CRUD</a:t>
            </a:r>
            <a:endParaRPr/>
          </a:p>
        </p:txBody>
      </p:sp>
      <p:sp>
        <p:nvSpPr>
          <p:cNvPr id="222" name="Google Shape;222;p29"/>
          <p:cNvSpPr txBox="1"/>
          <p:nvPr>
            <p:ph idx="1" type="body"/>
          </p:nvPr>
        </p:nvSpPr>
        <p:spPr>
          <a:xfrm>
            <a:off x="1524000" y="1993393"/>
            <a:ext cx="9945174" cy="38066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POST - /{resource}</a:t>
            </a:r>
            <a:endParaRPr/>
          </a:p>
          <a:p>
            <a:pPr indent="-228600" lvl="1" marL="685800" rtl="0" algn="l">
              <a:lnSpc>
                <a:spcPct val="90000"/>
              </a:lnSpc>
              <a:spcBef>
                <a:spcPts val="500"/>
              </a:spcBef>
              <a:spcAft>
                <a:spcPts val="0"/>
              </a:spcAft>
              <a:buClr>
                <a:schemeClr val="dk1"/>
              </a:buClr>
              <a:buSzPts val="2400"/>
              <a:buChar char="•"/>
            </a:pPr>
            <a:r>
              <a:rPr lang="en-US"/>
              <a:t>Add or “Create” that object</a:t>
            </a:r>
            <a:endParaRPr/>
          </a:p>
          <a:p>
            <a:pPr indent="-228600" lvl="0" marL="228600" rtl="0" algn="l">
              <a:lnSpc>
                <a:spcPct val="90000"/>
              </a:lnSpc>
              <a:spcBef>
                <a:spcPts val="1000"/>
              </a:spcBef>
              <a:spcAft>
                <a:spcPts val="0"/>
              </a:spcAft>
              <a:buClr>
                <a:schemeClr val="dk1"/>
              </a:buClr>
              <a:buSzPts val="2400"/>
              <a:buChar char="•"/>
            </a:pPr>
            <a:r>
              <a:rPr lang="en-US" sz="2400"/>
              <a:t>GET - /{resources}/{id}</a:t>
            </a:r>
            <a:endParaRPr/>
          </a:p>
          <a:p>
            <a:pPr indent="-228600" lvl="1" marL="685800" rtl="0" algn="l">
              <a:lnSpc>
                <a:spcPct val="90000"/>
              </a:lnSpc>
              <a:spcBef>
                <a:spcPts val="500"/>
              </a:spcBef>
              <a:spcAft>
                <a:spcPts val="0"/>
              </a:spcAft>
              <a:buClr>
                <a:schemeClr val="dk1"/>
              </a:buClr>
              <a:buSzPts val="2400"/>
              <a:buChar char="•"/>
            </a:pPr>
            <a:r>
              <a:rPr lang="en-US"/>
              <a:t>”Read” or get all resources, or specifiy an Id to get one specific resource.</a:t>
            </a:r>
            <a:endParaRPr/>
          </a:p>
          <a:p>
            <a:pPr indent="-228600" lvl="0" marL="228600" rtl="0" algn="l">
              <a:lnSpc>
                <a:spcPct val="90000"/>
              </a:lnSpc>
              <a:spcBef>
                <a:spcPts val="1000"/>
              </a:spcBef>
              <a:spcAft>
                <a:spcPts val="0"/>
              </a:spcAft>
              <a:buClr>
                <a:schemeClr val="dk1"/>
              </a:buClr>
              <a:buSzPts val="2400"/>
              <a:buChar char="•"/>
            </a:pPr>
            <a:r>
              <a:rPr lang="en-US" sz="2400"/>
              <a:t>PUT/PATCH - /{resource}/{id}</a:t>
            </a:r>
            <a:endParaRPr/>
          </a:p>
          <a:p>
            <a:pPr indent="-228600" lvl="1" marL="685800" rtl="0" algn="l">
              <a:lnSpc>
                <a:spcPct val="90000"/>
              </a:lnSpc>
              <a:spcBef>
                <a:spcPts val="500"/>
              </a:spcBef>
              <a:spcAft>
                <a:spcPts val="0"/>
              </a:spcAft>
              <a:buClr>
                <a:schemeClr val="dk1"/>
              </a:buClr>
              <a:buSzPts val="2400"/>
              <a:buChar char="•"/>
            </a:pPr>
            <a:r>
              <a:rPr lang="en-US"/>
              <a:t>”Update” that object (PUT requires all properties, PATCH only what you want to change</a:t>
            </a:r>
            <a:endParaRPr/>
          </a:p>
          <a:p>
            <a:pPr indent="-228600" lvl="0" marL="228600" rtl="0" algn="l">
              <a:lnSpc>
                <a:spcPct val="90000"/>
              </a:lnSpc>
              <a:spcBef>
                <a:spcPts val="1000"/>
              </a:spcBef>
              <a:spcAft>
                <a:spcPts val="0"/>
              </a:spcAft>
              <a:buClr>
                <a:schemeClr val="dk1"/>
              </a:buClr>
              <a:buSzPts val="2400"/>
              <a:buChar char="•"/>
            </a:pPr>
            <a:r>
              <a:rPr lang="en-US" sz="2400"/>
              <a:t>DELETE /{resource}/{id}</a:t>
            </a:r>
            <a:endParaRPr/>
          </a:p>
          <a:p>
            <a:pPr indent="-228600" lvl="1" marL="685800" rtl="0" algn="l">
              <a:lnSpc>
                <a:spcPct val="90000"/>
              </a:lnSpc>
              <a:spcBef>
                <a:spcPts val="500"/>
              </a:spcBef>
              <a:spcAft>
                <a:spcPts val="0"/>
              </a:spcAft>
              <a:buClr>
                <a:schemeClr val="dk1"/>
              </a:buClr>
              <a:buSzPts val="2400"/>
              <a:buChar char="•"/>
            </a:pPr>
            <a:r>
              <a:rPr lang="en-US"/>
              <a:t>“Delete” that object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0"/>
          <p:cNvPicPr preferRelativeResize="0"/>
          <p:nvPr>
            <p:ph idx="1" type="body"/>
          </p:nvPr>
        </p:nvPicPr>
        <p:blipFill rotWithShape="1">
          <a:blip r:embed="rId3">
            <a:alphaModFix/>
          </a:blip>
          <a:srcRect b="0" l="0" r="0" t="0"/>
          <a:stretch/>
        </p:blipFill>
        <p:spPr>
          <a:xfrm>
            <a:off x="92204" y="706278"/>
            <a:ext cx="12007591" cy="54454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31"/>
          <p:cNvSpPr/>
          <p:nvPr/>
        </p:nvSpPr>
        <p:spPr>
          <a:xfrm>
            <a:off x="-1"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31"/>
          <p:cNvSpPr/>
          <p:nvPr/>
        </p:nvSpPr>
        <p:spPr>
          <a:xfrm>
            <a:off x="153" y="0"/>
            <a:ext cx="12191695" cy="6858000"/>
          </a:xfrm>
          <a:prstGeom prst="rect">
            <a:avLst/>
          </a:prstGeom>
          <a:gradFill>
            <a:gsLst>
              <a:gs pos="0">
                <a:srgbClr val="F5F7FC"/>
              </a:gs>
              <a:gs pos="74000">
                <a:srgbClr val="A9BEE4"/>
              </a:gs>
              <a:gs pos="83000">
                <a:srgbClr val="A9BEE4"/>
              </a:gs>
              <a:gs pos="100000">
                <a:srgbClr val="C5D3ED"/>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31"/>
          <p:cNvSpPr/>
          <p:nvPr/>
        </p:nvSpPr>
        <p:spPr>
          <a:xfrm>
            <a:off x="0" y="891540"/>
            <a:ext cx="722376" cy="5071110"/>
          </a:xfrm>
          <a:prstGeom prst="rect">
            <a:avLst/>
          </a:prstGeom>
          <a:solidFill>
            <a:srgbClr val="4C52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5" name="Google Shape;235;p31"/>
          <p:cNvSpPr/>
          <p:nvPr/>
        </p:nvSpPr>
        <p:spPr>
          <a:xfrm>
            <a:off x="1202435" y="891540"/>
            <a:ext cx="10989565" cy="5071110"/>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6" name="Google Shape;236;p31"/>
          <p:cNvSpPr txBox="1"/>
          <p:nvPr>
            <p:ph type="title"/>
          </p:nvPr>
        </p:nvSpPr>
        <p:spPr>
          <a:xfrm>
            <a:off x="1523984" y="1054121"/>
            <a:ext cx="9465131" cy="1184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Layered System</a:t>
            </a:r>
            <a:endParaRPr/>
          </a:p>
        </p:txBody>
      </p:sp>
      <p:sp>
        <p:nvSpPr>
          <p:cNvPr id="237" name="Google Shape;237;p31"/>
          <p:cNvSpPr txBox="1"/>
          <p:nvPr>
            <p:ph idx="1" type="body"/>
          </p:nvPr>
        </p:nvSpPr>
        <p:spPr>
          <a:xfrm>
            <a:off x="1524000" y="2399099"/>
            <a:ext cx="9465564" cy="34009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Allows you to deploy the API on a server</a:t>
            </a:r>
            <a:endParaRPr/>
          </a:p>
          <a:p>
            <a:pPr indent="-228600" lvl="0" marL="228600" rtl="0" algn="l">
              <a:lnSpc>
                <a:spcPct val="90000"/>
              </a:lnSpc>
              <a:spcBef>
                <a:spcPts val="1000"/>
              </a:spcBef>
              <a:spcAft>
                <a:spcPts val="0"/>
              </a:spcAft>
              <a:buClr>
                <a:schemeClr val="dk1"/>
              </a:buClr>
              <a:buSzPts val="2400"/>
              <a:buChar char="•"/>
            </a:pPr>
            <a:r>
              <a:rPr lang="en-US" sz="2400"/>
              <a:t>Store data on another server</a:t>
            </a:r>
            <a:endParaRPr/>
          </a:p>
          <a:p>
            <a:pPr indent="-228600" lvl="0" marL="228600" rtl="0" algn="l">
              <a:lnSpc>
                <a:spcPct val="90000"/>
              </a:lnSpc>
              <a:spcBef>
                <a:spcPts val="1000"/>
              </a:spcBef>
              <a:spcAft>
                <a:spcPts val="0"/>
              </a:spcAft>
              <a:buClr>
                <a:schemeClr val="dk1"/>
              </a:buClr>
              <a:buSzPts val="2400"/>
              <a:buChar char="•"/>
            </a:pPr>
            <a:r>
              <a:rPr lang="en-US" sz="2400"/>
              <a:t>Authenticate requests on a different server</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A client cannot tell that they are living on different servers.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System.Net.Http</a:t>
            </a:r>
            <a:endParaRPr/>
          </a:p>
        </p:txBody>
      </p:sp>
      <p:sp>
        <p:nvSpPr>
          <p:cNvPr id="94" name="Google Shape;94;p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This namespace is designed to provide the following:</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HTTP client components that allow users to consume modern web services over HTTP.</a:t>
            </a:r>
            <a:endParaRPr/>
          </a:p>
          <a:p>
            <a:pPr indent="0" lvl="0" marL="914400" rtl="0" algn="l">
              <a:spcBef>
                <a:spcPts val="1000"/>
              </a:spcBef>
              <a:spcAft>
                <a:spcPts val="0"/>
              </a:spcAft>
              <a:buNone/>
            </a:pPr>
            <a:r>
              <a:t/>
            </a:r>
            <a:endParaRPr/>
          </a:p>
          <a:p>
            <a:pPr indent="-342900" lvl="0" marL="457200" rtl="0" algn="l">
              <a:spcBef>
                <a:spcPts val="1000"/>
              </a:spcBef>
              <a:spcAft>
                <a:spcPts val="0"/>
              </a:spcAft>
              <a:buSzPts val="1800"/>
              <a:buChar char="•"/>
            </a:pPr>
            <a:r>
              <a:rPr lang="en-US"/>
              <a:t>HTTP components that can be used by both clients and servers (HTTP headers and messages, for example). This provides a consistent programming model on both the client and the server side for modern web services over HTTP.</a:t>
            </a:r>
            <a:endParaRPr/>
          </a:p>
          <a:p>
            <a:pPr indent="0" lvl="0" marL="91440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2"/>
          <p:cNvSpPr/>
          <p:nvPr/>
        </p:nvSpPr>
        <p:spPr>
          <a:xfrm>
            <a:off x="-1"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32"/>
          <p:cNvSpPr/>
          <p:nvPr/>
        </p:nvSpPr>
        <p:spPr>
          <a:xfrm>
            <a:off x="153" y="0"/>
            <a:ext cx="12191695" cy="6858000"/>
          </a:xfrm>
          <a:prstGeom prst="rect">
            <a:avLst/>
          </a:prstGeom>
          <a:gradFill>
            <a:gsLst>
              <a:gs pos="0">
                <a:srgbClr val="F5F7FC"/>
              </a:gs>
              <a:gs pos="74000">
                <a:srgbClr val="A9BEE4"/>
              </a:gs>
              <a:gs pos="83000">
                <a:srgbClr val="A9BEE4"/>
              </a:gs>
              <a:gs pos="100000">
                <a:srgbClr val="C5D3ED"/>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4" name="Google Shape;244;p32"/>
          <p:cNvSpPr/>
          <p:nvPr/>
        </p:nvSpPr>
        <p:spPr>
          <a:xfrm>
            <a:off x="0" y="891540"/>
            <a:ext cx="722376" cy="5071110"/>
          </a:xfrm>
          <a:prstGeom prst="rect">
            <a:avLst/>
          </a:prstGeom>
          <a:solidFill>
            <a:srgbClr val="4C52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5" name="Google Shape;245;p32"/>
          <p:cNvSpPr/>
          <p:nvPr/>
        </p:nvSpPr>
        <p:spPr>
          <a:xfrm>
            <a:off x="1202435" y="891540"/>
            <a:ext cx="10989565" cy="5071110"/>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6" name="Google Shape;246;p32"/>
          <p:cNvSpPr txBox="1"/>
          <p:nvPr>
            <p:ph type="title"/>
          </p:nvPr>
        </p:nvSpPr>
        <p:spPr>
          <a:xfrm>
            <a:off x="1523984" y="1054121"/>
            <a:ext cx="9465131" cy="1184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Cacheable</a:t>
            </a:r>
            <a:endParaRPr/>
          </a:p>
        </p:txBody>
      </p:sp>
      <p:sp>
        <p:nvSpPr>
          <p:cNvPr id="247" name="Google Shape;247;p32"/>
          <p:cNvSpPr txBox="1"/>
          <p:nvPr>
            <p:ph idx="1" type="body"/>
          </p:nvPr>
        </p:nvSpPr>
        <p:spPr>
          <a:xfrm>
            <a:off x="1524000" y="2399099"/>
            <a:ext cx="9465564" cy="34009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Allows data to be stores</a:t>
            </a:r>
            <a:endParaRPr/>
          </a:p>
          <a:p>
            <a:pPr indent="-228600" lvl="0" marL="228600" rtl="0" algn="l">
              <a:lnSpc>
                <a:spcPct val="90000"/>
              </a:lnSpc>
              <a:spcBef>
                <a:spcPts val="1000"/>
              </a:spcBef>
              <a:spcAft>
                <a:spcPts val="0"/>
              </a:spcAft>
              <a:buClr>
                <a:schemeClr val="dk1"/>
              </a:buClr>
              <a:buSzPts val="2400"/>
              <a:buChar char="•"/>
            </a:pPr>
            <a:r>
              <a:rPr lang="en-US" sz="2400"/>
              <a:t>Done to improve response time</a:t>
            </a:r>
            <a:endParaRPr/>
          </a:p>
          <a:p>
            <a:pPr indent="-228600" lvl="0" marL="228600" rtl="0" algn="l">
              <a:lnSpc>
                <a:spcPct val="90000"/>
              </a:lnSpc>
              <a:spcBef>
                <a:spcPts val="1000"/>
              </a:spcBef>
              <a:spcAft>
                <a:spcPts val="0"/>
              </a:spcAft>
              <a:buClr>
                <a:schemeClr val="dk1"/>
              </a:buClr>
              <a:buSzPts val="2400"/>
              <a:buChar char="•"/>
            </a:pPr>
            <a:r>
              <a:rPr lang="en-US" sz="2400"/>
              <a:t>Allows for scalability</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REST wants resources to be cached when applicable</a:t>
            </a:r>
            <a:endParaRPr/>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33"/>
          <p:cNvSpPr/>
          <p:nvPr/>
        </p:nvSpPr>
        <p:spPr>
          <a:xfrm>
            <a:off x="-1"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3" name="Google Shape;253;p33"/>
          <p:cNvSpPr/>
          <p:nvPr/>
        </p:nvSpPr>
        <p:spPr>
          <a:xfrm>
            <a:off x="153" y="0"/>
            <a:ext cx="12191695" cy="6858000"/>
          </a:xfrm>
          <a:prstGeom prst="rect">
            <a:avLst/>
          </a:prstGeom>
          <a:gradFill>
            <a:gsLst>
              <a:gs pos="0">
                <a:srgbClr val="F5F7FC"/>
              </a:gs>
              <a:gs pos="74000">
                <a:srgbClr val="A9BEE4"/>
              </a:gs>
              <a:gs pos="83000">
                <a:srgbClr val="A9BEE4"/>
              </a:gs>
              <a:gs pos="100000">
                <a:srgbClr val="C5D3ED"/>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p33"/>
          <p:cNvSpPr/>
          <p:nvPr/>
        </p:nvSpPr>
        <p:spPr>
          <a:xfrm>
            <a:off x="0" y="891540"/>
            <a:ext cx="722376" cy="5071110"/>
          </a:xfrm>
          <a:prstGeom prst="rect">
            <a:avLst/>
          </a:prstGeom>
          <a:solidFill>
            <a:srgbClr val="4C52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5" name="Google Shape;255;p33"/>
          <p:cNvSpPr/>
          <p:nvPr/>
        </p:nvSpPr>
        <p:spPr>
          <a:xfrm>
            <a:off x="1202435" y="891540"/>
            <a:ext cx="10989565" cy="5071110"/>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6" name="Google Shape;256;p33"/>
          <p:cNvSpPr txBox="1"/>
          <p:nvPr>
            <p:ph type="title"/>
          </p:nvPr>
        </p:nvSpPr>
        <p:spPr>
          <a:xfrm>
            <a:off x="1523984" y="1054121"/>
            <a:ext cx="9465131" cy="1184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Code on demand</a:t>
            </a:r>
            <a:endParaRPr/>
          </a:p>
        </p:txBody>
      </p:sp>
      <p:sp>
        <p:nvSpPr>
          <p:cNvPr id="257" name="Google Shape;257;p33"/>
          <p:cNvSpPr txBox="1"/>
          <p:nvPr>
            <p:ph idx="1" type="body"/>
          </p:nvPr>
        </p:nvSpPr>
        <p:spPr>
          <a:xfrm>
            <a:off x="1524000" y="2399099"/>
            <a:ext cx="9465564" cy="34009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Send resources in a static, structured, and standard format.</a:t>
            </a:r>
            <a:endParaRPr/>
          </a:p>
          <a:p>
            <a:pPr indent="-228600" lvl="0" marL="228600" rtl="0" algn="l">
              <a:lnSpc>
                <a:spcPct val="90000"/>
              </a:lnSpc>
              <a:spcBef>
                <a:spcPts val="1000"/>
              </a:spcBef>
              <a:spcAft>
                <a:spcPts val="0"/>
              </a:spcAft>
              <a:buClr>
                <a:schemeClr val="dk1"/>
              </a:buClr>
              <a:buSzPts val="2000"/>
              <a:buChar char="•"/>
            </a:pPr>
            <a:r>
              <a:rPr lang="en-US" sz="2000"/>
              <a:t>XML</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JSON</a:t>
            </a:r>
            <a:endParaRPr/>
          </a:p>
          <a:p>
            <a:pPr indent="-228600" lvl="1" marL="685800" rtl="0" algn="l">
              <a:lnSpc>
                <a:spcPct val="90000"/>
              </a:lnSpc>
              <a:spcBef>
                <a:spcPts val="500"/>
              </a:spcBef>
              <a:spcAft>
                <a:spcPts val="0"/>
              </a:spcAft>
              <a:buClr>
                <a:schemeClr val="dk1"/>
              </a:buClr>
              <a:buSzPts val="2000"/>
              <a:buChar char="•"/>
            </a:pPr>
            <a:r>
              <a:rPr lang="en-US" sz="2000"/>
              <a:t>JavaScript Object Notation</a:t>
            </a:r>
            <a:endParaRPr/>
          </a:p>
          <a:p>
            <a:pPr indent="-228600" lvl="1" marL="685800" rtl="0" algn="l">
              <a:lnSpc>
                <a:spcPct val="90000"/>
              </a:lnSpc>
              <a:spcBef>
                <a:spcPts val="500"/>
              </a:spcBef>
              <a:spcAft>
                <a:spcPts val="0"/>
              </a:spcAft>
              <a:buClr>
                <a:schemeClr val="dk1"/>
              </a:buClr>
              <a:buSzPts val="2000"/>
              <a:buChar char="•"/>
            </a:pPr>
            <a:r>
              <a:rPr lang="en-US" sz="2000"/>
              <a:t>a lightweight data-interchange format</a:t>
            </a:r>
            <a:endParaRPr/>
          </a:p>
          <a:p>
            <a:pPr indent="-228600" lvl="1" marL="685800" rtl="0" algn="l">
              <a:lnSpc>
                <a:spcPct val="90000"/>
              </a:lnSpc>
              <a:spcBef>
                <a:spcPts val="500"/>
              </a:spcBef>
              <a:spcAft>
                <a:spcPts val="0"/>
              </a:spcAft>
              <a:buClr>
                <a:schemeClr val="dk1"/>
              </a:buClr>
              <a:buSzPts val="2000"/>
              <a:buChar char="•"/>
            </a:pPr>
            <a:r>
              <a:rPr lang="en-US" sz="2000"/>
              <a:t>easy for humans to read and write</a:t>
            </a:r>
            <a:endParaRPr/>
          </a:p>
          <a:p>
            <a:pPr indent="-228600" lvl="1" marL="685800" rtl="0" algn="l">
              <a:lnSpc>
                <a:spcPct val="90000"/>
              </a:lnSpc>
              <a:spcBef>
                <a:spcPts val="500"/>
              </a:spcBef>
              <a:spcAft>
                <a:spcPts val="0"/>
              </a:spcAft>
              <a:buClr>
                <a:schemeClr val="dk1"/>
              </a:buClr>
              <a:buSzPts val="2000"/>
              <a:buChar char="•"/>
            </a:pPr>
            <a:r>
              <a:rPr lang="en-US" sz="2000"/>
              <a:t>easy for machines to parse and generate.</a:t>
            </a:r>
            <a:endParaRPr/>
          </a:p>
          <a:p>
            <a:pPr indent="0" lvl="0" marL="0" rtl="0" algn="l">
              <a:lnSpc>
                <a:spcPct val="90000"/>
              </a:lnSpc>
              <a:spcBef>
                <a:spcPts val="1000"/>
              </a:spcBef>
              <a:spcAft>
                <a:spcPts val="0"/>
              </a:spcAft>
              <a:buClr>
                <a:schemeClr val="dk1"/>
              </a:buClr>
              <a:buSzPts val="2000"/>
              <a:buNone/>
            </a:pPr>
            <a:r>
              <a:rPr lang="en-US" sz="2000"/>
              <a:t>We will come back to this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34"/>
          <p:cNvSpPr/>
          <p:nvPr/>
        </p:nvSpPr>
        <p:spPr>
          <a:xfrm>
            <a:off x="-1"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3" name="Google Shape;263;p34"/>
          <p:cNvSpPr/>
          <p:nvPr/>
        </p:nvSpPr>
        <p:spPr>
          <a:xfrm>
            <a:off x="153" y="0"/>
            <a:ext cx="12191695" cy="6858000"/>
          </a:xfrm>
          <a:prstGeom prst="rect">
            <a:avLst/>
          </a:prstGeom>
          <a:gradFill>
            <a:gsLst>
              <a:gs pos="0">
                <a:srgbClr val="F5F7FC"/>
              </a:gs>
              <a:gs pos="74000">
                <a:srgbClr val="A9BEE4"/>
              </a:gs>
              <a:gs pos="83000">
                <a:srgbClr val="A9BEE4"/>
              </a:gs>
              <a:gs pos="100000">
                <a:srgbClr val="C5D3ED"/>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4" name="Google Shape;264;p34"/>
          <p:cNvSpPr/>
          <p:nvPr/>
        </p:nvSpPr>
        <p:spPr>
          <a:xfrm>
            <a:off x="0" y="891540"/>
            <a:ext cx="722376" cy="5071110"/>
          </a:xfrm>
          <a:prstGeom prst="rect">
            <a:avLst/>
          </a:prstGeom>
          <a:solidFill>
            <a:srgbClr val="4C52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5" name="Google Shape;265;p34"/>
          <p:cNvSpPr/>
          <p:nvPr/>
        </p:nvSpPr>
        <p:spPr>
          <a:xfrm>
            <a:off x="1202435" y="891540"/>
            <a:ext cx="10989565" cy="5071110"/>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Google Shape;266;p34"/>
          <p:cNvSpPr txBox="1"/>
          <p:nvPr>
            <p:ph type="title"/>
          </p:nvPr>
        </p:nvSpPr>
        <p:spPr>
          <a:xfrm>
            <a:off x="1523984" y="1054121"/>
            <a:ext cx="9465131" cy="1184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Uniformed Interface</a:t>
            </a:r>
            <a:endParaRPr/>
          </a:p>
        </p:txBody>
      </p:sp>
      <p:sp>
        <p:nvSpPr>
          <p:cNvPr id="267" name="Google Shape;267;p34"/>
          <p:cNvSpPr txBox="1"/>
          <p:nvPr>
            <p:ph idx="1" type="body"/>
          </p:nvPr>
        </p:nvSpPr>
        <p:spPr>
          <a:xfrm>
            <a:off x="1524000" y="2399099"/>
            <a:ext cx="9465564" cy="34009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Simplified and decouples the architecture</a:t>
            </a:r>
            <a:endParaRPr/>
          </a:p>
          <a:p>
            <a:pPr indent="-228600" lvl="0" marL="228600" rtl="0" algn="l">
              <a:lnSpc>
                <a:spcPct val="90000"/>
              </a:lnSpc>
              <a:spcBef>
                <a:spcPts val="1000"/>
              </a:spcBef>
              <a:spcAft>
                <a:spcPts val="0"/>
              </a:spcAft>
              <a:buClr>
                <a:schemeClr val="dk1"/>
              </a:buClr>
              <a:buSzPts val="2400"/>
              <a:buChar char="•"/>
            </a:pPr>
            <a:r>
              <a:rPr lang="en-US" sz="2400"/>
              <a:t>HTTP -&gt; CRUD Operations</a:t>
            </a:r>
            <a:endParaRPr/>
          </a:p>
          <a:p>
            <a:pPr indent="-228600" lvl="0" marL="228600" rtl="0" algn="l">
              <a:lnSpc>
                <a:spcPct val="90000"/>
              </a:lnSpc>
              <a:spcBef>
                <a:spcPts val="1000"/>
              </a:spcBef>
              <a:spcAft>
                <a:spcPts val="0"/>
              </a:spcAft>
              <a:buClr>
                <a:schemeClr val="dk1"/>
              </a:buClr>
              <a:buSzPts val="2400"/>
              <a:buChar char="•"/>
            </a:pPr>
            <a:r>
              <a:rPr lang="en-US" sz="2400"/>
              <a:t>Make a request get a standard response</a:t>
            </a:r>
            <a:endParaRPr/>
          </a:p>
          <a:p>
            <a:pPr indent="-228600" lvl="1" marL="685800" rtl="0" algn="l">
              <a:lnSpc>
                <a:spcPct val="90000"/>
              </a:lnSpc>
              <a:spcBef>
                <a:spcPts val="500"/>
              </a:spcBef>
              <a:spcAft>
                <a:spcPts val="0"/>
              </a:spcAft>
              <a:buClr>
                <a:schemeClr val="dk1"/>
              </a:buClr>
              <a:buSzPts val="2400"/>
              <a:buChar char="•"/>
            </a:pPr>
            <a:r>
              <a:rPr lang="en-US"/>
              <a:t>Refer back to Code on demand</a:t>
            </a:r>
            <a:endParaRPr/>
          </a:p>
          <a:p>
            <a:pPr indent="-228600" lvl="0" marL="228600" rtl="0" algn="l">
              <a:lnSpc>
                <a:spcPct val="90000"/>
              </a:lnSpc>
              <a:spcBef>
                <a:spcPts val="1000"/>
              </a:spcBef>
              <a:spcAft>
                <a:spcPts val="0"/>
              </a:spcAft>
              <a:buClr>
                <a:schemeClr val="dk1"/>
              </a:buClr>
              <a:buSzPts val="2400"/>
              <a:buChar char="•"/>
            </a:pPr>
            <a:r>
              <a:rPr lang="en-US" sz="2400"/>
              <a:t>Everything is a resource call</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API Security</a:t>
            </a:r>
            <a:endParaRPr/>
          </a:p>
        </p:txBody>
      </p:sp>
      <p:sp>
        <p:nvSpPr>
          <p:cNvPr id="273" name="Google Shape;273;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API security is the protection of the integrity of APIs—both the ones you own and the ones you use. </a:t>
            </a:r>
            <a:endParaRPr/>
          </a:p>
          <a:p>
            <a:pPr indent="-228600" lvl="1" marL="685800" rtl="0" algn="l">
              <a:lnSpc>
                <a:spcPct val="90000"/>
              </a:lnSpc>
              <a:spcBef>
                <a:spcPts val="500"/>
              </a:spcBef>
              <a:spcAft>
                <a:spcPts val="0"/>
              </a:spcAft>
              <a:buClr>
                <a:schemeClr val="dk1"/>
              </a:buClr>
              <a:buSzPts val="2400"/>
              <a:buChar char="•"/>
            </a:pPr>
            <a:r>
              <a:rPr lang="en-US"/>
              <a:t>Business use API to connect services</a:t>
            </a:r>
            <a:endParaRPr/>
          </a:p>
          <a:p>
            <a:pPr indent="-228600" lvl="1" marL="685800" rtl="0" algn="l">
              <a:lnSpc>
                <a:spcPct val="90000"/>
              </a:lnSpc>
              <a:spcBef>
                <a:spcPts val="500"/>
              </a:spcBef>
              <a:spcAft>
                <a:spcPts val="0"/>
              </a:spcAft>
              <a:buClr>
                <a:schemeClr val="dk1"/>
              </a:buClr>
              <a:buSzPts val="2400"/>
              <a:buChar char="•"/>
            </a:pPr>
            <a:r>
              <a:rPr lang="en-US"/>
              <a:t>As well as to transfer data.</a:t>
            </a:r>
            <a:endParaRPr/>
          </a:p>
          <a:p>
            <a:pPr indent="-228600" lvl="0" marL="228600" rtl="0" algn="l">
              <a:lnSpc>
                <a:spcPct val="90000"/>
              </a:lnSpc>
              <a:spcBef>
                <a:spcPts val="1000"/>
              </a:spcBef>
              <a:spcAft>
                <a:spcPts val="0"/>
              </a:spcAft>
              <a:buClr>
                <a:schemeClr val="dk1"/>
              </a:buClr>
              <a:buSzPts val="2800"/>
              <a:buChar char="•"/>
            </a:pPr>
            <a:r>
              <a:rPr lang="en-US"/>
              <a:t>API can expose sensitive data.</a:t>
            </a:r>
            <a:endParaRPr/>
          </a:p>
          <a:p>
            <a:pPr indent="-228600" lvl="0" marL="228600" rtl="0" algn="l">
              <a:lnSpc>
                <a:spcPct val="90000"/>
              </a:lnSpc>
              <a:spcBef>
                <a:spcPts val="1000"/>
              </a:spcBef>
              <a:spcAft>
                <a:spcPts val="0"/>
              </a:spcAft>
              <a:buClr>
                <a:schemeClr val="dk1"/>
              </a:buClr>
              <a:buSzPts val="2800"/>
              <a:buChar char="•"/>
            </a:pPr>
            <a:r>
              <a:rPr lang="en-US"/>
              <a:t>Web API security is concerned with the transfer of data through APIs.</a:t>
            </a:r>
            <a:endParaRPr/>
          </a:p>
          <a:p>
            <a:pPr indent="-228600" lvl="0" marL="228600" rtl="0" algn="l">
              <a:lnSpc>
                <a:spcPct val="90000"/>
              </a:lnSpc>
              <a:spcBef>
                <a:spcPts val="1000"/>
              </a:spcBef>
              <a:spcAft>
                <a:spcPts val="0"/>
              </a:spcAft>
              <a:buClr>
                <a:schemeClr val="dk1"/>
              </a:buClr>
              <a:buSzPts val="2800"/>
              <a:buChar char="•"/>
            </a:pPr>
            <a:r>
              <a:rPr lang="en-US"/>
              <a:t>REST APIs use HTTP and TLS (HTTPS)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Best Practices</a:t>
            </a:r>
            <a:endParaRPr/>
          </a:p>
        </p:txBody>
      </p:sp>
      <p:sp>
        <p:nvSpPr>
          <p:cNvPr id="279" name="Google Shape;279;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Use tokens</a:t>
            </a:r>
            <a:r>
              <a:rPr lang="en-US"/>
              <a:t>. Establish trusted identities and then control access to services and resources by using tokens assigned to those identities. </a:t>
            </a:r>
            <a:endParaRPr/>
          </a:p>
          <a:p>
            <a:pPr indent="-228600" lvl="0" marL="228600" rtl="0" algn="l">
              <a:lnSpc>
                <a:spcPct val="90000"/>
              </a:lnSpc>
              <a:spcBef>
                <a:spcPts val="1000"/>
              </a:spcBef>
              <a:spcAft>
                <a:spcPts val="0"/>
              </a:spcAft>
              <a:buClr>
                <a:schemeClr val="dk1"/>
              </a:buClr>
              <a:buSzPts val="2800"/>
              <a:buChar char="•"/>
            </a:pPr>
            <a:r>
              <a:rPr b="1" lang="en-US"/>
              <a:t>Use encryption and signatures</a:t>
            </a:r>
            <a:r>
              <a:rPr lang="en-US"/>
              <a:t>. Encrypt your data using a method like TLS(see above). Require signatures to ensure that the right users are decrypting and modifying your data, and no one else.</a:t>
            </a:r>
            <a:endParaRPr/>
          </a:p>
          <a:p>
            <a:pPr indent="-228600" lvl="0" marL="228600" rtl="0" algn="l">
              <a:lnSpc>
                <a:spcPct val="90000"/>
              </a:lnSpc>
              <a:spcBef>
                <a:spcPts val="1000"/>
              </a:spcBef>
              <a:spcAft>
                <a:spcPts val="0"/>
              </a:spcAft>
              <a:buClr>
                <a:schemeClr val="dk1"/>
              </a:buClr>
              <a:buSzPts val="2800"/>
              <a:buChar char="•"/>
            </a:pPr>
            <a:r>
              <a:rPr b="1" lang="en-US"/>
              <a:t>Identify vulnerabilities</a:t>
            </a:r>
            <a:r>
              <a:rPr lang="en-US"/>
              <a:t>. Keep up with your operating system, network, drivers, and API components. Know how everything works together and identify weak spots that could be used to break into your APIs. Use sniffers to detect security issues and track data leaks.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Best Practices</a:t>
            </a:r>
            <a:endParaRPr/>
          </a:p>
        </p:txBody>
      </p:sp>
      <p:sp>
        <p:nvSpPr>
          <p:cNvPr id="285" name="Google Shape;285;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Use quotas and throttling</a:t>
            </a:r>
            <a:r>
              <a:rPr lang="en-US"/>
              <a:t>. Place quotas on how often your API can be called and track its use over history. More calls on an API may indicate that it is being abused. It could also be a programming mistake such as calling the API in an endless loop. Make rules for throttling to protect your APIs from spikes and Denial-of-Service attacks.</a:t>
            </a:r>
            <a:endParaRPr/>
          </a:p>
          <a:p>
            <a:pPr indent="-228600" lvl="0" marL="228600" rtl="0" algn="l">
              <a:lnSpc>
                <a:spcPct val="90000"/>
              </a:lnSpc>
              <a:spcBef>
                <a:spcPts val="1000"/>
              </a:spcBef>
              <a:spcAft>
                <a:spcPts val="0"/>
              </a:spcAft>
              <a:buClr>
                <a:schemeClr val="dk1"/>
              </a:buClr>
              <a:buSzPts val="2800"/>
              <a:buChar char="•"/>
            </a:pPr>
            <a:r>
              <a:rPr b="1" lang="en-US"/>
              <a:t>Use an API gateway</a:t>
            </a:r>
            <a:r>
              <a:rPr lang="en-US"/>
              <a:t>. API gateways act as the major point of enforcement for API traffic. A good gateway will allow you to authenticate traffic as well as control and analyze how your APIs are used.</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API Management Security</a:t>
            </a:r>
            <a:endParaRPr/>
          </a:p>
        </p:txBody>
      </p:sp>
      <p:sp>
        <p:nvSpPr>
          <p:cNvPr id="291" name="Google Shape;29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An API key</a:t>
            </a:r>
            <a:r>
              <a:rPr lang="en-US"/>
              <a:t> that is a single token string (i.e. a small hardware device that provides unique authentication information).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Basic Authentication</a:t>
            </a:r>
            <a:r>
              <a:rPr lang="en-US"/>
              <a:t> (APP ID / APP Key) that is a two token string solution (i.e. username and password).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OpenID Connect</a:t>
            </a:r>
            <a:r>
              <a:rPr lang="en-US"/>
              <a:t> (OIDC) that is a simple identity layer on top of the popular OAuth framework (i.e. it verifies the user by obtaining basic profile information and using an authentication server).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ViewModel / Data Transfer Object (DTO)</a:t>
            </a:r>
            <a:endParaRPr/>
          </a:p>
        </p:txBody>
      </p:sp>
      <p:sp>
        <p:nvSpPr>
          <p:cNvPr id="297" name="Google Shape;29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Expose the data you only want to expose.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*Demo this out later.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4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3" name="Google Shape;303;p40"/>
          <p:cNvSpPr/>
          <p:nvPr/>
        </p:nvSpPr>
        <p:spPr>
          <a:xfrm>
            <a:off x="0" y="685801"/>
            <a:ext cx="12188952" cy="521767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04" name="Google Shape;304;p40"/>
          <p:cNvPicPr preferRelativeResize="0"/>
          <p:nvPr/>
        </p:nvPicPr>
        <p:blipFill rotWithShape="1">
          <a:blip r:embed="rId3">
            <a:alphaModFix/>
          </a:blip>
          <a:srcRect b="52759" l="8235" r="8213" t="20008"/>
          <a:stretch/>
        </p:blipFill>
        <p:spPr>
          <a:xfrm flipH="1" rot="10800000">
            <a:off x="2" y="0"/>
            <a:ext cx="12191999" cy="2235323"/>
          </a:xfrm>
          <a:custGeom>
            <a:rect b="b" l="l" r="r" t="t"/>
            <a:pathLst>
              <a:path extrusionOk="0" h="2235323" w="12191999">
                <a:moveTo>
                  <a:pt x="0" y="2235323"/>
                </a:moveTo>
                <a:lnTo>
                  <a:pt x="12191999" y="2235323"/>
                </a:lnTo>
                <a:lnTo>
                  <a:pt x="12191999" y="0"/>
                </a:lnTo>
                <a:lnTo>
                  <a:pt x="0" y="0"/>
                </a:lnTo>
                <a:close/>
              </a:path>
            </a:pathLst>
          </a:custGeom>
          <a:noFill/>
          <a:ln>
            <a:noFill/>
          </a:ln>
        </p:spPr>
      </p:pic>
      <p:sp>
        <p:nvSpPr>
          <p:cNvPr id="305" name="Google Shape;305;p40"/>
          <p:cNvSpPr txBox="1"/>
          <p:nvPr>
            <p:ph type="ctrTitle"/>
          </p:nvPr>
        </p:nvSpPr>
        <p:spPr>
          <a:xfrm>
            <a:off x="753925" y="1601735"/>
            <a:ext cx="10684151" cy="19919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600"/>
              <a:buFont typeface="Calibri"/>
              <a:buNone/>
            </a:pPr>
            <a:r>
              <a:rPr lang="en-US" sz="6600">
                <a:solidFill>
                  <a:srgbClr val="FFFFFF"/>
                </a:solidFill>
              </a:rPr>
              <a:t>JSON</a:t>
            </a:r>
            <a:endParaRPr/>
          </a:p>
        </p:txBody>
      </p:sp>
      <p:pic>
        <p:nvPicPr>
          <p:cNvPr id="306" name="Google Shape;306;p40"/>
          <p:cNvPicPr preferRelativeResize="0"/>
          <p:nvPr/>
        </p:nvPicPr>
        <p:blipFill rotWithShape="1">
          <a:blip r:embed="rId3">
            <a:alphaModFix/>
          </a:blip>
          <a:srcRect b="80325" l="8235" r="8213" t="-1"/>
          <a:stretch/>
        </p:blipFill>
        <p:spPr>
          <a:xfrm flipH="1" rot="10800000">
            <a:off x="0" y="4586080"/>
            <a:ext cx="12191999" cy="1614974"/>
          </a:xfrm>
          <a:custGeom>
            <a:rect b="b" l="l" r="r" t="t"/>
            <a:pathLst>
              <a:path extrusionOk="0" h="1614974" w="12191999">
                <a:moveTo>
                  <a:pt x="0" y="1614974"/>
                </a:moveTo>
                <a:lnTo>
                  <a:pt x="12191999" y="1614974"/>
                </a:lnTo>
                <a:lnTo>
                  <a:pt x="12191999" y="0"/>
                </a:lnTo>
                <a:lnTo>
                  <a:pt x="0" y="0"/>
                </a:lnTo>
                <a:close/>
              </a:path>
            </a:pathLst>
          </a:custGeom>
          <a:noFill/>
          <a:ln>
            <a:noFill/>
          </a:ln>
        </p:spPr>
      </p:pic>
      <p:sp>
        <p:nvSpPr>
          <p:cNvPr id="307" name="Google Shape;307;p40"/>
          <p:cNvSpPr txBox="1"/>
          <p:nvPr>
            <p:ph idx="1" type="subTitle"/>
          </p:nvPr>
        </p:nvSpPr>
        <p:spPr>
          <a:xfrm>
            <a:off x="1171575" y="3806169"/>
            <a:ext cx="9469211" cy="86563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3200"/>
              <a:buNone/>
            </a:pPr>
            <a:r>
              <a:rPr lang="en-US" sz="3200">
                <a:solidFill>
                  <a:srgbClr val="FFFFFF"/>
                </a:solidFill>
              </a:rPr>
              <a:t>JavaScript Object Notation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41"/>
          <p:cNvSpPr/>
          <p:nvPr/>
        </p:nvSpPr>
        <p:spPr>
          <a:xfrm>
            <a:off x="6577125" y="3726"/>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13" name="Google Shape;313;p41"/>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sp>
        <p:nvSpPr>
          <p:cNvPr id="314" name="Google Shape;314;p41"/>
          <p:cNvSpPr txBox="1"/>
          <p:nvPr>
            <p:ph type="title"/>
          </p:nvPr>
        </p:nvSpPr>
        <p:spPr>
          <a:xfrm>
            <a:off x="801340" y="802955"/>
            <a:ext cx="4977976" cy="14540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solidFill>
                  <a:srgbClr val="000000"/>
                </a:solidFill>
              </a:rPr>
              <a:t>JSON</a:t>
            </a:r>
            <a:endParaRPr/>
          </a:p>
        </p:txBody>
      </p:sp>
      <p:sp>
        <p:nvSpPr>
          <p:cNvPr id="315" name="Google Shape;315;p41"/>
          <p:cNvSpPr txBox="1"/>
          <p:nvPr>
            <p:ph idx="1" type="body"/>
          </p:nvPr>
        </p:nvSpPr>
        <p:spPr>
          <a:xfrm>
            <a:off x="797809" y="2421682"/>
            <a:ext cx="4977578" cy="363928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lang="en-US" sz="2000">
                <a:solidFill>
                  <a:srgbClr val="000000"/>
                </a:solidFill>
              </a:rPr>
              <a:t>Lightweight data-interchange format</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Easy to read and write</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Easy for machines to parse</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Language independent, but structure like C-family languages</a:t>
            </a:r>
            <a:endParaRPr/>
          </a:p>
        </p:txBody>
      </p:sp>
      <p:sp>
        <p:nvSpPr>
          <p:cNvPr id="316" name="Google Shape;316;p41"/>
          <p:cNvSpPr/>
          <p:nvPr/>
        </p:nvSpPr>
        <p:spPr>
          <a:xfrm flipH="1">
            <a:off x="7191562" y="738619"/>
            <a:ext cx="5000438" cy="5400962"/>
          </a:xfrm>
          <a:custGeom>
            <a:rect b="b" l="l" r="r" t="t"/>
            <a:pathLst>
              <a:path extrusionOk="0" h="5400962" w="5000438">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ocument" id="317" name="Google Shape;317;p41"/>
          <p:cNvPicPr preferRelativeResize="0"/>
          <p:nvPr/>
        </p:nvPicPr>
        <p:blipFill rotWithShape="1">
          <a:blip r:embed="rId4">
            <a:alphaModFix/>
          </a:blip>
          <a:srcRect b="0" l="0" r="0" t="0"/>
          <a:stretch/>
        </p:blipFill>
        <p:spPr>
          <a:xfrm>
            <a:off x="8121726" y="1629089"/>
            <a:ext cx="3620021" cy="36200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System.Net.Http</a:t>
            </a:r>
            <a:endParaRPr/>
          </a:p>
        </p:txBody>
      </p:sp>
      <p:graphicFrame>
        <p:nvGraphicFramePr>
          <p:cNvPr id="100" name="Google Shape;100;p15"/>
          <p:cNvGraphicFramePr/>
          <p:nvPr/>
        </p:nvGraphicFramePr>
        <p:xfrm>
          <a:off x="952500" y="2286000"/>
          <a:ext cx="3000000" cy="3000000"/>
        </p:xfrm>
        <a:graphic>
          <a:graphicData uri="http://schemas.openxmlformats.org/drawingml/2006/table">
            <a:tbl>
              <a:tblPr>
                <a:noFill/>
                <a:tableStyleId>{D80D6518-D75D-4997-B2E4-2E89E5C41DE6}</a:tableStyleId>
              </a:tblPr>
              <a:tblGrid>
                <a:gridCol w="5143500"/>
                <a:gridCol w="5143500"/>
              </a:tblGrid>
              <a:tr h="381000">
                <a:tc>
                  <a:txBody>
                    <a:bodyPr/>
                    <a:lstStyle/>
                    <a:p>
                      <a:pPr indent="0" lvl="0" marL="0" rtl="0" algn="l">
                        <a:spcBef>
                          <a:spcPts val="0"/>
                        </a:spcBef>
                        <a:spcAft>
                          <a:spcPts val="0"/>
                        </a:spcAft>
                        <a:buNone/>
                      </a:pPr>
                      <a:r>
                        <a:rPr lang="en-US" sz="1900"/>
                        <a:t>ByteArrayContent</a:t>
                      </a:r>
                      <a:endParaRPr sz="1900"/>
                    </a:p>
                  </a:txBody>
                  <a:tcPr marT="91425" marB="91425" marR="91425" marL="91425"/>
                </a:tc>
                <a:tc>
                  <a:txBody>
                    <a:bodyPr/>
                    <a:lstStyle/>
                    <a:p>
                      <a:pPr indent="0" lvl="0" marL="0" rtl="0" algn="l">
                        <a:spcBef>
                          <a:spcPts val="0"/>
                        </a:spcBef>
                        <a:spcAft>
                          <a:spcPts val="0"/>
                        </a:spcAft>
                        <a:buNone/>
                      </a:pPr>
                      <a:r>
                        <a:rPr lang="en-US" sz="1900"/>
                        <a:t>Provides HTTP content based on a byte array.</a:t>
                      </a:r>
                      <a:endParaRPr sz="1900"/>
                    </a:p>
                  </a:txBody>
                  <a:tcPr marT="91425" marB="91425" marR="91425" marL="91425"/>
                </a:tc>
              </a:tr>
              <a:tr h="381000">
                <a:tc>
                  <a:txBody>
                    <a:bodyPr/>
                    <a:lstStyle/>
                    <a:p>
                      <a:pPr indent="0" lvl="0" marL="0" rtl="0" algn="l">
                        <a:spcBef>
                          <a:spcPts val="0"/>
                        </a:spcBef>
                        <a:spcAft>
                          <a:spcPts val="0"/>
                        </a:spcAft>
                        <a:buNone/>
                      </a:pPr>
                      <a:r>
                        <a:rPr lang="en-US" sz="1900"/>
                        <a:t>DelegatingHandler</a:t>
                      </a:r>
                      <a:endParaRPr sz="1900"/>
                    </a:p>
                  </a:txBody>
                  <a:tcPr marT="91425" marB="91425" marR="91425" marL="91425"/>
                </a:tc>
                <a:tc>
                  <a:txBody>
                    <a:bodyPr/>
                    <a:lstStyle/>
                    <a:p>
                      <a:pPr indent="0" lvl="0" marL="0" rtl="0" algn="l">
                        <a:spcBef>
                          <a:spcPts val="0"/>
                        </a:spcBef>
                        <a:spcAft>
                          <a:spcPts val="0"/>
                        </a:spcAft>
                        <a:buNone/>
                      </a:pPr>
                      <a:r>
                        <a:rPr lang="en-US" sz="1900"/>
                        <a:t>A type for HTTP handlers that delegate the processing of HTTP response messages to another handler, called the inner handler.</a:t>
                      </a:r>
                      <a:endParaRPr sz="1900"/>
                    </a:p>
                  </a:txBody>
                  <a:tcPr marT="91425" marB="91425" marR="91425" marL="91425"/>
                </a:tc>
              </a:tr>
              <a:tr h="381000">
                <a:tc>
                  <a:txBody>
                    <a:bodyPr/>
                    <a:lstStyle/>
                    <a:p>
                      <a:pPr indent="0" lvl="0" marL="0" rtl="0" algn="l">
                        <a:spcBef>
                          <a:spcPts val="0"/>
                        </a:spcBef>
                        <a:spcAft>
                          <a:spcPts val="0"/>
                        </a:spcAft>
                        <a:buNone/>
                      </a:pPr>
                      <a:r>
                        <a:rPr lang="en-US" sz="1900"/>
                        <a:t>FormUrlEncodedContent</a:t>
                      </a:r>
                      <a:endParaRPr sz="1900"/>
                    </a:p>
                  </a:txBody>
                  <a:tcPr marT="91425" marB="91425" marR="91425" marL="91425"/>
                </a:tc>
                <a:tc>
                  <a:txBody>
                    <a:bodyPr/>
                    <a:lstStyle/>
                    <a:p>
                      <a:pPr indent="0" lvl="0" marL="0" rtl="0" algn="l">
                        <a:spcBef>
                          <a:spcPts val="0"/>
                        </a:spcBef>
                        <a:spcAft>
                          <a:spcPts val="0"/>
                        </a:spcAft>
                        <a:buNone/>
                      </a:pPr>
                      <a:r>
                        <a:rPr lang="en-US" sz="1900"/>
                        <a:t>A container for name/value tuples encoded using application/x-www-form-urlencoded MIME type.</a:t>
                      </a:r>
                      <a:endParaRPr sz="1900"/>
                    </a:p>
                  </a:txBody>
                  <a:tcPr marT="91425" marB="91425" marR="91425" marL="91425"/>
                </a:tc>
              </a:tr>
              <a:tr h="381000">
                <a:tc>
                  <a:txBody>
                    <a:bodyPr/>
                    <a:lstStyle/>
                    <a:p>
                      <a:pPr indent="0" lvl="0" marL="0" rtl="0" algn="l">
                        <a:spcBef>
                          <a:spcPts val="0"/>
                        </a:spcBef>
                        <a:spcAft>
                          <a:spcPts val="0"/>
                        </a:spcAft>
                        <a:buNone/>
                      </a:pPr>
                      <a:r>
                        <a:rPr lang="en-US" sz="1900"/>
                        <a:t>HttpClient</a:t>
                      </a:r>
                      <a:endParaRPr sz="2000"/>
                    </a:p>
                  </a:txBody>
                  <a:tcPr marT="91425" marB="91425" marR="91425" marL="91425"/>
                </a:tc>
                <a:tc>
                  <a:txBody>
                    <a:bodyPr/>
                    <a:lstStyle/>
                    <a:p>
                      <a:pPr indent="0" lvl="0" marL="0" rtl="0" algn="l">
                        <a:spcBef>
                          <a:spcPts val="0"/>
                        </a:spcBef>
                        <a:spcAft>
                          <a:spcPts val="0"/>
                        </a:spcAft>
                        <a:buNone/>
                      </a:pPr>
                      <a:r>
                        <a:rPr lang="en-US" sz="1900"/>
                        <a:t>Provides a class for sending HTTP requests and receiving HTTP responses from a resource identified by a URI.</a:t>
                      </a:r>
                      <a:endParaRPr sz="1900"/>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42"/>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3" name="Google Shape;323;p4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24" name="Google Shape;324;p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5" name="Google Shape;325;p42"/>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JSON is built on two structures</a:t>
            </a:r>
            <a:endParaRPr/>
          </a:p>
        </p:txBody>
      </p:sp>
      <p:sp>
        <p:nvSpPr>
          <p:cNvPr id="326" name="Google Shape;326;p42"/>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A collection of name/value pairs. </a:t>
            </a:r>
            <a:br>
              <a:rPr lang="en-US" sz="2400">
                <a:solidFill>
                  <a:srgbClr val="000000"/>
                </a:solidFill>
              </a:rPr>
            </a:br>
            <a:r>
              <a:rPr lang="en-US" sz="2400">
                <a:solidFill>
                  <a:srgbClr val="000000"/>
                </a:solidFill>
              </a:rPr>
              <a:t>(I may refer to these as key/value pairs)</a:t>
            </a:r>
            <a:endParaRPr/>
          </a:p>
          <a:p>
            <a:pPr indent="-228600" lvl="1" marL="685800" rtl="0" algn="l">
              <a:lnSpc>
                <a:spcPct val="90000"/>
              </a:lnSpc>
              <a:spcBef>
                <a:spcPts val="500"/>
              </a:spcBef>
              <a:spcAft>
                <a:spcPts val="0"/>
              </a:spcAft>
              <a:buClr>
                <a:srgbClr val="000000"/>
              </a:buClr>
              <a:buSzPts val="2400"/>
              <a:buChar char="•"/>
            </a:pPr>
            <a:r>
              <a:rPr lang="en-US">
                <a:solidFill>
                  <a:srgbClr val="000000"/>
                </a:solidFill>
              </a:rPr>
              <a:t>May realize these as an object, record, struct, dictionary, hash table, keyed list, or associative array</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An ordered list of values.</a:t>
            </a:r>
            <a:endParaRPr/>
          </a:p>
          <a:p>
            <a:pPr indent="-228600" lvl="1" marL="685800" rtl="0" algn="l">
              <a:lnSpc>
                <a:spcPct val="90000"/>
              </a:lnSpc>
              <a:spcBef>
                <a:spcPts val="500"/>
              </a:spcBef>
              <a:spcAft>
                <a:spcPts val="0"/>
              </a:spcAft>
              <a:buClr>
                <a:srgbClr val="000000"/>
              </a:buClr>
              <a:buSzPts val="2400"/>
              <a:buChar char="•"/>
            </a:pPr>
            <a:r>
              <a:rPr lang="en-US">
                <a:solidFill>
                  <a:srgbClr val="000000"/>
                </a:solidFill>
              </a:rPr>
              <a:t>May realize these as an array, vector, list, or sequence.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4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2" name="Google Shape;332;p43"/>
          <p:cNvSpPr txBox="1"/>
          <p:nvPr>
            <p:ph type="title"/>
          </p:nvPr>
        </p:nvSpPr>
        <p:spPr>
          <a:xfrm>
            <a:off x="838200" y="562271"/>
            <a:ext cx="10515600" cy="112841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lang="en-US" sz="5200"/>
              <a:t>JSON Object</a:t>
            </a:r>
            <a:endParaRPr/>
          </a:p>
        </p:txBody>
      </p:sp>
      <p:pic>
        <p:nvPicPr>
          <p:cNvPr id="333" name="Google Shape;333;p43"/>
          <p:cNvPicPr preferRelativeResize="0"/>
          <p:nvPr>
            <p:ph idx="1" type="body"/>
          </p:nvPr>
        </p:nvPicPr>
        <p:blipFill rotWithShape="1">
          <a:blip r:embed="rId3">
            <a:alphaModFix/>
          </a:blip>
          <a:srcRect b="-1" l="16444" r="25682" t="0"/>
          <a:stretch/>
        </p:blipFill>
        <p:spPr>
          <a:xfrm>
            <a:off x="838200" y="1798251"/>
            <a:ext cx="10512600" cy="4450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2231136" y="964692"/>
            <a:ext cx="7729728" cy="11887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JSON Array</a:t>
            </a:r>
            <a:endParaRPr/>
          </a:p>
        </p:txBody>
      </p:sp>
      <p:pic>
        <p:nvPicPr>
          <p:cNvPr id="339" name="Google Shape;339;p44"/>
          <p:cNvPicPr preferRelativeResize="0"/>
          <p:nvPr>
            <p:ph idx="1" type="body"/>
          </p:nvPr>
        </p:nvPicPr>
        <p:blipFill rotWithShape="1">
          <a:blip r:embed="rId3">
            <a:alphaModFix/>
          </a:blip>
          <a:srcRect b="0" l="0" r="0" t="0"/>
          <a:stretch/>
        </p:blipFill>
        <p:spPr>
          <a:xfrm>
            <a:off x="773366" y="2927585"/>
            <a:ext cx="10645267" cy="260824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2231136" y="964692"/>
            <a:ext cx="7729728" cy="11887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JSON Value</a:t>
            </a:r>
            <a:endParaRPr/>
          </a:p>
        </p:txBody>
      </p:sp>
      <p:pic>
        <p:nvPicPr>
          <p:cNvPr id="345" name="Google Shape;345;p45"/>
          <p:cNvPicPr preferRelativeResize="0"/>
          <p:nvPr>
            <p:ph idx="1" type="body"/>
          </p:nvPr>
        </p:nvPicPr>
        <p:blipFill rotWithShape="1">
          <a:blip r:embed="rId3">
            <a:alphaModFix/>
          </a:blip>
          <a:srcRect b="0" l="0" r="0" t="0"/>
          <a:stretch/>
        </p:blipFill>
        <p:spPr>
          <a:xfrm>
            <a:off x="1888395" y="2491114"/>
            <a:ext cx="8415209" cy="417164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2231136" y="643417"/>
            <a:ext cx="7729728" cy="11887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JSON String</a:t>
            </a:r>
            <a:endParaRPr/>
          </a:p>
        </p:txBody>
      </p:sp>
      <p:pic>
        <p:nvPicPr>
          <p:cNvPr id="351" name="Google Shape;351;p46"/>
          <p:cNvPicPr preferRelativeResize="0"/>
          <p:nvPr>
            <p:ph idx="1" type="body"/>
          </p:nvPr>
        </p:nvPicPr>
        <p:blipFill rotWithShape="1">
          <a:blip r:embed="rId3">
            <a:alphaModFix/>
          </a:blip>
          <a:srcRect b="0" l="0" r="0" t="0"/>
          <a:stretch/>
        </p:blipFill>
        <p:spPr>
          <a:xfrm>
            <a:off x="2780013" y="2153412"/>
            <a:ext cx="6631974" cy="4478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2231136" y="643417"/>
            <a:ext cx="7729728" cy="11887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JSON Number</a:t>
            </a:r>
            <a:endParaRPr/>
          </a:p>
        </p:txBody>
      </p:sp>
      <p:pic>
        <p:nvPicPr>
          <p:cNvPr id="357" name="Google Shape;357;p47"/>
          <p:cNvPicPr preferRelativeResize="0"/>
          <p:nvPr>
            <p:ph idx="1" type="body"/>
          </p:nvPr>
        </p:nvPicPr>
        <p:blipFill rotWithShape="1">
          <a:blip r:embed="rId3">
            <a:alphaModFix/>
          </a:blip>
          <a:srcRect b="0" l="0" r="0" t="0"/>
          <a:stretch/>
        </p:blipFill>
        <p:spPr>
          <a:xfrm>
            <a:off x="1741860" y="2446639"/>
            <a:ext cx="8708279" cy="391996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JSON Example</a:t>
            </a:r>
            <a:endParaRPr/>
          </a:p>
        </p:txBody>
      </p:sp>
      <p:sp>
        <p:nvSpPr>
          <p:cNvPr id="363" name="Google Shape;363;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POSTMAN</a:t>
            </a:r>
            <a:endParaRPr/>
          </a:p>
          <a:p>
            <a:pPr indent="-228600" lvl="0" marL="228600" rtl="0" algn="l">
              <a:lnSpc>
                <a:spcPct val="90000"/>
              </a:lnSpc>
              <a:spcBef>
                <a:spcPts val="1000"/>
              </a:spcBef>
              <a:spcAft>
                <a:spcPts val="0"/>
              </a:spcAft>
              <a:buClr>
                <a:schemeClr val="dk1"/>
              </a:buClr>
              <a:buSzPts val="2800"/>
              <a:buChar char="•"/>
            </a:pPr>
            <a:r>
              <a:rPr lang="en-US"/>
              <a:t>Using Google Books API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System.Net.Http</a:t>
            </a:r>
            <a:endParaRPr/>
          </a:p>
        </p:txBody>
      </p:sp>
      <p:graphicFrame>
        <p:nvGraphicFramePr>
          <p:cNvPr id="106" name="Google Shape;106;p16"/>
          <p:cNvGraphicFramePr/>
          <p:nvPr/>
        </p:nvGraphicFramePr>
        <p:xfrm>
          <a:off x="952500" y="2286000"/>
          <a:ext cx="3000000" cy="3000000"/>
        </p:xfrm>
        <a:graphic>
          <a:graphicData uri="http://schemas.openxmlformats.org/drawingml/2006/table">
            <a:tbl>
              <a:tblPr>
                <a:noFill/>
                <a:tableStyleId>{D80D6518-D75D-4997-B2E4-2E89E5C41DE6}</a:tableStyleId>
              </a:tblPr>
              <a:tblGrid>
                <a:gridCol w="5143500"/>
                <a:gridCol w="5143500"/>
              </a:tblGrid>
              <a:tr h="381000">
                <a:tc>
                  <a:txBody>
                    <a:bodyPr/>
                    <a:lstStyle/>
                    <a:p>
                      <a:pPr indent="0" lvl="0" marL="0" rtl="0" algn="l">
                        <a:spcBef>
                          <a:spcPts val="0"/>
                        </a:spcBef>
                        <a:spcAft>
                          <a:spcPts val="0"/>
                        </a:spcAft>
                        <a:buNone/>
                      </a:pPr>
                      <a:r>
                        <a:rPr lang="en-US" sz="1900"/>
                        <a:t>HttpClientHandler</a:t>
                      </a:r>
                      <a:endParaRPr sz="1900"/>
                    </a:p>
                  </a:txBody>
                  <a:tcPr marT="91425" marB="91425" marR="91425" marL="91425"/>
                </a:tc>
                <a:tc>
                  <a:txBody>
                    <a:bodyPr/>
                    <a:lstStyle/>
                    <a:p>
                      <a:pPr indent="0" lvl="0" marL="0" rtl="0" algn="l">
                        <a:spcBef>
                          <a:spcPts val="0"/>
                        </a:spcBef>
                        <a:spcAft>
                          <a:spcPts val="0"/>
                        </a:spcAft>
                        <a:buNone/>
                      </a:pPr>
                      <a:r>
                        <a:rPr lang="en-US" sz="1900"/>
                        <a:t>The default message handler used by HttpClient in .NET Framework and .NET Core 2.0 and earlier.</a:t>
                      </a:r>
                      <a:endParaRPr sz="1900"/>
                    </a:p>
                  </a:txBody>
                  <a:tcPr marT="91425" marB="91425" marR="91425" marL="91425"/>
                </a:tc>
              </a:tr>
              <a:tr h="381000">
                <a:tc>
                  <a:txBody>
                    <a:bodyPr/>
                    <a:lstStyle/>
                    <a:p>
                      <a:pPr indent="0" lvl="0" marL="0" rtl="0" algn="l">
                        <a:spcBef>
                          <a:spcPts val="0"/>
                        </a:spcBef>
                        <a:spcAft>
                          <a:spcPts val="0"/>
                        </a:spcAft>
                        <a:buNone/>
                      </a:pPr>
                      <a:r>
                        <a:rPr lang="en-US" sz="1900"/>
                        <a:t>HttpContent</a:t>
                      </a:r>
                      <a:endParaRPr sz="1900"/>
                    </a:p>
                  </a:txBody>
                  <a:tcPr marT="91425" marB="91425" marR="91425" marL="91425"/>
                </a:tc>
                <a:tc>
                  <a:txBody>
                    <a:bodyPr/>
                    <a:lstStyle/>
                    <a:p>
                      <a:pPr indent="0" lvl="0" marL="0" rtl="0" algn="l">
                        <a:spcBef>
                          <a:spcPts val="0"/>
                        </a:spcBef>
                        <a:spcAft>
                          <a:spcPts val="0"/>
                        </a:spcAft>
                        <a:buNone/>
                      </a:pPr>
                      <a:r>
                        <a:rPr lang="en-US" sz="1900"/>
                        <a:t>A base class representing an HTTP entity body and content headers.</a:t>
                      </a:r>
                      <a:endParaRPr sz="1900"/>
                    </a:p>
                  </a:txBody>
                  <a:tcPr marT="91425" marB="91425" marR="91425" marL="91425"/>
                </a:tc>
              </a:tr>
              <a:tr h="381000">
                <a:tc>
                  <a:txBody>
                    <a:bodyPr/>
                    <a:lstStyle/>
                    <a:p>
                      <a:pPr indent="0" lvl="0" marL="0" rtl="0" algn="l">
                        <a:spcBef>
                          <a:spcPts val="0"/>
                        </a:spcBef>
                        <a:spcAft>
                          <a:spcPts val="0"/>
                        </a:spcAft>
                        <a:buNone/>
                      </a:pPr>
                      <a:r>
                        <a:rPr lang="en-US" sz="1900"/>
                        <a:t>HttpMessageHandler</a:t>
                      </a:r>
                      <a:endParaRPr sz="1900"/>
                    </a:p>
                  </a:txBody>
                  <a:tcPr marT="91425" marB="91425" marR="91425" marL="91425"/>
                </a:tc>
                <a:tc>
                  <a:txBody>
                    <a:bodyPr/>
                    <a:lstStyle/>
                    <a:p>
                      <a:pPr indent="0" lvl="0" marL="0" rtl="0" algn="l">
                        <a:spcBef>
                          <a:spcPts val="0"/>
                        </a:spcBef>
                        <a:spcAft>
                          <a:spcPts val="0"/>
                        </a:spcAft>
                        <a:buNone/>
                      </a:pPr>
                      <a:r>
                        <a:rPr lang="en-US" sz="1900"/>
                        <a:t>A base type for HTTP message handlers.</a:t>
                      </a:r>
                      <a:endParaRPr sz="1900"/>
                    </a:p>
                  </a:txBody>
                  <a:tcPr marT="91425" marB="91425" marR="91425" marL="91425"/>
                </a:tc>
              </a:tr>
              <a:tr h="381000">
                <a:tc>
                  <a:txBody>
                    <a:bodyPr/>
                    <a:lstStyle/>
                    <a:p>
                      <a:pPr indent="0" lvl="0" marL="0" rtl="0" algn="l">
                        <a:spcBef>
                          <a:spcPts val="0"/>
                        </a:spcBef>
                        <a:spcAft>
                          <a:spcPts val="0"/>
                        </a:spcAft>
                        <a:buNone/>
                      </a:pPr>
                      <a:r>
                        <a:rPr lang="en-US" sz="1900"/>
                        <a:t>HttpMessageInvoker</a:t>
                      </a:r>
                      <a:endParaRPr sz="2000"/>
                    </a:p>
                  </a:txBody>
                  <a:tcPr marT="91425" marB="91425" marR="91425" marL="91425"/>
                </a:tc>
                <a:tc>
                  <a:txBody>
                    <a:bodyPr/>
                    <a:lstStyle/>
                    <a:p>
                      <a:pPr indent="0" lvl="0" marL="0" rtl="0" algn="l">
                        <a:spcBef>
                          <a:spcPts val="0"/>
                        </a:spcBef>
                        <a:spcAft>
                          <a:spcPts val="0"/>
                        </a:spcAft>
                        <a:buNone/>
                      </a:pPr>
                      <a:r>
                        <a:rPr lang="en-US" sz="1900"/>
                        <a:t>A specialty class that allows applications to call the SendAsync(HttpRequestMessage, CancellationToken) method on an HTTP handler chain.</a:t>
                      </a:r>
                      <a:endParaRPr sz="19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System.Net.Http</a:t>
            </a:r>
            <a:endParaRPr/>
          </a:p>
        </p:txBody>
      </p:sp>
      <p:graphicFrame>
        <p:nvGraphicFramePr>
          <p:cNvPr id="112" name="Google Shape;112;p17"/>
          <p:cNvGraphicFramePr/>
          <p:nvPr/>
        </p:nvGraphicFramePr>
        <p:xfrm>
          <a:off x="952500" y="1905000"/>
          <a:ext cx="3000000" cy="3000000"/>
        </p:xfrm>
        <a:graphic>
          <a:graphicData uri="http://schemas.openxmlformats.org/drawingml/2006/table">
            <a:tbl>
              <a:tblPr>
                <a:noFill/>
                <a:tableStyleId>{D80D6518-D75D-4997-B2E4-2E89E5C41DE6}</a:tableStyleId>
              </a:tblPr>
              <a:tblGrid>
                <a:gridCol w="5143500"/>
                <a:gridCol w="5143500"/>
              </a:tblGrid>
              <a:tr h="381000">
                <a:tc>
                  <a:txBody>
                    <a:bodyPr/>
                    <a:lstStyle/>
                    <a:p>
                      <a:pPr indent="0" lvl="0" marL="0" rtl="0" algn="l">
                        <a:spcBef>
                          <a:spcPts val="0"/>
                        </a:spcBef>
                        <a:spcAft>
                          <a:spcPts val="0"/>
                        </a:spcAft>
                        <a:buNone/>
                      </a:pPr>
                      <a:r>
                        <a:rPr lang="en-US" sz="1900"/>
                        <a:t>HttpMethod</a:t>
                      </a:r>
                      <a:endParaRPr sz="1900"/>
                    </a:p>
                  </a:txBody>
                  <a:tcPr marT="91425" marB="91425" marR="91425" marL="91425"/>
                </a:tc>
                <a:tc>
                  <a:txBody>
                    <a:bodyPr/>
                    <a:lstStyle/>
                    <a:p>
                      <a:pPr indent="0" lvl="0" marL="0" rtl="0" algn="l">
                        <a:spcBef>
                          <a:spcPts val="0"/>
                        </a:spcBef>
                        <a:spcAft>
                          <a:spcPts val="0"/>
                        </a:spcAft>
                        <a:buNone/>
                      </a:pPr>
                      <a:r>
                        <a:rPr lang="en-US" sz="1900"/>
                        <a:t>A helper class for retrieving and comparing standard HTTP methods and for creating new HTTP methods.</a:t>
                      </a:r>
                      <a:endParaRPr sz="1900"/>
                    </a:p>
                  </a:txBody>
                  <a:tcPr marT="91425" marB="91425" marR="91425" marL="91425"/>
                </a:tc>
              </a:tr>
              <a:tr h="381000">
                <a:tc>
                  <a:txBody>
                    <a:bodyPr/>
                    <a:lstStyle/>
                    <a:p>
                      <a:pPr indent="0" lvl="0" marL="0" rtl="0" algn="l">
                        <a:spcBef>
                          <a:spcPts val="0"/>
                        </a:spcBef>
                        <a:spcAft>
                          <a:spcPts val="0"/>
                        </a:spcAft>
                        <a:buNone/>
                      </a:pPr>
                      <a:r>
                        <a:rPr lang="en-US" sz="1900"/>
                        <a:t>HttpRequestException</a:t>
                      </a:r>
                      <a:endParaRPr sz="1900"/>
                    </a:p>
                  </a:txBody>
                  <a:tcPr marT="91425" marB="91425" marR="91425" marL="91425"/>
                </a:tc>
                <a:tc>
                  <a:txBody>
                    <a:bodyPr/>
                    <a:lstStyle/>
                    <a:p>
                      <a:pPr indent="0" lvl="0" marL="0" rtl="0" algn="l">
                        <a:spcBef>
                          <a:spcPts val="0"/>
                        </a:spcBef>
                        <a:spcAft>
                          <a:spcPts val="0"/>
                        </a:spcAft>
                        <a:buNone/>
                      </a:pPr>
                      <a:r>
                        <a:rPr lang="en-US" sz="1900"/>
                        <a:t>Represents a HTTP request message.</a:t>
                      </a:r>
                      <a:endParaRPr sz="1900"/>
                    </a:p>
                  </a:txBody>
                  <a:tcPr marT="91425" marB="91425" marR="91425" marL="91425"/>
                </a:tc>
              </a:tr>
              <a:tr h="381000">
                <a:tc>
                  <a:txBody>
                    <a:bodyPr/>
                    <a:lstStyle/>
                    <a:p>
                      <a:pPr indent="0" lvl="0" marL="0" rtl="0" algn="l">
                        <a:spcBef>
                          <a:spcPts val="0"/>
                        </a:spcBef>
                        <a:spcAft>
                          <a:spcPts val="0"/>
                        </a:spcAft>
                        <a:buNone/>
                      </a:pPr>
                      <a:r>
                        <a:rPr lang="en-US" sz="1900"/>
                        <a:t>HttpRequestMessage</a:t>
                      </a:r>
                      <a:endParaRPr sz="1900"/>
                    </a:p>
                  </a:txBody>
                  <a:tcPr marT="91425" marB="91425" marR="91425" marL="91425"/>
                </a:tc>
                <a:tc>
                  <a:txBody>
                    <a:bodyPr/>
                    <a:lstStyle/>
                    <a:p>
                      <a:pPr indent="0" lvl="0" marL="0" rtl="0" algn="l">
                        <a:spcBef>
                          <a:spcPts val="0"/>
                        </a:spcBef>
                        <a:spcAft>
                          <a:spcPts val="0"/>
                        </a:spcAft>
                        <a:buNone/>
                      </a:pPr>
                      <a:r>
                        <a:rPr lang="en-US" sz="1900"/>
                        <a:t>A base type for HTTP message handlers.</a:t>
                      </a:r>
                      <a:endParaRPr sz="1900"/>
                    </a:p>
                  </a:txBody>
                  <a:tcPr marT="91425" marB="91425" marR="91425" marL="91425"/>
                </a:tc>
              </a:tr>
              <a:tr h="381000">
                <a:tc>
                  <a:txBody>
                    <a:bodyPr/>
                    <a:lstStyle/>
                    <a:p>
                      <a:pPr indent="0" lvl="0" marL="0" rtl="0" algn="l">
                        <a:spcBef>
                          <a:spcPts val="0"/>
                        </a:spcBef>
                        <a:spcAft>
                          <a:spcPts val="0"/>
                        </a:spcAft>
                        <a:buNone/>
                      </a:pPr>
                      <a:r>
                        <a:rPr lang="en-US" sz="1900"/>
                        <a:t>HttpRequestOptions</a:t>
                      </a:r>
                      <a:endParaRPr sz="2000"/>
                    </a:p>
                  </a:txBody>
                  <a:tcPr marT="91425" marB="91425" marR="91425" marL="91425"/>
                </a:tc>
                <a:tc>
                  <a:txBody>
                    <a:bodyPr/>
                    <a:lstStyle/>
                    <a:p>
                      <a:pPr indent="0" lvl="0" marL="0" rtl="0" algn="l">
                        <a:spcBef>
                          <a:spcPts val="0"/>
                        </a:spcBef>
                        <a:spcAft>
                          <a:spcPts val="0"/>
                        </a:spcAft>
                        <a:buNone/>
                      </a:pPr>
                      <a:r>
                        <a:rPr lang="en-US" sz="1900"/>
                        <a:t>Represents a collection of options for an HTTP request.</a:t>
                      </a:r>
                      <a:endParaRPr sz="1900"/>
                    </a:p>
                  </a:txBody>
                  <a:tcPr marT="91425" marB="91425" marR="91425" marL="91425"/>
                </a:tc>
              </a:tr>
              <a:tr h="381000">
                <a:tc>
                  <a:txBody>
                    <a:bodyPr/>
                    <a:lstStyle/>
                    <a:p>
                      <a:pPr indent="0" lvl="0" marL="0" rtl="0" algn="l">
                        <a:spcBef>
                          <a:spcPts val="0"/>
                        </a:spcBef>
                        <a:spcAft>
                          <a:spcPts val="0"/>
                        </a:spcAft>
                        <a:buNone/>
                      </a:pPr>
                      <a:r>
                        <a:rPr lang="en-US" sz="1900"/>
                        <a:t>HttpResponseMessage</a:t>
                      </a:r>
                      <a:endParaRPr sz="1900"/>
                    </a:p>
                  </a:txBody>
                  <a:tcPr marT="91425" marB="91425" marR="91425" marL="91425"/>
                </a:tc>
                <a:tc>
                  <a:txBody>
                    <a:bodyPr/>
                    <a:lstStyle/>
                    <a:p>
                      <a:pPr indent="0" lvl="0" marL="0" rtl="0" algn="l">
                        <a:spcBef>
                          <a:spcPts val="0"/>
                        </a:spcBef>
                        <a:spcAft>
                          <a:spcPts val="0"/>
                        </a:spcAft>
                        <a:buNone/>
                      </a:pPr>
                      <a:r>
                        <a:rPr lang="en-US" sz="1900"/>
                        <a:t>Represents a HTTP response message including the status code and data.</a:t>
                      </a:r>
                      <a:endParaRPr sz="1900"/>
                    </a:p>
                  </a:txBody>
                  <a:tcPr marT="91425" marB="91425" marR="91425" marL="91425"/>
                </a:tc>
              </a:tr>
              <a:tr h="381000">
                <a:tc>
                  <a:txBody>
                    <a:bodyPr/>
                    <a:lstStyle/>
                    <a:p>
                      <a:pPr indent="0" lvl="0" marL="0" rtl="0" algn="l">
                        <a:spcBef>
                          <a:spcPts val="0"/>
                        </a:spcBef>
                        <a:spcAft>
                          <a:spcPts val="0"/>
                        </a:spcAft>
                        <a:buNone/>
                      </a:pPr>
                      <a:r>
                        <a:rPr lang="en-US" sz="1900"/>
                        <a:t>MessageProcessingHandler</a:t>
                      </a:r>
                      <a:endParaRPr sz="1900"/>
                    </a:p>
                  </a:txBody>
                  <a:tcPr marT="91425" marB="91425" marR="91425" marL="91425"/>
                </a:tc>
                <a:tc>
                  <a:txBody>
                    <a:bodyPr/>
                    <a:lstStyle/>
                    <a:p>
                      <a:pPr indent="0" lvl="0" marL="0" rtl="0" algn="l">
                        <a:spcBef>
                          <a:spcPts val="0"/>
                        </a:spcBef>
                        <a:spcAft>
                          <a:spcPts val="0"/>
                        </a:spcAft>
                        <a:buNone/>
                      </a:pPr>
                      <a:r>
                        <a:rPr lang="en-US" sz="1900"/>
                        <a:t>A base type for handlers which only do some small processing of request and/or response messages.</a:t>
                      </a:r>
                      <a:endParaRPr sz="19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System.Net.Http</a:t>
            </a:r>
            <a:endParaRPr/>
          </a:p>
        </p:txBody>
      </p:sp>
      <p:graphicFrame>
        <p:nvGraphicFramePr>
          <p:cNvPr id="118" name="Google Shape;118;p18"/>
          <p:cNvGraphicFramePr/>
          <p:nvPr/>
        </p:nvGraphicFramePr>
        <p:xfrm>
          <a:off x="952500" y="1828800"/>
          <a:ext cx="3000000" cy="3000000"/>
        </p:xfrm>
        <a:graphic>
          <a:graphicData uri="http://schemas.openxmlformats.org/drawingml/2006/table">
            <a:tbl>
              <a:tblPr>
                <a:noFill/>
                <a:tableStyleId>{D80D6518-D75D-4997-B2E4-2E89E5C41DE6}</a:tableStyleId>
              </a:tblPr>
              <a:tblGrid>
                <a:gridCol w="5143500"/>
                <a:gridCol w="5143500"/>
              </a:tblGrid>
              <a:tr h="381000">
                <a:tc>
                  <a:txBody>
                    <a:bodyPr/>
                    <a:lstStyle/>
                    <a:p>
                      <a:pPr indent="0" lvl="0" marL="0" rtl="0" algn="l">
                        <a:spcBef>
                          <a:spcPts val="0"/>
                        </a:spcBef>
                        <a:spcAft>
                          <a:spcPts val="0"/>
                        </a:spcAft>
                        <a:buNone/>
                      </a:pPr>
                      <a:r>
                        <a:rPr lang="en-US" sz="1900"/>
                        <a:t>MultipartContent</a:t>
                      </a:r>
                      <a:endParaRPr sz="1900"/>
                    </a:p>
                  </a:txBody>
                  <a:tcPr marT="91425" marB="91425" marR="91425" marL="91425"/>
                </a:tc>
                <a:tc>
                  <a:txBody>
                    <a:bodyPr/>
                    <a:lstStyle/>
                    <a:p>
                      <a:pPr indent="0" lvl="0" marL="0" rtl="0" algn="l">
                        <a:spcBef>
                          <a:spcPts val="0"/>
                        </a:spcBef>
                        <a:spcAft>
                          <a:spcPts val="0"/>
                        </a:spcAft>
                        <a:buNone/>
                      </a:pPr>
                      <a:r>
                        <a:rPr lang="en-US" sz="1900"/>
                        <a:t>Provides a collection of HttpContent objects that get serialized using the multipart/* content type specification.</a:t>
                      </a:r>
                      <a:endParaRPr sz="1900"/>
                    </a:p>
                  </a:txBody>
                  <a:tcPr marT="91425" marB="91425" marR="91425" marL="91425"/>
                </a:tc>
              </a:tr>
              <a:tr h="381000">
                <a:tc>
                  <a:txBody>
                    <a:bodyPr/>
                    <a:lstStyle/>
                    <a:p>
                      <a:pPr indent="0" lvl="0" marL="0" rtl="0" algn="l">
                        <a:spcBef>
                          <a:spcPts val="0"/>
                        </a:spcBef>
                        <a:spcAft>
                          <a:spcPts val="0"/>
                        </a:spcAft>
                        <a:buNone/>
                      </a:pPr>
                      <a:r>
                        <a:rPr lang="en-US" sz="1900"/>
                        <a:t>MultipartFormDataContent</a:t>
                      </a:r>
                      <a:endParaRPr sz="1900"/>
                    </a:p>
                  </a:txBody>
                  <a:tcPr marT="91425" marB="91425" marR="91425" marL="91425"/>
                </a:tc>
                <a:tc>
                  <a:txBody>
                    <a:bodyPr/>
                    <a:lstStyle/>
                    <a:p>
                      <a:pPr indent="0" lvl="0" marL="0" rtl="0" algn="l">
                        <a:spcBef>
                          <a:spcPts val="0"/>
                        </a:spcBef>
                        <a:spcAft>
                          <a:spcPts val="0"/>
                        </a:spcAft>
                        <a:buNone/>
                      </a:pPr>
                      <a:r>
                        <a:rPr lang="en-US" sz="1900"/>
                        <a:t>Provides a container for content encoded using multipart/form-data MIME type.</a:t>
                      </a:r>
                      <a:endParaRPr sz="1900"/>
                    </a:p>
                  </a:txBody>
                  <a:tcPr marT="91425" marB="91425" marR="91425" marL="91425"/>
                </a:tc>
              </a:tr>
              <a:tr h="381000">
                <a:tc>
                  <a:txBody>
                    <a:bodyPr/>
                    <a:lstStyle/>
                    <a:p>
                      <a:pPr indent="0" lvl="0" marL="0" rtl="0" algn="l">
                        <a:spcBef>
                          <a:spcPts val="0"/>
                        </a:spcBef>
                        <a:spcAft>
                          <a:spcPts val="0"/>
                        </a:spcAft>
                        <a:buNone/>
                      </a:pPr>
                      <a:r>
                        <a:rPr lang="en-US" sz="1900"/>
                        <a:t>ReadOnlyMemoryContent</a:t>
                      </a:r>
                      <a:endParaRPr sz="1900"/>
                    </a:p>
                  </a:txBody>
                  <a:tcPr marT="91425" marB="91425" marR="91425" marL="91425"/>
                </a:tc>
                <a:tc>
                  <a:txBody>
                    <a:bodyPr/>
                    <a:lstStyle/>
                    <a:p>
                      <a:pPr indent="0" lvl="0" marL="0" rtl="0" algn="l">
                        <a:spcBef>
                          <a:spcPts val="0"/>
                        </a:spcBef>
                        <a:spcAft>
                          <a:spcPts val="0"/>
                        </a:spcAft>
                        <a:buNone/>
                      </a:pPr>
                      <a:r>
                        <a:rPr lang="en-US" sz="1900"/>
                        <a:t>Provides HTTP content based on a ReadOnlyMemory&lt;T&gt;.</a:t>
                      </a:r>
                      <a:endParaRPr sz="1900"/>
                    </a:p>
                  </a:txBody>
                  <a:tcPr marT="91425" marB="91425" marR="91425" marL="91425"/>
                </a:tc>
              </a:tr>
              <a:tr h="381000">
                <a:tc>
                  <a:txBody>
                    <a:bodyPr/>
                    <a:lstStyle/>
                    <a:p>
                      <a:pPr indent="0" lvl="0" marL="0" rtl="0" algn="l">
                        <a:spcBef>
                          <a:spcPts val="0"/>
                        </a:spcBef>
                        <a:spcAft>
                          <a:spcPts val="0"/>
                        </a:spcAft>
                        <a:buNone/>
                      </a:pPr>
                      <a:r>
                        <a:rPr lang="en-US" sz="1900"/>
                        <a:t>SocketsHttpConnectionContext</a:t>
                      </a:r>
                      <a:endParaRPr sz="2000"/>
                    </a:p>
                  </a:txBody>
                  <a:tcPr marT="91425" marB="91425" marR="91425" marL="91425"/>
                </a:tc>
                <a:tc>
                  <a:txBody>
                    <a:bodyPr/>
                    <a:lstStyle/>
                    <a:p>
                      <a:pPr indent="0" lvl="0" marL="0" rtl="0" algn="l">
                        <a:spcBef>
                          <a:spcPts val="0"/>
                        </a:spcBef>
                        <a:spcAft>
                          <a:spcPts val="0"/>
                        </a:spcAft>
                        <a:buNone/>
                      </a:pPr>
                      <a:r>
                        <a:rPr lang="en-US" sz="1900"/>
                        <a:t>Represents the context passed to the ConnectCallback for a SocketsHttpHandler instance. .</a:t>
                      </a:r>
                      <a:endParaRPr sz="1900"/>
                    </a:p>
                  </a:txBody>
                  <a:tcPr marT="91425" marB="91425" marR="91425" marL="91425"/>
                </a:tc>
              </a:tr>
              <a:tr h="381000">
                <a:tc>
                  <a:txBody>
                    <a:bodyPr/>
                    <a:lstStyle/>
                    <a:p>
                      <a:pPr indent="0" lvl="0" marL="0" rtl="0" algn="l">
                        <a:spcBef>
                          <a:spcPts val="0"/>
                        </a:spcBef>
                        <a:spcAft>
                          <a:spcPts val="0"/>
                        </a:spcAft>
                        <a:buNone/>
                      </a:pPr>
                      <a:r>
                        <a:rPr lang="en-US" sz="1900"/>
                        <a:t>SocketsHttpPlaintextStreamFilterContext</a:t>
                      </a:r>
                      <a:endParaRPr sz="1900"/>
                    </a:p>
                  </a:txBody>
                  <a:tcPr marT="91425" marB="91425" marR="91425" marL="91425"/>
                </a:tc>
                <a:tc>
                  <a:txBody>
                    <a:bodyPr/>
                    <a:lstStyle/>
                    <a:p>
                      <a:pPr indent="0" lvl="0" marL="0" rtl="0" algn="l">
                        <a:spcBef>
                          <a:spcPts val="0"/>
                        </a:spcBef>
                        <a:spcAft>
                          <a:spcPts val="0"/>
                        </a:spcAft>
                        <a:buNone/>
                      </a:pPr>
                      <a:r>
                        <a:rPr lang="en-US" sz="1900"/>
                        <a:t>Represents the context passed to the PlaintextStreamFilter for a SocketsHttpHandler instance.</a:t>
                      </a:r>
                      <a:endParaRPr sz="19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System.Net.Http</a:t>
            </a:r>
            <a:endParaRPr/>
          </a:p>
        </p:txBody>
      </p:sp>
      <p:graphicFrame>
        <p:nvGraphicFramePr>
          <p:cNvPr id="124" name="Google Shape;124;p19"/>
          <p:cNvGraphicFramePr/>
          <p:nvPr/>
        </p:nvGraphicFramePr>
        <p:xfrm>
          <a:off x="952500" y="1828800"/>
          <a:ext cx="3000000" cy="3000000"/>
        </p:xfrm>
        <a:graphic>
          <a:graphicData uri="http://schemas.openxmlformats.org/drawingml/2006/table">
            <a:tbl>
              <a:tblPr>
                <a:noFill/>
                <a:tableStyleId>{D80D6518-D75D-4997-B2E4-2E89E5C41DE6}</a:tableStyleId>
              </a:tblPr>
              <a:tblGrid>
                <a:gridCol w="5143500"/>
                <a:gridCol w="5143500"/>
              </a:tblGrid>
              <a:tr h="381000">
                <a:tc>
                  <a:txBody>
                    <a:bodyPr/>
                    <a:lstStyle/>
                    <a:p>
                      <a:pPr indent="0" lvl="0" marL="0" rtl="0" algn="l">
                        <a:spcBef>
                          <a:spcPts val="0"/>
                        </a:spcBef>
                        <a:spcAft>
                          <a:spcPts val="0"/>
                        </a:spcAft>
                        <a:buNone/>
                      </a:pPr>
                      <a:r>
                        <a:rPr lang="en-US" sz="1900"/>
                        <a:t>SocketsHttpHandler</a:t>
                      </a:r>
                      <a:endParaRPr sz="1900"/>
                    </a:p>
                  </a:txBody>
                  <a:tcPr marT="91425" marB="91425" marR="91425" marL="91425"/>
                </a:tc>
                <a:tc>
                  <a:txBody>
                    <a:bodyPr/>
                    <a:lstStyle/>
                    <a:p>
                      <a:pPr indent="0" lvl="0" marL="0" rtl="0" algn="l">
                        <a:spcBef>
                          <a:spcPts val="0"/>
                        </a:spcBef>
                        <a:spcAft>
                          <a:spcPts val="0"/>
                        </a:spcAft>
                        <a:buNone/>
                      </a:pPr>
                      <a:r>
                        <a:rPr lang="en-US" sz="1900"/>
                        <a:t>Provides the default message handler used by HttpClient in .NET Core 2.1 and later.</a:t>
                      </a:r>
                      <a:endParaRPr sz="1900"/>
                    </a:p>
                  </a:txBody>
                  <a:tcPr marT="91425" marB="91425" marR="91425" marL="91425"/>
                </a:tc>
              </a:tr>
              <a:tr h="381000">
                <a:tc>
                  <a:txBody>
                    <a:bodyPr/>
                    <a:lstStyle/>
                    <a:p>
                      <a:pPr indent="0" lvl="0" marL="0" rtl="0" algn="l">
                        <a:spcBef>
                          <a:spcPts val="0"/>
                        </a:spcBef>
                        <a:spcAft>
                          <a:spcPts val="0"/>
                        </a:spcAft>
                        <a:buNone/>
                      </a:pPr>
                      <a:r>
                        <a:rPr lang="en-US" sz="1900"/>
                        <a:t>StreamContent</a:t>
                      </a:r>
                      <a:endParaRPr sz="1900"/>
                    </a:p>
                  </a:txBody>
                  <a:tcPr marT="91425" marB="91425" marR="91425" marL="91425"/>
                </a:tc>
                <a:tc>
                  <a:txBody>
                    <a:bodyPr/>
                    <a:lstStyle/>
                    <a:p>
                      <a:pPr indent="0" lvl="0" marL="0" rtl="0" algn="l">
                        <a:spcBef>
                          <a:spcPts val="0"/>
                        </a:spcBef>
                        <a:spcAft>
                          <a:spcPts val="0"/>
                        </a:spcAft>
                        <a:buNone/>
                      </a:pPr>
                      <a:r>
                        <a:rPr lang="en-US" sz="1900"/>
                        <a:t>Provides HTTP content based on a stream.</a:t>
                      </a:r>
                      <a:endParaRPr sz="1900"/>
                    </a:p>
                  </a:txBody>
                  <a:tcPr marT="91425" marB="91425" marR="91425" marL="91425"/>
                </a:tc>
              </a:tr>
              <a:tr h="381000">
                <a:tc>
                  <a:txBody>
                    <a:bodyPr/>
                    <a:lstStyle/>
                    <a:p>
                      <a:pPr indent="0" lvl="0" marL="0" rtl="0" algn="l">
                        <a:spcBef>
                          <a:spcPts val="0"/>
                        </a:spcBef>
                        <a:spcAft>
                          <a:spcPts val="0"/>
                        </a:spcAft>
                        <a:buNone/>
                      </a:pPr>
                      <a:r>
                        <a:rPr lang="en-US" sz="1900"/>
                        <a:t>StringContent</a:t>
                      </a:r>
                      <a:endParaRPr sz="1900"/>
                    </a:p>
                  </a:txBody>
                  <a:tcPr marT="91425" marB="91425" marR="91425" marL="91425"/>
                </a:tc>
                <a:tc>
                  <a:txBody>
                    <a:bodyPr/>
                    <a:lstStyle/>
                    <a:p>
                      <a:pPr indent="0" lvl="0" marL="0" rtl="0" algn="l">
                        <a:spcBef>
                          <a:spcPts val="0"/>
                        </a:spcBef>
                        <a:spcAft>
                          <a:spcPts val="0"/>
                        </a:spcAft>
                        <a:buNone/>
                      </a:pPr>
                      <a:r>
                        <a:rPr lang="en-US" sz="1900"/>
                        <a:t>Provides HTTP content based on a string.</a:t>
                      </a:r>
                      <a:endParaRPr sz="1900"/>
                    </a:p>
                  </a:txBody>
                  <a:tcPr marT="91425" marB="91425" marR="91425" marL="91425"/>
                </a:tc>
              </a:tr>
            </a:tbl>
          </a:graphicData>
        </a:graphic>
      </p:graphicFrame>
      <p:sp>
        <p:nvSpPr>
          <p:cNvPr id="125" name="Google Shape;125;p19"/>
          <p:cNvSpPr txBox="1"/>
          <p:nvPr/>
        </p:nvSpPr>
        <p:spPr>
          <a:xfrm>
            <a:off x="893875" y="4280650"/>
            <a:ext cx="10287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u="sng">
                <a:solidFill>
                  <a:schemeClr val="hlink"/>
                </a:solidFill>
                <a:latin typeface="Calibri"/>
                <a:ea typeface="Calibri"/>
                <a:cs typeface="Calibri"/>
                <a:sym typeface="Calibri"/>
                <a:hlinkClick r:id="rId3"/>
              </a:rPr>
              <a:t>https://docs.microsoft.com/en-us/dotnet/api/system.net.http?view=net-6.0</a:t>
            </a:r>
            <a:r>
              <a:rPr lang="en-US" sz="2500">
                <a:latin typeface="Calibri"/>
                <a:ea typeface="Calibri"/>
                <a:cs typeface="Calibri"/>
                <a:sym typeface="Calibri"/>
              </a:rPr>
              <a:t> </a:t>
            </a:r>
            <a:endParaRPr sz="25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20"/>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1" name="Google Shape;131;p20"/>
          <p:cNvSpPr txBox="1"/>
          <p:nvPr>
            <p:ph type="title"/>
          </p:nvPr>
        </p:nvSpPr>
        <p:spPr>
          <a:xfrm>
            <a:off x="1848465" y="3298722"/>
            <a:ext cx="8495070" cy="178440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latin typeface="Calibri"/>
                <a:ea typeface="Calibri"/>
                <a:cs typeface="Calibri"/>
                <a:sym typeface="Calibri"/>
              </a:rPr>
              <a:t>What is an API	</a:t>
            </a:r>
            <a:endParaRPr/>
          </a:p>
        </p:txBody>
      </p:sp>
      <p:sp>
        <p:nvSpPr>
          <p:cNvPr id="132" name="Google Shape;132;p20"/>
          <p:cNvSpPr txBox="1"/>
          <p:nvPr>
            <p:ph idx="1" type="body"/>
          </p:nvPr>
        </p:nvSpPr>
        <p:spPr>
          <a:xfrm>
            <a:off x="1848465" y="5258851"/>
            <a:ext cx="8495070" cy="90400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latin typeface="Calibri"/>
                <a:ea typeface="Calibri"/>
                <a:cs typeface="Calibri"/>
                <a:sym typeface="Calibri"/>
              </a:rPr>
              <a:t>Application Programming Interface</a:t>
            </a:r>
            <a:endParaRPr/>
          </a:p>
          <a:p>
            <a:pPr indent="0" lvl="0" marL="0" rtl="0" algn="ctr">
              <a:lnSpc>
                <a:spcPct val="90000"/>
              </a:lnSpc>
              <a:spcBef>
                <a:spcPts val="1000"/>
              </a:spcBef>
              <a:spcAft>
                <a:spcPts val="0"/>
              </a:spcAft>
              <a:buClr>
                <a:srgbClr val="888888"/>
              </a:buClr>
              <a:buSzPts val="2400"/>
              <a:buNone/>
            </a:pPr>
            <a:r>
              <a:t/>
            </a:r>
            <a:endParaRPr>
              <a:solidFill>
                <a:srgbClr val="FFFFFF"/>
              </a:solidFill>
              <a:latin typeface="Calibri"/>
              <a:ea typeface="Calibri"/>
              <a:cs typeface="Calibri"/>
              <a:sym typeface="Calibri"/>
            </a:endParaRPr>
          </a:p>
        </p:txBody>
      </p:sp>
      <p:sp>
        <p:nvSpPr>
          <p:cNvPr id="133" name="Google Shape;133;p20"/>
          <p:cNvSpPr/>
          <p:nvPr/>
        </p:nvSpPr>
        <p:spPr>
          <a:xfrm>
            <a:off x="5025914" y="889251"/>
            <a:ext cx="2140172" cy="2140172"/>
          </a:xfrm>
          <a:prstGeom prst="ellipse">
            <a:avLst/>
          </a:prstGeom>
          <a:solidFill>
            <a:srgbClr val="FFFFFF"/>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Processor" id="134" name="Google Shape;134;p20"/>
          <p:cNvPicPr preferRelativeResize="0"/>
          <p:nvPr/>
        </p:nvPicPr>
        <p:blipFill rotWithShape="1">
          <a:blip r:embed="rId3">
            <a:alphaModFix/>
          </a:blip>
          <a:srcRect b="0" l="0" r="0" t="0"/>
          <a:stretch/>
        </p:blipFill>
        <p:spPr>
          <a:xfrm>
            <a:off x="5508264" y="1371601"/>
            <a:ext cx="1175474" cy="1175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1"/>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21"/>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1" name="Google Shape;141;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2" name="Google Shape;142;p21"/>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Interfaces</a:t>
            </a:r>
            <a:endParaRPr/>
          </a:p>
        </p:txBody>
      </p:sp>
      <p:sp>
        <p:nvSpPr>
          <p:cNvPr id="143" name="Google Shape;143;p21"/>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Allows you to control the way it works with the options provided</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Abstracts out how it works and it just works</a:t>
            </a:r>
            <a:endParaRPr/>
          </a:p>
          <a:p>
            <a:pPr indent="-228600" lvl="1" marL="685800" rtl="0" algn="l">
              <a:lnSpc>
                <a:spcPct val="90000"/>
              </a:lnSpc>
              <a:spcBef>
                <a:spcPts val="500"/>
              </a:spcBef>
              <a:spcAft>
                <a:spcPts val="0"/>
              </a:spcAft>
              <a:buClr>
                <a:srgbClr val="000000"/>
              </a:buClr>
              <a:buSzPts val="2400"/>
              <a:buChar char="•"/>
            </a:pPr>
            <a:r>
              <a:rPr lang="en-US">
                <a:solidFill>
                  <a:srgbClr val="000000"/>
                </a:solidFill>
              </a:rPr>
              <a:t>The details are not there.</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Has options and evolve over time</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You are familiar with Interfaces -&gt; GUI</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Users use interfaces</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Developers use Interfaces</a:t>
            </a:r>
            <a:endParaRPr/>
          </a:p>
          <a:p>
            <a:pPr indent="-228600" lvl="1" marL="685800" rtl="0" algn="l">
              <a:lnSpc>
                <a:spcPct val="90000"/>
              </a:lnSpc>
              <a:spcBef>
                <a:spcPts val="500"/>
              </a:spcBef>
              <a:spcAft>
                <a:spcPts val="0"/>
              </a:spcAft>
              <a:buClr>
                <a:srgbClr val="000000"/>
              </a:buClr>
              <a:buSzPts val="2400"/>
              <a:buChar char="•"/>
            </a:pPr>
            <a:r>
              <a:rPr lang="en-US">
                <a:solidFill>
                  <a:srgbClr val="000000"/>
                </a:solidFill>
              </a:rPr>
              <a:t>Think methods</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Interfaces on interfaces on interfaces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