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3"/>
    <p:sldId id="267" r:id="rId4"/>
    <p:sldId id="268" r:id="rId5"/>
    <p:sldId id="259" r:id="rId6"/>
    <p:sldId id="260" r:id="rId7"/>
    <p:sldId id="262" r:id="rId8"/>
    <p:sldId id="257" r:id="rId9"/>
    <p:sldId id="261" r:id="rId10"/>
    <p:sldId id="263" r:id="rId11"/>
    <p:sldId id="258" r:id="rId12"/>
    <p:sldId id="266" r:id="rId13"/>
    <p:sldId id="264" r:id="rId14"/>
    <p:sldId id="265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-624" y="27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40485" y="798195"/>
            <a:ext cx="9210675" cy="1124585"/>
          </a:xfrm>
        </p:spPr>
        <p:txBody>
          <a:bodyPr>
            <a:normAutofit fontScale="90000"/>
          </a:bodyPr>
          <a:lstStyle/>
          <a:p>
            <a:r>
              <a:rPr lang="en-US" altLang="es-ES" dirty="0"/>
              <a:t>An</a:t>
            </a:r>
            <a:r>
              <a:rPr lang="en-US" altLang="es-ES" dirty="0"/>
              <a:t>á</a:t>
            </a:r>
            <a:r>
              <a:rPr lang="en-US" altLang="es-ES" dirty="0" err="1"/>
              <a:t>lisis</a:t>
            </a:r>
            <a:r>
              <a:rPr lang="en-US" altLang="es-ES" dirty="0"/>
              <a:t> </a:t>
            </a:r>
            <a:r>
              <a:rPr lang="en-US" altLang="es-ES" dirty="0" err="1" smtClean="0"/>
              <a:t>Exploratorio</a:t>
            </a:r>
            <a:r>
              <a:rPr lang="en-US" altLang="es-ES" dirty="0" smtClean="0"/>
              <a:t> de </a:t>
            </a:r>
            <a:r>
              <a:rPr lang="en-US" altLang="es-ES" dirty="0" err="1" smtClean="0"/>
              <a:t>Datos</a:t>
            </a:r>
            <a:r>
              <a:rPr lang="en-US" altLang="es-ES" dirty="0" smtClean="0"/>
              <a:t> </a:t>
            </a:r>
            <a:endParaRPr lang="en-US" alt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762375" y="2015490"/>
            <a:ext cx="3982085" cy="535940"/>
          </a:xfrm>
        </p:spPr>
        <p:txBody>
          <a:bodyPr>
            <a:noAutofit/>
          </a:bodyPr>
          <a:lstStyle/>
          <a:p>
            <a:r>
              <a:rPr lang="en-US" altLang="es-ES" sz="3600"/>
              <a:t>Longley</a:t>
            </a:r>
            <a:endParaRPr lang="en-US" altLang="es-ES" sz="3600"/>
          </a:p>
        </p:txBody>
      </p:sp>
      <p:sp>
        <p:nvSpPr>
          <p:cNvPr id="4" name="Subtítulo 2"/>
          <p:cNvSpPr>
            <a:spLocks noGrp="1"/>
          </p:cNvSpPr>
          <p:nvPr/>
        </p:nvSpPr>
        <p:spPr>
          <a:xfrm>
            <a:off x="1340485" y="3656965"/>
            <a:ext cx="8550910" cy="26555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3600"/>
              <a:t>Integrantes</a:t>
            </a:r>
            <a:r>
              <a:rPr lang="en-US" altLang="en-US" sz="3600"/>
              <a:t>:</a:t>
            </a:r>
            <a:endParaRPr lang="en-US" altLang="en-US" sz="3600"/>
          </a:p>
          <a:p>
            <a:pPr algn="l"/>
            <a:r>
              <a:rPr lang="en-US" altLang="en-US" sz="3600"/>
              <a:t>- </a:t>
            </a:r>
            <a:r>
              <a:rPr lang="en-US" altLang="en-US" sz="3600"/>
              <a:t>Melani Forsythe Matos</a:t>
            </a:r>
            <a:endParaRPr lang="en-US" altLang="en-US" sz="3600"/>
          </a:p>
          <a:p>
            <a:pPr algn="l"/>
            <a:r>
              <a:rPr lang="en-US" altLang="en-US" sz="3600"/>
              <a:t>- </a:t>
            </a:r>
            <a:r>
              <a:rPr lang="en-US" altLang="en-US" sz="3600"/>
              <a:t>Daniela Guerrero </a:t>
            </a:r>
            <a:r>
              <a:rPr lang="en-US" altLang="en-US" sz="3600"/>
              <a:t>Á</a:t>
            </a:r>
            <a:r>
              <a:rPr lang="en-US" altLang="en-US" sz="3600"/>
              <a:t>lvarez</a:t>
            </a:r>
            <a:endParaRPr lang="en-US" altLang="en-US" sz="3600"/>
          </a:p>
          <a:p>
            <a:pPr algn="l"/>
            <a:r>
              <a:rPr lang="en-US" altLang="en-US" sz="3600"/>
              <a:t>- </a:t>
            </a:r>
            <a:r>
              <a:rPr lang="en-US" altLang="en-US" sz="3600"/>
              <a:t>Rub</a:t>
            </a:r>
            <a:r>
              <a:rPr lang="en-US" altLang="en-US" sz="3600"/>
              <a:t>é</a:t>
            </a:r>
            <a:r>
              <a:rPr lang="en-US" altLang="en-US" sz="3600"/>
              <a:t>n Mart</a:t>
            </a:r>
            <a:r>
              <a:rPr lang="en-US" altLang="en-US" sz="3600"/>
              <a:t>í</a:t>
            </a:r>
            <a:r>
              <a:rPr lang="en-US" altLang="en-US" sz="3600"/>
              <a:t>nez Rojas</a:t>
            </a:r>
            <a:endParaRPr lang="en-US" altLang="en-US"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647700" y="74295"/>
            <a:ext cx="10515600" cy="539750"/>
          </a:xfrm>
        </p:spPr>
        <p:txBody>
          <a:bodyPr/>
          <a:lstStyle/>
          <a:p>
            <a:r>
              <a:rPr lang="en-US" altLang="es-ES"/>
              <a:t>Employed:</a:t>
            </a:r>
            <a:endParaRPr lang="en-US" altLang="es-ES"/>
          </a:p>
        </p:txBody>
      </p:sp>
      <p:pic>
        <p:nvPicPr>
          <p:cNvPr id="4" name="Imagen 3" descr="histograma_Employ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2705" y="1842770"/>
            <a:ext cx="6588125" cy="4941570"/>
          </a:xfrm>
          <a:prstGeom prst="rect">
            <a:avLst/>
          </a:prstGeom>
        </p:spPr>
      </p:pic>
      <p:pic>
        <p:nvPicPr>
          <p:cNvPr id="5" name="Imagen 4" descr="Employed_centra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" y="632460"/>
            <a:ext cx="5486400" cy="1371600"/>
          </a:xfrm>
          <a:prstGeom prst="rect">
            <a:avLst/>
          </a:prstGeom>
        </p:spPr>
      </p:pic>
      <p:pic>
        <p:nvPicPr>
          <p:cNvPr id="6" name="Imagen 5" descr="Employed_dispers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345" y="598805"/>
            <a:ext cx="54864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Correlac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235" y="589280"/>
            <a:ext cx="10822940" cy="60153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GNP_vs_Yea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6395" y="1240790"/>
            <a:ext cx="4572000" cy="4572000"/>
          </a:xfrm>
          <a:prstGeom prst="rect">
            <a:avLst/>
          </a:prstGeom>
        </p:spPr>
      </p:pic>
      <p:pic>
        <p:nvPicPr>
          <p:cNvPr id="2" name="Imagen 1" descr="Population_vs_GN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05" y="1323975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GNP.deflator_vs_GN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785" y="1456690"/>
            <a:ext cx="4572000" cy="4572000"/>
          </a:xfrm>
          <a:prstGeom prst="rect">
            <a:avLst/>
          </a:prstGeom>
        </p:spPr>
      </p:pic>
      <p:sp>
        <p:nvSpPr>
          <p:cNvPr id="3" name="Cuadro de texto 2"/>
          <p:cNvSpPr txBox="1"/>
          <p:nvPr/>
        </p:nvSpPr>
        <p:spPr>
          <a:xfrm>
            <a:off x="6509385" y="397510"/>
            <a:ext cx="406400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/>
              <a:t>Residuals:</a:t>
            </a:r>
            <a:endParaRPr lang="es-ES" altLang="en-US"/>
          </a:p>
          <a:p>
            <a:r>
              <a:rPr lang="es-ES" altLang="en-US"/>
              <a:t>    Min      1Q  Median      3Q     Max </a:t>
            </a:r>
            <a:endParaRPr lang="es-ES" altLang="en-US"/>
          </a:p>
          <a:p>
            <a:r>
              <a:rPr lang="es-ES" altLang="en-US"/>
              <a:t>-2.7814 -0.6233  0.3123  0.7925  2.9986 </a:t>
            </a:r>
            <a:endParaRPr lang="es-ES" altLang="en-US"/>
          </a:p>
          <a:p>
            <a:endParaRPr lang="es-ES" altLang="en-US"/>
          </a:p>
          <a:p>
            <a:r>
              <a:rPr lang="es-ES" altLang="en-US"/>
              <a:t>Coefficients:</a:t>
            </a:r>
            <a:endParaRPr lang="es-ES" altLang="en-US"/>
          </a:p>
          <a:p>
            <a:r>
              <a:rPr lang="es-ES" altLang="en-US"/>
              <a:t>             Estimate Std. Error t value Pr(&gt;|t|)    </a:t>
            </a:r>
            <a:endParaRPr lang="es-ES" altLang="en-US"/>
          </a:p>
          <a:p>
            <a:r>
              <a:rPr lang="es-ES" altLang="en-US"/>
              <a:t>(Intercept) 59.941915   1.500214   39.96 7.89e-16 ***</a:t>
            </a:r>
            <a:endParaRPr lang="es-ES" altLang="en-US"/>
          </a:p>
          <a:p>
            <a:r>
              <a:rPr lang="es-ES" altLang="en-US"/>
              <a:t>longley$GNP  0.107659   0.003756   28.67 7.81e-14 ***</a:t>
            </a:r>
            <a:endParaRPr lang="es-ES" altLang="en-US"/>
          </a:p>
          <a:p>
            <a:r>
              <a:rPr lang="es-ES" altLang="en-US"/>
              <a:t>---</a:t>
            </a:r>
            <a:endParaRPr lang="es-ES" altLang="en-US"/>
          </a:p>
          <a:p>
            <a:r>
              <a:rPr lang="es-ES" altLang="en-US"/>
              <a:t>Signif. codes:  0 '***' 0.001 '**' 0.01 '*' 0.05 '.' 0.1 ' ' 1</a:t>
            </a:r>
            <a:endParaRPr lang="es-ES" altLang="en-US"/>
          </a:p>
          <a:p>
            <a:endParaRPr lang="es-ES" altLang="en-US"/>
          </a:p>
          <a:p>
            <a:r>
              <a:rPr lang="es-ES" altLang="en-US"/>
              <a:t>Residual standard error: 1.446 on 14 degrees of freedom</a:t>
            </a:r>
            <a:endParaRPr lang="es-ES" altLang="en-US"/>
          </a:p>
          <a:p>
            <a:r>
              <a:rPr lang="es-ES" altLang="en-US"/>
              <a:t>Multiple R-squared:  0.9832,	Adjusted R-squared:  0.9821 </a:t>
            </a:r>
            <a:endParaRPr lang="es-ES" altLang="en-US"/>
          </a:p>
          <a:p>
            <a:r>
              <a:rPr lang="es-ES" altLang="en-US"/>
              <a:t>F-statistic: 821.8 on 1 and 14 DF,  p-value: 7.809e-14</a:t>
            </a:r>
            <a:endParaRPr lang="es-ES" altLang="en-US"/>
          </a:p>
        </p:txBody>
      </p:sp>
      <p:sp>
        <p:nvSpPr>
          <p:cNvPr id="5" name="Cuadro de texto 4"/>
          <p:cNvSpPr txBox="1"/>
          <p:nvPr/>
        </p:nvSpPr>
        <p:spPr>
          <a:xfrm>
            <a:off x="991870" y="61734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s-ES"/>
              <a:t>GNP defaltor = 59.94 + 0.11GNP</a:t>
            </a:r>
            <a:endParaRPr lang="en-US" altLang="es-ES"/>
          </a:p>
        </p:txBody>
      </p:sp>
      <p:sp>
        <p:nvSpPr>
          <p:cNvPr id="6" name="Cuadro de texto 5"/>
          <p:cNvSpPr txBox="1"/>
          <p:nvPr/>
        </p:nvSpPr>
        <p:spPr>
          <a:xfrm>
            <a:off x="1253490" y="2889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s-ES"/>
              <a:t>GNP deflator = GNP Neto * 100</a:t>
            </a:r>
            <a:endParaRPr lang="en-US" altLang="es-ES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2729230" y="627380"/>
            <a:ext cx="1003300" cy="9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Cuadro de texto 7"/>
          <p:cNvSpPr txBox="1"/>
          <p:nvPr/>
        </p:nvSpPr>
        <p:spPr>
          <a:xfrm>
            <a:off x="2675890" y="647700"/>
            <a:ext cx="1056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s-ES"/>
              <a:t>GNP Real</a:t>
            </a:r>
            <a:endParaRPr lang="en-US" altLang="es-E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7070" y="819785"/>
            <a:ext cx="10795363" cy="4980124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Longley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es uno de los más conocidos en el ámbito del análisis de datos y la econometría.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Este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conjunto de datos contiene información macroeconómica de los Estados Unidos entre los años 1947 y 1962. Las variables incluidas reflejan indicadores como el Producto Nacional Bruto (GNP), la tasa de desempleo, la población y el número de personas en las fuerzas armadas, entre otros.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 variables de incluidas en el </a:t>
            </a:r>
            <a:r>
              <a:rPr lang="en-US" dirty="0" err="1" smtClean="0"/>
              <a:t>dataset</a:t>
            </a:r>
            <a:r>
              <a:rPr lang="en-US" dirty="0" smtClean="0"/>
              <a:t> </a:t>
            </a:r>
            <a:r>
              <a:rPr lang="en-US" dirty="0" err="1" smtClean="0"/>
              <a:t>Longley</a:t>
            </a:r>
            <a:r>
              <a:rPr lang="en-US" dirty="0" smtClean="0"/>
              <a:t> son: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GNP.deflator</a:t>
            </a:r>
            <a:r>
              <a:rPr lang="en-US" dirty="0"/>
              <a:t>: Un índice que mide los cambios en el nivel de precios (inflación).</a:t>
            </a:r>
            <a:endParaRPr lang="en-US" dirty="0"/>
          </a:p>
          <a:p>
            <a:pPr lvl="0"/>
            <a:r>
              <a:rPr lang="en-US" b="1" dirty="0"/>
              <a:t>GNP</a:t>
            </a:r>
            <a:r>
              <a:rPr lang="en-US" dirty="0"/>
              <a:t>: Producto Nacional Bruto en millones de dólares.</a:t>
            </a:r>
            <a:endParaRPr lang="en-US" dirty="0"/>
          </a:p>
          <a:p>
            <a:pPr lvl="0"/>
            <a:r>
              <a:rPr lang="en-US" b="1" dirty="0"/>
              <a:t>Unemployed</a:t>
            </a:r>
            <a:r>
              <a:rPr lang="en-US" dirty="0"/>
              <a:t>: Número de personas desempleadas en miles.</a:t>
            </a:r>
            <a:endParaRPr lang="en-US" dirty="0"/>
          </a:p>
          <a:p>
            <a:pPr lvl="0"/>
            <a:r>
              <a:rPr lang="en-US" b="1" dirty="0"/>
              <a:t>Armed.Forces</a:t>
            </a:r>
            <a:r>
              <a:rPr lang="en-US" dirty="0"/>
              <a:t>: Número de personas enlistadas en las fuerzas armadas en miles.</a:t>
            </a:r>
            <a:endParaRPr lang="en-US" dirty="0"/>
          </a:p>
          <a:p>
            <a:pPr lvl="0"/>
            <a:r>
              <a:rPr lang="en-US" b="1" dirty="0" smtClean="0"/>
              <a:t>Population</a:t>
            </a:r>
            <a:r>
              <a:rPr lang="en-US" dirty="0" smtClean="0"/>
              <a:t>: </a:t>
            </a:r>
            <a:r>
              <a:rPr lang="en-US" dirty="0"/>
              <a:t>Tamaño de la población en miles.</a:t>
            </a:r>
            <a:endParaRPr lang="en-US" dirty="0"/>
          </a:p>
          <a:p>
            <a:pPr lvl="0"/>
            <a:r>
              <a:rPr lang="en-US" b="1" dirty="0"/>
              <a:t>Year</a:t>
            </a:r>
            <a:r>
              <a:rPr lang="en-US" dirty="0"/>
              <a:t>: Año en el que se recolectaron los datos.</a:t>
            </a:r>
            <a:endParaRPr lang="en-US" dirty="0"/>
          </a:p>
          <a:p>
            <a:pPr lvl="0"/>
            <a:r>
              <a:rPr lang="en-US" b="1" dirty="0"/>
              <a:t>Employed</a:t>
            </a:r>
            <a:r>
              <a:rPr lang="en-US" dirty="0"/>
              <a:t>: Número de personas empleadas en miles.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contenido 3"/>
          <p:cNvSpPr>
            <a:spLocks noGrp="1"/>
          </p:cNvSpPr>
          <p:nvPr>
            <p:ph idx="1"/>
          </p:nvPr>
        </p:nvSpPr>
        <p:spPr>
          <a:xfrm>
            <a:off x="647700" y="74295"/>
            <a:ext cx="10515600" cy="539750"/>
          </a:xfrm>
        </p:spPr>
        <p:txBody>
          <a:bodyPr/>
          <a:lstStyle/>
          <a:p>
            <a:r>
              <a:rPr lang="en-US" altLang="en-US"/>
              <a:t>GNP Deflator</a:t>
            </a:r>
            <a:r>
              <a:rPr lang="en-US" altLang="es-ES"/>
              <a:t>:</a:t>
            </a:r>
            <a:endParaRPr lang="en-US" altLang="es-ES"/>
          </a:p>
        </p:txBody>
      </p:sp>
      <p:pic>
        <p:nvPicPr>
          <p:cNvPr id="5" name="Imagen 4" descr="GNP.deflator_centr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15" y="508000"/>
            <a:ext cx="5486400" cy="1371600"/>
          </a:xfrm>
          <a:prstGeom prst="rect">
            <a:avLst/>
          </a:prstGeom>
        </p:spPr>
      </p:pic>
      <p:pic>
        <p:nvPicPr>
          <p:cNvPr id="6" name="Imagen 5" descr="GNP.deflator_dispers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135" y="508000"/>
            <a:ext cx="5486400" cy="1371600"/>
          </a:xfrm>
          <a:prstGeom prst="rect">
            <a:avLst/>
          </a:prstGeom>
        </p:spPr>
      </p:pic>
      <p:pic>
        <p:nvPicPr>
          <p:cNvPr id="7" name="Imagen 6" descr="histograma_GNP.deflato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690" y="1657985"/>
            <a:ext cx="6808470" cy="51066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contenido 3"/>
          <p:cNvSpPr>
            <a:spLocks noGrp="1"/>
          </p:cNvSpPr>
          <p:nvPr>
            <p:ph idx="1"/>
          </p:nvPr>
        </p:nvSpPr>
        <p:spPr>
          <a:xfrm>
            <a:off x="647700" y="74295"/>
            <a:ext cx="10515600" cy="539750"/>
          </a:xfrm>
        </p:spPr>
        <p:txBody>
          <a:bodyPr/>
          <a:lstStyle/>
          <a:p>
            <a:r>
              <a:rPr lang="en-US" altLang="en-US"/>
              <a:t>GNP</a:t>
            </a:r>
            <a:r>
              <a:rPr lang="en-US" altLang="es-ES"/>
              <a:t>:</a:t>
            </a:r>
            <a:endParaRPr lang="en-US" altLang="es-ES"/>
          </a:p>
        </p:txBody>
      </p:sp>
      <p:pic>
        <p:nvPicPr>
          <p:cNvPr id="5" name="Imagen 4" descr="histograma_GN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6835" y="1569720"/>
            <a:ext cx="7016750" cy="5262245"/>
          </a:xfrm>
          <a:prstGeom prst="rect">
            <a:avLst/>
          </a:prstGeom>
        </p:spPr>
      </p:pic>
      <p:pic>
        <p:nvPicPr>
          <p:cNvPr id="6" name="Imagen 5" descr="GNP_centra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" y="438150"/>
            <a:ext cx="5486400" cy="1371600"/>
          </a:xfrm>
          <a:prstGeom prst="rect">
            <a:avLst/>
          </a:prstGeom>
        </p:spPr>
      </p:pic>
      <p:pic>
        <p:nvPicPr>
          <p:cNvPr id="7" name="Imagen 6" descr="GNP_dispers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395" y="340995"/>
            <a:ext cx="54864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contenido 4"/>
          <p:cNvSpPr>
            <a:spLocks noGrp="1"/>
          </p:cNvSpPr>
          <p:nvPr>
            <p:ph idx="1"/>
          </p:nvPr>
        </p:nvSpPr>
        <p:spPr>
          <a:xfrm>
            <a:off x="647700" y="74295"/>
            <a:ext cx="1872615" cy="539750"/>
          </a:xfrm>
        </p:spPr>
        <p:txBody>
          <a:bodyPr>
            <a:normAutofit fontScale="87500" lnSpcReduction="20000"/>
          </a:bodyPr>
          <a:lstStyle/>
          <a:p>
            <a:r>
              <a:rPr lang="en-US" altLang="en-US"/>
              <a:t>Unemployed:</a:t>
            </a:r>
            <a:endParaRPr lang="en-US" altLang="en-US"/>
          </a:p>
        </p:txBody>
      </p:sp>
      <p:pic>
        <p:nvPicPr>
          <p:cNvPr id="6" name="Imagen 5" descr="histograma_Unemploy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2205" y="1612265"/>
            <a:ext cx="6903085" cy="5177155"/>
          </a:xfrm>
          <a:prstGeom prst="rect">
            <a:avLst/>
          </a:prstGeom>
        </p:spPr>
      </p:pic>
      <p:pic>
        <p:nvPicPr>
          <p:cNvPr id="7" name="Imagen 6" descr="Unemployed_centra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" y="462915"/>
            <a:ext cx="5486400" cy="1371600"/>
          </a:xfrm>
          <a:prstGeom prst="rect">
            <a:avLst/>
          </a:prstGeom>
        </p:spPr>
      </p:pic>
      <p:pic>
        <p:nvPicPr>
          <p:cNvPr id="8" name="Imagen 7" descr="Unemployed_dispers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610" y="462915"/>
            <a:ext cx="54864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Year_dispers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4950" y="770890"/>
            <a:ext cx="5486400" cy="1371600"/>
          </a:xfrm>
          <a:prstGeom prst="rect">
            <a:avLst/>
          </a:prstGeom>
        </p:spPr>
      </p:pic>
      <p:pic>
        <p:nvPicPr>
          <p:cNvPr id="6" name="Imagen 5" descr="Armed.Forces_centra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826770"/>
            <a:ext cx="5486400" cy="1371600"/>
          </a:xfrm>
          <a:prstGeom prst="rect">
            <a:avLst/>
          </a:prstGeom>
        </p:spPr>
      </p:pic>
      <p:pic>
        <p:nvPicPr>
          <p:cNvPr id="8" name="Imagen 7" descr="histograma_Armed.Force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765" y="1793875"/>
            <a:ext cx="6554470" cy="4916170"/>
          </a:xfrm>
          <a:prstGeom prst="rect">
            <a:avLst/>
          </a:prstGeom>
        </p:spPr>
      </p:pic>
      <p:sp>
        <p:nvSpPr>
          <p:cNvPr id="9" name="Cuadro de texto 8"/>
          <p:cNvSpPr txBox="1"/>
          <p:nvPr/>
        </p:nvSpPr>
        <p:spPr>
          <a:xfrm>
            <a:off x="723265" y="199390"/>
            <a:ext cx="2857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s-ES"/>
              <a:t>Armed FOrces</a:t>
            </a:r>
            <a:endParaRPr lang="en-US" altLang="es-ES"/>
          </a:p>
          <a:p>
            <a:endParaRPr lang="en-US" altLang="es-E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contenido 3"/>
          <p:cNvSpPr>
            <a:spLocks noGrp="1"/>
          </p:cNvSpPr>
          <p:nvPr>
            <p:ph idx="1"/>
          </p:nvPr>
        </p:nvSpPr>
        <p:spPr>
          <a:xfrm>
            <a:off x="647700" y="74295"/>
            <a:ext cx="1872615" cy="539750"/>
          </a:xfrm>
        </p:spPr>
        <p:txBody>
          <a:bodyPr/>
          <a:lstStyle/>
          <a:p>
            <a:r>
              <a:rPr lang="en-US" altLang="en-US"/>
              <a:t>P</a:t>
            </a:r>
            <a:r>
              <a:rPr lang="en-US" altLang="en-US"/>
              <a:t>opulation</a:t>
            </a:r>
            <a:r>
              <a:rPr lang="en-US" altLang="es-ES"/>
              <a:t>:</a:t>
            </a:r>
            <a:endParaRPr lang="en-US" altLang="es-ES"/>
          </a:p>
        </p:txBody>
      </p:sp>
      <p:pic>
        <p:nvPicPr>
          <p:cNvPr id="5" name="Imagen 4" descr="Population_centr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" y="528320"/>
            <a:ext cx="5486400" cy="1371600"/>
          </a:xfrm>
          <a:prstGeom prst="rect">
            <a:avLst/>
          </a:prstGeom>
        </p:spPr>
      </p:pic>
      <p:pic>
        <p:nvPicPr>
          <p:cNvPr id="6" name="Imagen 5" descr="Population_dispers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390" y="528320"/>
            <a:ext cx="5486400" cy="1371600"/>
          </a:xfrm>
          <a:prstGeom prst="rect">
            <a:avLst/>
          </a:prstGeom>
        </p:spPr>
      </p:pic>
      <p:pic>
        <p:nvPicPr>
          <p:cNvPr id="7" name="Imagen 6" descr="histograma_Popula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595" y="1734185"/>
            <a:ext cx="6659880" cy="49949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histograma_Yea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6985" y="1714500"/>
            <a:ext cx="6694805" cy="5021580"/>
          </a:xfrm>
          <a:prstGeom prst="rect">
            <a:avLst/>
          </a:prstGeom>
        </p:spPr>
      </p:pic>
      <p:pic>
        <p:nvPicPr>
          <p:cNvPr id="5" name="Imagen 4" descr="Year_centra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" y="535940"/>
            <a:ext cx="5486400" cy="1371600"/>
          </a:xfrm>
          <a:prstGeom prst="rect">
            <a:avLst/>
          </a:prstGeom>
        </p:spPr>
      </p:pic>
      <p:pic>
        <p:nvPicPr>
          <p:cNvPr id="6" name="Imagen 5" descr="Year_dispers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515" y="535940"/>
            <a:ext cx="5486400" cy="1371600"/>
          </a:xfrm>
          <a:prstGeom prst="rect">
            <a:avLst/>
          </a:prstGeom>
        </p:spPr>
      </p:pic>
      <p:sp>
        <p:nvSpPr>
          <p:cNvPr id="7" name="Marcador de posición de contenido 6"/>
          <p:cNvSpPr>
            <a:spLocks noGrp="1"/>
          </p:cNvSpPr>
          <p:nvPr>
            <p:ph idx="1"/>
          </p:nvPr>
        </p:nvSpPr>
        <p:spPr>
          <a:xfrm>
            <a:off x="647700" y="74295"/>
            <a:ext cx="872490" cy="539750"/>
          </a:xfrm>
        </p:spPr>
        <p:txBody>
          <a:bodyPr>
            <a:normAutofit fontScale="97500"/>
          </a:bodyPr>
          <a:lstStyle/>
          <a:p>
            <a:r>
              <a:rPr lang="en-US" altLang="en-US"/>
              <a:t>Year</a:t>
            </a:r>
            <a:r>
              <a:rPr lang="en-US" altLang="en-US"/>
              <a:t>:</a:t>
            </a: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1586</Words>
  <Application>WPS Presentation</Application>
  <PresentationFormat>Panorámica</PresentationFormat>
  <Paragraphs>58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Análisis Exploratorio de Datos </vt:lpstr>
      <vt:lpstr>PowerPoint 演示文稿</vt:lpstr>
      <vt:lpstr>Las variables de incluidas en el dataset Longley son: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RUBEN</dc:creator>
  <cp:lastModifiedBy>RUBEN</cp:lastModifiedBy>
  <cp:revision>4</cp:revision>
  <dcterms:created xsi:type="dcterms:W3CDTF">2024-09-12T23:30:00Z</dcterms:created>
  <dcterms:modified xsi:type="dcterms:W3CDTF">2024-09-13T13:31:41Z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3082-12.2.0.17545</vt:lpwstr>
  </property>
  <property fmtid="{D5CDD505-2E9C-101B-9397-08002B2CF9AE}" pid="3" name="ICV">
    <vt:lpwstr>8C9EF55C1EC0465D829017597C5D3505_11</vt:lpwstr>
  </property>
</Properties>
</file>