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  <p:sldMasterId id="2147483711" r:id="rId2"/>
    <p:sldMasterId id="2147483721" r:id="rId3"/>
  </p:sldMasterIdLst>
  <p:notesMasterIdLst>
    <p:notesMasterId r:id="rId29"/>
  </p:notesMasterIdLst>
  <p:handoutMasterIdLst>
    <p:handoutMasterId r:id="rId30"/>
  </p:handoutMasterIdLst>
  <p:sldIdLst>
    <p:sldId id="25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318" r:id="rId14"/>
    <p:sldId id="297" r:id="rId15"/>
    <p:sldId id="322" r:id="rId16"/>
    <p:sldId id="309" r:id="rId17"/>
    <p:sldId id="310" r:id="rId18"/>
    <p:sldId id="319" r:id="rId19"/>
    <p:sldId id="320" r:id="rId20"/>
    <p:sldId id="312" r:id="rId21"/>
    <p:sldId id="313" r:id="rId22"/>
    <p:sldId id="314" r:id="rId23"/>
    <p:sldId id="315" r:id="rId24"/>
    <p:sldId id="317" r:id="rId25"/>
    <p:sldId id="300" r:id="rId26"/>
    <p:sldId id="321" r:id="rId27"/>
    <p:sldId id="302" r:id="rId28"/>
  </p:sldIdLst>
  <p:sldSz cx="12192000" cy="6858000"/>
  <p:notesSz cx="7102475" cy="89916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000066"/>
    <a:srgbClr val="000000"/>
    <a:srgbClr val="022589"/>
    <a:srgbClr val="020A53"/>
    <a:srgbClr val="051F7C"/>
    <a:srgbClr val="003366"/>
    <a:srgbClr val="0033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4" autoAdjust="0"/>
    <p:restoredTop sz="95948" autoAdjust="0"/>
  </p:normalViewPr>
  <p:slideViewPr>
    <p:cSldViewPr>
      <p:cViewPr varScale="1">
        <p:scale>
          <a:sx n="106" d="100"/>
          <a:sy n="106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02"/>
    </p:cViewPr>
  </p:sorterViewPr>
  <p:notesViewPr>
    <p:cSldViewPr>
      <p:cViewPr varScale="1">
        <p:scale>
          <a:sx n="59" d="100"/>
          <a:sy n="59" d="100"/>
        </p:scale>
        <p:origin x="-2454" y="-78"/>
      </p:cViewPr>
      <p:guideLst>
        <p:guide orient="horz" pos="283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0B899AD-9272-4D35-AE52-83582DCF72A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487AF148-20AD-4037-8C2A-D2BAD153EE9A}" type="datetimeFigureOut">
              <a:rPr lang="zh-CN" altLang="en-US"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C9322C1F-5397-46AD-AC72-8D0BD274355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8" descr="C:\Users\xuhang\Documents\背景2.png背景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0"/>
            <a:ext cx="120904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81"/>
            <a:ext cx="9144000" cy="19129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F1B3D57C-AA92-4D33-A2F5-656E3CF4253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E20ED281-52EF-4EF2-99A1-CE11BE69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426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83654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0500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2171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0919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41602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4453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1240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47058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67534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8949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30" y="313611"/>
            <a:ext cx="6510271" cy="65230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716150E2-C21E-4AD4-9F60-093BE070721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7261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635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21060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3993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56236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08943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29714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41348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3887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20961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26357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4955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8064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46961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815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7416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9882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39057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27013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2462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91806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0685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30" y="313611"/>
            <a:ext cx="6510271" cy="652306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31499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30332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59979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7767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43036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537325"/>
            <a:ext cx="12192000" cy="357188"/>
          </a:xfrm>
          <a:prstGeom prst="rect">
            <a:avLst/>
          </a:prstGeom>
          <a:gradFill flip="none" rotWithShape="0">
            <a:gsLst>
              <a:gs pos="10000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1200151" y="6413501"/>
            <a:ext cx="9726083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</a:t>
            </a:r>
            <a:r>
              <a:rPr lang="zh-CN" altLang="en-US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界面布局</a:t>
            </a:r>
            <a:r>
              <a:rPr lang="en-US" altLang="zh-CN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</a:t>
            </a:r>
            <a:r>
              <a:rPr lang="zh-CN" altLang="en-US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主讲：刘芳</a:t>
            </a:r>
            <a:endParaRPr lang="en-US" altLang="zh-CN" sz="1400" kern="0" dirty="0">
              <a:solidFill>
                <a:srgbClr val="43434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150E2-C21E-4AD4-9F60-093BE07072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1"/>
            </a:lvl1pPr>
            <a:lvl2pPr>
              <a:buNone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buNone/>
              <a:defRPr/>
            </a:lvl3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E1540D54-47AE-4558-B8F9-3D32AF3786AB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5C166151-48A2-408F-8C5D-43AF805AE299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49975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r>
              <a:rPr lang="zh-CN" altLang="en-US" strike="noStrike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DF43E98B-8030-40AA-8B61-E606F7AA40FF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0" kern="1200">
                <a:latin typeface="+mn-lt"/>
              </a:defRPr>
            </a:lvl1pPr>
          </a:lstStyle>
          <a:p>
            <a:pPr fontAlgn="base">
              <a:defRPr/>
            </a:pPr>
            <a:r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trike="noStrike" noProof="1"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章 实现</a:t>
            </a:r>
            <a:r>
              <a:rPr lang="en-US" altLang="zh-CN" strike="noStrike" noProof="1">
                <a:latin typeface="+mn-lt"/>
                <a:ea typeface="宋体" panose="02010600030101010101" pitchFamily="2" charset="-122"/>
                <a:cs typeface="+mn-cs"/>
              </a:rPr>
              <a:t>DNS</a:t>
            </a:r>
            <a:r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服务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9BC6D5C1-808A-48D0-BEA9-0917CDFFEE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2268579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7756700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592363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93650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30" y="313611"/>
            <a:ext cx="6510271" cy="652306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72378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3533272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1706197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927514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7720422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1DBB2-D700-4030-B5B0-96B9E9E1773B}" type="datetime1">
              <a:rPr lang="zh-CN" altLang="en-US" smtClean="0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139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1DBB2-D700-4030-B5B0-96B9E9E1773B}" type="datetime1">
              <a:rPr lang="zh-CN" altLang="en-US" smtClean="0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943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30" y="313611"/>
            <a:ext cx="6510271" cy="652306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58297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8" descr="C:\Users\xuhang\Documents\背景3.png背景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2F192B61-0472-4BE7-87F9-131D71517FAF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8537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297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111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2055" name="图片 6" descr="C:\Users\xuhang\Documents\背景1.png背景1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72068" y="363538"/>
            <a:ext cx="893233" cy="508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宋体" panose="02010600030101010101" pitchFamily="2" charset="-122"/>
              </a:rPr>
              <a:t>✎ 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23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8" r:id="rId43"/>
    <p:sldLayoutId id="2147483664" r:id="rId44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2022/2/28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65621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194945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  <a:endParaRPr lang="en-US" altLang="zh-CN" dirty="0"/>
          </a:p>
          <a:p>
            <a:pPr lvl="3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2C1DBB2-D700-4030-B5B0-96B9E9E1773B}" type="datetime1">
              <a:rPr lang="zh-CN" altLang="en-US" smtClean="0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ransition>
    <p:fade/>
  </p:transition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71755" indent="-71755" algn="l" rtl="0" eaLnBrk="1" fontAlgn="base" hangingPunct="1">
        <a:spcBef>
          <a:spcPct val="2000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719455" indent="19558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25920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440180" indent="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huilong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tandar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HTML</a:t>
            </a:r>
            <a:r>
              <a:rPr lang="zh-CN" altLang="en-US"/>
              <a:t>搭建界面结构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授课教师：刘芳 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结构化</a:t>
            </a:r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结构</a:t>
            </a:r>
            <a:r>
              <a:rPr lang="en-US" altLang="zh-CN" dirty="0"/>
              <a:t>(structural)”</a:t>
            </a:r>
            <a:r>
              <a:rPr lang="zh-CN" altLang="en-US" dirty="0"/>
              <a:t>，也称为“语义</a:t>
            </a:r>
            <a:r>
              <a:rPr lang="en-US" altLang="zh-CN" dirty="0"/>
              <a:t>(semantic)"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分析内容块</a:t>
            </a:r>
            <a:r>
              <a:rPr lang="en-US" altLang="zh-CN" dirty="0"/>
              <a:t>----</a:t>
            </a:r>
            <a:r>
              <a:rPr lang="zh-CN" altLang="en-US" dirty="0"/>
              <a:t>每块内容服务的目的</a:t>
            </a:r>
            <a:endParaRPr lang="en-US" altLang="zh-CN" dirty="0"/>
          </a:p>
          <a:p>
            <a:pPr lvl="1"/>
            <a:r>
              <a:rPr lang="zh-CN" altLang="en-US" dirty="0"/>
              <a:t>根据内容目的建立起相应的</a:t>
            </a:r>
            <a:r>
              <a:rPr lang="en-US" altLang="zh-CN" dirty="0"/>
              <a:t>HTML</a:t>
            </a:r>
            <a:r>
              <a:rPr lang="zh-CN" altLang="en-US" dirty="0"/>
              <a:t>结构。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例如</a:t>
            </a:r>
            <a:r>
              <a:rPr lang="zh-CN" altLang="en-US" dirty="0"/>
              <a:t>：仔细分析和规划页面结构，可能得到类似这样的几块：</a:t>
            </a:r>
          </a:p>
          <a:p>
            <a:pPr marL="457200" lvl="1" indent="0">
              <a:buNone/>
            </a:pPr>
            <a:r>
              <a:rPr lang="zh-CN" altLang="en-US" sz="2000" dirty="0"/>
              <a:t>标志和站点名称 </a:t>
            </a:r>
          </a:p>
          <a:p>
            <a:pPr marL="457200" lvl="1" indent="0">
              <a:buNone/>
            </a:pPr>
            <a:r>
              <a:rPr lang="zh-CN" altLang="en-US" sz="2000" dirty="0"/>
              <a:t>主页面内容 </a:t>
            </a:r>
          </a:p>
          <a:p>
            <a:pPr marL="457200" lvl="1" indent="0">
              <a:buNone/>
            </a:pPr>
            <a:r>
              <a:rPr lang="zh-CN" altLang="en-US" sz="2000" dirty="0"/>
              <a:t>站点导航</a:t>
            </a:r>
            <a:r>
              <a:rPr lang="en-US" altLang="zh-CN" sz="2000" dirty="0"/>
              <a:t>(</a:t>
            </a:r>
            <a:r>
              <a:rPr lang="zh-CN" altLang="en-US" sz="2000" dirty="0"/>
              <a:t>主菜单</a:t>
            </a:r>
            <a:r>
              <a:rPr lang="en-US" altLang="zh-CN" sz="2000" dirty="0"/>
              <a:t>) </a:t>
            </a:r>
          </a:p>
          <a:p>
            <a:pPr marL="457200" lvl="1" indent="0">
              <a:buNone/>
            </a:pPr>
            <a:r>
              <a:rPr lang="zh-CN" altLang="en-US" sz="2000" dirty="0"/>
              <a:t>子菜单 </a:t>
            </a:r>
          </a:p>
          <a:p>
            <a:pPr marL="457200" lvl="1" indent="0">
              <a:buNone/>
            </a:pPr>
            <a:r>
              <a:rPr lang="zh-CN" altLang="en-US" sz="2000" dirty="0"/>
              <a:t>搜索框 </a:t>
            </a:r>
          </a:p>
          <a:p>
            <a:pPr marL="457200" lvl="1" indent="0">
              <a:buNone/>
            </a:pPr>
            <a:r>
              <a:rPr lang="zh-CN" altLang="en-US" sz="2000" dirty="0"/>
              <a:t>功能区</a:t>
            </a:r>
            <a:r>
              <a:rPr lang="en-US" altLang="zh-CN" sz="2000" dirty="0"/>
              <a:t>(</a:t>
            </a:r>
            <a:r>
              <a:rPr lang="zh-CN" altLang="en-US" sz="2000" dirty="0"/>
              <a:t>例如购物车、收银台</a:t>
            </a:r>
            <a:r>
              <a:rPr lang="en-US" altLang="zh-CN" sz="2000" dirty="0"/>
              <a:t>) </a:t>
            </a:r>
          </a:p>
          <a:p>
            <a:pPr marL="457200" lvl="1" indent="0">
              <a:buNone/>
            </a:pPr>
            <a:r>
              <a:rPr lang="zh-CN" altLang="en-US" sz="2000" dirty="0"/>
              <a:t>页脚</a:t>
            </a:r>
            <a:r>
              <a:rPr lang="en-US" altLang="zh-CN" sz="2000" dirty="0"/>
              <a:t>(</a:t>
            </a:r>
            <a:r>
              <a:rPr lang="zh-CN" altLang="en-US" sz="2000" dirty="0"/>
              <a:t>版权和有关法律声明</a:t>
            </a:r>
            <a:r>
              <a:rPr lang="en-US" altLang="zh-CN" sz="2000" dirty="0"/>
              <a:t>) 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容器标记</a:t>
            </a:r>
            <a:r>
              <a:rPr lang="en-US" altLang="zh-CN" dirty="0"/>
              <a:t>-div</a:t>
            </a:r>
            <a:endParaRPr lang="zh-CN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div</a:t>
            </a:r>
            <a:r>
              <a:rPr lang="zh-CN" altLang="en-US" dirty="0"/>
              <a:t>容器中可以包含任何内容块，也可以嵌套另一个</a:t>
            </a:r>
            <a:r>
              <a:rPr lang="en-US" altLang="zh-CN" dirty="0"/>
              <a:t>div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内容块可以包含任意的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/>
              <a:t>---</a:t>
            </a:r>
            <a:r>
              <a:rPr lang="zh-CN" altLang="en-US" dirty="0"/>
              <a:t>标题、段落、图片、表格、列表等等。</a:t>
            </a:r>
          </a:p>
          <a:p>
            <a:r>
              <a:rPr lang="zh-CN" altLang="en-US" dirty="0"/>
              <a:t>对页面内容结构化后，可用样式实现：将内容块放在页面上任何地方，再指定这个块的颜色、字体、边框、背景以及对齐属性等等。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容器标记</a:t>
            </a:r>
            <a:r>
              <a:rPr lang="en-US" altLang="zh-CN"/>
              <a:t>-DIV</a:t>
            </a:r>
            <a:endParaRPr lang="zh-CN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通常采用</a:t>
            </a:r>
            <a:r>
              <a:rPr lang="en-US" altLang="zh-CN" dirty="0"/>
              <a:t>DIV</a:t>
            </a:r>
            <a:r>
              <a:rPr lang="zh-CN" altLang="en-US" dirty="0"/>
              <a:t>元素定义以上结构，如：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dirty="0"/>
              <a:t>&lt;div id="head"&gt; &lt;/div&gt;</a:t>
            </a:r>
            <a:br>
              <a:rPr lang="en-US" altLang="zh-CN" sz="2400" dirty="0"/>
            </a:br>
            <a:r>
              <a:rPr lang="en-US" altLang="zh-CN" sz="2400" dirty="0"/>
              <a:t>&lt;div id="content"&gt; &lt;/div&gt;</a:t>
            </a:r>
            <a:br>
              <a:rPr lang="en-US" altLang="zh-CN" sz="2400" dirty="0"/>
            </a:br>
            <a:r>
              <a:rPr lang="en-US" altLang="zh-CN" sz="2400" dirty="0"/>
              <a:t>&lt;div id="</a:t>
            </a:r>
            <a:r>
              <a:rPr lang="en-US" altLang="zh-CN" sz="2400" dirty="0" err="1"/>
              <a:t>globalnav</a:t>
            </a:r>
            <a:r>
              <a:rPr lang="en-US" altLang="zh-CN" sz="2400" dirty="0"/>
              <a:t>"&gt; &lt;/div&gt;</a:t>
            </a:r>
            <a:br>
              <a:rPr lang="en-US" altLang="zh-CN" sz="2400" dirty="0"/>
            </a:br>
            <a:r>
              <a:rPr lang="en-US" altLang="zh-CN" sz="2400" dirty="0"/>
              <a:t>&lt;div id="</a:t>
            </a:r>
            <a:r>
              <a:rPr lang="en-US" altLang="zh-CN" sz="2400" dirty="0" err="1"/>
              <a:t>subnav</a:t>
            </a:r>
            <a:r>
              <a:rPr lang="en-US" altLang="zh-CN" sz="2400" dirty="0"/>
              <a:t>"&gt; &lt;/div&gt;</a:t>
            </a:r>
            <a:br>
              <a:rPr lang="en-US" altLang="zh-CN" sz="2400" dirty="0"/>
            </a:br>
            <a:r>
              <a:rPr lang="en-US" altLang="zh-CN" sz="2400" dirty="0"/>
              <a:t>&lt;div id="search"&gt; &lt;/div&gt;</a:t>
            </a:r>
            <a:br>
              <a:rPr lang="en-US" altLang="zh-CN" sz="2400" dirty="0"/>
            </a:br>
            <a:r>
              <a:rPr lang="en-US" altLang="zh-CN" sz="2400" dirty="0"/>
              <a:t>&lt;div id="shop"&gt; &lt;/div&gt;</a:t>
            </a:r>
            <a:br>
              <a:rPr lang="en-US" altLang="zh-CN" sz="2400" dirty="0"/>
            </a:br>
            <a:r>
              <a:rPr lang="en-US" altLang="zh-CN" sz="2400" dirty="0"/>
              <a:t>&lt;div id="foot"&gt; &lt;/div&gt; </a:t>
            </a:r>
          </a:p>
          <a:p>
            <a:r>
              <a:rPr lang="zh-CN" altLang="en-US" dirty="0"/>
              <a:t>注：这不是布局，是结构。</a:t>
            </a:r>
          </a:p>
          <a:p>
            <a:r>
              <a:rPr lang="zh-CN" altLang="en-US" dirty="0"/>
              <a:t>对内容块的语义说明，用</a:t>
            </a:r>
            <a:r>
              <a:rPr lang="en-US" altLang="zh-CN" dirty="0"/>
              <a:t>id</a:t>
            </a:r>
            <a:r>
              <a:rPr lang="zh-CN" altLang="en-US" dirty="0"/>
              <a:t>表示不同内容；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浏览器对空白的处理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0" dirty="0"/>
              <a:t>浏览器忽略</a:t>
            </a:r>
          </a:p>
          <a:p>
            <a:pPr lvl="1" eaLnBrk="1" hangingPunct="1"/>
            <a:r>
              <a:rPr lang="zh-CN" altLang="en-US" b="0" dirty="0"/>
              <a:t>开头和结尾的空格</a:t>
            </a:r>
          </a:p>
          <a:p>
            <a:pPr lvl="1" eaLnBrk="1" hangingPunct="1"/>
            <a:r>
              <a:rPr lang="zh-CN" altLang="en-US" b="0" dirty="0"/>
              <a:t>换行</a:t>
            </a:r>
          </a:p>
          <a:p>
            <a:pPr lvl="1" eaLnBrk="1" hangingPunct="1"/>
            <a:r>
              <a:rPr lang="zh-CN" altLang="en-US" b="0" dirty="0"/>
              <a:t>缩进</a:t>
            </a:r>
          </a:p>
          <a:p>
            <a:pPr eaLnBrk="1" hangingPunct="1"/>
            <a:r>
              <a:rPr lang="zh-CN" altLang="en-US" b="0" dirty="0"/>
              <a:t>连续的空格、换行、缩进</a:t>
            </a:r>
          </a:p>
          <a:p>
            <a:pPr lvl="1" eaLnBrk="1" hangingPunct="1"/>
            <a:r>
              <a:rPr lang="zh-CN" altLang="en-US" b="0" dirty="0"/>
              <a:t>只保留一个</a:t>
            </a:r>
          </a:p>
          <a:p>
            <a:pPr eaLnBrk="1" hangingPunct="1"/>
            <a:r>
              <a:rPr lang="zh-CN" altLang="en-US" b="0" dirty="0"/>
              <a:t>特殊情况除外</a:t>
            </a:r>
          </a:p>
          <a:p>
            <a:pPr lvl="1" eaLnBrk="1" hangingPunct="1"/>
            <a:r>
              <a:rPr lang="zh-CN" altLang="en-US" b="0" dirty="0"/>
              <a:t>例如</a:t>
            </a:r>
            <a:r>
              <a:rPr lang="en-US" altLang="zh-CN" dirty="0"/>
              <a:t>&lt;pre&gt;&lt;/pre&gt;</a:t>
            </a:r>
            <a:r>
              <a:rPr lang="zh-CN" altLang="en-US" b="0" dirty="0"/>
              <a:t>中包括的内容</a:t>
            </a: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1pPr>
            <a:lvl2pPr marL="742950" indent="-28575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2pPr>
            <a:lvl3pPr marL="11430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3pPr>
            <a:lvl4pPr marL="16002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4pPr>
            <a:lvl5pPr marL="20574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9pPr>
          </a:lstStyle>
          <a:p>
            <a:fld id="{C10A7A3C-CE71-40DF-AEAB-C886C1988641}" type="slidenum">
              <a:rPr lang="en-US" altLang="zh-CN" sz="1400">
                <a:latin typeface="Times" panose="02020603050405020304" pitchFamily="18" charset="0"/>
              </a:rPr>
              <a:t>13</a:t>
            </a:fld>
            <a:endParaRPr lang="en-US" altLang="zh-CN" sz="1400">
              <a:latin typeface="Times" panose="02020603050405020304" pitchFamily="18" charset="0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1340769"/>
            <a:ext cx="2887265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文字版面格式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显示预排版格式</a:t>
            </a:r>
            <a:r>
              <a:rPr lang="en-US" altLang="zh-CN" dirty="0">
                <a:solidFill>
                  <a:srgbClr val="0000FF"/>
                </a:solidFill>
              </a:rPr>
              <a:t>&lt;pre&gt;…&lt;/pre&gt;</a:t>
            </a:r>
          </a:p>
          <a:p>
            <a:pPr lvl="1" eaLnBrk="1" hangingPunct="1"/>
            <a:r>
              <a:rPr lang="zh-CN" altLang="en-US" dirty="0"/>
              <a:t>用于保留在编辑环境中已经排好的段落格式，其中可能包括一些</a:t>
            </a:r>
            <a:r>
              <a:rPr lang="en-US" altLang="zh-CN" dirty="0"/>
              <a:t>html</a:t>
            </a:r>
            <a:r>
              <a:rPr lang="zh-CN" altLang="en-US" dirty="0"/>
              <a:t>标记所不能控制的符号，如回车、多个空格等等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水平线标记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&gt; </a:t>
            </a:r>
            <a:r>
              <a:rPr lang="zh-CN" altLang="en-US" dirty="0"/>
              <a:t>标签在 </a:t>
            </a:r>
            <a:r>
              <a:rPr lang="en-US" altLang="zh-CN" dirty="0"/>
              <a:t>HTML </a:t>
            </a:r>
            <a:r>
              <a:rPr lang="zh-CN" altLang="en-US" dirty="0"/>
              <a:t>页面中创建一条水平线。</a:t>
            </a:r>
          </a:p>
          <a:p>
            <a:pPr lvl="1"/>
            <a:r>
              <a:rPr lang="zh-CN" altLang="en-US" dirty="0"/>
              <a:t>水平分隔线（</a:t>
            </a:r>
            <a:r>
              <a:rPr lang="en-US" altLang="zh-CN" dirty="0"/>
              <a:t>horizontal rule</a:t>
            </a:r>
            <a:r>
              <a:rPr lang="zh-CN" altLang="en-US" dirty="0"/>
              <a:t>）可以在</a:t>
            </a:r>
            <a:r>
              <a:rPr lang="zh-CN" altLang="en-US" b="1" dirty="0"/>
              <a:t>视觉上</a:t>
            </a:r>
            <a:r>
              <a:rPr lang="zh-CN" altLang="en-US" dirty="0"/>
              <a:t>将文档分隔成各个部分。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1pPr>
            <a:lvl2pPr marL="742950" indent="-28575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2pPr>
            <a:lvl3pPr marL="11430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3pPr>
            <a:lvl4pPr marL="16002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4pPr>
            <a:lvl5pPr marL="20574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9pPr>
          </a:lstStyle>
          <a:p>
            <a:fld id="{29658FCA-1BAD-439E-B93F-CBE260F3A0ED}" type="slidenum">
              <a:rPr lang="en-US" altLang="zh-CN" sz="1400">
                <a:latin typeface="Times" panose="02020603050405020304" pitchFamily="18" charset="0"/>
              </a:rPr>
              <a:t>14</a:t>
            </a:fld>
            <a:endParaRPr lang="en-US" altLang="zh-CN" sz="14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文字版面标记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文字格式标记</a:t>
            </a:r>
          </a:p>
          <a:p>
            <a:pPr lvl="1" eaLnBrk="1" hangingPunct="1"/>
            <a:r>
              <a:rPr lang="zh-CN" altLang="en-US" dirty="0"/>
              <a:t>设置标题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CC3300"/>
                </a:solidFill>
              </a:rPr>
              <a:t>&lt;</a:t>
            </a:r>
            <a:r>
              <a:rPr lang="en-US" altLang="zh-CN" dirty="0" err="1">
                <a:solidFill>
                  <a:srgbClr val="CC3300"/>
                </a:solidFill>
              </a:rPr>
              <a:t>hn</a:t>
            </a:r>
            <a:r>
              <a:rPr lang="en-US" altLang="zh-CN" dirty="0">
                <a:solidFill>
                  <a:srgbClr val="CC3300"/>
                </a:solidFill>
              </a:rPr>
              <a:t> align=“”&gt;</a:t>
            </a:r>
            <a:r>
              <a:rPr lang="zh-CN" altLang="en-US" dirty="0">
                <a:solidFill>
                  <a:srgbClr val="CC3300"/>
                </a:solidFill>
              </a:rPr>
              <a:t>标题内容</a:t>
            </a:r>
            <a:r>
              <a:rPr lang="en-US" altLang="zh-CN" dirty="0">
                <a:solidFill>
                  <a:srgbClr val="CC3300"/>
                </a:solidFill>
              </a:rPr>
              <a:t>&lt;/</a:t>
            </a:r>
            <a:r>
              <a:rPr lang="en-US" altLang="zh-CN" dirty="0" err="1">
                <a:solidFill>
                  <a:srgbClr val="CC3300"/>
                </a:solidFill>
              </a:rPr>
              <a:t>hn</a:t>
            </a:r>
            <a:r>
              <a:rPr lang="en-US" altLang="zh-CN" dirty="0">
                <a:solidFill>
                  <a:srgbClr val="CC3300"/>
                </a:solidFill>
              </a:rPr>
              <a:t>&gt;</a:t>
            </a:r>
          </a:p>
          <a:p>
            <a:pPr lvl="2" eaLnBrk="1" hangingPunct="1"/>
            <a:r>
              <a:rPr lang="zh-CN" altLang="en-US" dirty="0">
                <a:solidFill>
                  <a:srgbClr val="0000FF"/>
                </a:solidFill>
              </a:rPr>
              <a:t>属性</a:t>
            </a:r>
            <a:r>
              <a:rPr lang="en-US" altLang="zh-CN" dirty="0">
                <a:solidFill>
                  <a:srgbClr val="0000FF"/>
                </a:solidFill>
              </a:rPr>
              <a:t>align</a:t>
            </a:r>
            <a:r>
              <a:rPr lang="en-US" altLang="zh-CN" dirty="0"/>
              <a:t>,</a:t>
            </a:r>
            <a:r>
              <a:rPr lang="zh-CN" altLang="en-US" dirty="0"/>
              <a:t>用来设置标题在页面中的对其方式：</a:t>
            </a:r>
            <a:r>
              <a:rPr lang="en-US" altLang="zh-CN" dirty="0"/>
              <a:t>left(</a:t>
            </a:r>
            <a:r>
              <a:rPr lang="zh-CN" altLang="en-US" dirty="0"/>
              <a:t>左对齐，默认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center</a:t>
            </a:r>
            <a:r>
              <a:rPr lang="zh-CN" altLang="en-US" dirty="0"/>
              <a:t>（居中）、</a:t>
            </a:r>
            <a:r>
              <a:rPr lang="en-US" altLang="zh-CN" dirty="0"/>
              <a:t>right</a:t>
            </a:r>
            <a:r>
              <a:rPr lang="zh-CN" altLang="en-US" dirty="0"/>
              <a:t>（右对齐）</a:t>
            </a:r>
            <a:endParaRPr lang="zh-CN" altLang="en-US" dirty="0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00FF"/>
                </a:solidFill>
              </a:rPr>
              <a:t>属性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en-US" altLang="zh-CN" dirty="0"/>
              <a:t>,</a:t>
            </a:r>
            <a:r>
              <a:rPr lang="zh-CN" altLang="en-US" dirty="0"/>
              <a:t>用来指定标题的大小，可以取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6</a:t>
            </a:r>
            <a:r>
              <a:rPr lang="zh-CN" altLang="en-US" dirty="0"/>
              <a:t>的整数，取</a:t>
            </a:r>
            <a:r>
              <a:rPr lang="en-US" altLang="zh-CN" dirty="0"/>
              <a:t>1</a:t>
            </a:r>
            <a:r>
              <a:rPr lang="zh-CN" altLang="en-US" dirty="0"/>
              <a:t>时字体最大，取</a:t>
            </a:r>
            <a:r>
              <a:rPr lang="en-US" altLang="zh-CN" dirty="0"/>
              <a:t>6</a:t>
            </a:r>
            <a:r>
              <a:rPr lang="zh-CN" altLang="en-US" dirty="0"/>
              <a:t>时字体最小</a:t>
            </a:r>
          </a:p>
          <a:p>
            <a:pPr lvl="1" eaLnBrk="1" hangingPunct="1"/>
            <a:r>
              <a:rPr lang="en-US" altLang="zh-CN" dirty="0"/>
              <a:t>&lt;</a:t>
            </a:r>
            <a:r>
              <a:rPr lang="en-US" altLang="zh-CN" dirty="0" err="1"/>
              <a:t>hn</a:t>
            </a:r>
            <a:r>
              <a:rPr lang="en-US" altLang="zh-CN" dirty="0"/>
              <a:t>&gt;…&lt;/</a:t>
            </a:r>
            <a:r>
              <a:rPr lang="en-US" altLang="zh-CN" dirty="0" err="1"/>
              <a:t>hn</a:t>
            </a:r>
            <a:r>
              <a:rPr lang="en-US" altLang="zh-CN" dirty="0"/>
              <a:t>&gt;</a:t>
            </a:r>
            <a:r>
              <a:rPr lang="zh-CN" altLang="en-US" dirty="0"/>
              <a:t>标记显示宋体字</a:t>
            </a:r>
          </a:p>
          <a:p>
            <a:pPr lvl="1" eaLnBrk="1" hangingPunct="1"/>
            <a:r>
              <a:rPr lang="en-US" altLang="zh-CN" dirty="0"/>
              <a:t>&lt;</a:t>
            </a:r>
            <a:r>
              <a:rPr lang="en-US" altLang="zh-CN" dirty="0" err="1"/>
              <a:t>hn</a:t>
            </a:r>
            <a:r>
              <a:rPr lang="en-US" altLang="zh-CN" dirty="0"/>
              <a:t>&gt;…&lt;/</a:t>
            </a:r>
            <a:r>
              <a:rPr lang="en-US" altLang="zh-CN" dirty="0" err="1"/>
              <a:t>hn</a:t>
            </a:r>
            <a:r>
              <a:rPr lang="en-US" altLang="zh-CN" dirty="0"/>
              <a:t>&gt;</a:t>
            </a:r>
            <a:r>
              <a:rPr lang="zh-CN" altLang="en-US" dirty="0"/>
              <a:t>标记会自动在标题后加入一个空行，不必再使用</a:t>
            </a:r>
            <a:r>
              <a:rPr lang="en-US" altLang="zh-CN" dirty="0"/>
              <a:t>&lt;p&gt;</a:t>
            </a:r>
            <a:r>
              <a:rPr lang="zh-CN" altLang="en-US" dirty="0"/>
              <a:t>标记再加入空行。</a:t>
            </a:r>
          </a:p>
          <a:p>
            <a:pPr lvl="1" eaLnBrk="1" hangingPunct="1"/>
            <a:r>
              <a:rPr lang="zh-CN" altLang="en-US" dirty="0"/>
              <a:t>在一个标题中无法使用不同大小的字体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1pPr>
            <a:lvl2pPr marL="742950" indent="-28575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2pPr>
            <a:lvl3pPr marL="11430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3pPr>
            <a:lvl4pPr marL="16002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4pPr>
            <a:lvl5pPr marL="20574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9pPr>
          </a:lstStyle>
          <a:p>
            <a:fld id="{0109F246-D9D5-40AF-8E3F-B0B085263847}" type="slidenum">
              <a:rPr lang="en-US" altLang="zh-CN" sz="1400">
                <a:latin typeface="Times" panose="02020603050405020304" pitchFamily="18" charset="0"/>
              </a:rPr>
              <a:t>15</a:t>
            </a:fld>
            <a:endParaRPr lang="en-US" altLang="zh-CN" sz="1400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标题标记：</a:t>
            </a:r>
            <a:r>
              <a:rPr lang="en-US" altLang="zh-CN" dirty="0"/>
              <a:t>h1-h6</a:t>
            </a:r>
          </a:p>
          <a:p>
            <a:pPr marL="857250" lvl="1" indent="-457200"/>
            <a:r>
              <a:rPr lang="zh-CN" altLang="en-US" dirty="0"/>
              <a:t>不跳跃使用</a:t>
            </a:r>
            <a:endParaRPr lang="en-US" altLang="zh-CN" dirty="0"/>
          </a:p>
          <a:p>
            <a:pPr marL="857250" lvl="1" indent="-457200"/>
            <a:r>
              <a:rPr lang="zh-CN" altLang="en-US" dirty="0"/>
              <a:t>可以从一个较低级别的标题行回跳到较高的级别上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标题行与文档层次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6213781" y="1772817"/>
            <a:ext cx="4427984" cy="4324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tx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主标题</a:t>
            </a:r>
            <a:r>
              <a:rPr lang="en-US" altLang="zh-CN" sz="1800" b="0" dirty="0">
                <a:solidFill>
                  <a:schemeClr val="tx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tx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    </a:t>
            </a:r>
            <a:r>
              <a:rPr lang="en-US" altLang="zh-CN" sz="1800" b="0" dirty="0">
                <a:solidFill>
                  <a:schemeClr val="tx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-h1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第一个子标题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基本信息：姓名、性别等     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-h2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第二个子标题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个人照片     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-h2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第三个子标题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     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-h2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第四个子标题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     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-h2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子标题下的子标题</a:t>
            </a:r>
            <a:r>
              <a:rPr lang="en-US" altLang="zh-CN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学习经历     </a:t>
            </a:r>
            <a:r>
              <a:rPr lang="en-US" altLang="zh-CN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-h3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子标题下的子标题</a:t>
            </a:r>
            <a:r>
              <a:rPr lang="en-US" altLang="zh-CN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工作经历     </a:t>
            </a:r>
            <a:r>
              <a:rPr lang="en-US" altLang="zh-CN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-h3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第五个子标题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      </a:t>
            </a:r>
            <a:r>
              <a:rPr lang="en-US" altLang="zh-CN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-h2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子标题下的子标题</a:t>
            </a:r>
            <a:r>
              <a:rPr lang="en-US" altLang="zh-CN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平面作品     </a:t>
            </a:r>
            <a:r>
              <a:rPr lang="en-US" altLang="zh-CN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-h3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子标题下的子标题</a:t>
            </a:r>
            <a:r>
              <a:rPr lang="en-US" altLang="zh-CN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网页作品      </a:t>
            </a:r>
            <a:r>
              <a:rPr lang="en-US" altLang="zh-CN" sz="1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-h3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段落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除了标题行外还需要放一些文字，用来处理文本块的元素是</a:t>
            </a:r>
            <a:r>
              <a:rPr lang="en-US" altLang="zh-CN" dirty="0"/>
              <a:t>&lt;p&gt;</a:t>
            </a:r>
            <a:r>
              <a:rPr lang="zh-CN" altLang="en-US" dirty="0"/>
              <a:t>段落文本</a:t>
            </a:r>
            <a:r>
              <a:rPr lang="en-US" altLang="zh-CN" dirty="0"/>
              <a:t>&lt;/p&gt;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非换行空格符号，“</a:t>
            </a:r>
            <a:r>
              <a:rPr lang="en-US" altLang="zh-CN" dirty="0">
                <a:solidFill>
                  <a:srgbClr val="0000FF"/>
                </a:solidFill>
              </a:rPr>
              <a:t>&amp;</a:t>
            </a:r>
            <a:r>
              <a:rPr lang="en-US" altLang="zh-CN" dirty="0" err="1">
                <a:solidFill>
                  <a:srgbClr val="0000FF"/>
                </a:solidFill>
              </a:rPr>
              <a:t>nbsp</a:t>
            </a:r>
            <a:r>
              <a:rPr lang="en-US" altLang="zh-CN" dirty="0">
                <a:solidFill>
                  <a:srgbClr val="0000FF"/>
                </a:solidFill>
              </a:rPr>
              <a:t>;”</a:t>
            </a:r>
          </a:p>
          <a:p>
            <a:pPr lvl="2"/>
            <a:r>
              <a:rPr lang="zh-CN" altLang="en-US" dirty="0"/>
              <a:t>当在编辑</a:t>
            </a:r>
            <a:r>
              <a:rPr lang="en-US" altLang="zh-CN" dirty="0"/>
              <a:t>html</a:t>
            </a:r>
            <a:r>
              <a:rPr lang="zh-CN" altLang="en-US" dirty="0"/>
              <a:t>文件需要输入多个空格时，浏览器对这些标记进行解析时，只会保留一个空格。但使用该标记可以实现段首空两行的效果。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503614" y="2780928"/>
            <a:ext cx="5229225" cy="163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第三个子标题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个人介绍的文字内容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文字版面标记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对齐标记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设置段落标记，格式为：</a:t>
            </a:r>
          </a:p>
          <a:p>
            <a:pPr lvl="2">
              <a:buNone/>
            </a:pPr>
            <a:r>
              <a:rPr lang="zh-CN" altLang="en-US" dirty="0">
                <a:solidFill>
                  <a:srgbClr val="CC3300"/>
                </a:solidFill>
              </a:rPr>
              <a:t>    </a:t>
            </a:r>
            <a:r>
              <a:rPr lang="en-US" altLang="zh-CN" dirty="0">
                <a:solidFill>
                  <a:srgbClr val="CC3300"/>
                </a:solidFill>
              </a:rPr>
              <a:t>&lt;p align=“</a:t>
            </a:r>
            <a:r>
              <a:rPr lang="zh-CN" altLang="en-US" dirty="0">
                <a:solidFill>
                  <a:srgbClr val="CC3300"/>
                </a:solidFill>
              </a:rPr>
              <a:t>对其方式”</a:t>
            </a:r>
            <a:r>
              <a:rPr lang="en-US" altLang="zh-CN" dirty="0">
                <a:solidFill>
                  <a:srgbClr val="CC3300"/>
                </a:solidFill>
              </a:rPr>
              <a:t>&gt; </a:t>
            </a:r>
            <a:r>
              <a:rPr lang="zh-CN" altLang="en-US" dirty="0">
                <a:solidFill>
                  <a:srgbClr val="CC3300"/>
                </a:solidFill>
              </a:rPr>
              <a:t>要显示的文字</a:t>
            </a:r>
            <a:r>
              <a:rPr lang="en-US" altLang="zh-CN" dirty="0">
                <a:solidFill>
                  <a:srgbClr val="CC3300"/>
                </a:solidFill>
              </a:rPr>
              <a:t>&lt;/p&gt;</a:t>
            </a:r>
            <a:endParaRPr lang="zh-CN" altLang="en-US" dirty="0">
              <a:solidFill>
                <a:srgbClr val="CC3300"/>
              </a:solidFill>
            </a:endParaRPr>
          </a:p>
          <a:p>
            <a:pPr lvl="2" eaLnBrk="1" hangingPunct="1"/>
            <a:r>
              <a:rPr lang="zh-CN" altLang="en-US" dirty="0"/>
              <a:t>属性</a:t>
            </a:r>
            <a:r>
              <a:rPr lang="en-US" altLang="zh-CN" dirty="0"/>
              <a:t>align</a:t>
            </a:r>
            <a:r>
              <a:rPr lang="zh-CN" altLang="en-US" dirty="0"/>
              <a:t>用来设置段落的对齐方式，可以为</a:t>
            </a: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center</a:t>
            </a:r>
            <a:r>
              <a:rPr lang="zh-CN" altLang="en-US" dirty="0"/>
              <a:t>、或</a:t>
            </a:r>
            <a:r>
              <a:rPr lang="en-US" altLang="zh-CN" dirty="0"/>
              <a:t>right</a:t>
            </a:r>
            <a:r>
              <a:rPr lang="zh-CN" altLang="en-US" dirty="0"/>
              <a:t>。默认值为</a:t>
            </a:r>
            <a:r>
              <a:rPr lang="en-US" altLang="zh-CN" dirty="0"/>
              <a:t>left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居中标记，</a:t>
            </a:r>
            <a:r>
              <a:rPr lang="zh-CN" altLang="en-US" dirty="0"/>
              <a:t>确保标记中间的内容</a:t>
            </a:r>
            <a:r>
              <a:rPr lang="zh-CN" altLang="en-US" dirty="0">
                <a:solidFill>
                  <a:srgbClr val="0000FF"/>
                </a:solidFill>
              </a:rPr>
              <a:t>居中</a:t>
            </a:r>
            <a:r>
              <a:rPr lang="zh-CN" altLang="en-US" dirty="0"/>
              <a:t>显示，作用相当于：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CC3300"/>
                </a:solidFill>
              </a:rPr>
              <a:t>&lt;p align=“center”&gt;</a:t>
            </a:r>
            <a:r>
              <a:rPr lang="zh-CN" altLang="en-US" dirty="0">
                <a:solidFill>
                  <a:srgbClr val="CC3300"/>
                </a:solidFill>
              </a:rPr>
              <a:t>要显示的内容</a:t>
            </a:r>
            <a:r>
              <a:rPr lang="en-US" altLang="zh-CN" dirty="0">
                <a:solidFill>
                  <a:srgbClr val="CC3300"/>
                </a:solidFill>
              </a:rPr>
              <a:t>&lt;/p&gt;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1pPr>
            <a:lvl2pPr marL="742950" indent="-28575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2pPr>
            <a:lvl3pPr marL="11430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3pPr>
            <a:lvl4pPr marL="16002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4pPr>
            <a:lvl5pPr marL="20574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9pPr>
          </a:lstStyle>
          <a:p>
            <a:fld id="{5ACDEA22-4BA0-440A-AADA-1FBCB274F5CC}" type="slidenum">
              <a:rPr lang="en-US" altLang="zh-CN" sz="1400">
                <a:latin typeface="Times" panose="02020603050405020304" pitchFamily="18" charset="0"/>
              </a:rPr>
              <a:t>18</a:t>
            </a:fld>
            <a:endParaRPr lang="en-US" altLang="zh-CN" sz="14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文字版面标记（续）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文档分区标记</a:t>
            </a:r>
            <a:r>
              <a:rPr lang="en-US" altLang="zh-CN" dirty="0">
                <a:solidFill>
                  <a:srgbClr val="0000FF"/>
                </a:solidFill>
              </a:rPr>
              <a:t>div</a:t>
            </a:r>
          </a:p>
          <a:p>
            <a:pPr lvl="1"/>
            <a:r>
              <a:rPr lang="en-US" altLang="zh-CN" dirty="0"/>
              <a:t>&lt;div&gt; </a:t>
            </a:r>
            <a:r>
              <a:rPr lang="zh-CN" altLang="en-US" dirty="0"/>
              <a:t>可定义文档中的分区或节（</a:t>
            </a:r>
            <a:r>
              <a:rPr lang="en-US" altLang="zh-CN" dirty="0"/>
              <a:t>division/section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&lt;div&gt; </a:t>
            </a:r>
            <a:r>
              <a:rPr lang="zh-CN" altLang="en-US" dirty="0"/>
              <a:t>标签可以把文档分割为独立的、不同的部分。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段内分区标记</a:t>
            </a:r>
            <a:r>
              <a:rPr lang="en-US" altLang="zh-CN" dirty="0">
                <a:solidFill>
                  <a:srgbClr val="0000FF"/>
                </a:solidFill>
              </a:rPr>
              <a:t>span</a:t>
            </a:r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&lt;span&gt; </a:t>
            </a:r>
            <a:r>
              <a:rPr lang="zh-CN" altLang="en-US" dirty="0"/>
              <a:t>来组合行内元素，以便通过样式来格式化它们。</a:t>
            </a:r>
          </a:p>
          <a:p>
            <a:pPr lvl="1"/>
            <a:r>
              <a:rPr lang="zh-CN" altLang="en-US" b="1" dirty="0"/>
              <a:t>注：</a:t>
            </a:r>
            <a:r>
              <a:rPr lang="en-US" altLang="zh-CN" dirty="0"/>
              <a:t>span </a:t>
            </a:r>
            <a:r>
              <a:rPr lang="zh-CN" altLang="en-US" dirty="0"/>
              <a:t>没有固定的格式表现。当对它应用样式时，它才会产生视觉上的变化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深入了解</a:t>
            </a:r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的基本单元：网页</a:t>
            </a:r>
            <a:endParaRPr lang="en-US" altLang="zh-CN" dirty="0"/>
          </a:p>
          <a:p>
            <a:r>
              <a:rPr lang="zh-CN" altLang="en-US" dirty="0"/>
              <a:t>网页的基本单元：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zh-CN" altLang="en-US" dirty="0"/>
              <a:t>何谓元素：</a:t>
            </a:r>
            <a:endParaRPr lang="en-US" altLang="zh-CN" dirty="0"/>
          </a:p>
          <a:p>
            <a:pPr lvl="1"/>
            <a:r>
              <a:rPr lang="zh-CN" altLang="en-US" dirty="0"/>
              <a:t>开始标记</a:t>
            </a:r>
            <a:r>
              <a:rPr lang="en-US" altLang="zh-CN" dirty="0"/>
              <a:t>+</a:t>
            </a:r>
            <a:r>
              <a:rPr lang="zh-CN" altLang="en-US" dirty="0"/>
              <a:t>内容</a:t>
            </a:r>
            <a:r>
              <a:rPr lang="en-US" altLang="zh-CN" dirty="0"/>
              <a:t>+</a:t>
            </a:r>
            <a:r>
              <a:rPr lang="zh-CN" altLang="en-US" dirty="0"/>
              <a:t>结束标记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&lt;h1&gt;</a:t>
            </a:r>
            <a:r>
              <a:rPr lang="zh-CN" altLang="en-US" dirty="0"/>
              <a:t>我的网站</a:t>
            </a:r>
            <a:r>
              <a:rPr lang="en-US" altLang="zh-CN" dirty="0"/>
              <a:t>&lt;/h1&gt;</a:t>
            </a:r>
          </a:p>
          <a:p>
            <a:r>
              <a:rPr lang="zh-CN" altLang="en-US" dirty="0"/>
              <a:t>何谓标记：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、起始尖括号（</a:t>
            </a:r>
            <a:r>
              <a:rPr lang="en-US" altLang="zh-CN" dirty="0"/>
              <a:t>&lt;</a:t>
            </a:r>
            <a:r>
              <a:rPr lang="zh-CN" altLang="en-US" dirty="0"/>
              <a:t>）、文本、结尾尖括号（</a:t>
            </a:r>
            <a:r>
              <a:rPr lang="en-US" altLang="zh-CN" dirty="0"/>
              <a:t>&gt;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如：</a:t>
            </a:r>
            <a:r>
              <a:rPr lang="en-US" altLang="zh-CN" dirty="0"/>
              <a:t>&lt;title&gt;   &lt;body&gt;   </a:t>
            </a:r>
          </a:p>
          <a:p>
            <a:pPr lvl="1"/>
            <a:r>
              <a:rPr lang="en-US" altLang="zh-CN" dirty="0"/>
              <a:t> b</a:t>
            </a:r>
            <a:r>
              <a:rPr lang="zh-CN" altLang="en-US" dirty="0"/>
              <a:t>、一个名称、零个或多个属性</a:t>
            </a:r>
            <a:endParaRPr lang="en-US" altLang="zh-CN" dirty="0"/>
          </a:p>
          <a:p>
            <a:pPr lvl="2"/>
            <a:r>
              <a:rPr lang="zh-CN" altLang="en-US" dirty="0"/>
              <a:t>如：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=“”  alt=“” /&gt;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文字版面标记（续）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文字版面标记</a:t>
            </a:r>
          </a:p>
          <a:p>
            <a:pPr lvl="1" eaLnBrk="1" hangingPunct="1">
              <a:buFontTx/>
              <a:buNone/>
            </a:pPr>
            <a:r>
              <a:rPr lang="zh-CN" altLang="en-US" dirty="0"/>
              <a:t>通过文字版面标记可以设置换行、文字分段、对齐等等。</a:t>
            </a:r>
          </a:p>
          <a:p>
            <a:pPr lvl="1" eaLnBrk="1" hangingPunct="1"/>
            <a:r>
              <a:rPr lang="zh-CN" altLang="en-US" dirty="0"/>
              <a:t>换行标记</a:t>
            </a:r>
          </a:p>
          <a:p>
            <a:pPr lvl="2" eaLnBrk="1" hangingPunct="1"/>
            <a:r>
              <a:rPr lang="zh-CN" altLang="en-US" dirty="0"/>
              <a:t>强制换行标记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，放到一行的末尾，可使后面的问题换到下一行，而有不会在行与行之间留下空行。其格式为：</a:t>
            </a:r>
          </a:p>
          <a:p>
            <a:pPr lvl="3" eaLnBrk="1" hangingPunct="1"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C3300"/>
                </a:solidFill>
              </a:rPr>
              <a:t> 前一行要显示文字</a:t>
            </a:r>
            <a:r>
              <a:rPr lang="en-US" altLang="zh-CN" dirty="0">
                <a:solidFill>
                  <a:srgbClr val="CC3300"/>
                </a:solidFill>
              </a:rPr>
              <a:t>&lt;</a:t>
            </a:r>
            <a:r>
              <a:rPr lang="en-US" altLang="zh-CN" dirty="0" err="1">
                <a:solidFill>
                  <a:srgbClr val="CC3300"/>
                </a:solidFill>
              </a:rPr>
              <a:t>br</a:t>
            </a:r>
            <a:r>
              <a:rPr lang="en-US" altLang="zh-CN" dirty="0">
                <a:solidFill>
                  <a:srgbClr val="CC3300"/>
                </a:solidFill>
              </a:rPr>
              <a:t>/&gt;</a:t>
            </a:r>
            <a:r>
              <a:rPr lang="zh-CN" altLang="en-US" dirty="0">
                <a:solidFill>
                  <a:srgbClr val="CC3300"/>
                </a:solidFill>
              </a:rPr>
              <a:t>需要换行显示的文字</a:t>
            </a:r>
          </a:p>
          <a:p>
            <a:pPr lvl="2" eaLnBrk="1" hangingPunct="1"/>
            <a:r>
              <a:rPr lang="zh-CN" altLang="en-US" dirty="0"/>
              <a:t>强制不换行标记</a:t>
            </a:r>
            <a:r>
              <a:rPr lang="en-US" altLang="zh-CN" dirty="0"/>
              <a:t>&lt;</a:t>
            </a:r>
            <a:r>
              <a:rPr lang="en-US" altLang="zh-CN" dirty="0" err="1"/>
              <a:t>nobr</a:t>
            </a:r>
            <a:r>
              <a:rPr lang="en-US" altLang="zh-CN" dirty="0"/>
              <a:t>&gt;</a:t>
            </a:r>
            <a:r>
              <a:rPr lang="zh-CN" altLang="en-US" dirty="0"/>
              <a:t>，使某些文字不因过长而分两行显示，	对于数学格式等特殊文本的显示非常有作用。格式为：</a:t>
            </a:r>
          </a:p>
          <a:p>
            <a:pPr lvl="3" eaLnBrk="1" hangingPunct="1">
              <a:buFontTx/>
              <a:buNone/>
            </a:pPr>
            <a:r>
              <a:rPr lang="en-US" altLang="zh-CN" dirty="0">
                <a:solidFill>
                  <a:srgbClr val="CC3300"/>
                </a:solidFill>
              </a:rPr>
              <a:t>&lt;</a:t>
            </a:r>
            <a:r>
              <a:rPr lang="en-US" altLang="zh-CN" dirty="0" err="1">
                <a:solidFill>
                  <a:srgbClr val="CC3300"/>
                </a:solidFill>
              </a:rPr>
              <a:t>nobr</a:t>
            </a:r>
            <a:r>
              <a:rPr lang="en-US" altLang="zh-CN" dirty="0">
                <a:solidFill>
                  <a:srgbClr val="CC3300"/>
                </a:solidFill>
              </a:rPr>
              <a:t>&gt;</a:t>
            </a:r>
            <a:r>
              <a:rPr lang="zh-CN" altLang="en-US" dirty="0">
                <a:solidFill>
                  <a:srgbClr val="CC3300"/>
                </a:solidFill>
              </a:rPr>
              <a:t>需要在同一行中显示的问题</a:t>
            </a:r>
            <a:r>
              <a:rPr lang="en-US" altLang="zh-CN" dirty="0">
                <a:solidFill>
                  <a:srgbClr val="CC3300"/>
                </a:solidFill>
              </a:rPr>
              <a:t>&lt;/</a:t>
            </a:r>
            <a:r>
              <a:rPr lang="en-US" altLang="zh-CN" dirty="0" err="1">
                <a:solidFill>
                  <a:srgbClr val="CC3300"/>
                </a:solidFill>
              </a:rPr>
              <a:t>nobr</a:t>
            </a:r>
            <a:r>
              <a:rPr lang="en-US" altLang="zh-CN" dirty="0">
                <a:solidFill>
                  <a:srgbClr val="CC3300"/>
                </a:solidFill>
              </a:rPr>
              <a:t>&gt;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1pPr>
            <a:lvl2pPr marL="742950" indent="-28575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2pPr>
            <a:lvl3pPr marL="11430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3pPr>
            <a:lvl4pPr marL="16002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4pPr>
            <a:lvl5pPr marL="20574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9pPr>
          </a:lstStyle>
          <a:p>
            <a:fld id="{74A4D867-96EE-47D7-A896-F07FBE32C83C}" type="slidenum">
              <a:rPr lang="en-US" altLang="zh-CN" sz="1400">
                <a:latin typeface="Times" panose="02020603050405020304" pitchFamily="18" charset="0"/>
              </a:rPr>
              <a:t>20</a:t>
            </a:fld>
            <a:endParaRPr lang="en-US" altLang="zh-CN" sz="14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文字格式化标记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2693195" y="1392241"/>
            <a:ext cx="6723460" cy="47529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300" dirty="0"/>
              <a:t>其他字体标记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100" dirty="0"/>
              <a:t>设置字型，即文字的风格，如加粗、斜体、带下划线、上标、下标等等</a:t>
            </a:r>
            <a:endParaRPr lang="en-US" altLang="zh-CN" sz="2100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sz="2100" dirty="0"/>
              <a:t>&lt;html&gt;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sz="2100" dirty="0"/>
              <a:t>      &lt;head&gt;&lt;title&gt;</a:t>
            </a:r>
            <a:r>
              <a:rPr lang="zh-CN" altLang="en-US" sz="2100" dirty="0"/>
              <a:t>其他字体标记</a:t>
            </a:r>
            <a:r>
              <a:rPr lang="en-US" altLang="zh-CN" sz="2100" dirty="0"/>
              <a:t>&lt;/title&gt;&lt;/head&gt;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sz="2100" dirty="0"/>
              <a:t>      &lt;body&gt;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sz="2100" dirty="0"/>
              <a:t>        </a:t>
            </a:r>
            <a:r>
              <a:rPr lang="en-US" altLang="zh-CN" sz="2100" dirty="0">
                <a:solidFill>
                  <a:srgbClr val="CC3300"/>
                </a:solidFill>
              </a:rPr>
              <a:t>&lt;b&gt;</a:t>
            </a:r>
            <a:r>
              <a:rPr lang="zh-CN" altLang="en-US" sz="2100" dirty="0"/>
              <a:t>加粗</a:t>
            </a:r>
            <a:r>
              <a:rPr lang="en-US" altLang="zh-CN" sz="2100" dirty="0">
                <a:solidFill>
                  <a:srgbClr val="CC3300"/>
                </a:solidFill>
              </a:rPr>
              <a:t>&lt;/b&gt;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br</a:t>
            </a:r>
            <a:r>
              <a:rPr lang="en-US" altLang="zh-CN" sz="2100" dirty="0"/>
              <a:t>/&gt;    </a:t>
            </a:r>
            <a:r>
              <a:rPr lang="en-US" altLang="zh-CN" sz="2100" dirty="0">
                <a:solidFill>
                  <a:srgbClr val="CC3300"/>
                </a:solidFill>
              </a:rPr>
              <a:t>&lt;</a:t>
            </a:r>
            <a:r>
              <a:rPr lang="en-US" altLang="zh-CN" sz="2100" dirty="0" err="1">
                <a:solidFill>
                  <a:srgbClr val="CC3300"/>
                </a:solidFill>
              </a:rPr>
              <a:t>i</a:t>
            </a:r>
            <a:r>
              <a:rPr lang="en-US" altLang="zh-CN" sz="2100" dirty="0">
                <a:solidFill>
                  <a:srgbClr val="CC3300"/>
                </a:solidFill>
              </a:rPr>
              <a:t>&gt;</a:t>
            </a:r>
            <a:r>
              <a:rPr lang="zh-CN" altLang="en-US" sz="2100" dirty="0"/>
              <a:t>斜体</a:t>
            </a:r>
            <a:r>
              <a:rPr lang="en-US" altLang="zh-CN" sz="2100" dirty="0">
                <a:solidFill>
                  <a:srgbClr val="CC3300"/>
                </a:solidFill>
              </a:rPr>
              <a:t>&lt;/</a:t>
            </a:r>
            <a:r>
              <a:rPr lang="en-US" altLang="zh-CN" sz="2100" dirty="0" err="1">
                <a:solidFill>
                  <a:srgbClr val="CC3300"/>
                </a:solidFill>
              </a:rPr>
              <a:t>i</a:t>
            </a:r>
            <a:r>
              <a:rPr lang="en-US" altLang="zh-CN" sz="2100" dirty="0">
                <a:solidFill>
                  <a:srgbClr val="CC3300"/>
                </a:solidFill>
              </a:rPr>
              <a:t>&gt;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br</a:t>
            </a:r>
            <a:r>
              <a:rPr lang="en-US" altLang="zh-CN" sz="2100" dirty="0"/>
              <a:t>/&gt;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sz="2100" dirty="0"/>
              <a:t>        </a:t>
            </a:r>
            <a:r>
              <a:rPr lang="en-US" altLang="zh-CN" sz="2100" dirty="0">
                <a:solidFill>
                  <a:srgbClr val="CC3300"/>
                </a:solidFill>
              </a:rPr>
              <a:t>&lt;u&gt;</a:t>
            </a:r>
            <a:r>
              <a:rPr lang="zh-CN" altLang="en-US" sz="2100" dirty="0"/>
              <a:t>下划线</a:t>
            </a:r>
            <a:r>
              <a:rPr lang="en-US" altLang="zh-CN" sz="2100" dirty="0">
                <a:solidFill>
                  <a:srgbClr val="CC3300"/>
                </a:solidFill>
              </a:rPr>
              <a:t>&lt;/u&gt;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br</a:t>
            </a:r>
            <a:r>
              <a:rPr lang="en-US" altLang="zh-CN" sz="2100" dirty="0"/>
              <a:t>/&gt;  </a:t>
            </a:r>
            <a:r>
              <a:rPr lang="en-US" altLang="zh-CN" sz="2100" dirty="0">
                <a:solidFill>
                  <a:srgbClr val="CC3300"/>
                </a:solidFill>
              </a:rPr>
              <a:t>&lt;s&gt;</a:t>
            </a:r>
            <a:r>
              <a:rPr lang="zh-CN" altLang="en-US" sz="2100" dirty="0"/>
              <a:t>删除线</a:t>
            </a:r>
            <a:r>
              <a:rPr lang="en-US" altLang="zh-CN" sz="2100" dirty="0">
                <a:solidFill>
                  <a:srgbClr val="CC3300"/>
                </a:solidFill>
              </a:rPr>
              <a:t>&lt;/s&gt;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br</a:t>
            </a:r>
            <a:r>
              <a:rPr lang="en-US" altLang="zh-CN" sz="2100" dirty="0"/>
              <a:t>/&gt;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sz="2100" dirty="0"/>
              <a:t>        </a:t>
            </a:r>
            <a:r>
              <a:rPr lang="en-US" altLang="zh-CN" sz="2100" dirty="0">
                <a:solidFill>
                  <a:srgbClr val="CC3300"/>
                </a:solidFill>
              </a:rPr>
              <a:t>&lt;</a:t>
            </a:r>
            <a:r>
              <a:rPr lang="en-US" altLang="zh-CN" sz="2100" dirty="0" err="1">
                <a:solidFill>
                  <a:srgbClr val="CC3300"/>
                </a:solidFill>
              </a:rPr>
              <a:t>em</a:t>
            </a:r>
            <a:r>
              <a:rPr lang="en-US" altLang="zh-CN" sz="2100" dirty="0">
                <a:solidFill>
                  <a:srgbClr val="CC3300"/>
                </a:solidFill>
              </a:rPr>
              <a:t>&gt;</a:t>
            </a:r>
            <a:r>
              <a:rPr lang="zh-CN" altLang="en-US" sz="2100" dirty="0"/>
              <a:t>倾斜</a:t>
            </a:r>
            <a:r>
              <a:rPr lang="en-US" altLang="zh-CN" sz="2100" dirty="0">
                <a:solidFill>
                  <a:srgbClr val="CC3300"/>
                </a:solidFill>
              </a:rPr>
              <a:t>&lt;/</a:t>
            </a:r>
            <a:r>
              <a:rPr lang="en-US" altLang="zh-CN" sz="2100" dirty="0" err="1">
                <a:solidFill>
                  <a:srgbClr val="CC3300"/>
                </a:solidFill>
              </a:rPr>
              <a:t>em</a:t>
            </a:r>
            <a:r>
              <a:rPr lang="en-US" altLang="zh-CN" sz="2100" dirty="0">
                <a:solidFill>
                  <a:srgbClr val="CC3300"/>
                </a:solidFill>
              </a:rPr>
              <a:t>&gt;</a:t>
            </a:r>
            <a:r>
              <a:rPr lang="en-US" altLang="zh-CN" sz="2100" dirty="0"/>
              <a:t>   </a:t>
            </a:r>
            <a:r>
              <a:rPr lang="en-US" altLang="zh-CN" sz="2100" dirty="0">
                <a:solidFill>
                  <a:srgbClr val="CC3300"/>
                </a:solidFill>
              </a:rPr>
              <a:t>&lt;strong&gt;</a:t>
            </a:r>
            <a:r>
              <a:rPr lang="zh-CN" altLang="en-US" sz="2100" dirty="0"/>
              <a:t>强调显示</a:t>
            </a:r>
            <a:r>
              <a:rPr lang="en-US" altLang="zh-CN" sz="2100" dirty="0">
                <a:solidFill>
                  <a:srgbClr val="CC3300"/>
                </a:solidFill>
              </a:rPr>
              <a:t>&lt;/strong&gt;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sz="2100" dirty="0">
                <a:solidFill>
                  <a:srgbClr val="CC3300"/>
                </a:solidFill>
              </a:rPr>
              <a:t>        H&lt;sub&gt;2&lt;/sub&gt;O     X&lt;sup&gt;2&lt;/sup&gt;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sz="2100" dirty="0"/>
              <a:t>&lt;/body&gt;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sz="2100" dirty="0"/>
              <a:t>&lt;/html&gt;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1pPr>
            <a:lvl2pPr marL="742950" indent="-28575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2pPr>
            <a:lvl3pPr marL="11430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3pPr>
            <a:lvl4pPr marL="16002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4pPr>
            <a:lvl5pPr marL="20574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9pPr>
          </a:lstStyle>
          <a:p>
            <a:fld id="{B2F0959A-256E-439E-9C52-FF1E2A0E8ABB}" type="slidenum">
              <a:rPr lang="en-US" altLang="zh-CN" sz="1400">
                <a:latin typeface="Times" panose="02020603050405020304" pitchFamily="18" charset="0"/>
              </a:rPr>
              <a:t>21</a:t>
            </a:fld>
            <a:endParaRPr lang="en-US" altLang="zh-CN" sz="14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超文本链接标记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创建指向邮件地址的超链</a:t>
            </a:r>
          </a:p>
          <a:p>
            <a:pPr lvl="1" eaLnBrk="1" hangingPunct="1"/>
            <a:r>
              <a:rPr lang="zh-CN" altLang="en-US"/>
              <a:t>需要在</a:t>
            </a:r>
            <a:r>
              <a:rPr lang="en-US" altLang="zh-CN"/>
              <a:t>href</a:t>
            </a:r>
            <a:r>
              <a:rPr lang="zh-CN" altLang="en-US"/>
              <a:t>属性的取值中加入</a:t>
            </a:r>
            <a:r>
              <a:rPr lang="en-US" altLang="zh-CN">
                <a:solidFill>
                  <a:srgbClr val="CC3300"/>
                </a:solidFill>
              </a:rPr>
              <a:t>mailto:</a:t>
            </a:r>
            <a:r>
              <a:rPr lang="en-US" altLang="zh-CN"/>
              <a:t>,</a:t>
            </a:r>
            <a:r>
              <a:rPr lang="zh-CN" altLang="en-US"/>
              <a:t>其格式为：</a:t>
            </a:r>
          </a:p>
          <a:p>
            <a:pPr lvl="2" eaLnBrk="1" hangingPunct="1">
              <a:buFontTx/>
              <a:buNone/>
            </a:pPr>
            <a:r>
              <a:rPr lang="en-US" altLang="zh-CN">
                <a:solidFill>
                  <a:srgbClr val="CC3300"/>
                </a:solidFill>
              </a:rPr>
              <a:t>&lt;a href=mailto:email</a:t>
            </a:r>
            <a:r>
              <a:rPr lang="zh-CN" altLang="en-US">
                <a:solidFill>
                  <a:srgbClr val="CC3300"/>
                </a:solidFill>
              </a:rPr>
              <a:t>地址</a:t>
            </a:r>
            <a:r>
              <a:rPr lang="en-US" altLang="zh-CN">
                <a:solidFill>
                  <a:srgbClr val="CC3300"/>
                </a:solidFill>
              </a:rPr>
              <a:t>&gt;</a:t>
            </a:r>
            <a:r>
              <a:rPr lang="zh-CN" altLang="en-US">
                <a:solidFill>
                  <a:srgbClr val="CC3300"/>
                </a:solidFill>
              </a:rPr>
              <a:t>热点文本</a:t>
            </a:r>
            <a:r>
              <a:rPr lang="en-US" altLang="zh-CN">
                <a:solidFill>
                  <a:srgbClr val="CC3300"/>
                </a:solidFill>
              </a:rPr>
              <a:t>&lt;/a&gt;</a:t>
            </a:r>
          </a:p>
          <a:p>
            <a:pPr lvl="1" eaLnBrk="1" hangingPunct="1"/>
            <a:r>
              <a:rPr lang="zh-CN" altLang="en-US"/>
              <a:t>例如，邮件地址为</a:t>
            </a:r>
            <a:r>
              <a:rPr lang="en-US" altLang="zh-CN"/>
              <a:t>kv@neusoft.edu.cn,</a:t>
            </a:r>
            <a:r>
              <a:rPr lang="zh-CN" altLang="en-US"/>
              <a:t>建立如下连接：</a:t>
            </a:r>
          </a:p>
          <a:p>
            <a:pPr lvl="2" eaLnBrk="1" hangingPunct="1">
              <a:buFontTx/>
              <a:buNone/>
            </a:pPr>
            <a:r>
              <a:rPr lang="en-US" altLang="zh-CN">
                <a:solidFill>
                  <a:srgbClr val="CC3300"/>
                </a:solidFill>
              </a:rPr>
              <a:t>&lt;a href=mailto:“kv@neusoft.edu.cn”&gt;</a:t>
            </a:r>
            <a:r>
              <a:rPr lang="zh-CN" altLang="en-US">
                <a:solidFill>
                  <a:srgbClr val="CC3300"/>
                </a:solidFill>
              </a:rPr>
              <a:t>联系</a:t>
            </a:r>
            <a:r>
              <a:rPr lang="en-US" altLang="zh-CN">
                <a:solidFill>
                  <a:srgbClr val="CC3300"/>
                </a:solidFill>
              </a:rPr>
              <a:t>×××&lt;/a&gt;</a:t>
            </a: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1pPr>
            <a:lvl2pPr marL="742950" indent="-28575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2pPr>
            <a:lvl3pPr marL="11430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3pPr>
            <a:lvl4pPr marL="16002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4pPr>
            <a:lvl5pPr marL="20574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9pPr>
          </a:lstStyle>
          <a:p>
            <a:fld id="{95787381-BBD3-478C-B484-7DE53648499B}" type="slidenum">
              <a:rPr lang="en-US" altLang="zh-CN" sz="1400">
                <a:latin typeface="Times" panose="02020603050405020304" pitchFamily="18" charset="0"/>
              </a:rPr>
              <a:t>22</a:t>
            </a:fld>
            <a:endParaRPr lang="en-US" altLang="zh-CN" sz="14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有序列表使用</a:t>
            </a:r>
            <a:r>
              <a:rPr lang="en-US" altLang="zh-CN" dirty="0" err="1"/>
              <a:t>ol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列表中的各个项目使用</a:t>
            </a:r>
            <a:r>
              <a:rPr lang="en-US" altLang="zh-CN" dirty="0"/>
              <a:t>li; </a:t>
            </a:r>
          </a:p>
          <a:p>
            <a:r>
              <a:rPr lang="zh-CN" altLang="en-US" dirty="0"/>
              <a:t>无序列表使用</a:t>
            </a:r>
            <a:r>
              <a:rPr lang="en-US" altLang="zh-CN" dirty="0" err="1"/>
              <a:t>ul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列表中的各个项目使用</a:t>
            </a:r>
            <a:r>
              <a:rPr lang="en-US" altLang="zh-CN" dirty="0"/>
              <a:t>li; </a:t>
            </a:r>
          </a:p>
          <a:p>
            <a:r>
              <a:rPr lang="zh-CN" altLang="en-US" dirty="0"/>
              <a:t>定义列表：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用一组信息对一个标题加以说明：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&lt;dl&gt;</a:t>
            </a:r>
          </a:p>
          <a:p>
            <a:pPr marL="457200" lvl="1" indent="0"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en-US" dirty="0"/>
              <a:t>要定义的标题</a:t>
            </a:r>
            <a:r>
              <a:rPr lang="en-US" altLang="zh-CN" dirty="0"/>
              <a:t>&lt;/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en-US" dirty="0"/>
              <a:t>定义一</a:t>
            </a:r>
            <a:r>
              <a:rPr lang="en-US" altLang="zh-CN" dirty="0"/>
              <a:t>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&lt;/dl&gt;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6528049" y="1215032"/>
            <a:ext cx="3959225" cy="5094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子标题下的子标题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学习经历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列表项一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列表项二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中学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列表项三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子标题下的子标题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列表项一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爱好一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列表项二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爱好二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列表项三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爱好三</a:t>
            </a:r>
            <a:endParaRPr lang="en-US" altLang="zh-CN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889" y="641350"/>
            <a:ext cx="5153025" cy="700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/>
              <a:t>文字版面标记</a:t>
            </a:r>
            <a:r>
              <a:rPr lang="en-US" altLang="zh-CN"/>
              <a:t>-</a:t>
            </a:r>
            <a:r>
              <a:rPr lang="zh-CN" altLang="en-US"/>
              <a:t>列表标记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1pPr>
            <a:lvl2pPr marL="742950" indent="-28575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2pPr>
            <a:lvl3pPr marL="11430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3pPr>
            <a:lvl4pPr marL="16002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4pPr>
            <a:lvl5pPr marL="2057400" indent="-228600" defTabSz="904875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9pPr>
          </a:lstStyle>
          <a:p>
            <a:fld id="{228E36D2-F76B-4060-B297-BA0D7474A4DF}" type="slidenum">
              <a:rPr lang="en-US" altLang="zh-CN" sz="1400">
                <a:latin typeface="Times" panose="02020603050405020304" pitchFamily="18" charset="0"/>
              </a:rPr>
              <a:t>24</a:t>
            </a:fld>
            <a:endParaRPr lang="en-US" altLang="zh-CN" sz="1400">
              <a:latin typeface="Times" panose="02020603050405020304" pitchFamily="18" charset="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071665" y="2198246"/>
            <a:ext cx="5023247" cy="3170078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198" tIns="45710" rIns="533117" bIns="4571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黑体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有序列表</a:t>
            </a:r>
            <a:endParaRPr lang="en-US" altLang="zh-CN" sz="2000" dirty="0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&lt;OL&gt;</a:t>
            </a:r>
          </a:p>
          <a:p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  &lt;LI&gt;</a:t>
            </a:r>
            <a:r>
              <a:rPr lang="zh-CN" altLang="en-US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热爱祖国</a:t>
            </a:r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&lt;/LI&gt;</a:t>
            </a:r>
          </a:p>
          <a:p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  &lt;LI&gt;</a:t>
            </a:r>
            <a:r>
              <a:rPr lang="zh-CN" altLang="en-US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热爱人民</a:t>
            </a:r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&lt;/LI&gt;</a:t>
            </a:r>
          </a:p>
          <a:p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&lt;/OL&gt;</a:t>
            </a:r>
          </a:p>
          <a:p>
            <a:r>
              <a:rPr lang="zh-CN" altLang="en-US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无序列表</a:t>
            </a:r>
            <a:endParaRPr lang="en-US" altLang="zh-CN" sz="2000" dirty="0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&lt;UL&gt;</a:t>
            </a:r>
          </a:p>
          <a:p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  &lt;LI&gt;</a:t>
            </a:r>
            <a:r>
              <a:rPr lang="zh-CN" altLang="en-US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热爱祖国</a:t>
            </a:r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&lt;/LI&gt;</a:t>
            </a:r>
          </a:p>
          <a:p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  &lt;LI&gt;</a:t>
            </a:r>
            <a:r>
              <a:rPr lang="zh-CN" altLang="en-US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热爱党</a:t>
            </a:r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&lt;/LI&gt;</a:t>
            </a:r>
          </a:p>
          <a:p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66" charset="0"/>
              </a:rPr>
              <a:t>&lt;/UL&gt;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基本骨架</a:t>
            </a:r>
          </a:p>
          <a:p>
            <a:pPr lvl="1"/>
            <a:r>
              <a:rPr lang="en-US" altLang="zh-CN"/>
              <a:t>&lt;!DOCTYPE html&gt;</a:t>
            </a:r>
          </a:p>
          <a:p>
            <a:pPr lvl="1"/>
            <a:r>
              <a:rPr lang="en-US" altLang="zh-CN"/>
              <a:t>&lt;meta charset=“utf-8” /&gt;</a:t>
            </a:r>
          </a:p>
          <a:p>
            <a:pPr lvl="1"/>
            <a:r>
              <a:rPr lang="en-US" altLang="zh-CN"/>
              <a:t>&lt;title&gt;</a:t>
            </a:r>
            <a:r>
              <a:rPr lang="zh-CN" altLang="en-US"/>
              <a:t>必不可少，非常重要</a:t>
            </a:r>
          </a:p>
          <a:p>
            <a:r>
              <a:rPr lang="zh-CN" altLang="en-US"/>
              <a:t>标记的“语义化”使用</a:t>
            </a:r>
          </a:p>
          <a:p>
            <a:pPr lvl="1"/>
            <a:r>
              <a:rPr lang="en-US" altLang="zh-CN"/>
              <a:t>div</a:t>
            </a:r>
          </a:p>
          <a:p>
            <a:pPr lvl="1"/>
            <a:r>
              <a:rPr lang="en-US" altLang="zh-CN"/>
              <a:t>h1-h6 </a:t>
            </a:r>
          </a:p>
          <a:p>
            <a:pPr lvl="1"/>
            <a:r>
              <a:rPr lang="en-US" altLang="zh-CN"/>
              <a:t>p</a:t>
            </a:r>
          </a:p>
          <a:p>
            <a:pPr lvl="1"/>
            <a:r>
              <a:rPr lang="en-US" altLang="zh-CN"/>
              <a:t>ul ol  li</a:t>
            </a:r>
          </a:p>
          <a:p>
            <a:pPr lvl="1"/>
            <a:r>
              <a:rPr lang="en-US" altLang="zh-CN"/>
              <a:t>dl dt dd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</a:t>
            </a:r>
            <a:r>
              <a:rPr lang="en-US" altLang="zh-CN" dirty="0"/>
              <a:t>Markup(</a:t>
            </a:r>
            <a:r>
              <a:rPr lang="zh-CN" altLang="en-US" dirty="0"/>
              <a:t>标记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一组用来表示文档结构的简单标记（包括标题、段落、引用等）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如：</a:t>
            </a:r>
            <a:r>
              <a:rPr lang="en-US" altLang="zh-CN" dirty="0"/>
              <a:t>&lt;p&gt;</a:t>
            </a:r>
            <a:r>
              <a:rPr lang="zh-CN" altLang="en-US" dirty="0"/>
              <a:t>这是一个段落</a:t>
            </a:r>
            <a:r>
              <a:rPr lang="en-US" altLang="zh-CN" dirty="0"/>
              <a:t>&lt;/p&gt;</a:t>
            </a:r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标记非“代码”，不能编写程序，只是简单地处理网页结构。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查看源代码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如访问：</a:t>
            </a:r>
            <a:r>
              <a:rPr lang="en-US" altLang="zh-CN" dirty="0">
                <a:hlinkClick r:id="rId2"/>
              </a:rPr>
              <a:t>https://www.webstandards.org/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网页的基本要素</a:t>
            </a:r>
          </a:p>
        </p:txBody>
      </p:sp>
      <p:sp>
        <p:nvSpPr>
          <p:cNvPr id="1126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doctype</a:t>
            </a:r>
            <a:r>
              <a:rPr lang="zh-CN" altLang="en-US" dirty="0"/>
              <a:t>声明</a:t>
            </a:r>
            <a:endParaRPr lang="en-US" altLang="zh-CN" dirty="0"/>
          </a:p>
          <a:p>
            <a:r>
              <a:rPr lang="zh-CN" altLang="en-US" dirty="0"/>
              <a:t>一对</a:t>
            </a:r>
            <a:r>
              <a:rPr lang="en-US" altLang="zh-CN" dirty="0"/>
              <a:t>&lt;html&gt;</a:t>
            </a:r>
            <a:r>
              <a:rPr lang="zh-CN" altLang="en-US" dirty="0"/>
              <a:t>标记</a:t>
            </a:r>
            <a:endParaRPr lang="en-US" altLang="zh-CN" dirty="0"/>
          </a:p>
          <a:p>
            <a:r>
              <a:rPr lang="zh-CN" altLang="en-US" dirty="0"/>
              <a:t>一对</a:t>
            </a:r>
            <a:r>
              <a:rPr lang="en-US" altLang="zh-CN" dirty="0"/>
              <a:t>&lt;head&gt;</a:t>
            </a:r>
            <a:r>
              <a:rPr lang="zh-CN" altLang="en-US" dirty="0"/>
              <a:t>标记</a:t>
            </a:r>
            <a:endParaRPr lang="en-US" altLang="zh-CN" dirty="0"/>
          </a:p>
          <a:p>
            <a:r>
              <a:rPr lang="zh-CN" altLang="en-US" dirty="0"/>
              <a:t>一对</a:t>
            </a:r>
            <a:r>
              <a:rPr lang="en-US" altLang="zh-CN" dirty="0"/>
              <a:t>&lt;title&gt;</a:t>
            </a:r>
            <a:r>
              <a:rPr lang="zh-CN" altLang="en-US" dirty="0"/>
              <a:t>标记</a:t>
            </a:r>
            <a:endParaRPr lang="en-US" altLang="zh-CN" dirty="0"/>
          </a:p>
          <a:p>
            <a:r>
              <a:rPr lang="zh-CN" altLang="en-US" dirty="0"/>
              <a:t>一对</a:t>
            </a:r>
            <a:r>
              <a:rPr lang="en-US" altLang="zh-CN" dirty="0"/>
              <a:t>&lt;body&gt;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DOCTYPE</a:t>
            </a:r>
            <a:r>
              <a:rPr lang="zh-CN" altLang="en-US"/>
              <a:t>声明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&lt;!DOCTYPE html &gt; 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zh-CN" altLang="en-US"/>
              <a:t>！   声明   注意</a:t>
            </a:r>
            <a:endParaRPr lang="en-US" altLang="zh-CN"/>
          </a:p>
          <a:p>
            <a:pPr lvl="1"/>
            <a:r>
              <a:rPr lang="en-US" altLang="zh-CN"/>
              <a:t>DOCTYPE</a:t>
            </a:r>
            <a:r>
              <a:rPr lang="zh-CN" altLang="en-US"/>
              <a:t>：是</a:t>
            </a:r>
            <a:r>
              <a:rPr lang="en-US" altLang="zh-CN"/>
              <a:t>Document Type</a:t>
            </a:r>
            <a:r>
              <a:rPr lang="zh-CN" altLang="en-US"/>
              <a:t>（文档类型）的缩写，必须放在网页第一行的内容，甚至要放在所有空格或回车之前。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任务：告知浏览器其使用的</a:t>
            </a:r>
            <a:r>
              <a:rPr lang="en-US" altLang="zh-CN"/>
              <a:t>HTML</a:t>
            </a:r>
            <a:r>
              <a:rPr lang="zh-CN" altLang="en-US"/>
              <a:t>版本。浏览器基于此信息可以决定如何在屏幕中呈现各种信息。 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元素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网页中的最外层“容器”：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&lt;html&gt;&lt;/html&gt; </a:t>
            </a:r>
          </a:p>
          <a:p>
            <a:r>
              <a:rPr lang="zh-CN" altLang="en-US" dirty="0"/>
              <a:t>其他的所有内容都放在这个容器内</a:t>
            </a:r>
            <a:endParaRPr lang="en-US" altLang="zh-CN" dirty="0"/>
          </a:p>
          <a:p>
            <a:r>
              <a:rPr lang="zh-CN" altLang="en-US" dirty="0"/>
              <a:t>直接在</a:t>
            </a:r>
            <a:r>
              <a:rPr lang="en-US" altLang="zh-CN" dirty="0"/>
              <a:t>DOCTYPE</a:t>
            </a:r>
            <a:r>
              <a:rPr lang="zh-CN" altLang="en-US" dirty="0"/>
              <a:t>声明后面添加如下代码：</a:t>
            </a:r>
            <a:br>
              <a:rPr lang="zh-CN" altLang="en-US" dirty="0"/>
            </a:br>
            <a:r>
              <a:rPr lang="en-US" altLang="zh-CN" dirty="0"/>
              <a:t>&lt;html&gt;</a:t>
            </a:r>
          </a:p>
          <a:p>
            <a:pPr marL="0" indent="0">
              <a:buNone/>
            </a:pPr>
            <a:r>
              <a:rPr lang="en-US" altLang="zh-CN" dirty="0"/>
              <a:t>     ……</a:t>
            </a:r>
          </a:p>
          <a:p>
            <a:pPr marL="0" indent="0">
              <a:buNone/>
            </a:pPr>
            <a:r>
              <a:rPr lang="en-US" altLang="zh-CN" dirty="0"/>
              <a:t>    &lt;/html&gt;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9248" y="313611"/>
            <a:ext cx="4882703" cy="652306"/>
          </a:xfrm>
        </p:spPr>
        <p:txBody>
          <a:bodyPr/>
          <a:lstStyle/>
          <a:p>
            <a:r>
              <a:rPr lang="en-US" altLang="zh-CN"/>
              <a:t>head</a:t>
            </a:r>
            <a:r>
              <a:rPr lang="zh-CN" altLang="en-US"/>
              <a:t>元素与</a:t>
            </a:r>
            <a:r>
              <a:rPr lang="en-US" altLang="zh-CN"/>
              <a:t>title</a:t>
            </a:r>
            <a:r>
              <a:rPr lang="zh-CN" altLang="en-US"/>
              <a:t>元素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head</a:t>
            </a:r>
            <a:r>
              <a:rPr lang="zh-CN" altLang="en-US" dirty="0"/>
              <a:t>元素中包含的是与页面相关的信息，而不是页面本身所展现的内容。</a:t>
            </a:r>
            <a:endParaRPr lang="en-US" altLang="zh-CN" dirty="0"/>
          </a:p>
          <a:p>
            <a:r>
              <a:rPr lang="zh-CN" altLang="en-US" dirty="0"/>
              <a:t>如：所包含的</a:t>
            </a:r>
            <a:r>
              <a:rPr lang="en-US" altLang="zh-CN" dirty="0"/>
              <a:t>title</a:t>
            </a:r>
            <a:r>
              <a:rPr lang="zh-CN" altLang="en-US" dirty="0"/>
              <a:t>元素用来告诉浏览器要在页面标题栏上显示什么内容，同时还显示在任务栏中和作为收藏的名称，搜索引擎确定页面的内容时很依赖于标题的内容。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    ……</a:t>
            </a:r>
          </a:p>
          <a:p>
            <a:pPr marL="0" indent="0">
              <a:buNone/>
            </a:pPr>
            <a:r>
              <a:rPr lang="en-US" altLang="zh-CN" sz="1800" dirty="0"/>
              <a:t>     &lt;head&gt;</a:t>
            </a:r>
          </a:p>
          <a:p>
            <a:pPr marL="0" indent="0">
              <a:buNone/>
            </a:pPr>
            <a:r>
              <a:rPr lang="en-US" altLang="zh-CN" sz="1800" dirty="0"/>
              <a:t>          &lt;title&gt;first page&lt;/title&gt;</a:t>
            </a:r>
          </a:p>
          <a:p>
            <a:pPr marL="0" indent="0">
              <a:buNone/>
            </a:pPr>
            <a:r>
              <a:rPr lang="en-US" altLang="zh-CN" sz="1800" dirty="0"/>
              <a:t>          &lt;meta charset=“gb2312”&gt;</a:t>
            </a:r>
          </a:p>
          <a:p>
            <a:pPr marL="0" indent="0">
              <a:buNone/>
            </a:pPr>
            <a:r>
              <a:rPr lang="en-US" altLang="zh-CN" sz="1800" dirty="0"/>
              <a:t>      &lt;/head&gt;</a:t>
            </a:r>
          </a:p>
          <a:p>
            <a:pPr marL="0" indent="0">
              <a:buNone/>
            </a:pPr>
            <a:r>
              <a:rPr lang="en-US" altLang="zh-CN" sz="1800" dirty="0"/>
              <a:t>      ……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声明你的编码语言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meta</a:t>
            </a:r>
            <a:r>
              <a:rPr lang="zh-CN" altLang="en-US" dirty="0"/>
              <a:t>元素的多用途</a:t>
            </a:r>
            <a:endParaRPr lang="en-US" altLang="zh-CN" dirty="0"/>
          </a:p>
          <a:p>
            <a:pPr lvl="1"/>
            <a:r>
              <a:rPr lang="zh-CN" altLang="en-US" dirty="0"/>
              <a:t>必不可少的</a:t>
            </a:r>
            <a:r>
              <a:rPr lang="en-US" altLang="zh-CN" dirty="0"/>
              <a:t>meta</a:t>
            </a:r>
            <a:r>
              <a:rPr lang="zh-CN" altLang="en-US" dirty="0"/>
              <a:t>元素：声明页面的编码语言</a:t>
            </a:r>
            <a:endParaRPr lang="en-US" altLang="zh-CN" dirty="0"/>
          </a:p>
          <a:p>
            <a:r>
              <a:rPr lang="en-US" altLang="zh-CN" dirty="0"/>
              <a:t>   &lt;meta charset=</a:t>
            </a:r>
            <a:r>
              <a:rPr lang="zh-CN" altLang="en-US" dirty="0"/>
              <a:t>“</a:t>
            </a:r>
            <a:r>
              <a:rPr lang="en-US" altLang="zh-CN" dirty="0"/>
              <a:t>utf-8”  /&gt;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注：这里声明的编码语言是</a:t>
            </a:r>
            <a:r>
              <a:rPr lang="en-US" altLang="zh-CN" dirty="0"/>
              <a:t>utf-8</a:t>
            </a:r>
            <a:r>
              <a:rPr lang="zh-CN" altLang="en-US" dirty="0"/>
              <a:t>，如果需要制作其他语言的内容，也可以定义为其他编码；</a:t>
            </a:r>
            <a:endParaRPr lang="en-US" altLang="zh-CN" dirty="0"/>
          </a:p>
          <a:p>
            <a:pPr lvl="1"/>
            <a:r>
              <a:rPr lang="zh-CN" altLang="en-US" dirty="0"/>
              <a:t>关键：文件编码格式与代码编码格式相一致</a:t>
            </a:r>
            <a:endParaRPr lang="en-US" altLang="zh-CN" dirty="0"/>
          </a:p>
          <a:p>
            <a:pPr lvl="2"/>
            <a:r>
              <a:rPr lang="en-US" altLang="zh-CN" dirty="0"/>
              <a:t>gb2312</a:t>
            </a:r>
            <a:r>
              <a:rPr lang="zh-CN" altLang="en-US" dirty="0"/>
              <a:t> ：</a:t>
            </a:r>
            <a:r>
              <a:rPr lang="en-US" altLang="zh-CN" dirty="0"/>
              <a:t> </a:t>
            </a:r>
            <a:r>
              <a:rPr lang="zh-CN" altLang="en-US" dirty="0"/>
              <a:t>中文简体标准</a:t>
            </a:r>
            <a:endParaRPr lang="en-US" altLang="zh-CN" dirty="0"/>
          </a:p>
          <a:p>
            <a:pPr lvl="2"/>
            <a:r>
              <a:rPr lang="en-US" altLang="zh-CN" dirty="0"/>
              <a:t>utf-8</a:t>
            </a:r>
            <a:r>
              <a:rPr lang="zh-CN" altLang="en-US" dirty="0"/>
              <a:t>：国际通用的编码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注释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   注释是用来对所做的事情进行描述的，虽然包含在源代码中，但不会影响屏幕的显示效果。如：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……</a:t>
            </a:r>
          </a:p>
          <a:p>
            <a:pPr marL="0" indent="0">
              <a:buNone/>
            </a:pPr>
            <a:r>
              <a:rPr lang="en-US" altLang="zh-CN" dirty="0"/>
              <a:t>           &lt;p&gt;I really, &lt;</a:t>
            </a:r>
            <a:r>
              <a:rPr lang="en-US" altLang="zh-CN" dirty="0" err="1"/>
              <a:t>em</a:t>
            </a:r>
            <a:r>
              <a:rPr lang="en-US" altLang="zh-CN" dirty="0"/>
              <a:t>&gt;really&lt;/</a:t>
            </a:r>
            <a:r>
              <a:rPr lang="en-US" altLang="zh-CN" dirty="0" err="1"/>
              <a:t>em</a:t>
            </a:r>
            <a:r>
              <a:rPr lang="en-US" altLang="zh-CN" dirty="0"/>
              <a:t>&gt; like this gift.&lt;/p&gt;</a:t>
            </a:r>
          </a:p>
          <a:p>
            <a:pPr marL="0" indent="0">
              <a:buNone/>
            </a:pPr>
            <a:r>
              <a:rPr lang="en-US" altLang="zh-CN" dirty="0"/>
              <a:t>           &lt;!--Added emphasis using the </a:t>
            </a:r>
            <a:r>
              <a:rPr lang="en-US" altLang="zh-CN" dirty="0" err="1"/>
              <a:t>em</a:t>
            </a:r>
            <a:r>
              <a:rPr lang="en-US" altLang="zh-CN" dirty="0"/>
              <a:t> element. --&gt;</a:t>
            </a:r>
          </a:p>
          <a:p>
            <a:pPr marL="0" indent="0">
              <a:buNone/>
            </a:pPr>
            <a:r>
              <a:rPr lang="en-US" altLang="zh-CN" dirty="0"/>
              <a:t>           ……</a:t>
            </a:r>
          </a:p>
          <a:p>
            <a:r>
              <a:rPr lang="en-US" altLang="zh-CN" dirty="0"/>
              <a:t>* </a:t>
            </a:r>
            <a:r>
              <a:rPr lang="zh-CN" altLang="en-US" dirty="0"/>
              <a:t>使用注释可用来暂时隐藏网页的部分内容，特别是有可能稍后还会添加回网页中的内容，比直接删除内容更可取。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E89C808-BB06-452E-AE3D-F3CF071D0797}" vid="{A1B4D290-8BCC-4465-B368-BE3986550452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清华主题3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129</TotalTime>
  <Words>2019</Words>
  <Application>Microsoft Office PowerPoint</Application>
  <PresentationFormat>宽屏</PresentationFormat>
  <Paragraphs>230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等线 Light</vt:lpstr>
      <vt:lpstr>黑体</vt:lpstr>
      <vt:lpstr>微软雅黑</vt:lpstr>
      <vt:lpstr>Arial</vt:lpstr>
      <vt:lpstr>Calibri</vt:lpstr>
      <vt:lpstr>Comic Sans MS</vt:lpstr>
      <vt:lpstr>Times</vt:lpstr>
      <vt:lpstr>Wingdings</vt:lpstr>
      <vt:lpstr>主题1</vt:lpstr>
      <vt:lpstr>自定义设计方案</vt:lpstr>
      <vt:lpstr>1_清华主题3</vt:lpstr>
      <vt:lpstr>用HTML搭建界面结构</vt:lpstr>
      <vt:lpstr>深入了解HTML</vt:lpstr>
      <vt:lpstr>准备工作</vt:lpstr>
      <vt:lpstr>网页的基本要素</vt:lpstr>
      <vt:lpstr>DOCTYPE声明</vt:lpstr>
      <vt:lpstr>Html元素</vt:lpstr>
      <vt:lpstr>head元素与title元素</vt:lpstr>
      <vt:lpstr>声明你的编码语言</vt:lpstr>
      <vt:lpstr>注释</vt:lpstr>
      <vt:lpstr>结构化HTML</vt:lpstr>
      <vt:lpstr>容器标记-div</vt:lpstr>
      <vt:lpstr>容器标记-DIV</vt:lpstr>
      <vt:lpstr>浏览器对空白的处理</vt:lpstr>
      <vt:lpstr>文字版面格式</vt:lpstr>
      <vt:lpstr>文字版面标记</vt:lpstr>
      <vt:lpstr>标题行与文档层次</vt:lpstr>
      <vt:lpstr>段落</vt:lpstr>
      <vt:lpstr>文字版面标记</vt:lpstr>
      <vt:lpstr>文字版面标记（续）</vt:lpstr>
      <vt:lpstr>文字版面标记（续）</vt:lpstr>
      <vt:lpstr>文字格式化标记</vt:lpstr>
      <vt:lpstr>超文本链接标记</vt:lpstr>
      <vt:lpstr>列表</vt:lpstr>
      <vt:lpstr>文字版面标记-列表标记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网站重构 &amp; Web标准设计</dc:title>
  <dc:creator>Adam1985</dc:creator>
  <cp:lastModifiedBy>Administrator</cp:lastModifiedBy>
  <cp:revision>1023</cp:revision>
  <cp:lastPrinted>2009-10-23T05:04:00Z</cp:lastPrinted>
  <dcterms:created xsi:type="dcterms:W3CDTF">2008-08-21T13:23:00Z</dcterms:created>
  <dcterms:modified xsi:type="dcterms:W3CDTF">2022-02-28T01:57:31Z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