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506" r:id="rId2"/>
    <p:sldId id="562" r:id="rId3"/>
    <p:sldId id="481" r:id="rId4"/>
    <p:sldId id="482" r:id="rId5"/>
    <p:sldId id="529" r:id="rId6"/>
    <p:sldId id="532" r:id="rId7"/>
    <p:sldId id="530" r:id="rId8"/>
    <p:sldId id="548" r:id="rId9"/>
    <p:sldId id="488" r:id="rId10"/>
    <p:sldId id="636" r:id="rId11"/>
    <p:sldId id="587" r:id="rId12"/>
    <p:sldId id="588" r:id="rId13"/>
    <p:sldId id="625" r:id="rId14"/>
    <p:sldId id="635" r:id="rId15"/>
    <p:sldId id="627" r:id="rId16"/>
    <p:sldId id="628" r:id="rId17"/>
    <p:sldId id="630" r:id="rId18"/>
    <p:sldId id="629" r:id="rId19"/>
    <p:sldId id="632" r:id="rId20"/>
    <p:sldId id="589" r:id="rId21"/>
    <p:sldId id="633" r:id="rId22"/>
    <p:sldId id="634" r:id="rId23"/>
    <p:sldId id="542" r:id="rId24"/>
    <p:sldId id="543" r:id="rId25"/>
    <p:sldId id="544" r:id="rId26"/>
    <p:sldId id="546"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9">
          <p15:clr>
            <a:srgbClr val="A4A3A4"/>
          </p15:clr>
        </p15:guide>
        <p15:guide id="2" pos="84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3A4A"/>
    <a:srgbClr val="3B64DA"/>
    <a:srgbClr val="C7D9FA"/>
    <a:srgbClr val="7FA6F2"/>
    <a:srgbClr val="3D74EB"/>
    <a:srgbClr val="80A6F2"/>
    <a:srgbClr val="7C92B0"/>
    <a:srgbClr val="3C4D63"/>
    <a:srgbClr val="D3DBE5"/>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snapToGrid="0" showGuides="1">
      <p:cViewPr varScale="1">
        <p:scale>
          <a:sx n="109" d="100"/>
          <a:sy n="109" d="100"/>
        </p:scale>
        <p:origin x="965" y="77"/>
      </p:cViewPr>
      <p:guideLst>
        <p:guide orient="horz" pos="2349"/>
        <p:guide pos="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 panose="02010609060101010101" charset="-122"/>
              </a:rPr>
              <a:t>2022/2/27</a:t>
            </a:fld>
            <a:endParaRPr lang="zh-CN" altLang="en-US">
              <a:cs typeface="黑体"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 panose="02010609060101010101" charset="-122"/>
              </a:rPr>
              <a:t>‹#›</a:t>
            </a:fld>
            <a:endParaRPr lang="zh-CN" altLang="en-US">
              <a:cs typeface="黑体" panose="0201060906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charset="-122"/>
                <a:ea typeface="黑体" panose="02010609060101010101" charset="-122"/>
                <a:cs typeface="黑体" panose="02010609060101010101" charset="-122"/>
              </a:defRPr>
            </a:lvl1pPr>
          </a:lstStyle>
          <a:p>
            <a:fld id="{D2A48B96-639E-45A3-A0BA-2464DFDB1FAA}" type="datetimeFigureOut">
              <a:rPr lang="zh-CN" altLang="en-US" smtClean="0"/>
              <a:t>2022/2/27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charset="-122"/>
                <a:ea typeface="黑体" panose="02010609060101010101" charset="-122"/>
                <a:cs typeface="黑体" panose="02010609060101010101"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1pPr>
    <a:lvl2pPr marL="4572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2pPr>
    <a:lvl3pPr marL="9144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3pPr>
    <a:lvl4pPr marL="13716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4pPr>
    <a:lvl5pPr marL="18288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Picture Placeholder 7"/>
          <p:cNvSpPr>
            <a:spLocks noGrp="1"/>
          </p:cNvSpPr>
          <p:nvPr>
            <p:ph type="pic" sz="quarter" idx="14"/>
          </p:nvPr>
        </p:nvSpPr>
        <p:spPr>
          <a:xfrm>
            <a:off x="392406" y="1281723"/>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5"/>
          </p:nvPr>
        </p:nvSpPr>
        <p:spPr>
          <a:xfrm>
            <a:off x="1966373" y="2848195"/>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6"/>
          </p:nvPr>
        </p:nvSpPr>
        <p:spPr>
          <a:xfrm>
            <a:off x="3540340" y="1306945"/>
            <a:ext cx="5211254" cy="298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966373" y="130694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userDrawn="1"/>
        </p:nvSpPr>
        <p:spPr>
          <a:xfrm>
            <a:off x="392406" y="284819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11" name="组合 10"/>
          <p:cNvGrpSpPr/>
          <p:nvPr userDrawn="1"/>
        </p:nvGrpSpPr>
        <p:grpSpPr>
          <a:xfrm>
            <a:off x="0" y="-147138"/>
            <a:ext cx="2064677" cy="1842774"/>
            <a:chOff x="-5645" y="-259647"/>
            <a:chExt cx="3623733" cy="3234269"/>
          </a:xfrm>
        </p:grpSpPr>
        <p:sp>
          <p:nvSpPr>
            <p:cNvPr id="12" name="直角三角形 11"/>
            <p:cNvSpPr/>
            <p:nvPr userDrawn="1"/>
          </p:nvSpPr>
          <p:spPr>
            <a:xfrm rot="5400000">
              <a:off x="-1" y="-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3" name="直接连接符 12"/>
            <p:cNvCxnSpPr/>
            <p:nvPr userDrawn="1"/>
          </p:nvCxnSpPr>
          <p:spPr>
            <a:xfrm flipH="1">
              <a:off x="-5645" y="5643"/>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46351" y="-259647"/>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7043426" y="3445370"/>
            <a:ext cx="2100574" cy="1821870"/>
            <a:chOff x="5462910" y="2187220"/>
            <a:chExt cx="3686736" cy="3197580"/>
          </a:xfrm>
        </p:grpSpPr>
        <p:sp>
          <p:nvSpPr>
            <p:cNvPr id="16" name="直角三角形 15"/>
            <p:cNvSpPr/>
            <p:nvPr userDrawn="1"/>
          </p:nvSpPr>
          <p:spPr>
            <a:xfrm rot="16200000">
              <a:off x="6694311" y="269381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7" name="直接连接符 16"/>
            <p:cNvCxnSpPr/>
            <p:nvPr userDrawn="1"/>
          </p:nvCxnSpPr>
          <p:spPr>
            <a:xfrm flipH="1">
              <a:off x="6203246" y="2187220"/>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5462910" y="3397953"/>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Picture Placeholder 7"/>
          <p:cNvSpPr>
            <a:spLocks noGrp="1"/>
          </p:cNvSpPr>
          <p:nvPr>
            <p:ph type="pic" sz="quarter" idx="14"/>
          </p:nvPr>
        </p:nvSpPr>
        <p:spPr>
          <a:xfrm>
            <a:off x="41585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52480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376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74271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41585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矩形 7"/>
          <p:cNvSpPr/>
          <p:nvPr userDrawn="1"/>
        </p:nvSpPr>
        <p:spPr>
          <a:xfrm>
            <a:off x="252480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userDrawn="1"/>
        </p:nvSpPr>
        <p:spPr>
          <a:xfrm>
            <a:off x="463376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 name="矩形 9"/>
          <p:cNvSpPr/>
          <p:nvPr userDrawn="1"/>
        </p:nvSpPr>
        <p:spPr>
          <a:xfrm>
            <a:off x="674271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861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44918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975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830330"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矩形 9"/>
          <p:cNvSpPr/>
          <p:nvPr userDrawn="1"/>
        </p:nvSpPr>
        <p:spPr>
          <a:xfrm>
            <a:off x="25998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1" name="矩形 10"/>
          <p:cNvSpPr/>
          <p:nvPr userDrawn="1"/>
        </p:nvSpPr>
        <p:spPr>
          <a:xfrm>
            <a:off x="245055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2" name="矩形 11"/>
          <p:cNvSpPr/>
          <p:nvPr userDrawn="1"/>
        </p:nvSpPr>
        <p:spPr>
          <a:xfrm>
            <a:off x="464112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3" name="矩形 12"/>
          <p:cNvSpPr/>
          <p:nvPr userDrawn="1"/>
        </p:nvSpPr>
        <p:spPr>
          <a:xfrm>
            <a:off x="683169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D669989D-4831-4E99-B76E-9A53CB0F3A88}" type="datetimeFigureOut">
              <a:rPr lang="zh-CN" altLang="en-US" smtClean="0"/>
              <a:t>2022/2/27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黑体" panose="02010609060101010101" charset="-122"/>
          <a:ea typeface="黑体" panose="02010609060101010101" charset="-122"/>
          <a:cs typeface="黑体" panose="0201060906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黑体" panose="02010609060101010101" charset="-122"/>
          <a:ea typeface="黑体" panose="02010609060101010101" charset="-122"/>
          <a:cs typeface="黑体" panose="0201060906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黑体"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charset="-122"/>
          <a:ea typeface="黑体" panose="02010609060101010101" charset="-122"/>
          <a:cs typeface="黑体" panose="0201060906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9.xml"/><Relationship Id="rId7"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4" name="矩形 13"/>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3884295" y="1596390"/>
            <a:ext cx="5066030" cy="230695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模块一</a:t>
            </a:r>
          </a:p>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电商网站结构搭建与基础区块制作</a:t>
            </a:r>
          </a:p>
        </p:txBody>
      </p:sp>
      <p:sp>
        <p:nvSpPr>
          <p:cNvPr id="2" name="直角三角形 1"/>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7" name="菱形 16"/>
          <p:cNvSpPr>
            <a:spLocks noChangeAspect="1"/>
          </p:cNvSpPr>
          <p:nvPr/>
        </p:nvSpPr>
        <p:spPr>
          <a:xfrm>
            <a:off x="508635" y="2078355"/>
            <a:ext cx="2158365" cy="2138045"/>
          </a:xfrm>
          <a:prstGeom prst="diamond">
            <a:avLst/>
          </a:prstGeom>
          <a:blipFill rotWithShape="1">
            <a:blip r:embed="rId4"/>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1" name="矩形 20"/>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2" name="矩形 21"/>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菱形 10"/>
          <p:cNvSpPr>
            <a:spLocks noChangeAspect="1"/>
          </p:cNvSpPr>
          <p:nvPr/>
        </p:nvSpPr>
        <p:spPr>
          <a:xfrm>
            <a:off x="2519045" y="2825750"/>
            <a:ext cx="1606550" cy="158813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dirty="0">
                <a:solidFill>
                  <a:schemeClr val="bg1">
                    <a:lumMod val="50000"/>
                  </a:schemeClr>
                </a:solidFill>
                <a:latin typeface="黑体" panose="02010609060101010101" charset="-122"/>
                <a:ea typeface="黑体" panose="02010609060101010101" charset="-122"/>
                <a:cs typeface="黑体" panose="02010609060101010101" charset="-122"/>
              </a:rPr>
              <a:t>《电商</a:t>
            </a:r>
            <a:r>
              <a:rPr lang="en-US" altLang="zh-CN" sz="1600" b="1" dirty="0">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dirty="0">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4" name="图片 3"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2"/>
          <p:cNvSpPr/>
          <p:nvPr>
            <p:custDataLst>
              <p:tags r:id="rId1"/>
            </p:custDataLst>
          </p:nvPr>
        </p:nvSpPr>
        <p:spPr bwMode="auto">
          <a:xfrm>
            <a:off x="3640455" y="2933065"/>
            <a:ext cx="1862455" cy="1995170"/>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rgbClr val="3D74EB"/>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4" name="PA_矩形 7"/>
          <p:cNvSpPr/>
          <p:nvPr>
            <p:custDataLst>
              <p:tags r:id="rId2"/>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MH_Other_1"/>
          <p:cNvSpPr/>
          <p:nvPr>
            <p:custDataLst>
              <p:tags r:id="rId3"/>
            </p:custDataLst>
          </p:nvPr>
        </p:nvSpPr>
        <p:spPr>
          <a:xfrm>
            <a:off x="911225" y="1331595"/>
            <a:ext cx="3175000" cy="2701925"/>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rgbClr val="3D74EB"/>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7" name="MH_Desc_1"/>
          <p:cNvSpPr/>
          <p:nvPr>
            <p:custDataLst>
              <p:tags r:id="rId4"/>
            </p:custDataLst>
          </p:nvPr>
        </p:nvSpPr>
        <p:spPr>
          <a:xfrm>
            <a:off x="718185" y="1574800"/>
            <a:ext cx="4460875" cy="331089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rgbClr val="3D74EB"/>
            </a:solidFill>
            <a:prstDash val="solid"/>
            <a:miter lim="800000"/>
          </a:ln>
          <a:effectLst/>
        </p:spPr>
        <p:txBody>
          <a:bodyPr lIns="467995" tIns="323850" rIns="324000" bIns="1367790"/>
          <a:lstStyle/>
          <a:p>
            <a:pPr marL="0" marR="0" lvl="0" indent="457200" algn="just" defTabSz="914400" rtl="0" fontAlgn="auto">
              <a:lnSpc>
                <a:spcPct val="160000"/>
              </a:lnSpc>
              <a:spcBef>
                <a:spcPts val="0"/>
              </a:spcBef>
              <a:spcAft>
                <a:spcPts val="0"/>
              </a:spcAft>
              <a:buClrTx/>
              <a:buSzTx/>
              <a:buFontTx/>
              <a:buNone/>
              <a:defRPr/>
              <a:extLst>
                <a:ext uri="{35155182-B16C-46BC-9424-99874614C6A1}">
                  <wpsdc:indentchars xmlns="" xmlns:wpsdc="http://www.wps.cn/officeDocument/2017/drawingmlCustomData" val="200" checksum="59296752"/>
                </a:ext>
              </a:extLst>
            </a:pPr>
            <a:r>
              <a:rPr kumimoji="0" lang="en-US" altLang="zh-CN" b="0" i="0" u="none" strike="noStrike" kern="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把客户对开发软件提出的要求或需求进行分析整理，确认后形成描述完整、清晰与规范的文档，确定软件需要实现哪些功能，完成哪些工作。</a:t>
            </a:r>
          </a:p>
        </p:txBody>
      </p:sp>
      <p:sp>
        <p:nvSpPr>
          <p:cNvPr id="3" name="圆角矩形 2"/>
          <p:cNvSpPr/>
          <p:nvPr/>
        </p:nvSpPr>
        <p:spPr>
          <a:xfrm>
            <a:off x="5749925" y="1431925"/>
            <a:ext cx="2943860" cy="3406140"/>
          </a:xfrm>
          <a:prstGeom prst="roundRect">
            <a:avLst/>
          </a:prstGeom>
          <a:solidFill>
            <a:srgbClr val="2D3A4A">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cs typeface="黑体" panose="02010609060101010101" charset="-122"/>
              </a:rPr>
              <a:t>同时软件的一些非功能性需求，如性能、并发、可扩展性和约束条件也是需求分析的目标。</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0755" y="1876425"/>
            <a:ext cx="7454265" cy="2392680"/>
          </a:xfrm>
          <a:prstGeom prst="round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 xmlns:wpsdc="http://www.wps.cn/officeDocument/2017/drawingmlCustomData" val="200" checksum="59296752"/>
                </a:ext>
              </a:extLst>
            </a:pP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实施准备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圆角矩形 6"/>
          <p:cNvSpPr/>
          <p:nvPr/>
        </p:nvSpPr>
        <p:spPr>
          <a:xfrm>
            <a:off x="845185" y="1722755"/>
            <a:ext cx="7454265" cy="239268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cs typeface="黑体" panose="02010609060101010101" charset="-122"/>
              </a:rPr>
              <a:t>在进行前端项目开发之前，开发人员还需要对UI设计图进行分析，通过UI设计图，分析出设计需求，如应该包含什么功能、应该是怎样的结构、需要提前准备好哪些资料等，为后续的开发打好基础。</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0920" y="3472180"/>
            <a:ext cx="7661910" cy="131000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25245"/>
            <a:ext cx="31762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步骤1：分析UI设计图</a:t>
            </a:r>
          </a:p>
        </p:txBody>
      </p:sp>
      <p:sp>
        <p:nvSpPr>
          <p:cNvPr id="3" name="矩形 2"/>
          <p:cNvSpPr/>
          <p:nvPr/>
        </p:nvSpPr>
        <p:spPr>
          <a:xfrm>
            <a:off x="445770" y="2043430"/>
            <a:ext cx="8226425" cy="86677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rgbClr val="2D3A4A"/>
                </a:solidFill>
                <a:cs typeface="黑体" panose="02010609060101010101" charset="-122"/>
              </a:rPr>
              <a:t>前端开发工程师在日常的设计工作，首先拿到手的是UI设计图，需要先对该设计图进行分析，自我解析需求。</a:t>
            </a:r>
          </a:p>
        </p:txBody>
      </p:sp>
      <p:sp>
        <p:nvSpPr>
          <p:cNvPr id="5" name="流程图: 显示 4"/>
          <p:cNvSpPr/>
          <p:nvPr/>
        </p:nvSpPr>
        <p:spPr>
          <a:xfrm>
            <a:off x="445770" y="3121660"/>
            <a:ext cx="3378200"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步骤1.1：页面归类</a:t>
            </a:r>
          </a:p>
        </p:txBody>
      </p:sp>
      <p:sp>
        <p:nvSpPr>
          <p:cNvPr id="100" name="文本框 99"/>
          <p:cNvSpPr txBox="1"/>
          <p:nvPr/>
        </p:nvSpPr>
        <p:spPr>
          <a:xfrm>
            <a:off x="1181100" y="3704590"/>
            <a:ext cx="7491095"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0">
                <a:solidFill>
                  <a:srgbClr val="2D3A4A"/>
                </a:solidFill>
                <a:latin typeface="黑体" panose="02010609060101010101" charset="-122"/>
                <a:ea typeface="黑体" panose="02010609060101010101" charset="-122"/>
                <a:cs typeface="黑体" panose="02010609060101010101" charset="-122"/>
              </a:rPr>
              <a:t>先对页面进行分类，本次提供的商城项目可分为帮助中心、商品详情页、购物车、首页等页面。</a:t>
            </a:r>
            <a:endParaRPr lang="zh-CN" altLang="en-US" b="0">
              <a:solidFill>
                <a:srgbClr val="2D3A4A"/>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1651000"/>
            <a:ext cx="7597140" cy="115379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300480"/>
            <a:ext cx="3978519"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步骤1.2：分析页面元素</a:t>
            </a:r>
          </a:p>
        </p:txBody>
      </p:sp>
      <p:sp>
        <p:nvSpPr>
          <p:cNvPr id="100" name="文本框 99"/>
          <p:cNvSpPr txBox="1"/>
          <p:nvPr/>
        </p:nvSpPr>
        <p:spPr>
          <a:xfrm>
            <a:off x="1348740" y="1822450"/>
            <a:ext cx="7225030"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0">
                <a:solidFill>
                  <a:srgbClr val="2D3A4A"/>
                </a:solidFill>
                <a:latin typeface="黑体" panose="02010609060101010101" charset="-122"/>
                <a:ea typeface="黑体" panose="02010609060101010101" charset="-122"/>
                <a:cs typeface="黑体" panose="02010609060101010101" charset="-122"/>
              </a:rPr>
              <a:t>每个页面都有自己特定的功能，以首页为例，可以分析出首页有banner轮播图、导航栏、用户信息卡、秒杀推荐区等。</a:t>
            </a:r>
          </a:p>
        </p:txBody>
      </p:sp>
      <p:sp>
        <p:nvSpPr>
          <p:cNvPr id="7" name="矩形 6"/>
          <p:cNvSpPr/>
          <p:nvPr/>
        </p:nvSpPr>
        <p:spPr>
          <a:xfrm>
            <a:off x="1074420" y="3295650"/>
            <a:ext cx="7597140" cy="156972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流程图: 显示 7"/>
          <p:cNvSpPr/>
          <p:nvPr/>
        </p:nvSpPr>
        <p:spPr>
          <a:xfrm>
            <a:off x="445770" y="2945130"/>
            <a:ext cx="3922248"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步骤1.3：分析页面效果</a:t>
            </a:r>
          </a:p>
        </p:txBody>
      </p:sp>
      <p:sp>
        <p:nvSpPr>
          <p:cNvPr id="9" name="文本框 8"/>
          <p:cNvSpPr txBox="1"/>
          <p:nvPr/>
        </p:nvSpPr>
        <p:spPr>
          <a:xfrm>
            <a:off x="1348740" y="3482340"/>
            <a:ext cx="7225030" cy="1337945"/>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0">
                <a:solidFill>
                  <a:srgbClr val="2D3A4A"/>
                </a:solidFill>
                <a:latin typeface="黑体" panose="02010609060101010101" charset="-122"/>
                <a:ea typeface="黑体" panose="02010609060101010101" charset="-122"/>
                <a:cs typeface="黑体" panose="02010609060101010101" charset="-122"/>
              </a:rPr>
              <a:t>分析完页面中的元素后则可以根据这些元素分析出要实现的效果，比如banner图需要轮播、导航栏有鼠标指上效果、回到顶部功能、秒杀倒计时功能等。</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1517650"/>
            <a:ext cx="7597140" cy="90000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167130"/>
            <a:ext cx="3957418"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黑体" panose="02010609060101010101" charset="-122"/>
              </a:rPr>
              <a:t>步骤1.4：熟悉需求文档</a:t>
            </a:r>
          </a:p>
        </p:txBody>
      </p:sp>
      <p:sp>
        <p:nvSpPr>
          <p:cNvPr id="100" name="文本框 99"/>
          <p:cNvSpPr txBox="1"/>
          <p:nvPr/>
        </p:nvSpPr>
        <p:spPr>
          <a:xfrm>
            <a:off x="1348740" y="1612900"/>
            <a:ext cx="7225030" cy="829945"/>
          </a:xfrm>
          <a:prstGeom prst="rect">
            <a:avLst/>
          </a:prstGeom>
          <a:noFill/>
          <a:ln w="9525">
            <a:noFill/>
          </a:ln>
        </p:spPr>
        <p:txBody>
          <a:bodyPr wrap="square">
            <a:spAutoFit/>
          </a:bodyPr>
          <a:lstStyle/>
          <a:p>
            <a:pPr indent="406400" fontAlgn="auto">
              <a:lnSpc>
                <a:spcPct val="150000"/>
              </a:lnSpc>
              <a:extLst>
                <a:ext uri="{35155182-B16C-46BC-9424-99874614C6A1}">
                  <wpsdc:indentchars xmlns="" xmlns:wpsdc="http://www.wps.cn/officeDocument/2017/drawingmlCustomData" val="200" checksum="1740828767"/>
                </a:ext>
              </a:extLst>
            </a:pPr>
            <a:r>
              <a:rPr lang="zh-CN" sz="1600" b="0">
                <a:solidFill>
                  <a:srgbClr val="2D3A4A"/>
                </a:solidFill>
                <a:latin typeface="黑体" panose="02010609060101010101" charset="-122"/>
                <a:ea typeface="黑体" panose="02010609060101010101" charset="-122"/>
                <a:cs typeface="黑体" panose="02010609060101010101" charset="-122"/>
              </a:rPr>
              <a:t>结合需求文档，确定从UI设计图中分析不出来的功能，比如banner图3秒轮播一次、秒杀倒计时从24小时开始记录等需求。</a:t>
            </a:r>
          </a:p>
        </p:txBody>
      </p:sp>
      <p:sp>
        <p:nvSpPr>
          <p:cNvPr id="7" name="矩形 6"/>
          <p:cNvSpPr/>
          <p:nvPr/>
        </p:nvSpPr>
        <p:spPr>
          <a:xfrm>
            <a:off x="1074420" y="2809875"/>
            <a:ext cx="7597140" cy="90000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流程图: 显示 7"/>
          <p:cNvSpPr/>
          <p:nvPr/>
        </p:nvSpPr>
        <p:spPr>
          <a:xfrm>
            <a:off x="445770" y="2459355"/>
            <a:ext cx="3957418"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步骤1.5：画出思维导图</a:t>
            </a:r>
          </a:p>
        </p:txBody>
      </p:sp>
      <p:sp>
        <p:nvSpPr>
          <p:cNvPr id="9" name="文本框 8"/>
          <p:cNvSpPr txBox="1"/>
          <p:nvPr/>
        </p:nvSpPr>
        <p:spPr>
          <a:xfrm>
            <a:off x="1348740" y="2901315"/>
            <a:ext cx="7225030" cy="829945"/>
          </a:xfrm>
          <a:prstGeom prst="rect">
            <a:avLst/>
          </a:prstGeom>
          <a:noFill/>
          <a:ln w="9525">
            <a:noFill/>
          </a:ln>
        </p:spPr>
        <p:txBody>
          <a:bodyPr wrap="square">
            <a:spAutoFit/>
          </a:bodyPr>
          <a:lstStyle/>
          <a:p>
            <a:pPr indent="406400" fontAlgn="auto">
              <a:lnSpc>
                <a:spcPct val="150000"/>
              </a:lnSpc>
              <a:extLst>
                <a:ext uri="{35155182-B16C-46BC-9424-99874614C6A1}">
                  <wpsdc:indentchars xmlns="" xmlns:wpsdc="http://www.wps.cn/officeDocument/2017/drawingmlCustomData" val="200" checksum="1740828767"/>
                </a:ext>
              </a:extLst>
            </a:pPr>
            <a:r>
              <a:rPr lang="zh-CN" sz="1600" b="0">
                <a:solidFill>
                  <a:srgbClr val="2D3A4A"/>
                </a:solidFill>
                <a:latin typeface="黑体" panose="02010609060101010101" charset="-122"/>
                <a:ea typeface="黑体" panose="02010609060101010101" charset="-122"/>
                <a:cs typeface="黑体" panose="02010609060101010101" charset="-122"/>
              </a:rPr>
              <a:t>做完对页面的分类、页面功能和页面效果的分析后，最终形成需求的思维导图。</a:t>
            </a:r>
          </a:p>
        </p:txBody>
      </p:sp>
      <p:sp>
        <p:nvSpPr>
          <p:cNvPr id="2" name="矩形 1"/>
          <p:cNvSpPr/>
          <p:nvPr/>
        </p:nvSpPr>
        <p:spPr>
          <a:xfrm>
            <a:off x="1074420" y="4083685"/>
            <a:ext cx="7597140" cy="90000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3" name="流程图: 显示 2"/>
          <p:cNvSpPr/>
          <p:nvPr/>
        </p:nvSpPr>
        <p:spPr>
          <a:xfrm>
            <a:off x="445770" y="3754755"/>
            <a:ext cx="4231640"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步骤1.6：画出功能流程图</a:t>
            </a:r>
          </a:p>
        </p:txBody>
      </p:sp>
      <p:sp>
        <p:nvSpPr>
          <p:cNvPr id="10" name="文本框 9"/>
          <p:cNvSpPr txBox="1"/>
          <p:nvPr/>
        </p:nvSpPr>
        <p:spPr>
          <a:xfrm>
            <a:off x="1348740" y="4186555"/>
            <a:ext cx="7225030" cy="829945"/>
          </a:xfrm>
          <a:prstGeom prst="rect">
            <a:avLst/>
          </a:prstGeom>
          <a:noFill/>
          <a:ln w="9525">
            <a:noFill/>
          </a:ln>
        </p:spPr>
        <p:txBody>
          <a:bodyPr wrap="square">
            <a:spAutoFit/>
          </a:bodyPr>
          <a:lstStyle/>
          <a:p>
            <a:pPr indent="406400" fontAlgn="auto">
              <a:lnSpc>
                <a:spcPct val="150000"/>
              </a:lnSpc>
              <a:extLst>
                <a:ext uri="{35155182-B16C-46BC-9424-99874614C6A1}">
                  <wpsdc:indentchars xmlns="" xmlns:wpsdc="http://www.wps.cn/officeDocument/2017/drawingmlCustomData" val="200" checksum="1740828767"/>
                </a:ext>
              </a:extLst>
            </a:pPr>
            <a:r>
              <a:rPr lang="zh-CN" sz="1600" b="0">
                <a:solidFill>
                  <a:srgbClr val="2D3A4A"/>
                </a:solidFill>
                <a:latin typeface="黑体" panose="02010609060101010101" charset="-122"/>
                <a:ea typeface="黑体" panose="02010609060101010101" charset="-122"/>
                <a:cs typeface="黑体" panose="02010609060101010101" charset="-122"/>
              </a:rPr>
              <a:t>了解完项目的所有功能后，前端开发工程师应当按照正常的流程，从软件的注册、登录、查看、购买等顺序形成功能的流程图。</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25245"/>
            <a:ext cx="31762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步骤2：分析页面结构</a:t>
            </a:r>
          </a:p>
        </p:txBody>
      </p:sp>
      <p:pic>
        <p:nvPicPr>
          <p:cNvPr id="3" name="图片 158"/>
          <p:cNvPicPr>
            <a:picLocks noChangeAspect="1"/>
          </p:cNvPicPr>
          <p:nvPr/>
        </p:nvPicPr>
        <p:blipFill>
          <a:blip r:embed="rId3"/>
          <a:stretch>
            <a:fillRect/>
          </a:stretch>
        </p:blipFill>
        <p:spPr>
          <a:xfrm>
            <a:off x="170815" y="1925955"/>
            <a:ext cx="6303010" cy="2955290"/>
          </a:xfrm>
          <a:prstGeom prst="rect">
            <a:avLst/>
          </a:prstGeom>
          <a:noFill/>
          <a:ln w="9525">
            <a:noFill/>
          </a:ln>
        </p:spPr>
      </p:pic>
      <p:sp>
        <p:nvSpPr>
          <p:cNvPr id="7" name="矩形 6"/>
          <p:cNvSpPr/>
          <p:nvPr/>
        </p:nvSpPr>
        <p:spPr>
          <a:xfrm>
            <a:off x="6474460" y="1925955"/>
            <a:ext cx="2503805" cy="2955290"/>
          </a:xfrm>
          <a:prstGeom prst="rect">
            <a:avLst/>
          </a:prstGeom>
          <a:solidFill>
            <a:srgbClr val="80A6F2"/>
          </a:solid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chemeClr val="bg1"/>
                </a:solidFill>
                <a:cs typeface="黑体" panose="02010609060101010101" charset="-122"/>
              </a:rPr>
              <a:t>做完页面分类，分析完了页面功能和项目整体流程后就可以开始进行开发了，但是前端开发工程师要怎么开始呢？这就需要再做一下页面的结构分析。</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2222500"/>
            <a:ext cx="7597140" cy="263461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tIns="504190"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rgbClr val="2D3A4A"/>
                </a:solidFill>
                <a:cs typeface="黑体" panose="02010609060101010101" charset="-122"/>
              </a:rPr>
              <a:t>如图所示，顶部栏又可以分为左右两部分，左边部分有定位、登录按钮、注册按钮等操作功能；右边部分有商家中心、常购清单、我的订单、申请开票、帮助中心等操作功能。</a:t>
            </a:r>
          </a:p>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rgbClr val="2D3A4A"/>
                </a:solidFill>
                <a:cs typeface="黑体" panose="02010609060101010101" charset="-122"/>
              </a:rPr>
              <a:t>顶部栏模块大都是一些跳转的按钮，但是要注意定位功能是需要实现的。</a:t>
            </a: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871980"/>
            <a:ext cx="3838575"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步骤2.1：顶部栏</a:t>
            </a:r>
          </a:p>
        </p:txBody>
      </p:sp>
      <p:sp>
        <p:nvSpPr>
          <p:cNvPr id="2" name="矩形 1"/>
          <p:cNvSpPr/>
          <p:nvPr/>
        </p:nvSpPr>
        <p:spPr>
          <a:xfrm>
            <a:off x="635" y="1264285"/>
            <a:ext cx="9143365" cy="452755"/>
          </a:xfrm>
          <a:prstGeom prst="rect">
            <a:avLst/>
          </a:prstGeom>
          <a:solidFill>
            <a:srgbClr val="80A6F2"/>
          </a:solid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chemeClr val="bg1"/>
                </a:solidFill>
                <a:cs typeface="黑体" panose="02010609060101010101" charset="-122"/>
              </a:rPr>
              <a:t>以首页为例，如图所示，我们可以把首页分割成为几大部分</a:t>
            </a:r>
          </a:p>
        </p:txBody>
      </p:sp>
      <p:pic>
        <p:nvPicPr>
          <p:cNvPr id="3" name="图片 159"/>
          <p:cNvPicPr>
            <a:picLocks noChangeAspect="1"/>
          </p:cNvPicPr>
          <p:nvPr/>
        </p:nvPicPr>
        <p:blipFill>
          <a:blip r:embed="rId4"/>
          <a:srcRect l="18872" t="-2644" r="18378" b="-3987"/>
          <a:stretch>
            <a:fillRect/>
          </a:stretch>
        </p:blipFill>
        <p:spPr>
          <a:xfrm>
            <a:off x="888365" y="2528570"/>
            <a:ext cx="7969885" cy="219710"/>
          </a:xfrm>
          <a:prstGeom prst="rect">
            <a:avLst/>
          </a:prstGeom>
          <a:noFill/>
          <a:ln w="9525">
            <a:no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1679575"/>
            <a:ext cx="7597140" cy="312483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tIns="899795"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dirty="0">
                <a:solidFill>
                  <a:srgbClr val="2D3A4A"/>
                </a:solidFill>
                <a:cs typeface="黑体" panose="02010609060101010101" charset="-122"/>
              </a:rPr>
              <a:t>LOGO栏大致可分为左边的LOGO，中间的搜索框和搜索按钮，右边的购物车按钮三部分。左边LOGO可分为左右两部分，左边为图片，右边可分为上下两部分；中间搜索框可分为左右两部分，左边为文本框，右边为button按钮；右边购物车按钮整体加边框，内部可分为左边文本和右边图片，注意右边有浮动的数字。</a:t>
            </a: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329055"/>
            <a:ext cx="3838575"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步骤2.2：LOGO栏</a:t>
            </a:r>
          </a:p>
        </p:txBody>
      </p:sp>
      <p:pic>
        <p:nvPicPr>
          <p:cNvPr id="2" name="图片 160"/>
          <p:cNvPicPr>
            <a:picLocks noChangeAspect="1"/>
          </p:cNvPicPr>
          <p:nvPr/>
        </p:nvPicPr>
        <p:blipFill>
          <a:blip r:embed="rId4"/>
          <a:stretch>
            <a:fillRect/>
          </a:stretch>
        </p:blipFill>
        <p:spPr>
          <a:xfrm>
            <a:off x="373380" y="2023110"/>
            <a:ext cx="8397240" cy="617855"/>
          </a:xfrm>
          <a:prstGeom prst="rect">
            <a:avLst/>
          </a:prstGeom>
          <a:noFill/>
          <a:ln w="9525">
            <a:no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1622425"/>
            <a:ext cx="7597140" cy="78930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271905"/>
            <a:ext cx="3838575"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步骤2.3：导航栏</a:t>
            </a:r>
          </a:p>
        </p:txBody>
      </p:sp>
      <p:sp>
        <p:nvSpPr>
          <p:cNvPr id="100" name="文本框 99"/>
          <p:cNvSpPr txBox="1"/>
          <p:nvPr/>
        </p:nvSpPr>
        <p:spPr>
          <a:xfrm>
            <a:off x="1348740" y="1793875"/>
            <a:ext cx="7225030" cy="50673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0">
                <a:solidFill>
                  <a:srgbClr val="2D3A4A"/>
                </a:solidFill>
                <a:latin typeface="黑体" panose="02010609060101010101" charset="-122"/>
                <a:ea typeface="黑体" panose="02010609060101010101" charset="-122"/>
                <a:cs typeface="黑体" panose="02010609060101010101" charset="-122"/>
              </a:rPr>
              <a:t>注意导航栏有下拉菜单，需要设置层级</a:t>
            </a:r>
          </a:p>
        </p:txBody>
      </p:sp>
      <p:sp>
        <p:nvSpPr>
          <p:cNvPr id="7" name="矩形 6"/>
          <p:cNvSpPr/>
          <p:nvPr/>
        </p:nvSpPr>
        <p:spPr>
          <a:xfrm>
            <a:off x="1074420" y="3028950"/>
            <a:ext cx="7597140" cy="179959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流程图: 显示 7"/>
          <p:cNvSpPr/>
          <p:nvPr/>
        </p:nvSpPr>
        <p:spPr>
          <a:xfrm>
            <a:off x="445770" y="2553335"/>
            <a:ext cx="3838575" cy="75819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步骤2.4：banner图及商品导航与用户信息卡</a:t>
            </a:r>
          </a:p>
        </p:txBody>
      </p:sp>
      <p:sp>
        <p:nvSpPr>
          <p:cNvPr id="9" name="文本框 8"/>
          <p:cNvSpPr txBox="1"/>
          <p:nvPr/>
        </p:nvSpPr>
        <p:spPr>
          <a:xfrm>
            <a:off x="1102995" y="3253740"/>
            <a:ext cx="7661910" cy="1568450"/>
          </a:xfrm>
          <a:prstGeom prst="rect">
            <a:avLst/>
          </a:prstGeom>
          <a:noFill/>
          <a:ln w="9525">
            <a:noFill/>
          </a:ln>
        </p:spPr>
        <p:txBody>
          <a:bodyPr wrap="square">
            <a:spAutoFit/>
          </a:bodyPr>
          <a:lstStyle/>
          <a:p>
            <a:pPr indent="406400" fontAlgn="auto">
              <a:lnSpc>
                <a:spcPct val="150000"/>
              </a:lnSpc>
              <a:extLst>
                <a:ext uri="{35155182-B16C-46BC-9424-99874614C6A1}">
                  <wpsdc:indentchars xmlns="" xmlns:wpsdc="http://www.wps.cn/officeDocument/2017/drawingmlCustomData" val="200" checksum="1740828767"/>
                </a:ext>
              </a:extLst>
            </a:pPr>
            <a:r>
              <a:rPr lang="zh-CN" sz="1600" b="0">
                <a:solidFill>
                  <a:srgbClr val="2D3A4A"/>
                </a:solidFill>
                <a:latin typeface="黑体" panose="02010609060101010101" charset="-122"/>
                <a:ea typeface="黑体" panose="02010609060101010101" charset="-122"/>
                <a:cs typeface="黑体" panose="02010609060101010101" charset="-122"/>
              </a:rPr>
              <a:t>Banner图轮播作为最底层容器使用JS控制图片按照设定好的时间改变。商品导航注意有鼠标指上事件显示右边的次一级栏目。</a:t>
            </a:r>
          </a:p>
          <a:p>
            <a:pPr indent="406400" fontAlgn="auto">
              <a:lnSpc>
                <a:spcPct val="150000"/>
              </a:lnSpc>
              <a:extLst>
                <a:ext uri="{35155182-B16C-46BC-9424-99874614C6A1}">
                  <wpsdc:indentchars xmlns="" xmlns:wpsdc="http://www.wps.cn/officeDocument/2017/drawingmlCustomData" val="200" checksum="1740828767"/>
                </a:ext>
              </a:extLst>
            </a:pPr>
            <a:r>
              <a:rPr lang="zh-CN" sz="1600" b="0">
                <a:solidFill>
                  <a:srgbClr val="2D3A4A"/>
                </a:solidFill>
                <a:latin typeface="黑体" panose="02010609060101010101" charset="-122"/>
                <a:ea typeface="黑体" panose="02010609060101010101" charset="-122"/>
                <a:cs typeface="黑体" panose="02010609060101010101" charset="-122"/>
              </a:rPr>
              <a:t>用户信息卡从上到下依次分为头像、昵称、退出按钮、分割线，话题、优选、特惠按钮等，先看成是一个整体然后再分割为三份，最后是签到领分。</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4420" y="1908175"/>
            <a:ext cx="7597140" cy="261493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tIns="179705"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solidFill>
                  <a:srgbClr val="2D3A4A"/>
                </a:solidFill>
                <a:cs typeface="黑体" panose="02010609060101010101" charset="-122"/>
              </a:rPr>
              <a:t>秒杀专区分为左右两部分，左边部分使用一张背景图，然后依次排版为秒杀专区、图片、秒杀倒计时。注意右边商品卡片区域，先将五个卡片看作一个整体，然后制作出其中一个布局，再使用循环就可以渲染出多个商品卡片。仔细观察商品卡片边上的箭头，得出该区域是可以左右滑动的，使用JS制作商品卡片的滑动效果。</a:t>
            </a: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流程图: 显示 4"/>
          <p:cNvSpPr/>
          <p:nvPr/>
        </p:nvSpPr>
        <p:spPr>
          <a:xfrm>
            <a:off x="445770" y="1557655"/>
            <a:ext cx="3838575" cy="508000"/>
          </a:xfrm>
          <a:prstGeom prst="flowChartDisplay">
            <a:avLst/>
          </a:prstGeom>
          <a:solidFill>
            <a:srgbClr val="3D74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步骤2.5：秒杀专区</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2"/>
            </p:custDataLst>
          </p:nvPr>
        </p:nvSpPr>
        <p:spPr>
          <a:xfrm>
            <a:off x="8304962" y="4419803"/>
            <a:ext cx="837425" cy="726085"/>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2" name="直角三角形 11"/>
          <p:cNvSpPr/>
          <p:nvPr>
            <p:custDataLst>
              <p:tags r:id="rId3"/>
            </p:custDataLst>
          </p:nvPr>
        </p:nvSpPr>
        <p:spPr>
          <a:xfrm flipH="1">
            <a:off x="0" y="4419600"/>
            <a:ext cx="9144000" cy="723900"/>
          </a:xfrm>
          <a:prstGeom prst="rtTriangle">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1" name="任意多边形: 形状 10"/>
          <p:cNvSpPr/>
          <p:nvPr>
            <p:custDataLst>
              <p:tags r:id="rId4"/>
            </p:custDataLst>
          </p:nvPr>
        </p:nvSpPr>
        <p:spPr>
          <a:xfrm>
            <a:off x="107836"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0" name="任意多边形: 形状 11"/>
          <p:cNvSpPr/>
          <p:nvPr>
            <p:custDataLst>
              <p:tags r:id="rId5"/>
            </p:custDataLst>
          </p:nvPr>
        </p:nvSpPr>
        <p:spPr>
          <a:xfrm>
            <a:off x="-448"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3" name="文本框 2"/>
          <p:cNvSpPr txBox="1"/>
          <p:nvPr>
            <p:custDataLst>
              <p:tags r:id="rId6"/>
            </p:custDataLst>
          </p:nvPr>
        </p:nvSpPr>
        <p:spPr>
          <a:xfrm>
            <a:off x="959485" y="362585"/>
            <a:ext cx="1891030" cy="533400"/>
          </a:xfrm>
          <a:prstGeom prst="rect">
            <a:avLst/>
          </a:prstGeom>
          <a:noFill/>
        </p:spPr>
        <p:txBody>
          <a:bodyPr wrap="square" lIns="47625" tIns="19050" rIns="47625" bIns="19050" rtlCol="0" anchor="ctr" anchorCtr="0">
            <a:normAutofit fontScale="87500" lnSpcReduction="10000"/>
          </a:bodyPr>
          <a:lstStyle/>
          <a:p>
            <a:pPr indent="0">
              <a:lnSpc>
                <a:spcPct val="100000"/>
              </a:lnSpc>
              <a:spcBef>
                <a:spcPts val="0"/>
              </a:spcBef>
              <a:spcAft>
                <a:spcPts val="0"/>
              </a:spcAft>
              <a:buSzPct val="100000"/>
              <a:buNone/>
            </a:pPr>
            <a:r>
              <a:rPr lang="zh-CN" altLang="en-US" sz="3800" b="1" spc="220" baseline="0">
                <a:solidFill>
                  <a:schemeClr val="accent1"/>
                </a:solidFill>
                <a:latin typeface="黑体" panose="02010609060101010101" charset="-122"/>
                <a:ea typeface="黑体" panose="02010609060101010101" charset="-122"/>
                <a:cs typeface="黑体" panose="02010609060101010101" charset="-122"/>
              </a:rPr>
              <a:t>思维导图</a:t>
            </a:r>
          </a:p>
        </p:txBody>
      </p:sp>
      <p:pic>
        <p:nvPicPr>
          <p:cNvPr id="4" name="图片 3" descr="模块一 电商网站结构搭建 与基础区块制作"/>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a:off x="745490" y="1459865"/>
            <a:ext cx="8231505" cy="19773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MH_SubTitle_1"/>
          <p:cNvSpPr/>
          <p:nvPr>
            <p:custDataLst>
              <p:tags r:id="rId2"/>
            </p:custDataLst>
          </p:nvPr>
        </p:nvSpPr>
        <p:spPr bwMode="auto">
          <a:xfrm>
            <a:off x="2265680" y="1890395"/>
            <a:ext cx="2466975" cy="819150"/>
          </a:xfrm>
          <a:custGeom>
            <a:avLst/>
            <a:gdLst>
              <a:gd name="T0" fmla="*/ 0 w 1766"/>
              <a:gd name="T1" fmla="*/ 586 h 587"/>
              <a:gd name="T2" fmla="*/ 0 w 1766"/>
              <a:gd name="T3" fmla="*/ 200 h 587"/>
              <a:gd name="T4" fmla="*/ 1332 w 1766"/>
              <a:gd name="T5" fmla="*/ 200 h 587"/>
              <a:gd name="T6" fmla="*/ 1332 w 1766"/>
              <a:gd name="T7" fmla="*/ 0 h 587"/>
              <a:gd name="T8" fmla="*/ 1765 w 1766"/>
              <a:gd name="T9" fmla="*/ 586 h 587"/>
              <a:gd name="T10" fmla="*/ 0 w 1766"/>
              <a:gd name="T11" fmla="*/ 586 h 587"/>
              <a:gd name="T12" fmla="*/ 0 60000 65536"/>
              <a:gd name="T13" fmla="*/ 0 60000 65536"/>
              <a:gd name="T14" fmla="*/ 0 60000 65536"/>
              <a:gd name="T15" fmla="*/ 0 60000 65536"/>
              <a:gd name="T16" fmla="*/ 0 60000 65536"/>
              <a:gd name="T17" fmla="*/ 0 60000 65536"/>
              <a:gd name="T18" fmla="*/ 0 w 1766"/>
              <a:gd name="T19" fmla="*/ 0 h 587"/>
              <a:gd name="T20" fmla="*/ 1766 w 1766"/>
              <a:gd name="T21" fmla="*/ 587 h 587"/>
            </a:gdLst>
            <a:ahLst/>
            <a:cxnLst>
              <a:cxn ang="T12">
                <a:pos x="T0" y="T1"/>
              </a:cxn>
              <a:cxn ang="T13">
                <a:pos x="T2" y="T3"/>
              </a:cxn>
              <a:cxn ang="T14">
                <a:pos x="T4" y="T5"/>
              </a:cxn>
              <a:cxn ang="T15">
                <a:pos x="T6" y="T7"/>
              </a:cxn>
              <a:cxn ang="T16">
                <a:pos x="T8" y="T9"/>
              </a:cxn>
              <a:cxn ang="T17">
                <a:pos x="T10" y="T11"/>
              </a:cxn>
            </a:cxnLst>
            <a:rect l="T18" t="T19" r="T20" b="T21"/>
            <a:pathLst>
              <a:path w="1766" h="587">
                <a:moveTo>
                  <a:pt x="0" y="586"/>
                </a:moveTo>
                <a:lnTo>
                  <a:pt x="0" y="200"/>
                </a:lnTo>
                <a:lnTo>
                  <a:pt x="1332" y="200"/>
                </a:lnTo>
                <a:lnTo>
                  <a:pt x="1332" y="0"/>
                </a:lnTo>
                <a:lnTo>
                  <a:pt x="1765" y="586"/>
                </a:lnTo>
                <a:lnTo>
                  <a:pt x="0" y="586"/>
                </a:lnTo>
              </a:path>
            </a:pathLst>
          </a:custGeom>
          <a:solidFill>
            <a:srgbClr val="3D74EB"/>
          </a:solidFill>
          <a:ln w="12700" cap="rnd">
            <a:noFill/>
            <a:round/>
          </a:ln>
        </p:spPr>
        <p:txBody>
          <a:bodyPr lIns="0" tIns="21600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3" name="MH_SubTitle_2"/>
          <p:cNvSpPr/>
          <p:nvPr>
            <p:custDataLst>
              <p:tags r:id="rId3"/>
            </p:custDataLst>
          </p:nvPr>
        </p:nvSpPr>
        <p:spPr bwMode="auto">
          <a:xfrm>
            <a:off x="2265680" y="2739708"/>
            <a:ext cx="2708275" cy="552450"/>
          </a:xfrm>
          <a:custGeom>
            <a:avLst/>
            <a:gdLst>
              <a:gd name="T0" fmla="*/ 0 w 1939"/>
              <a:gd name="T1" fmla="*/ 0 h 395"/>
              <a:gd name="T2" fmla="*/ 1784 w 1939"/>
              <a:gd name="T3" fmla="*/ 0 h 395"/>
              <a:gd name="T4" fmla="*/ 1938 w 1939"/>
              <a:gd name="T5" fmla="*/ 205 h 395"/>
              <a:gd name="T6" fmla="*/ 1795 w 1939"/>
              <a:gd name="T7" fmla="*/ 394 h 395"/>
              <a:gd name="T8" fmla="*/ 4 w 1939"/>
              <a:gd name="T9" fmla="*/ 394 h 395"/>
              <a:gd name="T10" fmla="*/ 0 w 1939"/>
              <a:gd name="T11" fmla="*/ 0 h 395"/>
              <a:gd name="T12" fmla="*/ 0 60000 65536"/>
              <a:gd name="T13" fmla="*/ 0 60000 65536"/>
              <a:gd name="T14" fmla="*/ 0 60000 65536"/>
              <a:gd name="T15" fmla="*/ 0 60000 65536"/>
              <a:gd name="T16" fmla="*/ 0 60000 65536"/>
              <a:gd name="T17" fmla="*/ 0 60000 65536"/>
              <a:gd name="T18" fmla="*/ 0 w 1939"/>
              <a:gd name="T19" fmla="*/ 0 h 395"/>
              <a:gd name="T20" fmla="*/ 1939 w 193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1939" h="395">
                <a:moveTo>
                  <a:pt x="0" y="0"/>
                </a:moveTo>
                <a:lnTo>
                  <a:pt x="1784" y="0"/>
                </a:lnTo>
                <a:lnTo>
                  <a:pt x="1938" y="205"/>
                </a:lnTo>
                <a:lnTo>
                  <a:pt x="1795" y="394"/>
                </a:lnTo>
                <a:lnTo>
                  <a:pt x="4" y="394"/>
                </a:lnTo>
                <a:lnTo>
                  <a:pt x="0" y="0"/>
                </a:lnTo>
              </a:path>
            </a:pathLst>
          </a:custGeom>
          <a:solidFill>
            <a:srgbClr val="3D74EB"/>
          </a:solidFill>
          <a:ln w="12700" cap="rnd">
            <a:noFill/>
            <a:round/>
          </a:ln>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非功能性需求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4" name="MH_SubTitle_3"/>
          <p:cNvSpPr/>
          <p:nvPr>
            <p:custDataLst>
              <p:tags r:id="rId4"/>
            </p:custDataLst>
          </p:nvPr>
        </p:nvSpPr>
        <p:spPr bwMode="auto">
          <a:xfrm>
            <a:off x="2256155" y="3327083"/>
            <a:ext cx="2490788" cy="822325"/>
          </a:xfrm>
          <a:custGeom>
            <a:avLst/>
            <a:gdLst>
              <a:gd name="T0" fmla="*/ 0 w 1784"/>
              <a:gd name="T1" fmla="*/ 3 h 589"/>
              <a:gd name="T2" fmla="*/ 1783 w 1784"/>
              <a:gd name="T3" fmla="*/ 0 h 589"/>
              <a:gd name="T4" fmla="*/ 1337 w 1784"/>
              <a:gd name="T5" fmla="*/ 588 h 589"/>
              <a:gd name="T6" fmla="*/ 1337 w 1784"/>
              <a:gd name="T7" fmla="*/ 384 h 589"/>
              <a:gd name="T8" fmla="*/ 4 w 1784"/>
              <a:gd name="T9" fmla="*/ 388 h 589"/>
              <a:gd name="T10" fmla="*/ 0 w 1784"/>
              <a:gd name="T11" fmla="*/ 3 h 589"/>
              <a:gd name="T12" fmla="*/ 0 60000 65536"/>
              <a:gd name="T13" fmla="*/ 0 60000 65536"/>
              <a:gd name="T14" fmla="*/ 0 60000 65536"/>
              <a:gd name="T15" fmla="*/ 0 60000 65536"/>
              <a:gd name="T16" fmla="*/ 0 60000 65536"/>
              <a:gd name="T17" fmla="*/ 0 60000 65536"/>
              <a:gd name="T18" fmla="*/ 0 w 1784"/>
              <a:gd name="T19" fmla="*/ 0 h 589"/>
              <a:gd name="T20" fmla="*/ 1784 w 1784"/>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1784" h="589">
                <a:moveTo>
                  <a:pt x="0" y="3"/>
                </a:moveTo>
                <a:lnTo>
                  <a:pt x="1783" y="0"/>
                </a:lnTo>
                <a:lnTo>
                  <a:pt x="1337" y="588"/>
                </a:lnTo>
                <a:lnTo>
                  <a:pt x="1337" y="384"/>
                </a:lnTo>
                <a:lnTo>
                  <a:pt x="4" y="388"/>
                </a:lnTo>
                <a:lnTo>
                  <a:pt x="0" y="3"/>
                </a:lnTo>
              </a:path>
            </a:pathLst>
          </a:custGeom>
          <a:solidFill>
            <a:srgbClr val="3D74EB"/>
          </a:solidFill>
          <a:ln w="12700" cap="rnd">
            <a:noFill/>
            <a:round/>
          </a:ln>
        </p:spPr>
        <p:txBody>
          <a:bodyPr lIns="0" tIns="0" rIns="0" bIns="25200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设计约束</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5" name="MH_Title_1"/>
          <p:cNvSpPr>
            <a:spLocks noChangeArrowheads="1"/>
          </p:cNvSpPr>
          <p:nvPr>
            <p:custDataLst>
              <p:tags r:id="rId5"/>
            </p:custDataLst>
          </p:nvPr>
        </p:nvSpPr>
        <p:spPr bwMode="auto">
          <a:xfrm>
            <a:off x="613093" y="2006283"/>
            <a:ext cx="2027238" cy="2027238"/>
          </a:xfrm>
          <a:prstGeom prst="ellipse">
            <a:avLst/>
          </a:prstGeom>
          <a:solidFill>
            <a:srgbClr val="FFFFFF"/>
          </a:solidFill>
          <a:ln w="101600">
            <a:solidFill>
              <a:srgbClr val="7FA6F2"/>
            </a:solidFill>
            <a:round/>
          </a:ln>
        </p:spPr>
        <p:txBody>
          <a:bodyPr lIns="0" tIns="0" rIns="0" bIns="0" anchor="ctr">
            <a:normAutofit/>
          </a:bodyPr>
          <a:lstStyle/>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需求的</a:t>
            </a:r>
          </a:p>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分类</a:t>
            </a:r>
            <a:endParaRPr kumimoji="0" lang="en-US" altLang="ko-KR" sz="2400" b="0" i="0" u="none" strike="noStrike" kern="0" cap="none" spc="0" normalizeH="0" baseline="0" noProof="0" dirty="0">
              <a:ln>
                <a:noFill/>
              </a:ln>
              <a:solidFill>
                <a:srgbClr val="3F3F3F"/>
              </a:solidFill>
              <a:effectLst/>
              <a:uLnTx/>
              <a:uFillTx/>
              <a:latin typeface="黑体" panose="02010609060101010101" charset="-122"/>
              <a:ea typeface="黑体" panose="02010609060101010101" charset="-122"/>
              <a:cs typeface="黑体" panose="02010609060101010101" charset="-122"/>
            </a:endParaRPr>
          </a:p>
        </p:txBody>
      </p:sp>
      <p:sp>
        <p:nvSpPr>
          <p:cNvPr id="17" name="线形标注 1(带强调线) 16"/>
          <p:cNvSpPr/>
          <p:nvPr/>
        </p:nvSpPr>
        <p:spPr>
          <a:xfrm>
            <a:off x="5578475" y="1276985"/>
            <a:ext cx="2962910" cy="3627120"/>
          </a:xfrm>
          <a:prstGeom prst="accentCallout1">
            <a:avLst>
              <a:gd name="adj1" fmla="val 18750"/>
              <a:gd name="adj2" fmla="val -8333"/>
              <a:gd name="adj3" fmla="val 24617"/>
              <a:gd name="adj4" fmla="val -35105"/>
            </a:avLst>
          </a:prstGeom>
          <a:solidFill>
            <a:srgbClr val="C7D9FA"/>
          </a:solidFill>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a:solidFill>
                  <a:srgbClr val="2D3A4A"/>
                </a:solidFill>
                <a:cs typeface="黑体" panose="02010609060101010101" charset="-122"/>
              </a:rPr>
              <a:t>功能性需求即软件必须完成哪些事，必须实现哪些功能，以及为了向其用户提供有用的功能所需执行的动作。功能性需求是软件需求的主体。开发人员需要亲自与用户进行交流，核实用户需求，从软件帮助用户完成事务的角度上充分描述外部行为，形成软件需求规格说明书。</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MH_SubTitle_1"/>
          <p:cNvSpPr/>
          <p:nvPr>
            <p:custDataLst>
              <p:tags r:id="rId2"/>
            </p:custDataLst>
          </p:nvPr>
        </p:nvSpPr>
        <p:spPr bwMode="auto">
          <a:xfrm>
            <a:off x="2265680" y="1890395"/>
            <a:ext cx="2466975" cy="819150"/>
          </a:xfrm>
          <a:custGeom>
            <a:avLst/>
            <a:gdLst>
              <a:gd name="T0" fmla="*/ 0 w 1766"/>
              <a:gd name="T1" fmla="*/ 586 h 587"/>
              <a:gd name="T2" fmla="*/ 0 w 1766"/>
              <a:gd name="T3" fmla="*/ 200 h 587"/>
              <a:gd name="T4" fmla="*/ 1332 w 1766"/>
              <a:gd name="T5" fmla="*/ 200 h 587"/>
              <a:gd name="T6" fmla="*/ 1332 w 1766"/>
              <a:gd name="T7" fmla="*/ 0 h 587"/>
              <a:gd name="T8" fmla="*/ 1765 w 1766"/>
              <a:gd name="T9" fmla="*/ 586 h 587"/>
              <a:gd name="T10" fmla="*/ 0 w 1766"/>
              <a:gd name="T11" fmla="*/ 586 h 587"/>
              <a:gd name="T12" fmla="*/ 0 60000 65536"/>
              <a:gd name="T13" fmla="*/ 0 60000 65536"/>
              <a:gd name="T14" fmla="*/ 0 60000 65536"/>
              <a:gd name="T15" fmla="*/ 0 60000 65536"/>
              <a:gd name="T16" fmla="*/ 0 60000 65536"/>
              <a:gd name="T17" fmla="*/ 0 60000 65536"/>
              <a:gd name="T18" fmla="*/ 0 w 1766"/>
              <a:gd name="T19" fmla="*/ 0 h 587"/>
              <a:gd name="T20" fmla="*/ 1766 w 1766"/>
              <a:gd name="T21" fmla="*/ 587 h 587"/>
            </a:gdLst>
            <a:ahLst/>
            <a:cxnLst>
              <a:cxn ang="T12">
                <a:pos x="T0" y="T1"/>
              </a:cxn>
              <a:cxn ang="T13">
                <a:pos x="T2" y="T3"/>
              </a:cxn>
              <a:cxn ang="T14">
                <a:pos x="T4" y="T5"/>
              </a:cxn>
              <a:cxn ang="T15">
                <a:pos x="T6" y="T7"/>
              </a:cxn>
              <a:cxn ang="T16">
                <a:pos x="T8" y="T9"/>
              </a:cxn>
              <a:cxn ang="T17">
                <a:pos x="T10" y="T11"/>
              </a:cxn>
            </a:cxnLst>
            <a:rect l="T18" t="T19" r="T20" b="T21"/>
            <a:pathLst>
              <a:path w="1766" h="587">
                <a:moveTo>
                  <a:pt x="0" y="586"/>
                </a:moveTo>
                <a:lnTo>
                  <a:pt x="0" y="200"/>
                </a:lnTo>
                <a:lnTo>
                  <a:pt x="1332" y="200"/>
                </a:lnTo>
                <a:lnTo>
                  <a:pt x="1332" y="0"/>
                </a:lnTo>
                <a:lnTo>
                  <a:pt x="1765" y="586"/>
                </a:lnTo>
                <a:lnTo>
                  <a:pt x="0" y="586"/>
                </a:lnTo>
              </a:path>
            </a:pathLst>
          </a:custGeom>
          <a:solidFill>
            <a:srgbClr val="3D74EB"/>
          </a:solidFill>
          <a:ln w="12700" cap="rnd">
            <a:noFill/>
            <a:round/>
          </a:ln>
        </p:spPr>
        <p:txBody>
          <a:bodyPr lIns="0" tIns="21600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3" name="MH_SubTitle_2"/>
          <p:cNvSpPr/>
          <p:nvPr>
            <p:custDataLst>
              <p:tags r:id="rId3"/>
            </p:custDataLst>
          </p:nvPr>
        </p:nvSpPr>
        <p:spPr bwMode="auto">
          <a:xfrm>
            <a:off x="2265680" y="2739708"/>
            <a:ext cx="2708275" cy="552450"/>
          </a:xfrm>
          <a:custGeom>
            <a:avLst/>
            <a:gdLst>
              <a:gd name="T0" fmla="*/ 0 w 1939"/>
              <a:gd name="T1" fmla="*/ 0 h 395"/>
              <a:gd name="T2" fmla="*/ 1784 w 1939"/>
              <a:gd name="T3" fmla="*/ 0 h 395"/>
              <a:gd name="T4" fmla="*/ 1938 w 1939"/>
              <a:gd name="T5" fmla="*/ 205 h 395"/>
              <a:gd name="T6" fmla="*/ 1795 w 1939"/>
              <a:gd name="T7" fmla="*/ 394 h 395"/>
              <a:gd name="T8" fmla="*/ 4 w 1939"/>
              <a:gd name="T9" fmla="*/ 394 h 395"/>
              <a:gd name="T10" fmla="*/ 0 w 1939"/>
              <a:gd name="T11" fmla="*/ 0 h 395"/>
              <a:gd name="T12" fmla="*/ 0 60000 65536"/>
              <a:gd name="T13" fmla="*/ 0 60000 65536"/>
              <a:gd name="T14" fmla="*/ 0 60000 65536"/>
              <a:gd name="T15" fmla="*/ 0 60000 65536"/>
              <a:gd name="T16" fmla="*/ 0 60000 65536"/>
              <a:gd name="T17" fmla="*/ 0 60000 65536"/>
              <a:gd name="T18" fmla="*/ 0 w 1939"/>
              <a:gd name="T19" fmla="*/ 0 h 395"/>
              <a:gd name="T20" fmla="*/ 1939 w 193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1939" h="395">
                <a:moveTo>
                  <a:pt x="0" y="0"/>
                </a:moveTo>
                <a:lnTo>
                  <a:pt x="1784" y="0"/>
                </a:lnTo>
                <a:lnTo>
                  <a:pt x="1938" y="205"/>
                </a:lnTo>
                <a:lnTo>
                  <a:pt x="1795" y="394"/>
                </a:lnTo>
                <a:lnTo>
                  <a:pt x="4" y="394"/>
                </a:lnTo>
                <a:lnTo>
                  <a:pt x="0" y="0"/>
                </a:lnTo>
              </a:path>
            </a:pathLst>
          </a:custGeom>
          <a:solidFill>
            <a:srgbClr val="3D74EB"/>
          </a:solidFill>
          <a:ln w="12700" cap="rnd">
            <a:noFill/>
            <a:round/>
          </a:ln>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非功能性需求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4" name="MH_SubTitle_3"/>
          <p:cNvSpPr/>
          <p:nvPr>
            <p:custDataLst>
              <p:tags r:id="rId4"/>
            </p:custDataLst>
          </p:nvPr>
        </p:nvSpPr>
        <p:spPr bwMode="auto">
          <a:xfrm>
            <a:off x="2256155" y="3327083"/>
            <a:ext cx="2490788" cy="822325"/>
          </a:xfrm>
          <a:custGeom>
            <a:avLst/>
            <a:gdLst>
              <a:gd name="T0" fmla="*/ 0 w 1784"/>
              <a:gd name="T1" fmla="*/ 3 h 589"/>
              <a:gd name="T2" fmla="*/ 1783 w 1784"/>
              <a:gd name="T3" fmla="*/ 0 h 589"/>
              <a:gd name="T4" fmla="*/ 1337 w 1784"/>
              <a:gd name="T5" fmla="*/ 588 h 589"/>
              <a:gd name="T6" fmla="*/ 1337 w 1784"/>
              <a:gd name="T7" fmla="*/ 384 h 589"/>
              <a:gd name="T8" fmla="*/ 4 w 1784"/>
              <a:gd name="T9" fmla="*/ 388 h 589"/>
              <a:gd name="T10" fmla="*/ 0 w 1784"/>
              <a:gd name="T11" fmla="*/ 3 h 589"/>
              <a:gd name="T12" fmla="*/ 0 60000 65536"/>
              <a:gd name="T13" fmla="*/ 0 60000 65536"/>
              <a:gd name="T14" fmla="*/ 0 60000 65536"/>
              <a:gd name="T15" fmla="*/ 0 60000 65536"/>
              <a:gd name="T16" fmla="*/ 0 60000 65536"/>
              <a:gd name="T17" fmla="*/ 0 60000 65536"/>
              <a:gd name="T18" fmla="*/ 0 w 1784"/>
              <a:gd name="T19" fmla="*/ 0 h 589"/>
              <a:gd name="T20" fmla="*/ 1784 w 1784"/>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1784" h="589">
                <a:moveTo>
                  <a:pt x="0" y="3"/>
                </a:moveTo>
                <a:lnTo>
                  <a:pt x="1783" y="0"/>
                </a:lnTo>
                <a:lnTo>
                  <a:pt x="1337" y="588"/>
                </a:lnTo>
                <a:lnTo>
                  <a:pt x="1337" y="384"/>
                </a:lnTo>
                <a:lnTo>
                  <a:pt x="4" y="388"/>
                </a:lnTo>
                <a:lnTo>
                  <a:pt x="0" y="3"/>
                </a:lnTo>
              </a:path>
            </a:pathLst>
          </a:custGeom>
          <a:solidFill>
            <a:srgbClr val="3D74EB"/>
          </a:solidFill>
          <a:ln w="12700" cap="rnd">
            <a:noFill/>
            <a:round/>
          </a:ln>
        </p:spPr>
        <p:txBody>
          <a:bodyPr lIns="0" tIns="0" rIns="0" bIns="25200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设计约束</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5" name="MH_Title_1"/>
          <p:cNvSpPr>
            <a:spLocks noChangeArrowheads="1"/>
          </p:cNvSpPr>
          <p:nvPr>
            <p:custDataLst>
              <p:tags r:id="rId5"/>
            </p:custDataLst>
          </p:nvPr>
        </p:nvSpPr>
        <p:spPr bwMode="auto">
          <a:xfrm>
            <a:off x="613093" y="2006283"/>
            <a:ext cx="2027238" cy="2027238"/>
          </a:xfrm>
          <a:prstGeom prst="ellipse">
            <a:avLst/>
          </a:prstGeom>
          <a:solidFill>
            <a:srgbClr val="FFFFFF"/>
          </a:solidFill>
          <a:ln w="101600">
            <a:solidFill>
              <a:srgbClr val="7FA6F2"/>
            </a:solidFill>
            <a:round/>
          </a:ln>
        </p:spPr>
        <p:txBody>
          <a:bodyPr lIns="0" tIns="0" rIns="0" bIns="0" anchor="ctr">
            <a:normAutofit/>
          </a:bodyPr>
          <a:lstStyle/>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需求的</a:t>
            </a:r>
          </a:p>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分类</a:t>
            </a:r>
            <a:endParaRPr kumimoji="0" lang="en-US" altLang="ko-KR" sz="2400" b="0" i="0" u="none" strike="noStrike" kern="0" cap="none" spc="0" normalizeH="0" baseline="0" noProof="0" dirty="0">
              <a:ln>
                <a:noFill/>
              </a:ln>
              <a:solidFill>
                <a:srgbClr val="3F3F3F"/>
              </a:solidFill>
              <a:effectLst/>
              <a:uLnTx/>
              <a:uFillTx/>
              <a:latin typeface="黑体" panose="02010609060101010101" charset="-122"/>
              <a:ea typeface="黑体" panose="02010609060101010101" charset="-122"/>
              <a:cs typeface="黑体" panose="02010609060101010101" charset="-122"/>
            </a:endParaRPr>
          </a:p>
        </p:txBody>
      </p:sp>
      <p:sp>
        <p:nvSpPr>
          <p:cNvPr id="17" name="线形标注 1(带强调线) 16"/>
          <p:cNvSpPr/>
          <p:nvPr/>
        </p:nvSpPr>
        <p:spPr>
          <a:xfrm>
            <a:off x="5578475" y="1276985"/>
            <a:ext cx="2962910" cy="3627120"/>
          </a:xfrm>
          <a:prstGeom prst="accentCallout1">
            <a:avLst>
              <a:gd name="adj1" fmla="val 18750"/>
              <a:gd name="adj2" fmla="val -8333"/>
              <a:gd name="adj3" fmla="val 41841"/>
              <a:gd name="adj4" fmla="val -22438"/>
            </a:avLst>
          </a:prstGeom>
          <a:solidFill>
            <a:srgbClr val="C7D9FA"/>
          </a:solidFill>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a:solidFill>
                  <a:srgbClr val="2D3A4A"/>
                </a:solidFill>
                <a:cs typeface="黑体" panose="02010609060101010101" charset="-122"/>
              </a:rPr>
              <a:t>作为对功能性需求的补充，软件需求分析的内容中还应该包括一些非功能需求。主要包括软件使用时对性能方面的要求、运行环境要求。软件设计必须遵循的相关标准、规范、用户界面设计的具体细节、未来可能的扩充方案等。</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MH_SubTitle_1"/>
          <p:cNvSpPr/>
          <p:nvPr>
            <p:custDataLst>
              <p:tags r:id="rId2"/>
            </p:custDataLst>
          </p:nvPr>
        </p:nvSpPr>
        <p:spPr bwMode="auto">
          <a:xfrm>
            <a:off x="2265680" y="1890395"/>
            <a:ext cx="2466975" cy="819150"/>
          </a:xfrm>
          <a:custGeom>
            <a:avLst/>
            <a:gdLst>
              <a:gd name="T0" fmla="*/ 0 w 1766"/>
              <a:gd name="T1" fmla="*/ 586 h 587"/>
              <a:gd name="T2" fmla="*/ 0 w 1766"/>
              <a:gd name="T3" fmla="*/ 200 h 587"/>
              <a:gd name="T4" fmla="*/ 1332 w 1766"/>
              <a:gd name="T5" fmla="*/ 200 h 587"/>
              <a:gd name="T6" fmla="*/ 1332 w 1766"/>
              <a:gd name="T7" fmla="*/ 0 h 587"/>
              <a:gd name="T8" fmla="*/ 1765 w 1766"/>
              <a:gd name="T9" fmla="*/ 586 h 587"/>
              <a:gd name="T10" fmla="*/ 0 w 1766"/>
              <a:gd name="T11" fmla="*/ 586 h 587"/>
              <a:gd name="T12" fmla="*/ 0 60000 65536"/>
              <a:gd name="T13" fmla="*/ 0 60000 65536"/>
              <a:gd name="T14" fmla="*/ 0 60000 65536"/>
              <a:gd name="T15" fmla="*/ 0 60000 65536"/>
              <a:gd name="T16" fmla="*/ 0 60000 65536"/>
              <a:gd name="T17" fmla="*/ 0 60000 65536"/>
              <a:gd name="T18" fmla="*/ 0 w 1766"/>
              <a:gd name="T19" fmla="*/ 0 h 587"/>
              <a:gd name="T20" fmla="*/ 1766 w 1766"/>
              <a:gd name="T21" fmla="*/ 587 h 587"/>
            </a:gdLst>
            <a:ahLst/>
            <a:cxnLst>
              <a:cxn ang="T12">
                <a:pos x="T0" y="T1"/>
              </a:cxn>
              <a:cxn ang="T13">
                <a:pos x="T2" y="T3"/>
              </a:cxn>
              <a:cxn ang="T14">
                <a:pos x="T4" y="T5"/>
              </a:cxn>
              <a:cxn ang="T15">
                <a:pos x="T6" y="T7"/>
              </a:cxn>
              <a:cxn ang="T16">
                <a:pos x="T8" y="T9"/>
              </a:cxn>
              <a:cxn ang="T17">
                <a:pos x="T10" y="T11"/>
              </a:cxn>
            </a:cxnLst>
            <a:rect l="T18" t="T19" r="T20" b="T21"/>
            <a:pathLst>
              <a:path w="1766" h="587">
                <a:moveTo>
                  <a:pt x="0" y="586"/>
                </a:moveTo>
                <a:lnTo>
                  <a:pt x="0" y="200"/>
                </a:lnTo>
                <a:lnTo>
                  <a:pt x="1332" y="200"/>
                </a:lnTo>
                <a:lnTo>
                  <a:pt x="1332" y="0"/>
                </a:lnTo>
                <a:lnTo>
                  <a:pt x="1765" y="586"/>
                </a:lnTo>
                <a:lnTo>
                  <a:pt x="0" y="586"/>
                </a:lnTo>
              </a:path>
            </a:pathLst>
          </a:custGeom>
          <a:solidFill>
            <a:srgbClr val="3D74EB"/>
          </a:solidFill>
          <a:ln w="12700" cap="rnd">
            <a:noFill/>
            <a:round/>
          </a:ln>
        </p:spPr>
        <p:txBody>
          <a:bodyPr lIns="0" tIns="21600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3" name="MH_SubTitle_2"/>
          <p:cNvSpPr/>
          <p:nvPr>
            <p:custDataLst>
              <p:tags r:id="rId3"/>
            </p:custDataLst>
          </p:nvPr>
        </p:nvSpPr>
        <p:spPr bwMode="auto">
          <a:xfrm>
            <a:off x="2265680" y="2739708"/>
            <a:ext cx="2708275" cy="552450"/>
          </a:xfrm>
          <a:custGeom>
            <a:avLst/>
            <a:gdLst>
              <a:gd name="T0" fmla="*/ 0 w 1939"/>
              <a:gd name="T1" fmla="*/ 0 h 395"/>
              <a:gd name="T2" fmla="*/ 1784 w 1939"/>
              <a:gd name="T3" fmla="*/ 0 h 395"/>
              <a:gd name="T4" fmla="*/ 1938 w 1939"/>
              <a:gd name="T5" fmla="*/ 205 h 395"/>
              <a:gd name="T6" fmla="*/ 1795 w 1939"/>
              <a:gd name="T7" fmla="*/ 394 h 395"/>
              <a:gd name="T8" fmla="*/ 4 w 1939"/>
              <a:gd name="T9" fmla="*/ 394 h 395"/>
              <a:gd name="T10" fmla="*/ 0 w 1939"/>
              <a:gd name="T11" fmla="*/ 0 h 395"/>
              <a:gd name="T12" fmla="*/ 0 60000 65536"/>
              <a:gd name="T13" fmla="*/ 0 60000 65536"/>
              <a:gd name="T14" fmla="*/ 0 60000 65536"/>
              <a:gd name="T15" fmla="*/ 0 60000 65536"/>
              <a:gd name="T16" fmla="*/ 0 60000 65536"/>
              <a:gd name="T17" fmla="*/ 0 60000 65536"/>
              <a:gd name="T18" fmla="*/ 0 w 1939"/>
              <a:gd name="T19" fmla="*/ 0 h 395"/>
              <a:gd name="T20" fmla="*/ 1939 w 193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1939" h="395">
                <a:moveTo>
                  <a:pt x="0" y="0"/>
                </a:moveTo>
                <a:lnTo>
                  <a:pt x="1784" y="0"/>
                </a:lnTo>
                <a:lnTo>
                  <a:pt x="1938" y="205"/>
                </a:lnTo>
                <a:lnTo>
                  <a:pt x="1795" y="394"/>
                </a:lnTo>
                <a:lnTo>
                  <a:pt x="4" y="394"/>
                </a:lnTo>
                <a:lnTo>
                  <a:pt x="0" y="0"/>
                </a:lnTo>
              </a:path>
            </a:pathLst>
          </a:custGeom>
          <a:solidFill>
            <a:srgbClr val="3D74EB"/>
          </a:solidFill>
          <a:ln w="12700" cap="rnd">
            <a:noFill/>
            <a:round/>
          </a:ln>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非功能性需求</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4" name="MH_SubTitle_3"/>
          <p:cNvSpPr/>
          <p:nvPr>
            <p:custDataLst>
              <p:tags r:id="rId4"/>
            </p:custDataLst>
          </p:nvPr>
        </p:nvSpPr>
        <p:spPr bwMode="auto">
          <a:xfrm>
            <a:off x="2256155" y="3327083"/>
            <a:ext cx="2490788" cy="822325"/>
          </a:xfrm>
          <a:custGeom>
            <a:avLst/>
            <a:gdLst>
              <a:gd name="T0" fmla="*/ 0 w 1784"/>
              <a:gd name="T1" fmla="*/ 3 h 589"/>
              <a:gd name="T2" fmla="*/ 1783 w 1784"/>
              <a:gd name="T3" fmla="*/ 0 h 589"/>
              <a:gd name="T4" fmla="*/ 1337 w 1784"/>
              <a:gd name="T5" fmla="*/ 588 h 589"/>
              <a:gd name="T6" fmla="*/ 1337 w 1784"/>
              <a:gd name="T7" fmla="*/ 384 h 589"/>
              <a:gd name="T8" fmla="*/ 4 w 1784"/>
              <a:gd name="T9" fmla="*/ 388 h 589"/>
              <a:gd name="T10" fmla="*/ 0 w 1784"/>
              <a:gd name="T11" fmla="*/ 3 h 589"/>
              <a:gd name="T12" fmla="*/ 0 60000 65536"/>
              <a:gd name="T13" fmla="*/ 0 60000 65536"/>
              <a:gd name="T14" fmla="*/ 0 60000 65536"/>
              <a:gd name="T15" fmla="*/ 0 60000 65536"/>
              <a:gd name="T16" fmla="*/ 0 60000 65536"/>
              <a:gd name="T17" fmla="*/ 0 60000 65536"/>
              <a:gd name="T18" fmla="*/ 0 w 1784"/>
              <a:gd name="T19" fmla="*/ 0 h 589"/>
              <a:gd name="T20" fmla="*/ 1784 w 1784"/>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1784" h="589">
                <a:moveTo>
                  <a:pt x="0" y="3"/>
                </a:moveTo>
                <a:lnTo>
                  <a:pt x="1783" y="0"/>
                </a:lnTo>
                <a:lnTo>
                  <a:pt x="1337" y="588"/>
                </a:lnTo>
                <a:lnTo>
                  <a:pt x="1337" y="384"/>
                </a:lnTo>
                <a:lnTo>
                  <a:pt x="4" y="388"/>
                </a:lnTo>
                <a:lnTo>
                  <a:pt x="0" y="3"/>
                </a:lnTo>
              </a:path>
            </a:pathLst>
          </a:custGeom>
          <a:solidFill>
            <a:srgbClr val="3D74EB"/>
          </a:solidFill>
          <a:ln w="12700" cap="rnd">
            <a:noFill/>
            <a:round/>
          </a:ln>
        </p:spPr>
        <p:txBody>
          <a:bodyPr lIns="0" tIns="0" rIns="0" bIns="25200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黑体" panose="02010609060101010101" charset="-122"/>
              </a:rPr>
              <a:t>设计约束</a:t>
            </a:r>
            <a:endParaRPr kumimoji="0" lang="zh-CN" altLang="en-US" sz="18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黑体" panose="02010609060101010101" charset="-122"/>
            </a:endParaRPr>
          </a:p>
        </p:txBody>
      </p:sp>
      <p:sp>
        <p:nvSpPr>
          <p:cNvPr id="15" name="MH_Title_1"/>
          <p:cNvSpPr>
            <a:spLocks noChangeArrowheads="1"/>
          </p:cNvSpPr>
          <p:nvPr>
            <p:custDataLst>
              <p:tags r:id="rId5"/>
            </p:custDataLst>
          </p:nvPr>
        </p:nvSpPr>
        <p:spPr bwMode="auto">
          <a:xfrm>
            <a:off x="613093" y="2006283"/>
            <a:ext cx="2027238" cy="2027238"/>
          </a:xfrm>
          <a:prstGeom prst="ellipse">
            <a:avLst/>
          </a:prstGeom>
          <a:solidFill>
            <a:srgbClr val="FFFFFF"/>
          </a:solidFill>
          <a:ln w="101600">
            <a:solidFill>
              <a:srgbClr val="7FA6F2"/>
            </a:solidFill>
            <a:round/>
          </a:ln>
        </p:spPr>
        <p:txBody>
          <a:bodyPr lIns="0" tIns="0" rIns="0" bIns="0" anchor="ctr">
            <a:normAutofit/>
          </a:bodyPr>
          <a:lstStyle/>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需求的</a:t>
            </a:r>
          </a:p>
          <a:p>
            <a:pPr marR="0" lvl="0" indent="0" algn="ctr" defTabSz="1263650" rtl="0" fontAlgn="auto">
              <a:lnSpc>
                <a:spcPct val="100000"/>
              </a:lnSpc>
              <a:spcBef>
                <a:spcPct val="0"/>
              </a:spcBef>
              <a:spcAft>
                <a:spcPts val="0"/>
              </a:spcAft>
              <a:buClrTx/>
              <a:buSzTx/>
              <a:buFontTx/>
              <a:buNone/>
              <a:tabLst>
                <a:tab pos="490220" algn="l"/>
              </a:tabLst>
              <a:defRPr/>
            </a:pPr>
            <a:r>
              <a:rPr kumimoji="0" lang="en-US" altLang="zh-CN" sz="2400" b="0" i="0" u="none" strike="noStrike" kern="0" cap="none" spc="0" normalizeH="0" baseline="0" noProof="0">
                <a:ln>
                  <a:noFill/>
                </a:ln>
                <a:solidFill>
                  <a:srgbClr val="3F3F3F"/>
                </a:solidFill>
                <a:effectLst/>
                <a:uLnTx/>
                <a:uFillTx/>
                <a:latin typeface="黑体" panose="02010609060101010101" charset="-122"/>
                <a:ea typeface="黑体" panose="02010609060101010101" charset="-122"/>
                <a:cs typeface="黑体" panose="02010609060101010101" charset="-122"/>
              </a:rPr>
              <a:t>分类</a:t>
            </a:r>
            <a:endParaRPr kumimoji="0" lang="en-US" altLang="ko-KR" sz="2400" b="0" i="0" u="none" strike="noStrike" kern="0" cap="none" spc="0" normalizeH="0" baseline="0" noProof="0" dirty="0">
              <a:ln>
                <a:noFill/>
              </a:ln>
              <a:solidFill>
                <a:srgbClr val="3F3F3F"/>
              </a:solidFill>
              <a:effectLst/>
              <a:uLnTx/>
              <a:uFillTx/>
              <a:latin typeface="黑体" panose="02010609060101010101" charset="-122"/>
              <a:ea typeface="黑体" panose="02010609060101010101" charset="-122"/>
              <a:cs typeface="黑体" panose="02010609060101010101" charset="-122"/>
            </a:endParaRPr>
          </a:p>
        </p:txBody>
      </p:sp>
      <p:sp>
        <p:nvSpPr>
          <p:cNvPr id="17" name="线形标注 1(带强调线) 16"/>
          <p:cNvSpPr/>
          <p:nvPr/>
        </p:nvSpPr>
        <p:spPr>
          <a:xfrm>
            <a:off x="5578475" y="1276985"/>
            <a:ext cx="2962910" cy="3627120"/>
          </a:xfrm>
          <a:prstGeom prst="accentCallout1">
            <a:avLst>
              <a:gd name="adj1" fmla="val 77380"/>
              <a:gd name="adj2" fmla="val -8658"/>
              <a:gd name="adj3" fmla="val 66526"/>
              <a:gd name="adj4" fmla="val -32190"/>
            </a:avLst>
          </a:prstGeom>
          <a:solidFill>
            <a:srgbClr val="C7D9FA"/>
          </a:solidFill>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a:solidFill>
                  <a:srgbClr val="2D3A4A"/>
                </a:solidFill>
                <a:cs typeface="黑体" panose="02010609060101010101" charset="-122"/>
              </a:rPr>
              <a:t>一般也称做设计限制条件，通常是对一些设计或实现方案的约束说明。例如，要求待开发软件必须使用Oracle数据库系统完成数据管理功能，运行时必须基于Linux环境等。</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71323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思考与总结</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2" name="图片 1"/>
          <p:cNvPicPr>
            <a:picLocks noChangeAspect="1"/>
          </p:cNvPicPr>
          <p:nvPr/>
        </p:nvPicPr>
        <p:blipFill>
          <a:blip r:embed="rId3">
            <a:clrChange>
              <a:clrFrom>
                <a:srgbClr val="F5F5F5">
                  <a:alpha val="100000"/>
                </a:srgbClr>
              </a:clrFrom>
              <a:clrTo>
                <a:srgbClr val="F5F5F5">
                  <a:alpha val="100000"/>
                  <a:alpha val="0"/>
                </a:srgbClr>
              </a:clrTo>
            </a:clrChange>
          </a:blip>
          <a:stretch>
            <a:fillRect/>
          </a:stretch>
        </p:blipFill>
        <p:spPr>
          <a:xfrm>
            <a:off x="6439535" y="1224915"/>
            <a:ext cx="2336165" cy="3531235"/>
          </a:xfrm>
          <a:prstGeom prst="rect">
            <a:avLst/>
          </a:prstGeom>
        </p:spPr>
      </p:pic>
      <p:pic>
        <p:nvPicPr>
          <p:cNvPr id="3" name="图片 2"/>
          <p:cNvPicPr>
            <a:picLocks noChangeAspect="1"/>
          </p:cNvPicPr>
          <p:nvPr/>
        </p:nvPicPr>
        <p:blipFill>
          <a:blip r:embed="rId4"/>
          <a:srcRect l="7950" t="8833" r="7950" b="7567"/>
          <a:stretch>
            <a:fillRect/>
          </a:stretch>
        </p:blipFill>
        <p:spPr>
          <a:xfrm>
            <a:off x="1022350" y="1253490"/>
            <a:ext cx="4926330" cy="3672840"/>
          </a:xfrm>
          <a:prstGeom prst="rect">
            <a:avLst/>
          </a:prstGeom>
        </p:spPr>
      </p:pic>
      <p:sp>
        <p:nvSpPr>
          <p:cNvPr id="100" name="文本框 99"/>
          <p:cNvSpPr txBox="1"/>
          <p:nvPr/>
        </p:nvSpPr>
        <p:spPr>
          <a:xfrm>
            <a:off x="1464310" y="1779270"/>
            <a:ext cx="4079875" cy="2584450"/>
          </a:xfrm>
          <a:prstGeom prst="rect">
            <a:avLst/>
          </a:prstGeom>
          <a:solidFill>
            <a:schemeClr val="bg1">
              <a:alpha val="63000"/>
            </a:schemeClr>
          </a:solid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b="1">
                <a:solidFill>
                  <a:srgbClr val="3B64DA"/>
                </a:solidFill>
                <a:ea typeface="黑体" panose="02010609060101010101" charset="-122"/>
                <a:cs typeface="黑体" panose="02010609060101010101" charset="-122"/>
              </a:rPr>
              <a:t>请同学们认真学习本章节内容，仔细思考后回答下面内容。</a:t>
            </a:r>
          </a:p>
          <a:p>
            <a:pPr indent="457200" fontAlgn="auto">
              <a:lnSpc>
                <a:spcPct val="150000"/>
              </a:lnSpc>
              <a:extLst>
                <a:ext uri="{35155182-B16C-46BC-9424-99874614C6A1}">
                  <wpsdc:indentchars xmlns="" xmlns:wpsdc="http://www.wps.cn/officeDocument/2017/drawingmlCustomData" val="200" checksum="59296752"/>
                </a:ext>
              </a:extLst>
            </a:pPr>
            <a:r>
              <a:rPr b="1">
                <a:solidFill>
                  <a:srgbClr val="3B64DA"/>
                </a:solidFill>
                <a:ea typeface="黑体" panose="02010609060101010101" charset="-122"/>
                <a:cs typeface="黑体" panose="02010609060101010101" charset="-122"/>
              </a:rPr>
              <a:t>我们为什么要进行需求的分析？拿到设计图后直接就可以敲代码，把设计图实现到网页上不就行了，设计网页布局有用吗？</a:t>
            </a:r>
            <a:endParaRPr lang="zh-CN" altLang="en-US" b="1">
              <a:solidFill>
                <a:srgbClr val="3B64DA"/>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能力提升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40105" y="1475105"/>
            <a:ext cx="3251200" cy="3251200"/>
          </a:xfrm>
          <a:prstGeom prst="rect">
            <a:avLst/>
          </a:prstGeom>
        </p:spPr>
      </p:pic>
      <p:sp>
        <p:nvSpPr>
          <p:cNvPr id="5" name="折角形 4"/>
          <p:cNvSpPr/>
          <p:nvPr/>
        </p:nvSpPr>
        <p:spPr>
          <a:xfrm>
            <a:off x="4384675" y="1475105"/>
            <a:ext cx="4020820" cy="3250565"/>
          </a:xfrm>
          <a:prstGeom prst="foldedCorne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lIns="288290" tIns="899795" rIns="288290" rtlCol="0" anchor="ctr"/>
          <a:lstStyle/>
          <a:p>
            <a:pPr indent="457200" algn="l" fontAlgn="auto">
              <a:lnSpc>
                <a:spcPct val="150000"/>
              </a:lnSpc>
              <a:extLst>
                <a:ext uri="{35155182-B16C-46BC-9424-99874614C6A1}">
                  <wpsdc:indentchars xmlns="" xmlns:wpsdc="http://www.wps.cn/officeDocument/2017/drawingmlCustomData" val="200" checksum="59296752"/>
                </a:ext>
              </a:extLst>
            </a:pPr>
            <a:r>
              <a:rPr lang="zh-CN" altLang="en-US">
                <a:cs typeface="黑体" panose="02010609060101010101" charset="-122"/>
              </a:rPr>
              <a:t>请同学们基于本节学习的知识，找一个自己喜欢的电商网页进行需求的分析和需求思维导图的制作。	</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任务训练</a:t>
            </a:r>
          </a:p>
        </p:txBody>
      </p:sp>
      <p:sp>
        <p:nvSpPr>
          <p:cNvPr id="17" name="文本框 16"/>
          <p:cNvSpPr txBox="1"/>
          <p:nvPr/>
        </p:nvSpPr>
        <p:spPr>
          <a:xfrm>
            <a:off x="1437640" y="1310640"/>
            <a:ext cx="6099175" cy="737235"/>
          </a:xfrm>
          <a:prstGeom prst="rect">
            <a:avLst/>
          </a:prstGeom>
          <a:noFill/>
        </p:spPr>
        <p:txBody>
          <a:bodyPr wrap="square" rtlCol="0">
            <a:spAutoFit/>
          </a:bodyPr>
          <a:lstStyle/>
          <a:p>
            <a:pPr fontAlgn="auto">
              <a:lnSpc>
                <a:spcPct val="150000"/>
              </a:lnSpc>
            </a:pPr>
            <a:r>
              <a:rPr sz="1400">
                <a:latin typeface="黑体" panose="02010609060101010101" charset="-122"/>
                <a:ea typeface="黑体" panose="02010609060101010101" charset="-122"/>
                <a:cs typeface="黑体" panose="02010609060101010101" charset="-122"/>
              </a:rPr>
              <a:t>扫码进入课程网站，获取对应任务单，阅读任务目标，根据任务步骤，完成拓展任务并提交。</a:t>
            </a:r>
          </a:p>
        </p:txBody>
      </p:sp>
      <p:pic>
        <p:nvPicPr>
          <p:cNvPr id="2" name="图片 3" descr="QR 代码&#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915" y="2379980"/>
            <a:ext cx="3983990" cy="1617980"/>
          </a:xfrm>
          <a:prstGeom prst="rect">
            <a:avLst/>
          </a:prstGeom>
          <a:noFill/>
          <a:ln>
            <a:noFill/>
          </a:ln>
        </p:spPr>
      </p:pic>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rot="2700000">
            <a:off x="804079" y="16355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直角三角形 7"/>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30" name="直角三角形 29"/>
          <p:cNvSpPr/>
          <p:nvPr/>
        </p:nvSpPr>
        <p:spPr>
          <a:xfrm rot="13500000">
            <a:off x="-1339050" y="195080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5090795" y="2078355"/>
            <a:ext cx="2834005" cy="82994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感谢观看！</a:t>
            </a:r>
            <a:endParaRPr kumimoji="0" lang="zh-CN" altLang="en-US" sz="4000" b="0" i="0" u="none" strike="noStrike" kern="0" cap="none" spc="0" normalizeH="0" baseline="0" noProof="0">
              <a:ln>
                <a:noFill/>
              </a:ln>
              <a:solidFill>
                <a:schemeClr val="tx1">
                  <a:lumMod val="75000"/>
                  <a:lumOff val="25000"/>
                </a:schemeClr>
              </a:solidFill>
              <a:effectLst/>
              <a:uLnTx/>
              <a:uFillTx/>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矩形 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菱形 11"/>
          <p:cNvSpPr>
            <a:spLocks noChangeAspect="1"/>
          </p:cNvSpPr>
          <p:nvPr/>
        </p:nvSpPr>
        <p:spPr>
          <a:xfrm>
            <a:off x="508635" y="2078355"/>
            <a:ext cx="2158365" cy="213804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5" name="矩形 14"/>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6" name="矩形 15"/>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矩形 18"/>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菱形 25"/>
          <p:cNvSpPr>
            <a:spLocks noChangeAspect="1"/>
          </p:cNvSpPr>
          <p:nvPr/>
        </p:nvSpPr>
        <p:spPr>
          <a:xfrm>
            <a:off x="2519045" y="2825750"/>
            <a:ext cx="1606550" cy="1588135"/>
          </a:xfrm>
          <a:prstGeom prst="diamond">
            <a:avLst/>
          </a:prstGeom>
          <a:blipFill rotWithShape="1">
            <a:blip r:embed="rId6"/>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27" name="图片 26"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
        <p:nvSpPr>
          <p:cNvPr id="29" name="直角三角形 28"/>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1"/>
            <a:ext cx="5143500" cy="5143500"/>
          </a:xfrm>
          <a:prstGeom prst="rtTriangle">
            <a:avLst/>
          </a:prstGeom>
          <a:solidFill>
            <a:schemeClr val="accent5">
              <a:lumMod val="60000"/>
              <a:lumOff val="40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926595" y="383808"/>
            <a:ext cx="1853190" cy="185319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3" name="矩形 12"/>
          <p:cNvSpPr/>
          <p:nvPr/>
        </p:nvSpPr>
        <p:spPr>
          <a:xfrm>
            <a:off x="5683952" y="1180879"/>
            <a:ext cx="1714500" cy="3987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站点结构搭建</a:t>
            </a:r>
          </a:p>
        </p:txBody>
      </p:sp>
      <p:sp>
        <p:nvSpPr>
          <p:cNvPr id="15" name="矩形 14"/>
          <p:cNvSpPr/>
          <p:nvPr/>
        </p:nvSpPr>
        <p:spPr>
          <a:xfrm>
            <a:off x="5683952" y="2228011"/>
            <a:ext cx="2214880" cy="398780"/>
          </a:xfrm>
          <a:prstGeom prst="rect">
            <a:avLst/>
          </a:prstGeom>
        </p:spPr>
        <p:txBody>
          <a:bodyPr wrap="none">
            <a:spAutoFit/>
          </a:bodyPr>
          <a:lstStyle/>
          <a:p>
            <a:pPr lvl="0"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帮助中心板块制作</a:t>
            </a:r>
          </a:p>
        </p:txBody>
      </p:sp>
      <p:sp>
        <p:nvSpPr>
          <p:cNvPr id="21" name="矩形 20"/>
          <p:cNvSpPr/>
          <p:nvPr/>
        </p:nvSpPr>
        <p:spPr>
          <a:xfrm>
            <a:off x="5638867" y="3331658"/>
            <a:ext cx="2214880" cy="398780"/>
          </a:xfrm>
          <a:prstGeom prst="rect">
            <a:avLst/>
          </a:prstGeom>
        </p:spPr>
        <p:txBody>
          <a:bodyPr wrap="none">
            <a:spAutoFit/>
          </a:bodyPr>
          <a:lstStyle/>
          <a:p>
            <a:pPr lvl="0"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网站</a:t>
            </a:r>
            <a:r>
              <a:rPr lang="en-US" altLang="zh-CN" sz="2000">
                <a:solidFill>
                  <a:schemeClr val="accent1"/>
                </a:solidFill>
                <a:latin typeface="黑体" panose="02010609060101010101" charset="-122"/>
                <a:ea typeface="黑体" panose="02010609060101010101" charset="-122"/>
                <a:cs typeface="黑体" panose="02010609060101010101" charset="-122"/>
              </a:rPr>
              <a:t>LOGO</a:t>
            </a:r>
            <a:r>
              <a:rPr lang="zh-CN" altLang="en-US" sz="2000">
                <a:solidFill>
                  <a:schemeClr val="accent1"/>
                </a:solidFill>
                <a:latin typeface="黑体" panose="02010609060101010101" charset="-122"/>
                <a:ea typeface="黑体" panose="02010609060101010101" charset="-122"/>
                <a:cs typeface="黑体" panose="02010609060101010101" charset="-122"/>
              </a:rPr>
              <a:t>区块制作</a:t>
            </a:r>
          </a:p>
        </p:txBody>
      </p:sp>
      <p:sp>
        <p:nvSpPr>
          <p:cNvPr id="26" name="菱形 25"/>
          <p:cNvSpPr/>
          <p:nvPr/>
        </p:nvSpPr>
        <p:spPr>
          <a:xfrm>
            <a:off x="4848225" y="1054100"/>
            <a:ext cx="790575" cy="731520"/>
          </a:xfrm>
          <a:prstGeom prst="diamond">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1</a:t>
            </a:r>
          </a:p>
        </p:txBody>
      </p:sp>
      <p:sp>
        <p:nvSpPr>
          <p:cNvPr id="18" name="矩形 17"/>
          <p:cNvSpPr/>
          <p:nvPr/>
        </p:nvSpPr>
        <p:spPr>
          <a:xfrm rot="2700000">
            <a:off x="1405046" y="1190427"/>
            <a:ext cx="1927175" cy="1927175"/>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PA_矩形 7"/>
          <p:cNvSpPr/>
          <p:nvPr>
            <p:custDataLst>
              <p:tags r:id="rId1"/>
            </p:custDataLst>
          </p:nvPr>
        </p:nvSpPr>
        <p:spPr>
          <a:xfrm>
            <a:off x="1715853" y="1503595"/>
            <a:ext cx="1305560" cy="76835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4400" b="1" kern="0">
                <a:solidFill>
                  <a:schemeClr val="bg1"/>
                </a:solidFill>
                <a:latin typeface="黑体" panose="02010609060101010101" charset="-122"/>
                <a:ea typeface="黑体" panose="02010609060101010101" charset="-122"/>
                <a:cs typeface="黑体" panose="02010609060101010101" charset="-122"/>
              </a:rPr>
              <a:t>目录</a:t>
            </a:r>
            <a:endParaRPr kumimoji="0" lang="zh-CN" altLang="en-US" sz="12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25" name="PA_矩形 7"/>
          <p:cNvSpPr/>
          <p:nvPr>
            <p:custDataLst>
              <p:tags r:id="rId2"/>
            </p:custDataLst>
          </p:nvPr>
        </p:nvSpPr>
        <p:spPr>
          <a:xfrm>
            <a:off x="1662514" y="2201377"/>
            <a:ext cx="1412240" cy="4603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400" b="1" kern="0">
                <a:solidFill>
                  <a:schemeClr val="bg1"/>
                </a:solidFill>
                <a:latin typeface="黑体" panose="02010609060101010101" charset="-122"/>
                <a:ea typeface="黑体" panose="02010609060101010101" charset="-122"/>
                <a:cs typeface="黑体" panose="02010609060101010101" charset="-122"/>
              </a:rPr>
              <a:t>CONTENTS</a:t>
            </a:r>
            <a:endParaRPr kumimoji="0" lang="zh-CN" altLang="en-US" sz="8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4" name="菱形 3"/>
          <p:cNvSpPr/>
          <p:nvPr/>
        </p:nvSpPr>
        <p:spPr>
          <a:xfrm>
            <a:off x="4848225" y="2127250"/>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2</a:t>
            </a:r>
          </a:p>
        </p:txBody>
      </p:sp>
      <p:sp>
        <p:nvSpPr>
          <p:cNvPr id="6" name="菱形 5"/>
          <p:cNvSpPr/>
          <p:nvPr/>
        </p:nvSpPr>
        <p:spPr>
          <a:xfrm>
            <a:off x="4848225" y="3160395"/>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3</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5400000">
            <a:off x="3608070" y="-2000885"/>
            <a:ext cx="1927225" cy="914400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7C92B0"/>
              </a:solidFill>
              <a:cs typeface="黑体" panose="02010609060101010101" charset="-122"/>
            </a:endParaRPr>
          </a:p>
        </p:txBody>
      </p:sp>
      <p:sp>
        <p:nvSpPr>
          <p:cNvPr id="18" name="PA_矩形 7"/>
          <p:cNvSpPr/>
          <p:nvPr>
            <p:custDataLst>
              <p:tags r:id="rId1"/>
            </p:custDataLst>
          </p:nvPr>
        </p:nvSpPr>
        <p:spPr>
          <a:xfrm>
            <a:off x="2055167" y="2218229"/>
            <a:ext cx="5034280" cy="706755"/>
          </a:xfrm>
          <a:prstGeom prst="rect">
            <a:avLst/>
          </a:prstGeom>
        </p:spPr>
        <p:txBody>
          <a:bodyPr wrap="none">
            <a:spAutoFit/>
          </a:bodyPr>
          <a:lstStyle/>
          <a:p>
            <a:pPr lvl="0" algn="l" defTabSz="685800">
              <a:defRPr/>
            </a:pPr>
            <a:r>
              <a:rPr lang="zh-CN" altLang="en-US" sz="4000" b="1" kern="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mn-ea"/>
              </a:rPr>
              <a:t>项目一</a:t>
            </a:r>
            <a:r>
              <a:rPr lang="en-US" altLang="zh-CN" sz="4000" b="1" kern="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mn-ea"/>
              </a:rPr>
              <a:t> </a:t>
            </a:r>
            <a:r>
              <a:rPr lang="zh-CN" altLang="en-US" sz="4000" b="1" kern="0">
                <a:solidFill>
                  <a:schemeClr val="bg1"/>
                </a:solidFill>
                <a:latin typeface="黑体" panose="02010609060101010101" charset="-122"/>
                <a:ea typeface="黑体" panose="02010609060101010101" charset="-122"/>
                <a:cs typeface="黑体" panose="02010609060101010101" charset="-122"/>
              </a:rPr>
              <a:t>站点结构搭建</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0" name="矩形 29"/>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项目背景</a:t>
            </a:r>
          </a:p>
        </p:txBody>
      </p:sp>
      <p:sp>
        <p:nvSpPr>
          <p:cNvPr id="9" name="矩形 8"/>
          <p:cNvSpPr/>
          <p:nvPr>
            <p:custDataLst>
              <p:tags r:id="rId2"/>
            </p:custDataLst>
          </p:nvPr>
        </p:nvSpPr>
        <p:spPr>
          <a:xfrm>
            <a:off x="113847" y="1496790"/>
            <a:ext cx="6087291" cy="3464394"/>
          </a:xfrm>
          <a:prstGeom prst="rect">
            <a:avLst/>
          </a:prstGeom>
          <a:no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kumimoji="1" lang="zh-CN" altLang="en-US">
              <a:latin typeface="黑体" panose="02010609060101010101" charset="-122"/>
              <a:ea typeface="黑体" panose="02010609060101010101" charset="-122"/>
              <a:cs typeface="黑体" panose="02010609060101010101" charset="-122"/>
            </a:endParaRPr>
          </a:p>
        </p:txBody>
      </p:sp>
      <p:pic>
        <p:nvPicPr>
          <p:cNvPr id="11" name="图片 10" descr="C:\Users\Bonnie\Desktop\src=http _fbimg.fangxinxue.net_plan_202108_27_163006392973574.jpeg&amp;refer=http _fbimg.fangxinxue.net&amp;app=2002&amp;size=f9999,10000&amp;q=a80&amp;n=0&amp;g=0n&amp;fmt=jpeg.jpgsrc=http _fbimg.fangxinxue.net_plan_202108_27_163006392973574.jpeg&amp;refer=http _fbimg.fangxinxue.net&amp;app=2002&amp;size=f9999,10000&amp;q=a80&amp;n=0&amp;g=0n&amp;fmt=jpeg"/>
          <p:cNvPicPr>
            <a:picLocks noChangeAspect="1"/>
          </p:cNvPicPr>
          <p:nvPr>
            <p:custDataLst>
              <p:tags r:id="rId3"/>
            </p:custDataLst>
          </p:nvPr>
        </p:nvPicPr>
        <p:blipFill rotWithShape="1">
          <a:blip r:embed="rId6"/>
          <a:srcRect/>
          <a:stretch>
            <a:fillRect/>
          </a:stretch>
        </p:blipFill>
        <p:spPr>
          <a:xfrm>
            <a:off x="5580380" y="1393190"/>
            <a:ext cx="3206750" cy="2136775"/>
          </a:xfrm>
          <a:prstGeom prst="rect">
            <a:avLst/>
          </a:prstGeom>
          <a:solidFill>
            <a:schemeClr val="accent1"/>
          </a:solidFill>
          <a:ln>
            <a:noFill/>
          </a:ln>
          <a:effectLst>
            <a:outerShdw blurRad="101600" dist="101600" dir="5400000" algn="t" rotWithShape="0">
              <a:prstClr val="black">
                <a:alpha val="40000"/>
              </a:prstClr>
            </a:outerShdw>
          </a:effectLst>
        </p:spPr>
      </p:pic>
      <p:sp>
        <p:nvSpPr>
          <p:cNvPr id="13" name="L 形 12"/>
          <p:cNvSpPr/>
          <p:nvPr/>
        </p:nvSpPr>
        <p:spPr>
          <a:xfrm rot="16200000">
            <a:off x="3912235" y="3070225"/>
            <a:ext cx="1462405" cy="1402715"/>
          </a:xfrm>
          <a:prstGeom prst="corner">
            <a:avLst>
              <a:gd name="adj1" fmla="val 8012"/>
              <a:gd name="adj2" fmla="val 9506"/>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6" name="文本框 15"/>
          <p:cNvSpPr txBox="1"/>
          <p:nvPr/>
        </p:nvSpPr>
        <p:spPr>
          <a:xfrm>
            <a:off x="507365" y="1180465"/>
            <a:ext cx="4642485" cy="3138170"/>
          </a:xfrm>
          <a:prstGeom prst="rect">
            <a:avLst/>
          </a:prstGeom>
          <a:noFill/>
        </p:spPr>
        <p:txBody>
          <a:bodyPr wrap="square" rtlCol="0">
            <a:spAutoFit/>
          </a:bodyPr>
          <a:lstStyle/>
          <a:p>
            <a:pPr indent="0" fontAlgn="auto">
              <a:lnSpc>
                <a:spcPct val="150000"/>
              </a:lnSpc>
            </a:pPr>
            <a:r>
              <a:rPr lang="en-US" altLang="zh-CN" sz="1200">
                <a:latin typeface="黑体" panose="02010609060101010101" charset="-122"/>
                <a:ea typeface="黑体" panose="02010609060101010101" charset="-122"/>
                <a:cs typeface="黑体" panose="02010609060101010101" charset="-122"/>
              </a:rPr>
              <a:t>    </a:t>
            </a:r>
            <a:r>
              <a:rPr lang="zh-CN" altLang="en-US" sz="1200">
                <a:latin typeface="黑体" panose="02010609060101010101" charset="-122"/>
                <a:ea typeface="黑体" panose="02010609060101010101" charset="-122"/>
                <a:cs typeface="黑体" panose="02010609060101010101" charset="-122"/>
              </a:rPr>
              <a:t>前端开发工程师的主要任务就是将UI设计图以网页、app、小程序等前端界面呈现给用户的过程。</a:t>
            </a:r>
          </a:p>
          <a:p>
            <a:pPr indent="0" fontAlgn="auto">
              <a:lnSpc>
                <a:spcPct val="150000"/>
              </a:lnSpc>
            </a:pPr>
            <a:r>
              <a:rPr lang="zh-CN" altLang="en-US" sz="1200">
                <a:latin typeface="黑体" panose="02010609060101010101" charset="-122"/>
                <a:ea typeface="黑体" panose="02010609060101010101" charset="-122"/>
                <a:cs typeface="黑体" panose="02010609060101010101" charset="-122"/>
              </a:rPr>
              <a:t>对于大部分前端初学者来说，直接开始写代码其实是错误的学习步骤，在企业实际的开发项目中，前端工程师在开始写编码之前要完成一些准备工作。</a:t>
            </a:r>
          </a:p>
          <a:p>
            <a:pPr indent="0" fontAlgn="auto">
              <a:lnSpc>
                <a:spcPct val="150000"/>
              </a:lnSpc>
            </a:pPr>
            <a:r>
              <a:rPr lang="zh-CN" altLang="en-US" sz="1200">
                <a:latin typeface="黑体" panose="02010609060101010101" charset="-122"/>
                <a:ea typeface="黑体" panose="02010609060101010101" charset="-122"/>
                <a:cs typeface="黑体" panose="02010609060101010101" charset="-122"/>
              </a:rPr>
              <a:t>工欲善其事，必先利其器，前端工程师在开始编码之前应该先选择一个好用的前端开发工具，虽然记事本也可以进行编码，但是使用开发工具会使其编码速度提升数倍；选择了开发工具后前端开发工程师需要和UI设计师对接设计好的UI效果图，通过对效果图的分析得出需要开发的前端需求，然后根据前端需求进行代码编写，最终呈现给用户漂亮、美观的前端页面。</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4" name="矩形 33"/>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1159510" y="1267460"/>
            <a:ext cx="7408545" cy="124777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矩形 6"/>
          <p:cNvSpPr/>
          <p:nvPr/>
        </p:nvSpPr>
        <p:spPr>
          <a:xfrm>
            <a:off x="944245" y="1130935"/>
            <a:ext cx="647065" cy="6470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7" name="矩形 36"/>
          <p:cNvSpPr/>
          <p:nvPr/>
        </p:nvSpPr>
        <p:spPr>
          <a:xfrm>
            <a:off x="1499870" y="1289685"/>
            <a:ext cx="6910705" cy="1198880"/>
          </a:xfrm>
          <a:prstGeom prst="rect">
            <a:avLst/>
          </a:prstGeom>
        </p:spPr>
        <p:txBody>
          <a:bodyPr wrap="square">
            <a:spAutoFit/>
          </a:bodyPr>
          <a:lstStyle/>
          <a:p>
            <a:pPr defTabSz="685800">
              <a:lnSpc>
                <a:spcPct val="150000"/>
              </a:lnSpc>
              <a:buClr>
                <a:srgbClr val="E7E6E6">
                  <a:lumMod val="10000"/>
                </a:srgbClr>
              </a:buClr>
            </a:pPr>
            <a:r>
              <a:rPr lang="en-US" altLang="zh-CN" sz="1600">
                <a:solidFill>
                  <a:schemeClr val="bg1">
                    <a:lumMod val="50000"/>
                  </a:schemeClr>
                </a:solidFill>
                <a:latin typeface="黑体" panose="02010609060101010101" charset="-122"/>
                <a:ea typeface="黑体" panose="02010609060101010101" charset="-122"/>
                <a:cs typeface="+mn-ea"/>
              </a:rPr>
              <a:t>本次学习的农产品网上商城项目我们将由易至难一步步逐渐深入学习，从web基础开始一直到网站页面的制作成果为止，本项目重点讲述web前端开发的基础准备工作和基础理论知识</a:t>
            </a:r>
            <a:r>
              <a:rPr lang="zh-CN" altLang="en-US" sz="1600">
                <a:solidFill>
                  <a:schemeClr val="bg1">
                    <a:lumMod val="50000"/>
                  </a:schemeClr>
                </a:solidFill>
                <a:latin typeface="黑体" panose="02010609060101010101" charset="-122"/>
                <a:ea typeface="黑体" panose="02010609060101010101" charset="-122"/>
                <a:cs typeface="+mn-ea"/>
              </a:rPr>
              <a:t>。</a:t>
            </a:r>
          </a:p>
        </p:txBody>
      </p:sp>
      <p:grpSp>
        <p:nvGrpSpPr>
          <p:cNvPr id="58" name="组合 57"/>
          <p:cNvGrpSpPr/>
          <p:nvPr/>
        </p:nvGrpSpPr>
        <p:grpSpPr>
          <a:xfrm>
            <a:off x="1077595" y="1275080"/>
            <a:ext cx="359410" cy="359410"/>
            <a:chOff x="3191434" y="2145028"/>
            <a:chExt cx="359165" cy="359165"/>
          </a:xfrm>
          <a:solidFill>
            <a:schemeClr val="bg1"/>
          </a:solidFill>
        </p:grpSpPr>
        <p:sp>
          <p:nvSpPr>
            <p:cNvPr id="5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gr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研究内容</a:t>
            </a:r>
          </a:p>
        </p:txBody>
      </p:sp>
      <p:sp>
        <p:nvSpPr>
          <p:cNvPr id="101" name="文本框 100"/>
          <p:cNvSpPr txBox="1"/>
          <p:nvPr/>
        </p:nvSpPr>
        <p:spPr>
          <a:xfrm>
            <a:off x="3822700" y="2677160"/>
            <a:ext cx="2082800" cy="337185"/>
          </a:xfrm>
          <a:prstGeom prst="rect">
            <a:avLst/>
          </a:prstGeom>
          <a:noFill/>
          <a:ln w="9525">
            <a:noFill/>
          </a:ln>
        </p:spPr>
        <p:txBody>
          <a:bodyPr wrap="square">
            <a:spAutoFit/>
          </a:bodyPr>
          <a:lstStyle/>
          <a:p>
            <a:pPr indent="0" fontAlgn="auto"/>
            <a:r>
              <a:rPr lang="en-US" sz="1600" b="0">
                <a:latin typeface="黑体" panose="02010609060101010101" charset="-122"/>
                <a:ea typeface="黑体" panose="02010609060101010101" charset="-122"/>
                <a:cs typeface="黑体" panose="02010609060101010101" charset="-122"/>
              </a:rPr>
              <a:t>web</a:t>
            </a:r>
            <a:r>
              <a:rPr lang="zh-CN" sz="1600" b="0">
                <a:latin typeface="黑体" panose="02010609060101010101" charset="-122"/>
                <a:ea typeface="黑体" panose="02010609060101010101" charset="-122"/>
                <a:cs typeface="黑体" panose="02010609060101010101" charset="-122"/>
              </a:rPr>
              <a:t>前端基础理论</a:t>
            </a:r>
            <a:endParaRPr lang="zh-CN" altLang="en-US" sz="1600">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4101465" y="3127375"/>
            <a:ext cx="1706880" cy="337185"/>
          </a:xfrm>
          <a:prstGeom prst="rect">
            <a:avLst/>
          </a:prstGeom>
          <a:noFill/>
        </p:spPr>
        <p:txBody>
          <a:bodyPr wrap="none" rtlCol="0" anchor="t">
            <a:spAutoFit/>
          </a:bodyPr>
          <a:lstStyle/>
          <a:p>
            <a:pPr indent="0" fontAlgn="auto"/>
            <a:r>
              <a:rPr lang="en-US" sz="1600">
                <a:latin typeface="黑体" panose="02010609060101010101" charset="-122"/>
                <a:ea typeface="黑体" panose="02010609060101010101" charset="-122"/>
                <a:cs typeface="黑体" panose="02010609060101010101" charset="-122"/>
                <a:sym typeface="+mn-ea"/>
              </a:rPr>
              <a:t>web</a:t>
            </a:r>
            <a:r>
              <a:rPr lang="zh-CN" sz="1600">
                <a:latin typeface="黑体" panose="02010609060101010101" charset="-122"/>
                <a:ea typeface="黑体" panose="02010609060101010101" charset="-122"/>
                <a:cs typeface="黑体" panose="02010609060101010101" charset="-122"/>
                <a:sym typeface="+mn-ea"/>
              </a:rPr>
              <a:t>标准基础认值</a:t>
            </a:r>
            <a:endParaRPr lang="zh-CN" altLang="en-US" sz="1600">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a:off x="4208145" y="3637280"/>
            <a:ext cx="3027680" cy="337185"/>
          </a:xfrm>
          <a:prstGeom prst="rect">
            <a:avLst/>
          </a:prstGeom>
          <a:noFill/>
        </p:spPr>
        <p:txBody>
          <a:bodyPr wrap="none" rtlCol="0" anchor="t">
            <a:spAutoFit/>
          </a:bodyPr>
          <a:lstStyle/>
          <a:p>
            <a:pPr indent="0" fontAlgn="auto"/>
            <a:r>
              <a:rPr lang="zh-CN" sz="1600">
                <a:latin typeface="黑体" panose="02010609060101010101" charset="-122"/>
                <a:ea typeface="黑体" panose="02010609060101010101" charset="-122"/>
                <a:cs typeface="黑体" panose="02010609060101010101" charset="-122"/>
                <a:sym typeface="+mn-ea"/>
              </a:rPr>
              <a:t>切图工具与编码工具认知与安装</a:t>
            </a:r>
            <a:endParaRPr lang="zh-CN" altLang="en-US" sz="1600">
              <a:latin typeface="黑体" panose="02010609060101010101" charset="-122"/>
              <a:ea typeface="黑体" panose="02010609060101010101" charset="-122"/>
              <a:cs typeface="黑体" panose="02010609060101010101" charset="-122"/>
              <a:sym typeface="+mn-ea"/>
            </a:endParaRPr>
          </a:p>
        </p:txBody>
      </p:sp>
      <p:sp>
        <p:nvSpPr>
          <p:cNvPr id="8" name="文本框 7"/>
          <p:cNvSpPr txBox="1"/>
          <p:nvPr/>
        </p:nvSpPr>
        <p:spPr>
          <a:xfrm>
            <a:off x="4208145" y="4076700"/>
            <a:ext cx="2113280" cy="337185"/>
          </a:xfrm>
          <a:prstGeom prst="rect">
            <a:avLst/>
          </a:prstGeom>
          <a:noFill/>
        </p:spPr>
        <p:txBody>
          <a:bodyPr wrap="none" rtlCol="0" anchor="t">
            <a:spAutoFit/>
          </a:bodyPr>
          <a:lstStyle/>
          <a:p>
            <a:pPr indent="0" fontAlgn="auto"/>
            <a:r>
              <a:rPr lang="en-US" sz="1600">
                <a:latin typeface="黑体" panose="02010609060101010101" charset="-122"/>
                <a:ea typeface="黑体" panose="02010609060101010101" charset="-122"/>
                <a:cs typeface="黑体" panose="02010609060101010101" charset="-122"/>
                <a:sym typeface="+mn-ea"/>
              </a:rPr>
              <a:t>web</a:t>
            </a:r>
            <a:r>
              <a:rPr lang="zh-CN" sz="1600">
                <a:latin typeface="黑体" panose="02010609060101010101" charset="-122"/>
                <a:ea typeface="黑体" panose="02010609060101010101" charset="-122"/>
                <a:cs typeface="黑体" panose="02010609060101010101" charset="-122"/>
                <a:sym typeface="+mn-ea"/>
              </a:rPr>
              <a:t>前端需求分析方法</a:t>
            </a:r>
            <a:endParaRPr lang="zh-CN" altLang="en-US" sz="1600">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4020820" y="4516120"/>
            <a:ext cx="1706880" cy="337185"/>
          </a:xfrm>
          <a:prstGeom prst="rect">
            <a:avLst/>
          </a:prstGeom>
          <a:noFill/>
        </p:spPr>
        <p:txBody>
          <a:bodyPr wrap="none" rtlCol="0" anchor="t">
            <a:spAutoFit/>
          </a:bodyPr>
          <a:lstStyle/>
          <a:p>
            <a:pPr indent="0" fontAlgn="auto"/>
            <a:r>
              <a:rPr lang="en-US" sz="1600">
                <a:latin typeface="黑体" panose="02010609060101010101" charset="-122"/>
                <a:ea typeface="黑体" panose="02010609060101010101" charset="-122"/>
                <a:cs typeface="黑体" panose="02010609060101010101" charset="-122"/>
                <a:sym typeface="+mn-ea"/>
              </a:rPr>
              <a:t>web</a:t>
            </a:r>
            <a:r>
              <a:rPr lang="zh-CN" sz="1600">
                <a:latin typeface="黑体" panose="02010609060101010101" charset="-122"/>
                <a:ea typeface="黑体" panose="02010609060101010101" charset="-122"/>
                <a:cs typeface="黑体" panose="02010609060101010101" charset="-122"/>
                <a:sym typeface="+mn-ea"/>
              </a:rPr>
              <a:t>前端结构设计</a:t>
            </a:r>
            <a:endParaRPr lang="zh-CN" altLang="en-US" sz="1600">
              <a:latin typeface="黑体" panose="02010609060101010101" charset="-122"/>
              <a:ea typeface="黑体" panose="02010609060101010101" charset="-122"/>
              <a:cs typeface="黑体" panose="02010609060101010101" charset="-122"/>
            </a:endParaRPr>
          </a:p>
        </p:txBody>
      </p:sp>
      <p:sp>
        <p:nvSpPr>
          <p:cNvPr id="11" name="椭圆 10"/>
          <p:cNvSpPr/>
          <p:nvPr/>
        </p:nvSpPr>
        <p:spPr>
          <a:xfrm>
            <a:off x="1238885" y="2641600"/>
            <a:ext cx="2298065" cy="2237105"/>
          </a:xfrm>
          <a:prstGeom prst="ellipse">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0" name="椭圆 19"/>
          <p:cNvSpPr/>
          <p:nvPr/>
        </p:nvSpPr>
        <p:spPr>
          <a:xfrm>
            <a:off x="1436370" y="2825750"/>
            <a:ext cx="1902460" cy="1851660"/>
          </a:xfrm>
          <a:prstGeom prst="ellipse">
            <a:avLst/>
          </a:prstGeom>
          <a:blipFill dpi="0" rotWithShape="1">
            <a:blip r:embed="rId3"/>
            <a:srcRect/>
            <a:stretch>
              <a:fillRect/>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1" name="弧形 20"/>
          <p:cNvSpPr/>
          <p:nvPr/>
        </p:nvSpPr>
        <p:spPr>
          <a:xfrm>
            <a:off x="1894205" y="2520315"/>
            <a:ext cx="2093595" cy="2479675"/>
          </a:xfrm>
          <a:prstGeom prst="arc">
            <a:avLst>
              <a:gd name="adj1" fmla="val 17209533"/>
              <a:gd name="adj2" fmla="val 4386527"/>
            </a:avLst>
          </a:prstGeom>
          <a:ln w="19050">
            <a:gradFill>
              <a:gsLst>
                <a:gs pos="0">
                  <a:schemeClr val="accent1">
                    <a:lumMod val="5000"/>
                    <a:lumOff val="95000"/>
                  </a:schemeClr>
                </a:gs>
                <a:gs pos="35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黑体" panose="02010609060101010101" charset="-122"/>
            </a:endParaRPr>
          </a:p>
        </p:txBody>
      </p:sp>
      <p:grpSp>
        <p:nvGrpSpPr>
          <p:cNvPr id="23" name="组合 22"/>
          <p:cNvGrpSpPr/>
          <p:nvPr/>
        </p:nvGrpSpPr>
        <p:grpSpPr>
          <a:xfrm>
            <a:off x="3561080" y="2811780"/>
            <a:ext cx="237490" cy="231140"/>
            <a:chOff x="1357833" y="1607785"/>
            <a:chExt cx="3642430" cy="3642430"/>
          </a:xfrm>
        </p:grpSpPr>
        <p:sp>
          <p:nvSpPr>
            <p:cNvPr id="24" name="椭圆 23"/>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5" name="椭圆 24"/>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41" name="组合 40"/>
          <p:cNvGrpSpPr/>
          <p:nvPr/>
        </p:nvGrpSpPr>
        <p:grpSpPr>
          <a:xfrm>
            <a:off x="3804285" y="3233420"/>
            <a:ext cx="237490" cy="231140"/>
            <a:chOff x="1357833" y="1607785"/>
            <a:chExt cx="3642430" cy="3642430"/>
          </a:xfrm>
        </p:grpSpPr>
        <p:sp>
          <p:nvSpPr>
            <p:cNvPr id="12" name="椭圆 11"/>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13" name="椭圆 12"/>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14" name="组合 13"/>
          <p:cNvGrpSpPr/>
          <p:nvPr/>
        </p:nvGrpSpPr>
        <p:grpSpPr>
          <a:xfrm>
            <a:off x="3863975" y="3655060"/>
            <a:ext cx="237490" cy="231140"/>
            <a:chOff x="1357833" y="1607785"/>
            <a:chExt cx="3642430" cy="3642430"/>
          </a:xfrm>
        </p:grpSpPr>
        <p:sp>
          <p:nvSpPr>
            <p:cNvPr id="45" name="椭圆 44"/>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46" name="椭圆 45"/>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47" name="组合 46"/>
          <p:cNvGrpSpPr/>
          <p:nvPr/>
        </p:nvGrpSpPr>
        <p:grpSpPr>
          <a:xfrm>
            <a:off x="3804285" y="4076700"/>
            <a:ext cx="237490" cy="231140"/>
            <a:chOff x="1357833" y="1607785"/>
            <a:chExt cx="3642430" cy="3642430"/>
          </a:xfrm>
        </p:grpSpPr>
        <p:sp>
          <p:nvSpPr>
            <p:cNvPr id="48" name="椭圆 47"/>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49" name="椭圆 48"/>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50" name="组合 49"/>
          <p:cNvGrpSpPr/>
          <p:nvPr/>
        </p:nvGrpSpPr>
        <p:grpSpPr>
          <a:xfrm>
            <a:off x="3561080" y="4498340"/>
            <a:ext cx="237490" cy="231140"/>
            <a:chOff x="1357833" y="1607785"/>
            <a:chExt cx="3642430" cy="3642430"/>
          </a:xfrm>
        </p:grpSpPr>
        <p:sp>
          <p:nvSpPr>
            <p:cNvPr id="51" name="椭圆 50"/>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52" name="椭圆 51"/>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学习目标</a:t>
            </a:r>
          </a:p>
        </p:txBody>
      </p:sp>
      <p:grpSp>
        <p:nvGrpSpPr>
          <p:cNvPr id="3" name="组合 2"/>
          <p:cNvGrpSpPr/>
          <p:nvPr/>
        </p:nvGrpSpPr>
        <p:grpSpPr>
          <a:xfrm>
            <a:off x="586105" y="1461788"/>
            <a:ext cx="2217420" cy="3276140"/>
            <a:chOff x="2055" y="2500"/>
            <a:chExt cx="7230" cy="3824"/>
          </a:xfrm>
        </p:grpSpPr>
        <p:sp>
          <p:nvSpPr>
            <p:cNvPr id="17" name="圆角矩形 7"/>
            <p:cNvSpPr/>
            <p:nvPr/>
          </p:nvSpPr>
          <p:spPr>
            <a:xfrm>
              <a:off x="2055" y="2718"/>
              <a:ext cx="7230" cy="3606"/>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8" name="矩形 8"/>
            <p:cNvSpPr/>
            <p:nvPr/>
          </p:nvSpPr>
          <p:spPr>
            <a:xfrm>
              <a:off x="2492" y="3136"/>
              <a:ext cx="6050" cy="301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sz="1200" dirty="0">
                  <a:solidFill>
                    <a:schemeClr val="tx1">
                      <a:lumMod val="75000"/>
                      <a:lumOff val="25000"/>
                    </a:schemeClr>
                  </a:solidFill>
                  <a:latin typeface="黑体" panose="02010609060101010101" charset="-122"/>
                  <a:ea typeface="黑体" panose="02010609060101010101" charset="-122"/>
                  <a:cs typeface="+mn-ea"/>
                  <a:sym typeface="+mn-lt"/>
                </a:rPr>
                <a:t>1.了解web前端的概念；</a:t>
              </a:r>
            </a:p>
            <a:p>
              <a:pPr marL="0" marR="0" lvl="0" indent="0" algn="l" defTabSz="914400" rtl="0">
                <a:lnSpc>
                  <a:spcPct val="150000"/>
                </a:lnSpc>
                <a:spcBef>
                  <a:spcPts val="0"/>
                </a:spcBef>
                <a:spcAft>
                  <a:spcPct val="0"/>
                </a:spcAft>
                <a:buClrTx/>
                <a:buSzTx/>
                <a:buFont typeface="Arial" panose="020B0604020202020204" pitchFamily="34" charset="0"/>
                <a:buNone/>
                <a:defRPr/>
              </a:pPr>
              <a:r>
                <a:rPr sz="1200" dirty="0">
                  <a:solidFill>
                    <a:schemeClr val="tx1">
                      <a:lumMod val="75000"/>
                      <a:lumOff val="25000"/>
                    </a:schemeClr>
                  </a:solidFill>
                  <a:latin typeface="黑体" panose="02010609060101010101" charset="-122"/>
                  <a:ea typeface="黑体" panose="02010609060101010101" charset="-122"/>
                  <a:cs typeface="+mn-ea"/>
                  <a:sym typeface="+mn-lt"/>
                </a:rPr>
                <a:t>2.了解什么是网站和网页；</a:t>
              </a:r>
            </a:p>
            <a:p>
              <a:pPr marL="0" marR="0" lvl="0" indent="0" algn="l" defTabSz="914400" rtl="0">
                <a:lnSpc>
                  <a:spcPct val="150000"/>
                </a:lnSpc>
                <a:spcBef>
                  <a:spcPts val="0"/>
                </a:spcBef>
                <a:spcAft>
                  <a:spcPct val="0"/>
                </a:spcAft>
                <a:buClrTx/>
                <a:buSzTx/>
                <a:buFont typeface="Arial" panose="020B0604020202020204" pitchFamily="34" charset="0"/>
                <a:buNone/>
                <a:defRPr/>
              </a:pPr>
              <a:r>
                <a:rPr sz="1200" dirty="0">
                  <a:solidFill>
                    <a:schemeClr val="tx1">
                      <a:lumMod val="75000"/>
                      <a:lumOff val="25000"/>
                    </a:schemeClr>
                  </a:solidFill>
                  <a:latin typeface="黑体" panose="02010609060101010101" charset="-122"/>
                  <a:ea typeface="黑体" panose="02010609060101010101" charset="-122"/>
                  <a:cs typeface="+mn-ea"/>
                  <a:sym typeface="+mn-lt"/>
                </a:rPr>
                <a:t>3.认识HTML文档的页面结构；</a:t>
              </a:r>
            </a:p>
            <a:p>
              <a:pPr marL="0" marR="0" lvl="0" indent="0" algn="l" defTabSz="914400" rtl="0">
                <a:lnSpc>
                  <a:spcPct val="150000"/>
                </a:lnSpc>
                <a:spcBef>
                  <a:spcPts val="0"/>
                </a:spcBef>
                <a:spcAft>
                  <a:spcPct val="0"/>
                </a:spcAft>
                <a:buClrTx/>
                <a:buSzTx/>
                <a:buFont typeface="Arial" panose="020B0604020202020204" pitchFamily="34" charset="0"/>
                <a:buNone/>
                <a:defRPr/>
              </a:pPr>
              <a:r>
                <a:rPr sz="1200" dirty="0">
                  <a:solidFill>
                    <a:schemeClr val="tx1">
                      <a:lumMod val="75000"/>
                      <a:lumOff val="25000"/>
                    </a:schemeClr>
                  </a:solidFill>
                  <a:latin typeface="黑体" panose="02010609060101010101" charset="-122"/>
                  <a:ea typeface="黑体" panose="02010609060101010101" charset="-122"/>
                  <a:cs typeface="+mn-ea"/>
                  <a:sym typeface="+mn-lt"/>
                </a:rPr>
                <a:t>4.了解切图和设计工具；</a:t>
              </a:r>
            </a:p>
            <a:p>
              <a:pPr marL="0" marR="0" lvl="0" indent="0" algn="l" defTabSz="914400" rtl="0">
                <a:lnSpc>
                  <a:spcPct val="150000"/>
                </a:lnSpc>
                <a:spcBef>
                  <a:spcPts val="0"/>
                </a:spcBef>
                <a:spcAft>
                  <a:spcPct val="0"/>
                </a:spcAft>
                <a:buClrTx/>
                <a:buSzTx/>
                <a:buFont typeface="Arial" panose="020B0604020202020204" pitchFamily="34" charset="0"/>
                <a:buNone/>
                <a:defRPr/>
              </a:pPr>
              <a:r>
                <a:rPr sz="1200" dirty="0">
                  <a:solidFill>
                    <a:schemeClr val="tx1">
                      <a:lumMod val="75000"/>
                      <a:lumOff val="25000"/>
                    </a:schemeClr>
                  </a:solidFill>
                  <a:latin typeface="黑体" panose="02010609060101010101" charset="-122"/>
                  <a:ea typeface="黑体" panose="02010609060101010101" charset="-122"/>
                  <a:cs typeface="+mn-ea"/>
                  <a:sym typeface="+mn-lt"/>
                </a:rPr>
                <a:t>5.熟知前端需求的分析方法。</a:t>
              </a:r>
            </a:p>
          </p:txBody>
        </p:sp>
        <p:sp>
          <p:nvSpPr>
            <p:cNvPr id="19" name="圆角矩形 11"/>
            <p:cNvSpPr/>
            <p:nvPr/>
          </p:nvSpPr>
          <p:spPr>
            <a:xfrm>
              <a:off x="3339" y="2500"/>
              <a:ext cx="4625"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20" name="文本框 12"/>
            <p:cNvSpPr txBox="1"/>
            <p:nvPr/>
          </p:nvSpPr>
          <p:spPr>
            <a:xfrm>
              <a:off x="3482" y="2552"/>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知识目标</a:t>
              </a:r>
            </a:p>
          </p:txBody>
        </p:sp>
      </p:grpSp>
      <p:grpSp>
        <p:nvGrpSpPr>
          <p:cNvPr id="4" name="组合 3"/>
          <p:cNvGrpSpPr/>
          <p:nvPr/>
        </p:nvGrpSpPr>
        <p:grpSpPr>
          <a:xfrm>
            <a:off x="3481705" y="1461692"/>
            <a:ext cx="2217420" cy="3276188"/>
            <a:chOff x="2055" y="2439"/>
            <a:chExt cx="7230" cy="3846"/>
          </a:xfrm>
        </p:grpSpPr>
        <p:sp>
          <p:nvSpPr>
            <p:cNvPr id="5" name="圆角矩形 7"/>
            <p:cNvSpPr/>
            <p:nvPr/>
          </p:nvSpPr>
          <p:spPr>
            <a:xfrm>
              <a:off x="2055" y="2658"/>
              <a:ext cx="7230" cy="3627"/>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8" name="矩形 8"/>
            <p:cNvSpPr/>
            <p:nvPr/>
          </p:nvSpPr>
          <p:spPr>
            <a:xfrm>
              <a:off x="2525" y="3135"/>
              <a:ext cx="6614" cy="303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1.能够熟练使用切图工具；</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2.能够熟练使用前端编码工具；</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3.能够熟练创建及运行网页；</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4.能够根据UI设计图分析功能需求；</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5.能够根据UI设计图分析网页的布局结构。</a:t>
              </a:r>
            </a:p>
          </p:txBody>
        </p:sp>
        <p:sp>
          <p:nvSpPr>
            <p:cNvPr id="9" name="圆角矩形 11"/>
            <p:cNvSpPr/>
            <p:nvPr/>
          </p:nvSpPr>
          <p:spPr>
            <a:xfrm>
              <a:off x="3401" y="2439"/>
              <a:ext cx="4418" cy="50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0" name="文本框 12"/>
            <p:cNvSpPr txBox="1"/>
            <p:nvPr/>
          </p:nvSpPr>
          <p:spPr>
            <a:xfrm>
              <a:off x="3549" y="2491"/>
              <a:ext cx="4281" cy="39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技能目标</a:t>
              </a:r>
            </a:p>
          </p:txBody>
        </p:sp>
      </p:grpSp>
      <p:grpSp>
        <p:nvGrpSpPr>
          <p:cNvPr id="11" name="组合 10"/>
          <p:cNvGrpSpPr/>
          <p:nvPr/>
        </p:nvGrpSpPr>
        <p:grpSpPr>
          <a:xfrm>
            <a:off x="6340475" y="1461135"/>
            <a:ext cx="2217420" cy="3276869"/>
            <a:chOff x="2055" y="2413"/>
            <a:chExt cx="7230" cy="3825"/>
          </a:xfrm>
        </p:grpSpPr>
        <p:sp>
          <p:nvSpPr>
            <p:cNvPr id="12" name="圆角矩形 7"/>
            <p:cNvSpPr/>
            <p:nvPr/>
          </p:nvSpPr>
          <p:spPr>
            <a:xfrm>
              <a:off x="2055" y="2636"/>
              <a:ext cx="7230" cy="3602"/>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3" name="矩形 8"/>
            <p:cNvSpPr/>
            <p:nvPr/>
          </p:nvSpPr>
          <p:spPr>
            <a:xfrm>
              <a:off x="2918" y="3089"/>
              <a:ext cx="6004" cy="269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1.培养学生的主动性、执行力；</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2.锻炼学生工作中胆大心细；</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3.锻炼学生逻辑思维能力；</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200" dirty="0">
                  <a:solidFill>
                    <a:schemeClr val="tx1">
                      <a:lumMod val="75000"/>
                      <a:lumOff val="25000"/>
                    </a:schemeClr>
                  </a:solidFill>
                  <a:latin typeface="黑体" panose="02010609060101010101" charset="-122"/>
                  <a:ea typeface="黑体" panose="02010609060101010101" charset="-122"/>
                  <a:cs typeface="+mn-ea"/>
                  <a:sym typeface="+mn-lt"/>
                </a:rPr>
                <a:t>4.培养学生有探索创新精神。</a:t>
              </a:r>
            </a:p>
          </p:txBody>
        </p:sp>
        <p:sp>
          <p:nvSpPr>
            <p:cNvPr id="14" name="圆角矩形 11"/>
            <p:cNvSpPr/>
            <p:nvPr/>
          </p:nvSpPr>
          <p:spPr>
            <a:xfrm>
              <a:off x="3496" y="2413"/>
              <a:ext cx="4371"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49" name="文本框 12"/>
            <p:cNvSpPr txBox="1"/>
            <p:nvPr/>
          </p:nvSpPr>
          <p:spPr>
            <a:xfrm>
              <a:off x="3537" y="2469"/>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素养目标</a:t>
              </a: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4020" y="1514475"/>
            <a:ext cx="3343275" cy="1485900"/>
          </a:xfrm>
          <a:prstGeom prst="rect">
            <a:avLst/>
          </a:prstGeom>
          <a:noFill/>
        </p:spPr>
        <p:txBody>
          <a:bodyPr wrap="square" lIns="47625" tIns="19050" rIns="47625" bIns="19050" rtlCol="0" anchor="ctr" anchorCtr="0">
            <a:normAutofit fontScale="90000"/>
          </a:bodyPr>
          <a:lstStyle/>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任务二</a:t>
            </a:r>
          </a:p>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站点主体结构搭建</a:t>
            </a:r>
          </a:p>
        </p:txBody>
      </p:sp>
      <p:pic>
        <p:nvPicPr>
          <p:cNvPr id="4" name="图片 3" descr="C:\Users\Bonnie\Desktop\src=http _images.edutt.com_plan_202010_12_160248652999726.png&amp;refer=http _images.edutt.com&amp;app=2002&amp;size=f9999,10000&amp;q=a80&amp;n=0&amp;g=0n&amp;fmt=jpeg.jpgsrc=http _images.edutt.com_plan_202010_12_160248652999726.png&amp;refer=http _images.edutt.com&amp;app=2002&amp;size=f9999,10000&amp;q=a80&amp;n=0&amp;g=0n&amp;fmt=jpeg"/>
          <p:cNvPicPr>
            <a:picLocks noChangeAspect="1"/>
          </p:cNvPicPr>
          <p:nvPr>
            <p:custDataLst>
              <p:tags r:id="rId3"/>
            </p:custDataLst>
          </p:nvPr>
        </p:nvPicPr>
        <p:blipFill rotWithShape="1">
          <a:blip r:embed="rId8"/>
          <a:srcRect/>
          <a:stretch>
            <a:fillRect/>
          </a:stretch>
        </p:blipFill>
        <p:spPr>
          <a:xfrm>
            <a:off x="3757295" y="885825"/>
            <a:ext cx="5129530" cy="3204845"/>
          </a:xfrm>
          <a:custGeom>
            <a:avLst/>
            <a:gdLst/>
            <a:ahLst/>
            <a:cxnLst>
              <a:cxn ang="3">
                <a:pos x="hc" y="t"/>
              </a:cxn>
              <a:cxn ang="cd2">
                <a:pos x="l" y="vc"/>
              </a:cxn>
              <a:cxn ang="cd4">
                <a:pos x="hc" y="b"/>
              </a:cxn>
              <a:cxn ang="0">
                <a:pos x="r" y="vc"/>
              </a:cxn>
            </a:cxnLst>
            <a:rect l="l" t="t" r="r" b="b"/>
            <a:pathLst>
              <a:path w="12000" h="6960">
                <a:moveTo>
                  <a:pt x="0" y="0"/>
                </a:moveTo>
                <a:lnTo>
                  <a:pt x="12000" y="0"/>
                </a:lnTo>
                <a:lnTo>
                  <a:pt x="12000" y="6960"/>
                </a:lnTo>
                <a:lnTo>
                  <a:pt x="0" y="696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
        <p:nvSpPr>
          <p:cNvPr id="5" name="矩形 4"/>
          <p:cNvSpPr/>
          <p:nvPr>
            <p:custDataLst>
              <p:tags r:id="rId4"/>
            </p:custDataLst>
          </p:nvPr>
        </p:nvSpPr>
        <p:spPr>
          <a:xfrm>
            <a:off x="1265118" y="4"/>
            <a:ext cx="1423045" cy="1143009"/>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2" name="矩形 1"/>
          <p:cNvSpPr/>
          <p:nvPr>
            <p:custDataLst>
              <p:tags r:id="rId5"/>
            </p:custDataLst>
          </p:nvPr>
        </p:nvSpPr>
        <p:spPr>
          <a:xfrm>
            <a:off x="1265118" y="1257314"/>
            <a:ext cx="1423045" cy="57151"/>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7" name="矩形 6"/>
          <p:cNvSpPr/>
          <p:nvPr>
            <p:custDataLst>
              <p:tags r:id="rId6"/>
            </p:custDataLst>
          </p:nvPr>
        </p:nvSpPr>
        <p:spPr>
          <a:xfrm>
            <a:off x="1265118" y="3200388"/>
            <a:ext cx="1423045" cy="1943112"/>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15745"/>
            <a:ext cx="294576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392555"/>
            <a:ext cx="317881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黑体" panose="02010609060101010101" charset="-122"/>
                <a:ea typeface="黑体" panose="02010609060101010101" charset="-122"/>
                <a:cs typeface="黑体" panose="02010609060101010101" charset="-122"/>
              </a:rPr>
              <a:t>一、需求分析的概念</a:t>
            </a:r>
          </a:p>
        </p:txBody>
      </p:sp>
      <p:pic>
        <p:nvPicPr>
          <p:cNvPr id="11" name="图片 10"/>
          <p:cNvPicPr>
            <a:picLocks noChangeAspect="1"/>
          </p:cNvPicPr>
          <p:nvPr/>
        </p:nvPicPr>
        <p:blipFill>
          <a:blip r:embed="rId3"/>
          <a:stretch>
            <a:fillRect/>
          </a:stretch>
        </p:blipFill>
        <p:spPr>
          <a:xfrm>
            <a:off x="286385" y="2331720"/>
            <a:ext cx="4020185" cy="2558415"/>
          </a:xfrm>
          <a:prstGeom prst="rect">
            <a:avLst/>
          </a:prstGeom>
        </p:spPr>
      </p:pic>
      <p:sp>
        <p:nvSpPr>
          <p:cNvPr id="12" name="云形标注 11"/>
          <p:cNvSpPr/>
          <p:nvPr/>
        </p:nvSpPr>
        <p:spPr>
          <a:xfrm>
            <a:off x="5124450" y="2364105"/>
            <a:ext cx="3540760" cy="2280285"/>
          </a:xfrm>
          <a:prstGeom prst="cloudCallout">
            <a:avLst>
              <a:gd name="adj1" fmla="val -59953"/>
              <a:gd name="adj2" fmla="val 5576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a:cs typeface="黑体" panose="02010609060101010101" charset="-122"/>
              </a:rPr>
              <a:t>需求分析是软件开发前非常重要的一个环节，主要分析软件在功能上需要实现什么？</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59_1*i*9"/>
  <p:tag name="KSO_WM_TEMPLATE_CATEGORY" val="diagram"/>
  <p:tag name="KSO_WM_TEMPLATE_INDEX" val="20200659"/>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40.5307086614175,&quot;width&quot;:4605.39842519685}"/>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KSO_WM_SLIDE_ID" val="diagram2021270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SLIDE_TYPE" val="text"/>
  <p:tag name="KSO_WM_SLIDE_SUBTYPE" val="picTxt"/>
  <p:tag name="KSO_WM_SLIDE_SIZE" val="840*539"/>
  <p:tag name="KSO_WM_SLIDE_POSITION" val="72*0"/>
  <p:tag name="KSO_WM_SLIDE_LAYOUT_INFO" val="{&quot;direction&quot;:1,&quot;id&quot;:&quot;2021-04-01T15:44:12&quot;,&quot;maxSize&quot;:{&quot;size1&quot;:32.5},&quot;minSize&quot;:{&quot;size1&quot;:27.600000000000001},&quot;normalSize&quot;:{&quot;size1&quot;:32.5},&quot;subLayout&quot;:[{&quot;id&quot;:&quot;2021-04-01T15:44:12&quot;,&quot;margin&quot;:{&quot;bottom&quot;:8.0430002212524414,&quot;left&quot;:2.5399999618530273,&quot;right&quot;:0.026000002399086952,&quot;top&quot;:5.5029997825622559},&quot;type&quot;:0},{&quot;id&quot;:&quot;2021-04-01T15:44:12&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3"/>
  <p:tag name="KSO_WM_TEMPLATE_ASSEMBLE_XID" val="60656f654054ed1e2fb8094f"/>
  <p:tag name="KSO_WM_TEMPLATE_ASSEMBLE_GROUPID" val="60656f654054ed1e2fb8094f"/>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19.xml><?xml version="1.0" encoding="utf-8"?>
<p:tagLst xmlns:a="http://schemas.openxmlformats.org/drawingml/2006/main" xmlns:r="http://schemas.openxmlformats.org/officeDocument/2006/relationships" xmlns:p="http://schemas.openxmlformats.org/presentationml/2006/main">
  <p:tag name="KSO_WM_UNIT_VALUE" val="1227*2115"/>
  <p:tag name="KSO_WM_UNIT_HIGHLIGHT" val="0"/>
  <p:tag name="KSO_WM_UNIT_COMPATIBLE" val="0"/>
  <p:tag name="KSO_WM_UNIT_DIAGRAM_ISNUMVISUAL" val="0"/>
  <p:tag name="KSO_WM_UNIT_DIAGRAM_ISREFERUNIT" val="0"/>
  <p:tag name="KSO_WM_UNIT_TYPE" val="d"/>
  <p:tag name="KSO_WM_UNIT_INDEX" val="1"/>
  <p:tag name="KSO_WM_UNIT_ID" val="diagram20212700_1*d*1"/>
  <p:tag name="KSO_WM_TEMPLATE_CATEGORY" val="diagram"/>
  <p:tag name="KSO_WM_TEMPLATE_INDEX" val="20212700"/>
  <p:tag name="KSO_WM_UNIT_LAYERLEVEL" val="1"/>
  <p:tag name="KSO_WM_TAG_VERSION" val="1.0"/>
  <p:tag name="KSO_WM_BEAUTIFY_FLAG" val="#wm#"/>
  <p:tag name="KSO_WM_CHIP_GROUPID" val="5e7310da9a230a26b9e88a19"/>
  <p:tag name="KSO_WM_CHIP_XID" val="5e7310da9a230a26b9e88a1a"/>
  <p:tag name="KSO_WM_UNIT_DEC_AREA_ID" val="a786dfddc6a4482fad0c30733a9568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bcfbcf65e094c4b88411179705d5a1d"/>
  <p:tag name="KSO_WM_UNIT_SUPPORT_UNIT_TYPE" val="[&quot;d&quot;]"/>
  <p:tag name="KSO_WM_TEMPLATE_ASSEMBLE_XID" val="60656f654054ed1e2fb8094f"/>
  <p:tag name="KSO_WM_TEMPLATE_ASSEMBLE_GROUPID" val="60656f654054ed1e2fb8094f"/>
  <p:tag name="KSO_WM_UNIT_PICTURE_CLIP_FLAG" val="0"/>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OCKET_APPLY_TIME" val="2020年7月7日"/>
  <p:tag name="POCKET_APPLY_TYPE" val="Slide"/>
  <p:tag name="APPLYTYPE" val="Other"/>
  <p:tag name="APPLYORDER" val="2"/>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OCKET_APPLY_TIME" val="2020年7月7日"/>
  <p:tag name="POCKET_APPLY_TYPE" val="Slide"/>
  <p:tag name="APPLYTYPE" val="Other"/>
  <p:tag name="APPLYORDER" val="1"/>
</p:tagLst>
</file>

<file path=ppt/tags/tag27.xml><?xml version="1.0" encoding="utf-8"?>
<p:tagLst xmlns:a="http://schemas.openxmlformats.org/drawingml/2006/main" xmlns:r="http://schemas.openxmlformats.org/officeDocument/2006/relationships" xmlns:p="http://schemas.openxmlformats.org/presentationml/2006/main">
  <p:tag name="POCKET_APPLY_TIME" val="2020年7月7日"/>
  <p:tag name="POCKET_APPLY_TYPE" val="Slide"/>
  <p:tag name="APPLYTYPE" val="Desc"/>
  <p:tag name="APPLYORDER" val="1"/>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11"/>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1"/>
</p:tagLst>
</file>

<file path=ppt/tags/tag39.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40.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3"/>
</p:tagLst>
</file>

<file path=ppt/tags/tag41.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Title"/>
  <p:tag name="APPLYORDER" val="1"/>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1"/>
</p:tagLst>
</file>

<file path=ppt/tags/tag44.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2"/>
</p:tagLst>
</file>

<file path=ppt/tags/tag45.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3"/>
</p:tagLst>
</file>

<file path=ppt/tags/tag46.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Title"/>
  <p:tag name="APPLYORDER" val="1"/>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1"/>
</p:tagLst>
</file>

<file path=ppt/tags/tag49.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50.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SubTitle"/>
  <p:tag name="APPLYORDER" val="3"/>
</p:tagLst>
</file>

<file path=ppt/tags/tag51.xml><?xml version="1.0" encoding="utf-8"?>
<p:tagLst xmlns:a="http://schemas.openxmlformats.org/drawingml/2006/main" xmlns:r="http://schemas.openxmlformats.org/officeDocument/2006/relationships" xmlns:p="http://schemas.openxmlformats.org/presentationml/2006/main">
  <p:tag name="POCKET_APPLY_TIME" val="2020年7月9日"/>
  <p:tag name="POCKET_APPLY_TYPE" val="Slide"/>
  <p:tag name="APPLYTYPE" val="Title"/>
  <p:tag name="APPLYORDER" val="1"/>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自定义 168">
      <a:dk1>
        <a:sysClr val="windowText" lastClr="000000"/>
      </a:dk1>
      <a:lt1>
        <a:sysClr val="window" lastClr="FFFFFF"/>
      </a:lt1>
      <a:dk2>
        <a:srgbClr val="EEF2F5"/>
      </a:dk2>
      <a:lt2>
        <a:srgbClr val="E7E6E6"/>
      </a:lt2>
      <a:accent1>
        <a:srgbClr val="3C4D63"/>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TotalTime>
  <Words>1489</Words>
  <Application>Microsoft Office PowerPoint</Application>
  <PresentationFormat>全屏显示(16:9)</PresentationFormat>
  <Paragraphs>119</Paragraphs>
  <Slides>26</Slides>
  <Notes>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Administrator</cp:lastModifiedBy>
  <cp:revision>471</cp:revision>
  <dcterms:created xsi:type="dcterms:W3CDTF">2019-06-21T02:16:00Z</dcterms:created>
  <dcterms:modified xsi:type="dcterms:W3CDTF">2022-02-27T13:15:57Z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v1.0_mb_E2QpawOMBC5+dMJ4NzsUIQ==</vt:lpwstr>
  </property>
  <property fmtid="{D5CDD505-2E9C-101B-9397-08002B2CF9AE}" pid="4" name="ICV">
    <vt:lpwstr>C0D83582DF4849AC807483AC1BD13007</vt:lpwstr>
  </property>
</Properties>
</file>