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30"/>
  </p:handoutMasterIdLst>
  <p:sldIdLst>
    <p:sldId id="506" r:id="rId3"/>
    <p:sldId id="562" r:id="rId4"/>
    <p:sldId id="481" r:id="rId5"/>
    <p:sldId id="482" r:id="rId6"/>
    <p:sldId id="529" r:id="rId7"/>
    <p:sldId id="532" r:id="rId9"/>
    <p:sldId id="530" r:id="rId10"/>
    <p:sldId id="548" r:id="rId11"/>
    <p:sldId id="639" r:id="rId12"/>
    <p:sldId id="676" r:id="rId13"/>
    <p:sldId id="677" r:id="rId14"/>
    <p:sldId id="678" r:id="rId15"/>
    <p:sldId id="679" r:id="rId16"/>
    <p:sldId id="587" r:id="rId17"/>
    <p:sldId id="588" r:id="rId18"/>
    <p:sldId id="652" r:id="rId19"/>
    <p:sldId id="655" r:id="rId20"/>
    <p:sldId id="656" r:id="rId21"/>
    <p:sldId id="666" r:id="rId22"/>
    <p:sldId id="673" r:id="rId23"/>
    <p:sldId id="674" r:id="rId24"/>
    <p:sldId id="675" r:id="rId25"/>
    <p:sldId id="542" r:id="rId26"/>
    <p:sldId id="543" r:id="rId27"/>
    <p:sldId id="544" r:id="rId28"/>
    <p:sldId id="546"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xuan Zeng" initials="xZ"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EA6F2"/>
    <a:srgbClr val="96BAF6"/>
    <a:srgbClr val="3B64DA"/>
    <a:srgbClr val="80A6F2"/>
    <a:srgbClr val="3D74EB"/>
    <a:srgbClr val="2D3A4A"/>
    <a:srgbClr val="C7D9FA"/>
    <a:srgbClr val="7FA6F2"/>
    <a:srgbClr val="7C92B0"/>
    <a:srgbClr val="3C4D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1" autoAdjust="0"/>
    <p:restoredTop sz="94660"/>
  </p:normalViewPr>
  <p:slideViewPr>
    <p:cSldViewPr snapToGrid="0" showGuides="1">
      <p:cViewPr varScale="1">
        <p:scale>
          <a:sx n="109" d="100"/>
          <a:sy n="109" d="100"/>
        </p:scale>
        <p:origin x="888" y="91"/>
      </p:cViewPr>
      <p:guideLst>
        <p:guide orient="horz" pos="2245"/>
        <p:guide pos="8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黑体" panose="02010609060101010101" charset="-122"/>
              <a:ea typeface="黑体" panose="02010609060101010101" charset="-122"/>
              <a:cs typeface="黑体" panose="0201060906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黑体" panose="02010609060101010101" charset="-122"/>
              </a:rPr>
            </a:fld>
            <a:endParaRPr lang="zh-CN" altLang="en-US">
              <a:cs typeface="黑体" panose="0201060906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黑体" panose="02010609060101010101" charset="-122"/>
              <a:ea typeface="黑体" panose="02010609060101010101" charset="-122"/>
              <a:cs typeface="黑体" panose="0201060906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黑体" panose="02010609060101010101" charset="-122"/>
              </a:rPr>
            </a:fld>
            <a:endParaRPr lang="zh-CN" altLang="en-US">
              <a:cs typeface="黑体" panose="0201060906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黑体" panose="02010609060101010101" charset="-122"/>
                <a:ea typeface="黑体" panose="02010609060101010101" charset="-122"/>
                <a:cs typeface="黑体" panose="020106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黑体" panose="02010609060101010101" charset="-122"/>
                <a:ea typeface="黑体" panose="02010609060101010101" charset="-122"/>
                <a:cs typeface="黑体" panose="02010609060101010101"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黑体" panose="02010609060101010101" charset="-122"/>
                <a:ea typeface="黑体" panose="02010609060101010101" charset="-122"/>
                <a:cs typeface="黑体" panose="020106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黑体" panose="02010609060101010101" charset="-122"/>
                <a:ea typeface="黑体" panose="02010609060101010101" charset="-122"/>
                <a:cs typeface="黑体" panose="02010609060101010101"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1pPr>
    <a:lvl2pPr marL="4572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2pPr>
    <a:lvl3pPr marL="9144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3pPr>
    <a:lvl4pPr marL="13716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4pPr>
    <a:lvl5pPr marL="18288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Picture Placeholder 7"/>
          <p:cNvSpPr>
            <a:spLocks noGrp="1"/>
          </p:cNvSpPr>
          <p:nvPr>
            <p:ph type="pic" sz="quarter" idx="14"/>
          </p:nvPr>
        </p:nvSpPr>
        <p:spPr>
          <a:xfrm>
            <a:off x="392406" y="1281723"/>
            <a:ext cx="1440000" cy="14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 name="Picture Placeholder 7"/>
          <p:cNvSpPr>
            <a:spLocks noGrp="1"/>
          </p:cNvSpPr>
          <p:nvPr>
            <p:ph type="pic" sz="quarter" idx="15"/>
          </p:nvPr>
        </p:nvSpPr>
        <p:spPr>
          <a:xfrm>
            <a:off x="1966373" y="2848195"/>
            <a:ext cx="1440000" cy="14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1" name="Picture Placeholder 7"/>
          <p:cNvSpPr>
            <a:spLocks noGrp="1"/>
          </p:cNvSpPr>
          <p:nvPr>
            <p:ph type="pic" sz="quarter" idx="16"/>
          </p:nvPr>
        </p:nvSpPr>
        <p:spPr>
          <a:xfrm>
            <a:off x="3540340" y="1306945"/>
            <a:ext cx="5211254" cy="2981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1966373" y="1306945"/>
            <a:ext cx="1440000" cy="14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3" name="矩形 12"/>
          <p:cNvSpPr/>
          <p:nvPr userDrawn="1"/>
        </p:nvSpPr>
        <p:spPr>
          <a:xfrm>
            <a:off x="392406" y="2848195"/>
            <a:ext cx="1440000" cy="14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grpSp>
        <p:nvGrpSpPr>
          <p:cNvPr id="11" name="组合 10"/>
          <p:cNvGrpSpPr/>
          <p:nvPr userDrawn="1"/>
        </p:nvGrpSpPr>
        <p:grpSpPr>
          <a:xfrm>
            <a:off x="0" y="-147138"/>
            <a:ext cx="2064677" cy="1842774"/>
            <a:chOff x="-5645" y="-259647"/>
            <a:chExt cx="3623733" cy="3234269"/>
          </a:xfrm>
        </p:grpSpPr>
        <p:sp>
          <p:nvSpPr>
            <p:cNvPr id="12" name="直角三角形 11"/>
            <p:cNvSpPr/>
            <p:nvPr userDrawn="1"/>
          </p:nvSpPr>
          <p:spPr>
            <a:xfrm rot="5400000">
              <a:off x="-1" y="-1"/>
              <a:ext cx="2449689" cy="244968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cxnSp>
          <p:nvCxnSpPr>
            <p:cNvPr id="13" name="直接连接符 12"/>
            <p:cNvCxnSpPr/>
            <p:nvPr userDrawn="1"/>
          </p:nvCxnSpPr>
          <p:spPr>
            <a:xfrm flipH="1">
              <a:off x="-5645" y="5643"/>
              <a:ext cx="2946400" cy="296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1646351" y="-259647"/>
              <a:ext cx="1971737" cy="1986847"/>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a:off x="7043426" y="3445370"/>
            <a:ext cx="2100574" cy="1821870"/>
            <a:chOff x="5462910" y="2187220"/>
            <a:chExt cx="3686736" cy="3197580"/>
          </a:xfrm>
        </p:grpSpPr>
        <p:sp>
          <p:nvSpPr>
            <p:cNvPr id="16" name="直角三角形 15"/>
            <p:cNvSpPr/>
            <p:nvPr userDrawn="1"/>
          </p:nvSpPr>
          <p:spPr>
            <a:xfrm rot="16200000">
              <a:off x="6694311" y="2693811"/>
              <a:ext cx="2449689" cy="244968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cxnSp>
          <p:nvCxnSpPr>
            <p:cNvPr id="17" name="直接连接符 16"/>
            <p:cNvCxnSpPr/>
            <p:nvPr userDrawn="1"/>
          </p:nvCxnSpPr>
          <p:spPr>
            <a:xfrm flipH="1">
              <a:off x="6203246" y="2187220"/>
              <a:ext cx="2946400" cy="296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flipH="1">
              <a:off x="5462910" y="3397953"/>
              <a:ext cx="1971737" cy="198684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Picture Placeholder 7"/>
          <p:cNvSpPr>
            <a:spLocks noGrp="1"/>
          </p:cNvSpPr>
          <p:nvPr>
            <p:ph type="pic" sz="quarter" idx="14"/>
          </p:nvPr>
        </p:nvSpPr>
        <p:spPr>
          <a:xfrm>
            <a:off x="415853" y="1018395"/>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Picture Placeholder 7"/>
          <p:cNvSpPr>
            <a:spLocks noGrp="1"/>
          </p:cNvSpPr>
          <p:nvPr>
            <p:ph type="pic" sz="quarter" idx="15"/>
          </p:nvPr>
        </p:nvSpPr>
        <p:spPr>
          <a:xfrm>
            <a:off x="2524808" y="3073917"/>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4" name="Picture Placeholder 7"/>
          <p:cNvSpPr>
            <a:spLocks noGrp="1"/>
          </p:cNvSpPr>
          <p:nvPr>
            <p:ph type="pic" sz="quarter" idx="16"/>
          </p:nvPr>
        </p:nvSpPr>
        <p:spPr>
          <a:xfrm>
            <a:off x="4633763" y="1018395"/>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5" name="Picture Placeholder 7"/>
          <p:cNvSpPr>
            <a:spLocks noGrp="1"/>
          </p:cNvSpPr>
          <p:nvPr>
            <p:ph type="pic" sz="quarter" idx="17"/>
          </p:nvPr>
        </p:nvSpPr>
        <p:spPr>
          <a:xfrm>
            <a:off x="6742718" y="3073917"/>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矩形 6"/>
          <p:cNvSpPr/>
          <p:nvPr userDrawn="1"/>
        </p:nvSpPr>
        <p:spPr>
          <a:xfrm>
            <a:off x="415853" y="3073917"/>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8" name="矩形 7"/>
          <p:cNvSpPr/>
          <p:nvPr userDrawn="1"/>
        </p:nvSpPr>
        <p:spPr>
          <a:xfrm>
            <a:off x="2524808" y="1018395"/>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9" name="矩形 8"/>
          <p:cNvSpPr/>
          <p:nvPr userDrawn="1"/>
        </p:nvSpPr>
        <p:spPr>
          <a:xfrm>
            <a:off x="4633763" y="3073917"/>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0" name="矩形 9"/>
          <p:cNvSpPr/>
          <p:nvPr userDrawn="1"/>
        </p:nvSpPr>
        <p:spPr>
          <a:xfrm>
            <a:off x="6742718" y="1018395"/>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Picture Placeholder 7"/>
          <p:cNvSpPr>
            <a:spLocks noGrp="1"/>
          </p:cNvSpPr>
          <p:nvPr>
            <p:ph type="pic" sz="quarter" idx="14"/>
          </p:nvPr>
        </p:nvSpPr>
        <p:spPr>
          <a:xfrm>
            <a:off x="25861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Picture Placeholder 7"/>
          <p:cNvSpPr>
            <a:spLocks noGrp="1"/>
          </p:cNvSpPr>
          <p:nvPr>
            <p:ph type="pic" sz="quarter" idx="15"/>
          </p:nvPr>
        </p:nvSpPr>
        <p:spPr>
          <a:xfrm>
            <a:off x="244918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4" name="Picture Placeholder 7"/>
          <p:cNvSpPr>
            <a:spLocks noGrp="1"/>
          </p:cNvSpPr>
          <p:nvPr>
            <p:ph type="pic" sz="quarter" idx="16"/>
          </p:nvPr>
        </p:nvSpPr>
        <p:spPr>
          <a:xfrm>
            <a:off x="463975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5" name="Picture Placeholder 7"/>
          <p:cNvSpPr>
            <a:spLocks noGrp="1"/>
          </p:cNvSpPr>
          <p:nvPr>
            <p:ph type="pic" sz="quarter" idx="17"/>
          </p:nvPr>
        </p:nvSpPr>
        <p:spPr>
          <a:xfrm>
            <a:off x="6830330"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 name="矩形 9"/>
          <p:cNvSpPr/>
          <p:nvPr userDrawn="1"/>
        </p:nvSpPr>
        <p:spPr>
          <a:xfrm>
            <a:off x="25998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1" name="矩形 10"/>
          <p:cNvSpPr/>
          <p:nvPr userDrawn="1"/>
        </p:nvSpPr>
        <p:spPr>
          <a:xfrm>
            <a:off x="245055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2" name="矩形 11"/>
          <p:cNvSpPr/>
          <p:nvPr userDrawn="1"/>
        </p:nvSpPr>
        <p:spPr>
          <a:xfrm>
            <a:off x="464112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3" name="矩形 12"/>
          <p:cNvSpPr/>
          <p:nvPr userDrawn="1"/>
        </p:nvSpPr>
        <p:spPr>
          <a:xfrm>
            <a:off x="683169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fld id="{EE3F9CDB-1F21-4789-A81E-8FEA25CE19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mc:Choice>
    <mc:Fallback>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黑体" panose="02010609060101010101" charset="-122"/>
          <a:ea typeface="黑体" panose="02010609060101010101" charset="-122"/>
          <a:cs typeface="黑体" panose="02010609060101010101"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黑体" panose="02010609060101010101" charset="-122"/>
          <a:ea typeface="黑体" panose="02010609060101010101" charset="-122"/>
          <a:cs typeface="黑体" panose="02010609060101010101"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黑体" panose="02010609060101010101" charset="-122"/>
          <a:ea typeface="黑体" panose="02010609060101010101" charset="-122"/>
          <a:cs typeface="黑体" panose="02010609060101010101"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黑体" panose="02010609060101010101" charset="-122"/>
          <a:ea typeface="黑体" panose="02010609060101010101" charset="-122"/>
          <a:cs typeface="黑体" panose="02010609060101010101"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charset="-122"/>
          <a:ea typeface="黑体" panose="02010609060101010101" charset="-122"/>
          <a:cs typeface="黑体" panose="02010609060101010101"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charset="-122"/>
          <a:ea typeface="黑体" panose="02010609060101010101" charset="-122"/>
          <a:cs typeface="黑体" panose="02010609060101010101"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3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3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40.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41.xml"/></Relationships>
</file>

<file path=ppt/slides/_rels/slide19.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slideLayout" Target="../slideLayouts/slideLayout2.xml"/><Relationship Id="rId1" Type="http://schemas.openxmlformats.org/officeDocument/2006/relationships/tags" Target="../tags/tag4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8.xml"/><Relationship Id="rId6" Type="http://schemas.openxmlformats.org/officeDocument/2006/relationships/image" Target="../media/image5.png"/><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1" Type="http://schemas.openxmlformats.org/officeDocument/2006/relationships/notesSlide" Target="../notesSlides/notesSlide5.xml"/><Relationship Id="rId10" Type="http://schemas.openxmlformats.org/officeDocument/2006/relationships/slideLayout" Target="../slideLayouts/slideLayout2.xml"/><Relationship Id="rId1" Type="http://schemas.openxmlformats.org/officeDocument/2006/relationships/tags" Target="../tags/tag51.xml"/></Relationships>
</file>

<file path=ppt/slides/_rels/slide2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1" Type="http://schemas.openxmlformats.org/officeDocument/2006/relationships/notesSlide" Target="../notesSlides/notesSlide6.xml"/><Relationship Id="rId10" Type="http://schemas.openxmlformats.org/officeDocument/2006/relationships/slideLayout" Target="../slideLayouts/slideLayout2.xml"/><Relationship Id="rId1" Type="http://schemas.openxmlformats.org/officeDocument/2006/relationships/tags" Target="../tags/tag60.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69.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7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7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72.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74.xml"/><Relationship Id="rId5" Type="http://schemas.openxmlformats.org/officeDocument/2006/relationships/image" Target="../media/image4.jpeg"/><Relationship Id="rId4" Type="http://schemas.openxmlformats.org/officeDocument/2006/relationships/image" Target="../media/image2.jpeg"/><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tags" Target="../tags/tag7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2" Type="http://schemas.openxmlformats.org/officeDocument/2006/relationships/slideLayout" Target="../slideLayouts/slideLayout2.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1.jpeg"/><Relationship Id="rId2" Type="http://schemas.openxmlformats.org/officeDocument/2006/relationships/tags" Target="../tags/tag27.xml"/><Relationship Id="rId1" Type="http://schemas.openxmlformats.org/officeDocument/2006/relationships/tags" Target="../tags/tag2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rot="2700000">
            <a:off x="2146432" y="1265382"/>
            <a:ext cx="1639165" cy="163916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4" name="矩形 13"/>
          <p:cNvSpPr/>
          <p:nvPr/>
        </p:nvSpPr>
        <p:spPr>
          <a:xfrm rot="2700000">
            <a:off x="283642" y="-78311"/>
            <a:ext cx="1216800" cy="1216800"/>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8" name="PA_矩形 7"/>
          <p:cNvSpPr/>
          <p:nvPr>
            <p:custDataLst>
              <p:tags r:id="rId1"/>
            </p:custDataLst>
          </p:nvPr>
        </p:nvSpPr>
        <p:spPr>
          <a:xfrm>
            <a:off x="3884295" y="1596390"/>
            <a:ext cx="5066030" cy="2306955"/>
          </a:xfrm>
          <a:prstGeom prst="rect">
            <a:avLst/>
          </a:prstGeom>
        </p:spPr>
        <p:txBody>
          <a:bodyPr wrap="square">
            <a:spAutoFit/>
          </a:bodyPr>
          <a:lstStyle/>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模块一</a:t>
            </a:r>
            <a:endPar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endParaRPr>
          </a:p>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电商网站结构搭建与基础区块制作</a:t>
            </a:r>
            <a:endPar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endParaRPr>
          </a:p>
        </p:txBody>
      </p:sp>
      <p:sp>
        <p:nvSpPr>
          <p:cNvPr id="2" name="直角三角形 1"/>
          <p:cNvSpPr/>
          <p:nvPr/>
        </p:nvSpPr>
        <p:spPr>
          <a:xfrm>
            <a:off x="0" y="1"/>
            <a:ext cx="5143500" cy="514350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20" name="直角三角形 19"/>
          <p:cNvSpPr/>
          <p:nvPr/>
        </p:nvSpPr>
        <p:spPr>
          <a:xfrm rot="13500000">
            <a:off x="-1322540" y="194445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7" name="菱形 16"/>
          <p:cNvSpPr>
            <a:spLocks noChangeAspect="1"/>
          </p:cNvSpPr>
          <p:nvPr/>
        </p:nvSpPr>
        <p:spPr>
          <a:xfrm>
            <a:off x="508635" y="2078355"/>
            <a:ext cx="2158365" cy="2138045"/>
          </a:xfrm>
          <a:prstGeom prst="diamond">
            <a:avLst/>
          </a:prstGeom>
          <a:blipFill rotWithShape="1">
            <a:blip r:embed="rId2"/>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黑体" panose="02010609060101010101" charset="-122"/>
            </a:endParaRPr>
          </a:p>
        </p:txBody>
      </p:sp>
      <p:sp>
        <p:nvSpPr>
          <p:cNvPr id="13" name="矩形 12"/>
          <p:cNvSpPr/>
          <p:nvPr/>
        </p:nvSpPr>
        <p:spPr>
          <a:xfrm rot="2700000">
            <a:off x="753279" y="15847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直角三角形 2"/>
          <p:cNvSpPr/>
          <p:nvPr/>
        </p:nvSpPr>
        <p:spPr>
          <a:xfrm rot="13500000">
            <a:off x="-1221833" y="-203998"/>
            <a:ext cx="2411591" cy="2411591"/>
          </a:xfrm>
          <a:prstGeom prst="rtTriangle">
            <a:avLst/>
          </a:prstGeom>
          <a:solidFill>
            <a:srgbClr val="80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1" name="矩形 20"/>
          <p:cNvSpPr/>
          <p:nvPr/>
        </p:nvSpPr>
        <p:spPr>
          <a:xfrm rot="2700000">
            <a:off x="2710609" y="3018784"/>
            <a:ext cx="1201831" cy="1201831"/>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2" name="矩形 21"/>
          <p:cNvSpPr/>
          <p:nvPr/>
        </p:nvSpPr>
        <p:spPr>
          <a:xfrm rot="2700000">
            <a:off x="1369060" y="1175385"/>
            <a:ext cx="1957070" cy="1957070"/>
          </a:xfrm>
          <a:prstGeom prst="rect">
            <a:avLst/>
          </a:prstGeom>
          <a:solidFill>
            <a:srgbClr val="7FA6F2"/>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1" name="菱形 10"/>
          <p:cNvSpPr>
            <a:spLocks noChangeAspect="1"/>
          </p:cNvSpPr>
          <p:nvPr/>
        </p:nvSpPr>
        <p:spPr>
          <a:xfrm>
            <a:off x="2519045" y="2825750"/>
            <a:ext cx="1606550" cy="1588135"/>
          </a:xfrm>
          <a:prstGeom prst="diamond">
            <a:avLst/>
          </a:prstGeom>
          <a:blipFill rotWithShape="1">
            <a:blip r:embed="rId3"/>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黑体" panose="02010609060101010101" charset="-122"/>
            </a:endParaRPr>
          </a:p>
        </p:txBody>
      </p:sp>
      <p:sp>
        <p:nvSpPr>
          <p:cNvPr id="9" name="文本框 8"/>
          <p:cNvSpPr txBox="1"/>
          <p:nvPr/>
        </p:nvSpPr>
        <p:spPr>
          <a:xfrm>
            <a:off x="6871970" y="243205"/>
            <a:ext cx="2159635" cy="337185"/>
          </a:xfrm>
          <a:prstGeom prst="rect">
            <a:avLst/>
          </a:prstGeom>
          <a:noFill/>
        </p:spPr>
        <p:txBody>
          <a:bodyPr wrap="square" rtlCol="0">
            <a:spAutoFit/>
          </a:bodyPr>
          <a:p>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a:t>
            </a:r>
            <a:r>
              <a:rPr lang="en-US" altLang="zh-CN" sz="1600" b="1">
                <a:solidFill>
                  <a:schemeClr val="bg1">
                    <a:lumMod val="50000"/>
                  </a:schemeClr>
                </a:solidFill>
                <a:latin typeface="黑体" panose="02010609060101010101" charset="-122"/>
                <a:ea typeface="黑体" panose="02010609060101010101" charset="-122"/>
                <a:cs typeface="黑体" panose="02010609060101010101" charset="-122"/>
              </a:rPr>
              <a:t>web</a:t>
            </a:r>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前端基础》</a:t>
            </a:r>
            <a:endParaRPr lang="zh-CN" altLang="en-US" sz="1600" b="1">
              <a:solidFill>
                <a:schemeClr val="bg1">
                  <a:lumMod val="50000"/>
                </a:schemeClr>
              </a:solidFill>
              <a:latin typeface="黑体" panose="02010609060101010101" charset="-122"/>
              <a:ea typeface="黑体" panose="02010609060101010101" charset="-122"/>
              <a:cs typeface="黑体" panose="02010609060101010101" charset="-122"/>
            </a:endParaRPr>
          </a:p>
        </p:txBody>
      </p:sp>
      <p:pic>
        <p:nvPicPr>
          <p:cNvPr id="23" name="图片 22" descr="20210312163356_657703"/>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269740" y="167005"/>
            <a:ext cx="2526665" cy="518795"/>
          </a:xfrm>
          <a:prstGeom prst="rect">
            <a:avLst/>
          </a:prstGeom>
        </p:spPr>
      </p:pic>
      <p:sp>
        <p:nvSpPr>
          <p:cNvPr id="25" name="流程图: 过程 24"/>
          <p:cNvSpPr/>
          <p:nvPr/>
        </p:nvSpPr>
        <p:spPr>
          <a:xfrm>
            <a:off x="6880225" y="304165"/>
            <a:ext cx="36000" cy="216000"/>
          </a:xfrm>
          <a:prstGeom prst="flowChartProcess">
            <a:avLst/>
          </a:prstGeom>
          <a:solidFill>
            <a:srgbClr val="BA4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黑体" panose="02010609060101010101" charset="-122"/>
            </a:endParaRPr>
          </a:p>
        </p:txBody>
      </p:sp>
      <p:pic>
        <p:nvPicPr>
          <p:cNvPr id="4" name="图片 3" descr="8c3b413800f64c245bf708982ae5c944"/>
          <p:cNvPicPr>
            <a:picLocks noChangeAspect="1"/>
          </p:cNvPicPr>
          <p:nvPr/>
        </p:nvPicPr>
        <p:blipFill>
          <a:blip r:embed="rId5"/>
          <a:stretch>
            <a:fillRect/>
          </a:stretch>
        </p:blipFill>
        <p:spPr>
          <a:xfrm>
            <a:off x="1017270" y="819150"/>
            <a:ext cx="2656205" cy="2657475"/>
          </a:xfrm>
          <a:prstGeom prst="diamond">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矩形 5"/>
          <p:cNvSpPr/>
          <p:nvPr/>
        </p:nvSpPr>
        <p:spPr>
          <a:xfrm>
            <a:off x="649605" y="1392555"/>
            <a:ext cx="7975600" cy="1452880"/>
          </a:xfrm>
          <a:prstGeom prst="rect">
            <a:avLst/>
          </a:prstGeom>
          <a:pattFill prst="lgGrid">
            <a:fgClr>
              <a:srgbClr val="7FA6F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黑体" panose="02010609060101010101" charset="-122"/>
            </a:endParaRPr>
          </a:p>
        </p:txBody>
      </p:sp>
      <p:sp>
        <p:nvSpPr>
          <p:cNvPr id="5" name="矩形 4"/>
          <p:cNvSpPr/>
          <p:nvPr/>
        </p:nvSpPr>
        <p:spPr>
          <a:xfrm>
            <a:off x="539750" y="1252855"/>
            <a:ext cx="7975600" cy="1452880"/>
          </a:xfrm>
          <a:prstGeom prst="rect">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bIns="144145" rtlCol="0" anchor="ctr"/>
          <a:p>
            <a:pPr indent="457200" algn="l" fontAlgn="auto">
              <a:lnSpc>
                <a:spcPct val="150000"/>
              </a:lnSpc>
              <a:extLst>
                <a:ext uri="{35155182-B16C-46BC-9424-99874614C6A1}">
                  <wpsdc:indentchars xmlns:wpsdc="http://www.wps.cn/officeDocument/2017/drawingmlCustomData" val="200" checksum="59296752"/>
                </a:ext>
              </a:extLst>
            </a:pPr>
            <a:r>
              <a:rPr lang="zh-CN" altLang="en-US">
                <a:cs typeface="黑体" panose="02010609060101010101" charset="-122"/>
              </a:rPr>
              <a:t>通过运行后，发现目前的网页是空白的，没有什么展示内容。其实div已经显示在了网页上，只是它没有形态，前端展示看不到而已。</a:t>
            </a:r>
            <a:endParaRPr lang="zh-CN" altLang="en-US">
              <a:cs typeface="黑体" panose="02010609060101010101" charset="-122"/>
            </a:endParaRPr>
          </a:p>
          <a:p>
            <a:pPr indent="457200" algn="l" fontAlgn="auto">
              <a:lnSpc>
                <a:spcPct val="150000"/>
              </a:lnSpc>
              <a:extLst>
                <a:ext uri="{35155182-B16C-46BC-9424-99874614C6A1}">
                  <wpsdc:indentchars xmlns:wpsdc="http://www.wps.cn/officeDocument/2017/drawingmlCustomData" val="200" checksum="59296752"/>
                </a:ext>
              </a:extLst>
            </a:pPr>
            <a:r>
              <a:rPr lang="zh-CN" altLang="en-US">
                <a:cs typeface="黑体" panose="02010609060101010101" charset="-122"/>
              </a:rPr>
              <a:t>将上述代码进行优化修改，补充为如下代码：</a:t>
            </a:r>
            <a:endParaRPr lang="zh-CN" altLang="en-US">
              <a:cs typeface="黑体" panose="02010609060101010101" charset="-122"/>
            </a:endParaRPr>
          </a:p>
        </p:txBody>
      </p:sp>
      <p:pic>
        <p:nvPicPr>
          <p:cNvPr id="2" name="图片 1"/>
          <p:cNvPicPr>
            <a:picLocks noChangeAspect="1"/>
          </p:cNvPicPr>
          <p:nvPr/>
        </p:nvPicPr>
        <p:blipFill>
          <a:blip r:embed="rId2"/>
          <a:stretch>
            <a:fillRect/>
          </a:stretch>
        </p:blipFill>
        <p:spPr>
          <a:xfrm>
            <a:off x="539750" y="2940050"/>
            <a:ext cx="8084820" cy="749935"/>
          </a:xfrm>
          <a:prstGeom prst="rect">
            <a:avLst/>
          </a:prstGeom>
        </p:spPr>
      </p:pic>
      <p:pic>
        <p:nvPicPr>
          <p:cNvPr id="3" name="图片 9"/>
          <p:cNvPicPr>
            <a:picLocks noChangeAspect="1"/>
          </p:cNvPicPr>
          <p:nvPr/>
        </p:nvPicPr>
        <p:blipFill>
          <a:blip r:embed="rId3"/>
          <a:stretch>
            <a:fillRect/>
          </a:stretch>
        </p:blipFill>
        <p:spPr>
          <a:xfrm>
            <a:off x="1934845" y="4482148"/>
            <a:ext cx="5274310" cy="179705"/>
          </a:xfrm>
          <a:prstGeom prst="rect">
            <a:avLst/>
          </a:prstGeom>
          <a:noFill/>
          <a:ln w="9525">
            <a:noFill/>
          </a:ln>
          <a:effectLst>
            <a:outerShdw blurRad="50800" dist="38100" dir="2700000" algn="tl" rotWithShape="0">
              <a:prstClr val="black">
                <a:alpha val="40000"/>
              </a:prstClr>
            </a:outerShdw>
          </a:effectLst>
        </p:spPr>
      </p:pic>
      <p:sp>
        <p:nvSpPr>
          <p:cNvPr id="7" name="矩形 6"/>
          <p:cNvSpPr/>
          <p:nvPr/>
        </p:nvSpPr>
        <p:spPr>
          <a:xfrm>
            <a:off x="649605" y="3854450"/>
            <a:ext cx="7975600" cy="463550"/>
          </a:xfrm>
          <a:prstGeom prst="rect">
            <a:avLst/>
          </a:prstGeom>
          <a:pattFill prst="lgGrid">
            <a:fgClr>
              <a:srgbClr val="7FA6F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黑体" panose="02010609060101010101" charset="-122"/>
            </a:endParaRPr>
          </a:p>
        </p:txBody>
      </p:sp>
      <p:sp>
        <p:nvSpPr>
          <p:cNvPr id="8" name="矩形 7"/>
          <p:cNvSpPr/>
          <p:nvPr/>
        </p:nvSpPr>
        <p:spPr>
          <a:xfrm>
            <a:off x="539750" y="3783330"/>
            <a:ext cx="7975600" cy="463550"/>
          </a:xfrm>
          <a:prstGeom prst="rect">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bIns="144145" rtlCol="0" anchor="ctr"/>
          <a:p>
            <a:pPr indent="457200" algn="l" fontAlgn="auto">
              <a:lnSpc>
                <a:spcPct val="150000"/>
              </a:lnSpc>
              <a:extLst>
                <a:ext uri="{35155182-B16C-46BC-9424-99874614C6A1}">
                  <wpsdc:indentchars xmlns:wpsdc="http://www.wps.cn/officeDocument/2017/drawingmlCustomData" val="200" checksum="59296752"/>
                </a:ext>
              </a:extLst>
            </a:pPr>
            <a:r>
              <a:rPr lang="zh-CN" altLang="en-US">
                <a:cs typeface="黑体" panose="02010609060101010101" charset="-122"/>
              </a:rPr>
              <a:t>运行上述优化后的代码，其前端展示效果如下图</a:t>
            </a:r>
            <a:endParaRPr lang="zh-CN" altLang="en-US">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357630" y="2797175"/>
            <a:ext cx="7327265" cy="422910"/>
          </a:xfrm>
          <a:prstGeom prst="roundRect">
            <a:avLst/>
          </a:prstGeom>
          <a:solidFill>
            <a:srgbClr val="96B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设置div的边框显示方式</a:t>
            </a:r>
            <a:endParaRPr lang="zh-CN" altLang="en-US"/>
          </a:p>
        </p:txBody>
      </p:sp>
      <p:sp>
        <p:nvSpPr>
          <p:cNvPr id="4" name="PA_矩形 7"/>
          <p:cNvSpPr/>
          <p:nvPr>
            <p:custDataLst>
              <p:tags r:id="rId1"/>
            </p:custDataLst>
          </p:nvPr>
        </p:nvSpPr>
        <p:spPr>
          <a:xfrm>
            <a:off x="944049" y="238675"/>
            <a:ext cx="1407160" cy="460375"/>
          </a:xfrm>
          <a:prstGeom prst="rect">
            <a:avLst/>
          </a:prstGeom>
        </p:spPr>
        <p:txBody>
          <a:bodyPr wrap="none">
            <a:spAutoFit/>
          </a:bodyPr>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圆角矩形 2"/>
          <p:cNvSpPr/>
          <p:nvPr/>
        </p:nvSpPr>
        <p:spPr>
          <a:xfrm>
            <a:off x="458470" y="1240155"/>
            <a:ext cx="8227060" cy="12985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36195" rIns="36195" bIns="107950" rtlCol="0" anchor="ctr"/>
          <a:p>
            <a:pPr indent="457200" algn="l" fontAlgn="auto">
              <a:lnSpc>
                <a:spcPct val="150000"/>
              </a:lnSpc>
              <a:extLst>
                <a:ext uri="{35155182-B16C-46BC-9424-99874614C6A1}">
                  <wpsdc:indentchars xmlns:wpsdc="http://www.wps.cn/officeDocument/2017/drawingmlCustomData" val="200" checksum="59296752"/>
                </a:ext>
              </a:extLst>
            </a:pPr>
            <a:r>
              <a:rPr lang="zh-CN" altLang="en-US">
                <a:solidFill>
                  <a:schemeClr val="tx1"/>
                </a:solidFill>
              </a:rPr>
              <a:t>此时，可以发现网页上出现了一个高度很低的长方形。由此可以总结出：Style的作用是给div元素增加样式。上述代码增加的样式为“border:1px solid black;”这条样式的含义是：</a:t>
            </a:r>
            <a:endParaRPr lang="zh-CN" altLang="en-US">
              <a:solidFill>
                <a:schemeClr val="tx1"/>
              </a:solidFill>
            </a:endParaRPr>
          </a:p>
        </p:txBody>
      </p:sp>
      <p:sp>
        <p:nvSpPr>
          <p:cNvPr id="7" name="圆角矩形 6"/>
          <p:cNvSpPr/>
          <p:nvPr/>
        </p:nvSpPr>
        <p:spPr>
          <a:xfrm>
            <a:off x="458470" y="2797175"/>
            <a:ext cx="2039620" cy="422910"/>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border</a:t>
            </a:r>
            <a:endParaRPr lang="zh-CN" altLang="en-US"/>
          </a:p>
        </p:txBody>
      </p:sp>
      <p:sp>
        <p:nvSpPr>
          <p:cNvPr id="9" name="圆角矩形 8"/>
          <p:cNvSpPr/>
          <p:nvPr/>
        </p:nvSpPr>
        <p:spPr>
          <a:xfrm>
            <a:off x="1357630" y="3307080"/>
            <a:ext cx="7327265" cy="422910"/>
          </a:xfrm>
          <a:prstGeom prst="roundRect">
            <a:avLst/>
          </a:prstGeom>
          <a:solidFill>
            <a:srgbClr val="96B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设置div的边框大小为1像素</a:t>
            </a:r>
            <a:endParaRPr lang="zh-CN" altLang="en-US"/>
          </a:p>
        </p:txBody>
      </p:sp>
      <p:sp>
        <p:nvSpPr>
          <p:cNvPr id="10" name="圆角矩形 9"/>
          <p:cNvSpPr/>
          <p:nvPr/>
        </p:nvSpPr>
        <p:spPr>
          <a:xfrm>
            <a:off x="458470" y="3307080"/>
            <a:ext cx="2039620" cy="422910"/>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1px</a:t>
            </a:r>
            <a:endParaRPr lang="zh-CN" altLang="en-US"/>
          </a:p>
        </p:txBody>
      </p:sp>
      <p:sp>
        <p:nvSpPr>
          <p:cNvPr id="11" name="圆角矩形 10"/>
          <p:cNvSpPr/>
          <p:nvPr/>
        </p:nvSpPr>
        <p:spPr>
          <a:xfrm>
            <a:off x="1358265" y="3807460"/>
            <a:ext cx="7327265" cy="422910"/>
          </a:xfrm>
          <a:prstGeom prst="roundRect">
            <a:avLst/>
          </a:prstGeom>
          <a:solidFill>
            <a:srgbClr val="96B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设置div的边框实线显示</a:t>
            </a:r>
            <a:endParaRPr lang="zh-CN" altLang="en-US"/>
          </a:p>
        </p:txBody>
      </p:sp>
      <p:sp>
        <p:nvSpPr>
          <p:cNvPr id="12" name="圆角矩形 11"/>
          <p:cNvSpPr/>
          <p:nvPr/>
        </p:nvSpPr>
        <p:spPr>
          <a:xfrm>
            <a:off x="459105" y="3807460"/>
            <a:ext cx="2039620" cy="422910"/>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solid</a:t>
            </a:r>
            <a:endParaRPr lang="zh-CN" altLang="en-US"/>
          </a:p>
        </p:txBody>
      </p:sp>
      <p:sp>
        <p:nvSpPr>
          <p:cNvPr id="13" name="圆角矩形 12"/>
          <p:cNvSpPr/>
          <p:nvPr/>
        </p:nvSpPr>
        <p:spPr>
          <a:xfrm>
            <a:off x="1357630" y="4298315"/>
            <a:ext cx="7327265" cy="422910"/>
          </a:xfrm>
          <a:prstGeom prst="roundRect">
            <a:avLst/>
          </a:prstGeom>
          <a:solidFill>
            <a:srgbClr val="96B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设置div的边框颜色为黑色</a:t>
            </a:r>
            <a:endParaRPr lang="zh-CN" altLang="en-US"/>
          </a:p>
        </p:txBody>
      </p:sp>
      <p:sp>
        <p:nvSpPr>
          <p:cNvPr id="14" name="圆角矩形 13"/>
          <p:cNvSpPr/>
          <p:nvPr/>
        </p:nvSpPr>
        <p:spPr>
          <a:xfrm>
            <a:off x="458470" y="4298315"/>
            <a:ext cx="2039620" cy="422910"/>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black</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矩形 5"/>
          <p:cNvSpPr/>
          <p:nvPr/>
        </p:nvSpPr>
        <p:spPr>
          <a:xfrm>
            <a:off x="649605" y="1392555"/>
            <a:ext cx="7975600" cy="875665"/>
          </a:xfrm>
          <a:prstGeom prst="rect">
            <a:avLst/>
          </a:prstGeom>
          <a:pattFill prst="lgGrid">
            <a:fgClr>
              <a:srgbClr val="7FA6F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黑体" panose="02010609060101010101" charset="-122"/>
            </a:endParaRPr>
          </a:p>
        </p:txBody>
      </p:sp>
      <p:sp>
        <p:nvSpPr>
          <p:cNvPr id="5" name="矩形 4"/>
          <p:cNvSpPr/>
          <p:nvPr/>
        </p:nvSpPr>
        <p:spPr>
          <a:xfrm>
            <a:off x="539750" y="1252855"/>
            <a:ext cx="7975600" cy="875665"/>
          </a:xfrm>
          <a:prstGeom prst="rect">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bIns="144145" rtlCol="0" anchor="ctr"/>
          <a:p>
            <a:pPr indent="457200" algn="l" fontAlgn="auto">
              <a:lnSpc>
                <a:spcPct val="150000"/>
              </a:lnSpc>
              <a:extLst>
                <a:ext uri="{35155182-B16C-46BC-9424-99874614C6A1}">
                  <wpsdc:indentchars xmlns:wpsdc="http://www.wps.cn/officeDocument/2017/drawingmlCustomData" val="200" checksum="59296752"/>
                </a:ext>
              </a:extLst>
            </a:pPr>
            <a:r>
              <a:rPr lang="zh-CN" altLang="en-US">
                <a:cs typeface="黑体" panose="02010609060101010101" charset="-122"/>
              </a:rPr>
              <a:t>布局中使用到的div有大小区分，如果要对大小进行调整，可运行下方代码：</a:t>
            </a:r>
            <a:endParaRPr lang="zh-CN" altLang="en-US">
              <a:cs typeface="黑体" panose="02010609060101010101" charset="-122"/>
            </a:endParaRPr>
          </a:p>
        </p:txBody>
      </p:sp>
      <p:pic>
        <p:nvPicPr>
          <p:cNvPr id="9" name="图片 8"/>
          <p:cNvPicPr>
            <a:picLocks noChangeAspect="1"/>
          </p:cNvPicPr>
          <p:nvPr/>
        </p:nvPicPr>
        <p:blipFill>
          <a:blip r:embed="rId2"/>
          <a:stretch>
            <a:fillRect/>
          </a:stretch>
        </p:blipFill>
        <p:spPr>
          <a:xfrm>
            <a:off x="539750" y="2370455"/>
            <a:ext cx="8116570" cy="751840"/>
          </a:xfrm>
          <a:prstGeom prst="rect">
            <a:avLst/>
          </a:prstGeom>
        </p:spPr>
      </p:pic>
      <p:sp>
        <p:nvSpPr>
          <p:cNvPr id="10" name="圆角矩形 9"/>
          <p:cNvSpPr/>
          <p:nvPr/>
        </p:nvSpPr>
        <p:spPr>
          <a:xfrm>
            <a:off x="960755" y="3270250"/>
            <a:ext cx="4523740" cy="1461770"/>
          </a:xfrm>
          <a:prstGeom prst="roundRect">
            <a:avLst/>
          </a:prstGeom>
          <a:solidFill>
            <a:srgbClr val="96BAF6">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lIns="36195" rIns="36195" bIns="107950" rtlCol="0" anchor="ctr"/>
          <a:p>
            <a:pPr indent="457200" algn="l" fontAlgn="auto">
              <a:lnSpc>
                <a:spcPct val="150000"/>
              </a:lnSpc>
              <a:extLst>
                <a:ext uri="{35155182-B16C-46BC-9424-99874614C6A1}">
                  <wpsdc:indentchars xmlns:wpsdc="http://www.wps.cn/officeDocument/2017/drawingmlCustomData" val="200" checksum="59296752"/>
                </a:ext>
              </a:extLst>
            </a:pPr>
            <a:r>
              <a:rPr lang="zh-CN" altLang="en-US">
                <a:solidFill>
                  <a:schemeClr val="tx1"/>
                </a:solidFill>
              </a:rPr>
              <a:t>上述代码运行后，在前端的展示效果如右图所示。</a:t>
            </a:r>
            <a:endParaRPr lang="zh-CN" altLang="en-US">
              <a:solidFill>
                <a:schemeClr val="tx1"/>
              </a:solidFill>
            </a:endParaRPr>
          </a:p>
        </p:txBody>
      </p:sp>
      <p:pic>
        <p:nvPicPr>
          <p:cNvPr id="2" name="图片 10"/>
          <p:cNvPicPr>
            <a:picLocks noChangeAspect="1"/>
          </p:cNvPicPr>
          <p:nvPr/>
        </p:nvPicPr>
        <p:blipFill>
          <a:blip r:embed="rId3"/>
          <a:stretch>
            <a:fillRect/>
          </a:stretch>
        </p:blipFill>
        <p:spPr>
          <a:xfrm>
            <a:off x="6308090" y="3166745"/>
            <a:ext cx="1704975" cy="16681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458470" y="3067685"/>
            <a:ext cx="3858260" cy="845820"/>
          </a:xfrm>
          <a:prstGeom prst="roundRect">
            <a:avLst/>
          </a:prstGeom>
          <a:solidFill>
            <a:srgbClr val="96B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设置元素宽度，单位为px</a:t>
            </a:r>
            <a:endParaRPr lang="zh-CN" altLang="en-US"/>
          </a:p>
        </p:txBody>
      </p:sp>
      <p:sp>
        <p:nvSpPr>
          <p:cNvPr id="4" name="PA_矩形 7"/>
          <p:cNvSpPr/>
          <p:nvPr>
            <p:custDataLst>
              <p:tags r:id="rId1"/>
            </p:custDataLst>
          </p:nvPr>
        </p:nvSpPr>
        <p:spPr>
          <a:xfrm>
            <a:off x="944049" y="238675"/>
            <a:ext cx="1407160" cy="460375"/>
          </a:xfrm>
          <a:prstGeom prst="rect">
            <a:avLst/>
          </a:prstGeom>
        </p:spPr>
        <p:txBody>
          <a:bodyPr wrap="none">
            <a:spAutoFit/>
          </a:bodyPr>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圆角矩形 2"/>
          <p:cNvSpPr/>
          <p:nvPr/>
        </p:nvSpPr>
        <p:spPr>
          <a:xfrm>
            <a:off x="458470" y="1402080"/>
            <a:ext cx="8227060" cy="1016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36195" rIns="36195" bIns="107950" rtlCol="0" anchor="ctr"/>
          <a:p>
            <a:pPr indent="457200" algn="l" fontAlgn="auto">
              <a:lnSpc>
                <a:spcPct val="150000"/>
              </a:lnSpc>
              <a:extLst>
                <a:ext uri="{35155182-B16C-46BC-9424-99874614C6A1}">
                  <wpsdc:indentchars xmlns:wpsdc="http://www.wps.cn/officeDocument/2017/drawingmlCustomData" val="200" checksum="59296752"/>
                </a:ext>
              </a:extLst>
            </a:pPr>
            <a:r>
              <a:rPr lang="zh-CN" altLang="en-US">
                <a:solidFill>
                  <a:schemeClr val="tx1"/>
                </a:solidFill>
              </a:rPr>
              <a:t>查看网页，发现代码运行后得到了一个200px*200px的正方形，故调整div大小的样式为：</a:t>
            </a:r>
            <a:endParaRPr lang="zh-CN" altLang="en-US">
              <a:solidFill>
                <a:schemeClr val="tx1"/>
              </a:solidFill>
            </a:endParaRPr>
          </a:p>
        </p:txBody>
      </p:sp>
      <p:sp>
        <p:nvSpPr>
          <p:cNvPr id="7" name="圆角矩形 6"/>
          <p:cNvSpPr/>
          <p:nvPr/>
        </p:nvSpPr>
        <p:spPr>
          <a:xfrm>
            <a:off x="458470" y="2644775"/>
            <a:ext cx="3856355" cy="422910"/>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width</a:t>
            </a:r>
            <a:endParaRPr lang="zh-CN" altLang="en-US"/>
          </a:p>
        </p:txBody>
      </p:sp>
      <p:sp>
        <p:nvSpPr>
          <p:cNvPr id="9" name="圆角矩形 8"/>
          <p:cNvSpPr/>
          <p:nvPr/>
        </p:nvSpPr>
        <p:spPr>
          <a:xfrm>
            <a:off x="4829175" y="3067685"/>
            <a:ext cx="3856355" cy="845820"/>
          </a:xfrm>
          <a:prstGeom prst="roundRect">
            <a:avLst/>
          </a:prstGeom>
          <a:solidFill>
            <a:srgbClr val="96B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设置元素高度，单位为px</a:t>
            </a:r>
            <a:endParaRPr lang="zh-CN" altLang="en-US"/>
          </a:p>
        </p:txBody>
      </p:sp>
      <p:sp>
        <p:nvSpPr>
          <p:cNvPr id="10" name="圆角矩形 9"/>
          <p:cNvSpPr/>
          <p:nvPr/>
        </p:nvSpPr>
        <p:spPr>
          <a:xfrm>
            <a:off x="4829175" y="2644775"/>
            <a:ext cx="3856355" cy="422910"/>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height</a:t>
            </a:r>
            <a:endParaRPr lang="zh-CN" altLang="en-US"/>
          </a:p>
        </p:txBody>
      </p:sp>
      <p:sp>
        <p:nvSpPr>
          <p:cNvPr id="2" name="矩形 1"/>
          <p:cNvSpPr/>
          <p:nvPr/>
        </p:nvSpPr>
        <p:spPr>
          <a:xfrm>
            <a:off x="458470" y="4124325"/>
            <a:ext cx="8226425" cy="645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这里需要特备注意一下每条样式后面需要用英文状态下的“;”（分号）隔开。</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0755" y="1876425"/>
            <a:ext cx="7454265" cy="2392680"/>
          </a:xfrm>
          <a:prstGeom prst="roundRect">
            <a:avLst/>
          </a:prstGeom>
          <a:noFill/>
          <a:ln>
            <a:solidFill>
              <a:srgbClr val="3B6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fontAlgn="auto">
              <a:lnSpc>
                <a:spcPct val="150000"/>
              </a:lnSpc>
              <a:extLst>
                <a:ext uri="{35155182-B16C-46BC-9424-99874614C6A1}">
                  <wpsdc:indentchars xmlns:wpsdc="http://www.wps.cn/officeDocument/2017/drawingmlCustomData" val="200" checksum="59296752"/>
                </a:ext>
              </a:extLst>
            </a:pPr>
            <a:endParaRPr lang="zh-CN" altLang="en-US">
              <a:cs typeface="黑体" panose="02010609060101010101" charset="-122"/>
            </a:endParaRPr>
          </a:p>
        </p:txBody>
      </p:sp>
      <p:sp>
        <p:nvSpPr>
          <p:cNvPr id="4" name="PA_矩形 7"/>
          <p:cNvSpPr/>
          <p:nvPr>
            <p:custDataLst>
              <p:tags r:id="rId1"/>
            </p:custDataLst>
          </p:nvPr>
        </p:nvSpPr>
        <p:spPr>
          <a:xfrm>
            <a:off x="944049" y="238675"/>
            <a:ext cx="1407160" cy="460375"/>
          </a:xfrm>
          <a:prstGeom prst="rect">
            <a:avLst/>
          </a:prstGeom>
        </p:spPr>
        <p:txBody>
          <a:bodyPr wrap="none">
            <a:spAutoFit/>
          </a:bodyPr>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实施准备</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圆角矩形 6"/>
          <p:cNvSpPr/>
          <p:nvPr/>
        </p:nvSpPr>
        <p:spPr>
          <a:xfrm>
            <a:off x="845185" y="1722755"/>
            <a:ext cx="7454265" cy="2392680"/>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fontAlgn="auto">
              <a:lnSpc>
                <a:spcPct val="150000"/>
              </a:lnSpc>
              <a:extLst>
                <a:ext uri="{35155182-B16C-46BC-9424-99874614C6A1}">
                  <wpsdc:indentchars xmlns:wpsdc="http://www.wps.cn/officeDocument/2017/drawingmlCustomData" val="200" checksum="59296752"/>
                </a:ext>
              </a:extLst>
            </a:pPr>
            <a:r>
              <a:rPr lang="zh-CN" altLang="en-US">
                <a:cs typeface="黑体" panose="02010609060101010101" charset="-122"/>
              </a:rPr>
              <a:t>当获取到LOGO区块的效果图后，应该先分析出LOGO区块的大体布局，再分析每一小块中的小布局，然后考虑每一个元素都要使用什么标签和样式来制作，首先需要用div来实现LOGO区块的局部。</a:t>
            </a:r>
            <a:endParaRPr lang="zh-CN" altLang="en-US">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325245"/>
            <a:ext cx="3983990"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cs typeface="黑体" panose="02010609060101010101" charset="-122"/>
              </a:rPr>
              <a:t>步骤1：LOGO区块布局结构分析</a:t>
            </a:r>
            <a:endParaRPr lang="zh-CN" altLang="en-US">
              <a:cs typeface="黑体" panose="02010609060101010101" charset="-122"/>
            </a:endParaRPr>
          </a:p>
        </p:txBody>
      </p:sp>
      <p:pic>
        <p:nvPicPr>
          <p:cNvPr id="3" name="图片 5"/>
          <p:cNvPicPr>
            <a:picLocks noChangeAspect="1"/>
          </p:cNvPicPr>
          <p:nvPr/>
        </p:nvPicPr>
        <p:blipFill>
          <a:blip r:embed="rId2"/>
          <a:stretch>
            <a:fillRect/>
          </a:stretch>
        </p:blipFill>
        <p:spPr>
          <a:xfrm>
            <a:off x="182880" y="2026920"/>
            <a:ext cx="8778240" cy="609600"/>
          </a:xfrm>
          <a:prstGeom prst="rect">
            <a:avLst/>
          </a:prstGeom>
          <a:noFill/>
          <a:ln w="9525">
            <a:noFill/>
          </a:ln>
        </p:spPr>
      </p:pic>
      <p:sp>
        <p:nvSpPr>
          <p:cNvPr id="6" name="圆角矩形 5"/>
          <p:cNvSpPr/>
          <p:nvPr/>
        </p:nvSpPr>
        <p:spPr>
          <a:xfrm>
            <a:off x="789305" y="1921510"/>
            <a:ext cx="1654810" cy="2857500"/>
          </a:xfrm>
          <a:prstGeom prst="roundRect">
            <a:avLst/>
          </a:prstGeom>
          <a:solidFill>
            <a:srgbClr val="96BAF6">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683895" rtlCol="0" anchor="ctr"/>
          <a:p>
            <a:pPr algn="ctr">
              <a:lnSpc>
                <a:spcPct val="150000"/>
              </a:lnSpc>
            </a:pPr>
            <a:r>
              <a:rPr lang="zh-CN" altLang="en-US" b="1">
                <a:solidFill>
                  <a:schemeClr val="accent5"/>
                </a:solidFill>
              </a:rPr>
              <a:t>左侧的LOGO区域</a:t>
            </a:r>
            <a:endParaRPr lang="zh-CN" altLang="en-US" b="1">
              <a:solidFill>
                <a:schemeClr val="accent5"/>
              </a:solidFill>
            </a:endParaRPr>
          </a:p>
          <a:p>
            <a:pPr algn="ctr">
              <a:lnSpc>
                <a:spcPct val="150000"/>
              </a:lnSpc>
            </a:pPr>
            <a:r>
              <a:rPr lang="zh-CN" altLang="en-US">
                <a:solidFill>
                  <a:schemeClr val="tx1"/>
                </a:solidFill>
              </a:rPr>
              <a:t>图片文字相结合组成</a:t>
            </a:r>
            <a:endParaRPr lang="zh-CN" altLang="en-US">
              <a:solidFill>
                <a:schemeClr val="tx1"/>
              </a:solidFill>
            </a:endParaRPr>
          </a:p>
        </p:txBody>
      </p:sp>
      <p:sp>
        <p:nvSpPr>
          <p:cNvPr id="7" name="圆角矩形 6"/>
          <p:cNvSpPr/>
          <p:nvPr/>
        </p:nvSpPr>
        <p:spPr>
          <a:xfrm>
            <a:off x="2521585" y="1921510"/>
            <a:ext cx="4204970" cy="2857500"/>
          </a:xfrm>
          <a:prstGeom prst="roundRect">
            <a:avLst/>
          </a:prstGeom>
          <a:solidFill>
            <a:srgbClr val="96BAF6">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683895" rtlCol="0" anchor="ctr"/>
          <a:p>
            <a:pPr algn="ctr">
              <a:lnSpc>
                <a:spcPct val="150000"/>
              </a:lnSpc>
              <a:buClrTx/>
              <a:buSzTx/>
              <a:buFontTx/>
            </a:pPr>
            <a:r>
              <a:rPr lang="zh-CN" altLang="en-US" b="1">
                <a:solidFill>
                  <a:schemeClr val="accent5"/>
                </a:solidFill>
              </a:rPr>
              <a:t>中间搜索区域</a:t>
            </a:r>
            <a:endParaRPr lang="zh-CN" altLang="en-US" b="1">
              <a:solidFill>
                <a:schemeClr val="accent5"/>
              </a:solidFill>
            </a:endParaRPr>
          </a:p>
          <a:p>
            <a:pPr algn="ctr">
              <a:lnSpc>
                <a:spcPct val="150000"/>
              </a:lnSpc>
            </a:pPr>
            <a:r>
              <a:rPr lang="zh-CN" altLang="en-US">
                <a:solidFill>
                  <a:schemeClr val="tx1"/>
                </a:solidFill>
              </a:rPr>
              <a:t>搜索框和搜索按钮组成</a:t>
            </a:r>
            <a:endParaRPr lang="zh-CN" altLang="en-US">
              <a:solidFill>
                <a:schemeClr val="tx1"/>
              </a:solidFill>
            </a:endParaRPr>
          </a:p>
        </p:txBody>
      </p:sp>
      <p:sp>
        <p:nvSpPr>
          <p:cNvPr id="8" name="圆角矩形 7"/>
          <p:cNvSpPr/>
          <p:nvPr/>
        </p:nvSpPr>
        <p:spPr>
          <a:xfrm>
            <a:off x="6821805" y="1921510"/>
            <a:ext cx="1654810" cy="2857500"/>
          </a:xfrm>
          <a:prstGeom prst="roundRect">
            <a:avLst/>
          </a:prstGeom>
          <a:solidFill>
            <a:srgbClr val="96BAF6">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683895" rtlCol="0" anchor="ctr"/>
          <a:p>
            <a:pPr algn="ctr">
              <a:lnSpc>
                <a:spcPct val="150000"/>
              </a:lnSpc>
              <a:buClrTx/>
              <a:buSzTx/>
              <a:buFontTx/>
            </a:pPr>
            <a:r>
              <a:rPr lang="zh-CN" altLang="en-US" b="1">
                <a:solidFill>
                  <a:schemeClr val="accent5"/>
                </a:solidFill>
              </a:rPr>
              <a:t>右边购物车区域</a:t>
            </a:r>
            <a:endParaRPr lang="zh-CN" altLang="en-US" b="1">
              <a:solidFill>
                <a:schemeClr val="accent5"/>
              </a:solidFill>
            </a:endParaRPr>
          </a:p>
          <a:p>
            <a:pPr algn="ctr">
              <a:lnSpc>
                <a:spcPct val="150000"/>
              </a:lnSpc>
            </a:pPr>
            <a:r>
              <a:rPr lang="zh-CN" altLang="en-US">
                <a:solidFill>
                  <a:schemeClr val="tx1"/>
                </a:solidFill>
              </a:rPr>
              <a:t>由购物车按钮组成</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85470" y="2748915"/>
            <a:ext cx="7948930" cy="2039620"/>
          </a:xfrm>
          <a:prstGeom prst="rect">
            <a:avLst/>
          </a:prstGeom>
          <a:solidFill>
            <a:srgbClr val="80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PA_矩形 7"/>
          <p:cNvSpPr/>
          <p:nvPr>
            <p:custDataLst>
              <p:tags r:id="rId1"/>
            </p:custDataLst>
          </p:nvPr>
        </p:nvSpPr>
        <p:spPr>
          <a:xfrm>
            <a:off x="944049" y="238675"/>
            <a:ext cx="2325370" cy="460375"/>
          </a:xfrm>
          <a:prstGeom prst="rect">
            <a:avLst/>
          </a:prstGeom>
        </p:spPr>
        <p:txBody>
          <a:bodyPr wrap="none">
            <a:spAutoFit/>
          </a:bodyPr>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258570"/>
            <a:ext cx="3983990"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cs typeface="黑体" panose="02010609060101010101" charset="-122"/>
              </a:rPr>
              <a:t>步骤2：左边LOGO区域的布局分析</a:t>
            </a:r>
            <a:endParaRPr lang="zh-CN" altLang="en-US">
              <a:cs typeface="黑体" panose="02010609060101010101" charset="-122"/>
            </a:endParaRPr>
          </a:p>
        </p:txBody>
      </p:sp>
      <p:sp>
        <p:nvSpPr>
          <p:cNvPr id="3" name="矩形 2"/>
          <p:cNvSpPr/>
          <p:nvPr/>
        </p:nvSpPr>
        <p:spPr>
          <a:xfrm>
            <a:off x="586105" y="1929130"/>
            <a:ext cx="7948295" cy="514350"/>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p>
            <a:pPr indent="457200" algn="l" fontAlgn="auto">
              <a:lnSpc>
                <a:spcPct val="150000"/>
              </a:lnSpc>
              <a:extLst>
                <a:ext uri="{35155182-B16C-46BC-9424-99874614C6A1}">
                  <wpsdc:indentchars xmlns:wpsdc="http://www.wps.cn/officeDocument/2017/drawingmlCustomData" val="200" checksum="59296752"/>
                </a:ext>
              </a:extLst>
            </a:pPr>
            <a:r>
              <a:rPr lang="zh-CN" altLang="en-US">
                <a:solidFill>
                  <a:srgbClr val="2D3A4A"/>
                </a:solidFill>
                <a:cs typeface="黑体" panose="02010609060101010101" charset="-122"/>
              </a:rPr>
              <a:t>对左边LOGO区域进行细化分析，可以发现该区域是由左右两块区域组成。</a:t>
            </a:r>
            <a:endParaRPr lang="zh-CN" altLang="en-US">
              <a:solidFill>
                <a:srgbClr val="2D3A4A"/>
              </a:solidFill>
              <a:cs typeface="黑体" panose="02010609060101010101" charset="-122"/>
            </a:endParaRPr>
          </a:p>
        </p:txBody>
      </p:sp>
      <p:pic>
        <p:nvPicPr>
          <p:cNvPr id="5" name="图片 6"/>
          <p:cNvPicPr>
            <a:picLocks noChangeAspect="1"/>
          </p:cNvPicPr>
          <p:nvPr/>
        </p:nvPicPr>
        <p:blipFill>
          <a:blip r:embed="rId2"/>
          <a:stretch>
            <a:fillRect/>
          </a:stretch>
        </p:blipFill>
        <p:spPr>
          <a:xfrm>
            <a:off x="808355" y="2877185"/>
            <a:ext cx="4448810" cy="1783080"/>
          </a:xfrm>
          <a:prstGeom prst="rect">
            <a:avLst/>
          </a:prstGeom>
          <a:noFill/>
          <a:ln w="9525">
            <a:noFill/>
          </a:ln>
        </p:spPr>
      </p:pic>
      <p:sp>
        <p:nvSpPr>
          <p:cNvPr id="9" name="文本框 8"/>
          <p:cNvSpPr txBox="1"/>
          <p:nvPr/>
        </p:nvSpPr>
        <p:spPr>
          <a:xfrm>
            <a:off x="5427980" y="2891790"/>
            <a:ext cx="2954020" cy="1753235"/>
          </a:xfrm>
          <a:prstGeom prst="rect">
            <a:avLst/>
          </a:prstGeom>
          <a:noFill/>
          <a:ln w="9525">
            <a:noFill/>
          </a:ln>
        </p:spPr>
        <p:txBody>
          <a:bodyPr wrap="square">
            <a:spAutoFit/>
          </a:bodyPr>
          <a:p>
            <a:pPr indent="457200" fontAlgn="auto">
              <a:extLst>
                <a:ext uri="{35155182-B16C-46BC-9424-99874614C6A1}">
                  <wpsdc:indentchars xmlns:wpsdc="http://www.wps.cn/officeDocument/2017/drawingmlCustomData" val="200" checksum="59296752"/>
                </a:ext>
              </a:extLst>
            </a:pPr>
            <a:r>
              <a:rPr lang="zh-CN" b="0">
                <a:solidFill>
                  <a:schemeClr val="bg1"/>
                </a:solidFill>
                <a:ea typeface="宋体" panose="02010600030101010101" pitchFamily="2" charset="-122"/>
              </a:rPr>
              <a:t>从开发需求来分析，LOGO区域的左侧可使用图片标签展示图片，右侧可使用纯文本实现，分为上部的“乡农甄”和下部的“家乡甄选农产品”。</a:t>
            </a:r>
            <a:endParaRPr lang="zh-CN" altLang="en-US" b="0">
              <a:solidFill>
                <a:schemeClr val="bg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379220"/>
            <a:ext cx="4878070"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cs typeface="黑体" panose="02010609060101010101" charset="-122"/>
              </a:rPr>
              <a:t>步骤3：中间搜索框区域的布局分析</a:t>
            </a:r>
            <a:endParaRPr lang="zh-CN" altLang="en-US">
              <a:cs typeface="黑体" panose="02010609060101010101" charset="-122"/>
            </a:endParaRPr>
          </a:p>
        </p:txBody>
      </p:sp>
      <p:sp>
        <p:nvSpPr>
          <p:cNvPr id="3" name="矩形 2"/>
          <p:cNvSpPr/>
          <p:nvPr/>
        </p:nvSpPr>
        <p:spPr>
          <a:xfrm>
            <a:off x="586105" y="2011680"/>
            <a:ext cx="7948295" cy="499745"/>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p>
            <a:pPr indent="406400" algn="l" fontAlgn="auto">
              <a:lnSpc>
                <a:spcPct val="150000"/>
              </a:lnSpc>
              <a:extLst>
                <a:ext uri="{35155182-B16C-46BC-9424-99874614C6A1}">
                  <wpsdc:indentchars xmlns:wpsdc="http://www.wps.cn/officeDocument/2017/drawingmlCustomData" val="200" checksum="1740828767"/>
                </a:ext>
              </a:extLst>
            </a:pPr>
            <a:r>
              <a:rPr lang="zh-CN" altLang="en-US" sz="1600">
                <a:solidFill>
                  <a:srgbClr val="2D3A4A"/>
                </a:solidFill>
                <a:cs typeface="黑体" panose="02010609060101010101" charset="-122"/>
              </a:rPr>
              <a:t>对中间的搜索区域进行细化分析，可以发现该区域是由两部分组成</a:t>
            </a:r>
            <a:endParaRPr lang="zh-CN" altLang="en-US" sz="1600">
              <a:solidFill>
                <a:srgbClr val="2D3A4A"/>
              </a:solidFill>
              <a:cs typeface="黑体" panose="02010609060101010101" charset="-122"/>
            </a:endParaRPr>
          </a:p>
        </p:txBody>
      </p:sp>
      <p:pic>
        <p:nvPicPr>
          <p:cNvPr id="5" name="图片 7"/>
          <p:cNvPicPr>
            <a:picLocks noChangeAspect="1"/>
          </p:cNvPicPr>
          <p:nvPr/>
        </p:nvPicPr>
        <p:blipFill>
          <a:blip r:embed="rId2"/>
          <a:stretch>
            <a:fillRect/>
          </a:stretch>
        </p:blipFill>
        <p:spPr>
          <a:xfrm>
            <a:off x="836295" y="2709545"/>
            <a:ext cx="7447915" cy="1020445"/>
          </a:xfrm>
          <a:prstGeom prst="rect">
            <a:avLst/>
          </a:prstGeom>
          <a:noFill/>
          <a:ln w="9525">
            <a:noFill/>
          </a:ln>
        </p:spPr>
      </p:pic>
      <p:sp>
        <p:nvSpPr>
          <p:cNvPr id="6" name="圆角矩形 5"/>
          <p:cNvSpPr/>
          <p:nvPr/>
        </p:nvSpPr>
        <p:spPr>
          <a:xfrm>
            <a:off x="585470" y="3874770"/>
            <a:ext cx="7948930" cy="930910"/>
          </a:xfrm>
          <a:prstGeom prst="roundRect">
            <a:avLst/>
          </a:prstGeom>
          <a:solidFill>
            <a:srgbClr val="96B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fontAlgn="auto">
              <a:lnSpc>
                <a:spcPct val="150000"/>
              </a:lnSpc>
              <a:extLst>
                <a:ext uri="{35155182-B16C-46BC-9424-99874614C6A1}">
                  <wpsdc:indentchars xmlns:wpsdc="http://www.wps.cn/officeDocument/2017/drawingmlCustomData" val="200" checksum="59296752"/>
                </a:ext>
              </a:extLst>
            </a:pPr>
            <a:r>
              <a:rPr lang="zh-CN" altLang="en-US"/>
              <a:t>从开发需求来分析，搜索区域的左边可使用文本框来实现，右边可使用按钮来实现。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85470" y="2748915"/>
            <a:ext cx="7948930" cy="2039620"/>
          </a:xfrm>
          <a:prstGeom prst="rect">
            <a:avLst/>
          </a:prstGeom>
          <a:solidFill>
            <a:srgbClr val="80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PA_矩形 7"/>
          <p:cNvSpPr/>
          <p:nvPr>
            <p:custDataLst>
              <p:tags r:id="rId1"/>
            </p:custDataLst>
          </p:nvPr>
        </p:nvSpPr>
        <p:spPr>
          <a:xfrm>
            <a:off x="944049" y="238675"/>
            <a:ext cx="2325370" cy="460375"/>
          </a:xfrm>
          <a:prstGeom prst="rect">
            <a:avLst/>
          </a:prstGeom>
        </p:spPr>
        <p:txBody>
          <a:bodyPr wrap="none">
            <a:spAutoFit/>
          </a:bodyPr>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350645"/>
            <a:ext cx="4878070"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cs typeface="黑体" panose="02010609060101010101" charset="-122"/>
              </a:rPr>
              <a:t>步骤4：右边购物车按钮布局分析</a:t>
            </a:r>
            <a:endParaRPr lang="zh-CN" altLang="en-US">
              <a:cs typeface="黑体" panose="02010609060101010101" charset="-122"/>
            </a:endParaRPr>
          </a:p>
        </p:txBody>
      </p:sp>
      <p:sp>
        <p:nvSpPr>
          <p:cNvPr id="3" name="矩形 2"/>
          <p:cNvSpPr/>
          <p:nvPr/>
        </p:nvSpPr>
        <p:spPr>
          <a:xfrm>
            <a:off x="585470" y="1983105"/>
            <a:ext cx="7948930" cy="545465"/>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p>
            <a:pPr indent="457200" algn="l" fontAlgn="auto">
              <a:lnSpc>
                <a:spcPct val="150000"/>
              </a:lnSpc>
              <a:extLst>
                <a:ext uri="{35155182-B16C-46BC-9424-99874614C6A1}">
                  <wpsdc:indentchars xmlns:wpsdc="http://www.wps.cn/officeDocument/2017/drawingmlCustomData" val="200" checksum="59296752"/>
                </a:ext>
              </a:extLst>
            </a:pPr>
            <a:r>
              <a:rPr lang="zh-CN" altLang="en-US">
                <a:solidFill>
                  <a:srgbClr val="2D3A4A"/>
                </a:solidFill>
                <a:cs typeface="黑体" panose="02010609060101010101" charset="-122"/>
              </a:rPr>
              <a:t>对右侧购物车区域进行细化分析，可以发现该区域可以分为两部分布局。</a:t>
            </a:r>
            <a:endParaRPr lang="zh-CN" altLang="en-US">
              <a:solidFill>
                <a:srgbClr val="2D3A4A"/>
              </a:solidFill>
              <a:cs typeface="黑体" panose="02010609060101010101" charset="-122"/>
            </a:endParaRPr>
          </a:p>
        </p:txBody>
      </p:sp>
      <p:pic>
        <p:nvPicPr>
          <p:cNvPr id="5" name="图片 8"/>
          <p:cNvPicPr>
            <a:picLocks noChangeAspect="1"/>
          </p:cNvPicPr>
          <p:nvPr/>
        </p:nvPicPr>
        <p:blipFill>
          <a:blip r:embed="rId2"/>
          <a:srcRect l="9067" t="19971" r="19154" b="22756"/>
          <a:stretch>
            <a:fillRect/>
          </a:stretch>
        </p:blipFill>
        <p:spPr>
          <a:xfrm>
            <a:off x="840105" y="3272155"/>
            <a:ext cx="3352800" cy="992505"/>
          </a:xfrm>
          <a:prstGeom prst="rect">
            <a:avLst/>
          </a:prstGeom>
          <a:noFill/>
          <a:ln w="9525">
            <a:noFill/>
          </a:ln>
        </p:spPr>
      </p:pic>
      <p:sp>
        <p:nvSpPr>
          <p:cNvPr id="100" name="文本框 99"/>
          <p:cNvSpPr txBox="1"/>
          <p:nvPr/>
        </p:nvSpPr>
        <p:spPr>
          <a:xfrm>
            <a:off x="4438015" y="2984500"/>
            <a:ext cx="3934460" cy="1568450"/>
          </a:xfrm>
          <a:prstGeom prst="rect">
            <a:avLst/>
          </a:prstGeom>
          <a:noFill/>
          <a:ln w="9525">
            <a:noFill/>
          </a:ln>
        </p:spPr>
        <p:txBody>
          <a:bodyPr wrap="square">
            <a:spAutoFit/>
          </a:bodyPr>
          <a:p>
            <a:pPr indent="406400" fontAlgn="auto">
              <a:lnSpc>
                <a:spcPct val="150000"/>
              </a:lnSpc>
              <a:extLst>
                <a:ext uri="{35155182-B16C-46BC-9424-99874614C6A1}">
                  <wpsdc:indentchars xmlns:wpsdc="http://www.wps.cn/officeDocument/2017/drawingmlCustomData" val="200" checksum="1740828767"/>
                </a:ext>
              </a:extLst>
            </a:pPr>
            <a:r>
              <a:rPr lang="zh-CN" sz="1600" b="0">
                <a:solidFill>
                  <a:schemeClr val="bg1"/>
                </a:solidFill>
                <a:ea typeface="宋体" panose="02010600030101010101" pitchFamily="2" charset="-122"/>
              </a:rPr>
              <a:t>从开发需求来分析，购物车区域左边是文本，右边是叠加在一起的图标，具体实现方法将在第四章进行详细讲述，故本章节将不作为重点阐述内容展开。</a:t>
            </a:r>
            <a:endParaRPr lang="zh-CN" altLang="en-US" sz="1600" b="0">
              <a:solidFill>
                <a:schemeClr val="bg1"/>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拓展知识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468630" y="1325245"/>
            <a:ext cx="3355975" cy="4641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cs typeface="黑体" panose="02010609060101010101" charset="-122"/>
              </a:rPr>
              <a:t>一、一般的网页布局</a:t>
            </a:r>
            <a:endParaRPr lang="zh-CN" altLang="en-US">
              <a:cs typeface="黑体" panose="02010609060101010101" charset="-122"/>
            </a:endParaRPr>
          </a:p>
        </p:txBody>
      </p:sp>
      <p:sp>
        <p:nvSpPr>
          <p:cNvPr id="6" name="MH_SubTitle_2"/>
          <p:cNvSpPr/>
          <p:nvPr>
            <p:custDataLst>
              <p:tags r:id="rId2"/>
            </p:custDataLst>
          </p:nvPr>
        </p:nvSpPr>
        <p:spPr>
          <a:xfrm>
            <a:off x="2932748" y="3114993"/>
            <a:ext cx="1460500" cy="479425"/>
          </a:xfrm>
          <a:prstGeom prst="wedgeRoundRectCallout">
            <a:avLst>
              <a:gd name="adj1" fmla="val -20833"/>
              <a:gd name="adj2" fmla="val 101383"/>
              <a:gd name="adj3" fmla="val 16667"/>
            </a:avLst>
          </a:prstGeom>
          <a:solidFill>
            <a:srgbClr val="96BA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导航区域</a:t>
            </a:r>
            <a:endParaRPr kumimoji="0" lang="zh-CN" altLang="en-US" sz="20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7" name="MH_SubTitle_4"/>
          <p:cNvSpPr/>
          <p:nvPr>
            <p:custDataLst>
              <p:tags r:id="rId3"/>
            </p:custDataLst>
          </p:nvPr>
        </p:nvSpPr>
        <p:spPr>
          <a:xfrm>
            <a:off x="6361748" y="3114993"/>
            <a:ext cx="1460500" cy="479425"/>
          </a:xfrm>
          <a:prstGeom prst="wedgeRoundRectCallout">
            <a:avLst>
              <a:gd name="adj1" fmla="val -20833"/>
              <a:gd name="adj2" fmla="val 101383"/>
              <a:gd name="adj3" fmla="val 16667"/>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底部区域</a:t>
            </a:r>
            <a:endParaRPr kumimoji="0" lang="zh-CN" altLang="en-US" sz="20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4" name="MH_SubTitle_1"/>
          <p:cNvSpPr/>
          <p:nvPr>
            <p:custDataLst>
              <p:tags r:id="rId4"/>
            </p:custDataLst>
          </p:nvPr>
        </p:nvSpPr>
        <p:spPr>
          <a:xfrm>
            <a:off x="1218248" y="2868930"/>
            <a:ext cx="1460500" cy="725488"/>
          </a:xfrm>
          <a:custGeom>
            <a:avLst/>
            <a:gdLst>
              <a:gd name="connsiteX0" fmla="*/ 425985 w 1460502"/>
              <a:gd name="connsiteY0" fmla="*/ 0 h 725082"/>
              <a:gd name="connsiteX1" fmla="*/ 608543 w 1460502"/>
              <a:gd name="connsiteY1" fmla="*/ 246110 h 725082"/>
              <a:gd name="connsiteX2" fmla="*/ 1380672 w 1460502"/>
              <a:gd name="connsiteY2" fmla="*/ 246110 h 725082"/>
              <a:gd name="connsiteX3" fmla="*/ 1460502 w 1460502"/>
              <a:gd name="connsiteY3" fmla="*/ 325940 h 725082"/>
              <a:gd name="connsiteX4" fmla="*/ 1460502 w 1460502"/>
              <a:gd name="connsiteY4" fmla="*/ 445682 h 725082"/>
              <a:gd name="connsiteX5" fmla="*/ 1460502 w 1460502"/>
              <a:gd name="connsiteY5" fmla="*/ 645252 h 725082"/>
              <a:gd name="connsiteX6" fmla="*/ 1380672 w 1460502"/>
              <a:gd name="connsiteY6" fmla="*/ 725082 h 725082"/>
              <a:gd name="connsiteX7" fmla="*/ 608543 w 1460502"/>
              <a:gd name="connsiteY7" fmla="*/ 725082 h 725082"/>
              <a:gd name="connsiteX8" fmla="*/ 243417 w 1460502"/>
              <a:gd name="connsiteY8" fmla="*/ 725082 h 725082"/>
              <a:gd name="connsiteX9" fmla="*/ 79830 w 1460502"/>
              <a:gd name="connsiteY9" fmla="*/ 725082 h 725082"/>
              <a:gd name="connsiteX10" fmla="*/ 0 w 1460502"/>
              <a:gd name="connsiteY10" fmla="*/ 645252 h 725082"/>
              <a:gd name="connsiteX11" fmla="*/ 0 w 1460502"/>
              <a:gd name="connsiteY11" fmla="*/ 445682 h 725082"/>
              <a:gd name="connsiteX12" fmla="*/ 0 w 1460502"/>
              <a:gd name="connsiteY12" fmla="*/ 325940 h 725082"/>
              <a:gd name="connsiteX13" fmla="*/ 79830 w 1460502"/>
              <a:gd name="connsiteY13" fmla="*/ 246110 h 725082"/>
              <a:gd name="connsiteX14" fmla="*/ 243417 w 1460502"/>
              <a:gd name="connsiteY14" fmla="*/ 246110 h 72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2" h="725082">
                <a:moveTo>
                  <a:pt x="425985" y="0"/>
                </a:moveTo>
                <a:lnTo>
                  <a:pt x="608543" y="246110"/>
                </a:lnTo>
                <a:lnTo>
                  <a:pt x="1380672" y="246110"/>
                </a:lnTo>
                <a:cubicBezTo>
                  <a:pt x="1424761" y="246110"/>
                  <a:pt x="1460502" y="281851"/>
                  <a:pt x="1460502" y="325940"/>
                </a:cubicBezTo>
                <a:lnTo>
                  <a:pt x="1460502" y="445682"/>
                </a:lnTo>
                <a:lnTo>
                  <a:pt x="1460502" y="645252"/>
                </a:lnTo>
                <a:cubicBezTo>
                  <a:pt x="1460502" y="689341"/>
                  <a:pt x="1424761" y="725082"/>
                  <a:pt x="1380672" y="725082"/>
                </a:cubicBezTo>
                <a:lnTo>
                  <a:pt x="608543" y="725082"/>
                </a:lnTo>
                <a:lnTo>
                  <a:pt x="243417" y="725082"/>
                </a:lnTo>
                <a:lnTo>
                  <a:pt x="79830" y="725082"/>
                </a:lnTo>
                <a:cubicBezTo>
                  <a:pt x="35741" y="725082"/>
                  <a:pt x="0" y="689341"/>
                  <a:pt x="0" y="645252"/>
                </a:cubicBezTo>
                <a:lnTo>
                  <a:pt x="0" y="445682"/>
                </a:lnTo>
                <a:lnTo>
                  <a:pt x="0" y="325940"/>
                </a:lnTo>
                <a:cubicBezTo>
                  <a:pt x="0" y="281851"/>
                  <a:pt x="35741" y="246110"/>
                  <a:pt x="79830" y="246110"/>
                </a:cubicBezTo>
                <a:lnTo>
                  <a:pt x="243417" y="246110"/>
                </a:lnTo>
                <a:close/>
              </a:path>
            </a:pathLst>
          </a:cu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tIns="28800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头部区域</a:t>
            </a:r>
            <a:endParaRPr kumimoji="0" lang="zh-CN" altLang="en-US" sz="20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5" name="MH_SubTitle_3"/>
          <p:cNvSpPr/>
          <p:nvPr>
            <p:custDataLst>
              <p:tags r:id="rId5"/>
            </p:custDataLst>
          </p:nvPr>
        </p:nvSpPr>
        <p:spPr>
          <a:xfrm>
            <a:off x="4647248" y="2868930"/>
            <a:ext cx="1460500" cy="725488"/>
          </a:xfrm>
          <a:custGeom>
            <a:avLst/>
            <a:gdLst>
              <a:gd name="connsiteX0" fmla="*/ 425985 w 1460502"/>
              <a:gd name="connsiteY0" fmla="*/ 0 h 725082"/>
              <a:gd name="connsiteX1" fmla="*/ 608543 w 1460502"/>
              <a:gd name="connsiteY1" fmla="*/ 246110 h 725082"/>
              <a:gd name="connsiteX2" fmla="*/ 1380672 w 1460502"/>
              <a:gd name="connsiteY2" fmla="*/ 246110 h 725082"/>
              <a:gd name="connsiteX3" fmla="*/ 1460502 w 1460502"/>
              <a:gd name="connsiteY3" fmla="*/ 325940 h 725082"/>
              <a:gd name="connsiteX4" fmla="*/ 1460502 w 1460502"/>
              <a:gd name="connsiteY4" fmla="*/ 445682 h 725082"/>
              <a:gd name="connsiteX5" fmla="*/ 1460502 w 1460502"/>
              <a:gd name="connsiteY5" fmla="*/ 645252 h 725082"/>
              <a:gd name="connsiteX6" fmla="*/ 1380672 w 1460502"/>
              <a:gd name="connsiteY6" fmla="*/ 725082 h 725082"/>
              <a:gd name="connsiteX7" fmla="*/ 608543 w 1460502"/>
              <a:gd name="connsiteY7" fmla="*/ 725082 h 725082"/>
              <a:gd name="connsiteX8" fmla="*/ 243417 w 1460502"/>
              <a:gd name="connsiteY8" fmla="*/ 725082 h 725082"/>
              <a:gd name="connsiteX9" fmla="*/ 79830 w 1460502"/>
              <a:gd name="connsiteY9" fmla="*/ 725082 h 725082"/>
              <a:gd name="connsiteX10" fmla="*/ 0 w 1460502"/>
              <a:gd name="connsiteY10" fmla="*/ 645252 h 725082"/>
              <a:gd name="connsiteX11" fmla="*/ 0 w 1460502"/>
              <a:gd name="connsiteY11" fmla="*/ 445682 h 725082"/>
              <a:gd name="connsiteX12" fmla="*/ 0 w 1460502"/>
              <a:gd name="connsiteY12" fmla="*/ 325940 h 725082"/>
              <a:gd name="connsiteX13" fmla="*/ 79830 w 1460502"/>
              <a:gd name="connsiteY13" fmla="*/ 246110 h 725082"/>
              <a:gd name="connsiteX14" fmla="*/ 243417 w 1460502"/>
              <a:gd name="connsiteY14" fmla="*/ 246110 h 72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2" h="725082">
                <a:moveTo>
                  <a:pt x="425985" y="0"/>
                </a:moveTo>
                <a:lnTo>
                  <a:pt x="608543" y="246110"/>
                </a:lnTo>
                <a:lnTo>
                  <a:pt x="1380672" y="246110"/>
                </a:lnTo>
                <a:cubicBezTo>
                  <a:pt x="1424761" y="246110"/>
                  <a:pt x="1460502" y="281851"/>
                  <a:pt x="1460502" y="325940"/>
                </a:cubicBezTo>
                <a:lnTo>
                  <a:pt x="1460502" y="445682"/>
                </a:lnTo>
                <a:lnTo>
                  <a:pt x="1460502" y="645252"/>
                </a:lnTo>
                <a:cubicBezTo>
                  <a:pt x="1460502" y="689341"/>
                  <a:pt x="1424761" y="725082"/>
                  <a:pt x="1380672" y="725082"/>
                </a:cubicBezTo>
                <a:lnTo>
                  <a:pt x="608543" y="725082"/>
                </a:lnTo>
                <a:lnTo>
                  <a:pt x="243417" y="725082"/>
                </a:lnTo>
                <a:lnTo>
                  <a:pt x="79830" y="725082"/>
                </a:lnTo>
                <a:cubicBezTo>
                  <a:pt x="35741" y="725082"/>
                  <a:pt x="0" y="689341"/>
                  <a:pt x="0" y="645252"/>
                </a:cubicBezTo>
                <a:lnTo>
                  <a:pt x="0" y="445682"/>
                </a:lnTo>
                <a:lnTo>
                  <a:pt x="0" y="325940"/>
                </a:lnTo>
                <a:cubicBezTo>
                  <a:pt x="0" y="281851"/>
                  <a:pt x="35741" y="246110"/>
                  <a:pt x="79830" y="246110"/>
                </a:cubicBezTo>
                <a:lnTo>
                  <a:pt x="243417" y="246110"/>
                </a:lnTo>
                <a:close/>
              </a:path>
            </a:pathLst>
          </a:cu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tIns="28800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内容区域</a:t>
            </a:r>
            <a:endParaRPr kumimoji="0" lang="zh-CN" altLang="en-US" sz="20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5126" name="MH_Text_1"/>
          <p:cNvSpPr>
            <a:spLocks noChangeArrowheads="1"/>
          </p:cNvSpPr>
          <p:nvPr>
            <p:custDataLst>
              <p:tags r:id="rId6"/>
            </p:custDataLst>
          </p:nvPr>
        </p:nvSpPr>
        <p:spPr bwMode="auto">
          <a:xfrm>
            <a:off x="1218248" y="1852295"/>
            <a:ext cx="1855788"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tIns="46800" rIns="46800" bIns="46800" anchor="ctr">
            <a:normAutofit/>
          </a:bodyPr>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marL="0" marR="0" lvl="0" indent="0" algn="just" defTabSz="914400" rtl="0" eaLnBrk="1" fontAlgn="base" latinLnBrk="0" hangingPunct="1">
              <a:lnSpc>
                <a:spcPct val="140000"/>
              </a:lnSpc>
              <a:spcBef>
                <a:spcPts val="600"/>
              </a:spcBef>
              <a:spcAft>
                <a:spcPts val="600"/>
              </a:spcAft>
              <a:buClrTx/>
              <a:buSzTx/>
              <a:buFontTx/>
              <a:buNone/>
              <a:defRPr/>
            </a:pPr>
            <a:r>
              <a:rPr kumimoji="0" lang="en-US" altLang="zh-CN" sz="16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一般用来设置网页的标题和LOGO。</a:t>
            </a:r>
            <a:endParaRPr kumimoji="0" lang="zh-CN" altLang="en-US" sz="16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127" name="MH_Text_2"/>
          <p:cNvSpPr>
            <a:spLocks noChangeArrowheads="1"/>
          </p:cNvSpPr>
          <p:nvPr>
            <p:custDataLst>
              <p:tags r:id="rId7"/>
            </p:custDataLst>
          </p:nvPr>
        </p:nvSpPr>
        <p:spPr bwMode="auto">
          <a:xfrm>
            <a:off x="2933065" y="3703320"/>
            <a:ext cx="262382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tIns="46800" rIns="46800" bIns="46800" anchor="ctr"/>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marL="0" marR="0" lvl="0" indent="0" algn="just" defTabSz="914400" rtl="0" eaLnBrk="1" fontAlgn="base" latinLnBrk="0" hangingPunct="1">
              <a:lnSpc>
                <a:spcPct val="140000"/>
              </a:lnSpc>
              <a:spcBef>
                <a:spcPts val="600"/>
              </a:spcBef>
              <a:spcAft>
                <a:spcPts val="600"/>
              </a:spcAft>
              <a:buClrTx/>
              <a:buSzTx/>
              <a:buFontTx/>
              <a:buNone/>
              <a:defRPr/>
            </a:pPr>
            <a:r>
              <a:rPr kumimoji="0" lang="en-US" altLang="zh-CN" sz="16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头部区域的下方，一般用来设置网站的导航菜单，用来引导用户跳转到其他网页。</a:t>
            </a:r>
            <a:endParaRPr kumimoji="0" lang="en-US" altLang="zh-CN" sz="16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128" name="MH_Text_3"/>
          <p:cNvSpPr>
            <a:spLocks noChangeArrowheads="1"/>
          </p:cNvSpPr>
          <p:nvPr>
            <p:custDataLst>
              <p:tags r:id="rId8"/>
            </p:custDataLst>
          </p:nvPr>
        </p:nvSpPr>
        <p:spPr bwMode="auto">
          <a:xfrm>
            <a:off x="4647565" y="1793875"/>
            <a:ext cx="2502535" cy="117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tIns="46800" rIns="46800" bIns="46800" anchor="ctr"/>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marL="0" marR="0" lvl="0" indent="0" algn="just" defTabSz="914400" rtl="0" eaLnBrk="1" fontAlgn="base" latinLnBrk="0" hangingPunct="1">
              <a:lnSpc>
                <a:spcPct val="140000"/>
              </a:lnSpc>
              <a:spcBef>
                <a:spcPts val="600"/>
              </a:spcBef>
              <a:spcAft>
                <a:spcPts val="600"/>
              </a:spcAft>
              <a:buClrTx/>
              <a:buSzTx/>
              <a:buFontTx/>
              <a:buNone/>
              <a:defRPr/>
            </a:pPr>
            <a:r>
              <a:rPr kumimoji="0" lang="en-US" altLang="zh-CN" sz="16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一般分为一列、两列或者三列，以提升在移动和PC设备中展示的效果。</a:t>
            </a:r>
            <a:endParaRPr kumimoji="0" lang="en-US" altLang="zh-CN" sz="16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129" name="MH_Text_4"/>
          <p:cNvSpPr>
            <a:spLocks noChangeArrowheads="1"/>
          </p:cNvSpPr>
          <p:nvPr>
            <p:custDataLst>
              <p:tags r:id="rId9"/>
            </p:custDataLst>
          </p:nvPr>
        </p:nvSpPr>
        <p:spPr bwMode="auto">
          <a:xfrm>
            <a:off x="6361748" y="3703320"/>
            <a:ext cx="185578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tIns="46800" rIns="46800" bIns="46800" anchor="ctr">
            <a:normAutofit/>
          </a:bodyPr>
          <a:lstStyle>
            <a:lvl1pPr>
              <a:defRPr>
                <a:solidFill>
                  <a:schemeClr val="tx1"/>
                </a:solidFill>
                <a:latin typeface="Arial Narrow" pitchFamily="34" charset="0"/>
                <a:ea typeface="微软雅黑" panose="020B0503020204020204" charset="-122"/>
              </a:defRPr>
            </a:lvl1pPr>
            <a:lvl2pPr marL="742950" indent="-285750">
              <a:defRPr>
                <a:solidFill>
                  <a:schemeClr val="tx1"/>
                </a:solidFill>
                <a:latin typeface="Arial Narrow" pitchFamily="34" charset="0"/>
                <a:ea typeface="微软雅黑" panose="020B0503020204020204" charset="-122"/>
              </a:defRPr>
            </a:lvl2pPr>
            <a:lvl3pPr marL="1143000" indent="-228600">
              <a:defRPr>
                <a:solidFill>
                  <a:schemeClr val="tx1"/>
                </a:solidFill>
                <a:latin typeface="Arial Narrow" pitchFamily="34" charset="0"/>
                <a:ea typeface="微软雅黑" panose="020B0503020204020204" charset="-122"/>
              </a:defRPr>
            </a:lvl3pPr>
            <a:lvl4pPr marL="1600200" indent="-228600">
              <a:defRPr>
                <a:solidFill>
                  <a:schemeClr val="tx1"/>
                </a:solidFill>
                <a:latin typeface="Arial Narrow" pitchFamily="34" charset="0"/>
                <a:ea typeface="微软雅黑" panose="020B0503020204020204" charset="-122"/>
              </a:defRPr>
            </a:lvl4pPr>
            <a:lvl5pPr marL="2057400" indent="-228600">
              <a:defRPr>
                <a:solidFill>
                  <a:schemeClr val="tx1"/>
                </a:solidFill>
                <a:latin typeface="Arial Narrow"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charset="-122"/>
              </a:defRPr>
            </a:lvl9pPr>
          </a:lstStyle>
          <a:p>
            <a:pPr marL="0" marR="0" lvl="0" indent="0" algn="just" defTabSz="914400" rtl="0" eaLnBrk="1" fontAlgn="base" latinLnBrk="0" hangingPunct="1">
              <a:lnSpc>
                <a:spcPct val="140000"/>
              </a:lnSpc>
              <a:spcBef>
                <a:spcPts val="600"/>
              </a:spcBef>
              <a:spcAft>
                <a:spcPts val="600"/>
              </a:spcAft>
              <a:buClrTx/>
              <a:buSzTx/>
              <a:buFontTx/>
              <a:buNone/>
              <a:defRPr/>
            </a:pPr>
            <a:r>
              <a:rPr kumimoji="0" lang="en-US" altLang="zh-CN" sz="16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一般用来设置网页的版权信息或联系方式等。</a:t>
            </a:r>
            <a:endParaRPr kumimoji="0" lang="en-US" altLang="zh-CN" sz="16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7"/>
          <p:cNvSpPr/>
          <p:nvPr>
            <p:custDataLst>
              <p:tags r:id="rId1"/>
            </p:custDataLst>
          </p:nvPr>
        </p:nvSpPr>
        <p:spPr>
          <a:xfrm>
            <a:off x="8304962" y="4419803"/>
            <a:ext cx="837425" cy="726085"/>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sz="1350">
              <a:solidFill>
                <a:schemeClr val="dk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12" name="直角三角形 11"/>
          <p:cNvSpPr/>
          <p:nvPr>
            <p:custDataLst>
              <p:tags r:id="rId2"/>
            </p:custDataLst>
          </p:nvPr>
        </p:nvSpPr>
        <p:spPr>
          <a:xfrm flipH="1">
            <a:off x="0" y="4419600"/>
            <a:ext cx="9144000" cy="723900"/>
          </a:xfrm>
          <a:prstGeom prst="rtTriangle">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11" name="任意多边形: 形状 10"/>
          <p:cNvSpPr/>
          <p:nvPr>
            <p:custDataLst>
              <p:tags r:id="rId3"/>
            </p:custDataLst>
          </p:nvPr>
        </p:nvSpPr>
        <p:spPr>
          <a:xfrm>
            <a:off x="107836" y="0"/>
            <a:ext cx="745958" cy="51435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20" name="任意多边形: 形状 11"/>
          <p:cNvSpPr/>
          <p:nvPr>
            <p:custDataLst>
              <p:tags r:id="rId4"/>
            </p:custDataLst>
          </p:nvPr>
        </p:nvSpPr>
        <p:spPr>
          <a:xfrm>
            <a:off x="-448" y="0"/>
            <a:ext cx="745958" cy="51435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3" name="文本框 2"/>
          <p:cNvSpPr txBox="1"/>
          <p:nvPr>
            <p:custDataLst>
              <p:tags r:id="rId5"/>
            </p:custDataLst>
          </p:nvPr>
        </p:nvSpPr>
        <p:spPr>
          <a:xfrm>
            <a:off x="959485" y="362585"/>
            <a:ext cx="1891030" cy="533400"/>
          </a:xfrm>
          <a:prstGeom prst="rect">
            <a:avLst/>
          </a:prstGeom>
          <a:noFill/>
        </p:spPr>
        <p:txBody>
          <a:bodyPr wrap="square" lIns="47625" tIns="19050" rIns="47625" bIns="19050" rtlCol="0" anchor="ctr" anchorCtr="0">
            <a:normAutofit fontScale="80000"/>
          </a:bodyPr>
          <a:p>
            <a:pPr indent="0">
              <a:lnSpc>
                <a:spcPct val="100000"/>
              </a:lnSpc>
              <a:spcBef>
                <a:spcPts val="0"/>
              </a:spcBef>
              <a:spcAft>
                <a:spcPts val="0"/>
              </a:spcAft>
              <a:buSzPct val="100000"/>
              <a:buNone/>
            </a:pPr>
            <a:r>
              <a:rPr lang="zh-CN" altLang="en-US" sz="3800" b="1" spc="220" baseline="0">
                <a:solidFill>
                  <a:schemeClr val="accent1"/>
                </a:solidFill>
                <a:latin typeface="黑体" panose="02010609060101010101" charset="-122"/>
                <a:ea typeface="黑体" panose="02010609060101010101" charset="-122"/>
                <a:cs typeface="黑体" panose="02010609060101010101" charset="-122"/>
              </a:rPr>
              <a:t>思维导图</a:t>
            </a:r>
            <a:endParaRPr lang="zh-CN" altLang="en-US" sz="3800" b="1" spc="220" baseline="0">
              <a:solidFill>
                <a:schemeClr val="accent1"/>
              </a:solidFill>
              <a:latin typeface="黑体" panose="02010609060101010101" charset="-122"/>
              <a:ea typeface="黑体" panose="02010609060101010101" charset="-122"/>
              <a:cs typeface="黑体" panose="02010609060101010101" charset="-122"/>
            </a:endParaRPr>
          </a:p>
        </p:txBody>
      </p:sp>
      <p:pic>
        <p:nvPicPr>
          <p:cNvPr id="4" name="图片 3" descr="模块一 电商网站结构搭建 与基础区块制作"/>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745490" y="1459865"/>
            <a:ext cx="8231505" cy="197739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拓展知识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468630" y="1492885"/>
            <a:ext cx="3355975" cy="4641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cs typeface="黑体" panose="02010609060101010101" charset="-122"/>
              </a:rPr>
              <a:t>二、网页布局注意事项</a:t>
            </a:r>
            <a:endParaRPr lang="zh-CN" altLang="en-US">
              <a:cs typeface="黑体" panose="02010609060101010101" charset="-122"/>
            </a:endParaRPr>
          </a:p>
        </p:txBody>
      </p:sp>
      <p:sp>
        <p:nvSpPr>
          <p:cNvPr id="5" name="MH_Other_1"/>
          <p:cNvSpPr/>
          <p:nvPr>
            <p:custDataLst>
              <p:tags r:id="rId2"/>
            </p:custDataLst>
          </p:nvPr>
        </p:nvSpPr>
        <p:spPr>
          <a:xfrm>
            <a:off x="977265" y="2401888"/>
            <a:ext cx="757238" cy="782638"/>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fontAlgn="auto" hangingPunct="1">
              <a:spcBef>
                <a:spcPts val="0"/>
              </a:spcBef>
              <a:spcAft>
                <a:spcPts val="0"/>
              </a:spcAft>
              <a:defRPr/>
            </a:pPr>
            <a:endParaRPr lang="zh-CN" altLang="en-US" strike="noStrike" noProof="1">
              <a:latin typeface="Calibri" panose="020F0502020204030204" charset="0"/>
              <a:ea typeface="微软雅黑" panose="020B0503020204020204" charset="-122"/>
            </a:endParaRPr>
          </a:p>
        </p:txBody>
      </p:sp>
      <p:sp>
        <p:nvSpPr>
          <p:cNvPr id="3" name="MH_Other_2"/>
          <p:cNvSpPr/>
          <p:nvPr>
            <p:custDataLst>
              <p:tags r:id="rId3"/>
            </p:custDataLst>
          </p:nvPr>
        </p:nvSpPr>
        <p:spPr>
          <a:xfrm>
            <a:off x="1082040" y="2509838"/>
            <a:ext cx="547688" cy="566738"/>
          </a:xfrm>
          <a:prstGeom prst="rect">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fontAlgn="auto" hangingPunct="1">
              <a:spcBef>
                <a:spcPts val="0"/>
              </a:spcBef>
              <a:spcAft>
                <a:spcPts val="0"/>
              </a:spcAft>
              <a:defRPr/>
            </a:pPr>
            <a:r>
              <a:rPr lang="en-US" altLang="zh-CN" sz="2400" strike="noStrike" noProof="1">
                <a:solidFill>
                  <a:srgbClr val="FFFFFF"/>
                </a:solidFill>
                <a:latin typeface="方正姚体" pitchFamily="2" charset="-122"/>
                <a:ea typeface="方正姚体" pitchFamily="2" charset="-122"/>
              </a:rPr>
              <a:t>01</a:t>
            </a:r>
            <a:endParaRPr lang="zh-CN" altLang="en-US" sz="2400" strike="noStrike" noProof="1">
              <a:solidFill>
                <a:srgbClr val="FFFFFF"/>
              </a:solidFill>
              <a:latin typeface="方正姚体" pitchFamily="2" charset="-122"/>
              <a:ea typeface="方正姚体" pitchFamily="2" charset="-122"/>
            </a:endParaRPr>
          </a:p>
        </p:txBody>
      </p:sp>
      <p:sp>
        <p:nvSpPr>
          <p:cNvPr id="403461" name="MH_SubTitle_1"/>
          <p:cNvSpPr txBox="1"/>
          <p:nvPr>
            <p:custDataLst>
              <p:tags r:id="rId4"/>
            </p:custDataLst>
          </p:nvPr>
        </p:nvSpPr>
        <p:spPr>
          <a:xfrm>
            <a:off x="1877378" y="2325688"/>
            <a:ext cx="2346325" cy="382587"/>
          </a:xfrm>
          <a:prstGeom prst="rect">
            <a:avLst/>
          </a:prstGeom>
          <a:noFill/>
          <a:ln w="9525">
            <a:noFill/>
          </a:ln>
        </p:spPr>
        <p:txBody>
          <a:bodyPr lIns="0" tIns="0" rIns="0" bIns="0" anchor="ctr"/>
          <a:p>
            <a:r>
              <a:rPr lang="da-DK" altLang="zh-CN" b="1">
                <a:solidFill>
                  <a:srgbClr val="3B64DA"/>
                </a:solidFill>
                <a:latin typeface="Calibri" panose="020F0502020204030204" charset="0"/>
                <a:ea typeface="微软雅黑" panose="020B0503020204020204" charset="-122"/>
              </a:rPr>
              <a:t>具备整体布局意识</a:t>
            </a:r>
            <a:endParaRPr lang="da-DK" altLang="zh-CN" b="1">
              <a:solidFill>
                <a:srgbClr val="3B64DA"/>
              </a:solidFill>
              <a:latin typeface="Calibri" panose="020F0502020204030204" charset="0"/>
              <a:ea typeface="微软雅黑" panose="020B0503020204020204" charset="-122"/>
            </a:endParaRPr>
          </a:p>
        </p:txBody>
      </p:sp>
      <p:sp>
        <p:nvSpPr>
          <p:cNvPr id="403463" name="MH_Text_1"/>
          <p:cNvSpPr txBox="1"/>
          <p:nvPr>
            <p:custDataLst>
              <p:tags r:id="rId5"/>
            </p:custDataLst>
          </p:nvPr>
        </p:nvSpPr>
        <p:spPr>
          <a:xfrm>
            <a:off x="1877695" y="2708275"/>
            <a:ext cx="6468110" cy="917575"/>
          </a:xfrm>
          <a:prstGeom prst="rect">
            <a:avLst/>
          </a:prstGeom>
          <a:noFill/>
          <a:ln w="9525">
            <a:noFill/>
          </a:ln>
        </p:spPr>
        <p:txBody>
          <a:bodyPr lIns="0" tIns="0" rIns="0" bIns="0" anchor="t"/>
          <a:p>
            <a:pPr>
              <a:lnSpc>
                <a:spcPct val="110000"/>
              </a:lnSpc>
            </a:pPr>
            <a:r>
              <a:rPr lang="da-DK" altLang="zh-CN" sz="1600">
                <a:solidFill>
                  <a:srgbClr val="808080"/>
                </a:solidFill>
                <a:latin typeface="Calibri" panose="020F0502020204030204" charset="0"/>
                <a:ea typeface="微软雅黑" panose="020B0503020204020204" charset="-122"/>
              </a:rPr>
              <a:t>开发人员在进行页面布局时，应当从整体出发，了解页面的大概内容，清楚一个网页应该被分成几个大模块；</a:t>
            </a:r>
            <a:endParaRPr lang="zh-CN" altLang="en-US" sz="1600">
              <a:solidFill>
                <a:srgbClr val="808080"/>
              </a:solidFill>
              <a:latin typeface="Calibri" panose="020F0502020204030204" charset="0"/>
              <a:ea typeface="微软雅黑" panose="020B0503020204020204" charset="-122"/>
            </a:endParaRPr>
          </a:p>
        </p:txBody>
      </p:sp>
      <p:sp>
        <p:nvSpPr>
          <p:cNvPr id="16" name="MH_Other_5"/>
          <p:cNvSpPr/>
          <p:nvPr>
            <p:custDataLst>
              <p:tags r:id="rId6"/>
            </p:custDataLst>
          </p:nvPr>
        </p:nvSpPr>
        <p:spPr>
          <a:xfrm>
            <a:off x="977265" y="3755708"/>
            <a:ext cx="757238" cy="782638"/>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0A6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fontAlgn="auto" hangingPunct="1">
              <a:spcBef>
                <a:spcPts val="0"/>
              </a:spcBef>
              <a:spcAft>
                <a:spcPts val="0"/>
              </a:spcAft>
              <a:defRPr/>
            </a:pPr>
            <a:endParaRPr lang="zh-CN" altLang="en-US" strike="noStrike" noProof="1">
              <a:latin typeface="Calibri" panose="020F0502020204030204" charset="0"/>
              <a:ea typeface="微软雅黑" panose="020B0503020204020204" charset="-122"/>
            </a:endParaRPr>
          </a:p>
        </p:txBody>
      </p:sp>
      <p:sp>
        <p:nvSpPr>
          <p:cNvPr id="8" name="MH_Other_6"/>
          <p:cNvSpPr/>
          <p:nvPr>
            <p:custDataLst>
              <p:tags r:id="rId7"/>
            </p:custDataLst>
          </p:nvPr>
        </p:nvSpPr>
        <p:spPr>
          <a:xfrm>
            <a:off x="1082040" y="3863658"/>
            <a:ext cx="547688" cy="566738"/>
          </a:xfrm>
          <a:prstGeom prst="rect">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fontAlgn="auto" hangingPunct="1">
              <a:spcBef>
                <a:spcPts val="0"/>
              </a:spcBef>
              <a:spcAft>
                <a:spcPts val="0"/>
              </a:spcAft>
              <a:defRPr/>
            </a:pPr>
            <a:r>
              <a:rPr lang="en-US" altLang="zh-CN" sz="2400" strike="noStrike" noProof="1">
                <a:solidFill>
                  <a:srgbClr val="FFFFFF"/>
                </a:solidFill>
                <a:latin typeface="方正姚体" pitchFamily="2" charset="-122"/>
                <a:ea typeface="方正姚体" pitchFamily="2" charset="-122"/>
              </a:rPr>
              <a:t>02</a:t>
            </a:r>
            <a:endParaRPr lang="zh-CN" altLang="en-US" sz="2400" strike="noStrike" noProof="1">
              <a:solidFill>
                <a:srgbClr val="FFFFFF"/>
              </a:solidFill>
              <a:latin typeface="方正姚体" pitchFamily="2" charset="-122"/>
              <a:ea typeface="方正姚体" pitchFamily="2" charset="-122"/>
            </a:endParaRPr>
          </a:p>
        </p:txBody>
      </p:sp>
      <p:sp>
        <p:nvSpPr>
          <p:cNvPr id="403469" name="MH_SubTitle_3"/>
          <p:cNvSpPr txBox="1"/>
          <p:nvPr>
            <p:custDataLst>
              <p:tags r:id="rId8"/>
            </p:custDataLst>
          </p:nvPr>
        </p:nvSpPr>
        <p:spPr>
          <a:xfrm>
            <a:off x="1877378" y="3679508"/>
            <a:ext cx="2346325" cy="382587"/>
          </a:xfrm>
          <a:prstGeom prst="rect">
            <a:avLst/>
          </a:prstGeom>
          <a:noFill/>
          <a:ln w="9525">
            <a:noFill/>
          </a:ln>
        </p:spPr>
        <p:txBody>
          <a:bodyPr lIns="0" tIns="0" rIns="0" bIns="0" anchor="ctr"/>
          <a:p>
            <a:r>
              <a:rPr lang="da-DK" altLang="zh-CN" b="1">
                <a:solidFill>
                  <a:srgbClr val="96BAF6"/>
                </a:solidFill>
                <a:latin typeface="Calibri" panose="020F0502020204030204" charset="0"/>
                <a:ea typeface="微软雅黑" panose="020B0503020204020204" charset="-122"/>
              </a:rPr>
              <a:t>从外向内，层层递进</a:t>
            </a:r>
            <a:endParaRPr lang="da-DK" altLang="zh-CN" b="1">
              <a:solidFill>
                <a:srgbClr val="96BAF6"/>
              </a:solidFill>
              <a:latin typeface="Calibri" panose="020F0502020204030204" charset="0"/>
              <a:ea typeface="微软雅黑" panose="020B0503020204020204" charset="-122"/>
            </a:endParaRPr>
          </a:p>
        </p:txBody>
      </p:sp>
      <p:sp>
        <p:nvSpPr>
          <p:cNvPr id="403471" name="MH_Text_3"/>
          <p:cNvSpPr txBox="1"/>
          <p:nvPr>
            <p:custDataLst>
              <p:tags r:id="rId9"/>
            </p:custDataLst>
          </p:nvPr>
        </p:nvSpPr>
        <p:spPr>
          <a:xfrm>
            <a:off x="1877695" y="4068445"/>
            <a:ext cx="6162040" cy="917575"/>
          </a:xfrm>
          <a:prstGeom prst="rect">
            <a:avLst/>
          </a:prstGeom>
          <a:noFill/>
          <a:ln w="9525">
            <a:noFill/>
          </a:ln>
        </p:spPr>
        <p:txBody>
          <a:bodyPr lIns="0" tIns="0" rIns="0" bIns="0" anchor="t"/>
          <a:p>
            <a:pPr>
              <a:lnSpc>
                <a:spcPct val="110000"/>
              </a:lnSpc>
            </a:pPr>
            <a:r>
              <a:rPr lang="da-DK" altLang="zh-CN" sz="1600">
                <a:solidFill>
                  <a:srgbClr val="808080"/>
                </a:solidFill>
                <a:latin typeface="Calibri" panose="020F0502020204030204" charset="0"/>
                <a:ea typeface="微软雅黑" panose="020B0503020204020204" charset="-122"/>
              </a:rPr>
              <a:t>开发人员在开发网页代码时，需要写清楚标记的嵌套关系，便于查找页面内容，当出现错误时能够快速进行修改；</a:t>
            </a:r>
            <a:endParaRPr lang="zh-CN" altLang="en-US" sz="1600">
              <a:solidFill>
                <a:srgbClr val="808080"/>
              </a:solidFill>
              <a:latin typeface="Calibri" panose="020F050202020403020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拓展知识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MH_Other_1"/>
          <p:cNvSpPr/>
          <p:nvPr>
            <p:custDataLst>
              <p:tags r:id="rId2"/>
            </p:custDataLst>
          </p:nvPr>
        </p:nvSpPr>
        <p:spPr>
          <a:xfrm>
            <a:off x="977265" y="1578928"/>
            <a:ext cx="757238" cy="782638"/>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fontAlgn="auto" hangingPunct="1">
              <a:spcBef>
                <a:spcPts val="0"/>
              </a:spcBef>
              <a:spcAft>
                <a:spcPts val="0"/>
              </a:spcAft>
              <a:defRPr/>
            </a:pPr>
            <a:endParaRPr lang="zh-CN" altLang="en-US" strike="noStrike" noProof="1">
              <a:latin typeface="Calibri" panose="020F0502020204030204" charset="0"/>
              <a:ea typeface="微软雅黑" panose="020B0503020204020204" charset="-122"/>
            </a:endParaRPr>
          </a:p>
        </p:txBody>
      </p:sp>
      <p:sp>
        <p:nvSpPr>
          <p:cNvPr id="3" name="MH_Other_2"/>
          <p:cNvSpPr/>
          <p:nvPr>
            <p:custDataLst>
              <p:tags r:id="rId3"/>
            </p:custDataLst>
          </p:nvPr>
        </p:nvSpPr>
        <p:spPr>
          <a:xfrm>
            <a:off x="1082040" y="1686878"/>
            <a:ext cx="547688" cy="566738"/>
          </a:xfrm>
          <a:prstGeom prst="rect">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fontAlgn="auto" hangingPunct="1">
              <a:spcBef>
                <a:spcPts val="0"/>
              </a:spcBef>
              <a:spcAft>
                <a:spcPts val="0"/>
              </a:spcAft>
              <a:defRPr/>
            </a:pPr>
            <a:r>
              <a:rPr lang="en-US" altLang="zh-CN" sz="2400" strike="noStrike" noProof="1">
                <a:solidFill>
                  <a:srgbClr val="FFFFFF"/>
                </a:solidFill>
                <a:latin typeface="方正姚体" pitchFamily="2" charset="-122"/>
                <a:ea typeface="方正姚体" pitchFamily="2" charset="-122"/>
              </a:rPr>
              <a:t>03</a:t>
            </a:r>
            <a:endParaRPr lang="zh-CN" altLang="en-US" sz="2400" strike="noStrike" noProof="1">
              <a:solidFill>
                <a:srgbClr val="FFFFFF"/>
              </a:solidFill>
              <a:latin typeface="方正姚体" pitchFamily="2" charset="-122"/>
              <a:ea typeface="方正姚体" pitchFamily="2" charset="-122"/>
            </a:endParaRPr>
          </a:p>
        </p:txBody>
      </p:sp>
      <p:sp>
        <p:nvSpPr>
          <p:cNvPr id="403461" name="MH_SubTitle_1"/>
          <p:cNvSpPr txBox="1"/>
          <p:nvPr>
            <p:custDataLst>
              <p:tags r:id="rId4"/>
            </p:custDataLst>
          </p:nvPr>
        </p:nvSpPr>
        <p:spPr>
          <a:xfrm>
            <a:off x="1877378" y="1502728"/>
            <a:ext cx="2346325" cy="382587"/>
          </a:xfrm>
          <a:prstGeom prst="rect">
            <a:avLst/>
          </a:prstGeom>
          <a:noFill/>
          <a:ln w="9525">
            <a:noFill/>
          </a:ln>
        </p:spPr>
        <p:txBody>
          <a:bodyPr lIns="0" tIns="0" rIns="0" bIns="0" anchor="ctr"/>
          <a:p>
            <a:r>
              <a:rPr lang="da-DK" altLang="zh-CN" b="1">
                <a:solidFill>
                  <a:srgbClr val="3B64DA"/>
                </a:solidFill>
                <a:latin typeface="Calibri" panose="020F0502020204030204" charset="0"/>
                <a:ea typeface="微软雅黑" panose="020B0503020204020204" charset="-122"/>
              </a:rPr>
              <a:t>模块化</a:t>
            </a:r>
            <a:endParaRPr lang="da-DK" altLang="zh-CN" b="1">
              <a:solidFill>
                <a:srgbClr val="3B64DA"/>
              </a:solidFill>
              <a:latin typeface="Calibri" panose="020F0502020204030204" charset="0"/>
              <a:ea typeface="微软雅黑" panose="020B0503020204020204" charset="-122"/>
            </a:endParaRPr>
          </a:p>
        </p:txBody>
      </p:sp>
      <p:sp>
        <p:nvSpPr>
          <p:cNvPr id="403463" name="MH_Text_1"/>
          <p:cNvSpPr txBox="1"/>
          <p:nvPr>
            <p:custDataLst>
              <p:tags r:id="rId5"/>
            </p:custDataLst>
          </p:nvPr>
        </p:nvSpPr>
        <p:spPr>
          <a:xfrm>
            <a:off x="1877695" y="1885315"/>
            <a:ext cx="6468110" cy="917575"/>
          </a:xfrm>
          <a:prstGeom prst="rect">
            <a:avLst/>
          </a:prstGeom>
          <a:noFill/>
          <a:ln w="9525">
            <a:noFill/>
          </a:ln>
        </p:spPr>
        <p:txBody>
          <a:bodyPr lIns="0" tIns="0" rIns="0" bIns="0" anchor="t"/>
          <a:p>
            <a:pPr>
              <a:lnSpc>
                <a:spcPct val="110000"/>
              </a:lnSpc>
            </a:pPr>
            <a:r>
              <a:rPr lang="da-DK" altLang="zh-CN" sz="1600">
                <a:solidFill>
                  <a:srgbClr val="808080"/>
                </a:solidFill>
                <a:latin typeface="Calibri" panose="020F0502020204030204" charset="0"/>
                <a:ea typeface="微软雅黑" panose="020B0503020204020204" charset="-122"/>
              </a:rPr>
              <a:t>开发人员在分析整个页面大模块的同时，还应当仔细分析组成大模块的局部，将局部模块化，从而排除很多其他页面元素的干扰，降低页面在运行时出现错误后的可能影响范围；</a:t>
            </a:r>
            <a:endParaRPr lang="zh-CN" altLang="en-US" sz="1600">
              <a:solidFill>
                <a:srgbClr val="808080"/>
              </a:solidFill>
              <a:latin typeface="Calibri" panose="020F0502020204030204" charset="0"/>
              <a:ea typeface="微软雅黑" panose="020B0503020204020204" charset="-122"/>
            </a:endParaRPr>
          </a:p>
        </p:txBody>
      </p:sp>
      <p:sp>
        <p:nvSpPr>
          <p:cNvPr id="16" name="MH_Other_5"/>
          <p:cNvSpPr/>
          <p:nvPr>
            <p:custDataLst>
              <p:tags r:id="rId6"/>
            </p:custDataLst>
          </p:nvPr>
        </p:nvSpPr>
        <p:spPr>
          <a:xfrm>
            <a:off x="977265" y="3161348"/>
            <a:ext cx="757238" cy="782638"/>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0A6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fontAlgn="auto" hangingPunct="1">
              <a:spcBef>
                <a:spcPts val="0"/>
              </a:spcBef>
              <a:spcAft>
                <a:spcPts val="0"/>
              </a:spcAft>
              <a:defRPr/>
            </a:pPr>
            <a:endParaRPr lang="zh-CN" altLang="en-US" strike="noStrike" noProof="1">
              <a:latin typeface="Calibri" panose="020F0502020204030204" charset="0"/>
              <a:ea typeface="微软雅黑" panose="020B0503020204020204" charset="-122"/>
            </a:endParaRPr>
          </a:p>
        </p:txBody>
      </p:sp>
      <p:sp>
        <p:nvSpPr>
          <p:cNvPr id="8" name="MH_Other_6"/>
          <p:cNvSpPr/>
          <p:nvPr>
            <p:custDataLst>
              <p:tags r:id="rId7"/>
            </p:custDataLst>
          </p:nvPr>
        </p:nvSpPr>
        <p:spPr>
          <a:xfrm>
            <a:off x="1082040" y="3269298"/>
            <a:ext cx="547688" cy="566738"/>
          </a:xfrm>
          <a:prstGeom prst="rect">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fontAlgn="auto" hangingPunct="1">
              <a:spcBef>
                <a:spcPts val="0"/>
              </a:spcBef>
              <a:spcAft>
                <a:spcPts val="0"/>
              </a:spcAft>
              <a:defRPr/>
            </a:pPr>
            <a:r>
              <a:rPr lang="en-US" altLang="zh-CN" sz="2400" strike="noStrike" noProof="1">
                <a:solidFill>
                  <a:srgbClr val="FFFFFF"/>
                </a:solidFill>
                <a:latin typeface="方正姚体" pitchFamily="2" charset="-122"/>
                <a:ea typeface="方正姚体" pitchFamily="2" charset="-122"/>
              </a:rPr>
              <a:t>04</a:t>
            </a:r>
            <a:endParaRPr lang="zh-CN" altLang="en-US" sz="2400" strike="noStrike" noProof="1">
              <a:solidFill>
                <a:srgbClr val="FFFFFF"/>
              </a:solidFill>
              <a:latin typeface="方正姚体" pitchFamily="2" charset="-122"/>
              <a:ea typeface="方正姚体" pitchFamily="2" charset="-122"/>
            </a:endParaRPr>
          </a:p>
        </p:txBody>
      </p:sp>
      <p:sp>
        <p:nvSpPr>
          <p:cNvPr id="403469" name="MH_SubTitle_3"/>
          <p:cNvSpPr txBox="1"/>
          <p:nvPr>
            <p:custDataLst>
              <p:tags r:id="rId8"/>
            </p:custDataLst>
          </p:nvPr>
        </p:nvSpPr>
        <p:spPr>
          <a:xfrm>
            <a:off x="1877378" y="3085148"/>
            <a:ext cx="2346325" cy="382587"/>
          </a:xfrm>
          <a:prstGeom prst="rect">
            <a:avLst/>
          </a:prstGeom>
          <a:noFill/>
          <a:ln w="9525">
            <a:noFill/>
          </a:ln>
        </p:spPr>
        <p:txBody>
          <a:bodyPr lIns="0" tIns="0" rIns="0" bIns="0" anchor="ctr"/>
          <a:p>
            <a:r>
              <a:rPr lang="da-DK" altLang="zh-CN" b="1">
                <a:solidFill>
                  <a:srgbClr val="96BAF6"/>
                </a:solidFill>
                <a:latin typeface="Calibri" panose="020F0502020204030204" charset="0"/>
                <a:ea typeface="微软雅黑" panose="020B0503020204020204" charset="-122"/>
              </a:rPr>
              <a:t>命名要规则</a:t>
            </a:r>
            <a:endParaRPr lang="da-DK" altLang="zh-CN" b="1">
              <a:solidFill>
                <a:srgbClr val="96BAF6"/>
              </a:solidFill>
              <a:latin typeface="Calibri" panose="020F0502020204030204" charset="0"/>
              <a:ea typeface="微软雅黑" panose="020B0503020204020204" charset="-122"/>
            </a:endParaRPr>
          </a:p>
        </p:txBody>
      </p:sp>
      <p:sp>
        <p:nvSpPr>
          <p:cNvPr id="403471" name="MH_Text_3"/>
          <p:cNvSpPr txBox="1"/>
          <p:nvPr>
            <p:custDataLst>
              <p:tags r:id="rId9"/>
            </p:custDataLst>
          </p:nvPr>
        </p:nvSpPr>
        <p:spPr>
          <a:xfrm>
            <a:off x="1877695" y="3474085"/>
            <a:ext cx="6468745" cy="917575"/>
          </a:xfrm>
          <a:prstGeom prst="rect">
            <a:avLst/>
          </a:prstGeom>
          <a:noFill/>
          <a:ln w="9525">
            <a:noFill/>
          </a:ln>
        </p:spPr>
        <p:txBody>
          <a:bodyPr lIns="0" tIns="0" rIns="0" bIns="0" anchor="t"/>
          <a:p>
            <a:pPr>
              <a:lnSpc>
                <a:spcPct val="110000"/>
              </a:lnSpc>
            </a:pPr>
            <a:r>
              <a:rPr lang="da-DK" altLang="zh-CN" sz="1600">
                <a:solidFill>
                  <a:srgbClr val="808080"/>
                </a:solidFill>
                <a:latin typeface="Calibri" panose="020F0502020204030204" charset="0"/>
                <a:ea typeface="微软雅黑" panose="020B0503020204020204" charset="-122"/>
              </a:rPr>
              <a:t>开发人员在给页面元素进行命名时，尽可能做到望名知意，不仅要让开发人员自己能够明白代码的意思，更要让后期的维护人员、更新人员能够明白代码的意思。除此之外，开发人员在命名时也要体现出元素的嵌套关系，方便书写CSS代码。</a:t>
            </a:r>
            <a:endParaRPr lang="da-DK" altLang="zh-CN" sz="1600">
              <a:solidFill>
                <a:srgbClr val="808080"/>
              </a:solidFill>
              <a:latin typeface="Calibri" panose="020F050202020403020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拓展知识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468630" y="1492885"/>
            <a:ext cx="3355975" cy="4641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cs typeface="黑体" panose="02010609060101010101" charset="-122"/>
              </a:rPr>
              <a:t>三、响应式布局</a:t>
            </a:r>
            <a:endParaRPr lang="zh-CN" altLang="en-US">
              <a:cs typeface="黑体" panose="02010609060101010101" charset="-122"/>
            </a:endParaRPr>
          </a:p>
        </p:txBody>
      </p:sp>
      <p:pic>
        <p:nvPicPr>
          <p:cNvPr id="6" name="图片 5"/>
          <p:cNvPicPr>
            <a:picLocks noChangeAspect="1"/>
          </p:cNvPicPr>
          <p:nvPr/>
        </p:nvPicPr>
        <p:blipFill>
          <a:blip r:embed="rId2">
            <a:clrChange>
              <a:clrFrom>
                <a:srgbClr val="EEEEEE">
                  <a:alpha val="100000"/>
                </a:srgbClr>
              </a:clrFrom>
              <a:clrTo>
                <a:srgbClr val="EEEEEE">
                  <a:alpha val="100000"/>
                  <a:alpha val="0"/>
                </a:srgbClr>
              </a:clrTo>
            </a:clrChange>
          </a:blip>
          <a:stretch>
            <a:fillRect/>
          </a:stretch>
        </p:blipFill>
        <p:spPr>
          <a:xfrm>
            <a:off x="125730" y="2112010"/>
            <a:ext cx="4318000" cy="2711450"/>
          </a:xfrm>
          <a:prstGeom prst="rect">
            <a:avLst/>
          </a:prstGeom>
        </p:spPr>
      </p:pic>
      <p:sp>
        <p:nvSpPr>
          <p:cNvPr id="7" name="矩形 6"/>
          <p:cNvSpPr/>
          <p:nvPr/>
        </p:nvSpPr>
        <p:spPr>
          <a:xfrm>
            <a:off x="4421505" y="1638935"/>
            <a:ext cx="4236085" cy="3091180"/>
          </a:xfrm>
          <a:prstGeom prst="rect">
            <a:avLst/>
          </a:prstGeom>
          <a:pattFill prst="lgGrid">
            <a:fgClr>
              <a:srgbClr val="7FA6F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黑体" panose="02010609060101010101" charset="-122"/>
            </a:endParaRPr>
          </a:p>
        </p:txBody>
      </p:sp>
      <p:sp>
        <p:nvSpPr>
          <p:cNvPr id="9" name="矩形 8"/>
          <p:cNvSpPr/>
          <p:nvPr/>
        </p:nvSpPr>
        <p:spPr>
          <a:xfrm>
            <a:off x="4311650" y="1499235"/>
            <a:ext cx="4236085" cy="3091180"/>
          </a:xfrm>
          <a:prstGeom prst="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bIns="144145" rtlCol="0" anchor="ctr"/>
          <a:p>
            <a:pPr indent="457200" algn="l" fontAlgn="auto">
              <a:lnSpc>
                <a:spcPct val="150000"/>
              </a:lnSpc>
              <a:extLst>
                <a:ext uri="{35155182-B16C-46BC-9424-99874614C6A1}">
                  <wpsdc:indentchars xmlns:wpsdc="http://www.wps.cn/officeDocument/2017/drawingmlCustomData" val="200" checksum="59296752"/>
                </a:ext>
              </a:extLst>
            </a:pPr>
            <a:r>
              <a:rPr lang="zh-CN" altLang="en-US">
                <a:cs typeface="黑体" panose="02010609060101010101" charset="-122"/>
              </a:rPr>
              <a:t>响应式布局指一个网站能够兼容多个终端，而不是为每个终端做一个特定的版本，是Ethan Marcotte在2010年5月份提出的一个概念。它的诞生是为了解决移动互联网浏览问题，为不同终端的用户提供更加舒适的界面和更好的体验。</a:t>
            </a:r>
            <a:endParaRPr lang="zh-CN" altLang="en-US">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713230" cy="460375"/>
          </a:xfrm>
          <a:prstGeom prst="rect">
            <a:avLst/>
          </a:prstGeom>
        </p:spPr>
        <p:txBody>
          <a:bodyPr wrap="none">
            <a:spAutoFit/>
          </a:bodyPr>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思考与总结</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pic>
        <p:nvPicPr>
          <p:cNvPr id="2" name="图片 1"/>
          <p:cNvPicPr>
            <a:picLocks noChangeAspect="1"/>
          </p:cNvPicPr>
          <p:nvPr/>
        </p:nvPicPr>
        <p:blipFill>
          <a:blip r:embed="rId2">
            <a:clrChange>
              <a:clrFrom>
                <a:srgbClr val="F5F5F5">
                  <a:alpha val="100000"/>
                </a:srgbClr>
              </a:clrFrom>
              <a:clrTo>
                <a:srgbClr val="F5F5F5">
                  <a:alpha val="100000"/>
                  <a:alpha val="0"/>
                </a:srgbClr>
              </a:clrTo>
            </a:clrChange>
          </a:blip>
          <a:stretch>
            <a:fillRect/>
          </a:stretch>
        </p:blipFill>
        <p:spPr>
          <a:xfrm>
            <a:off x="6439535" y="1224915"/>
            <a:ext cx="2336165" cy="3531235"/>
          </a:xfrm>
          <a:prstGeom prst="rect">
            <a:avLst/>
          </a:prstGeom>
        </p:spPr>
      </p:pic>
      <p:pic>
        <p:nvPicPr>
          <p:cNvPr id="3" name="图片 2"/>
          <p:cNvPicPr>
            <a:picLocks noChangeAspect="1"/>
          </p:cNvPicPr>
          <p:nvPr/>
        </p:nvPicPr>
        <p:blipFill>
          <a:blip r:embed="rId3"/>
          <a:srcRect l="7950" t="8833" r="7950" b="7567"/>
          <a:stretch>
            <a:fillRect/>
          </a:stretch>
        </p:blipFill>
        <p:spPr>
          <a:xfrm>
            <a:off x="1022350" y="1253490"/>
            <a:ext cx="4926330" cy="3672840"/>
          </a:xfrm>
          <a:prstGeom prst="rect">
            <a:avLst/>
          </a:prstGeom>
        </p:spPr>
      </p:pic>
      <p:sp>
        <p:nvSpPr>
          <p:cNvPr id="100" name="文本框 99"/>
          <p:cNvSpPr txBox="1"/>
          <p:nvPr/>
        </p:nvSpPr>
        <p:spPr>
          <a:xfrm>
            <a:off x="1445895" y="1954530"/>
            <a:ext cx="4079875" cy="2168525"/>
          </a:xfrm>
          <a:prstGeom prst="rect">
            <a:avLst/>
          </a:prstGeom>
          <a:solidFill>
            <a:schemeClr val="bg1">
              <a:alpha val="63000"/>
            </a:schemeClr>
          </a:solidFill>
          <a:ln w="9525">
            <a:noFill/>
          </a:ln>
        </p:spPr>
        <p:txBody>
          <a:bodyPr wrap="square">
            <a:spAutoFit/>
          </a:bodyPr>
          <a:p>
            <a:pPr indent="457200" fontAlgn="auto">
              <a:lnSpc>
                <a:spcPct val="150000"/>
              </a:lnSpc>
              <a:extLst>
                <a:ext uri="{35155182-B16C-46BC-9424-99874614C6A1}">
                  <wpsdc:indentchars xmlns:wpsdc="http://www.wps.cn/officeDocument/2017/drawingmlCustomData" val="200" checksum="59296752"/>
                </a:ext>
              </a:extLst>
            </a:pPr>
            <a:r>
              <a:rPr b="1">
                <a:solidFill>
                  <a:srgbClr val="3B64DA"/>
                </a:solidFill>
                <a:ea typeface="黑体" panose="02010609060101010101" charset="-122"/>
                <a:cs typeface="黑体" panose="02010609060101010101" charset="-122"/>
              </a:rPr>
              <a:t>通过以上的学习，我们完成了LOGO栏效果图的分析，请同学们思考文本框是怎么实现的？购物车按钮是用button标签实现还是用div实现效果会比较好？ </a:t>
            </a:r>
            <a:endParaRPr b="1">
              <a:solidFill>
                <a:srgbClr val="3B64DA"/>
              </a:solidFill>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能力提升</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pic>
        <p:nvPicPr>
          <p:cNvPr id="3" name="图片 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840105" y="1475105"/>
            <a:ext cx="3251200" cy="3251200"/>
          </a:xfrm>
          <a:prstGeom prst="rect">
            <a:avLst/>
          </a:prstGeom>
        </p:spPr>
      </p:pic>
      <p:sp>
        <p:nvSpPr>
          <p:cNvPr id="5" name="折角形 4"/>
          <p:cNvSpPr/>
          <p:nvPr/>
        </p:nvSpPr>
        <p:spPr>
          <a:xfrm>
            <a:off x="4384675" y="1475105"/>
            <a:ext cx="4020820" cy="939800"/>
          </a:xfrm>
          <a:prstGeom prst="foldedCorne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lIns="288290" tIns="71755" rIns="288290" bIns="0" rtlCol="0" anchor="ctr"/>
          <a:p>
            <a:pPr indent="457200" algn="l" fontAlgn="auto">
              <a:lnSpc>
                <a:spcPct val="150000"/>
              </a:lnSpc>
              <a:extLst>
                <a:ext uri="{35155182-B16C-46BC-9424-99874614C6A1}">
                  <wpsdc:indentchars xmlns:wpsdc="http://www.wps.cn/officeDocument/2017/drawingmlCustomData" val="200" checksum="59296752"/>
                </a:ext>
              </a:extLst>
            </a:pPr>
            <a:r>
              <a:rPr lang="zh-CN" altLang="en-US">
                <a:cs typeface="黑体" panose="02010609060101010101" charset="-122"/>
              </a:rPr>
              <a:t>请同学们打开帮助中心页面完成以下任务：</a:t>
            </a:r>
            <a:endParaRPr lang="zh-CN" altLang="en-US">
              <a:cs typeface="黑体" panose="02010609060101010101" charset="-122"/>
            </a:endParaRPr>
          </a:p>
        </p:txBody>
      </p:sp>
      <p:sp>
        <p:nvSpPr>
          <p:cNvPr id="6" name="圆角矩形 5"/>
          <p:cNvSpPr/>
          <p:nvPr/>
        </p:nvSpPr>
        <p:spPr>
          <a:xfrm>
            <a:off x="4384675" y="2713355"/>
            <a:ext cx="4020820" cy="936000"/>
          </a:xfrm>
          <a:prstGeom prst="roundRect">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cs typeface="黑体" panose="02010609060101010101" charset="-122"/>
              </a:rPr>
              <a:t>1.分析网页导航栏的效果图；</a:t>
            </a:r>
            <a:endParaRPr lang="en-US" altLang="zh-CN" b="1">
              <a:cs typeface="黑体" panose="02010609060101010101" charset="-122"/>
            </a:endParaRPr>
          </a:p>
        </p:txBody>
      </p:sp>
      <p:sp>
        <p:nvSpPr>
          <p:cNvPr id="7" name="圆角矩形 6"/>
          <p:cNvSpPr/>
          <p:nvPr/>
        </p:nvSpPr>
        <p:spPr>
          <a:xfrm>
            <a:off x="4384675" y="3771265"/>
            <a:ext cx="4020820" cy="936000"/>
          </a:xfrm>
          <a:prstGeom prst="round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rgbClr val="3B64DA"/>
                </a:solidFill>
                <a:cs typeface="黑体" panose="02010609060101010101" charset="-122"/>
              </a:rPr>
              <a:t>2.使用div对导航栏进行布局。</a:t>
            </a:r>
            <a:endParaRPr lang="en-US" altLang="zh-CN" b="1">
              <a:solidFill>
                <a:srgbClr val="3B64DA"/>
              </a:solidFill>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任务训练</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17" name="文本框 16"/>
          <p:cNvSpPr txBox="1"/>
          <p:nvPr/>
        </p:nvSpPr>
        <p:spPr>
          <a:xfrm>
            <a:off x="1437640" y="1310640"/>
            <a:ext cx="6099175" cy="737235"/>
          </a:xfrm>
          <a:prstGeom prst="rect">
            <a:avLst/>
          </a:prstGeom>
          <a:noFill/>
        </p:spPr>
        <p:txBody>
          <a:bodyPr wrap="square" rtlCol="0">
            <a:spAutoFit/>
          </a:bodyPr>
          <a:p>
            <a:pPr fontAlgn="auto">
              <a:lnSpc>
                <a:spcPct val="150000"/>
              </a:lnSpc>
            </a:pPr>
            <a:r>
              <a:rPr sz="1400">
                <a:latin typeface="黑体" panose="02010609060101010101" charset="-122"/>
                <a:ea typeface="黑体" panose="02010609060101010101" charset="-122"/>
                <a:cs typeface="黑体" panose="02010609060101010101" charset="-122"/>
              </a:rPr>
              <a:t>扫码进入课程网站，获取对应任务单，阅读任务目标，根据任务步骤，完成拓展任务并提交。</a:t>
            </a:r>
            <a:endParaRPr sz="1400">
              <a:latin typeface="黑体" panose="02010609060101010101" charset="-122"/>
              <a:ea typeface="黑体" panose="02010609060101010101" charset="-122"/>
              <a:cs typeface="黑体" panose="02010609060101010101" charset="-122"/>
            </a:endParaRPr>
          </a:p>
        </p:txBody>
      </p:sp>
      <p:pic>
        <p:nvPicPr>
          <p:cNvPr id="2" name="图片 3" descr="QR 代码&#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494915" y="2379980"/>
            <a:ext cx="3983990" cy="1617980"/>
          </a:xfrm>
          <a:prstGeom prst="rect">
            <a:avLst/>
          </a:prstGeom>
          <a:noFill/>
          <a:ln>
            <a:noFill/>
          </a:ln>
        </p:spPr>
      </p:pic>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rot="2700000">
            <a:off x="804079" y="16355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黑体" panose="02010609060101010101" charset="-122"/>
            </a:endParaRPr>
          </a:p>
        </p:txBody>
      </p:sp>
      <p:sp>
        <p:nvSpPr>
          <p:cNvPr id="8" name="直角三角形 7"/>
          <p:cNvSpPr/>
          <p:nvPr/>
        </p:nvSpPr>
        <p:spPr>
          <a:xfrm>
            <a:off x="0" y="1"/>
            <a:ext cx="5143500" cy="514350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黑体" panose="02010609060101010101" charset="-122"/>
            </a:endParaRPr>
          </a:p>
        </p:txBody>
      </p:sp>
      <p:sp>
        <p:nvSpPr>
          <p:cNvPr id="30" name="直角三角形 29"/>
          <p:cNvSpPr/>
          <p:nvPr/>
        </p:nvSpPr>
        <p:spPr>
          <a:xfrm rot="13500000">
            <a:off x="-1339050" y="195080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黑体" panose="02010609060101010101" charset="-122"/>
            </a:endParaRPr>
          </a:p>
        </p:txBody>
      </p:sp>
      <p:sp>
        <p:nvSpPr>
          <p:cNvPr id="18" name="PA_矩形 7"/>
          <p:cNvSpPr/>
          <p:nvPr>
            <p:custDataLst>
              <p:tags r:id="rId1"/>
            </p:custDataLst>
          </p:nvPr>
        </p:nvSpPr>
        <p:spPr>
          <a:xfrm>
            <a:off x="5090795" y="2078355"/>
            <a:ext cx="2834005" cy="829945"/>
          </a:xfrm>
          <a:prstGeom prst="rect">
            <a:avLst/>
          </a:prstGeom>
        </p:spPr>
        <p:txBody>
          <a:bodyPr wrap="square">
            <a:spAutoFit/>
          </a:bodyPr>
          <a:lstStyle/>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感谢观看！</a:t>
            </a:r>
            <a:endParaRPr kumimoji="0" lang="zh-CN" altLang="en-US" sz="4000" b="0" i="0" u="none" strike="noStrike" kern="0" cap="none" spc="0" normalizeH="0" baseline="0" noProof="0">
              <a:ln>
                <a:noFill/>
              </a:ln>
              <a:solidFill>
                <a:schemeClr val="tx1">
                  <a:lumMod val="75000"/>
                  <a:lumOff val="25000"/>
                </a:schemeClr>
              </a:solidFill>
              <a:effectLst/>
              <a:uLnTx/>
              <a:uFillTx/>
              <a:latin typeface="黑体" panose="02010609060101010101" charset="-122"/>
              <a:ea typeface="黑体" panose="02010609060101010101" charset="-122"/>
              <a:cs typeface="黑体" panose="02010609060101010101" charset="-122"/>
            </a:endParaRPr>
          </a:p>
        </p:txBody>
      </p:sp>
      <p:sp>
        <p:nvSpPr>
          <p:cNvPr id="9" name="文本框 8"/>
          <p:cNvSpPr txBox="1"/>
          <p:nvPr/>
        </p:nvSpPr>
        <p:spPr>
          <a:xfrm>
            <a:off x="6871970" y="243205"/>
            <a:ext cx="2159635" cy="337185"/>
          </a:xfrm>
          <a:prstGeom prst="rect">
            <a:avLst/>
          </a:prstGeom>
          <a:noFill/>
        </p:spPr>
        <p:txBody>
          <a:bodyPr wrap="square" rtlCol="0">
            <a:spAutoFit/>
          </a:bodyPr>
          <a:p>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a:t>
            </a:r>
            <a:r>
              <a:rPr lang="en-US" altLang="zh-CN" sz="1600" b="1">
                <a:solidFill>
                  <a:schemeClr val="bg1">
                    <a:lumMod val="50000"/>
                  </a:schemeClr>
                </a:solidFill>
                <a:latin typeface="黑体" panose="02010609060101010101" charset="-122"/>
                <a:ea typeface="黑体" panose="02010609060101010101" charset="-122"/>
                <a:cs typeface="黑体" panose="02010609060101010101" charset="-122"/>
              </a:rPr>
              <a:t>web</a:t>
            </a:r>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前端基础》</a:t>
            </a:r>
            <a:endParaRPr lang="zh-CN" altLang="en-US" sz="1600" b="1">
              <a:solidFill>
                <a:schemeClr val="bg1">
                  <a:lumMod val="50000"/>
                </a:schemeClr>
              </a:solidFill>
              <a:latin typeface="黑体" panose="02010609060101010101" charset="-122"/>
              <a:ea typeface="黑体" panose="02010609060101010101" charset="-122"/>
              <a:cs typeface="黑体" panose="02010609060101010101" charset="-122"/>
            </a:endParaRPr>
          </a:p>
        </p:txBody>
      </p:sp>
      <p:pic>
        <p:nvPicPr>
          <p:cNvPr id="23" name="图片 22" descr="20210312163356_65770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269740" y="167005"/>
            <a:ext cx="2526665" cy="518795"/>
          </a:xfrm>
          <a:prstGeom prst="rect">
            <a:avLst/>
          </a:prstGeom>
        </p:spPr>
      </p:pic>
      <p:sp>
        <p:nvSpPr>
          <p:cNvPr id="25" name="流程图: 过程 24"/>
          <p:cNvSpPr/>
          <p:nvPr/>
        </p:nvSpPr>
        <p:spPr>
          <a:xfrm>
            <a:off x="6880225" y="304165"/>
            <a:ext cx="36000" cy="216000"/>
          </a:xfrm>
          <a:prstGeom prst="flowChartProcess">
            <a:avLst/>
          </a:prstGeom>
          <a:solidFill>
            <a:srgbClr val="BA4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黑体" panose="02010609060101010101" charset="-122"/>
            </a:endParaRPr>
          </a:p>
        </p:txBody>
      </p:sp>
      <p:sp>
        <p:nvSpPr>
          <p:cNvPr id="4" name="矩形 3"/>
          <p:cNvSpPr/>
          <p:nvPr/>
        </p:nvSpPr>
        <p:spPr>
          <a:xfrm rot="2700000">
            <a:off x="2146432" y="1265382"/>
            <a:ext cx="1639165" cy="163916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黑体" panose="02010609060101010101" charset="-122"/>
            </a:endParaRPr>
          </a:p>
        </p:txBody>
      </p:sp>
      <p:sp>
        <p:nvSpPr>
          <p:cNvPr id="7" name="矩形 6"/>
          <p:cNvSpPr/>
          <p:nvPr/>
        </p:nvSpPr>
        <p:spPr>
          <a:xfrm rot="2700000">
            <a:off x="283642" y="-78311"/>
            <a:ext cx="1216800" cy="1216800"/>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黑体" panose="02010609060101010101" charset="-122"/>
            </a:endParaRPr>
          </a:p>
        </p:txBody>
      </p:sp>
      <p:sp>
        <p:nvSpPr>
          <p:cNvPr id="10" name="矩形 9"/>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黑体" panose="02010609060101010101" charset="-122"/>
            </a:endParaRPr>
          </a:p>
        </p:txBody>
      </p:sp>
      <p:sp>
        <p:nvSpPr>
          <p:cNvPr id="12" name="菱形 11"/>
          <p:cNvSpPr>
            <a:spLocks noChangeAspect="1"/>
          </p:cNvSpPr>
          <p:nvPr/>
        </p:nvSpPr>
        <p:spPr>
          <a:xfrm>
            <a:off x="508635" y="2078355"/>
            <a:ext cx="2158365" cy="2138045"/>
          </a:xfrm>
          <a:prstGeom prst="diamond">
            <a:avLst/>
          </a:prstGeom>
          <a:blipFill rotWithShape="1">
            <a:blip r:embed="rId3"/>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黑体" panose="02010609060101010101" charset="-122"/>
            </a:endParaRPr>
          </a:p>
        </p:txBody>
      </p:sp>
      <p:sp>
        <p:nvSpPr>
          <p:cNvPr id="15" name="矩形 14"/>
          <p:cNvSpPr/>
          <p:nvPr/>
        </p:nvSpPr>
        <p:spPr>
          <a:xfrm rot="2700000">
            <a:off x="753279" y="15847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黑体" panose="02010609060101010101" charset="-122"/>
            </a:endParaRPr>
          </a:p>
        </p:txBody>
      </p:sp>
      <p:sp>
        <p:nvSpPr>
          <p:cNvPr id="16" name="矩形 15"/>
          <p:cNvSpPr/>
          <p:nvPr/>
        </p:nvSpPr>
        <p:spPr>
          <a:xfrm rot="2700000">
            <a:off x="2710609" y="3018784"/>
            <a:ext cx="1201831" cy="1201831"/>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黑体" panose="02010609060101010101" charset="-122"/>
            </a:endParaRPr>
          </a:p>
        </p:txBody>
      </p:sp>
      <p:sp>
        <p:nvSpPr>
          <p:cNvPr id="19" name="矩形 18"/>
          <p:cNvSpPr/>
          <p:nvPr/>
        </p:nvSpPr>
        <p:spPr>
          <a:xfrm rot="2700000">
            <a:off x="1369060" y="1175385"/>
            <a:ext cx="1957070" cy="1957070"/>
          </a:xfrm>
          <a:prstGeom prst="rect">
            <a:avLst/>
          </a:prstGeom>
          <a:solidFill>
            <a:srgbClr val="7FA6F2"/>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黑体" panose="02010609060101010101" charset="-122"/>
            </a:endParaRPr>
          </a:p>
        </p:txBody>
      </p:sp>
      <p:sp>
        <p:nvSpPr>
          <p:cNvPr id="26" name="菱形 25"/>
          <p:cNvSpPr>
            <a:spLocks noChangeAspect="1"/>
          </p:cNvSpPr>
          <p:nvPr/>
        </p:nvSpPr>
        <p:spPr>
          <a:xfrm>
            <a:off x="2519045" y="2825750"/>
            <a:ext cx="1606550" cy="1588135"/>
          </a:xfrm>
          <a:prstGeom prst="diamond">
            <a:avLst/>
          </a:prstGeom>
          <a:blipFill rotWithShape="1">
            <a:blip r:embed="rId4"/>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黑体" panose="02010609060101010101" charset="-122"/>
            </a:endParaRPr>
          </a:p>
        </p:txBody>
      </p:sp>
      <p:pic>
        <p:nvPicPr>
          <p:cNvPr id="27" name="图片 26" descr="8c3b413800f64c245bf708982ae5c944"/>
          <p:cNvPicPr>
            <a:picLocks noChangeAspect="1"/>
          </p:cNvPicPr>
          <p:nvPr/>
        </p:nvPicPr>
        <p:blipFill>
          <a:blip r:embed="rId5"/>
          <a:stretch>
            <a:fillRect/>
          </a:stretch>
        </p:blipFill>
        <p:spPr>
          <a:xfrm>
            <a:off x="1017270" y="819150"/>
            <a:ext cx="2656205" cy="2657475"/>
          </a:xfrm>
          <a:prstGeom prst="diamond">
            <a:avLst/>
          </a:prstGeom>
        </p:spPr>
      </p:pic>
      <p:sp>
        <p:nvSpPr>
          <p:cNvPr id="29" name="直角三角形 28"/>
          <p:cNvSpPr/>
          <p:nvPr/>
        </p:nvSpPr>
        <p:spPr>
          <a:xfrm rot="13500000">
            <a:off x="-1221833" y="-203998"/>
            <a:ext cx="2411591" cy="2411591"/>
          </a:xfrm>
          <a:prstGeom prst="rtTriangle">
            <a:avLst/>
          </a:prstGeom>
          <a:solidFill>
            <a:srgbClr val="80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黑体" panose="02010609060101010101"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0" y="1"/>
            <a:ext cx="5143500" cy="5143500"/>
          </a:xfrm>
          <a:prstGeom prst="rtTriangle">
            <a:avLst/>
          </a:prstGeom>
          <a:solidFill>
            <a:schemeClr val="accent5">
              <a:lumMod val="60000"/>
              <a:lumOff val="40000"/>
            </a:schemeClr>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20" name="直角三角形 19"/>
          <p:cNvSpPr/>
          <p:nvPr/>
        </p:nvSpPr>
        <p:spPr>
          <a:xfrm rot="13500000">
            <a:off x="-1322540" y="194445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直角三角形 2"/>
          <p:cNvSpPr/>
          <p:nvPr/>
        </p:nvSpPr>
        <p:spPr>
          <a:xfrm rot="13500000">
            <a:off x="-926595" y="383808"/>
            <a:ext cx="1853190" cy="185319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3" name="矩形 12"/>
          <p:cNvSpPr/>
          <p:nvPr/>
        </p:nvSpPr>
        <p:spPr>
          <a:xfrm>
            <a:off x="5683952" y="1180879"/>
            <a:ext cx="1706880" cy="398780"/>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站点结构搭建</a:t>
            </a:r>
            <a:endParaRPr kumimoji="0" lang="zh-CN" altLang="en-US" sz="2000" i="0" u="none" strike="noStrike" kern="120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endParaRPr>
          </a:p>
        </p:txBody>
      </p:sp>
      <p:sp>
        <p:nvSpPr>
          <p:cNvPr id="15" name="矩形 14"/>
          <p:cNvSpPr/>
          <p:nvPr/>
        </p:nvSpPr>
        <p:spPr>
          <a:xfrm>
            <a:off x="5683952" y="2228011"/>
            <a:ext cx="2214880" cy="398780"/>
          </a:xfrm>
          <a:prstGeom prst="rect">
            <a:avLst/>
          </a:prstGeom>
        </p:spPr>
        <p:txBody>
          <a:bodyPr wrap="none">
            <a:spAutoFit/>
          </a:bodyPr>
          <a:lstStyle/>
          <a:p>
            <a:pPr lvl="0" defTabSz="685800">
              <a:defRPr/>
            </a:pPr>
            <a:r>
              <a:rPr lang="zh-CN" altLang="en-US" sz="2000">
                <a:solidFill>
                  <a:schemeClr val="accent1"/>
                </a:solidFill>
                <a:latin typeface="黑体" panose="02010609060101010101" charset="-122"/>
                <a:ea typeface="黑体" panose="02010609060101010101" charset="-122"/>
                <a:cs typeface="黑体" panose="02010609060101010101" charset="-122"/>
              </a:rPr>
              <a:t>帮助中心板块制作</a:t>
            </a:r>
            <a:endParaRPr lang="zh-CN" altLang="en-US" sz="2000">
              <a:solidFill>
                <a:schemeClr val="accent1"/>
              </a:solidFill>
              <a:latin typeface="黑体" panose="02010609060101010101" charset="-122"/>
              <a:ea typeface="黑体" panose="02010609060101010101" charset="-122"/>
              <a:cs typeface="黑体" panose="02010609060101010101" charset="-122"/>
            </a:endParaRPr>
          </a:p>
        </p:txBody>
      </p:sp>
      <p:sp>
        <p:nvSpPr>
          <p:cNvPr id="21" name="矩形 20"/>
          <p:cNvSpPr/>
          <p:nvPr/>
        </p:nvSpPr>
        <p:spPr>
          <a:xfrm>
            <a:off x="5638867" y="3331658"/>
            <a:ext cx="2227580" cy="398780"/>
          </a:xfrm>
          <a:prstGeom prst="rect">
            <a:avLst/>
          </a:prstGeom>
        </p:spPr>
        <p:txBody>
          <a:bodyPr wrap="none">
            <a:spAutoFit/>
          </a:bodyPr>
          <a:lstStyle/>
          <a:p>
            <a:pPr lvl="0" defTabSz="685800">
              <a:defRPr/>
            </a:pPr>
            <a:r>
              <a:rPr lang="zh-CN" altLang="en-US" sz="2000" b="1">
                <a:solidFill>
                  <a:schemeClr val="accent1"/>
                </a:solidFill>
                <a:latin typeface="黑体" panose="02010609060101010101" charset="-122"/>
                <a:ea typeface="黑体" panose="02010609060101010101" charset="-122"/>
                <a:cs typeface="黑体" panose="02010609060101010101" charset="-122"/>
              </a:rPr>
              <a:t>网站</a:t>
            </a:r>
            <a:r>
              <a:rPr lang="en-US" altLang="zh-CN" sz="2000" b="1">
                <a:solidFill>
                  <a:schemeClr val="accent1"/>
                </a:solidFill>
                <a:latin typeface="黑体" panose="02010609060101010101" charset="-122"/>
                <a:ea typeface="黑体" panose="02010609060101010101" charset="-122"/>
                <a:cs typeface="黑体" panose="02010609060101010101" charset="-122"/>
              </a:rPr>
              <a:t>LOGO</a:t>
            </a:r>
            <a:r>
              <a:rPr lang="zh-CN" altLang="en-US" sz="2000" b="1">
                <a:solidFill>
                  <a:schemeClr val="accent1"/>
                </a:solidFill>
                <a:latin typeface="黑体" panose="02010609060101010101" charset="-122"/>
                <a:ea typeface="黑体" panose="02010609060101010101" charset="-122"/>
                <a:cs typeface="黑体" panose="02010609060101010101" charset="-122"/>
              </a:rPr>
              <a:t>区块制作</a:t>
            </a:r>
            <a:endParaRPr lang="zh-CN" altLang="en-US" sz="2000" b="1">
              <a:solidFill>
                <a:schemeClr val="accent1"/>
              </a:solidFill>
              <a:latin typeface="黑体" panose="02010609060101010101" charset="-122"/>
              <a:ea typeface="黑体" panose="02010609060101010101" charset="-122"/>
              <a:cs typeface="黑体" panose="02010609060101010101" charset="-122"/>
            </a:endParaRPr>
          </a:p>
        </p:txBody>
      </p:sp>
      <p:sp>
        <p:nvSpPr>
          <p:cNvPr id="26" name="菱形 25"/>
          <p:cNvSpPr/>
          <p:nvPr/>
        </p:nvSpPr>
        <p:spPr>
          <a:xfrm>
            <a:off x="4848225" y="1054100"/>
            <a:ext cx="790575" cy="731520"/>
          </a:xfrm>
          <a:prstGeom prst="diamond">
            <a:avLst/>
          </a:prstGeom>
          <a:solidFill>
            <a:srgbClr val="7E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latin typeface="黑体" panose="02010609060101010101" charset="-122"/>
                <a:ea typeface="黑体" panose="02010609060101010101" charset="-122"/>
                <a:cs typeface="黑体" panose="02010609060101010101" charset="-122"/>
              </a:rPr>
              <a:t>1</a:t>
            </a:r>
            <a:endParaRPr lang="en-US" altLang="zh-CN" sz="1600" b="1">
              <a:latin typeface="黑体" panose="02010609060101010101" charset="-122"/>
              <a:ea typeface="黑体" panose="02010609060101010101" charset="-122"/>
              <a:cs typeface="黑体" panose="02010609060101010101" charset="-122"/>
            </a:endParaRPr>
          </a:p>
        </p:txBody>
      </p:sp>
      <p:sp>
        <p:nvSpPr>
          <p:cNvPr id="18" name="矩形 17"/>
          <p:cNvSpPr/>
          <p:nvPr/>
        </p:nvSpPr>
        <p:spPr>
          <a:xfrm rot="2700000">
            <a:off x="1405046" y="1190427"/>
            <a:ext cx="1927175" cy="1927175"/>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9" name="PA_矩形 7"/>
          <p:cNvSpPr/>
          <p:nvPr>
            <p:custDataLst>
              <p:tags r:id="rId1"/>
            </p:custDataLst>
          </p:nvPr>
        </p:nvSpPr>
        <p:spPr>
          <a:xfrm>
            <a:off x="1715853" y="1503595"/>
            <a:ext cx="1305560" cy="768350"/>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4400" b="1" kern="0">
                <a:solidFill>
                  <a:schemeClr val="bg1"/>
                </a:solidFill>
                <a:latin typeface="黑体" panose="02010609060101010101" charset="-122"/>
                <a:ea typeface="黑体" panose="02010609060101010101" charset="-122"/>
                <a:cs typeface="黑体" panose="02010609060101010101" charset="-122"/>
              </a:rPr>
              <a:t>目录</a:t>
            </a:r>
            <a:endParaRPr kumimoji="0" lang="zh-CN" altLang="en-US" sz="1200" b="0" i="0" u="none" strike="noStrike" kern="0" cap="none" spc="0" normalizeH="0" baseline="0" noProof="0">
              <a:ln>
                <a:noFill/>
              </a:ln>
              <a:solidFill>
                <a:schemeClr val="bg1"/>
              </a:solidFill>
              <a:effectLst/>
              <a:uLnTx/>
              <a:uFillTx/>
              <a:latin typeface="黑体" panose="02010609060101010101" charset="-122"/>
              <a:ea typeface="黑体" panose="02010609060101010101" charset="-122"/>
              <a:cs typeface="黑体" panose="02010609060101010101" charset="-122"/>
            </a:endParaRPr>
          </a:p>
        </p:txBody>
      </p:sp>
      <p:sp>
        <p:nvSpPr>
          <p:cNvPr id="25" name="PA_矩形 7"/>
          <p:cNvSpPr/>
          <p:nvPr>
            <p:custDataLst>
              <p:tags r:id="rId2"/>
            </p:custDataLst>
          </p:nvPr>
        </p:nvSpPr>
        <p:spPr>
          <a:xfrm>
            <a:off x="1662514" y="2201377"/>
            <a:ext cx="1412240" cy="460375"/>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2400" b="1" kern="0">
                <a:solidFill>
                  <a:schemeClr val="bg1"/>
                </a:solidFill>
                <a:latin typeface="黑体" panose="02010609060101010101" charset="-122"/>
                <a:ea typeface="黑体" panose="02010609060101010101" charset="-122"/>
                <a:cs typeface="黑体" panose="02010609060101010101" charset="-122"/>
              </a:rPr>
              <a:t>CONTENTS</a:t>
            </a:r>
            <a:endParaRPr kumimoji="0" lang="zh-CN" altLang="en-US" sz="800" b="0" i="0" u="none" strike="noStrike" kern="0" cap="none" spc="0" normalizeH="0" baseline="0" noProof="0">
              <a:ln>
                <a:noFill/>
              </a:ln>
              <a:solidFill>
                <a:schemeClr val="bg1"/>
              </a:solidFill>
              <a:effectLst/>
              <a:uLnTx/>
              <a:uFillTx/>
              <a:latin typeface="黑体" panose="02010609060101010101" charset="-122"/>
              <a:ea typeface="黑体" panose="02010609060101010101" charset="-122"/>
              <a:cs typeface="黑体" panose="02010609060101010101" charset="-122"/>
            </a:endParaRPr>
          </a:p>
        </p:txBody>
      </p:sp>
      <p:sp>
        <p:nvSpPr>
          <p:cNvPr id="4" name="菱形 3"/>
          <p:cNvSpPr/>
          <p:nvPr/>
        </p:nvSpPr>
        <p:spPr>
          <a:xfrm>
            <a:off x="4848225" y="2127250"/>
            <a:ext cx="790575" cy="731520"/>
          </a:xfrm>
          <a:prstGeom prst="diamond">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latin typeface="黑体" panose="02010609060101010101" charset="-122"/>
                <a:ea typeface="黑体" panose="02010609060101010101" charset="-122"/>
                <a:cs typeface="黑体" panose="02010609060101010101" charset="-122"/>
              </a:rPr>
              <a:t>2</a:t>
            </a:r>
            <a:endParaRPr lang="en-US" altLang="zh-CN" sz="1600" b="1">
              <a:latin typeface="黑体" panose="02010609060101010101" charset="-122"/>
              <a:ea typeface="黑体" panose="02010609060101010101" charset="-122"/>
              <a:cs typeface="黑体" panose="02010609060101010101" charset="-122"/>
            </a:endParaRPr>
          </a:p>
        </p:txBody>
      </p:sp>
      <p:sp>
        <p:nvSpPr>
          <p:cNvPr id="6" name="菱形 5"/>
          <p:cNvSpPr/>
          <p:nvPr/>
        </p:nvSpPr>
        <p:spPr>
          <a:xfrm>
            <a:off x="4848225" y="3160395"/>
            <a:ext cx="790575" cy="731520"/>
          </a:xfrm>
          <a:prstGeom prst="diamond">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latin typeface="黑体" panose="02010609060101010101" charset="-122"/>
                <a:ea typeface="黑体" panose="02010609060101010101" charset="-122"/>
                <a:cs typeface="黑体" panose="02010609060101010101" charset="-122"/>
              </a:rPr>
              <a:t>3</a:t>
            </a:r>
            <a:endParaRPr lang="en-US" altLang="zh-CN" sz="1600" b="1">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5400000">
            <a:off x="3608070" y="-2000885"/>
            <a:ext cx="1927225" cy="914400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7C92B0"/>
              </a:solidFill>
              <a:cs typeface="黑体" panose="02010609060101010101" charset="-122"/>
            </a:endParaRPr>
          </a:p>
        </p:txBody>
      </p:sp>
      <p:sp>
        <p:nvSpPr>
          <p:cNvPr id="18" name="PA_矩形 7"/>
          <p:cNvSpPr/>
          <p:nvPr>
            <p:custDataLst>
              <p:tags r:id="rId1"/>
            </p:custDataLst>
          </p:nvPr>
        </p:nvSpPr>
        <p:spPr>
          <a:xfrm>
            <a:off x="1544627" y="2218229"/>
            <a:ext cx="6060440" cy="706755"/>
          </a:xfrm>
          <a:prstGeom prst="rect">
            <a:avLst/>
          </a:prstGeom>
        </p:spPr>
        <p:txBody>
          <a:bodyPr wrap="none">
            <a:spAutoFit/>
          </a:bodyPr>
          <a:lstStyle/>
          <a:p>
            <a:pPr lvl="0" algn="l" defTabSz="685800">
              <a:defRPr/>
            </a:pPr>
            <a:r>
              <a:rPr sz="4000" b="1" kern="0">
                <a:solidFill>
                  <a:schemeClr val="bg1"/>
                </a:solidFill>
                <a:latin typeface="黑体" panose="02010609060101010101" charset="-122"/>
                <a:ea typeface="黑体" panose="02010609060101010101" charset="-122"/>
                <a:cs typeface="黑体" panose="02010609060101010101" charset="-122"/>
              </a:rPr>
              <a:t>项目三 网站LOGO区块制作</a:t>
            </a:r>
            <a:endParaRPr lang="zh-CN" altLang="en-US" sz="4000" b="1" kern="0">
              <a:solidFill>
                <a:schemeClr val="bg1"/>
              </a:solidFill>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0" name="矩形 29"/>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1" name="矩形 30"/>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2" name="矩形 31"/>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PA_矩形 7"/>
          <p:cNvSpPr/>
          <p:nvPr>
            <p:custDataLst>
              <p:tags r:id="rId1"/>
            </p:custDataLst>
          </p:nvPr>
        </p:nvSpPr>
        <p:spPr>
          <a:xfrm>
            <a:off x="944049" y="238675"/>
            <a:ext cx="1407160" cy="460375"/>
          </a:xfrm>
          <a:prstGeom prst="rect">
            <a:avLst/>
          </a:prstGeom>
        </p:spPr>
        <p:txBody>
          <a:bodyPr wrap="none">
            <a:spAutoFit/>
          </a:bodyPr>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项目背景</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9" name="矩形 8"/>
          <p:cNvSpPr/>
          <p:nvPr>
            <p:custDataLst>
              <p:tags r:id="rId2"/>
            </p:custDataLst>
          </p:nvPr>
        </p:nvSpPr>
        <p:spPr>
          <a:xfrm>
            <a:off x="113847" y="1496790"/>
            <a:ext cx="6087291" cy="3464394"/>
          </a:xfrm>
          <a:prstGeom prst="rect">
            <a:avLst/>
          </a:prstGeom>
          <a:noFill/>
          <a:ln>
            <a:noFill/>
          </a:ln>
        </p:spPr>
        <p:style>
          <a:lnRef idx="2">
            <a:srgbClr val="1E6BC5">
              <a:shade val="50000"/>
            </a:srgbClr>
          </a:lnRef>
          <a:fillRef idx="1">
            <a:srgbClr val="1E6BC5"/>
          </a:fillRef>
          <a:effectRef idx="0">
            <a:srgbClr val="1E6BC5"/>
          </a:effectRef>
          <a:fontRef idx="minor">
            <a:sysClr val="window" lastClr="FFFFFF"/>
          </a:fontRef>
        </p:style>
        <p:txBody>
          <a:bodyPr rtlCol="0" anchor="ctr"/>
          <a:p>
            <a:pPr algn="ctr"/>
            <a:endParaRPr kumimoji="1" lang="zh-CN" altLang="en-US">
              <a:latin typeface="黑体" panose="02010609060101010101" charset="-122"/>
              <a:ea typeface="黑体" panose="02010609060101010101" charset="-122"/>
              <a:cs typeface="黑体" panose="02010609060101010101" charset="-122"/>
            </a:endParaRPr>
          </a:p>
        </p:txBody>
      </p:sp>
      <p:sp>
        <p:nvSpPr>
          <p:cNvPr id="13" name="L 形 12"/>
          <p:cNvSpPr/>
          <p:nvPr/>
        </p:nvSpPr>
        <p:spPr>
          <a:xfrm rot="16200000">
            <a:off x="3912235" y="3070225"/>
            <a:ext cx="1462405" cy="1402715"/>
          </a:xfrm>
          <a:prstGeom prst="corner">
            <a:avLst>
              <a:gd name="adj1" fmla="val 8012"/>
              <a:gd name="adj2" fmla="val 9506"/>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黑体" panose="02010609060101010101" charset="-122"/>
            </a:endParaRPr>
          </a:p>
        </p:txBody>
      </p:sp>
      <p:sp>
        <p:nvSpPr>
          <p:cNvPr id="16" name="文本框 15"/>
          <p:cNvSpPr txBox="1"/>
          <p:nvPr/>
        </p:nvSpPr>
        <p:spPr>
          <a:xfrm>
            <a:off x="507365" y="1275715"/>
            <a:ext cx="4642485" cy="3046095"/>
          </a:xfrm>
          <a:prstGeom prst="rect">
            <a:avLst/>
          </a:prstGeom>
          <a:noFill/>
        </p:spPr>
        <p:txBody>
          <a:bodyPr wrap="square" rtlCol="0">
            <a:spAutoFit/>
          </a:bodyPr>
          <a:p>
            <a:pPr indent="406400" fontAlgn="auto">
              <a:lnSpc>
                <a:spcPct val="150000"/>
              </a:lnSpc>
              <a:extLst>
                <a:ext uri="{35155182-B16C-46BC-9424-99874614C6A1}">
                  <wpsdc:indentchars xmlns:wpsdc="http://www.wps.cn/officeDocument/2017/drawingmlCustomData" val="200" checksum="1740828767"/>
                </a:ext>
              </a:extLst>
            </a:pPr>
            <a:r>
              <a:rPr sz="1600">
                <a:latin typeface="黑体" panose="02010609060101010101" charset="-122"/>
                <a:ea typeface="黑体" panose="02010609060101010101" charset="-122"/>
                <a:cs typeface="黑体" panose="02010609060101010101" charset="-122"/>
              </a:rPr>
              <a:t>电商网站的LOGO区域在网站中处于最显眼的位置，其重要性自然也不言而喻，该区域中包含网站LOGO、搜索框及购物车按钮。</a:t>
            </a:r>
            <a:endParaRPr sz="1600">
              <a:latin typeface="黑体" panose="02010609060101010101" charset="-122"/>
              <a:ea typeface="黑体" panose="02010609060101010101" charset="-122"/>
              <a:cs typeface="黑体" panose="02010609060101010101" charset="-122"/>
            </a:endParaRPr>
          </a:p>
          <a:p>
            <a:pPr indent="406400" fontAlgn="auto">
              <a:lnSpc>
                <a:spcPct val="150000"/>
              </a:lnSpc>
              <a:extLst>
                <a:ext uri="{35155182-B16C-46BC-9424-99874614C6A1}">
                  <wpsdc:indentchars xmlns:wpsdc="http://www.wps.cn/officeDocument/2017/drawingmlCustomData" val="200" checksum="1740828767"/>
                </a:ext>
              </a:extLst>
            </a:pPr>
            <a:r>
              <a:rPr sz="1600">
                <a:latin typeface="黑体" panose="02010609060101010101" charset="-122"/>
                <a:ea typeface="黑体" panose="02010609060101010101" charset="-122"/>
                <a:cs typeface="黑体" panose="02010609060101010101" charset="-122"/>
              </a:rPr>
              <a:t>网站LOGO代表了网站的形象，直接影响用户对网站的第一印象；搜索框可以搜索网站中的所有商品，也是用户使用率非常高的功能；购物车按钮可以让用户无论浏览到哪个网页都可以快速跳转到购物车结算页面，非常方便快捷。</a:t>
            </a:r>
            <a:endParaRPr sz="1600">
              <a:latin typeface="黑体" panose="02010609060101010101" charset="-122"/>
              <a:ea typeface="黑体" panose="02010609060101010101" charset="-122"/>
              <a:cs typeface="黑体" panose="02010609060101010101" charset="-122"/>
            </a:endParaRPr>
          </a:p>
        </p:txBody>
      </p:sp>
      <p:pic>
        <p:nvPicPr>
          <p:cNvPr id="3" name="图片 2"/>
          <p:cNvPicPr>
            <a:picLocks noChangeAspect="1"/>
          </p:cNvPicPr>
          <p:nvPr/>
        </p:nvPicPr>
        <p:blipFill>
          <a:blip r:embed="rId3"/>
          <a:stretch>
            <a:fillRect/>
          </a:stretch>
        </p:blipFill>
        <p:spPr>
          <a:xfrm>
            <a:off x="5586095" y="1749425"/>
            <a:ext cx="2917190" cy="2509520"/>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1" name="矩形 30"/>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2" name="矩形 31"/>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4" name="矩形 33"/>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矩形 5"/>
          <p:cNvSpPr/>
          <p:nvPr/>
        </p:nvSpPr>
        <p:spPr>
          <a:xfrm>
            <a:off x="978535" y="1467485"/>
            <a:ext cx="7408545" cy="176720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7" name="矩形 6"/>
          <p:cNvSpPr/>
          <p:nvPr/>
        </p:nvSpPr>
        <p:spPr>
          <a:xfrm>
            <a:off x="763270" y="1330960"/>
            <a:ext cx="647065" cy="647065"/>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7" name="矩形 36"/>
          <p:cNvSpPr/>
          <p:nvPr/>
        </p:nvSpPr>
        <p:spPr>
          <a:xfrm>
            <a:off x="1410335" y="1727835"/>
            <a:ext cx="6910705" cy="1198880"/>
          </a:xfrm>
          <a:prstGeom prst="rect">
            <a:avLst/>
          </a:prstGeom>
        </p:spPr>
        <p:txBody>
          <a:bodyPr wrap="square">
            <a:spAutoFit/>
          </a:bodyPr>
          <a:lstStyle/>
          <a:p>
            <a:pPr defTabSz="685800">
              <a:lnSpc>
                <a:spcPct val="150000"/>
              </a:lnSpc>
              <a:buClr>
                <a:srgbClr val="E7E6E6">
                  <a:lumMod val="10000"/>
                </a:srgbClr>
              </a:buClr>
            </a:pPr>
            <a:r>
              <a:rPr sz="1600">
                <a:solidFill>
                  <a:schemeClr val="bg1">
                    <a:lumMod val="50000"/>
                  </a:schemeClr>
                </a:solidFill>
                <a:latin typeface="黑体" panose="02010609060101010101" charset="-122"/>
                <a:ea typeface="黑体" panose="02010609060101010101" charset="-122"/>
                <a:cs typeface="+mn-ea"/>
              </a:rPr>
              <a:t>网站LOGO区块制作的研究内容，在网站中大多数网页使用的LOGO区块都是一样的，所以只需要制作一个公用的LOGO区块就可以多页面应用，本章主要研究网站中</a:t>
            </a:r>
            <a:endParaRPr sz="1600">
              <a:solidFill>
                <a:schemeClr val="bg1">
                  <a:lumMod val="50000"/>
                </a:schemeClr>
              </a:solidFill>
              <a:latin typeface="黑体" panose="02010609060101010101" charset="-122"/>
              <a:ea typeface="黑体" panose="02010609060101010101" charset="-122"/>
              <a:cs typeface="+mn-ea"/>
            </a:endParaRPr>
          </a:p>
        </p:txBody>
      </p:sp>
      <p:grpSp>
        <p:nvGrpSpPr>
          <p:cNvPr id="58" name="组合 57"/>
          <p:cNvGrpSpPr/>
          <p:nvPr/>
        </p:nvGrpSpPr>
        <p:grpSpPr>
          <a:xfrm rot="0">
            <a:off x="896620" y="1475105"/>
            <a:ext cx="359410" cy="359410"/>
            <a:chOff x="3191434" y="2145028"/>
            <a:chExt cx="359165" cy="359165"/>
          </a:xfrm>
          <a:solidFill>
            <a:schemeClr val="bg1"/>
          </a:solidFill>
        </p:grpSpPr>
        <p:sp>
          <p:nvSpPr>
            <p:cNvPr id="59"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sp>
          <p:nvSpPr>
            <p:cNvPr id="60"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sp>
          <p:nvSpPr>
            <p:cNvPr id="61"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grpSp>
      <p:sp>
        <p:nvSpPr>
          <p:cNvPr id="2" name="PA_矩形 7"/>
          <p:cNvSpPr/>
          <p:nvPr>
            <p:custDataLst>
              <p:tags r:id="rId1"/>
            </p:custDataLst>
          </p:nvPr>
        </p:nvSpPr>
        <p:spPr>
          <a:xfrm>
            <a:off x="944049" y="238675"/>
            <a:ext cx="1407160" cy="460375"/>
          </a:xfrm>
          <a:prstGeom prst="rect">
            <a:avLst/>
          </a:prstGeom>
        </p:spPr>
        <p:txBody>
          <a:bodyPr wrap="none">
            <a:spAutoFit/>
          </a:bodyPr>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研究内容</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3" name="MH_SubTitle_1"/>
          <p:cNvSpPr>
            <a:spLocks noChangeArrowheads="1"/>
          </p:cNvSpPr>
          <p:nvPr>
            <p:custDataLst>
              <p:tags r:id="rId2"/>
            </p:custDataLst>
          </p:nvPr>
        </p:nvSpPr>
        <p:spPr bwMode="auto">
          <a:xfrm>
            <a:off x="1936115" y="3564255"/>
            <a:ext cx="2139950" cy="444500"/>
          </a:xfrm>
          <a:prstGeom prst="rect">
            <a:avLst/>
          </a:prstGeom>
          <a:solidFill>
            <a:srgbClr val="3D74EB"/>
          </a:solidFill>
          <a:ln>
            <a:noFill/>
          </a:ln>
        </p:spPr>
        <p:txBody>
          <a:bodyPr lIns="0" tIns="0" rIns="432000" bIns="0" anchor="ctr">
            <a:norm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1"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rPr>
              <a:t>1</a:t>
            </a:r>
            <a:endParaRPr kumimoji="0" lang="en-US" sz="1800" b="1"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endParaRPr>
          </a:p>
        </p:txBody>
      </p:sp>
      <p:sp>
        <p:nvSpPr>
          <p:cNvPr id="87044" name="MH_Other_1"/>
          <p:cNvSpPr/>
          <p:nvPr>
            <p:custDataLst>
              <p:tags r:id="rId3"/>
            </p:custDataLst>
          </p:nvPr>
        </p:nvSpPr>
        <p:spPr>
          <a:xfrm>
            <a:off x="2063115" y="3691255"/>
            <a:ext cx="2139950" cy="444500"/>
          </a:xfrm>
          <a:prstGeom prst="rect">
            <a:avLst/>
          </a:prstGeom>
          <a:noFill/>
          <a:ln w="9525">
            <a:noFill/>
          </a:ln>
        </p:spPr>
        <p:txBody>
          <a:bodyPr anchor="t"/>
          <a:p>
            <a:endParaRPr lang="zh-CN" altLang="en-US" dirty="0">
              <a:solidFill>
                <a:srgbClr val="FFFFFF"/>
              </a:solidFill>
              <a:latin typeface="黑体" panose="02010609060101010101" charset="-122"/>
              <a:ea typeface="黑体" panose="02010609060101010101" charset="-122"/>
              <a:cs typeface="黑体" panose="02010609060101010101" charset="-122"/>
            </a:endParaRPr>
          </a:p>
        </p:txBody>
      </p:sp>
      <p:sp>
        <p:nvSpPr>
          <p:cNvPr id="15" name="MH_Text_1"/>
          <p:cNvSpPr>
            <a:spLocks noChangeArrowheads="1"/>
          </p:cNvSpPr>
          <p:nvPr>
            <p:custDataLst>
              <p:tags r:id="rId4"/>
            </p:custDataLst>
          </p:nvPr>
        </p:nvSpPr>
        <p:spPr bwMode="auto">
          <a:xfrm>
            <a:off x="3614103" y="3368993"/>
            <a:ext cx="3783013" cy="473075"/>
          </a:xfrm>
          <a:prstGeom prst="rect">
            <a:avLst/>
          </a:prstGeom>
          <a:solidFill>
            <a:srgbClr val="3D74EB"/>
          </a:solidFill>
          <a:ln>
            <a:noFill/>
          </a:ln>
        </p:spPr>
        <p:txBody>
          <a:bodyPr anchor="ctr" anchorCtr="1">
            <a:norm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da-DK" altLang="zh-CN" sz="16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rPr>
              <a:t>LOGO区块的制</a:t>
            </a:r>
            <a:r>
              <a:rPr kumimoji="0" lang="zh-CN" altLang="da-DK" sz="16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rPr>
              <a:t>作</a:t>
            </a:r>
            <a:endParaRPr kumimoji="0" lang="zh-CN" altLang="da-DK" sz="16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endParaRPr>
          </a:p>
        </p:txBody>
      </p:sp>
      <p:sp>
        <p:nvSpPr>
          <p:cNvPr id="3078" name="MH_Other_2"/>
          <p:cNvSpPr/>
          <p:nvPr>
            <p:custDataLst>
              <p:tags r:id="rId5"/>
            </p:custDataLst>
          </p:nvPr>
        </p:nvSpPr>
        <p:spPr bwMode="auto">
          <a:xfrm>
            <a:off x="3614103" y="3842068"/>
            <a:ext cx="461963" cy="166688"/>
          </a:xfrm>
          <a:custGeom>
            <a:avLst/>
            <a:gdLst>
              <a:gd name="T0" fmla="*/ 2147483646 w 294"/>
              <a:gd name="T1" fmla="*/ 0 h 105"/>
              <a:gd name="T2" fmla="*/ 0 w 294"/>
              <a:gd name="T3" fmla="*/ 0 h 105"/>
              <a:gd name="T4" fmla="*/ 2147483646 w 294"/>
              <a:gd name="T5" fmla="*/ 2147483646 h 105"/>
              <a:gd name="T6" fmla="*/ 2147483646 w 294"/>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4" h="105">
                <a:moveTo>
                  <a:pt x="294" y="0"/>
                </a:moveTo>
                <a:lnTo>
                  <a:pt x="0" y="0"/>
                </a:lnTo>
                <a:lnTo>
                  <a:pt x="294" y="105"/>
                </a:lnTo>
                <a:lnTo>
                  <a:pt x="294"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normAutofit fontScale="25000" lnSpcReduction="20000"/>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endParaRPr>
          </a:p>
        </p:txBody>
      </p:sp>
      <p:sp>
        <p:nvSpPr>
          <p:cNvPr id="17" name="MH_Other_3"/>
          <p:cNvSpPr/>
          <p:nvPr>
            <p:custDataLst>
              <p:tags r:id="rId6"/>
            </p:custDataLst>
          </p:nvPr>
        </p:nvSpPr>
        <p:spPr bwMode="auto">
          <a:xfrm>
            <a:off x="3613468" y="3842068"/>
            <a:ext cx="461963" cy="166688"/>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path>
            </a:pathLst>
          </a:custGeom>
          <a:solidFill>
            <a:srgbClr val="3B64DA"/>
          </a:solidFill>
          <a:ln>
            <a:noFill/>
          </a:ln>
        </p:spPr>
        <p:txBody>
          <a:bodyPr>
            <a:normAutofit fontScale="25000" lnSpcReduction="20000"/>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Arial" panose="020B0604020202020204" pitchFamily="34" charset="0"/>
            </a:endParaRPr>
          </a:p>
        </p:txBody>
      </p:sp>
      <p:sp>
        <p:nvSpPr>
          <p:cNvPr id="18" name="MH_SubTitle_2"/>
          <p:cNvSpPr>
            <a:spLocks noChangeArrowheads="1"/>
          </p:cNvSpPr>
          <p:nvPr>
            <p:custDataLst>
              <p:tags r:id="rId7"/>
            </p:custDataLst>
          </p:nvPr>
        </p:nvSpPr>
        <p:spPr bwMode="auto">
          <a:xfrm>
            <a:off x="1936115" y="4348480"/>
            <a:ext cx="2139950" cy="444500"/>
          </a:xfrm>
          <a:prstGeom prst="rect">
            <a:avLst/>
          </a:prstGeom>
          <a:solidFill>
            <a:srgbClr val="3D74EB"/>
          </a:solidFill>
          <a:ln>
            <a:noFill/>
          </a:ln>
        </p:spPr>
        <p:txBody>
          <a:bodyPr lIns="0" tIns="0" rIns="432000" bIns="0" anchor="ctr">
            <a:norm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1"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Arial" panose="020B0604020202020204" pitchFamily="34" charset="0"/>
              </a:rPr>
              <a:t>2</a:t>
            </a:r>
            <a:endParaRPr kumimoji="0" lang="en-US" sz="1800" b="1"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endParaRPr>
          </a:p>
        </p:txBody>
      </p:sp>
      <p:sp>
        <p:nvSpPr>
          <p:cNvPr id="87049" name="MH_Other_4"/>
          <p:cNvSpPr/>
          <p:nvPr>
            <p:custDataLst>
              <p:tags r:id="rId8"/>
            </p:custDataLst>
          </p:nvPr>
        </p:nvSpPr>
        <p:spPr>
          <a:xfrm>
            <a:off x="2063115" y="4475480"/>
            <a:ext cx="2139950" cy="444500"/>
          </a:xfrm>
          <a:prstGeom prst="rect">
            <a:avLst/>
          </a:prstGeom>
          <a:noFill/>
          <a:ln w="9525">
            <a:noFill/>
          </a:ln>
        </p:spPr>
        <p:txBody>
          <a:bodyPr anchor="t"/>
          <a:p>
            <a:endParaRPr lang="zh-CN" altLang="en-US" dirty="0">
              <a:solidFill>
                <a:srgbClr val="FFFFFF"/>
              </a:solidFill>
              <a:latin typeface="黑体" panose="02010609060101010101" charset="-122"/>
              <a:ea typeface="黑体" panose="02010609060101010101" charset="-122"/>
              <a:cs typeface="黑体" panose="02010609060101010101" charset="-122"/>
            </a:endParaRPr>
          </a:p>
        </p:txBody>
      </p:sp>
      <p:sp>
        <p:nvSpPr>
          <p:cNvPr id="10" name="MH_Text_2"/>
          <p:cNvSpPr>
            <a:spLocks noChangeArrowheads="1"/>
          </p:cNvSpPr>
          <p:nvPr>
            <p:custDataLst>
              <p:tags r:id="rId9"/>
            </p:custDataLst>
          </p:nvPr>
        </p:nvSpPr>
        <p:spPr bwMode="auto">
          <a:xfrm>
            <a:off x="3614103" y="4153218"/>
            <a:ext cx="3783013" cy="473075"/>
          </a:xfrm>
          <a:prstGeom prst="rect">
            <a:avLst/>
          </a:prstGeom>
          <a:solidFill>
            <a:srgbClr val="3D74EB"/>
          </a:solidFill>
          <a:ln>
            <a:noFill/>
          </a:ln>
        </p:spPr>
        <p:txBody>
          <a:bodyPr anchor="ctr" anchorCtr="1">
            <a:norm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da-DK" altLang="zh-CN" sz="16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rPr>
              <a:t>CSS的应用</a:t>
            </a:r>
            <a:endParaRPr kumimoji="0" lang="zh-CN" altLang="en-US" sz="1600" b="0" i="0" u="none" strike="noStrike" kern="0" cap="none" spc="0" normalizeH="0" baseline="0" noProof="0" dirty="0">
              <a:ln>
                <a:noFill/>
              </a:ln>
              <a:solidFill>
                <a:srgbClr val="FFFFFF"/>
              </a:solidFill>
              <a:effectLst/>
              <a:uLnTx/>
              <a:uFillTx/>
              <a:latin typeface="黑体" panose="02010609060101010101" charset="-122"/>
              <a:ea typeface="黑体" panose="02010609060101010101" charset="-122"/>
              <a:cs typeface="Arial" panose="020B0604020202020204" pitchFamily="34" charset="0"/>
            </a:endParaRPr>
          </a:p>
        </p:txBody>
      </p:sp>
      <p:sp>
        <p:nvSpPr>
          <p:cNvPr id="3083" name="MH_Other_5"/>
          <p:cNvSpPr/>
          <p:nvPr>
            <p:custDataLst>
              <p:tags r:id="rId10"/>
            </p:custDataLst>
          </p:nvPr>
        </p:nvSpPr>
        <p:spPr bwMode="auto">
          <a:xfrm>
            <a:off x="3614103" y="4626293"/>
            <a:ext cx="461963" cy="166688"/>
          </a:xfrm>
          <a:custGeom>
            <a:avLst/>
            <a:gdLst>
              <a:gd name="T0" fmla="*/ 2147483646 w 294"/>
              <a:gd name="T1" fmla="*/ 0 h 105"/>
              <a:gd name="T2" fmla="*/ 0 w 294"/>
              <a:gd name="T3" fmla="*/ 0 h 105"/>
              <a:gd name="T4" fmla="*/ 2147483646 w 294"/>
              <a:gd name="T5" fmla="*/ 2147483646 h 105"/>
              <a:gd name="T6" fmla="*/ 2147483646 w 294"/>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4" h="105">
                <a:moveTo>
                  <a:pt x="294" y="0"/>
                </a:moveTo>
                <a:lnTo>
                  <a:pt x="0" y="0"/>
                </a:lnTo>
                <a:lnTo>
                  <a:pt x="294" y="105"/>
                </a:lnTo>
                <a:lnTo>
                  <a:pt x="294"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normAutofit fontScale="25000" lnSpcReduction="20000"/>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endParaRPr>
          </a:p>
        </p:txBody>
      </p:sp>
      <p:sp>
        <p:nvSpPr>
          <p:cNvPr id="22" name="MH_Other_6"/>
          <p:cNvSpPr/>
          <p:nvPr>
            <p:custDataLst>
              <p:tags r:id="rId11"/>
            </p:custDataLst>
          </p:nvPr>
        </p:nvSpPr>
        <p:spPr bwMode="auto">
          <a:xfrm>
            <a:off x="3613468" y="4626293"/>
            <a:ext cx="461963" cy="166688"/>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path>
            </a:pathLst>
          </a:custGeom>
          <a:solidFill>
            <a:srgbClr val="3B64DA"/>
          </a:solidFill>
          <a:ln>
            <a:noFill/>
          </a:ln>
        </p:spPr>
        <p:txBody>
          <a:bodyPr>
            <a:normAutofit fontScale="25000" lnSpcReduction="20000"/>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FFFFFF"/>
              </a:solidFill>
              <a:effectLst/>
              <a:uLnTx/>
              <a:uFillTx/>
              <a:latin typeface="黑体" panose="02010609060101010101" charset="-122"/>
              <a:ea typeface="黑体" panose="02010609060101010101"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PA_矩形 7"/>
          <p:cNvSpPr/>
          <p:nvPr>
            <p:custDataLst>
              <p:tags r:id="rId1"/>
            </p:custDataLst>
          </p:nvPr>
        </p:nvSpPr>
        <p:spPr>
          <a:xfrm>
            <a:off x="944049" y="238675"/>
            <a:ext cx="1407160" cy="460375"/>
          </a:xfrm>
          <a:prstGeom prst="rect">
            <a:avLst/>
          </a:prstGeom>
        </p:spPr>
        <p:txBody>
          <a:bodyPr wrap="none">
            <a:spAutoFit/>
          </a:bodyPr>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学习目标</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grpSp>
        <p:nvGrpSpPr>
          <p:cNvPr id="3" name="组合 2"/>
          <p:cNvGrpSpPr/>
          <p:nvPr/>
        </p:nvGrpSpPr>
        <p:grpSpPr>
          <a:xfrm>
            <a:off x="586105" y="1461788"/>
            <a:ext cx="2218034" cy="3276140"/>
            <a:chOff x="2055" y="2500"/>
            <a:chExt cx="7232" cy="3824"/>
          </a:xfrm>
        </p:grpSpPr>
        <p:sp>
          <p:nvSpPr>
            <p:cNvPr id="17" name="圆角矩形 7"/>
            <p:cNvSpPr/>
            <p:nvPr/>
          </p:nvSpPr>
          <p:spPr>
            <a:xfrm>
              <a:off x="2055" y="2718"/>
              <a:ext cx="7230" cy="3606"/>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8" name="矩形 8"/>
            <p:cNvSpPr/>
            <p:nvPr/>
          </p:nvSpPr>
          <p:spPr>
            <a:xfrm>
              <a:off x="2419" y="2982"/>
              <a:ext cx="6868" cy="3124"/>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sz="1400" dirty="0">
                  <a:solidFill>
                    <a:schemeClr val="tx1">
                      <a:lumMod val="75000"/>
                      <a:lumOff val="25000"/>
                    </a:schemeClr>
                  </a:solidFill>
                  <a:latin typeface="黑体" panose="02010609060101010101" charset="-122"/>
                  <a:ea typeface="黑体" panose="02010609060101010101" charset="-122"/>
                  <a:cs typeface="+mn-ea"/>
                  <a:sym typeface="+mn-lt"/>
                </a:rPr>
                <a:t>1.陈述UI效果图的分析方法； </a:t>
              </a:r>
              <a:endParaRPr sz="1400" dirty="0">
                <a:solidFill>
                  <a:schemeClr val="tx1">
                    <a:lumMod val="75000"/>
                    <a:lumOff val="25000"/>
                  </a:schemeClr>
                </a:solidFill>
                <a:latin typeface="黑体" panose="02010609060101010101" charset="-122"/>
                <a:ea typeface="黑体" panose="02010609060101010101" charset="-122"/>
                <a:cs typeface="+mn-ea"/>
                <a:sym typeface="+mn-lt"/>
              </a:endParaRPr>
            </a:p>
            <a:p>
              <a:pPr marL="0" marR="0" lvl="0" indent="0" algn="l" defTabSz="914400" rtl="0">
                <a:lnSpc>
                  <a:spcPct val="150000"/>
                </a:lnSpc>
                <a:spcBef>
                  <a:spcPts val="0"/>
                </a:spcBef>
                <a:spcAft>
                  <a:spcPct val="0"/>
                </a:spcAft>
                <a:buClrTx/>
                <a:buSzTx/>
                <a:buFont typeface="Arial" panose="020B0604020202020204" pitchFamily="34" charset="0"/>
                <a:buNone/>
                <a:defRPr/>
              </a:pPr>
              <a:r>
                <a:rPr sz="1400" dirty="0">
                  <a:solidFill>
                    <a:schemeClr val="tx1">
                      <a:lumMod val="75000"/>
                      <a:lumOff val="25000"/>
                    </a:schemeClr>
                  </a:solidFill>
                  <a:latin typeface="黑体" panose="02010609060101010101" charset="-122"/>
                  <a:ea typeface="黑体" panose="02010609060101010101" charset="-122"/>
                  <a:cs typeface="+mn-ea"/>
                  <a:sym typeface="+mn-lt"/>
                </a:rPr>
                <a:t>2.理解CSS的基本语法；</a:t>
              </a:r>
              <a:endParaRPr sz="1400" dirty="0">
                <a:solidFill>
                  <a:schemeClr val="tx1">
                    <a:lumMod val="75000"/>
                    <a:lumOff val="25000"/>
                  </a:schemeClr>
                </a:solidFill>
                <a:latin typeface="黑体" panose="02010609060101010101" charset="-122"/>
                <a:ea typeface="黑体" panose="02010609060101010101" charset="-122"/>
                <a:cs typeface="+mn-ea"/>
                <a:sym typeface="+mn-lt"/>
              </a:endParaRPr>
            </a:p>
            <a:p>
              <a:pPr marL="0" marR="0" lvl="0" indent="0" algn="l" defTabSz="914400" rtl="0">
                <a:lnSpc>
                  <a:spcPct val="150000"/>
                </a:lnSpc>
                <a:spcBef>
                  <a:spcPts val="0"/>
                </a:spcBef>
                <a:spcAft>
                  <a:spcPct val="0"/>
                </a:spcAft>
                <a:buClrTx/>
                <a:buSzTx/>
                <a:buFont typeface="Arial" panose="020B0604020202020204" pitchFamily="34" charset="0"/>
                <a:buNone/>
                <a:defRPr/>
              </a:pPr>
              <a:r>
                <a:rPr sz="1400" dirty="0">
                  <a:solidFill>
                    <a:schemeClr val="tx1">
                      <a:lumMod val="75000"/>
                      <a:lumOff val="25000"/>
                    </a:schemeClr>
                  </a:solidFill>
                  <a:latin typeface="黑体" panose="02010609060101010101" charset="-122"/>
                  <a:ea typeface="黑体" panose="02010609060101010101" charset="-122"/>
                  <a:cs typeface="+mn-ea"/>
                  <a:sym typeface="+mn-lt"/>
                </a:rPr>
                <a:t>3.归纳在CSS中设置文本颜色、背景颜色的方法；</a:t>
              </a:r>
              <a:endParaRPr sz="1400" dirty="0">
                <a:solidFill>
                  <a:schemeClr val="tx1">
                    <a:lumMod val="75000"/>
                    <a:lumOff val="25000"/>
                  </a:schemeClr>
                </a:solidFill>
                <a:latin typeface="黑体" panose="02010609060101010101" charset="-122"/>
                <a:ea typeface="黑体" panose="02010609060101010101" charset="-122"/>
                <a:cs typeface="+mn-ea"/>
                <a:sym typeface="+mn-lt"/>
              </a:endParaRPr>
            </a:p>
            <a:p>
              <a:pPr marL="0" marR="0" lvl="0" indent="0" algn="l" defTabSz="914400" rtl="0">
                <a:lnSpc>
                  <a:spcPct val="150000"/>
                </a:lnSpc>
                <a:spcBef>
                  <a:spcPts val="0"/>
                </a:spcBef>
                <a:spcAft>
                  <a:spcPct val="0"/>
                </a:spcAft>
                <a:buClrTx/>
                <a:buSzTx/>
                <a:buFont typeface="Arial" panose="020B0604020202020204" pitchFamily="34" charset="0"/>
                <a:buNone/>
                <a:defRPr/>
              </a:pPr>
              <a:r>
                <a:rPr sz="1400" dirty="0">
                  <a:solidFill>
                    <a:schemeClr val="tx1">
                      <a:lumMod val="75000"/>
                      <a:lumOff val="25000"/>
                    </a:schemeClr>
                  </a:solidFill>
                  <a:latin typeface="黑体" panose="02010609060101010101" charset="-122"/>
                  <a:ea typeface="黑体" panose="02010609060101010101" charset="-122"/>
                  <a:cs typeface="+mn-ea"/>
                  <a:sym typeface="+mn-lt"/>
                </a:rPr>
                <a:t>4.操作使用div布局的方法。</a:t>
              </a:r>
              <a:endParaRPr sz="1400" dirty="0">
                <a:solidFill>
                  <a:schemeClr val="tx1">
                    <a:lumMod val="75000"/>
                    <a:lumOff val="25000"/>
                  </a:schemeClr>
                </a:solidFill>
                <a:latin typeface="黑体" panose="02010609060101010101" charset="-122"/>
                <a:ea typeface="黑体" panose="02010609060101010101" charset="-122"/>
                <a:cs typeface="+mn-ea"/>
                <a:sym typeface="+mn-lt"/>
              </a:endParaRPr>
            </a:p>
          </p:txBody>
        </p:sp>
        <p:sp>
          <p:nvSpPr>
            <p:cNvPr id="19" name="圆角矩形 11"/>
            <p:cNvSpPr/>
            <p:nvPr/>
          </p:nvSpPr>
          <p:spPr>
            <a:xfrm>
              <a:off x="3339" y="2500"/>
              <a:ext cx="4625" cy="49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20" name="文本框 12"/>
            <p:cNvSpPr txBox="1"/>
            <p:nvPr/>
          </p:nvSpPr>
          <p:spPr>
            <a:xfrm>
              <a:off x="3482" y="2552"/>
              <a:ext cx="4405" cy="39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知识目标</a:t>
              </a:r>
              <a:endPar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endParaRPr>
            </a:p>
          </p:txBody>
        </p:sp>
      </p:grpSp>
      <p:grpSp>
        <p:nvGrpSpPr>
          <p:cNvPr id="4" name="组合 3"/>
          <p:cNvGrpSpPr/>
          <p:nvPr/>
        </p:nvGrpSpPr>
        <p:grpSpPr>
          <a:xfrm>
            <a:off x="3481705" y="1461692"/>
            <a:ext cx="2217420" cy="3276188"/>
            <a:chOff x="2055" y="2439"/>
            <a:chExt cx="7230" cy="3846"/>
          </a:xfrm>
        </p:grpSpPr>
        <p:sp>
          <p:nvSpPr>
            <p:cNvPr id="5" name="圆角矩形 7"/>
            <p:cNvSpPr/>
            <p:nvPr/>
          </p:nvSpPr>
          <p:spPr>
            <a:xfrm>
              <a:off x="2055" y="2658"/>
              <a:ext cx="7230" cy="3627"/>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8" name="矩形 8"/>
            <p:cNvSpPr/>
            <p:nvPr/>
          </p:nvSpPr>
          <p:spPr>
            <a:xfrm>
              <a:off x="2385" y="2947"/>
              <a:ext cx="6614" cy="2763"/>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400" dirty="0">
                  <a:solidFill>
                    <a:schemeClr val="tx1">
                      <a:lumMod val="75000"/>
                      <a:lumOff val="25000"/>
                    </a:schemeClr>
                  </a:solidFill>
                  <a:latin typeface="黑体" panose="02010609060101010101" charset="-122"/>
                  <a:ea typeface="黑体" panose="02010609060101010101" charset="-122"/>
                  <a:cs typeface="+mn-ea"/>
                  <a:sym typeface="+mn-lt"/>
                </a:rPr>
                <a:t>1.能熟练使用效果图分析出页面架构；</a:t>
              </a:r>
              <a:endParaRPr lang="zh-CN" altLang="en-US" sz="1400" dirty="0">
                <a:solidFill>
                  <a:schemeClr val="tx1">
                    <a:lumMod val="75000"/>
                    <a:lumOff val="25000"/>
                  </a:schemeClr>
                </a:solidFill>
                <a:latin typeface="黑体" panose="02010609060101010101" charset="-122"/>
                <a:ea typeface="黑体" panose="02010609060101010101" charset="-122"/>
                <a:cs typeface="+mn-ea"/>
                <a:sym typeface="+mn-lt"/>
              </a:endParaRP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400" dirty="0">
                  <a:solidFill>
                    <a:schemeClr val="tx1">
                      <a:lumMod val="75000"/>
                      <a:lumOff val="25000"/>
                    </a:schemeClr>
                  </a:solidFill>
                  <a:latin typeface="黑体" panose="02010609060101010101" charset="-122"/>
                  <a:ea typeface="黑体" panose="02010609060101010101" charset="-122"/>
                  <a:cs typeface="+mn-ea"/>
                  <a:sym typeface="+mn-lt"/>
                </a:rPr>
                <a:t>2.能熟练在HTML中引入CSS；</a:t>
              </a:r>
              <a:endParaRPr lang="zh-CN" altLang="en-US" sz="1400" dirty="0">
                <a:solidFill>
                  <a:schemeClr val="tx1">
                    <a:lumMod val="75000"/>
                    <a:lumOff val="25000"/>
                  </a:schemeClr>
                </a:solidFill>
                <a:latin typeface="黑体" panose="02010609060101010101" charset="-122"/>
                <a:ea typeface="黑体" panose="02010609060101010101" charset="-122"/>
                <a:cs typeface="+mn-ea"/>
                <a:sym typeface="+mn-lt"/>
              </a:endParaRP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400" dirty="0">
                  <a:solidFill>
                    <a:schemeClr val="tx1">
                      <a:lumMod val="75000"/>
                      <a:lumOff val="25000"/>
                    </a:schemeClr>
                  </a:solidFill>
                  <a:latin typeface="黑体" panose="02010609060101010101" charset="-122"/>
                  <a:ea typeface="黑体" panose="02010609060101010101" charset="-122"/>
                  <a:cs typeface="+mn-ea"/>
                  <a:sym typeface="+mn-lt"/>
                </a:rPr>
                <a:t>3.能使用CSS独立完成文本颜色、背景颜色的调整。</a:t>
              </a:r>
              <a:endParaRPr lang="zh-CN" altLang="en-US" sz="1400" dirty="0">
                <a:solidFill>
                  <a:schemeClr val="tx1">
                    <a:lumMod val="75000"/>
                    <a:lumOff val="25000"/>
                  </a:schemeClr>
                </a:solidFill>
                <a:latin typeface="黑体" panose="02010609060101010101" charset="-122"/>
                <a:ea typeface="黑体" panose="02010609060101010101" charset="-122"/>
                <a:cs typeface="+mn-ea"/>
                <a:sym typeface="+mn-lt"/>
              </a:endParaRPr>
            </a:p>
          </p:txBody>
        </p:sp>
        <p:sp>
          <p:nvSpPr>
            <p:cNvPr id="9" name="圆角矩形 11"/>
            <p:cNvSpPr/>
            <p:nvPr/>
          </p:nvSpPr>
          <p:spPr>
            <a:xfrm>
              <a:off x="3401" y="2439"/>
              <a:ext cx="4418" cy="50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0" name="文本框 12"/>
            <p:cNvSpPr txBox="1"/>
            <p:nvPr/>
          </p:nvSpPr>
          <p:spPr>
            <a:xfrm>
              <a:off x="3549" y="2491"/>
              <a:ext cx="4281" cy="396"/>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技能目标</a:t>
              </a:r>
              <a:endPar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endParaRPr>
            </a:p>
          </p:txBody>
        </p:sp>
      </p:grpSp>
      <p:grpSp>
        <p:nvGrpSpPr>
          <p:cNvPr id="11" name="组合 10"/>
          <p:cNvGrpSpPr/>
          <p:nvPr/>
        </p:nvGrpSpPr>
        <p:grpSpPr>
          <a:xfrm>
            <a:off x="6340475" y="1461135"/>
            <a:ext cx="2217420" cy="3276869"/>
            <a:chOff x="2055" y="2413"/>
            <a:chExt cx="7230" cy="3825"/>
          </a:xfrm>
        </p:grpSpPr>
        <p:sp>
          <p:nvSpPr>
            <p:cNvPr id="12" name="圆角矩形 7"/>
            <p:cNvSpPr/>
            <p:nvPr/>
          </p:nvSpPr>
          <p:spPr>
            <a:xfrm>
              <a:off x="2055" y="2636"/>
              <a:ext cx="7230" cy="3602"/>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3" name="矩形 8"/>
            <p:cNvSpPr/>
            <p:nvPr/>
          </p:nvSpPr>
          <p:spPr>
            <a:xfrm>
              <a:off x="2475" y="2919"/>
              <a:ext cx="6530" cy="161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400" dirty="0">
                  <a:solidFill>
                    <a:schemeClr val="tx1">
                      <a:lumMod val="75000"/>
                      <a:lumOff val="25000"/>
                    </a:schemeClr>
                  </a:solidFill>
                  <a:latin typeface="黑体" panose="02010609060101010101" charset="-122"/>
                  <a:ea typeface="黑体" panose="02010609060101010101" charset="-122"/>
                  <a:cs typeface="+mn-ea"/>
                  <a:sym typeface="+mn-lt"/>
                </a:rPr>
                <a:t>1.培养学生养成严谨认真的科学工作态度；</a:t>
              </a:r>
              <a:endParaRPr lang="zh-CN" altLang="en-US" sz="1400" dirty="0">
                <a:solidFill>
                  <a:schemeClr val="tx1">
                    <a:lumMod val="75000"/>
                    <a:lumOff val="25000"/>
                  </a:schemeClr>
                </a:solidFill>
                <a:latin typeface="黑体" panose="02010609060101010101" charset="-122"/>
                <a:ea typeface="黑体" panose="02010609060101010101" charset="-122"/>
                <a:cs typeface="+mn-ea"/>
                <a:sym typeface="+mn-lt"/>
              </a:endParaRP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400" dirty="0">
                  <a:solidFill>
                    <a:schemeClr val="tx1">
                      <a:lumMod val="75000"/>
                      <a:lumOff val="25000"/>
                    </a:schemeClr>
                  </a:solidFill>
                  <a:latin typeface="黑体" panose="02010609060101010101" charset="-122"/>
                  <a:ea typeface="黑体" panose="02010609060101010101" charset="-122"/>
                  <a:cs typeface="+mn-ea"/>
                  <a:sym typeface="+mn-lt"/>
                </a:rPr>
                <a:t>2.培养学生团队合作意识和创新精神。</a:t>
              </a:r>
              <a:endParaRPr lang="zh-CN" altLang="en-US" sz="1400" dirty="0">
                <a:solidFill>
                  <a:schemeClr val="tx1">
                    <a:lumMod val="75000"/>
                    <a:lumOff val="25000"/>
                  </a:schemeClr>
                </a:solidFill>
                <a:latin typeface="黑体" panose="02010609060101010101" charset="-122"/>
                <a:ea typeface="黑体" panose="02010609060101010101" charset="-122"/>
                <a:cs typeface="+mn-ea"/>
                <a:sym typeface="+mn-lt"/>
              </a:endParaRPr>
            </a:p>
          </p:txBody>
        </p:sp>
        <p:sp>
          <p:nvSpPr>
            <p:cNvPr id="14" name="圆角矩形 11"/>
            <p:cNvSpPr/>
            <p:nvPr/>
          </p:nvSpPr>
          <p:spPr>
            <a:xfrm>
              <a:off x="3496" y="2413"/>
              <a:ext cx="4371" cy="49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49" name="文本框 12"/>
            <p:cNvSpPr txBox="1"/>
            <p:nvPr/>
          </p:nvSpPr>
          <p:spPr>
            <a:xfrm>
              <a:off x="3537" y="2469"/>
              <a:ext cx="4405" cy="39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素养目标</a:t>
              </a:r>
              <a:endPar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414020" y="1514475"/>
            <a:ext cx="3343275" cy="1485900"/>
          </a:xfrm>
          <a:prstGeom prst="rect">
            <a:avLst/>
          </a:prstGeom>
          <a:noFill/>
        </p:spPr>
        <p:txBody>
          <a:bodyPr wrap="square" lIns="47625" tIns="19050" rIns="47625" bIns="19050" rtlCol="0" anchor="ctr" anchorCtr="0">
            <a:normAutofit fontScale="90000" lnSpcReduction="20000"/>
          </a:bodyPr>
          <a:p>
            <a:pPr marL="0" indent="0" algn="ctr">
              <a:lnSpc>
                <a:spcPct val="120000"/>
              </a:lnSpc>
              <a:spcBef>
                <a:spcPts val="0"/>
              </a:spcBef>
              <a:spcAft>
                <a:spcPts val="0"/>
              </a:spcAft>
              <a:buSzPct val="100000"/>
              <a:buNone/>
            </a:pPr>
            <a:r>
              <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rPr>
              <a:t>任务一</a:t>
            </a:r>
            <a:endPar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endParaRPr>
          </a:p>
          <a:p>
            <a:pPr marL="0" indent="0" algn="ctr">
              <a:lnSpc>
                <a:spcPct val="120000"/>
              </a:lnSpc>
              <a:spcBef>
                <a:spcPts val="0"/>
              </a:spcBef>
              <a:spcAft>
                <a:spcPts val="0"/>
              </a:spcAft>
              <a:buSzPct val="100000"/>
              <a:buNone/>
            </a:pPr>
            <a:r>
              <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rPr>
              <a:t>网站LOGO区块的效果图分析</a:t>
            </a:r>
            <a:endPar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endParaRPr>
          </a:p>
        </p:txBody>
      </p:sp>
      <p:pic>
        <p:nvPicPr>
          <p:cNvPr id="4" name="图片 3" descr="C:\Users\Bonnie\Desktop\src=http _images.edutt.com_plan_202010_12_160248652999726.png&amp;refer=http _images.edutt.com&amp;app=2002&amp;size=f9999,10000&amp;q=a80&amp;n=0&amp;g=0n&amp;fmt=jpeg.jpgsrc=http _images.edutt.com_plan_202010_12_160248652999726.png&amp;refer=http _images.edutt.com&amp;app=2002&amp;size=f9999,10000&amp;q=a80&amp;n=0&amp;g=0n&amp;fmt=jpeg"/>
          <p:cNvPicPr>
            <a:picLocks noChangeAspect="1"/>
          </p:cNvPicPr>
          <p:nvPr>
            <p:custDataLst>
              <p:tags r:id="rId2"/>
            </p:custDataLst>
          </p:nvPr>
        </p:nvPicPr>
        <p:blipFill rotWithShape="1">
          <a:blip r:embed="rId3"/>
          <a:srcRect/>
          <a:stretch>
            <a:fillRect/>
          </a:stretch>
        </p:blipFill>
        <p:spPr>
          <a:xfrm>
            <a:off x="3757295" y="885825"/>
            <a:ext cx="5129530" cy="3204845"/>
          </a:xfrm>
          <a:custGeom>
            <a:avLst/>
            <a:gdLst/>
            <a:ahLst/>
            <a:cxnLst>
              <a:cxn ang="3">
                <a:pos x="hc" y="t"/>
              </a:cxn>
              <a:cxn ang="cd2">
                <a:pos x="l" y="vc"/>
              </a:cxn>
              <a:cxn ang="cd4">
                <a:pos x="hc" y="b"/>
              </a:cxn>
              <a:cxn ang="0">
                <a:pos x="r" y="vc"/>
              </a:cxn>
            </a:cxnLst>
            <a:rect l="l" t="t" r="r" b="b"/>
            <a:pathLst>
              <a:path w="12000" h="6960">
                <a:moveTo>
                  <a:pt x="0" y="0"/>
                </a:moveTo>
                <a:lnTo>
                  <a:pt x="12000" y="0"/>
                </a:lnTo>
                <a:lnTo>
                  <a:pt x="12000" y="6960"/>
                </a:lnTo>
                <a:lnTo>
                  <a:pt x="0" y="6960"/>
                </a:lnTo>
                <a:lnTo>
                  <a:pt x="0" y="0"/>
                </a:lnTo>
                <a:close/>
              </a:path>
            </a:pathLst>
          </a:custGeom>
          <a:ln w="12700">
            <a:solidFill>
              <a:srgbClr val="000000">
                <a:alpha val="2000"/>
              </a:srgbClr>
            </a:solidFill>
          </a:ln>
          <a:effectLst>
            <a:outerShdw blurRad="444500" dist="127000" dir="2700000" algn="tl" rotWithShape="0">
              <a:srgbClr val="000000">
                <a:alpha val="15000"/>
              </a:srgbClr>
            </a:outerShdw>
          </a:effectLst>
        </p:spPr>
      </p:pic>
      <p:sp>
        <p:nvSpPr>
          <p:cNvPr id="5" name="矩形 4"/>
          <p:cNvSpPr/>
          <p:nvPr>
            <p:custDataLst>
              <p:tags r:id="rId4"/>
            </p:custDataLst>
          </p:nvPr>
        </p:nvSpPr>
        <p:spPr>
          <a:xfrm>
            <a:off x="1265118" y="4"/>
            <a:ext cx="1423045" cy="1143009"/>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
        <p:nvSpPr>
          <p:cNvPr id="2" name="矩形 1"/>
          <p:cNvSpPr/>
          <p:nvPr>
            <p:custDataLst>
              <p:tags r:id="rId5"/>
            </p:custDataLst>
          </p:nvPr>
        </p:nvSpPr>
        <p:spPr>
          <a:xfrm>
            <a:off x="1265118" y="1257314"/>
            <a:ext cx="1423045" cy="57151"/>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
        <p:nvSpPr>
          <p:cNvPr id="7" name="矩形 6"/>
          <p:cNvSpPr/>
          <p:nvPr>
            <p:custDataLst>
              <p:tags r:id="rId6"/>
            </p:custDataLst>
          </p:nvPr>
        </p:nvSpPr>
        <p:spPr>
          <a:xfrm>
            <a:off x="1265118" y="3200388"/>
            <a:ext cx="1423045" cy="1943112"/>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p:cNvSpPr/>
          <p:nvPr/>
        </p:nvSpPr>
        <p:spPr>
          <a:xfrm>
            <a:off x="316230" y="1576070"/>
            <a:ext cx="2945765" cy="49974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黑体" panose="02010609060101010101" charset="-122"/>
            </a:endParaRPr>
          </a:p>
        </p:txBody>
      </p:sp>
      <p:sp>
        <p:nvSpPr>
          <p:cNvPr id="10" name="矩形 9"/>
          <p:cNvSpPr/>
          <p:nvPr/>
        </p:nvSpPr>
        <p:spPr>
          <a:xfrm>
            <a:off x="0" y="1452880"/>
            <a:ext cx="3178810" cy="52705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a:latin typeface="黑体" panose="02010609060101010101" charset="-122"/>
                <a:ea typeface="黑体" panose="02010609060101010101" charset="-122"/>
                <a:cs typeface="黑体" panose="02010609060101010101" charset="-122"/>
              </a:rPr>
              <a:t>一、调整div的样式</a:t>
            </a:r>
            <a:endParaRPr lang="zh-CN" altLang="en-US">
              <a:latin typeface="黑体" panose="02010609060101010101" charset="-122"/>
              <a:ea typeface="黑体" panose="02010609060101010101" charset="-122"/>
              <a:cs typeface="黑体" panose="02010609060101010101" charset="-122"/>
            </a:endParaRPr>
          </a:p>
        </p:txBody>
      </p:sp>
      <p:sp>
        <p:nvSpPr>
          <p:cNvPr id="6" name="矩形 5"/>
          <p:cNvSpPr/>
          <p:nvPr/>
        </p:nvSpPr>
        <p:spPr>
          <a:xfrm>
            <a:off x="649605" y="2520950"/>
            <a:ext cx="7975600" cy="1183005"/>
          </a:xfrm>
          <a:prstGeom prst="rect">
            <a:avLst/>
          </a:prstGeom>
          <a:pattFill prst="lgGrid">
            <a:fgClr>
              <a:srgbClr val="7FA6F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黑体" panose="02010609060101010101" charset="-122"/>
            </a:endParaRPr>
          </a:p>
        </p:txBody>
      </p:sp>
      <p:sp>
        <p:nvSpPr>
          <p:cNvPr id="5" name="矩形 4"/>
          <p:cNvSpPr/>
          <p:nvPr/>
        </p:nvSpPr>
        <p:spPr>
          <a:xfrm>
            <a:off x="539750" y="2381250"/>
            <a:ext cx="7975600" cy="1183005"/>
          </a:xfrm>
          <a:prstGeom prst="rect">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bIns="144145" rtlCol="0" anchor="ctr"/>
          <a:p>
            <a:pPr indent="457200" algn="l" fontAlgn="auto">
              <a:lnSpc>
                <a:spcPct val="150000"/>
              </a:lnSpc>
              <a:extLst>
                <a:ext uri="{35155182-B16C-46BC-9424-99874614C6A1}">
                  <wpsdc:indentchars xmlns:wpsdc="http://www.wps.cn/officeDocument/2017/drawingmlCustomData" val="200" checksum="59296752"/>
                </a:ext>
              </a:extLst>
            </a:pPr>
            <a:r>
              <a:rPr lang="zh-CN" altLang="en-US">
                <a:cs typeface="黑体" panose="02010609060101010101" charset="-122"/>
              </a:rPr>
              <a:t>div元素默认是不可见的，我们需要配合CSS样式来改变div的颜色、大小等。在HTML文档中输入以下标签后运行。</a:t>
            </a:r>
            <a:endParaRPr lang="zh-CN" altLang="en-US">
              <a:cs typeface="黑体" panose="02010609060101010101" charset="-122"/>
            </a:endParaRPr>
          </a:p>
        </p:txBody>
      </p:sp>
      <p:pic>
        <p:nvPicPr>
          <p:cNvPr id="11" name="图片 10"/>
          <p:cNvPicPr>
            <a:picLocks noChangeAspect="1"/>
          </p:cNvPicPr>
          <p:nvPr/>
        </p:nvPicPr>
        <p:blipFill>
          <a:blip r:embed="rId2"/>
          <a:stretch>
            <a:fillRect/>
          </a:stretch>
        </p:blipFill>
        <p:spPr>
          <a:xfrm>
            <a:off x="539750" y="3923665"/>
            <a:ext cx="810323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0659_1*i*9"/>
  <p:tag name="KSO_WM_TEMPLATE_CATEGORY" val="diagram"/>
  <p:tag name="KSO_WM_TEMPLATE_INDEX" val="20200659"/>
  <p:tag name="KSO_WM_UNIT_LAYERLEVEL" val="1"/>
  <p:tag name="KSO_WM_TAG_VERSION" val="1.0"/>
  <p:tag name="KSO_WM_BEAUTIFY_FLAG" val="#wm#"/>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OCKET_APPLY_TIME" val="2020年7月26日"/>
  <p:tag name="POCKET_APPLY_TYPE" val="Slide"/>
  <p:tag name="APPLYTYPE" val="SubTitle"/>
  <p:tag name="APPLYORDER" val="1"/>
</p:tagLst>
</file>

<file path=ppt/tags/tag16.xml><?xml version="1.0" encoding="utf-8"?>
<p:tagLst xmlns:p="http://schemas.openxmlformats.org/presentationml/2006/main">
  <p:tag name="POCKET_APPLY_TIME" val="2020年7月26日"/>
  <p:tag name="POCKET_APPLY_TYPE" val="Slide"/>
  <p:tag name="APPLYTYPE" val="Other"/>
  <p:tag name="APPLYORDER" val="1"/>
</p:tagLst>
</file>

<file path=ppt/tags/tag17.xml><?xml version="1.0" encoding="utf-8"?>
<p:tagLst xmlns:p="http://schemas.openxmlformats.org/presentationml/2006/main">
  <p:tag name="POCKET_APPLY_TIME" val="2020年7月26日"/>
  <p:tag name="POCKET_APPLY_TYPE" val="Slide"/>
  <p:tag name="APPLYTYPE" val="Text"/>
  <p:tag name="APPLYORDER" val="1"/>
</p:tagLst>
</file>

<file path=ppt/tags/tag18.xml><?xml version="1.0" encoding="utf-8"?>
<p:tagLst xmlns:p="http://schemas.openxmlformats.org/presentationml/2006/main">
  <p:tag name="POCKET_APPLY_TIME" val="2020年7月26日"/>
  <p:tag name="POCKET_APPLY_TYPE" val="Slide"/>
  <p:tag name="APPLYTYPE" val="Other"/>
  <p:tag name="APPLYORDER" val="2"/>
</p:tagLst>
</file>

<file path=ppt/tags/tag19.xml><?xml version="1.0" encoding="utf-8"?>
<p:tagLst xmlns:p="http://schemas.openxmlformats.org/presentationml/2006/main">
  <p:tag name="POCKET_APPLY_TIME" val="2020年7月26日"/>
  <p:tag name="POCKET_APPLY_TYPE" val="Slide"/>
  <p:tag name="APPLYTYPE" val="Other"/>
  <p:tag name="APPLYORDER" val="3"/>
</p:tagLst>
</file>

<file path=ppt/tags/tag2.xml><?xml version="1.0" encoding="utf-8"?>
<p:tagLst xmlns:p="http://schemas.openxmlformats.org/presentationml/2006/main">
  <p:tag name="ISLIDE.PICTURE" val="#741892;#589952;"/>
  <p:tag name="ISLIDE.ICON" val="#368956;"/>
</p:tagLst>
</file>

<file path=ppt/tags/tag20.xml><?xml version="1.0" encoding="utf-8"?>
<p:tagLst xmlns:p="http://schemas.openxmlformats.org/presentationml/2006/main">
  <p:tag name="POCKET_APPLY_TIME" val="2020年7月26日"/>
  <p:tag name="POCKET_APPLY_TYPE" val="Slide"/>
  <p:tag name="APPLYTYPE" val="SubTitle"/>
  <p:tag name="APPLYORDER" val="2"/>
</p:tagLst>
</file>

<file path=ppt/tags/tag21.xml><?xml version="1.0" encoding="utf-8"?>
<p:tagLst xmlns:p="http://schemas.openxmlformats.org/presentationml/2006/main">
  <p:tag name="POCKET_APPLY_TIME" val="2020年7月26日"/>
  <p:tag name="POCKET_APPLY_TYPE" val="Slide"/>
  <p:tag name="APPLYTYPE" val="Other"/>
  <p:tag name="APPLYORDER" val="4"/>
</p:tagLst>
</file>

<file path=ppt/tags/tag22.xml><?xml version="1.0" encoding="utf-8"?>
<p:tagLst xmlns:p="http://schemas.openxmlformats.org/presentationml/2006/main">
  <p:tag name="POCKET_APPLY_TIME" val="2020年7月26日"/>
  <p:tag name="POCKET_APPLY_TYPE" val="Slide"/>
  <p:tag name="APPLYTYPE" val="Text"/>
  <p:tag name="APPLYORDER" val="2"/>
</p:tagLst>
</file>

<file path=ppt/tags/tag23.xml><?xml version="1.0" encoding="utf-8"?>
<p:tagLst xmlns:p="http://schemas.openxmlformats.org/presentationml/2006/main">
  <p:tag name="POCKET_APPLY_TIME" val="2020年7月26日"/>
  <p:tag name="POCKET_APPLY_TYPE" val="Slide"/>
  <p:tag name="APPLYTYPE" val="Other"/>
  <p:tag name="APPLYORDER" val="5"/>
</p:tagLst>
</file>

<file path=ppt/tags/tag24.xml><?xml version="1.0" encoding="utf-8"?>
<p:tagLst xmlns:p="http://schemas.openxmlformats.org/presentationml/2006/main">
  <p:tag name="POCKET_APPLY_TIME" val="2020年7月26日"/>
  <p:tag name="POCKET_APPLY_TYPE" val="Slide"/>
  <p:tag name="APPLYTYPE" val="Other"/>
  <p:tag name="APPLYORDER" val="6"/>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00_1*a*1"/>
  <p:tag name="KSO_WM_TEMPLATE_CATEGORY" val="diagram"/>
  <p:tag name="KSO_WM_TEMPLATE_INDEX" val="2021270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c843ecdca2843529f042c62df2a7a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0e6f0937e344e7cbc888cc755b3db07"/>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4f"/>
  <p:tag name="KSO_WM_TEMPLATE_ASSEMBLE_GROUPID" val="60656f654054ed1e2fb8094f"/>
</p:tagLst>
</file>

<file path=ppt/tags/tag27.xml><?xml version="1.0" encoding="utf-8"?>
<p:tagLst xmlns:p="http://schemas.openxmlformats.org/presentationml/2006/main">
  <p:tag name="KSO_WM_UNIT_VALUE" val="1227*2115"/>
  <p:tag name="KSO_WM_UNIT_HIGHLIGHT" val="0"/>
  <p:tag name="KSO_WM_UNIT_COMPATIBLE" val="0"/>
  <p:tag name="KSO_WM_UNIT_DIAGRAM_ISNUMVISUAL" val="0"/>
  <p:tag name="KSO_WM_UNIT_DIAGRAM_ISREFERUNIT" val="0"/>
  <p:tag name="KSO_WM_UNIT_TYPE" val="d"/>
  <p:tag name="KSO_WM_UNIT_INDEX" val="1"/>
  <p:tag name="KSO_WM_UNIT_ID" val="diagram20212700_1*d*1"/>
  <p:tag name="KSO_WM_TEMPLATE_CATEGORY" val="diagram"/>
  <p:tag name="KSO_WM_TEMPLATE_INDEX" val="20212700"/>
  <p:tag name="KSO_WM_UNIT_LAYERLEVEL" val="1"/>
  <p:tag name="KSO_WM_TAG_VERSION" val="1.0"/>
  <p:tag name="KSO_WM_BEAUTIFY_FLAG" val="#wm#"/>
  <p:tag name="KSO_WM_CHIP_GROUPID" val="5e7310da9a230a26b9e88a19"/>
  <p:tag name="KSO_WM_CHIP_XID" val="5e7310da9a230a26b9e88a1a"/>
  <p:tag name="KSO_WM_UNIT_DEC_AREA_ID" val="a786dfddc6a4482fad0c30733a95687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bcfbcf65e094c4b88411179705d5a1d"/>
  <p:tag name="KSO_WM_UNIT_SUPPORT_UNIT_TYPE" val="[&quot;d&quot;]"/>
  <p:tag name="KSO_WM_TEMPLATE_ASSEMBLE_XID" val="60656f654054ed1e2fb8094f"/>
  <p:tag name="KSO_WM_TEMPLATE_ASSEMBLE_GROUPID" val="60656f654054ed1e2fb8094f"/>
  <p:tag name="KSO_WM_UNIT_PICTURE_CLIP_FLAG" val="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00_1*i*1"/>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90c1289276d743fab4505b5e48370bea"/>
  <p:tag name="KSO_WM_UNIT_DECORATE_INFO" val="{&quot;DecorateInfoH&quot;:{&quot;IsAbs&quot;:true},&quot;DecorateInfoW&quot;:{&quot;IsAbs&quot;:false},&quot;DecorateInfoX&quot;:{&quot;IsAbs&quot;:true,&quot;Pos&quot;:1},&quot;DecorateInfoY&quot;:{&quot;IsAbs&quot;:true,&quot;Pos&quot;:2},&quot;ReferentInfo&quot;:{&quot;Id&quot;:&quot;9c843ecdca2843529f042c62df2a7a50&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4f"/>
  <p:tag name="KSO_WM_TEMPLATE_ASSEMBLE_GROUPID" val="60656f654054ed1e2fb8094f"/>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00_1*i*2"/>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0760392e15c546d0951f20b38252ffa0"/>
  <p:tag name="KSO_WM_UNIT_DECORATE_INFO" val="{&quot;DecorateInfoH&quot;:{&quot;IsAbs&quot;:true},&quot;DecorateInfoW&quot;:{&quot;IsAbs&quot;:false},&quot;DecorateInfoX&quot;:{&quot;IsAbs&quot;:true,&quot;Pos&quot;:1},&quot;DecorateInfoY&quot;:{&quot;IsAbs&quot;:true,&quot;Pos&quot;:0},&quot;ReferentInfo&quot;:{&quot;Id&quot;:&quot;9c843ecdca2843529f042c62df2a7a50&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4f"/>
  <p:tag name="KSO_WM_TEMPLATE_ASSEMBLE_GROUPID" val="60656f654054ed1e2fb8094f"/>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11_1*i*1"/>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b4054ed1e2fb7f9b4"/>
  <p:tag name="KSO_WM_TEMPLATE_ASSEMBLE_GROUPID" val="60656e7b4054ed1e2fb7f9b4"/>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00_1*i*3"/>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8e8fcda457d641738446929f52f5cdc7"/>
  <p:tag name="KSO_WM_UNIT_DECORATE_INFO" val="{&quot;DecorateInfoH&quot;:{&quot;IsAbs&quot;:true},&quot;DecorateInfoW&quot;:{&quot;IsAbs&quot;:false},&quot;DecorateInfoX&quot;:{&quot;IsAbs&quot;:true,&quot;Pos&quot;:1},&quot;DecorateInfoY&quot;:{&quot;IsAbs&quot;:true,&quot;Pos&quot;:0},&quot;ReferentInfo&quot;:{&quot;Id&quot;:&quot;9c843ecdca2843529f042c62df2a7a50&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4f"/>
  <p:tag name="KSO_WM_TEMPLATE_ASSEMBLE_GROUPID" val="60656f654054ed1e2fb8094f"/>
</p:tagLst>
</file>

<file path=ppt/tags/tag31.xml><?xml version="1.0" encoding="utf-8"?>
<p:tagLst xmlns:p="http://schemas.openxmlformats.org/presentationml/2006/main">
  <p:tag name="KSO_WM_SLIDE_ID" val="diagram20212700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00"/>
  <p:tag name="KSO_WM_SLIDE_LAYOUT" val="a_d"/>
  <p:tag name="KSO_WM_SLIDE_LAYOUT_CNT" val="1_1"/>
  <p:tag name="KSO_WM_SLIDE_TYPE" val="text"/>
  <p:tag name="KSO_WM_SLIDE_SUBTYPE" val="picTxt"/>
  <p:tag name="KSO_WM_SLIDE_SIZE" val="840*539"/>
  <p:tag name="KSO_WM_SLIDE_POSITION" val="72*0"/>
  <p:tag name="KSO_WM_SLIDE_LAYOUT_INFO" val="{&quot;direction&quot;:1,&quot;id&quot;:&quot;2021-04-01T15:44:12&quot;,&quot;maxSize&quot;:{&quot;size1&quot;:32.5},&quot;minSize&quot;:{&quot;size1&quot;:27.600000000000001},&quot;normalSize&quot;:{&quot;size1&quot;:32.5},&quot;subLayout&quot;:[{&quot;id&quot;:&quot;2021-04-01T15:44:12&quot;,&quot;margin&quot;:{&quot;bottom&quot;:8.0430002212524414,&quot;left&quot;:2.5399999618530273,&quot;right&quot;:0.026000002399086952,&quot;top&quot;:5.5029997825622559},&quot;type&quot;:0},{&quot;id&quot;:&quot;2021-04-01T15:44:12&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3"/>
  <p:tag name="KSO_WM_TEMPLATE_ASSEMBLE_XID" val="60656f654054ed1e2fb8094f"/>
  <p:tag name="KSO_WM_TEMPLATE_ASSEMBLE_GROUPID" val="60656f654054ed1e2fb8094f"/>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11_1*i*3"/>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b4054ed1e2fb7f9b4"/>
  <p:tag name="KSO_WM_TEMPLATE_ASSEMBLE_GROUPID" val="60656e7b4054ed1e2fb7f9b4"/>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OCKET_APPLY_TIME" val="2020年7月26日"/>
  <p:tag name="POCKET_APPLY_TYPE" val="Slide"/>
  <p:tag name="APPLYTYPE" val="SubTitle"/>
  <p:tag name="APPLYORDER" val="2"/>
</p:tagLst>
</file>

<file path=ppt/tags/tag44.xml><?xml version="1.0" encoding="utf-8"?>
<p:tagLst xmlns:p="http://schemas.openxmlformats.org/presentationml/2006/main">
  <p:tag name="POCKET_APPLY_TIME" val="2020年7月26日"/>
  <p:tag name="POCKET_APPLY_TYPE" val="Slide"/>
  <p:tag name="APPLYTYPE" val="SubTitle"/>
  <p:tag name="APPLYORDER" val="4"/>
</p:tagLst>
</file>

<file path=ppt/tags/tag45.xml><?xml version="1.0" encoding="utf-8"?>
<p:tagLst xmlns:p="http://schemas.openxmlformats.org/presentationml/2006/main">
  <p:tag name="POCKET_APPLY_TIME" val="2020年7月26日"/>
  <p:tag name="POCKET_APPLY_TYPE" val="Slide"/>
  <p:tag name="APPLYTYPE" val="SubTitle"/>
  <p:tag name="APPLYORDER" val="1"/>
</p:tagLst>
</file>

<file path=ppt/tags/tag46.xml><?xml version="1.0" encoding="utf-8"?>
<p:tagLst xmlns:p="http://schemas.openxmlformats.org/presentationml/2006/main">
  <p:tag name="POCKET_APPLY_TIME" val="2020年7月26日"/>
  <p:tag name="POCKET_APPLY_TYPE" val="Slide"/>
  <p:tag name="APPLYTYPE" val="SubTitle"/>
  <p:tag name="APPLYORDER" val="3"/>
</p:tagLst>
</file>

<file path=ppt/tags/tag47.xml><?xml version="1.0" encoding="utf-8"?>
<p:tagLst xmlns:p="http://schemas.openxmlformats.org/presentationml/2006/main">
  <p:tag name="POCKET_APPLY_TIME" val="2020年7月26日"/>
  <p:tag name="POCKET_APPLY_TYPE" val="Slide"/>
  <p:tag name="APPLYTYPE" val="Text"/>
  <p:tag name="APPLYORDER" val="1"/>
</p:tagLst>
</file>

<file path=ppt/tags/tag48.xml><?xml version="1.0" encoding="utf-8"?>
<p:tagLst xmlns:p="http://schemas.openxmlformats.org/presentationml/2006/main">
  <p:tag name="POCKET_APPLY_TIME" val="2020年7月26日"/>
  <p:tag name="POCKET_APPLY_TYPE" val="Slide"/>
  <p:tag name="APPLYTYPE" val="Text"/>
  <p:tag name="APPLYORDER" val="2"/>
</p:tagLst>
</file>

<file path=ppt/tags/tag49.xml><?xml version="1.0" encoding="utf-8"?>
<p:tagLst xmlns:p="http://schemas.openxmlformats.org/presentationml/2006/main">
  <p:tag name="POCKET_APPLY_TIME" val="2020年7月26日"/>
  <p:tag name="POCKET_APPLY_TYPE" val="Slide"/>
  <p:tag name="APPLYTYPE" val="Text"/>
  <p:tag name="APPLYORDER" val="3"/>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11_1*i*2"/>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50.xml><?xml version="1.0" encoding="utf-8"?>
<p:tagLst xmlns:p="http://schemas.openxmlformats.org/presentationml/2006/main">
  <p:tag name="POCKET_APPLY_TIME" val="2020年7月26日"/>
  <p:tag name="POCKET_APPLY_TYPE" val="Slide"/>
  <p:tag name="APPLYTYPE" val="Text"/>
  <p:tag name="APPLYORDER" val="4"/>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POCKET_APPLY_TIME" val="2020年7月27日"/>
  <p:tag name="POCKET_APPLY_TYPE" val="Slide"/>
  <p:tag name="APPLYTYPE" val="Other"/>
  <p:tag name="APPLYORDER" val="1"/>
</p:tagLst>
</file>

<file path=ppt/tags/tag53.xml><?xml version="1.0" encoding="utf-8"?>
<p:tagLst xmlns:p="http://schemas.openxmlformats.org/presentationml/2006/main">
  <p:tag name="POCKET_APPLY_TIME" val="2020年7月27日"/>
  <p:tag name="POCKET_APPLY_TYPE" val="Slide"/>
  <p:tag name="APPLYTYPE" val="Other"/>
  <p:tag name="APPLYORDER" val="2"/>
</p:tagLst>
</file>

<file path=ppt/tags/tag54.xml><?xml version="1.0" encoding="utf-8"?>
<p:tagLst xmlns:p="http://schemas.openxmlformats.org/presentationml/2006/main">
  <p:tag name="POCKET_APPLY_TIME" val="2020年7月27日"/>
  <p:tag name="POCKET_APPLY_TYPE" val="Slide"/>
  <p:tag name="APPLYTYPE" val="SubTitle"/>
  <p:tag name="APPLYORDER" val="1"/>
</p:tagLst>
</file>

<file path=ppt/tags/tag55.xml><?xml version="1.0" encoding="utf-8"?>
<p:tagLst xmlns:p="http://schemas.openxmlformats.org/presentationml/2006/main">
  <p:tag name="POCKET_APPLY_TIME" val="2020年7月27日"/>
  <p:tag name="POCKET_APPLY_TYPE" val="Slide"/>
  <p:tag name="APPLYTYPE" val="Text"/>
  <p:tag name="APPLYORDER" val="1"/>
</p:tagLst>
</file>

<file path=ppt/tags/tag56.xml><?xml version="1.0" encoding="utf-8"?>
<p:tagLst xmlns:p="http://schemas.openxmlformats.org/presentationml/2006/main">
  <p:tag name="POCKET_APPLY_TIME" val="2020年7月27日"/>
  <p:tag name="POCKET_APPLY_TYPE" val="Slide"/>
  <p:tag name="APPLYTYPE" val="Other"/>
  <p:tag name="APPLYORDER" val="5"/>
</p:tagLst>
</file>

<file path=ppt/tags/tag57.xml><?xml version="1.0" encoding="utf-8"?>
<p:tagLst xmlns:p="http://schemas.openxmlformats.org/presentationml/2006/main">
  <p:tag name="POCKET_APPLY_TIME" val="2020年7月27日"/>
  <p:tag name="POCKET_APPLY_TYPE" val="Slide"/>
  <p:tag name="APPLYTYPE" val="Other"/>
  <p:tag name="APPLYORDER" val="6"/>
</p:tagLst>
</file>

<file path=ppt/tags/tag58.xml><?xml version="1.0" encoding="utf-8"?>
<p:tagLst xmlns:p="http://schemas.openxmlformats.org/presentationml/2006/main">
  <p:tag name="POCKET_APPLY_TIME" val="2020年7月27日"/>
  <p:tag name="POCKET_APPLY_TYPE" val="Slide"/>
  <p:tag name="APPLYTYPE" val="SubTitle"/>
  <p:tag name="APPLYORDER" val="3"/>
</p:tagLst>
</file>

<file path=ppt/tags/tag59.xml><?xml version="1.0" encoding="utf-8"?>
<p:tagLst xmlns:p="http://schemas.openxmlformats.org/presentationml/2006/main">
  <p:tag name="POCKET_APPLY_TIME" val="2020年7月27日"/>
  <p:tag name="POCKET_APPLY_TYPE" val="Slide"/>
  <p:tag name="APPLYTYPE" val="Text"/>
  <p:tag name="APPLYORDER" val="3"/>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11_1*i*7"/>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OCKET_APPLY_TIME" val="2020年7月27日"/>
  <p:tag name="POCKET_APPLY_TYPE" val="Slide"/>
  <p:tag name="APPLYTYPE" val="Other"/>
  <p:tag name="APPLYORDER" val="1"/>
</p:tagLst>
</file>

<file path=ppt/tags/tag62.xml><?xml version="1.0" encoding="utf-8"?>
<p:tagLst xmlns:p="http://schemas.openxmlformats.org/presentationml/2006/main">
  <p:tag name="POCKET_APPLY_TIME" val="2020年7月27日"/>
  <p:tag name="POCKET_APPLY_TYPE" val="Slide"/>
  <p:tag name="APPLYTYPE" val="Other"/>
  <p:tag name="APPLYORDER" val="2"/>
</p:tagLst>
</file>

<file path=ppt/tags/tag63.xml><?xml version="1.0" encoding="utf-8"?>
<p:tagLst xmlns:p="http://schemas.openxmlformats.org/presentationml/2006/main">
  <p:tag name="POCKET_APPLY_TIME" val="2020年7月27日"/>
  <p:tag name="POCKET_APPLY_TYPE" val="Slide"/>
  <p:tag name="APPLYTYPE" val="SubTitle"/>
  <p:tag name="APPLYORDER" val="1"/>
</p:tagLst>
</file>

<file path=ppt/tags/tag64.xml><?xml version="1.0" encoding="utf-8"?>
<p:tagLst xmlns:p="http://schemas.openxmlformats.org/presentationml/2006/main">
  <p:tag name="POCKET_APPLY_TIME" val="2020年7月27日"/>
  <p:tag name="POCKET_APPLY_TYPE" val="Slide"/>
  <p:tag name="APPLYTYPE" val="Text"/>
  <p:tag name="APPLYORDER" val="1"/>
</p:tagLst>
</file>

<file path=ppt/tags/tag65.xml><?xml version="1.0" encoding="utf-8"?>
<p:tagLst xmlns:p="http://schemas.openxmlformats.org/presentationml/2006/main">
  <p:tag name="POCKET_APPLY_TIME" val="2020年7月27日"/>
  <p:tag name="POCKET_APPLY_TYPE" val="Slide"/>
  <p:tag name="APPLYTYPE" val="Other"/>
  <p:tag name="APPLYORDER" val="5"/>
</p:tagLst>
</file>

<file path=ppt/tags/tag66.xml><?xml version="1.0" encoding="utf-8"?>
<p:tagLst xmlns:p="http://schemas.openxmlformats.org/presentationml/2006/main">
  <p:tag name="POCKET_APPLY_TIME" val="2020年7月27日"/>
  <p:tag name="POCKET_APPLY_TYPE" val="Slide"/>
  <p:tag name="APPLYTYPE" val="Other"/>
  <p:tag name="APPLYORDER" val="6"/>
</p:tagLst>
</file>

<file path=ppt/tags/tag67.xml><?xml version="1.0" encoding="utf-8"?>
<p:tagLst xmlns:p="http://schemas.openxmlformats.org/presentationml/2006/main">
  <p:tag name="POCKET_APPLY_TIME" val="2020年7月27日"/>
  <p:tag name="POCKET_APPLY_TYPE" val="Slide"/>
  <p:tag name="APPLYTYPE" val="SubTitle"/>
  <p:tag name="APPLYORDER" val="3"/>
</p:tagLst>
</file>

<file path=ppt/tags/tag68.xml><?xml version="1.0" encoding="utf-8"?>
<p:tagLst xmlns:p="http://schemas.openxmlformats.org/presentationml/2006/main">
  <p:tag name="POCKET_APPLY_TIME" val="2020年7月27日"/>
  <p:tag name="POCKET_APPLY_TYPE" val="Slide"/>
  <p:tag name="APPLYTYPE" val="Text"/>
  <p:tag name="APPLYORDER" val="3"/>
</p:tagLst>
</file>

<file path=ppt/tags/tag69.xml><?xml version="1.0" encoding="utf-8"?>
<p:tagLst xmlns:p="http://schemas.openxmlformats.org/presentationml/2006/main">
  <p:tag name="PA" val="v4.1.3"/>
</p:tagLst>
</file>

<file path=ppt/tags/tag7.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11_1*a*1"/>
  <p:tag name="KSO_WM_TEMPLATE_CATEGORY" val="diagram"/>
  <p:tag name="KSO_WM_TEMPLATE_INDEX" val="20208611"/>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6804887256f421f8d3ae95ea41b11d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44e1ad5eab84d15bb8152b0e120e00b"/>
  <p:tag name="KSO_WM_UNIT_TEXT_FILL_FORE_SCHEMECOLOR_INDEX_BRIGHTNESS" val="0"/>
  <p:tag name="KSO_WM_UNIT_TEXT_FILL_FORE_SCHEMECOLOR_INDEX" val="13"/>
  <p:tag name="KSO_WM_UNIT_TEXT_FILL_TYPE" val="1"/>
  <p:tag name="KSO_WM_TEMPLATE_ASSEMBLE_XID" val="60656e7b4054ed1e2fb7f9b4"/>
  <p:tag name="KSO_WM_TEMPLATE_ASSEMBLE_GROUPID" val="60656e7b4054ed1e2fb7f9b4"/>
</p:tagLst>
</file>

<file path=ppt/tags/tag70.xml><?xml version="1.0" encoding="utf-8"?>
<p:tagLst xmlns:p="http://schemas.openxmlformats.org/presentationml/2006/main">
  <p:tag name="PA" val="v4.1.3"/>
</p:tagLst>
</file>

<file path=ppt/tags/tag71.xml><?xml version="1.0" encoding="utf-8"?>
<p:tagLst xmlns:p="http://schemas.openxmlformats.org/presentationml/2006/main">
  <p:tag name="PA" val="v4.1.3"/>
</p:tagLst>
</file>

<file path=ppt/tags/tag72.xml><?xml version="1.0" encoding="utf-8"?>
<p:tagLst xmlns:p="http://schemas.openxmlformats.org/presentationml/2006/main">
  <p:tag name="PA" val="v4.1.3"/>
</p:tagLst>
</file>

<file path=ppt/tags/tag73.xml><?xml version="1.0" encoding="utf-8"?>
<p:tagLst xmlns:p="http://schemas.openxmlformats.org/presentationml/2006/main">
  <p:tag name="PA" val="v4.1.3"/>
</p:tagLst>
</file>

<file path=ppt/tags/tag74.xml><?xml version="1.0" encoding="utf-8"?>
<p:tagLst xmlns:p="http://schemas.openxmlformats.org/presentationml/2006/main">
  <p:tag name="ISLIDE.PICTURE" val="#741892;#589952;"/>
  <p:tag name="ISLIDE.ICON" val="#368956;"/>
</p:tagLst>
</file>

<file path=ppt/tags/tag8.xml><?xml version="1.0" encoding="utf-8"?>
<p:tagLst xmlns:p="http://schemas.openxmlformats.org/presentationml/2006/main">
  <p:tag name="KSO_WM_SLIDE_ID" val="diagram2020861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611"/>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3&quot;,&quot;maxSize&quot;:{&quot;size1&quot;:31.100000000000001},&quot;minSize&quot;:{&quot;size1&quot;:26.699999999999999},&quot;normalSize&quot;:{&quot;size1&quot;:26.700185185185187},&quot;subLayout&quot;:[{&quot;id&quot;:&quot;2021-04-01T15:01:33&quot;,&quot;margin&quot;:{&quot;bottom&quot;:0.026000002399086952,&quot;left&quot;:5.0799999237060547,&quot;right&quot;:6.7729997634887695,&quot;top&quot;:2.9630000591278076},&quot;type&quot;:0},{&quot;id&quot;:&quot;2021-04-01T15:01:33&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b4054ed1e2fb7f9b4"/>
  <p:tag name="KSO_WM_TEMPLATE_ASSEMBLE_GROUPID" val="60656e7b4054ed1e2fb7f9b4"/>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自定义 168">
      <a:dk1>
        <a:sysClr val="windowText" lastClr="000000"/>
      </a:dk1>
      <a:lt1>
        <a:sysClr val="window" lastClr="FFFFFF"/>
      </a:lt1>
      <a:dk2>
        <a:srgbClr val="EEF2F5"/>
      </a:dk2>
      <a:lt2>
        <a:srgbClr val="E7E6E6"/>
      </a:lt2>
      <a:accent1>
        <a:srgbClr val="3C4D63"/>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黑体"/>
        <a:ea typeface="黑体"/>
        <a:cs typeface=""/>
      </a:majorFont>
      <a:minorFont>
        <a:latin typeface="黑体"/>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黑体"/>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黑体"/>
        <a:ea typeface=""/>
        <a:cs typeface=""/>
        <a:font script="Jpan" typeface="ＭＳ Ｐゴシック"/>
        <a:font script="Hang" typeface="맑은 고딕"/>
        <a:font script="Hans" typeface="黑体"/>
        <a:font script="Hant" typeface="新細明體"/>
        <a:font script="Arab" typeface="黑体"/>
        <a:font script="Hebr" typeface="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黑体"/>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黑体"/>
        <a:ea typeface=""/>
        <a:cs typeface=""/>
        <a:font script="Jpan" typeface="ＭＳ Ｐゴシック"/>
        <a:font script="Hang" typeface="맑은 고딕"/>
        <a:font script="Hans" typeface="黑体"/>
        <a:font script="Hant" typeface="新細明體"/>
        <a:font script="Arab" typeface="黑体"/>
        <a:font script="Hebr" typeface="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2351</Words>
  <Application>WPS 演示</Application>
  <PresentationFormat>全屏显示(16:9)</PresentationFormat>
  <Paragraphs>235</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宋体</vt:lpstr>
      <vt:lpstr>Wingdings</vt:lpstr>
      <vt:lpstr>黑体</vt:lpstr>
      <vt:lpstr>微软雅黑</vt:lpstr>
      <vt:lpstr>Arial Unicode MS</vt:lpstr>
      <vt:lpstr>Arial Narrow</vt:lpstr>
      <vt:lpstr>Calibri</vt:lpstr>
      <vt:lpstr>方正姚体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。嗯呐</cp:lastModifiedBy>
  <cp:revision>481</cp:revision>
  <dcterms:created xsi:type="dcterms:W3CDTF">2019-06-21T02:16:00Z</dcterms:created>
  <dcterms:modified xsi:type="dcterms:W3CDTF">2021-11-22T14:12:30Z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TemplateUUID">
    <vt:lpwstr>v1.0_mb_E2QpawOMBC5+dMJ4NzsUIQ==</vt:lpwstr>
  </property>
  <property fmtid="{D5CDD505-2E9C-101B-9397-08002B2CF9AE}" pid="4" name="ICV">
    <vt:lpwstr>C0D83582DF4849AC807483AC1BD13007</vt:lpwstr>
  </property>
</Properties>
</file>