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notesSlides/notesSlide3.xml" ContentType="application/vnd.openxmlformats-officedocument.presentationml.notesSlide+xml"/>
  <Override PartName="/ppt/tags/tag86.xml" ContentType="application/vnd.openxmlformats-officedocument.presentationml.tags+xml"/>
  <Override PartName="/ppt/notesSlides/notesSlide4.xml" ContentType="application/vnd.openxmlformats-officedocument.presentationml.notesSlide+xml"/>
  <Override PartName="/ppt/tags/tag87.xml" ContentType="application/vnd.openxmlformats-officedocument.presentationml.tags+xml"/>
  <Override PartName="/ppt/notesSlides/notesSlide5.xml" ContentType="application/vnd.openxmlformats-officedocument.presentationml.notesSlide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notesSlides/notesSlide7.xml" ContentType="application/vnd.openxmlformats-officedocument.presentationml.notesSlide+xml"/>
  <Override PartName="/ppt/tags/tag90.xml" ContentType="application/vnd.openxmlformats-officedocument.presentationml.tags+xml"/>
  <Override PartName="/ppt/notesSlides/notesSlide8.xml" ContentType="application/vnd.openxmlformats-officedocument.presentationml.notesSlide+xml"/>
  <Override PartName="/ppt/tags/tag91.xml" ContentType="application/vnd.openxmlformats-officedocument.presentationml.tags+xml"/>
  <Override PartName="/ppt/notesSlides/notesSlide9.xml" ContentType="application/vnd.openxmlformats-officedocument.presentationml.notesSlide+xml"/>
  <Override PartName="/ppt/tags/tag92.xml" ContentType="application/vnd.openxmlformats-officedocument.presentationml.tags+xml"/>
  <Override PartName="/ppt/notesSlides/notesSlide10.xml" ContentType="application/vnd.openxmlformats-officedocument.presentationml.notesSlide+xml"/>
  <Override PartName="/ppt/tags/tag93.xml" ContentType="application/vnd.openxmlformats-officedocument.presentationml.tags+xml"/>
  <Override PartName="/ppt/notesSlides/notesSlide1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782" r:id="rId2"/>
    <p:sldId id="783" r:id="rId3"/>
    <p:sldId id="784" r:id="rId4"/>
    <p:sldId id="482" r:id="rId5"/>
    <p:sldId id="693" r:id="rId6"/>
    <p:sldId id="694" r:id="rId7"/>
    <p:sldId id="695" r:id="rId8"/>
    <p:sldId id="696" r:id="rId9"/>
    <p:sldId id="639" r:id="rId10"/>
    <p:sldId id="697" r:id="rId11"/>
    <p:sldId id="698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00" r:id="rId21"/>
    <p:sldId id="767" r:id="rId22"/>
    <p:sldId id="768" r:id="rId23"/>
    <p:sldId id="701" r:id="rId24"/>
    <p:sldId id="769" r:id="rId25"/>
    <p:sldId id="770" r:id="rId26"/>
    <p:sldId id="785" r:id="rId27"/>
    <p:sldId id="771" r:id="rId28"/>
    <p:sldId id="786" r:id="rId29"/>
    <p:sldId id="587" r:id="rId30"/>
    <p:sldId id="588" r:id="rId31"/>
    <p:sldId id="772" r:id="rId32"/>
    <p:sldId id="652" r:id="rId33"/>
    <p:sldId id="773" r:id="rId34"/>
    <p:sldId id="655" r:id="rId35"/>
    <p:sldId id="774" r:id="rId36"/>
    <p:sldId id="775" r:id="rId37"/>
    <p:sldId id="776" r:id="rId38"/>
    <p:sldId id="777" r:id="rId39"/>
    <p:sldId id="787" r:id="rId40"/>
    <p:sldId id="778" r:id="rId41"/>
    <p:sldId id="779" r:id="rId42"/>
    <p:sldId id="666" r:id="rId43"/>
    <p:sldId id="542" r:id="rId44"/>
    <p:sldId id="543" r:id="rId45"/>
    <p:sldId id="544" r:id="rId46"/>
    <p:sldId id="546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918" y="108"/>
      </p:cViewPr>
      <p:guideLst>
        <p:guide orient="horz" pos="2211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  <a:t>2022/4/13</a:t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  <a:t>‹#›</a:t>
            </a:fld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ags" Target="../tags/tag6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5" Type="http://schemas.openxmlformats.org/officeDocument/2006/relationships/image" Target="../media/image23.tmp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4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25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6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8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9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30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31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32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6482" name="MH_Other_1"/>
          <p:cNvSpPr/>
          <p:nvPr>
            <p:custDataLst>
              <p:tags r:id="rId2"/>
            </p:custDataLst>
          </p:nvPr>
        </p:nvSpPr>
        <p:spPr bwMode="blackWhite">
          <a:xfrm>
            <a:off x="4412615" y="3708400"/>
            <a:ext cx="694690" cy="751205"/>
          </a:xfrm>
          <a:custGeom>
            <a:avLst/>
            <a:gdLst>
              <a:gd name="T0" fmla="*/ 304 w 553"/>
              <a:gd name="T1" fmla="*/ 615 h 616"/>
              <a:gd name="T2" fmla="*/ 240 w 553"/>
              <a:gd name="T3" fmla="*/ 615 h 616"/>
              <a:gd name="T4" fmla="*/ 240 w 553"/>
              <a:gd name="T5" fmla="*/ 119 h 616"/>
              <a:gd name="T6" fmla="*/ 40 w 553"/>
              <a:gd name="T7" fmla="*/ 311 h 616"/>
              <a:gd name="T8" fmla="*/ 0 w 553"/>
              <a:gd name="T9" fmla="*/ 279 h 616"/>
              <a:gd name="T10" fmla="*/ 288 w 553"/>
              <a:gd name="T11" fmla="*/ 0 h 616"/>
              <a:gd name="T12" fmla="*/ 552 w 553"/>
              <a:gd name="T13" fmla="*/ 271 h 616"/>
              <a:gd name="T14" fmla="*/ 512 w 553"/>
              <a:gd name="T15" fmla="*/ 311 h 616"/>
              <a:gd name="T16" fmla="*/ 304 w 553"/>
              <a:gd name="T17" fmla="*/ 119 h 616"/>
              <a:gd name="T18" fmla="*/ 304 w 553"/>
              <a:gd name="T19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616">
                <a:moveTo>
                  <a:pt x="304" y="615"/>
                </a:moveTo>
                <a:lnTo>
                  <a:pt x="240" y="615"/>
                </a:lnTo>
                <a:lnTo>
                  <a:pt x="240" y="119"/>
                </a:lnTo>
                <a:lnTo>
                  <a:pt x="40" y="311"/>
                </a:lnTo>
                <a:lnTo>
                  <a:pt x="0" y="279"/>
                </a:lnTo>
                <a:lnTo>
                  <a:pt x="288" y="0"/>
                </a:lnTo>
                <a:lnTo>
                  <a:pt x="552" y="271"/>
                </a:lnTo>
                <a:lnTo>
                  <a:pt x="512" y="311"/>
                </a:lnTo>
                <a:lnTo>
                  <a:pt x="304" y="119"/>
                </a:lnTo>
                <a:lnTo>
                  <a:pt x="304" y="615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4" name="MH_Other_2"/>
          <p:cNvSpPr/>
          <p:nvPr>
            <p:custDataLst>
              <p:tags r:id="rId3"/>
            </p:custDataLst>
          </p:nvPr>
        </p:nvSpPr>
        <p:spPr bwMode="blackWhite">
          <a:xfrm>
            <a:off x="5227320" y="3543300"/>
            <a:ext cx="602615" cy="565785"/>
          </a:xfrm>
          <a:custGeom>
            <a:avLst/>
            <a:gdLst>
              <a:gd name="T0" fmla="*/ 351 w 480"/>
              <a:gd name="T1" fmla="*/ 48 h 464"/>
              <a:gd name="T2" fmla="*/ 351 w 480"/>
              <a:gd name="T3" fmla="*/ 0 h 464"/>
              <a:gd name="T4" fmla="*/ 0 w 480"/>
              <a:gd name="T5" fmla="*/ 0 h 464"/>
              <a:gd name="T6" fmla="*/ 0 w 480"/>
              <a:gd name="T7" fmla="*/ 343 h 464"/>
              <a:gd name="T8" fmla="*/ 64 w 480"/>
              <a:gd name="T9" fmla="*/ 343 h 464"/>
              <a:gd name="T10" fmla="*/ 64 w 480"/>
              <a:gd name="T11" fmla="*/ 104 h 464"/>
              <a:gd name="T12" fmla="*/ 423 w 480"/>
              <a:gd name="T13" fmla="*/ 463 h 464"/>
              <a:gd name="T14" fmla="*/ 479 w 480"/>
              <a:gd name="T15" fmla="*/ 407 h 464"/>
              <a:gd name="T16" fmla="*/ 120 w 480"/>
              <a:gd name="T17" fmla="*/ 64 h 464"/>
              <a:gd name="T18" fmla="*/ 351 w 480"/>
              <a:gd name="T19" fmla="*/ 64 h 464"/>
              <a:gd name="T20" fmla="*/ 351 w 480"/>
              <a:gd name="T21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0" h="464">
                <a:moveTo>
                  <a:pt x="351" y="48"/>
                </a:moveTo>
                <a:lnTo>
                  <a:pt x="351" y="0"/>
                </a:lnTo>
                <a:lnTo>
                  <a:pt x="0" y="0"/>
                </a:lnTo>
                <a:lnTo>
                  <a:pt x="0" y="343"/>
                </a:lnTo>
                <a:lnTo>
                  <a:pt x="64" y="343"/>
                </a:lnTo>
                <a:lnTo>
                  <a:pt x="64" y="104"/>
                </a:lnTo>
                <a:lnTo>
                  <a:pt x="423" y="463"/>
                </a:lnTo>
                <a:lnTo>
                  <a:pt x="479" y="407"/>
                </a:lnTo>
                <a:lnTo>
                  <a:pt x="120" y="64"/>
                </a:lnTo>
                <a:lnTo>
                  <a:pt x="351" y="64"/>
                </a:lnTo>
                <a:lnTo>
                  <a:pt x="351" y="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5" name="MH_Other_3"/>
          <p:cNvSpPr/>
          <p:nvPr>
            <p:custDataLst>
              <p:tags r:id="rId4"/>
            </p:custDataLst>
          </p:nvPr>
        </p:nvSpPr>
        <p:spPr bwMode="blackWhite">
          <a:xfrm>
            <a:off x="5217795" y="2079625"/>
            <a:ext cx="591820" cy="556260"/>
          </a:xfrm>
          <a:custGeom>
            <a:avLst/>
            <a:gdLst>
              <a:gd name="T0" fmla="*/ 343 w 472"/>
              <a:gd name="T1" fmla="*/ 407 h 456"/>
              <a:gd name="T2" fmla="*/ 343 w 472"/>
              <a:gd name="T3" fmla="*/ 455 h 456"/>
              <a:gd name="T4" fmla="*/ 0 w 472"/>
              <a:gd name="T5" fmla="*/ 455 h 456"/>
              <a:gd name="T6" fmla="*/ 0 w 472"/>
              <a:gd name="T7" fmla="*/ 112 h 456"/>
              <a:gd name="T8" fmla="*/ 64 w 472"/>
              <a:gd name="T9" fmla="*/ 112 h 456"/>
              <a:gd name="T10" fmla="*/ 64 w 472"/>
              <a:gd name="T11" fmla="*/ 351 h 456"/>
              <a:gd name="T12" fmla="*/ 423 w 472"/>
              <a:gd name="T13" fmla="*/ 0 h 456"/>
              <a:gd name="T14" fmla="*/ 471 w 472"/>
              <a:gd name="T15" fmla="*/ 48 h 456"/>
              <a:gd name="T16" fmla="*/ 112 w 472"/>
              <a:gd name="T17" fmla="*/ 391 h 456"/>
              <a:gd name="T18" fmla="*/ 343 w 472"/>
              <a:gd name="T19" fmla="*/ 391 h 456"/>
              <a:gd name="T20" fmla="*/ 343 w 472"/>
              <a:gd name="T21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456">
                <a:moveTo>
                  <a:pt x="343" y="407"/>
                </a:moveTo>
                <a:lnTo>
                  <a:pt x="343" y="455"/>
                </a:lnTo>
                <a:lnTo>
                  <a:pt x="0" y="455"/>
                </a:lnTo>
                <a:lnTo>
                  <a:pt x="0" y="112"/>
                </a:lnTo>
                <a:lnTo>
                  <a:pt x="64" y="112"/>
                </a:lnTo>
                <a:lnTo>
                  <a:pt x="64" y="351"/>
                </a:lnTo>
                <a:lnTo>
                  <a:pt x="423" y="0"/>
                </a:lnTo>
                <a:lnTo>
                  <a:pt x="471" y="48"/>
                </a:lnTo>
                <a:lnTo>
                  <a:pt x="112" y="391"/>
                </a:lnTo>
                <a:lnTo>
                  <a:pt x="343" y="391"/>
                </a:lnTo>
                <a:lnTo>
                  <a:pt x="343" y="455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6" name="MH_Other_4"/>
          <p:cNvSpPr/>
          <p:nvPr>
            <p:custDataLst>
              <p:tags r:id="rId5"/>
            </p:custDataLst>
          </p:nvPr>
        </p:nvSpPr>
        <p:spPr bwMode="blackWhite">
          <a:xfrm>
            <a:off x="3689350" y="3522980"/>
            <a:ext cx="591820" cy="565785"/>
          </a:xfrm>
          <a:custGeom>
            <a:avLst/>
            <a:gdLst>
              <a:gd name="T0" fmla="*/ 128 w 472"/>
              <a:gd name="T1" fmla="*/ 56 h 464"/>
              <a:gd name="T2" fmla="*/ 128 w 472"/>
              <a:gd name="T3" fmla="*/ 0 h 464"/>
              <a:gd name="T4" fmla="*/ 471 w 472"/>
              <a:gd name="T5" fmla="*/ 0 h 464"/>
              <a:gd name="T6" fmla="*/ 471 w 472"/>
              <a:gd name="T7" fmla="*/ 343 h 464"/>
              <a:gd name="T8" fmla="*/ 407 w 472"/>
              <a:gd name="T9" fmla="*/ 343 h 464"/>
              <a:gd name="T10" fmla="*/ 407 w 472"/>
              <a:gd name="T11" fmla="*/ 104 h 464"/>
              <a:gd name="T12" fmla="*/ 48 w 472"/>
              <a:gd name="T13" fmla="*/ 463 h 464"/>
              <a:gd name="T14" fmla="*/ 0 w 472"/>
              <a:gd name="T15" fmla="*/ 407 h 464"/>
              <a:gd name="T16" fmla="*/ 351 w 472"/>
              <a:gd name="T17" fmla="*/ 64 h 464"/>
              <a:gd name="T18" fmla="*/ 128 w 472"/>
              <a:gd name="T19" fmla="*/ 64 h 464"/>
              <a:gd name="T20" fmla="*/ 128 w 472"/>
              <a:gd name="T21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464">
                <a:moveTo>
                  <a:pt x="128" y="56"/>
                </a:moveTo>
                <a:lnTo>
                  <a:pt x="128" y="0"/>
                </a:lnTo>
                <a:lnTo>
                  <a:pt x="471" y="0"/>
                </a:lnTo>
                <a:lnTo>
                  <a:pt x="471" y="343"/>
                </a:lnTo>
                <a:lnTo>
                  <a:pt x="407" y="343"/>
                </a:lnTo>
                <a:lnTo>
                  <a:pt x="407" y="104"/>
                </a:lnTo>
                <a:lnTo>
                  <a:pt x="48" y="463"/>
                </a:lnTo>
                <a:lnTo>
                  <a:pt x="0" y="407"/>
                </a:lnTo>
                <a:lnTo>
                  <a:pt x="351" y="64"/>
                </a:lnTo>
                <a:lnTo>
                  <a:pt x="128" y="64"/>
                </a:lnTo>
                <a:lnTo>
                  <a:pt x="128" y="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7" name="MH_Other_5"/>
          <p:cNvSpPr/>
          <p:nvPr>
            <p:custDataLst>
              <p:tags r:id="rId6"/>
            </p:custDataLst>
          </p:nvPr>
        </p:nvSpPr>
        <p:spPr bwMode="blackWhite">
          <a:xfrm>
            <a:off x="3698875" y="2060575"/>
            <a:ext cx="591820" cy="565785"/>
          </a:xfrm>
          <a:custGeom>
            <a:avLst/>
            <a:gdLst>
              <a:gd name="T0" fmla="*/ 128 w 472"/>
              <a:gd name="T1" fmla="*/ 407 h 464"/>
              <a:gd name="T2" fmla="*/ 128 w 472"/>
              <a:gd name="T3" fmla="*/ 463 h 464"/>
              <a:gd name="T4" fmla="*/ 471 w 472"/>
              <a:gd name="T5" fmla="*/ 463 h 464"/>
              <a:gd name="T6" fmla="*/ 471 w 472"/>
              <a:gd name="T7" fmla="*/ 120 h 464"/>
              <a:gd name="T8" fmla="*/ 407 w 472"/>
              <a:gd name="T9" fmla="*/ 120 h 464"/>
              <a:gd name="T10" fmla="*/ 407 w 472"/>
              <a:gd name="T11" fmla="*/ 359 h 464"/>
              <a:gd name="T12" fmla="*/ 56 w 472"/>
              <a:gd name="T13" fmla="*/ 0 h 464"/>
              <a:gd name="T14" fmla="*/ 0 w 472"/>
              <a:gd name="T15" fmla="*/ 56 h 464"/>
              <a:gd name="T16" fmla="*/ 359 w 472"/>
              <a:gd name="T17" fmla="*/ 399 h 464"/>
              <a:gd name="T18" fmla="*/ 128 w 472"/>
              <a:gd name="T19" fmla="*/ 399 h 464"/>
              <a:gd name="T20" fmla="*/ 128 w 472"/>
              <a:gd name="T21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" h="464">
                <a:moveTo>
                  <a:pt x="128" y="407"/>
                </a:moveTo>
                <a:lnTo>
                  <a:pt x="128" y="463"/>
                </a:lnTo>
                <a:lnTo>
                  <a:pt x="471" y="463"/>
                </a:lnTo>
                <a:lnTo>
                  <a:pt x="471" y="120"/>
                </a:lnTo>
                <a:lnTo>
                  <a:pt x="407" y="120"/>
                </a:lnTo>
                <a:lnTo>
                  <a:pt x="407" y="359"/>
                </a:lnTo>
                <a:lnTo>
                  <a:pt x="56" y="0"/>
                </a:lnTo>
                <a:lnTo>
                  <a:pt x="0" y="56"/>
                </a:lnTo>
                <a:lnTo>
                  <a:pt x="359" y="399"/>
                </a:lnTo>
                <a:lnTo>
                  <a:pt x="128" y="399"/>
                </a:lnTo>
                <a:lnTo>
                  <a:pt x="128" y="463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8" name="MH_Other_6"/>
          <p:cNvSpPr/>
          <p:nvPr>
            <p:custDataLst>
              <p:tags r:id="rId7"/>
            </p:custDataLst>
          </p:nvPr>
        </p:nvSpPr>
        <p:spPr bwMode="blackWhite">
          <a:xfrm>
            <a:off x="4391025" y="1710055"/>
            <a:ext cx="695960" cy="741680"/>
          </a:xfrm>
          <a:custGeom>
            <a:avLst/>
            <a:gdLst>
              <a:gd name="T0" fmla="*/ 320 w 553"/>
              <a:gd name="T1" fmla="*/ 0 h 608"/>
              <a:gd name="T2" fmla="*/ 248 w 553"/>
              <a:gd name="T3" fmla="*/ 0 h 608"/>
              <a:gd name="T4" fmla="*/ 248 w 553"/>
              <a:gd name="T5" fmla="*/ 496 h 608"/>
              <a:gd name="T6" fmla="*/ 40 w 553"/>
              <a:gd name="T7" fmla="*/ 304 h 608"/>
              <a:gd name="T8" fmla="*/ 0 w 553"/>
              <a:gd name="T9" fmla="*/ 328 h 608"/>
              <a:gd name="T10" fmla="*/ 296 w 553"/>
              <a:gd name="T11" fmla="*/ 607 h 608"/>
              <a:gd name="T12" fmla="*/ 552 w 553"/>
              <a:gd name="T13" fmla="*/ 344 h 608"/>
              <a:gd name="T14" fmla="*/ 512 w 553"/>
              <a:gd name="T15" fmla="*/ 304 h 608"/>
              <a:gd name="T16" fmla="*/ 320 w 553"/>
              <a:gd name="T17" fmla="*/ 496 h 608"/>
              <a:gd name="T18" fmla="*/ 320 w 553"/>
              <a:gd name="T19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608">
                <a:moveTo>
                  <a:pt x="320" y="0"/>
                </a:moveTo>
                <a:lnTo>
                  <a:pt x="248" y="0"/>
                </a:lnTo>
                <a:lnTo>
                  <a:pt x="248" y="496"/>
                </a:lnTo>
                <a:lnTo>
                  <a:pt x="40" y="304"/>
                </a:lnTo>
                <a:lnTo>
                  <a:pt x="0" y="328"/>
                </a:lnTo>
                <a:lnTo>
                  <a:pt x="296" y="607"/>
                </a:lnTo>
                <a:lnTo>
                  <a:pt x="552" y="344"/>
                </a:lnTo>
                <a:lnTo>
                  <a:pt x="512" y="304"/>
                </a:lnTo>
                <a:lnTo>
                  <a:pt x="320" y="496"/>
                </a:lnTo>
                <a:lnTo>
                  <a:pt x="320" y="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89" name="MH_Other_7"/>
          <p:cNvSpPr/>
          <p:nvPr>
            <p:custDataLst>
              <p:tags r:id="rId8"/>
            </p:custDataLst>
          </p:nvPr>
        </p:nvSpPr>
        <p:spPr bwMode="blackWhite">
          <a:xfrm>
            <a:off x="3326130" y="2752090"/>
            <a:ext cx="774700" cy="675005"/>
          </a:xfrm>
          <a:custGeom>
            <a:avLst/>
            <a:gdLst>
              <a:gd name="T0" fmla="*/ 0 w 616"/>
              <a:gd name="T1" fmla="*/ 232 h 553"/>
              <a:gd name="T2" fmla="*/ 0 w 616"/>
              <a:gd name="T3" fmla="*/ 304 h 553"/>
              <a:gd name="T4" fmla="*/ 496 w 616"/>
              <a:gd name="T5" fmla="*/ 304 h 553"/>
              <a:gd name="T6" fmla="*/ 304 w 616"/>
              <a:gd name="T7" fmla="*/ 512 h 553"/>
              <a:gd name="T8" fmla="*/ 328 w 616"/>
              <a:gd name="T9" fmla="*/ 552 h 553"/>
              <a:gd name="T10" fmla="*/ 615 w 616"/>
              <a:gd name="T11" fmla="*/ 256 h 553"/>
              <a:gd name="T12" fmla="*/ 344 w 616"/>
              <a:gd name="T13" fmla="*/ 0 h 553"/>
              <a:gd name="T14" fmla="*/ 304 w 616"/>
              <a:gd name="T15" fmla="*/ 40 h 553"/>
              <a:gd name="T16" fmla="*/ 496 w 616"/>
              <a:gd name="T17" fmla="*/ 232 h 553"/>
              <a:gd name="T18" fmla="*/ 0 w 616"/>
              <a:gd name="T19" fmla="*/ 23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" h="553">
                <a:moveTo>
                  <a:pt x="0" y="232"/>
                </a:moveTo>
                <a:lnTo>
                  <a:pt x="0" y="304"/>
                </a:lnTo>
                <a:lnTo>
                  <a:pt x="496" y="304"/>
                </a:lnTo>
                <a:lnTo>
                  <a:pt x="304" y="512"/>
                </a:lnTo>
                <a:lnTo>
                  <a:pt x="328" y="552"/>
                </a:lnTo>
                <a:lnTo>
                  <a:pt x="615" y="256"/>
                </a:lnTo>
                <a:lnTo>
                  <a:pt x="344" y="0"/>
                </a:lnTo>
                <a:lnTo>
                  <a:pt x="304" y="40"/>
                </a:lnTo>
                <a:lnTo>
                  <a:pt x="496" y="232"/>
                </a:lnTo>
                <a:lnTo>
                  <a:pt x="0" y="232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490" name="MH_Other_8"/>
          <p:cNvSpPr/>
          <p:nvPr>
            <p:custDataLst>
              <p:tags r:id="rId9"/>
            </p:custDataLst>
          </p:nvPr>
        </p:nvSpPr>
        <p:spPr bwMode="blackWhite">
          <a:xfrm>
            <a:off x="5396865" y="2741295"/>
            <a:ext cx="775970" cy="667385"/>
          </a:xfrm>
          <a:custGeom>
            <a:avLst/>
            <a:gdLst>
              <a:gd name="T0" fmla="*/ 615 w 616"/>
              <a:gd name="T1" fmla="*/ 240 h 545"/>
              <a:gd name="T2" fmla="*/ 615 w 616"/>
              <a:gd name="T3" fmla="*/ 304 h 545"/>
              <a:gd name="T4" fmla="*/ 119 w 616"/>
              <a:gd name="T5" fmla="*/ 304 h 545"/>
              <a:gd name="T6" fmla="*/ 311 w 616"/>
              <a:gd name="T7" fmla="*/ 504 h 545"/>
              <a:gd name="T8" fmla="*/ 279 w 616"/>
              <a:gd name="T9" fmla="*/ 544 h 545"/>
              <a:gd name="T10" fmla="*/ 0 w 616"/>
              <a:gd name="T11" fmla="*/ 256 h 545"/>
              <a:gd name="T12" fmla="*/ 271 w 616"/>
              <a:gd name="T13" fmla="*/ 0 h 545"/>
              <a:gd name="T14" fmla="*/ 311 w 616"/>
              <a:gd name="T15" fmla="*/ 40 h 545"/>
              <a:gd name="T16" fmla="*/ 119 w 616"/>
              <a:gd name="T17" fmla="*/ 240 h 545"/>
              <a:gd name="T18" fmla="*/ 615 w 616"/>
              <a:gd name="T19" fmla="*/ 24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" h="545">
                <a:moveTo>
                  <a:pt x="615" y="240"/>
                </a:moveTo>
                <a:lnTo>
                  <a:pt x="615" y="304"/>
                </a:lnTo>
                <a:lnTo>
                  <a:pt x="119" y="304"/>
                </a:lnTo>
                <a:lnTo>
                  <a:pt x="311" y="504"/>
                </a:lnTo>
                <a:lnTo>
                  <a:pt x="279" y="544"/>
                </a:lnTo>
                <a:lnTo>
                  <a:pt x="0" y="256"/>
                </a:lnTo>
                <a:lnTo>
                  <a:pt x="271" y="0"/>
                </a:lnTo>
                <a:lnTo>
                  <a:pt x="311" y="40"/>
                </a:lnTo>
                <a:lnTo>
                  <a:pt x="119" y="240"/>
                </a:lnTo>
                <a:lnTo>
                  <a:pt x="615" y="240"/>
                </a:lnTo>
              </a:path>
            </a:pathLst>
          </a:custGeom>
          <a:solidFill>
            <a:srgbClr val="E2E2E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72" tIns="34986" rIns="69972" bIns="34986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2" name="MH_SubTitle_1"/>
          <p:cNvSpPr txBox="1"/>
          <p:nvPr>
            <p:custDataLst>
              <p:tags r:id="rId10"/>
            </p:custDataLst>
          </p:nvPr>
        </p:nvSpPr>
        <p:spPr>
          <a:xfrm>
            <a:off x="1828800" y="1903095"/>
            <a:ext cx="1793240" cy="46037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pPr algn="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类选择器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3" name="MH_SubTitle_8"/>
          <p:cNvSpPr txBox="1"/>
          <p:nvPr>
            <p:custDataLst>
              <p:tags r:id="rId11"/>
            </p:custDataLst>
          </p:nvPr>
        </p:nvSpPr>
        <p:spPr>
          <a:xfrm>
            <a:off x="1875155" y="2856230"/>
            <a:ext cx="138557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pPr algn="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ID选择器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4" name="MH_SubTitle_7"/>
          <p:cNvSpPr txBox="1"/>
          <p:nvPr>
            <p:custDataLst>
              <p:tags r:id="rId12"/>
            </p:custDataLst>
          </p:nvPr>
        </p:nvSpPr>
        <p:spPr>
          <a:xfrm>
            <a:off x="1828800" y="3896995"/>
            <a:ext cx="179451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pPr algn="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属性选择器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5" name="MH_SubTitle_6"/>
          <p:cNvSpPr txBox="1"/>
          <p:nvPr>
            <p:custDataLst>
              <p:tags r:id="rId13"/>
            </p:custDataLst>
          </p:nvPr>
        </p:nvSpPr>
        <p:spPr>
          <a:xfrm>
            <a:off x="3667125" y="4459605"/>
            <a:ext cx="2173605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pPr algn="ct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后代选择器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6" name="MH_SubTitle_5"/>
          <p:cNvSpPr txBox="1"/>
          <p:nvPr>
            <p:custDataLst>
              <p:tags r:id="rId14"/>
            </p:custDataLst>
          </p:nvPr>
        </p:nvSpPr>
        <p:spPr>
          <a:xfrm>
            <a:off x="5915660" y="3896995"/>
            <a:ext cx="175260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子元素选择器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7" name="MH_SubTitle_4"/>
          <p:cNvSpPr txBox="1"/>
          <p:nvPr>
            <p:custDataLst>
              <p:tags r:id="rId15"/>
            </p:custDataLst>
          </p:nvPr>
        </p:nvSpPr>
        <p:spPr>
          <a:xfrm>
            <a:off x="6301740" y="2851785"/>
            <a:ext cx="136652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兄弟选择器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8" name="MH_SubTitle_3"/>
          <p:cNvSpPr txBox="1"/>
          <p:nvPr>
            <p:custDataLst>
              <p:tags r:id="rId16"/>
            </p:custDataLst>
          </p:nvPr>
        </p:nvSpPr>
        <p:spPr>
          <a:xfrm>
            <a:off x="5894070" y="1871345"/>
            <a:ext cx="1774190" cy="46037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通用选择器</a:t>
            </a:r>
            <a:endParaRPr lang="zh-CN" altLang="zh-CN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3969" name="MH_SubTitle_2"/>
          <p:cNvSpPr txBox="1"/>
          <p:nvPr>
            <p:custDataLst>
              <p:tags r:id="rId17"/>
            </p:custDataLst>
          </p:nvPr>
        </p:nvSpPr>
        <p:spPr>
          <a:xfrm>
            <a:off x="3822065" y="1250950"/>
            <a:ext cx="1849120" cy="461645"/>
          </a:xfrm>
          <a:prstGeom prst="rect">
            <a:avLst/>
          </a:prstGeom>
          <a:noFill/>
          <a:ln w="9525">
            <a:noFill/>
          </a:ln>
        </p:spPr>
        <p:txBody>
          <a:bodyPr lIns="69972" tIns="34986" rIns="69972" bIns="34986" anchor="ctr"/>
          <a:lstStyle/>
          <a:p>
            <a:pPr algn="ctr"/>
            <a:r>
              <a:rPr lang="en-US" altLang="zh-CN" sz="1600">
                <a:latin typeface="黑体" panose="02010609060101010101" charset="-122"/>
                <a:ea typeface="黑体" panose="02010609060101010101" charset="-122"/>
              </a:rPr>
              <a:t>标签选择器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MH_Title_1"/>
          <p:cNvSpPr>
            <a:spLocks noChangeArrowheads="1"/>
          </p:cNvSpPr>
          <p:nvPr>
            <p:custDataLst>
              <p:tags r:id="rId18"/>
            </p:custDataLst>
          </p:nvPr>
        </p:nvSpPr>
        <p:spPr bwMode="blackWhite">
          <a:xfrm>
            <a:off x="4241165" y="2566670"/>
            <a:ext cx="1027430" cy="1026160"/>
          </a:xfrm>
          <a:prstGeom prst="ellipse">
            <a:avLst/>
          </a:prstGeom>
          <a:gradFill>
            <a:gsLst>
              <a:gs pos="0">
                <a:srgbClr val="7FA6F2"/>
              </a:gs>
              <a:gs pos="100000">
                <a:srgbClr val="3B64DA"/>
              </a:gs>
            </a:gsLst>
            <a:lin ang="10800000" scaled="0"/>
          </a:gradFill>
          <a:ln w="282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195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trike="noStrike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常用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trike="noStrike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选择器</a:t>
            </a:r>
            <a:endParaRPr lang="zh-CN" altLang="en-US" b="1" strike="noStrike" noProof="1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41145"/>
            <a:ext cx="2480945" cy="40767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（一）标签选择器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69315" y="2296795"/>
            <a:ext cx="7546340" cy="139954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标签选择器也叫元素选择器、类型选择器，是指用HTML标签名称作为选择器，按标签名称分类，为页面中某一类标签指定统一的CSS样式。其基本语法格式如下：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34060" y="229679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" y="3949700"/>
            <a:ext cx="7755890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44295"/>
            <a:ext cx="246634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（二）类选择器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1991995"/>
            <a:ext cx="7698740" cy="128651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类选择器可以为元素对象定义单独或相同的样式，它允许以一种独立于文档的方式来指定样式。类选择器使用“.”（英文圆点）开头进行标识，后面紧跟类名，其样式定义的基本语法格式如下：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199199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3420110"/>
            <a:ext cx="6191885" cy="4692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40105" y="394589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/>
            <a:r>
              <a:rPr lang="zh-CN" b="0">
                <a:ea typeface="黑体" panose="02010609060101010101" charset="-122"/>
              </a:rPr>
              <a:t>使用类选择器的语法格式为：</a:t>
            </a:r>
            <a:endParaRPr lang="zh-CN" altLang="en-US" b="0"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15" y="4370070"/>
            <a:ext cx="6191250" cy="49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976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（三）ID选择器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2007235"/>
            <a:ext cx="7698740" cy="98298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ID选择器类似于类选择器，在使用时匹配HTML元素的id属性值，ID选择器使用“#”进行标识，后面紧跟id名，其样式定义的基本语法格式如下：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20072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40105" y="37401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/>
            <a:r>
              <a:rPr lang="zh-CN" b="0">
                <a:ea typeface="黑体" panose="02010609060101010101" charset="-122"/>
              </a:rPr>
              <a:t>使用ID选择器的语法格式为：</a:t>
            </a:r>
            <a:endParaRPr lang="zh-CN" altLang="en-US" b="0"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3115945"/>
            <a:ext cx="6191885" cy="50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15" y="4177030"/>
            <a:ext cx="6159500" cy="46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976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（四）属性选择器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2167255"/>
            <a:ext cx="7698740" cy="98298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属性选择器是CSS3选择器，可以对带有指定属性的HTML元素进行样式设置，其定义样式的基本语法格式有以下两种：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216725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3479800"/>
            <a:ext cx="7703820" cy="106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（五）后代选择器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227393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后代选择器又称为包含选择器，可以选择作为某元素后代的元素，当HTML标记发生嵌套时，内层标记就成为外层标记的后代。其样式定义的基本语法格式如下：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22739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3907155"/>
            <a:ext cx="7687945" cy="64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（六）子元素选择器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222821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子元素选择器只能选择作为某元素子元素的元素，子选择器使用了大于号（子结合符），其语法格式如下：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222821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3846830"/>
            <a:ext cx="7704455" cy="62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（七）兄弟选择器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222821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兄弟选择器也叫做相邻选择器，可以用于选择紧接在另一元素后的元素，且二者有相同父元素，兄弟选择器使用了加号（+），其语法格式如下：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222821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3869690"/>
            <a:ext cx="7712075" cy="60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550035"/>
            <a:ext cx="2457450" cy="43053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（八）通用选择器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40105" y="2228215"/>
            <a:ext cx="7698740" cy="14033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通用选择器类似于通配符，可以匹配所有可用元素，该选择器由一个星号表示，一般用于对网页上的所有元素进行样式设置，其语法格式如下：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09930" y="222821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3857625"/>
            <a:ext cx="7699375" cy="60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44625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二、CSS浮动</a:t>
            </a:r>
          </a:p>
        </p:txBody>
      </p:sp>
      <p:sp>
        <p:nvSpPr>
          <p:cNvPr id="6" name="矩形 5"/>
          <p:cNvSpPr/>
          <p:nvPr/>
        </p:nvSpPr>
        <p:spPr>
          <a:xfrm>
            <a:off x="4199890" y="2520950"/>
            <a:ext cx="4531995" cy="220853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0035" y="2381250"/>
            <a:ext cx="4531995" cy="2208530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浮动最早被用于控制图片以实现让其他元素“环绕”图片的效果，浮动的框可以向左或者向右移动，指导其外边缘触碰到包含框或两一个浮动框的边框位置。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2381250"/>
            <a:ext cx="351917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2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3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5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7500"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1 </a:t>
              </a:r>
              <a:r>
                <a:rPr sz="1000"/>
                <a:t>电商网站表单设计与优化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2310" y="1289685"/>
            <a:ext cx="7738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ea typeface="黑体" panose="02010609060101010101" charset="-122"/>
              </a:rPr>
              <a:t>由于浮动框不在文档的普通流中，所以文档的普通流中的块框表现得就像浮动框不存在一样。</a:t>
            </a:r>
          </a:p>
        </p:txBody>
      </p:sp>
      <p:sp>
        <p:nvSpPr>
          <p:cNvPr id="3" name="矩形 2"/>
          <p:cNvSpPr/>
          <p:nvPr/>
        </p:nvSpPr>
        <p:spPr>
          <a:xfrm flipH="1">
            <a:off x="535305" y="1342390"/>
            <a:ext cx="93980" cy="540000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微信截图_202111221718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" y="1957070"/>
            <a:ext cx="5603875" cy="27666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4585" y="2213610"/>
            <a:ext cx="2179955" cy="242252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当左侧图中的框1向右浮动时，它脱离文档流并且向右移动，直到右边缘碰到包含框的右边缘为止。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18080" y="4636135"/>
            <a:ext cx="183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ea typeface="黑体" panose="02010609060101010101" charset="-122"/>
              </a:rPr>
              <a:t>CSS浮动1</a:t>
            </a:r>
            <a:endParaRPr lang="zh-CN" altLang="en-US" b="0"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5765" y="1625600"/>
            <a:ext cx="2898775" cy="286893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当右侧图中的框1向左浮动时，它脱离文档流并且向左移动，直到它的左边缘碰到包含框的左边缘。因其已不再处于文档流中，故不占据空间，实际上覆盖住了框2，使框2从视图中消失（见左侧图）。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2325" y="4126865"/>
            <a:ext cx="183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ea typeface="黑体" panose="02010609060101010101" charset="-122"/>
              </a:rPr>
              <a:t>CSS浮动</a:t>
            </a:r>
            <a:r>
              <a:rPr lang="en-US" altLang="zh-CN" b="0">
                <a:ea typeface="黑体" panose="02010609060101010101" charset="-122"/>
              </a:rPr>
              <a:t>2</a:t>
            </a:r>
          </a:p>
        </p:txBody>
      </p:sp>
      <p:pic>
        <p:nvPicPr>
          <p:cNvPr id="7" name="图片 4" descr="微信截图_20211122172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624965"/>
            <a:ext cx="4948555" cy="2369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2885" y="2124710"/>
            <a:ext cx="3294380" cy="272415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左侧的三个框等长等宽，故同时浮动时由于包含框太窄无法容纳三个浮动元素水平排列时，其他浮动框就会自动向下移动；右侧的三个框中，框1高于框2和框3，当三个框同时浮动时，其他元素在向下移动时就会被“卡住”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9445" y="4553585"/>
            <a:ext cx="183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ea typeface="黑体" panose="02010609060101010101" charset="-122"/>
              </a:rPr>
              <a:t>CSS浮动</a:t>
            </a:r>
            <a:r>
              <a:rPr lang="en-US" altLang="zh-CN" b="0">
                <a:ea typeface="黑体" panose="02010609060101010101" charset="-122"/>
              </a:rPr>
              <a:t>3</a:t>
            </a:r>
          </a:p>
        </p:txBody>
      </p:sp>
      <p:pic>
        <p:nvPicPr>
          <p:cNvPr id="2" name="图片 5" descr="微信截图_202111221728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2052320"/>
            <a:ext cx="4899025" cy="231902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0" y="1158875"/>
            <a:ext cx="9143365" cy="76708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如果右侧的三个框同时向左浮动，框1向左浮动直到碰到包含框，另外两个框向左浮动直到碰到前一个浮动框。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0" y="1378585"/>
            <a:ext cx="2934335" cy="42291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（二）浮动属性</a:t>
            </a:r>
          </a:p>
        </p:txBody>
      </p:sp>
      <p:sp>
        <p:nvSpPr>
          <p:cNvPr id="3" name="流程图: 终止 2"/>
          <p:cNvSpPr/>
          <p:nvPr/>
        </p:nvSpPr>
        <p:spPr>
          <a:xfrm>
            <a:off x="415925" y="1911985"/>
            <a:ext cx="1455420" cy="4127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3B64DA"/>
                </a:solidFill>
              </a:rPr>
              <a:t>float属性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6415" y="2444750"/>
            <a:ext cx="8091805" cy="142811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元素的浮动是指设置了浮动属性的元素会脱离标准常规流的控制，移动到其父元素中指定位置的过程，在CSS中，通过float属性来定义浮动，其基本语法格式如下：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3998595"/>
            <a:ext cx="8122285" cy="63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6" name="MH_Other_1"/>
          <p:cNvSpPr/>
          <p:nvPr>
            <p:custDataLst>
              <p:tags r:id="rId2"/>
            </p:custDataLst>
          </p:nvPr>
        </p:nvSpPr>
        <p:spPr bwMode="gray">
          <a:xfrm>
            <a:off x="3037840" y="2867025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7" name="MH_Other_2"/>
          <p:cNvSpPr/>
          <p:nvPr>
            <p:custDataLst>
              <p:tags r:id="rId3"/>
            </p:custDataLst>
          </p:nvPr>
        </p:nvSpPr>
        <p:spPr bwMode="gray">
          <a:xfrm>
            <a:off x="4445953" y="2867025"/>
            <a:ext cx="269875" cy="796925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8" name="MH_Other_3"/>
          <p:cNvSpPr/>
          <p:nvPr>
            <p:custDataLst>
              <p:tags r:id="rId4"/>
            </p:custDataLst>
          </p:nvPr>
        </p:nvSpPr>
        <p:spPr bwMode="gray">
          <a:xfrm flipH="1">
            <a:off x="4738053" y="2867025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07205" name="MH_SubTitle_1"/>
          <p:cNvSpPr/>
          <p:nvPr>
            <p:custDataLst>
              <p:tags r:id="rId5"/>
            </p:custDataLst>
          </p:nvPr>
        </p:nvSpPr>
        <p:spPr>
          <a:xfrm>
            <a:off x="2393315" y="1652588"/>
            <a:ext cx="1116013" cy="1116012"/>
          </a:xfrm>
          <a:prstGeom prst="roundRect">
            <a:avLst>
              <a:gd name="adj" fmla="val 11764"/>
            </a:avLst>
          </a:prstGeom>
          <a:solidFill>
            <a:srgbClr val="3B64DA"/>
          </a:solidFill>
          <a:ln w="9525">
            <a:noFill/>
          </a:ln>
        </p:spPr>
        <p:txBody>
          <a:bodyPr lIns="0" tIns="0" rIns="0" bIns="0" anchor="ctr"/>
          <a:lstStyle/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left</a:t>
            </a:r>
          </a:p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左浮动</a:t>
            </a:r>
            <a:endParaRPr lang="zh-CN" altLang="en-US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206" name="MH_SubTitle_2"/>
          <p:cNvSpPr/>
          <p:nvPr>
            <p:custDataLst>
              <p:tags r:id="rId6"/>
            </p:custDataLst>
          </p:nvPr>
        </p:nvSpPr>
        <p:spPr>
          <a:xfrm>
            <a:off x="4014153" y="1624013"/>
            <a:ext cx="1116012" cy="1116012"/>
          </a:xfrm>
          <a:prstGeom prst="roundRect">
            <a:avLst>
              <a:gd name="adj" fmla="val 11764"/>
            </a:avLst>
          </a:prstGeom>
          <a:solidFill>
            <a:srgbClr val="80A6F2"/>
          </a:solidFill>
          <a:ln w="9525">
            <a:noFill/>
          </a:ln>
        </p:spPr>
        <p:txBody>
          <a:bodyPr lIns="0" tIns="0" rIns="0" bIns="0" anchor="ctr"/>
          <a:lstStyle/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right</a:t>
            </a:r>
          </a:p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右浮动</a:t>
            </a:r>
            <a:endParaRPr lang="zh-CN" altLang="en-US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207" name="MH_SubTitle_3"/>
          <p:cNvSpPr/>
          <p:nvPr>
            <p:custDataLst>
              <p:tags r:id="rId7"/>
            </p:custDataLst>
          </p:nvPr>
        </p:nvSpPr>
        <p:spPr>
          <a:xfrm>
            <a:off x="5638165" y="1652588"/>
            <a:ext cx="1116013" cy="1116012"/>
          </a:xfrm>
          <a:prstGeom prst="roundRect">
            <a:avLst>
              <a:gd name="adj" fmla="val 11764"/>
            </a:avLst>
          </a:prstGeom>
          <a:solidFill>
            <a:srgbClr val="3D74EB"/>
          </a:solidFill>
          <a:ln w="9525">
            <a:noFill/>
          </a:ln>
        </p:spPr>
        <p:txBody>
          <a:bodyPr lIns="0" tIns="0" rIns="0" bIns="0" anchor="ctr"/>
          <a:lstStyle/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none</a:t>
            </a:r>
          </a:p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不浮动</a:t>
            </a:r>
            <a:endParaRPr lang="zh-CN" altLang="en-US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" name="MH_Title_1"/>
          <p:cNvSpPr/>
          <p:nvPr>
            <p:custDataLst>
              <p:tags r:id="rId8"/>
            </p:custDataLst>
          </p:nvPr>
        </p:nvSpPr>
        <p:spPr>
          <a:xfrm>
            <a:off x="2799715" y="3790950"/>
            <a:ext cx="3595688" cy="91757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float的属性值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3217863" y="1667510"/>
            <a:ext cx="2795588" cy="2795588"/>
          </a:xfrm>
          <a:prstGeom prst="diamond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 rot="18875958">
            <a:off x="2658269" y="1777841"/>
            <a:ext cx="1938338" cy="609600"/>
          </a:xfrm>
          <a:prstGeom prst="triangle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 rot="18875958">
            <a:off x="3267869" y="1754029"/>
            <a:ext cx="584200" cy="582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1</a:t>
            </a: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 rot="2709347">
            <a:off x="4619625" y="1772285"/>
            <a:ext cx="1939925" cy="609600"/>
          </a:xfrm>
          <a:prstGeom prst="triangle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 rot="2709347">
            <a:off x="5335588" y="1718310"/>
            <a:ext cx="584200" cy="584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2</a:t>
            </a:r>
          </a:p>
        </p:txBody>
      </p:sp>
      <p:sp>
        <p:nvSpPr>
          <p:cNvPr id="18" name="MH_Other_8"/>
          <p:cNvSpPr/>
          <p:nvPr>
            <p:custDataLst>
              <p:tags r:id="rId7"/>
            </p:custDataLst>
          </p:nvPr>
        </p:nvSpPr>
        <p:spPr>
          <a:xfrm rot="8125751" flipH="1">
            <a:off x="4638675" y="3742373"/>
            <a:ext cx="1938338" cy="609600"/>
          </a:xfrm>
          <a:prstGeom prst="triangle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9" name="MH_Other_9"/>
          <p:cNvSpPr/>
          <p:nvPr>
            <p:custDataLst>
              <p:tags r:id="rId8"/>
            </p:custDataLst>
          </p:nvPr>
        </p:nvSpPr>
        <p:spPr>
          <a:xfrm rot="8125751" flipH="1">
            <a:off x="5353050" y="3823335"/>
            <a:ext cx="582613" cy="582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3</a:t>
            </a:r>
          </a:p>
        </p:txBody>
      </p:sp>
      <p:sp>
        <p:nvSpPr>
          <p:cNvPr id="21" name="MH_Other_11"/>
          <p:cNvSpPr/>
          <p:nvPr>
            <p:custDataLst>
              <p:tags r:id="rId9"/>
            </p:custDataLst>
          </p:nvPr>
        </p:nvSpPr>
        <p:spPr>
          <a:xfrm rot="13490653" flipH="1">
            <a:off x="2657475" y="3737610"/>
            <a:ext cx="1938338" cy="609600"/>
          </a:xfrm>
          <a:prstGeom prst="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22" name="MH_Other_12"/>
          <p:cNvSpPr/>
          <p:nvPr>
            <p:custDataLst>
              <p:tags r:id="rId10"/>
            </p:custDataLst>
          </p:nvPr>
        </p:nvSpPr>
        <p:spPr>
          <a:xfrm rot="13490653" flipH="1">
            <a:off x="3268663" y="3788410"/>
            <a:ext cx="582613" cy="584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4</a:t>
            </a:r>
          </a:p>
        </p:txBody>
      </p:sp>
      <p:sp>
        <p:nvSpPr>
          <p:cNvPr id="376847" name="MH_SubTitle_4"/>
          <p:cNvSpPr txBox="1"/>
          <p:nvPr>
            <p:custDataLst>
              <p:tags r:id="rId11"/>
            </p:custDataLst>
          </p:nvPr>
        </p:nvSpPr>
        <p:spPr>
          <a:xfrm>
            <a:off x="475933" y="3566478"/>
            <a:ext cx="2671762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浮动会脱离标准流，不占位置，但会影响标准流，且只有左右浮动。</a:t>
            </a:r>
          </a:p>
        </p:txBody>
      </p:sp>
      <p:sp>
        <p:nvSpPr>
          <p:cNvPr id="376848" name="MH_SubTitle_3"/>
          <p:cNvSpPr txBox="1"/>
          <p:nvPr>
            <p:custDataLst>
              <p:tags r:id="rId12"/>
            </p:custDataLst>
          </p:nvPr>
        </p:nvSpPr>
        <p:spPr>
          <a:xfrm>
            <a:off x="6042025" y="3566795"/>
            <a:ext cx="2670175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任何元素都可被浮动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浮动元素自动被设置为一个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块级元素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6849" name="MH_SubTitle_2"/>
          <p:cNvSpPr txBox="1"/>
          <p:nvPr>
            <p:custDataLst>
              <p:tags r:id="rId13"/>
            </p:custDataLst>
          </p:nvPr>
        </p:nvSpPr>
        <p:spPr>
          <a:xfrm>
            <a:off x="6042025" y="1630363"/>
            <a:ext cx="2670175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浮动的元素排列位置，跟上一个元素（块级）有关系；</a:t>
            </a:r>
          </a:p>
        </p:txBody>
      </p:sp>
      <p:sp>
        <p:nvSpPr>
          <p:cNvPr id="376850" name="MH_SubTitle_1"/>
          <p:cNvSpPr txBox="1"/>
          <p:nvPr>
            <p:custDataLst>
              <p:tags r:id="rId14"/>
            </p:custDataLst>
          </p:nvPr>
        </p:nvSpPr>
        <p:spPr>
          <a:xfrm>
            <a:off x="475615" y="1477010"/>
            <a:ext cx="2671763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浮动的元素总是找离它最近的父级元素对齐，但是不会超出内边距的范围；</a:t>
            </a:r>
          </a:p>
        </p:txBody>
      </p:sp>
      <p:sp>
        <p:nvSpPr>
          <p:cNvPr id="5" name="MH_Title_1"/>
          <p:cNvSpPr/>
          <p:nvPr>
            <p:custDataLst>
              <p:tags r:id="rId15"/>
            </p:custDataLst>
          </p:nvPr>
        </p:nvSpPr>
        <p:spPr>
          <a:xfrm>
            <a:off x="3875088" y="2289810"/>
            <a:ext cx="1531938" cy="15335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float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属性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15924" y="1378585"/>
            <a:ext cx="3241676" cy="4127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B64DA"/>
                </a:solidFill>
              </a:rPr>
              <a:t>浮动元素对其他元素的影响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6415" y="1911350"/>
            <a:ext cx="8091805" cy="3135462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某个元素</a:t>
            </a:r>
            <a:r>
              <a:rPr lang="en-US" altLang="zh-CN" sz="1600" dirty="0"/>
              <a:t>A</a:t>
            </a:r>
            <a:r>
              <a:rPr lang="zh-CN" altLang="en-US" sz="1600" dirty="0"/>
              <a:t>是浮动的，如果</a:t>
            </a:r>
            <a:r>
              <a:rPr lang="en-US" altLang="zh-CN" sz="1600" dirty="0"/>
              <a:t>A</a:t>
            </a:r>
            <a:r>
              <a:rPr lang="zh-CN" altLang="en-US" sz="1600" dirty="0"/>
              <a:t>元素上一个元素也是浮动的，那么</a:t>
            </a:r>
            <a:r>
              <a:rPr lang="en-US" altLang="zh-CN" sz="1600" dirty="0"/>
              <a:t>A</a:t>
            </a:r>
            <a:r>
              <a:rPr lang="zh-CN" altLang="en-US" sz="1600" dirty="0"/>
              <a:t>元素会跟随在上一个元素的后边</a:t>
            </a:r>
            <a:r>
              <a:rPr lang="en-US" altLang="zh-CN" sz="1600" dirty="0"/>
              <a:t>(</a:t>
            </a:r>
            <a:r>
              <a:rPr lang="zh-CN" altLang="en-US" sz="1600" dirty="0"/>
              <a:t>如果一行放不下这两个元素，那么</a:t>
            </a:r>
            <a:r>
              <a:rPr lang="en-US" altLang="zh-CN" sz="1600" dirty="0"/>
              <a:t>A</a:t>
            </a:r>
            <a:r>
              <a:rPr lang="zh-CN" altLang="en-US" sz="1600" dirty="0"/>
              <a:t>元素会被挤到下一行</a:t>
            </a:r>
            <a:r>
              <a:rPr lang="en-US" altLang="zh-CN" sz="1600" dirty="0"/>
              <a:t>)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如果</a:t>
            </a:r>
            <a:r>
              <a:rPr lang="en-US" altLang="zh-CN" sz="1600" dirty="0"/>
              <a:t>A</a:t>
            </a:r>
            <a:r>
              <a:rPr lang="zh-CN" altLang="en-US" sz="1600" dirty="0"/>
              <a:t>元素上一个元素是标准流中的元素，那么</a:t>
            </a:r>
            <a:r>
              <a:rPr lang="en-US" altLang="zh-CN" sz="1600" dirty="0"/>
              <a:t>A</a:t>
            </a:r>
            <a:r>
              <a:rPr lang="zh-CN" altLang="en-US" sz="1600" dirty="0"/>
              <a:t>的相对垂直位置不会改变，即</a:t>
            </a:r>
            <a:r>
              <a:rPr lang="en-US" altLang="zh-CN" sz="1600" dirty="0"/>
              <a:t>A</a:t>
            </a:r>
            <a:r>
              <a:rPr lang="zh-CN" altLang="en-US" sz="1600" dirty="0"/>
              <a:t>的顶部总是和上一个非浮动元素的底部对齐。</a:t>
            </a:r>
            <a:endParaRPr lang="en-US" altLang="zh-CN" sz="1600" dirty="0"/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浮动元素因为脱离文档流，会引起父元素高度塌陷，在实际布局中，往往这并不是我们所希望的，所以需要闭合浮动元素，使其包含框表现出正常的高度。 </a:t>
            </a:r>
            <a:endParaRPr lang="en-US" altLang="zh-CN" sz="1600" dirty="0"/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8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15924" y="1378585"/>
            <a:ext cx="2075815" cy="4127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B64DA"/>
                </a:solidFill>
              </a:rPr>
              <a:t>clear属性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6415" y="1911350"/>
            <a:ext cx="8091805" cy="105727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clear属性用于指定元素的哪一侧不允许出现浮动元素。在CSS中，clear属性用于清除浮动，其基本语法格式如下：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3159125"/>
            <a:ext cx="8135620" cy="636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5780" y="3945890"/>
            <a:ext cx="8092440" cy="78867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clear的属性值有left不允许有左浮动元素、right不允许有右浮动元素、</a:t>
            </a:r>
            <a:r>
              <a:rPr lang="en-US" altLang="zh-CN" dirty="0">
                <a:solidFill>
                  <a:srgbClr val="2D3A4A"/>
                </a:solidFill>
                <a:cs typeface="黑体" panose="02010609060101010101" charset="-122"/>
              </a:rPr>
              <a:t>both</a:t>
            </a: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不允许两侧有浮动元素三种。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15924" y="1378585"/>
            <a:ext cx="2593976" cy="4127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B64DA"/>
                </a:solidFill>
              </a:rPr>
              <a:t>解除浮动影响的方法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6097" y="2086610"/>
            <a:ext cx="8328343" cy="2889250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父元素设置 </a:t>
            </a:r>
            <a:r>
              <a:rPr lang="en-US" altLang="zh-CN" sz="1600" dirty="0"/>
              <a:t>overflow</a:t>
            </a:r>
            <a:r>
              <a:rPr lang="zh-CN" altLang="en-US" sz="1600" dirty="0"/>
              <a:t>：</a:t>
            </a:r>
            <a:r>
              <a:rPr lang="en-US" altLang="zh-CN" sz="1600" dirty="0"/>
              <a:t>hidden </a:t>
            </a:r>
            <a:r>
              <a:rPr lang="zh-CN" altLang="en-US" sz="1600" dirty="0"/>
              <a:t>　　导致溢出的元素无法显示，不建议</a:t>
            </a: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父元素也设置浮动 　会影响其他元素，不建议</a:t>
            </a: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使用</a:t>
            </a:r>
            <a:r>
              <a:rPr lang="en-US" altLang="zh-CN" sz="1600"/>
              <a:t>:: after   </a:t>
            </a:r>
            <a:r>
              <a:rPr lang="zh-CN" altLang="en-US" sz="1600" dirty="0"/>
              <a:t>目前较多网站采用的方案</a:t>
            </a: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altLang="zh-CN" sz="1600" dirty="0"/>
              <a:t>(</a:t>
            </a:r>
            <a:r>
              <a:rPr lang="zh-CN" altLang="en-US" sz="1600" dirty="0"/>
              <a:t>选择加到的元素的内容的最后面</a:t>
            </a:r>
            <a:r>
              <a:rPr lang="en-US" altLang="zh-CN" sz="1600" dirty="0"/>
              <a:t>)</a:t>
            </a: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altLang="zh-CN" sz="1600" dirty="0"/>
              <a:t>.</a:t>
            </a:r>
            <a:r>
              <a:rPr lang="en-US" altLang="zh-CN" sz="1600" dirty="0" err="1"/>
              <a:t>clearfix:after</a:t>
            </a:r>
            <a:r>
              <a:rPr lang="en-US" altLang="zh-CN" sz="1600" dirty="0"/>
              <a:t> {content: ""; </a:t>
            </a:r>
            <a:r>
              <a:rPr lang="en-US" altLang="zh-CN" sz="1600" dirty="0" err="1"/>
              <a:t>display:block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clear:both</a:t>
            </a:r>
            <a:r>
              <a:rPr lang="en-US" altLang="zh-CN" sz="1600" dirty="0"/>
              <a:t>; } </a:t>
            </a: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600" dirty="0"/>
              <a:t>注意：不是用在具有浮动属性的元素上，而是用在可能会被前面的浮动元素影响的元素上</a:t>
            </a: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04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关联推荐版块结构搭建和样式设置的实施准备，需要先打开编码工具，导入上一节创建的mall项目，因为关联推荐版块属于商品详情页的一部分，所以直接在商品详情页的goodsdel.html文件中进行编码，另外继续使用goodsde.js脚本文件和goodsdel.css样式文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4365" y="2468245"/>
            <a:ext cx="8112760" cy="1894205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56146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步骤1：关联推荐版块的结构搭建</a:t>
            </a:r>
          </a:p>
        </p:txBody>
      </p:sp>
      <p:sp>
        <p:nvSpPr>
          <p:cNvPr id="5" name="矩形 4"/>
          <p:cNvSpPr/>
          <p:nvPr/>
        </p:nvSpPr>
        <p:spPr>
          <a:xfrm>
            <a:off x="514350" y="2340610"/>
            <a:ext cx="8092440" cy="186690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关联推荐版块位于商品信息部分的下方，常用来推荐与当前商品有所关联的一些商品，比如用户想要买电脑，就可以向其推荐键盘、鼠标等配件，带动其他关联产品销量的同时，也能够提高客户的客单价。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2400300"/>
            <a:ext cx="7545070" cy="25209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99465" y="1901190"/>
            <a:ext cx="117221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/>
              <a:t>标题模块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37080" y="1901190"/>
            <a:ext cx="139827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/>
              <a:t>原商品模块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754880" y="1901190"/>
            <a:ext cx="145542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/>
              <a:t>关联商品模块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500755" y="1901190"/>
            <a:ext cx="118872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/>
              <a:t>连接模块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275705" y="1901190"/>
            <a:ext cx="2070100" cy="379730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/>
              <a:t>统计商品信息模块</a:t>
            </a:r>
          </a:p>
        </p:txBody>
      </p:sp>
      <p:sp>
        <p:nvSpPr>
          <p:cNvPr id="12" name="左大括号 11"/>
          <p:cNvSpPr/>
          <p:nvPr/>
        </p:nvSpPr>
        <p:spPr>
          <a:xfrm rot="5400000">
            <a:off x="4310275" y="-1156440"/>
            <a:ext cx="75565" cy="594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16275" y="1318895"/>
            <a:ext cx="2263140" cy="37973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/>
              <a:t>关联推荐版块的布局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2395"/>
            <a:ext cx="43065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步骤2：标题模块内容实现和样式设置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86192" y="2163778"/>
            <a:ext cx="3343275" cy="868981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dirty="0">
                <a:solidFill>
                  <a:srgbClr val="2D3A4A"/>
                </a:solidFill>
                <a:cs typeface="黑体" panose="02010609060101010101" charset="-122"/>
              </a:rPr>
              <a:t>标题模块为带背景颜色的文字容器，使用&lt;a&gt;标签实现即可，代码如右：</a:t>
            </a: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4"/>
          <a:srcRect b="11928"/>
          <a:stretch>
            <a:fillRect/>
          </a:stretch>
        </p:blipFill>
        <p:spPr>
          <a:xfrm>
            <a:off x="451485" y="3175635"/>
            <a:ext cx="5492115" cy="1616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65140" y="3175635"/>
            <a:ext cx="3081020" cy="1616075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观察图的展示效果，会发现标题模块的容器还需要设置字体颜色、行高、内边距、宽高、居中对齐等属性，CSS代码如下：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89919-5FB6-4A61-AC7A-7FF862234F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0" t="34358" r="47750" b="42064"/>
          <a:stretch/>
        </p:blipFill>
        <p:spPr>
          <a:xfrm>
            <a:off x="4797796" y="1007694"/>
            <a:ext cx="4076744" cy="1890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6F32CB-5800-488A-B554-EF8F8740DE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20490" r="49083" b="26037"/>
          <a:stretch/>
        </p:blipFill>
        <p:spPr>
          <a:xfrm>
            <a:off x="1912620" y="1104900"/>
            <a:ext cx="4511040" cy="386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922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步骤3：原商品模块内容实现和样式设置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86105" y="2183130"/>
            <a:ext cx="3734435" cy="251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dirty="0">
                <a:solidFill>
                  <a:srgbClr val="2D3A4A"/>
                </a:solidFill>
                <a:cs typeface="黑体" panose="02010609060101010101" charset="-122"/>
              </a:rPr>
              <a:t>分析图的展示效果，可以发现要实现原商品模块内容，可以先使用div整体布局，然后在父级容器中继续使用列表布局出图片、标题、价格区域等内容，其内容实现代码如下：</a:t>
            </a:r>
          </a:p>
        </p:txBody>
      </p:sp>
      <p:sp>
        <p:nvSpPr>
          <p:cNvPr id="6" name="半闭框 5"/>
          <p:cNvSpPr/>
          <p:nvPr/>
        </p:nvSpPr>
        <p:spPr>
          <a:xfrm rot="5400000" flipH="1">
            <a:off x="3068320" y="3452495"/>
            <a:ext cx="1395095" cy="118300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8720EB-50A3-472A-B2DD-E0473B4074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3" t="29890" r="33501" b="32201"/>
          <a:stretch/>
        </p:blipFill>
        <p:spPr>
          <a:xfrm>
            <a:off x="4648835" y="2183130"/>
            <a:ext cx="4350122" cy="255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670" y="1358265"/>
            <a:ext cx="3157855" cy="317373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如果要实现图上的展示效果，还需要对展示样式进行设置，商品图片需要设置大小及居中对齐，标题需要设置大小、颜色、行高等，商品价格需要设置大小、颜色、行高及对齐方式等，CSS代码如下：</a:t>
            </a:r>
          </a:p>
        </p:txBody>
      </p:sp>
      <p:sp>
        <p:nvSpPr>
          <p:cNvPr id="7" name="半闭框 6"/>
          <p:cNvSpPr/>
          <p:nvPr/>
        </p:nvSpPr>
        <p:spPr>
          <a:xfrm rot="16200000">
            <a:off x="664210" y="3518535"/>
            <a:ext cx="1395095" cy="118300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8E53FA-F0A2-4CDF-948E-94BE54EE1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3" t="21105" r="27833" b="32116"/>
          <a:stretch/>
        </p:blipFill>
        <p:spPr>
          <a:xfrm>
            <a:off x="4882516" y="862682"/>
            <a:ext cx="2676523" cy="373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58623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步骤4：连接模块内容实现和样式设置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4952365" y="2604135"/>
            <a:ext cx="3642995" cy="120777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图上的商品连接加号可以使用图片实现，也可以使用容器中设置背景图的方式实现，代码如下:</a:t>
            </a: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4"/>
          <a:srcRect b="11928"/>
          <a:stretch>
            <a:fillRect/>
          </a:stretch>
        </p:blipFill>
        <p:spPr>
          <a:xfrm>
            <a:off x="499110" y="2523490"/>
            <a:ext cx="4378960" cy="1288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" y="4020185"/>
            <a:ext cx="8091805" cy="46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670" y="1358265"/>
            <a:ext cx="7044055" cy="119189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观察上图的连接模块样式效果可以发现，商品连接容器需要设置大小、居中及背景图片等属性，背景图采用</a:t>
            </a:r>
            <a:r>
              <a:rPr lang="en-US" altLang="zh-CN" dirty="0" err="1">
                <a:solidFill>
                  <a:srgbClr val="2D3A4A"/>
                </a:solidFill>
                <a:cs typeface="黑体" panose="02010609060101010101" charset="-122"/>
              </a:rPr>
              <a:t>css</a:t>
            </a:r>
            <a:r>
              <a:rPr lang="en-US" altLang="zh-CN" dirty="0">
                <a:solidFill>
                  <a:srgbClr val="2D3A4A"/>
                </a:solidFill>
                <a:cs typeface="黑体" panose="02010609060101010101" charset="-122"/>
              </a:rPr>
              <a:t> </a:t>
            </a: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精灵实现，代码如下：</a:t>
            </a:r>
          </a:p>
        </p:txBody>
      </p:sp>
      <p:sp>
        <p:nvSpPr>
          <p:cNvPr id="7" name="半闭框 6"/>
          <p:cNvSpPr/>
          <p:nvPr/>
        </p:nvSpPr>
        <p:spPr>
          <a:xfrm rot="16200000">
            <a:off x="923290" y="1776095"/>
            <a:ext cx="894080" cy="81915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4382CD-A970-44C5-81B3-2601B29BFC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3" t="57012" r="13000" b="25728"/>
          <a:stretch/>
        </p:blipFill>
        <p:spPr>
          <a:xfrm>
            <a:off x="1042670" y="3013074"/>
            <a:ext cx="5327650" cy="157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252855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步骤5：关联商品模块内容实现和样式设置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40472" y="1857316"/>
            <a:ext cx="8091805" cy="2189986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945" rtlCol="0" anchor="ctr"/>
          <a:lstStyle/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关联商品的布局基本与原商品布局一样，只是在价格下方多出来一个多项选择框，使用&lt;input&gt;标签可以实现，代码如下：</a:t>
            </a:r>
            <a:endParaRPr lang="en-US" altLang="zh-CN" dirty="0">
              <a:solidFill>
                <a:srgbClr val="2D3A4A"/>
              </a:solidFill>
              <a:cs typeface="黑体" panose="02010609060101010101" charset="-122"/>
            </a:endParaRPr>
          </a:p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altLang="zh-CN" dirty="0">
                <a:solidFill>
                  <a:srgbClr val="2D3A4A"/>
                </a:solidFill>
                <a:cs typeface="黑体" panose="02010609060101010101" charset="-122"/>
              </a:rPr>
              <a:t>&lt;input type="checkbox"&gt;</a:t>
            </a:r>
            <a:endParaRPr lang="zh-CN" altLang="en-US" dirty="0">
              <a:solidFill>
                <a:srgbClr val="2D3A4A"/>
              </a:solidFill>
              <a:cs typeface="黑体" panose="02010609060101010101" charset="-122"/>
            </a:endParaRP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en-US" altLang="zh-CN" dirty="0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780" y="3162300"/>
            <a:ext cx="8091805" cy="1711960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7218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cs typeface="黑体" panose="02010609060101010101" charset="-122"/>
              </a:rPr>
              <a:t>关联商品CSS样式与原商品CSS样式一样，因此可以使用同一套CSS样式，只需要单独设置多项选择框的样式即可，CSS代码如下：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97A43B-D7F6-4AE6-97A3-1D78DCB4CF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7" t="42988" r="30084" b="46379"/>
          <a:stretch/>
        </p:blipFill>
        <p:spPr>
          <a:xfrm>
            <a:off x="2835910" y="3986207"/>
            <a:ext cx="2559050" cy="88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670" y="1358265"/>
            <a:ext cx="3157855" cy="317373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关联商品的布局基本与原商品横向布局，需要使用浮动布局，CSS代码如下：</a:t>
            </a:r>
          </a:p>
        </p:txBody>
      </p:sp>
      <p:sp>
        <p:nvSpPr>
          <p:cNvPr id="7" name="半闭框 6"/>
          <p:cNvSpPr/>
          <p:nvPr/>
        </p:nvSpPr>
        <p:spPr>
          <a:xfrm rot="16200000">
            <a:off x="664210" y="3518535"/>
            <a:ext cx="1395095" cy="118300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F85A44-EF34-45F8-B983-4E0CEEB0A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0" t="16483" r="11403" b="19334"/>
          <a:stretch/>
        </p:blipFill>
        <p:spPr>
          <a:xfrm>
            <a:off x="4754880" y="625154"/>
            <a:ext cx="3529330" cy="40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271905"/>
            <a:ext cx="524383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步骤6：统计商品信息模块内容实现和样式设置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452755" y="1934210"/>
            <a:ext cx="4234180" cy="295148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统计商品信息模块中的商品数量区域使用&lt;p&gt;标签+&lt;span&gt;标签实现，搭配总价区域实现方式一样。之所以要使用两个标签，是因为数量和价格需要单独重点显示，使用单独的标签就可以单独设置其样式。加入购物车按钮使用&lt;a&gt;标签设置背景图的方式实现，代码如下：</a:t>
            </a:r>
          </a:p>
        </p:txBody>
      </p:sp>
      <p:sp>
        <p:nvSpPr>
          <p:cNvPr id="8" name="半闭框 7"/>
          <p:cNvSpPr/>
          <p:nvPr/>
        </p:nvSpPr>
        <p:spPr>
          <a:xfrm rot="5400000" flipH="1">
            <a:off x="3475355" y="3703320"/>
            <a:ext cx="1395095" cy="1183005"/>
          </a:xfrm>
          <a:prstGeom prst="halfFrame">
            <a:avLst>
              <a:gd name="adj1" fmla="val 11379"/>
              <a:gd name="adj2" fmla="val 1379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B09A4-A0C2-4B23-A34B-56D4D501D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7" t="42004" r="47000" b="29782"/>
          <a:stretch/>
        </p:blipFill>
        <p:spPr>
          <a:xfrm>
            <a:off x="4853940" y="2163041"/>
            <a:ext cx="4113072" cy="2068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16" y="1344294"/>
            <a:ext cx="2743004" cy="309816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99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cs typeface="黑体" panose="02010609060101010101" charset="-122"/>
              </a:rPr>
              <a:t>商品数量统计和价格统计区域样式相同，所以共同使用一套样式即可。而“加入购物车”按钮需要设置元素的背景图片，CSS代码如右：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20EE6B-29CB-40B7-AF8E-42AE2FC9FC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3" t="29119" r="22083" b="17869"/>
          <a:stretch/>
        </p:blipFill>
        <p:spPr>
          <a:xfrm>
            <a:off x="4491552" y="1344294"/>
            <a:ext cx="3357048" cy="3366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325245"/>
            <a:ext cx="4095750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一、商品详情说明模块的页面实现</a:t>
            </a:r>
          </a:p>
        </p:txBody>
      </p:sp>
      <p:sp>
        <p:nvSpPr>
          <p:cNvPr id="7" name="矩形 6"/>
          <p:cNvSpPr/>
          <p:nvPr/>
        </p:nvSpPr>
        <p:spPr>
          <a:xfrm>
            <a:off x="573405" y="2108200"/>
            <a:ext cx="4764405" cy="280416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3550" y="1968500"/>
            <a:ext cx="4764405" cy="280416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商品详情区域由商品详情和服务保障两部分组成，分别排列了多张描述图片，另外需要实现点击商品详情或服务保障标签跳转到相应位置，所以需要在第一张商品详情图和第一张服务保障图片之前使用&lt;a&gt;标签设置跳转的锚点，当用户点击跳转的标签时就可以在当前页面中跳转到相应的位置了，代码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1968500"/>
            <a:ext cx="3435350" cy="294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321560"/>
            <a:ext cx="4079875" cy="1337945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元素设置&lt;float:left&gt;后相较于正常文档流会有怎样的变化？请说出3种CSS的常用选择器。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黑体" panose="02010609060101010101" charset="-122"/>
              </a:rPr>
              <a:t>1.为图片添加边框和边距并浮动到文本的左侧；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2.使一篇文章的标题和图片浮动到文字都右侧。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任务二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关联推荐版块的结构搭建和样式设置</a:t>
            </a: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一、CSS的选择器</a:t>
            </a:r>
          </a:p>
        </p:txBody>
      </p:sp>
      <p:sp>
        <p:nvSpPr>
          <p:cNvPr id="6" name="矩形 5"/>
          <p:cNvSpPr/>
          <p:nvPr/>
        </p:nvSpPr>
        <p:spPr>
          <a:xfrm>
            <a:off x="4199890" y="2520950"/>
            <a:ext cx="4531995" cy="220853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0035" y="2381250"/>
            <a:ext cx="4531995" cy="2208530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CSS最大的作用是将一种样式加载在多个标记上，也可以应用于特定的HTML元素，通过选择器选中网页文档的某些标记，并将这些标记进行相应样式的设置，达到设计者对网页外观的显示要求。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2381250"/>
            <a:ext cx="351917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Other"/>
  <p:tag name="APPLYORDER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SubTitle"/>
  <p:tag name="APPLY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5日"/>
  <p:tag name="POCKET_APPLY_TYPE" val="Slide"/>
  <p:tag name="APPLYTYPE" val="Title"/>
  <p:tag name="APPLY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itle"/>
  <p:tag name="APPLY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itle"/>
  <p:tag name="APPLY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2275</Words>
  <Application>Microsoft Office PowerPoint</Application>
  <PresentationFormat>全屏显示(16:9)</PresentationFormat>
  <Paragraphs>192</Paragraphs>
  <Slides>46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黑体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Administrator</cp:lastModifiedBy>
  <cp:revision>513</cp:revision>
  <dcterms:created xsi:type="dcterms:W3CDTF">2019-06-21T02:16:00Z</dcterms:created>
  <dcterms:modified xsi:type="dcterms:W3CDTF">2022-04-13T02:05:49Z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