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.xml" ContentType="application/vnd.openxmlformats-officedocument.presentationml.notesSlide+xml"/>
  <Override PartName="/ppt/tags/tag34.xml" ContentType="application/vnd.openxmlformats-officedocument.presentationml.tags+xml"/>
  <Override PartName="/ppt/notesSlides/notesSlide3.xml" ContentType="application/vnd.openxmlformats-officedocument.presentationml.notesSlide+xml"/>
  <Override PartName="/ppt/tags/tag35.xml" ContentType="application/vnd.openxmlformats-officedocument.presentationml.tags+xml"/>
  <Override PartName="/ppt/notesSlides/notesSlide4.xml" ContentType="application/vnd.openxmlformats-officedocument.presentationml.notesSlide+xml"/>
  <Override PartName="/ppt/tags/tag36.xml" ContentType="application/vnd.openxmlformats-officedocument.presentationml.tags+xml"/>
  <Override PartName="/ppt/notesSlides/notesSlide5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731" r:id="rId2"/>
    <p:sldId id="732" r:id="rId3"/>
    <p:sldId id="733" r:id="rId4"/>
    <p:sldId id="482" r:id="rId5"/>
    <p:sldId id="693" r:id="rId6"/>
    <p:sldId id="694" r:id="rId7"/>
    <p:sldId id="695" r:id="rId8"/>
    <p:sldId id="696" r:id="rId9"/>
    <p:sldId id="639" r:id="rId10"/>
    <p:sldId id="697" r:id="rId11"/>
    <p:sldId id="699" r:id="rId12"/>
    <p:sldId id="698" r:id="rId13"/>
    <p:sldId id="700" r:id="rId14"/>
    <p:sldId id="587" r:id="rId15"/>
    <p:sldId id="588" r:id="rId16"/>
    <p:sldId id="722" r:id="rId17"/>
    <p:sldId id="723" r:id="rId18"/>
    <p:sldId id="652" r:id="rId19"/>
    <p:sldId id="734" r:id="rId20"/>
    <p:sldId id="655" r:id="rId21"/>
    <p:sldId id="735" r:id="rId22"/>
    <p:sldId id="542" r:id="rId23"/>
    <p:sldId id="543" r:id="rId24"/>
    <p:sldId id="544" r:id="rId25"/>
    <p:sldId id="546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3">
          <p15:clr>
            <a:srgbClr val="A4A3A4"/>
          </p15:clr>
        </p15:guide>
        <p15:guide id="2" pos="85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xuan Zeng" initials="xZ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64DA"/>
    <a:srgbClr val="7EA6F2"/>
    <a:srgbClr val="96BAF6"/>
    <a:srgbClr val="80A6F2"/>
    <a:srgbClr val="3D74EB"/>
    <a:srgbClr val="2D3A4A"/>
    <a:srgbClr val="C7D9FA"/>
    <a:srgbClr val="7FA6F2"/>
    <a:srgbClr val="7C92B0"/>
    <a:srgbClr val="3C4D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660"/>
  </p:normalViewPr>
  <p:slideViewPr>
    <p:cSldViewPr snapToGrid="0" showGuides="1">
      <p:cViewPr varScale="1">
        <p:scale>
          <a:sx n="146" d="100"/>
          <a:sy n="146" d="100"/>
        </p:scale>
        <p:origin x="918" y="108"/>
      </p:cViewPr>
      <p:guideLst>
        <p:guide orient="horz" pos="2243"/>
        <p:guide pos="8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黑体" panose="02010609060101010101" charset="-122"/>
              </a:rPr>
              <a:t>2022/4/20</a:t>
            </a:fld>
            <a:endParaRPr lang="zh-CN" altLang="en-US">
              <a:cs typeface="黑体" panose="0201060906010101010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黑体" panose="02010609060101010101" charset="-122"/>
              </a:rPr>
              <a:t>‹#›</a:t>
            </a:fld>
            <a:endParaRPr lang="zh-CN" altLang="en-US">
              <a:cs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919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25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92406" y="1281723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966373" y="2848195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540340" y="1306945"/>
            <a:ext cx="5211254" cy="2981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矩形 1"/>
          <p:cNvSpPr/>
          <p:nvPr userDrawn="1"/>
        </p:nvSpPr>
        <p:spPr>
          <a:xfrm>
            <a:off x="1966373" y="1306945"/>
            <a:ext cx="1440000" cy="14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392406" y="2848195"/>
            <a:ext cx="1440000" cy="14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0" y="-147138"/>
            <a:ext cx="2064677" cy="1842774"/>
            <a:chOff x="-5645" y="-259647"/>
            <a:chExt cx="3623733" cy="3234269"/>
          </a:xfrm>
        </p:grpSpPr>
        <p:sp>
          <p:nvSpPr>
            <p:cNvPr id="12" name="直角三角形 11"/>
            <p:cNvSpPr/>
            <p:nvPr userDrawn="1"/>
          </p:nvSpPr>
          <p:spPr>
            <a:xfrm rot="5400000">
              <a:off x="-1" y="-1"/>
              <a:ext cx="2449689" cy="244968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黑体" panose="02010609060101010101" charset="-122"/>
              </a:endParaRPr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 flipH="1">
              <a:off x="-5645" y="5643"/>
              <a:ext cx="2946400" cy="29689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 flipH="1">
              <a:off x="1646351" y="-259647"/>
              <a:ext cx="1971737" cy="19868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 userDrawn="1"/>
        </p:nvGrpSpPr>
        <p:grpSpPr>
          <a:xfrm>
            <a:off x="7043426" y="3445370"/>
            <a:ext cx="2100574" cy="1821870"/>
            <a:chOff x="5462910" y="2187220"/>
            <a:chExt cx="3686736" cy="3197580"/>
          </a:xfrm>
        </p:grpSpPr>
        <p:sp>
          <p:nvSpPr>
            <p:cNvPr id="16" name="直角三角形 15"/>
            <p:cNvSpPr/>
            <p:nvPr userDrawn="1"/>
          </p:nvSpPr>
          <p:spPr>
            <a:xfrm rot="16200000">
              <a:off x="6694311" y="2693811"/>
              <a:ext cx="2449689" cy="244968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黑体" panose="02010609060101010101" charset="-122"/>
              </a:endParaRPr>
            </a:p>
          </p:txBody>
        </p:sp>
        <p:cxnSp>
          <p:nvCxnSpPr>
            <p:cNvPr id="17" name="直接连接符 16"/>
            <p:cNvCxnSpPr/>
            <p:nvPr userDrawn="1"/>
          </p:nvCxnSpPr>
          <p:spPr>
            <a:xfrm flipH="1">
              <a:off x="6203246" y="2187220"/>
              <a:ext cx="2946400" cy="29689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/>
          </p:nvCxnSpPr>
          <p:spPr>
            <a:xfrm flipH="1">
              <a:off x="5462910" y="3397953"/>
              <a:ext cx="1971737" cy="19868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15853" y="1018395"/>
            <a:ext cx="2011680" cy="201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524808" y="3073917"/>
            <a:ext cx="2011680" cy="201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633763" y="1018395"/>
            <a:ext cx="2011680" cy="201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742718" y="3073917"/>
            <a:ext cx="2011680" cy="201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415853" y="3073917"/>
            <a:ext cx="2011680" cy="201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524808" y="1018395"/>
            <a:ext cx="2011680" cy="201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633763" y="3073917"/>
            <a:ext cx="2011680" cy="201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6742718" y="1018395"/>
            <a:ext cx="2011680" cy="201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58619" y="1245581"/>
            <a:ext cx="2050714" cy="166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449189" y="1245581"/>
            <a:ext cx="2050714" cy="166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639759" y="1245581"/>
            <a:ext cx="2050714" cy="166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30330" y="1245581"/>
            <a:ext cx="2050714" cy="166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0" name="矩形 9"/>
          <p:cNvSpPr/>
          <p:nvPr userDrawn="1"/>
        </p:nvSpPr>
        <p:spPr>
          <a:xfrm>
            <a:off x="259983" y="2909455"/>
            <a:ext cx="2075266" cy="1339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400">
              <a:cs typeface="黑体" panose="02010609060101010101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450553" y="2909455"/>
            <a:ext cx="2075266" cy="1339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400">
              <a:cs typeface="黑体" panose="02010609060101010101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641123" y="2909455"/>
            <a:ext cx="2075266" cy="1339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400">
              <a:cs typeface="黑体" panose="02010609060101010101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6831693" y="2909455"/>
            <a:ext cx="2075266" cy="1339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400"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D669989D-4831-4E99-B76E-9A53CB0F3A88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12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13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14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15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e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5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1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 rot="2700000">
            <a:off x="2146432" y="1265382"/>
            <a:ext cx="1639165" cy="1639165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 rot="2700000">
            <a:off x="283642" y="-78311"/>
            <a:ext cx="1216800" cy="1216800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8" name="PA_矩形 7"/>
          <p:cNvSpPr/>
          <p:nvPr>
            <p:custDataLst>
              <p:tags r:id="rId2"/>
            </p:custDataLst>
          </p:nvPr>
        </p:nvSpPr>
        <p:spPr>
          <a:xfrm>
            <a:off x="3884295" y="1596390"/>
            <a:ext cx="5066030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3C4D63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模块二</a:t>
            </a:r>
          </a:p>
          <a:p>
            <a:pPr marL="0" marR="0" lvl="0" indent="0" algn="ctr" defTabSz="685800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3C4D63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电商网站二级页面内容版块制作</a:t>
            </a:r>
          </a:p>
        </p:txBody>
      </p:sp>
      <p:sp>
        <p:nvSpPr>
          <p:cNvPr id="2" name="直角三角形 1"/>
          <p:cNvSpPr/>
          <p:nvPr/>
        </p:nvSpPr>
        <p:spPr>
          <a:xfrm>
            <a:off x="0" y="1"/>
            <a:ext cx="5143500" cy="5143500"/>
          </a:xfrm>
          <a:prstGeom prst="rtTriangle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3500000">
            <a:off x="-1322540" y="1944458"/>
            <a:ext cx="2645081" cy="2645081"/>
          </a:xfrm>
          <a:prstGeom prst="rtTriangle">
            <a:avLst/>
          </a:prstGeom>
          <a:solidFill>
            <a:srgbClr val="3B64DA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 rot="2700000">
            <a:off x="780606" y="2341779"/>
            <a:ext cx="1619549" cy="1619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7" name="菱形 16"/>
          <p:cNvSpPr>
            <a:spLocks noChangeAspect="1"/>
          </p:cNvSpPr>
          <p:nvPr/>
        </p:nvSpPr>
        <p:spPr>
          <a:xfrm>
            <a:off x="508635" y="2078355"/>
            <a:ext cx="2158365" cy="2138045"/>
          </a:xfrm>
          <a:prstGeom prst="diamond">
            <a:avLst/>
          </a:prstGeom>
          <a:blipFill rotWithShape="1">
            <a:blip r:embed="rId4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753279" y="1584773"/>
            <a:ext cx="1182276" cy="1182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直角三角形 2"/>
          <p:cNvSpPr/>
          <p:nvPr/>
        </p:nvSpPr>
        <p:spPr>
          <a:xfrm rot="13500000">
            <a:off x="-1221833" y="-203998"/>
            <a:ext cx="2411591" cy="2411591"/>
          </a:xfrm>
          <a:prstGeom prst="rtTriangle">
            <a:avLst/>
          </a:prstGeom>
          <a:solidFill>
            <a:srgbClr val="80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2710609" y="3018784"/>
            <a:ext cx="1201831" cy="1201831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 rot="2700000">
            <a:off x="1369060" y="1175385"/>
            <a:ext cx="1957070" cy="1957070"/>
          </a:xfrm>
          <a:prstGeom prst="rect">
            <a:avLst/>
          </a:prstGeom>
          <a:solidFill>
            <a:srgbClr val="7FA6F2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1" name="菱形 10"/>
          <p:cNvSpPr>
            <a:spLocks noChangeAspect="1"/>
          </p:cNvSpPr>
          <p:nvPr/>
        </p:nvSpPr>
        <p:spPr>
          <a:xfrm>
            <a:off x="2519045" y="2825750"/>
            <a:ext cx="1606550" cy="1588135"/>
          </a:xfrm>
          <a:prstGeom prst="diamond">
            <a:avLst/>
          </a:prstGeom>
          <a:blipFill rotWithShape="1">
            <a:blip r:embed="rId5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71970" y="243205"/>
            <a:ext cx="21596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</a:t>
            </a:r>
            <a:r>
              <a:rPr lang="en-US" altLang="zh-CN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前端基础》</a:t>
            </a:r>
          </a:p>
        </p:txBody>
      </p:sp>
      <p:pic>
        <p:nvPicPr>
          <p:cNvPr id="23" name="图片 22" descr="20210312163356_65770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69740" y="167005"/>
            <a:ext cx="2526665" cy="518795"/>
          </a:xfrm>
          <a:prstGeom prst="rect">
            <a:avLst/>
          </a:prstGeom>
        </p:spPr>
      </p:pic>
      <p:sp>
        <p:nvSpPr>
          <p:cNvPr id="25" name="流程图: 过程 24"/>
          <p:cNvSpPr/>
          <p:nvPr/>
        </p:nvSpPr>
        <p:spPr>
          <a:xfrm>
            <a:off x="6880225" y="304165"/>
            <a:ext cx="36000" cy="216000"/>
          </a:xfrm>
          <a:prstGeom prst="flowChartProcess">
            <a:avLst/>
          </a:prstGeom>
          <a:solidFill>
            <a:srgbClr val="BA4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4" name="图片 3" descr="8c3b413800f64c245bf708982ae5c9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270" y="819150"/>
            <a:ext cx="2656205" cy="2657475"/>
          </a:xfrm>
          <a:prstGeom prst="diamond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86105" y="1298575"/>
            <a:ext cx="3265805" cy="542290"/>
          </a:xfrm>
          <a:prstGeom prst="roundRect">
            <a:avLst/>
          </a:prstGeom>
          <a:noFill/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两栏布局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13105" y="2045335"/>
            <a:ext cx="3665220" cy="2749550"/>
          </a:xfrm>
          <a:prstGeom prst="roundRect">
            <a:avLst>
              <a:gd name="adj" fmla="val 5196"/>
            </a:avLst>
          </a:prstGeom>
          <a:solidFill>
            <a:srgbClr val="96B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755" rIns="0" bIns="144145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/>
              <a:t>div是块级元素，并且会自动占一行。两栏布局是让两个div在一行排列，通过设置左边的div向左浮动和设置右边的div向右浮动来实现布局效果，代码如下：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86105" y="2045335"/>
            <a:ext cx="254000" cy="422910"/>
          </a:xfrm>
          <a:prstGeom prst="round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1524635"/>
            <a:ext cx="4368800" cy="3270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226" name="图片 2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35305" y="1818640"/>
            <a:ext cx="8072755" cy="302768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702310" y="1370965"/>
            <a:ext cx="773874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b="0">
                <a:ea typeface="黑体" panose="02010609060101010101" charset="-122"/>
              </a:rPr>
              <a:t>比如小米官网的首页，商品类别与banner图就是两栏布局的应用之一</a:t>
            </a:r>
            <a:endParaRPr lang="zh-CN" altLang="en-US" b="0"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 flipH="1">
            <a:off x="535305" y="1342390"/>
            <a:ext cx="93980" cy="424815"/>
          </a:xfrm>
          <a:prstGeom prst="rect">
            <a:avLst/>
          </a:pr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13105" y="1325880"/>
            <a:ext cx="3265805" cy="542925"/>
          </a:xfrm>
          <a:prstGeom prst="roundRect">
            <a:avLst/>
          </a:prstGeom>
          <a:noFill/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通栏平均分布布局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13105" y="2045335"/>
            <a:ext cx="3665220" cy="2749550"/>
          </a:xfrm>
          <a:prstGeom prst="roundRect">
            <a:avLst>
              <a:gd name="adj" fmla="val 5196"/>
            </a:avLst>
          </a:prstGeom>
          <a:solidFill>
            <a:srgbClr val="96B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755" rIns="0" bIns="144145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/>
              <a:t>当一行中有多栏布局时，使用无序列表布局更加方便，只需设置li元素向左浮动，随之所有的li元素的排列方式就会变成从左向右，并且中间不会有缝隙，代码如下：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86105" y="2045335"/>
            <a:ext cx="254000" cy="422910"/>
          </a:xfrm>
          <a:prstGeom prst="round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625" y="2056765"/>
            <a:ext cx="4362450" cy="2768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02310" y="1289685"/>
            <a:ext cx="773874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b="0">
                <a:ea typeface="黑体" panose="02010609060101010101" charset="-122"/>
              </a:rPr>
              <a:t>比如华为官网的首页，新品上新模块里就采用的是通栏平均分布布局的方式来展示商品</a:t>
            </a:r>
          </a:p>
        </p:txBody>
      </p:sp>
      <p:sp>
        <p:nvSpPr>
          <p:cNvPr id="3" name="矩形 2"/>
          <p:cNvSpPr/>
          <p:nvPr/>
        </p:nvSpPr>
        <p:spPr>
          <a:xfrm flipH="1">
            <a:off x="535305" y="1342390"/>
            <a:ext cx="93980" cy="540000"/>
          </a:xfrm>
          <a:prstGeom prst="rect">
            <a:avLst/>
          </a:pr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9" name="图片 229" descr="C:\Users\ASUS\Desktop\微信图片_20211122222309.png微信图片_2021112222230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59180" y="2085975"/>
            <a:ext cx="7026275" cy="2721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0755" y="1876425"/>
            <a:ext cx="7454265" cy="2392680"/>
          </a:xfrm>
          <a:prstGeom prst="roundRect">
            <a:avLst/>
          </a:prstGeom>
          <a:noFill/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endParaRPr lang="zh-CN" altLang="en-US">
              <a:cs typeface="黑体" panose="02010609060101010101" charset="-122"/>
            </a:endParaRPr>
          </a:p>
        </p:txBody>
      </p:sp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实施准备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45185" y="1722755"/>
            <a:ext cx="7454265" cy="2392680"/>
          </a:xfrm>
          <a:prstGeom prst="round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 dirty="0">
                <a:cs typeface="黑体" panose="02010609060101010101" charset="-122"/>
              </a:rPr>
              <a:t>导航区的结构搭建和样式设置的实施准备，需要先打开编码工具，导入上一节创建的mall项目，因为导航区版块属于商品详情页的一部分，所以直接在商品详情页的goodsdel.html文件中进行编码，另外继续使用goodsde</a:t>
            </a:r>
            <a:r>
              <a:rPr lang="en-US" altLang="zh-CN" dirty="0">
                <a:cs typeface="黑体" panose="02010609060101010101" charset="-122"/>
              </a:rPr>
              <a:t>l</a:t>
            </a:r>
            <a:r>
              <a:rPr lang="zh-CN" altLang="en-US" dirty="0">
                <a:cs typeface="黑体" panose="02010609060101010101" charset="-122"/>
              </a:rPr>
              <a:t>.js脚本文件和goodsdel.css样式文件。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1325245"/>
            <a:ext cx="3983990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黑体" panose="02010609060101010101" charset="-122"/>
              </a:rPr>
              <a:t>步骤1：导航区域的结构搭建</a:t>
            </a:r>
          </a:p>
        </p:txBody>
      </p:sp>
      <p:sp>
        <p:nvSpPr>
          <p:cNvPr id="5" name="矩形 4"/>
          <p:cNvSpPr/>
          <p:nvPr/>
        </p:nvSpPr>
        <p:spPr>
          <a:xfrm>
            <a:off x="514350" y="2005330"/>
            <a:ext cx="8092440" cy="788670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>
                <a:solidFill>
                  <a:srgbClr val="2D3A4A"/>
                </a:solidFill>
                <a:cs typeface="黑体" panose="02010609060101010101" charset="-122"/>
              </a:rPr>
              <a:t>导航区域是商品详情页的必备模块，如下图，是上一节创建的mall项目中的详情页导航区域。</a:t>
            </a:r>
          </a:p>
        </p:txBody>
      </p:sp>
      <p:pic>
        <p:nvPicPr>
          <p:cNvPr id="15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30" y="2975610"/>
            <a:ext cx="7016115" cy="6470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圆角矩形 8"/>
          <p:cNvSpPr/>
          <p:nvPr/>
        </p:nvSpPr>
        <p:spPr>
          <a:xfrm>
            <a:off x="514350" y="3762375"/>
            <a:ext cx="8091805" cy="975360"/>
          </a:xfrm>
          <a:prstGeom prst="roundRect">
            <a:avLst/>
          </a:pr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/>
              <a:t>对上图中的导航菜单进行分析，会发现其存在一级导航菜单和二级导航菜单。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流程图: 终止 2"/>
          <p:cNvSpPr/>
          <p:nvPr/>
        </p:nvSpPr>
        <p:spPr>
          <a:xfrm>
            <a:off x="403225" y="1475105"/>
            <a:ext cx="2101850" cy="48514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3B64DA"/>
                </a:solidFill>
              </a:rPr>
              <a:t>一级导航菜单</a:t>
            </a:r>
          </a:p>
        </p:txBody>
      </p:sp>
      <p:pic>
        <p:nvPicPr>
          <p:cNvPr id="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25" y="3686810"/>
            <a:ext cx="8338185" cy="768985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403225" y="2244725"/>
            <a:ext cx="8338820" cy="1157605"/>
          </a:xfrm>
          <a:prstGeom prst="roundRect">
            <a:avLst/>
          </a:prstGeom>
          <a:solidFill>
            <a:srgbClr val="96B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/>
              <a:t>一级导航菜单位于页面中的导航栏部分，它是链接当前页面与网站其他页面的入口。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流程图: 终止 2"/>
          <p:cNvSpPr/>
          <p:nvPr/>
        </p:nvSpPr>
        <p:spPr>
          <a:xfrm>
            <a:off x="403225" y="1389380"/>
            <a:ext cx="2101850" cy="48514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3B64DA"/>
                </a:solidFill>
              </a:rPr>
              <a:t>二级导航菜单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03225" y="2006600"/>
            <a:ext cx="8338820" cy="537845"/>
          </a:xfrm>
          <a:prstGeom prst="roundRect">
            <a:avLst/>
          </a:prstGeom>
          <a:solidFill>
            <a:srgbClr val="96B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/>
              <a:t>二级导航菜单位于一级导航菜单中“企业采购”菜单之下。</a:t>
            </a:r>
          </a:p>
        </p:txBody>
      </p:sp>
      <p:pic>
        <p:nvPicPr>
          <p:cNvPr id="42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25" y="2696845"/>
            <a:ext cx="4081145" cy="20554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596130" y="2696845"/>
            <a:ext cx="4145280" cy="2055495"/>
          </a:xfrm>
          <a:prstGeom prst="rect">
            <a:avLst/>
          </a:prstGeom>
          <a:noFill/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>
                <a:solidFill>
                  <a:schemeClr val="tx1"/>
                </a:solidFill>
              </a:rPr>
              <a:t>此处需要注意一下，鼠标悬停在一级导航菜单上如果有二级导航菜单，才显示二级导航菜单，默认不显示二级导航菜单。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1382395"/>
            <a:ext cx="3983990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黑体" panose="02010609060101010101" charset="-122"/>
              </a:rPr>
              <a:t>步骤2:一级导航菜单制作与样式设置</a:t>
            </a:r>
          </a:p>
        </p:txBody>
      </p:sp>
      <p:sp>
        <p:nvSpPr>
          <p:cNvPr id="3" name="矩形 2"/>
          <p:cNvSpPr/>
          <p:nvPr/>
        </p:nvSpPr>
        <p:spPr>
          <a:xfrm>
            <a:off x="672465" y="2158365"/>
            <a:ext cx="3311525" cy="2688590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 dirty="0">
                <a:solidFill>
                  <a:srgbClr val="2D3A4A"/>
                </a:solidFill>
                <a:cs typeface="黑体" panose="02010609060101010101" charset="-122"/>
              </a:rPr>
              <a:t>一级导航菜单使用浮动的列表实现，各个菜单中间的“|”通过设置&lt;span&gt;的样式实现，结构代码如下：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DEB2C19-CE4F-46E9-99D0-1B658B274D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3" t="17882" r="55077" b="12393"/>
          <a:stretch/>
        </p:blipFill>
        <p:spPr>
          <a:xfrm>
            <a:off x="4698609" y="357500"/>
            <a:ext cx="3080825" cy="4428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1382395"/>
            <a:ext cx="3983990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黑体" panose="02010609060101010101" charset="-122"/>
              </a:rPr>
              <a:t>步骤2:一级导航菜单制作与样式设置</a:t>
            </a:r>
          </a:p>
        </p:txBody>
      </p:sp>
      <p:sp>
        <p:nvSpPr>
          <p:cNvPr id="3" name="矩形 2"/>
          <p:cNvSpPr/>
          <p:nvPr/>
        </p:nvSpPr>
        <p:spPr>
          <a:xfrm>
            <a:off x="672465" y="2158365"/>
            <a:ext cx="3311525" cy="2688590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 dirty="0">
                <a:solidFill>
                  <a:srgbClr val="2D3A4A"/>
                </a:solidFill>
                <a:cs typeface="黑体" panose="02010609060101010101" charset="-122"/>
              </a:rPr>
              <a:t>一级导航菜单使用浮动的列表实现，各个菜单中间的“|”通过设置&lt;span&gt;的样式实现，样式代码如下：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CFD390-C385-47C4-AC87-C836DAE383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29" t="29212" r="25428" b="36741"/>
          <a:stretch/>
        </p:blipFill>
        <p:spPr>
          <a:xfrm>
            <a:off x="4748348" y="1534886"/>
            <a:ext cx="3798504" cy="311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7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7"/>
          <p:cNvSpPr/>
          <p:nvPr>
            <p:custDataLst>
              <p:tags r:id="rId2"/>
            </p:custDataLst>
          </p:nvPr>
        </p:nvSpPr>
        <p:spPr>
          <a:xfrm>
            <a:off x="8304962" y="4419803"/>
            <a:ext cx="837425" cy="726085"/>
          </a:xfrm>
          <a:custGeom>
            <a:avLst/>
            <a:gdLst>
              <a:gd name="connsiteX0" fmla="*/ 0 w 1116566"/>
              <a:gd name="connsiteY0" fmla="*/ 968113 h 968113"/>
              <a:gd name="connsiteX1" fmla="*/ 1116566 w 1116566"/>
              <a:gd name="connsiteY1" fmla="*/ 968113 h 968113"/>
              <a:gd name="connsiteX2" fmla="*/ 1116566 w 1116566"/>
              <a:gd name="connsiteY2" fmla="*/ 0 h 96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566" h="968113">
                <a:moveTo>
                  <a:pt x="0" y="968113"/>
                </a:moveTo>
                <a:lnTo>
                  <a:pt x="1116566" y="968113"/>
                </a:lnTo>
                <a:lnTo>
                  <a:pt x="1116566" y="0"/>
                </a:lnTo>
                <a:close/>
              </a:path>
            </a:pathLst>
          </a:custGeom>
          <a:solidFill>
            <a:schemeClr val="accent3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350">
              <a:solidFill>
                <a:schemeClr val="dk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12" name="直角三角形 11"/>
          <p:cNvSpPr/>
          <p:nvPr>
            <p:custDataLst>
              <p:tags r:id="rId3"/>
            </p:custDataLst>
          </p:nvPr>
        </p:nvSpPr>
        <p:spPr>
          <a:xfrm flipH="1">
            <a:off x="0" y="4419600"/>
            <a:ext cx="9144000" cy="723900"/>
          </a:xfrm>
          <a:prstGeom prst="rtTriangle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200" b="1" dirty="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11" name="任意多边形: 形状 10"/>
          <p:cNvSpPr/>
          <p:nvPr>
            <p:custDataLst>
              <p:tags r:id="rId4"/>
            </p:custDataLst>
          </p:nvPr>
        </p:nvSpPr>
        <p:spPr>
          <a:xfrm>
            <a:off x="107836" y="0"/>
            <a:ext cx="745958" cy="51435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200" b="1" dirty="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20" name="任意多边形: 形状 11"/>
          <p:cNvSpPr/>
          <p:nvPr>
            <p:custDataLst>
              <p:tags r:id="rId5"/>
            </p:custDataLst>
          </p:nvPr>
        </p:nvSpPr>
        <p:spPr>
          <a:xfrm>
            <a:off x="-448" y="0"/>
            <a:ext cx="745958" cy="51435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200" b="1" dirty="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959485" y="362585"/>
            <a:ext cx="1891030" cy="533400"/>
          </a:xfrm>
          <a:prstGeom prst="rect">
            <a:avLst/>
          </a:prstGeom>
          <a:noFill/>
        </p:spPr>
        <p:txBody>
          <a:bodyPr wrap="square" lIns="47625" tIns="19050" rIns="47625" bIns="19050" rtlCol="0" anchor="ctr" anchorCtr="0">
            <a:normAutofit fontScale="87500" lnSpcReduction="10000"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800" b="1" spc="220" baseline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思维导图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980440" y="1424305"/>
            <a:ext cx="7479030" cy="2853690"/>
            <a:chOff x="1258" y="1489"/>
            <a:chExt cx="11778" cy="4494"/>
          </a:xfrm>
        </p:grpSpPr>
        <p:sp>
          <p:nvSpPr>
            <p:cNvPr id="2" name="圆角矩形 1"/>
            <p:cNvSpPr/>
            <p:nvPr/>
          </p:nvSpPr>
          <p:spPr>
            <a:xfrm>
              <a:off x="1258" y="3492"/>
              <a:ext cx="3743" cy="1209"/>
            </a:xfrm>
            <a:prstGeom prst="roundRect">
              <a:avLst/>
            </a:prstGeom>
            <a:solidFill>
              <a:srgbClr val="C7D9FA"/>
            </a:solidFill>
            <a:ln w="34925">
              <a:solidFill>
                <a:srgbClr val="3D7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accent5">
                      <a:lumMod val="50000"/>
                    </a:schemeClr>
                  </a:solidFill>
                </a:rPr>
                <a:t>模块二 电商网站二级页面内容版块制作</a:t>
              </a:r>
            </a:p>
          </p:txBody>
        </p:sp>
        <p:sp>
          <p:nvSpPr>
            <p:cNvPr id="5" name="左中括号 4"/>
            <p:cNvSpPr/>
            <p:nvPr/>
          </p:nvSpPr>
          <p:spPr>
            <a:xfrm>
              <a:off x="5218" y="2537"/>
              <a:ext cx="344" cy="3120"/>
            </a:xfrm>
            <a:prstGeom prst="leftBracket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562" y="2232"/>
              <a:ext cx="2751" cy="648"/>
            </a:xfrm>
            <a:prstGeom prst="roundRect">
              <a:avLst/>
            </a:prstGeom>
            <a:solidFill>
              <a:srgbClr val="C7D9FA"/>
            </a:solidFill>
            <a:ln w="15875">
              <a:solidFill>
                <a:srgbClr val="3D7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accent5">
                      <a:lumMod val="50000"/>
                    </a:schemeClr>
                  </a:solidFill>
                </a:rPr>
                <a:t>商品详情页制作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562" y="3773"/>
              <a:ext cx="2751" cy="648"/>
            </a:xfrm>
            <a:prstGeom prst="roundRect">
              <a:avLst/>
            </a:prstGeom>
            <a:solidFill>
              <a:srgbClr val="C7D9FA"/>
            </a:solidFill>
            <a:ln w="15875">
              <a:solidFill>
                <a:srgbClr val="3D7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accent5">
                      <a:lumMod val="50000"/>
                    </a:schemeClr>
                  </a:solidFill>
                </a:rPr>
                <a:t>购物车版块的制作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562" y="5335"/>
              <a:ext cx="2911" cy="648"/>
            </a:xfrm>
            <a:prstGeom prst="roundRect">
              <a:avLst/>
            </a:prstGeom>
            <a:solidFill>
              <a:srgbClr val="C7D9FA"/>
            </a:solidFill>
            <a:ln w="15875">
              <a:solidFill>
                <a:srgbClr val="3D7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accent5">
                      <a:lumMod val="50000"/>
                    </a:schemeClr>
                  </a:solidFill>
                </a:rPr>
                <a:t>电商网站的表单制作</a:t>
              </a:r>
            </a:p>
          </p:txBody>
        </p:sp>
        <p:cxnSp>
          <p:nvCxnSpPr>
            <p:cNvPr id="13" name="直接连接符 12"/>
            <p:cNvCxnSpPr>
              <a:stCxn id="2" idx="3"/>
              <a:endCxn id="8" idx="1"/>
            </p:cNvCxnSpPr>
            <p:nvPr/>
          </p:nvCxnSpPr>
          <p:spPr>
            <a:xfrm>
              <a:off x="5001" y="4097"/>
              <a:ext cx="561" cy="0"/>
            </a:xfrm>
            <a:prstGeom prst="line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8313" y="1875"/>
              <a:ext cx="278" cy="1360"/>
              <a:chOff x="8313" y="1875"/>
              <a:chExt cx="278" cy="1360"/>
            </a:xfrm>
          </p:grpSpPr>
          <p:sp>
            <p:nvSpPr>
              <p:cNvPr id="14" name="左中括号 13"/>
              <p:cNvSpPr/>
              <p:nvPr/>
            </p:nvSpPr>
            <p:spPr>
              <a:xfrm>
                <a:off x="8473" y="1875"/>
                <a:ext cx="119" cy="1361"/>
              </a:xfrm>
              <a:prstGeom prst="leftBracket">
                <a:avLst/>
              </a:prstGeom>
              <a:ln>
                <a:solidFill>
                  <a:srgbClr val="7FA6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>
                <a:stCxn id="7" idx="3"/>
                <a:endCxn id="14" idx="1"/>
              </p:cNvCxnSpPr>
              <p:nvPr/>
            </p:nvCxnSpPr>
            <p:spPr>
              <a:xfrm>
                <a:off x="8313" y="2556"/>
                <a:ext cx="160" cy="0"/>
              </a:xfrm>
              <a:prstGeom prst="line">
                <a:avLst/>
              </a:prstGeom>
              <a:ln>
                <a:solidFill>
                  <a:srgbClr val="7FA6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直接连接符 15"/>
            <p:cNvCxnSpPr/>
            <p:nvPr/>
          </p:nvCxnSpPr>
          <p:spPr>
            <a:xfrm>
              <a:off x="8593" y="1875"/>
              <a:ext cx="4082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8592" y="3236"/>
              <a:ext cx="3458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593" y="2556"/>
              <a:ext cx="4082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8593" y="1489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000"/>
                <a:t>任务</a:t>
              </a:r>
              <a:r>
                <a:rPr lang="en-US" altLang="zh-CN" sz="1000"/>
                <a:t>1 </a:t>
              </a:r>
              <a:r>
                <a:rPr lang="zh-CN" altLang="en-US" sz="1000"/>
                <a:t>商品详情版块的结构搭建与样式设置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592" y="2151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sz="1000"/>
                <a:t>任务</a:t>
              </a:r>
              <a:r>
                <a:rPr lang="en-US" altLang="zh-CN" sz="1000"/>
                <a:t>2 </a:t>
              </a:r>
              <a:r>
                <a:rPr sz="1000"/>
                <a:t>关联推荐版块的结构搭建与样式设置</a:t>
              </a:r>
              <a:endParaRPr lang="zh-CN" altLang="en-US" sz="10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592" y="2850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000"/>
                <a:t>任务</a:t>
              </a:r>
              <a:r>
                <a:rPr lang="en-US" altLang="zh-CN" sz="1000"/>
                <a:t>3 </a:t>
              </a:r>
              <a:r>
                <a:rPr lang="zh-CN" altLang="en-US" sz="1000"/>
                <a:t>导航区的结构搭建与样式设置</a:t>
              </a:r>
            </a:p>
          </p:txBody>
        </p:sp>
        <p:sp>
          <p:nvSpPr>
            <p:cNvPr id="27" name="左中括号 26"/>
            <p:cNvSpPr/>
            <p:nvPr/>
          </p:nvSpPr>
          <p:spPr>
            <a:xfrm>
              <a:off x="8474" y="3747"/>
              <a:ext cx="119" cy="701"/>
            </a:xfrm>
            <a:prstGeom prst="leftBracket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>
              <a:endCxn id="27" idx="1"/>
            </p:cNvCxnSpPr>
            <p:nvPr/>
          </p:nvCxnSpPr>
          <p:spPr>
            <a:xfrm>
              <a:off x="8314" y="4098"/>
              <a:ext cx="160" cy="0"/>
            </a:xfrm>
            <a:prstGeom prst="line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593" y="3747"/>
              <a:ext cx="2721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8593" y="4440"/>
              <a:ext cx="2324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8593" y="3373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000"/>
                <a:t>任务</a:t>
              </a:r>
              <a:r>
                <a:rPr lang="en-US" altLang="zh-CN" sz="1000"/>
                <a:t>1 </a:t>
              </a:r>
              <a:r>
                <a:rPr lang="zh-CN" altLang="en-US" sz="1000"/>
                <a:t>购物车版块框架搭建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592" y="4035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sz="1000"/>
                <a:t>任务</a:t>
              </a:r>
              <a:r>
                <a:rPr lang="en-US" altLang="zh-CN" sz="1000"/>
                <a:t>2 </a:t>
              </a:r>
              <a:r>
                <a:rPr sz="1000"/>
                <a:t>购物车版块美化</a:t>
              </a: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8487" y="5659"/>
              <a:ext cx="160" cy="0"/>
            </a:xfrm>
            <a:prstGeom prst="line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645" y="5650"/>
              <a:ext cx="3061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8644" y="5245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sz="1000"/>
                <a:t>任务</a:t>
              </a:r>
              <a:r>
                <a:rPr lang="en-US" altLang="zh-CN" sz="1000"/>
                <a:t>1 </a:t>
              </a:r>
              <a:r>
                <a:rPr sz="1000"/>
                <a:t>电商网站表单设计与优化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1379220"/>
            <a:ext cx="4878070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黑体" panose="02010609060101010101" charset="-122"/>
              </a:rPr>
              <a:t>步骤3：二级导航菜单制作与样式设置</a:t>
            </a:r>
          </a:p>
        </p:txBody>
      </p:sp>
      <p:sp>
        <p:nvSpPr>
          <p:cNvPr id="3" name="矩形 2"/>
          <p:cNvSpPr/>
          <p:nvPr/>
        </p:nvSpPr>
        <p:spPr>
          <a:xfrm>
            <a:off x="586105" y="2183130"/>
            <a:ext cx="3734435" cy="2510155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lstStyle/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altLang="en-US" sz="1600" dirty="0">
                <a:solidFill>
                  <a:srgbClr val="2D3A4A"/>
                </a:solidFill>
                <a:cs typeface="黑体" panose="02010609060101010101" charset="-122"/>
              </a:rPr>
              <a:t>二级导航菜单使用正常的无序列表实现即可，此处需要注意的是二级菜单默认不显示，当鼠标悬停在一级菜单上时才显示二级菜单，故其结构代码如下：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7C537A-4B05-4B37-8ACC-6C352DF8E5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3" t="34430" r="54771" b="41127"/>
          <a:stretch/>
        </p:blipFill>
        <p:spPr>
          <a:xfrm>
            <a:off x="4439084" y="2201186"/>
            <a:ext cx="3999522" cy="2154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1379220"/>
            <a:ext cx="4878070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黑体" panose="02010609060101010101" charset="-122"/>
              </a:rPr>
              <a:t>步骤3：二级导航菜单制作与样式设置</a:t>
            </a:r>
          </a:p>
        </p:txBody>
      </p:sp>
      <p:sp>
        <p:nvSpPr>
          <p:cNvPr id="3" name="矩形 2"/>
          <p:cNvSpPr/>
          <p:nvPr/>
        </p:nvSpPr>
        <p:spPr>
          <a:xfrm>
            <a:off x="586105" y="2183130"/>
            <a:ext cx="3734435" cy="2510155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lstStyle/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altLang="en-US" sz="1600" dirty="0">
                <a:solidFill>
                  <a:srgbClr val="2D3A4A"/>
                </a:solidFill>
                <a:cs typeface="黑体" panose="02010609060101010101" charset="-122"/>
              </a:rPr>
              <a:t>二级导航菜单使用正常的无序列表实现即可，此处需要注意的是二级菜单默认不显示，当鼠标悬停在一级菜单上时才显示二级菜单，故其样式代码如下：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C51FF3-D326-4F8F-85E9-CE3C1133E5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6" t="27771" r="16000" b="7464"/>
          <a:stretch/>
        </p:blipFill>
        <p:spPr>
          <a:xfrm>
            <a:off x="5160078" y="1031966"/>
            <a:ext cx="3734435" cy="397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3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71323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思考与总结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39535" y="1224915"/>
            <a:ext cx="2336165" cy="3531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rcRect l="7950" t="8833" r="7950" b="7567"/>
          <a:stretch>
            <a:fillRect/>
          </a:stretch>
        </p:blipFill>
        <p:spPr>
          <a:xfrm>
            <a:off x="1022350" y="1253490"/>
            <a:ext cx="4926330" cy="367284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445260" y="2628900"/>
            <a:ext cx="4079875" cy="922020"/>
          </a:xfrm>
          <a:prstGeom prst="rect">
            <a:avLst/>
          </a:prstGeom>
          <a:solidFill>
            <a:schemeClr val="bg1">
              <a:alpha val="63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b="1">
                <a:solidFill>
                  <a:srgbClr val="3B64DA"/>
                </a:solidFill>
                <a:ea typeface="黑体" panose="02010609060101010101" charset="-122"/>
                <a:cs typeface="黑体" panose="02010609060101010101" charset="-122"/>
              </a:rPr>
              <a:t>怎么使用浮动来制作两列布局？通栏平均分布布局的制作思路是什么？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能力提升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0105" y="1475105"/>
            <a:ext cx="3251200" cy="3251200"/>
          </a:xfrm>
          <a:prstGeom prst="rect">
            <a:avLst/>
          </a:prstGeom>
        </p:spPr>
      </p:pic>
      <p:sp>
        <p:nvSpPr>
          <p:cNvPr id="5" name="折角形 4"/>
          <p:cNvSpPr/>
          <p:nvPr/>
        </p:nvSpPr>
        <p:spPr>
          <a:xfrm>
            <a:off x="4384675" y="1475105"/>
            <a:ext cx="4020820" cy="939800"/>
          </a:xfrm>
          <a:prstGeom prst="foldedCorner">
            <a:avLst/>
          </a:pr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290" tIns="71755" rIns="288290" bIns="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>
                <a:cs typeface="黑体" panose="02010609060101010101" charset="-122"/>
              </a:rPr>
              <a:t>请同学们基于本节学习的知识，完成以下任务：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384675" y="2713355"/>
            <a:ext cx="4020820" cy="936000"/>
          </a:xfrm>
          <a:prstGeom prst="roundRect">
            <a:avLst/>
          </a:prstGeom>
          <a:solidFill>
            <a:srgbClr val="7E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cs typeface="黑体" panose="02010609060101010101" charset="-122"/>
              </a:rPr>
              <a:t>1.使用无序列表创建一级导航菜单；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384675" y="3771265"/>
            <a:ext cx="4020820" cy="936000"/>
          </a:xfrm>
          <a:prstGeom prst="roundRect">
            <a:avLst/>
          </a:prstGeom>
          <a:solidFill>
            <a:srgbClr val="C7D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3B64DA"/>
                </a:solidFill>
                <a:cs typeface="黑体" panose="02010609060101010101" charset="-122"/>
              </a:rPr>
              <a:t>2.设置导航菜单样式，使导航菜单水平排列。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任务训练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437640" y="1310640"/>
            <a:ext cx="6099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扫码进入课程网站，获取对应任务单，阅读任务目标，根据任务步骤，完成拓展任务并提交。</a:t>
            </a:r>
          </a:p>
        </p:txBody>
      </p:sp>
      <p:pic>
        <p:nvPicPr>
          <p:cNvPr id="2" name="图片 3" descr="QR 代码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4915" y="2379980"/>
            <a:ext cx="3983990" cy="161798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 rot="2700000">
            <a:off x="804079" y="1635573"/>
            <a:ext cx="1182276" cy="1182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>
            <a:off x="0" y="1"/>
            <a:ext cx="5143500" cy="5143500"/>
          </a:xfrm>
          <a:prstGeom prst="rtTriangle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0" name="直角三角形 29"/>
          <p:cNvSpPr/>
          <p:nvPr/>
        </p:nvSpPr>
        <p:spPr>
          <a:xfrm rot="13500000">
            <a:off x="-1339050" y="1950808"/>
            <a:ext cx="2645081" cy="2645081"/>
          </a:xfrm>
          <a:prstGeom prst="rtTriangle">
            <a:avLst/>
          </a:prstGeom>
          <a:solidFill>
            <a:srgbClr val="3B64DA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8" name="PA_矩形 7"/>
          <p:cNvSpPr/>
          <p:nvPr>
            <p:custDataLst>
              <p:tags r:id="rId2"/>
            </p:custDataLst>
          </p:nvPr>
        </p:nvSpPr>
        <p:spPr>
          <a:xfrm>
            <a:off x="5090795" y="2078355"/>
            <a:ext cx="283400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3C4D63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感谢观看！</a:t>
            </a:r>
            <a:endParaRPr kumimoji="0" lang="zh-CN" altLang="en-US" sz="40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71970" y="243205"/>
            <a:ext cx="21596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</a:t>
            </a:r>
            <a:r>
              <a:rPr lang="en-US" altLang="zh-CN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前端基础》</a:t>
            </a:r>
          </a:p>
        </p:txBody>
      </p:sp>
      <p:pic>
        <p:nvPicPr>
          <p:cNvPr id="23" name="图片 22" descr="20210312163356_65770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69740" y="167005"/>
            <a:ext cx="2526665" cy="518795"/>
          </a:xfrm>
          <a:prstGeom prst="rect">
            <a:avLst/>
          </a:prstGeom>
        </p:spPr>
      </p:pic>
      <p:sp>
        <p:nvSpPr>
          <p:cNvPr id="25" name="流程图: 过程 24"/>
          <p:cNvSpPr/>
          <p:nvPr/>
        </p:nvSpPr>
        <p:spPr>
          <a:xfrm>
            <a:off x="6880225" y="304165"/>
            <a:ext cx="36000" cy="216000"/>
          </a:xfrm>
          <a:prstGeom prst="flowChartProcess">
            <a:avLst/>
          </a:prstGeom>
          <a:solidFill>
            <a:srgbClr val="BA4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 rot="2700000">
            <a:off x="2146432" y="1265382"/>
            <a:ext cx="1639165" cy="1639165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 rot="2700000">
            <a:off x="283642" y="-78311"/>
            <a:ext cx="1216800" cy="1216800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780606" y="2341779"/>
            <a:ext cx="1619549" cy="1619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2" name="菱形 11"/>
          <p:cNvSpPr>
            <a:spLocks noChangeAspect="1"/>
          </p:cNvSpPr>
          <p:nvPr/>
        </p:nvSpPr>
        <p:spPr>
          <a:xfrm>
            <a:off x="508635" y="2078355"/>
            <a:ext cx="2158365" cy="2138045"/>
          </a:xfrm>
          <a:prstGeom prst="diamond">
            <a:avLst/>
          </a:prstGeom>
          <a:blipFill rotWithShape="1">
            <a:blip r:embed="rId5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 rot="2700000">
            <a:off x="753279" y="1584773"/>
            <a:ext cx="1182276" cy="1182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 rot="2700000">
            <a:off x="2710609" y="3018784"/>
            <a:ext cx="1201831" cy="1201831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1369060" y="1175385"/>
            <a:ext cx="1957070" cy="1957070"/>
          </a:xfrm>
          <a:prstGeom prst="rect">
            <a:avLst/>
          </a:prstGeom>
          <a:solidFill>
            <a:srgbClr val="7FA6F2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6" name="菱形 25"/>
          <p:cNvSpPr>
            <a:spLocks noChangeAspect="1"/>
          </p:cNvSpPr>
          <p:nvPr/>
        </p:nvSpPr>
        <p:spPr>
          <a:xfrm>
            <a:off x="2519045" y="2825750"/>
            <a:ext cx="1606550" cy="1588135"/>
          </a:xfrm>
          <a:prstGeom prst="diamond">
            <a:avLst/>
          </a:prstGeom>
          <a:blipFill rotWithShape="1">
            <a:blip r:embed="rId6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27" name="图片 26" descr="8c3b413800f64c245bf708982ae5c9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270" y="819150"/>
            <a:ext cx="2656205" cy="2657475"/>
          </a:xfrm>
          <a:prstGeom prst="diamond">
            <a:avLst/>
          </a:prstGeom>
        </p:spPr>
      </p:pic>
      <p:sp>
        <p:nvSpPr>
          <p:cNvPr id="29" name="直角三角形 28"/>
          <p:cNvSpPr/>
          <p:nvPr/>
        </p:nvSpPr>
        <p:spPr>
          <a:xfrm rot="13500000">
            <a:off x="-1221833" y="-203998"/>
            <a:ext cx="2411591" cy="2411591"/>
          </a:xfrm>
          <a:prstGeom prst="rtTriangle">
            <a:avLst/>
          </a:prstGeom>
          <a:solidFill>
            <a:srgbClr val="80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>
            <a:off x="0" y="1"/>
            <a:ext cx="5143500" cy="514350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3500000">
            <a:off x="-1322540" y="1944458"/>
            <a:ext cx="2645081" cy="2645081"/>
          </a:xfrm>
          <a:prstGeom prst="rtTriangle">
            <a:avLst/>
          </a:prstGeom>
          <a:solidFill>
            <a:srgbClr val="3B64DA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直角三角形 2"/>
          <p:cNvSpPr/>
          <p:nvPr/>
        </p:nvSpPr>
        <p:spPr>
          <a:xfrm rot="13500000">
            <a:off x="-926595" y="383808"/>
            <a:ext cx="1853190" cy="1853190"/>
          </a:xfrm>
          <a:prstGeom prst="rtTriangle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 rot="2700000">
            <a:off x="780606" y="2341779"/>
            <a:ext cx="1619549" cy="1619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83952" y="1180879"/>
            <a:ext cx="196977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C4D63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商品详情页制作</a:t>
            </a:r>
          </a:p>
        </p:txBody>
      </p:sp>
      <p:sp>
        <p:nvSpPr>
          <p:cNvPr id="15" name="矩形 14"/>
          <p:cNvSpPr/>
          <p:nvPr/>
        </p:nvSpPr>
        <p:spPr>
          <a:xfrm>
            <a:off x="5683952" y="2228011"/>
            <a:ext cx="221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685800">
              <a:defRPr/>
            </a:pPr>
            <a:r>
              <a:rPr lang="zh-CN" altLang="en-US" sz="200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购物车版块的制作</a:t>
            </a:r>
          </a:p>
        </p:txBody>
      </p:sp>
      <p:sp>
        <p:nvSpPr>
          <p:cNvPr id="21" name="矩形 20"/>
          <p:cNvSpPr/>
          <p:nvPr/>
        </p:nvSpPr>
        <p:spPr>
          <a:xfrm>
            <a:off x="5638867" y="3331658"/>
            <a:ext cx="246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685800">
              <a:defRPr/>
            </a:pPr>
            <a:r>
              <a:rPr sz="200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电商网站的表单制作</a:t>
            </a:r>
            <a:endParaRPr lang="zh-CN" altLang="en-US" sz="200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6" name="菱形 25"/>
          <p:cNvSpPr/>
          <p:nvPr/>
        </p:nvSpPr>
        <p:spPr>
          <a:xfrm>
            <a:off x="4848225" y="1054100"/>
            <a:ext cx="790575" cy="731520"/>
          </a:xfrm>
          <a:prstGeom prst="diamond">
            <a:avLst/>
          </a:prstGeom>
          <a:solidFill>
            <a:srgbClr val="3D74EB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</a:p>
        </p:txBody>
      </p:sp>
      <p:sp>
        <p:nvSpPr>
          <p:cNvPr id="18" name="矩形 17"/>
          <p:cNvSpPr/>
          <p:nvPr/>
        </p:nvSpPr>
        <p:spPr>
          <a:xfrm rot="2700000">
            <a:off x="1405046" y="1190427"/>
            <a:ext cx="1927175" cy="1927175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9" name="PA_矩形 7"/>
          <p:cNvSpPr/>
          <p:nvPr>
            <p:custDataLst>
              <p:tags r:id="rId1"/>
            </p:custDataLst>
          </p:nvPr>
        </p:nvSpPr>
        <p:spPr>
          <a:xfrm>
            <a:off x="1715853" y="1503595"/>
            <a:ext cx="130556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b="1" ker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目录</a:t>
            </a: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5" name="PA_矩形 7"/>
          <p:cNvSpPr/>
          <p:nvPr>
            <p:custDataLst>
              <p:tags r:id="rId2"/>
            </p:custDataLst>
          </p:nvPr>
        </p:nvSpPr>
        <p:spPr>
          <a:xfrm>
            <a:off x="1662514" y="2201377"/>
            <a:ext cx="14122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CONTENTS</a:t>
            </a:r>
            <a:endParaRPr kumimoji="0" lang="zh-CN" altLang="en-US" sz="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菱形 3"/>
          <p:cNvSpPr/>
          <p:nvPr/>
        </p:nvSpPr>
        <p:spPr>
          <a:xfrm>
            <a:off x="4848225" y="2127250"/>
            <a:ext cx="790575" cy="731520"/>
          </a:xfrm>
          <a:prstGeom prst="diamond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</a:p>
        </p:txBody>
      </p:sp>
      <p:sp>
        <p:nvSpPr>
          <p:cNvPr id="6" name="菱形 5"/>
          <p:cNvSpPr/>
          <p:nvPr/>
        </p:nvSpPr>
        <p:spPr>
          <a:xfrm>
            <a:off x="4848225" y="3160395"/>
            <a:ext cx="790575" cy="731520"/>
          </a:xfrm>
          <a:prstGeom prst="diamond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5400000">
            <a:off x="3608070" y="-2000885"/>
            <a:ext cx="1927225" cy="9144000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7C92B0"/>
              </a:solidFill>
              <a:cs typeface="黑体" panose="02010609060101010101" charset="-122"/>
            </a:endParaRPr>
          </a:p>
        </p:txBody>
      </p:sp>
      <p:sp>
        <p:nvSpPr>
          <p:cNvPr id="18" name="PA_矩形 7"/>
          <p:cNvSpPr/>
          <p:nvPr>
            <p:custDataLst>
              <p:tags r:id="rId1"/>
            </p:custDataLst>
          </p:nvPr>
        </p:nvSpPr>
        <p:spPr>
          <a:xfrm>
            <a:off x="1544627" y="2218229"/>
            <a:ext cx="554482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685800">
              <a:defRPr/>
            </a:pPr>
            <a:r>
              <a:rPr sz="4000" b="1" ker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项目四 商品详情页制作</a:t>
            </a:r>
            <a:endParaRPr lang="zh-CN" altLang="en-US" sz="4000" b="1" ker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项目背景</a:t>
            </a: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113847" y="1496790"/>
            <a:ext cx="6087291" cy="346439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1" name="图片 10" descr="C:\Users\Bonnie\Desktop\src=http _fbimg.fangxinxue.net_plan_202108_27_163006392973574.jpeg&amp;refer=http _fbimg.fangxinxue.net&amp;app=2002&amp;size=f9999,10000&amp;q=a80&amp;n=0&amp;g=0n&amp;fmt=jpeg.jpgsrc=http _fbimg.fangxinxue.net_plan_202108_27_163006392973574.jpeg&amp;refer=http _fbimg.fangxinxue.net&amp;app=2002&amp;size=f9999,10000&amp;q=a80&amp;n=0&amp;g=0n&amp;fmt=jpeg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5547995" y="1853565"/>
            <a:ext cx="3206750" cy="2136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L 形 12"/>
          <p:cNvSpPr/>
          <p:nvPr/>
        </p:nvSpPr>
        <p:spPr>
          <a:xfrm rot="16200000">
            <a:off x="3912235" y="3070225"/>
            <a:ext cx="1462405" cy="1402715"/>
          </a:xfrm>
          <a:prstGeom prst="corner">
            <a:avLst>
              <a:gd name="adj1" fmla="val 8012"/>
              <a:gd name="adj2" fmla="val 9506"/>
            </a:avLst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75945" y="1630045"/>
            <a:ext cx="46424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>
                <a:latin typeface="黑体" panose="02010609060101010101" charset="-122"/>
                <a:ea typeface="黑体" panose="02010609060101010101" charset="-122"/>
              </a:rPr>
              <a:t>商品详情页做为电商网站中最重要的页面，同时也是电商网站中流量最大的页面，商品详情页的好坏直接影响着商品的转化率，所以制作一个优秀的商品详情页能帮助电商网站提高商品转化率，这也是电商网站最重要的一点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59510" y="1267460"/>
            <a:ext cx="7408545" cy="1247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44245" y="1130935"/>
            <a:ext cx="647065" cy="64706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697355" y="1289685"/>
            <a:ext cx="688403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</a:rPr>
              <a:t>在电商网站中，商品详情页是非常重要的一个页面，每一次交易用户都要浏览商品详情页，本章节主要介绍电商网站的商品详情页制作。主要研究内容如下：</a:t>
            </a:r>
            <a:endParaRPr lang="zh-CN" altLang="en-US" sz="1600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+mn-ea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077595" y="1275080"/>
            <a:ext cx="359410" cy="359410"/>
            <a:chOff x="3191434" y="2145028"/>
            <a:chExt cx="359165" cy="359165"/>
          </a:xfrm>
          <a:solidFill>
            <a:schemeClr val="bg1"/>
          </a:solidFill>
        </p:grpSpPr>
        <p:sp>
          <p:nvSpPr>
            <p:cNvPr id="59" name="AutoShape 123"/>
            <p:cNvSpPr/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charset="-122"/>
                <a:sym typeface="黑体" panose="02010609060101010101" charset="-122"/>
              </a:endParaRPr>
            </a:p>
          </p:txBody>
        </p:sp>
        <p:sp>
          <p:nvSpPr>
            <p:cNvPr id="60" name="AutoShape 124"/>
            <p:cNvSpPr/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charset="-122"/>
                <a:sym typeface="黑体" panose="02010609060101010101" charset="-122"/>
              </a:endParaRPr>
            </a:p>
          </p:txBody>
        </p:sp>
        <p:sp>
          <p:nvSpPr>
            <p:cNvPr id="61" name="AutoShape 125"/>
            <p:cNvSpPr/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charset="-122"/>
                <a:sym typeface="黑体" panose="02010609060101010101" charset="-122"/>
              </a:endParaRPr>
            </a:p>
          </p:txBody>
        </p:sp>
      </p:grpSp>
      <p:sp>
        <p:nvSpPr>
          <p:cNvPr id="2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研究内容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01465" y="3127375"/>
            <a:ext cx="36372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l" fontAlgn="auto"/>
            <a:r>
              <a:rPr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商品详情页板块的结构搭建与样式设置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08145" y="3637280"/>
            <a:ext cx="34340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l" fontAlgn="auto"/>
            <a:r>
              <a:rPr lang="zh-CN" sz="1600">
                <a:latin typeface="黑体" panose="02010609060101010101" charset="-122"/>
                <a:ea typeface="黑体" panose="02010609060101010101" charset="-122"/>
                <a:sym typeface="+mn-ea"/>
              </a:rPr>
              <a:t>关联推荐板块的结构搭建和样式设置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08145" y="4076700"/>
            <a:ext cx="28244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l" fontAlgn="auto"/>
            <a:r>
              <a:rPr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导航区的结构搭建和样式设置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238885" y="2641600"/>
            <a:ext cx="2298065" cy="2237105"/>
          </a:xfrm>
          <a:prstGeom prst="ellipse">
            <a:avLst/>
          </a:prstGeom>
          <a:solidFill>
            <a:srgbClr val="E8F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1436370" y="2825750"/>
            <a:ext cx="1902460" cy="1851660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弧形 20"/>
          <p:cNvSpPr/>
          <p:nvPr/>
        </p:nvSpPr>
        <p:spPr>
          <a:xfrm>
            <a:off x="1894205" y="2520315"/>
            <a:ext cx="2093595" cy="2479675"/>
          </a:xfrm>
          <a:prstGeom prst="arc">
            <a:avLst>
              <a:gd name="adj1" fmla="val 17209533"/>
              <a:gd name="adj2" fmla="val 4386527"/>
            </a:avLst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7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3804285" y="3233420"/>
            <a:ext cx="237490" cy="231140"/>
            <a:chOff x="1357833" y="1607785"/>
            <a:chExt cx="3642430" cy="3642430"/>
          </a:xfrm>
        </p:grpSpPr>
        <p:sp>
          <p:nvSpPr>
            <p:cNvPr id="12" name="椭圆 11"/>
            <p:cNvSpPr/>
            <p:nvPr/>
          </p:nvSpPr>
          <p:spPr>
            <a:xfrm>
              <a:off x="1357833" y="1607785"/>
              <a:ext cx="3642430" cy="364243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2173868" y="2423823"/>
              <a:ext cx="2010359" cy="2010353"/>
            </a:xfrm>
            <a:prstGeom prst="ellipse">
              <a:avLst/>
            </a:prstGeom>
            <a:solidFill>
              <a:srgbClr val="035CA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863975" y="3655060"/>
            <a:ext cx="237490" cy="231140"/>
            <a:chOff x="1357833" y="1607785"/>
            <a:chExt cx="3642430" cy="3642430"/>
          </a:xfrm>
        </p:grpSpPr>
        <p:sp>
          <p:nvSpPr>
            <p:cNvPr id="45" name="椭圆 44"/>
            <p:cNvSpPr/>
            <p:nvPr/>
          </p:nvSpPr>
          <p:spPr>
            <a:xfrm>
              <a:off x="1357833" y="1607785"/>
              <a:ext cx="3642430" cy="364243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椭圆 45"/>
            <p:cNvSpPr/>
            <p:nvPr/>
          </p:nvSpPr>
          <p:spPr>
            <a:xfrm>
              <a:off x="2173868" y="2423823"/>
              <a:ext cx="2010359" cy="2010353"/>
            </a:xfrm>
            <a:prstGeom prst="ellipse">
              <a:avLst/>
            </a:prstGeom>
            <a:solidFill>
              <a:srgbClr val="035CA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804285" y="4076700"/>
            <a:ext cx="237490" cy="231140"/>
            <a:chOff x="1357833" y="1607785"/>
            <a:chExt cx="3642430" cy="3642430"/>
          </a:xfrm>
        </p:grpSpPr>
        <p:sp>
          <p:nvSpPr>
            <p:cNvPr id="48" name="椭圆 47"/>
            <p:cNvSpPr/>
            <p:nvPr/>
          </p:nvSpPr>
          <p:spPr>
            <a:xfrm>
              <a:off x="1357833" y="1607785"/>
              <a:ext cx="3642430" cy="364243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椭圆 48"/>
            <p:cNvSpPr/>
            <p:nvPr/>
          </p:nvSpPr>
          <p:spPr>
            <a:xfrm>
              <a:off x="2173868" y="2423823"/>
              <a:ext cx="2010359" cy="2010353"/>
            </a:xfrm>
            <a:prstGeom prst="ellipse">
              <a:avLst/>
            </a:prstGeom>
            <a:solidFill>
              <a:srgbClr val="035CA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学习目标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86105" y="1461788"/>
            <a:ext cx="2217420" cy="3276140"/>
            <a:chOff x="2055" y="2500"/>
            <a:chExt cx="7230" cy="3824"/>
          </a:xfrm>
        </p:grpSpPr>
        <p:sp>
          <p:nvSpPr>
            <p:cNvPr id="17" name="圆角矩形 7"/>
            <p:cNvSpPr/>
            <p:nvPr/>
          </p:nvSpPr>
          <p:spPr>
            <a:xfrm>
              <a:off x="2055" y="2718"/>
              <a:ext cx="7230" cy="3606"/>
            </a:xfrm>
            <a:prstGeom prst="roundRect">
              <a:avLst>
                <a:gd name="adj" fmla="val 9083"/>
              </a:avLst>
            </a:prstGeom>
            <a:noFill/>
            <a:ln w="12700" cap="flat" cmpd="sng">
              <a:solidFill>
                <a:srgbClr val="3B64DA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矩形 8"/>
            <p:cNvSpPr/>
            <p:nvPr/>
          </p:nvSpPr>
          <p:spPr>
            <a:xfrm>
              <a:off x="2492" y="3136"/>
              <a:ext cx="6791" cy="27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1.了解盒子模型的基础知识；</a:t>
              </a: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2.认识常规流的基础知识；</a:t>
              </a: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3.了解CSS浮动的相关知识；</a:t>
              </a: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4.认识CCS中的选择器。</a:t>
              </a:r>
            </a:p>
          </p:txBody>
        </p:sp>
        <p:sp>
          <p:nvSpPr>
            <p:cNvPr id="19" name="圆角矩形 11"/>
            <p:cNvSpPr/>
            <p:nvPr/>
          </p:nvSpPr>
          <p:spPr>
            <a:xfrm>
              <a:off x="3339" y="2500"/>
              <a:ext cx="4625" cy="498"/>
            </a:xfrm>
            <a:prstGeom prst="roundRect">
              <a:avLst>
                <a:gd name="adj" fmla="val 16667"/>
              </a:avLst>
            </a:prstGeom>
            <a:solidFill>
              <a:srgbClr val="3B64DA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文本框 12"/>
            <p:cNvSpPr txBox="1"/>
            <p:nvPr/>
          </p:nvSpPr>
          <p:spPr>
            <a:xfrm>
              <a:off x="3482" y="2552"/>
              <a:ext cx="4405" cy="3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spc="6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知识目标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481705" y="1461692"/>
            <a:ext cx="2217420" cy="3276188"/>
            <a:chOff x="2055" y="2439"/>
            <a:chExt cx="7230" cy="3846"/>
          </a:xfrm>
        </p:grpSpPr>
        <p:sp>
          <p:nvSpPr>
            <p:cNvPr id="5" name="圆角矩形 7"/>
            <p:cNvSpPr/>
            <p:nvPr/>
          </p:nvSpPr>
          <p:spPr>
            <a:xfrm>
              <a:off x="2055" y="2658"/>
              <a:ext cx="7230" cy="3627"/>
            </a:xfrm>
            <a:prstGeom prst="roundRect">
              <a:avLst>
                <a:gd name="adj" fmla="val 9083"/>
              </a:avLst>
            </a:prstGeom>
            <a:noFill/>
            <a:ln w="12700" cap="flat" cmpd="sng">
              <a:solidFill>
                <a:srgbClr val="3B64DA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矩形 8"/>
            <p:cNvSpPr/>
            <p:nvPr/>
          </p:nvSpPr>
          <p:spPr>
            <a:xfrm>
              <a:off x="2303" y="3079"/>
              <a:ext cx="6824" cy="31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1.掌握盒子模型的使用方式；</a:t>
              </a: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2.掌握常规流相关样式属性设置；</a:t>
              </a: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3.掌握使用CSS的选择器方法；</a:t>
              </a: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4.掌握CSS中的浮动运用技巧。</a:t>
              </a:r>
            </a:p>
          </p:txBody>
        </p:sp>
        <p:sp>
          <p:nvSpPr>
            <p:cNvPr id="9" name="圆角矩形 11"/>
            <p:cNvSpPr/>
            <p:nvPr/>
          </p:nvSpPr>
          <p:spPr>
            <a:xfrm>
              <a:off x="3401" y="2439"/>
              <a:ext cx="4418" cy="508"/>
            </a:xfrm>
            <a:prstGeom prst="roundRect">
              <a:avLst>
                <a:gd name="adj" fmla="val 16667"/>
              </a:avLst>
            </a:prstGeom>
            <a:solidFill>
              <a:srgbClr val="3B64DA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文本框 12"/>
            <p:cNvSpPr txBox="1"/>
            <p:nvPr/>
          </p:nvSpPr>
          <p:spPr>
            <a:xfrm>
              <a:off x="3549" y="2491"/>
              <a:ext cx="4281" cy="3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spc="6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技能目标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340475" y="1461135"/>
            <a:ext cx="2217420" cy="3276869"/>
            <a:chOff x="2055" y="2413"/>
            <a:chExt cx="7230" cy="3825"/>
          </a:xfrm>
        </p:grpSpPr>
        <p:sp>
          <p:nvSpPr>
            <p:cNvPr id="12" name="圆角矩形 7"/>
            <p:cNvSpPr/>
            <p:nvPr/>
          </p:nvSpPr>
          <p:spPr>
            <a:xfrm>
              <a:off x="2055" y="2636"/>
              <a:ext cx="7230" cy="3602"/>
            </a:xfrm>
            <a:prstGeom prst="roundRect">
              <a:avLst>
                <a:gd name="adj" fmla="val 9083"/>
              </a:avLst>
            </a:prstGeom>
            <a:noFill/>
            <a:ln w="12700" cap="flat" cmpd="sng">
              <a:solidFill>
                <a:srgbClr val="3B64DA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矩形 8"/>
            <p:cNvSpPr/>
            <p:nvPr/>
          </p:nvSpPr>
          <p:spPr>
            <a:xfrm>
              <a:off x="2376" y="3050"/>
              <a:ext cx="6729" cy="16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1.培养学生分析问题、解决问题的工作能力；</a:t>
              </a: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2.锻炼学生的动手开发代码的能力。</a:t>
              </a:r>
            </a:p>
          </p:txBody>
        </p:sp>
        <p:sp>
          <p:nvSpPr>
            <p:cNvPr id="14" name="圆角矩形 11"/>
            <p:cNvSpPr/>
            <p:nvPr/>
          </p:nvSpPr>
          <p:spPr>
            <a:xfrm>
              <a:off x="3496" y="2413"/>
              <a:ext cx="4371" cy="498"/>
            </a:xfrm>
            <a:prstGeom prst="roundRect">
              <a:avLst>
                <a:gd name="adj" fmla="val 16667"/>
              </a:avLst>
            </a:prstGeom>
            <a:solidFill>
              <a:srgbClr val="3B64DA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文本框 12"/>
            <p:cNvSpPr txBox="1"/>
            <p:nvPr/>
          </p:nvSpPr>
          <p:spPr>
            <a:xfrm>
              <a:off x="3537" y="2469"/>
              <a:ext cx="4405" cy="3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spc="6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素养目标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14020" y="1514475"/>
            <a:ext cx="3343275" cy="1485900"/>
          </a:xfrm>
          <a:prstGeom prst="rect">
            <a:avLst/>
          </a:prstGeom>
          <a:noFill/>
        </p:spPr>
        <p:txBody>
          <a:bodyPr wrap="square" lIns="47625" tIns="19050" rIns="47625" bIns="19050" rtlCol="0" anchor="ctr" anchorCtr="0">
            <a:normAutofit fontScale="90000" lnSpcReduction="10000"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sym typeface="+mn-lt"/>
              </a:rPr>
              <a:t>任务三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sym typeface="+mn-lt"/>
              </a:rPr>
              <a:t>导航区的结构搭建和样式设置</a:t>
            </a:r>
          </a:p>
        </p:txBody>
      </p:sp>
      <p:pic>
        <p:nvPicPr>
          <p:cNvPr id="4" name="图片 3" descr="C:\Users\Bonnie\Desktop\src=http _images.edutt.com_plan_202010_12_160248652999726.png&amp;refer=http _images.edutt.com&amp;app=2002&amp;size=f9999,10000&amp;q=a80&amp;n=0&amp;g=0n&amp;fmt=jpeg.jpgsrc=http _images.edutt.com_plan_202010_12_160248652999726.png&amp;refer=http _images.edutt.com&amp;app=2002&amp;size=f9999,10000&amp;q=a80&amp;n=0&amp;g=0n&amp;fmt=jpeg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8"/>
          <a:srcRect/>
          <a:stretch>
            <a:fillRect/>
          </a:stretch>
        </p:blipFill>
        <p:spPr>
          <a:xfrm>
            <a:off x="3757295" y="885825"/>
            <a:ext cx="5129530" cy="320484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00" h="6960">
                <a:moveTo>
                  <a:pt x="0" y="0"/>
                </a:moveTo>
                <a:lnTo>
                  <a:pt x="12000" y="0"/>
                </a:lnTo>
                <a:lnTo>
                  <a:pt x="12000" y="6960"/>
                </a:lnTo>
                <a:lnTo>
                  <a:pt x="0" y="69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>
                <a:alpha val="2000"/>
              </a:srgbClr>
            </a:solidFill>
          </a:ln>
          <a:effectLst>
            <a:outerShdw blurRad="444500" dist="127000" dir="2700000" algn="tl" rotWithShape="0">
              <a:srgbClr val="000000">
                <a:alpha val="15000"/>
              </a:srgbClr>
            </a:outerShdw>
          </a:effectLst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1265118" y="4"/>
            <a:ext cx="1423045" cy="1143009"/>
          </a:xfrm>
          <a:prstGeom prst="rect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265118" y="1257314"/>
            <a:ext cx="1423045" cy="57151"/>
          </a:xfrm>
          <a:prstGeom prst="rect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1265118" y="3200388"/>
            <a:ext cx="1423045" cy="1943112"/>
          </a:xfrm>
          <a:prstGeom prst="rect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6230" y="1576070"/>
            <a:ext cx="2945765" cy="499745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452880"/>
            <a:ext cx="3178810" cy="527050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一、浮动布局的应用场景</a:t>
            </a:r>
          </a:p>
        </p:txBody>
      </p:sp>
      <p:sp>
        <p:nvSpPr>
          <p:cNvPr id="6" name="矩形 5"/>
          <p:cNvSpPr/>
          <p:nvPr/>
        </p:nvSpPr>
        <p:spPr>
          <a:xfrm>
            <a:off x="649605" y="2520950"/>
            <a:ext cx="7975600" cy="1183005"/>
          </a:xfrm>
          <a:prstGeom prst="rect">
            <a:avLst/>
          </a:prstGeom>
          <a:pattFill prst="lgGrid">
            <a:fgClr>
              <a:srgbClr val="7FA6F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750" y="2381250"/>
            <a:ext cx="7975600" cy="1183005"/>
          </a:xfrm>
          <a:prstGeom prst="rect">
            <a:avLst/>
          </a:prstGeom>
          <a:solidFill>
            <a:srgbClr val="7E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145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>
                <a:cs typeface="黑体" panose="02010609060101010101" charset="-122"/>
              </a:rPr>
              <a:t>CSS中浮动属性的设计是为了解决页面展示时需要文字环绕图片的场景，类似于word中的文字环绕效果。但是目前却被广泛应用于布局领域。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840105" y="3990340"/>
            <a:ext cx="3265805" cy="598170"/>
          </a:xfrm>
          <a:prstGeom prst="roundRect">
            <a:avLst/>
          </a:prstGeom>
          <a:noFill/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两栏布局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5027295" y="3990340"/>
            <a:ext cx="3265805" cy="598170"/>
          </a:xfrm>
          <a:prstGeom prst="roundRect">
            <a:avLst/>
          </a:prstGeom>
          <a:noFill/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通栏平均分布布局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741892;#589952;"/>
  <p:tag name="ISLIDE.ICON" val="#368956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0659_1*i*9"/>
  <p:tag name="KSO_WM_TEMPLATE_CATEGORY" val="diagram"/>
  <p:tag name="KSO_WM_TEMPLATE_INDEX" val="20200659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140.5307086614175,&quot;width&quot;:4605.39842519685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2700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2700"/>
  <p:tag name="KSO_WM_SLIDE_LAYOUT" val="a_d"/>
  <p:tag name="KSO_WM_SLIDE_LAYOUT_CNT" val="1_1"/>
  <p:tag name="KSO_WM_SLIDE_TYPE" val="text"/>
  <p:tag name="KSO_WM_SLIDE_SUBTYPE" val="picTxt"/>
  <p:tag name="KSO_WM_SLIDE_SIZE" val="840*539"/>
  <p:tag name="KSO_WM_SLIDE_POSITION" val="72*0"/>
  <p:tag name="KSO_WM_SLIDE_LAYOUT_INFO" val="{&quot;direction&quot;:1,&quot;id&quot;:&quot;2021-04-01T15:44:12&quot;,&quot;maxSize&quot;:{&quot;size1&quot;:32.5},&quot;minSize&quot;:{&quot;size1&quot;:27.600000000000001},&quot;normalSize&quot;:{&quot;size1&quot;:32.5},&quot;subLayout&quot;:[{&quot;id&quot;:&quot;2021-04-01T15:44:12&quot;,&quot;margin&quot;:{&quot;bottom&quot;:8.0430002212524414,&quot;left&quot;:2.5399999618530273,&quot;right&quot;:0.026000002399086952,&quot;top&quot;:5.5029997825622559},&quot;type&quot;:0},{&quot;id&quot;:&quot;2021-04-01T15:44:12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K_DARK_LIGHT" val="2"/>
  <p:tag name="KSO_WM_SLIDE_BACKGROUND_TYPE" val="general"/>
  <p:tag name="KSO_WM_SLIDE_SUPPORT_FEATURE_TYPE" val="3"/>
  <p:tag name="KSO_WM_TEMPLATE_ASSEMBLE_XID" val="60656f654054ed1e2fb8094f"/>
  <p:tag name="KSO_WM_TEMPLATE_ASSEMBLE_GROUPID" val="60656f654054ed1e2fb8094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00_1*a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c843ecdca2843529f042c62df2a7a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0e6f0937e344e7cbc888cc755b3db07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4f"/>
  <p:tag name="KSO_WM_TEMPLATE_ASSEMBLE_GROUPID" val="60656f654054ed1e2fb8094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227*211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700_1*d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786dfddc6a4482fad0c30733a95687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bcfbcf65e094c4b88411179705d5a1d"/>
  <p:tag name="KSO_WM_UNIT_SUPPORT_UNIT_TYPE" val="[&quot;d&quot;]"/>
  <p:tag name="KSO_WM_TEMPLATE_ASSEMBLE_XID" val="60656f654054ed1e2fb8094f"/>
  <p:tag name="KSO_WM_TEMPLATE_ASSEMBLE_GROUPID" val="60656f654054ed1e2fb8094f"/>
  <p:tag name="KSO_WM_UNIT_PICTURE_CLIP_FLAG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00_1*i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0c1289276d743fab4505b5e48370bea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654054ed1e2fb8094f"/>
  <p:tag name="KSO_WM_TEMPLATE_ASSEMBLE_GROUPID" val="60656f654054ed1e2fb8094f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00_1*i*2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0760392e15c546d0951f20b38252ffa0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654054ed1e2fb8094f"/>
  <p:tag name="KSO_WM_TEMPLATE_ASSEMBLE_GROUPID" val="60656f654054ed1e2fb8094f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00_1*i*3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8e8fcda457d641738446929f52f5cdc7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60656f654054ed1e2fb8094f"/>
  <p:tag name="KSO_WM_TEMPLATE_ASSEMBLE_GROUPID" val="60656f654054ed1e2fb8094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115,&quot;width&quot;:8306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861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8611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33&quot;,&quot;maxSize&quot;:{&quot;size1&quot;:31.100000000000001},&quot;minSize&quot;:{&quot;size1&quot;:26.699999999999999},&quot;normalSize&quot;:{&quot;size1&quot;:26.700185185185187},&quot;subLayout&quot;:[{&quot;id&quot;:&quot;2021-04-01T15:01:33&quot;,&quot;margin&quot;:{&quot;bottom&quot;:0.026000002399086952,&quot;left&quot;:5.0799999237060547,&quot;right&quot;:6.7729997634887695,&quot;top&quot;:2.9630000591278076},&quot;type&quot;:0},{&quot;id&quot;:&quot;2021-04-01T15:01:33&quot;,&quot;margin&quot;:{&quot;bottom&quot;:4.2329998016357422,&quot;left&quot;:5.0799999237060547,&quot;right&quot;:4.6560001373291016,&quot;top&quot;:0.84700000286102295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c4c25ca0ca5c40f185466383f79d5c7d&quot;,&quot;fill_align&quot;:&quot;lm&quot;,&quot;chip_types&quot;:[&quot;header&quot;]},{&quot;text_align&quot;:&quot;lm&quot;,&quot;text_direction&quot;:&quot;horizontal&quot;,&quot;support_big_font&quot;:false,&quot;fill_id&quot;:&quot;d48b62735a09469bb829c88fb0d6fc75&quot;,&quot;fill_align&quot;:&quot;lm&quot;,&quot;chip_types&quot;:[&quot;diagram&quot;,&quot;pictext&quot;,&quot;text&quot;,&quot;picture&quot;,&quot;chart&quot;,&quot;table&quot;,&quot;video&quot;]}]]"/>
  <p:tag name="KSO_WM_SLIDE_CAN_ADD_NAVIGATION" val="1"/>
  <p:tag name="KSO_WM_CHIP_XID" val="5ef20bd7a491bb0086638afc"/>
  <p:tag name="KSO_WM_CHIP_DECFILLPROP" val="[]"/>
  <p:tag name="KSO_WM_CHIP_GROUPID" val="5ef20bd7a491bb0086638afb"/>
  <p:tag name="KSO_WM_SLIDE_BK_DARK_LIGHT" val="2"/>
  <p:tag name="KSO_WM_SLIDE_BACKGROUND_TYPE" val="general"/>
  <p:tag name="KSO_WM_SLIDE_SUPPORT_FEATURE_TYPE" val="0"/>
  <p:tag name="KSO_WM_TEMPLATE_ASSEMBLE_XID" val="60656e7b4054ed1e2fb7f9b4"/>
  <p:tag name="KSO_WM_TEMPLATE_ASSEMBLE_GROUPID" val="60656e7b4054ed1e2fb7f9b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611_1*i*1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7dadeb95ab44bae952665e5e2adc44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12"/>
  <p:tag name="KSO_WM_TEMPLATE_ASSEMBLE_XID" val="60656e7b4054ed1e2fb7f9b4"/>
  <p:tag name="KSO_WM_TEMPLATE_ASSEMBLE_GROUPID" val="60656e7b4054ed1e2fb7f9b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741892;#589952;"/>
  <p:tag name="ISLIDE.ICON" val="#368956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611_1*i*3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365081e87b648178ddc3d515a88a6a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00"/>
  <p:tag name="KSO_WM_TEMPLATE_ASSEMBLE_XID" val="60656e7b4054ed1e2fb7f9b4"/>
  <p:tag name="KSO_WM_TEMPLATE_ASSEMBLE_GROUPID" val="60656e7b4054ed1e2fb7f9b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611_1*i*2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ed7bbdef93b417f8597839bfceeb68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b4054ed1e2fb7f9b4"/>
  <p:tag name="KSO_WM_TEMPLATE_ASSEMBLE_GROUPID" val="60656e7b4054ed1e2fb7f9b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8611_1*i*7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c441230aa17b467882c9a069d83bb11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b4054ed1e2fb7f9b4"/>
  <p:tag name="KSO_WM_TEMPLATE_ASSEMBLE_GROUPID" val="60656e7b4054ed1e2fb7f9b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611_1*a*1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6804887256f421f8d3ae95ea41b11d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944e1ad5eab84d15bb8152b0e120e00b"/>
  <p:tag name="KSO_WM_UNIT_TEXT_FILL_FORE_SCHEMECOLOR_INDEX_BRIGHTNESS" val="0"/>
  <p:tag name="KSO_WM_UNIT_TEXT_FILL_FORE_SCHEMECOLOR_INDEX" val="13"/>
  <p:tag name="KSO_WM_UNIT_TEXT_FILL_TYPE" val="1"/>
  <p:tag name="KSO_WM_TEMPLATE_ASSEMBLE_XID" val="60656e7b4054ed1e2fb7f9b4"/>
  <p:tag name="KSO_WM_TEMPLATE_ASSEMBLE_GROUPID" val="60656e7b4054ed1e2fb7f9b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">
  <a:themeElements>
    <a:clrScheme name="自定义 168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3C4D6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黑体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黑体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黑体"/>
        <a:font script="Hebr" typeface="黑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黑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黑体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黑体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黑体"/>
        <a:font script="Hebr" typeface="黑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黑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</TotalTime>
  <Words>915</Words>
  <Application>Microsoft Office PowerPoint</Application>
  <PresentationFormat>全屏显示(16:9)</PresentationFormat>
  <Paragraphs>96</Paragraphs>
  <Slides>25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8" baseType="lpstr">
      <vt:lpstr>黑体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哒哒 熊猫</dc:creator>
  <cp:lastModifiedBy>Administrator</cp:lastModifiedBy>
  <cp:revision>491</cp:revision>
  <dcterms:created xsi:type="dcterms:W3CDTF">2019-06-21T02:16:00Z</dcterms:created>
  <dcterms:modified xsi:type="dcterms:W3CDTF">2022-04-20T02:04:00Z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KSOTemplateUUID">
    <vt:lpwstr>v1.0_mb_E2QpawOMBC5+dMJ4NzsUIQ==</vt:lpwstr>
  </property>
  <property fmtid="{D5CDD505-2E9C-101B-9397-08002B2CF9AE}" pid="4" name="ICV">
    <vt:lpwstr>C0D83582DF4849AC807483AC1BD13007</vt:lpwstr>
  </property>
</Properties>
</file>