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56" r:id="rId3"/>
    <p:sldId id="657" r:id="rId4"/>
    <p:sldId id="658" r:id="rId5"/>
    <p:sldId id="482" r:id="rId6"/>
    <p:sldId id="529" r:id="rId7"/>
    <p:sldId id="532" r:id="rId9"/>
    <p:sldId id="530" r:id="rId10"/>
    <p:sldId id="548" r:id="rId11"/>
    <p:sldId id="589" r:id="rId12"/>
    <p:sldId id="590" r:id="rId13"/>
    <p:sldId id="591" r:id="rId14"/>
    <p:sldId id="593" r:id="rId15"/>
    <p:sldId id="594" r:id="rId16"/>
    <p:sldId id="491" r:id="rId17"/>
    <p:sldId id="625" r:id="rId18"/>
    <p:sldId id="626" r:id="rId19"/>
    <p:sldId id="627" r:id="rId20"/>
    <p:sldId id="628" r:id="rId21"/>
    <p:sldId id="629" r:id="rId22"/>
    <p:sldId id="630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3" r:id="rId35"/>
    <p:sldId id="644" r:id="rId36"/>
    <p:sldId id="648" r:id="rId37"/>
    <p:sldId id="649" r:id="rId38"/>
    <p:sldId id="650" r:id="rId39"/>
    <p:sldId id="651" r:id="rId40"/>
    <p:sldId id="652" r:id="rId41"/>
    <p:sldId id="653" r:id="rId42"/>
    <p:sldId id="544" r:id="rId43"/>
    <p:sldId id="546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EB"/>
    <a:srgbClr val="3B64DA"/>
    <a:srgbClr val="7FA6F2"/>
    <a:srgbClr val="80A6F2"/>
    <a:srgbClr val="7C92B0"/>
    <a:srgbClr val="2D3A4A"/>
    <a:srgbClr val="3C4D63"/>
    <a:srgbClr val="D3DBE5"/>
    <a:srgbClr val="680000"/>
    <a:srgbClr val="FF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88" y="91"/>
      </p:cViewPr>
      <p:guideLst>
        <p:guide orient="horz" pos="2480"/>
        <p:guide pos="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/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/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/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4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5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tags" Target="../tags/tag5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55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tags" Target="../tags/tag5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5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tags" Target="../tags/tag5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tags" Target="../tags/tag59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6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6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tags" Target="../tags/tag63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1418590"/>
            <a:ext cx="5000625" cy="2767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2120" y="1418590"/>
            <a:ext cx="3269615" cy="276733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</a:rPr>
              <a:t>最初的脚本语言叫做LiveScript，后来Netscape在与Sun合作之后将其改名为JavaScript。JavaScript是最初受Java启发而开始设计的，目的之一就是“看上去像Java”，因此语法上有类似之处，一些名称和命名规范也借自Java。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2120" y="4454525"/>
            <a:ext cx="827024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200" b="0">
                <a:ea typeface="宋体" panose="02010600030101010101" pitchFamily="2" charset="-122"/>
              </a:rPr>
              <a:t>Java和JavaScript除了名字很像，其实毫无关系，Java是运行在服务端的编程语言，而JavaScript是运行在客户端的脚本语言。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27355" y="4370070"/>
            <a:ext cx="8295640" cy="0"/>
          </a:xfrm>
          <a:prstGeom prst="line">
            <a:avLst/>
          </a:prstGeom>
          <a:ln>
            <a:solidFill>
              <a:srgbClr val="3B64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6230" y="149225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9060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四、JavaScript的使用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MH_Other_1"/>
          <p:cNvSpPr/>
          <p:nvPr>
            <p:custDataLst>
              <p:tags r:id="rId2"/>
            </p:custDataLst>
          </p:nvPr>
        </p:nvSpPr>
        <p:spPr>
          <a:xfrm>
            <a:off x="2532380" y="2310765"/>
            <a:ext cx="92075" cy="165100"/>
          </a:xfrm>
          <a:custGeom>
            <a:avLst/>
            <a:gdLst>
              <a:gd name="connsiteX0" fmla="*/ 254794 w 254794"/>
              <a:gd name="connsiteY0" fmla="*/ 0 h 456221"/>
              <a:gd name="connsiteX1" fmla="*/ 254794 w 254794"/>
              <a:gd name="connsiteY1" fmla="*/ 456221 h 456221"/>
              <a:gd name="connsiteX2" fmla="*/ 0 w 254794"/>
              <a:gd name="connsiteY2" fmla="*/ 303770 h 456221"/>
              <a:gd name="connsiteX3" fmla="*/ 0 w 254794"/>
              <a:gd name="connsiteY3" fmla="*/ 302997 h 45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456221">
                <a:moveTo>
                  <a:pt x="254794" y="0"/>
                </a:moveTo>
                <a:lnTo>
                  <a:pt x="254794" y="456221"/>
                </a:lnTo>
                <a:lnTo>
                  <a:pt x="0" y="303770"/>
                </a:lnTo>
                <a:lnTo>
                  <a:pt x="0" y="302997"/>
                </a:lnTo>
                <a:close/>
              </a:path>
            </a:pathLst>
          </a:custGeom>
          <a:solidFill>
            <a:srgbClr val="16749E"/>
          </a:solidFill>
        </p:spPr>
        <p:txBody>
          <a:bodyPr anchor="ctr">
            <a:normAutofit fontScale="25000" lnSpcReduction="20000"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87747" name="MH_SubTitle_1"/>
          <p:cNvSpPr/>
          <p:nvPr>
            <p:custDataLst>
              <p:tags r:id="rId3"/>
            </p:custDataLst>
          </p:nvPr>
        </p:nvSpPr>
        <p:spPr>
          <a:xfrm>
            <a:off x="2624455" y="2310765"/>
            <a:ext cx="3895725" cy="577850"/>
          </a:xfrm>
          <a:prstGeom prst="rect">
            <a:avLst/>
          </a:prstGeom>
          <a:solidFill>
            <a:srgbClr val="47B5E6"/>
          </a:solidFill>
          <a:ln w="9525">
            <a:noFill/>
          </a:ln>
        </p:spPr>
        <p:txBody>
          <a:bodyPr lIns="252000" anchor="ctr"/>
          <a:p>
            <a:pPr algn="ctr">
              <a:lnSpc>
                <a:spcPct val="130000"/>
              </a:lnSpc>
            </a:pPr>
            <a:r>
              <a:rPr lang="da-DK" altLang="zh-CN" dirty="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rPr>
              <a:t>在标签中直接使用</a:t>
            </a:r>
            <a:endParaRPr lang="da-DK" altLang="zh-CN" dirty="0">
              <a:solidFill>
                <a:srgbClr val="FFFFFF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87748" name="MH_Other_2"/>
          <p:cNvSpPr/>
          <p:nvPr>
            <p:custDataLst>
              <p:tags r:id="rId4"/>
            </p:custDataLst>
          </p:nvPr>
        </p:nvSpPr>
        <p:spPr>
          <a:xfrm>
            <a:off x="2532380" y="2420303"/>
            <a:ext cx="457200" cy="574675"/>
          </a:xfrm>
          <a:custGeom>
            <a:avLst/>
            <a:gdLst>
              <a:gd name="txL" fmla="*/ 0 w 1256857"/>
              <a:gd name="txT" fmla="*/ 0 h 1579111"/>
              <a:gd name="txR" fmla="*/ 1256857 w 1256857"/>
              <a:gd name="txB" fmla="*/ 1579111 h 1579111"/>
            </a:gdLst>
            <a:ahLst/>
            <a:cxnLst>
              <a:cxn ang="0">
                <a:pos x="0" y="0"/>
              </a:cxn>
              <a:cxn ang="0">
                <a:pos x="140" y="84"/>
              </a:cxn>
              <a:cxn ang="0">
                <a:pos x="77" y="177"/>
              </a:cxn>
              <a:cxn ang="0">
                <a:pos x="0" y="177"/>
              </a:cxn>
            </a:cxnLst>
            <a:rect l="txL" t="txT" r="txR" b="txB"/>
            <a:pathLst>
              <a:path w="1256857" h="1579111">
                <a:moveTo>
                  <a:pt x="0" y="0"/>
                </a:moveTo>
                <a:lnTo>
                  <a:pt x="1256857" y="752017"/>
                </a:lnTo>
                <a:lnTo>
                  <a:pt x="694739" y="1579111"/>
                </a:lnTo>
                <a:lnTo>
                  <a:pt x="0" y="1579111"/>
                </a:lnTo>
                <a:lnTo>
                  <a:pt x="0" y="0"/>
                </a:lnTo>
                <a:close/>
              </a:path>
            </a:pathLst>
          </a:custGeom>
          <a:solidFill>
            <a:srgbClr val="9BD3EF"/>
          </a:solidFill>
          <a:ln w="9525">
            <a:noFill/>
          </a:ln>
        </p:spPr>
        <p:txBody>
          <a:bodyPr lIns="72000" tIns="144000" anchor="ctr"/>
          <a:p>
            <a:pPr algn="just"/>
            <a:r>
              <a:rPr lang="en-US" altLang="zh-CN" b="1" dirty="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rPr>
              <a:t>01</a:t>
            </a:r>
            <a:endParaRPr lang="zh-CN" altLang="en-US" b="1" dirty="0">
              <a:solidFill>
                <a:srgbClr val="FFFFFF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2532380" y="3180715"/>
            <a:ext cx="92075" cy="166688"/>
          </a:xfrm>
          <a:custGeom>
            <a:avLst/>
            <a:gdLst>
              <a:gd name="connsiteX0" fmla="*/ 254794 w 254794"/>
              <a:gd name="connsiteY0" fmla="*/ 0 h 456221"/>
              <a:gd name="connsiteX1" fmla="*/ 254794 w 254794"/>
              <a:gd name="connsiteY1" fmla="*/ 456221 h 456221"/>
              <a:gd name="connsiteX2" fmla="*/ 0 w 254794"/>
              <a:gd name="connsiteY2" fmla="*/ 303770 h 456221"/>
              <a:gd name="connsiteX3" fmla="*/ 0 w 254794"/>
              <a:gd name="connsiteY3" fmla="*/ 302997 h 45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456221">
                <a:moveTo>
                  <a:pt x="254794" y="0"/>
                </a:moveTo>
                <a:lnTo>
                  <a:pt x="254794" y="456221"/>
                </a:lnTo>
                <a:lnTo>
                  <a:pt x="0" y="303770"/>
                </a:lnTo>
                <a:lnTo>
                  <a:pt x="0" y="302997"/>
                </a:lnTo>
                <a:close/>
              </a:path>
            </a:pathLst>
          </a:custGeom>
          <a:solidFill>
            <a:srgbClr val="1A489A"/>
          </a:solidFill>
        </p:spPr>
        <p:txBody>
          <a:bodyPr anchor="ctr">
            <a:normAutofit fontScale="25000" lnSpcReduction="20000"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87751" name="MH_SubTitle_2"/>
          <p:cNvSpPr/>
          <p:nvPr>
            <p:custDataLst>
              <p:tags r:id="rId6"/>
            </p:custDataLst>
          </p:nvPr>
        </p:nvSpPr>
        <p:spPr>
          <a:xfrm>
            <a:off x="2624455" y="3180715"/>
            <a:ext cx="3895725" cy="577850"/>
          </a:xfrm>
          <a:prstGeom prst="rect">
            <a:avLst/>
          </a:prstGeom>
          <a:solidFill>
            <a:srgbClr val="628FE4"/>
          </a:solidFill>
          <a:ln w="9525">
            <a:noFill/>
          </a:ln>
        </p:spPr>
        <p:txBody>
          <a:bodyPr lIns="252000" anchor="ctr"/>
          <a:p>
            <a:pPr algn="ctr">
              <a:lnSpc>
                <a:spcPct val="130000"/>
              </a:lnSpc>
            </a:pPr>
            <a:r>
              <a:rPr lang="da-DK" altLang="zh-CN" dirty="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rPr>
              <a:t>在&lt;script&gt;标签中使用</a:t>
            </a:r>
            <a:endParaRPr lang="da-DK" altLang="zh-CN" dirty="0">
              <a:solidFill>
                <a:srgbClr val="FFFFFF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87752" name="MH_Other_4"/>
          <p:cNvSpPr/>
          <p:nvPr>
            <p:custDataLst>
              <p:tags r:id="rId7"/>
            </p:custDataLst>
          </p:nvPr>
        </p:nvSpPr>
        <p:spPr>
          <a:xfrm>
            <a:off x="2532380" y="3291840"/>
            <a:ext cx="457200" cy="574675"/>
          </a:xfrm>
          <a:custGeom>
            <a:avLst/>
            <a:gdLst>
              <a:gd name="txL" fmla="*/ 0 w 1256857"/>
              <a:gd name="txT" fmla="*/ 0 h 1579111"/>
              <a:gd name="txR" fmla="*/ 1256857 w 1256857"/>
              <a:gd name="txB" fmla="*/ 1579111 h 1579111"/>
            </a:gdLst>
            <a:ahLst/>
            <a:cxnLst>
              <a:cxn ang="0">
                <a:pos x="0" y="0"/>
              </a:cxn>
              <a:cxn ang="0">
                <a:pos x="140" y="84"/>
              </a:cxn>
              <a:cxn ang="0">
                <a:pos x="77" y="177"/>
              </a:cxn>
              <a:cxn ang="0">
                <a:pos x="0" y="177"/>
              </a:cxn>
            </a:cxnLst>
            <a:rect l="txL" t="txT" r="txR" b="txB"/>
            <a:pathLst>
              <a:path w="1256857" h="1579111">
                <a:moveTo>
                  <a:pt x="0" y="0"/>
                </a:moveTo>
                <a:lnTo>
                  <a:pt x="1256857" y="752017"/>
                </a:lnTo>
                <a:lnTo>
                  <a:pt x="694739" y="1579111"/>
                </a:lnTo>
                <a:lnTo>
                  <a:pt x="0" y="1579111"/>
                </a:lnTo>
                <a:lnTo>
                  <a:pt x="0" y="0"/>
                </a:lnTo>
                <a:close/>
              </a:path>
            </a:pathLst>
          </a:custGeom>
          <a:solidFill>
            <a:srgbClr val="A6C0F0"/>
          </a:solidFill>
          <a:ln w="9525">
            <a:noFill/>
          </a:ln>
        </p:spPr>
        <p:txBody>
          <a:bodyPr lIns="72000" tIns="144000" anchor="ctr"/>
          <a:p>
            <a:pPr algn="just"/>
            <a:r>
              <a:rPr lang="en-US" altLang="zh-CN" b="1" dirty="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rPr>
              <a:t>02</a:t>
            </a:r>
            <a:endParaRPr lang="zh-CN" altLang="en-US" b="1" dirty="0">
              <a:solidFill>
                <a:srgbClr val="FFFFFF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11" name="MH_Other_5"/>
          <p:cNvSpPr/>
          <p:nvPr>
            <p:custDataLst>
              <p:tags r:id="rId8"/>
            </p:custDataLst>
          </p:nvPr>
        </p:nvSpPr>
        <p:spPr>
          <a:xfrm>
            <a:off x="2532380" y="4052253"/>
            <a:ext cx="92075" cy="166688"/>
          </a:xfrm>
          <a:custGeom>
            <a:avLst/>
            <a:gdLst>
              <a:gd name="connsiteX0" fmla="*/ 254794 w 254794"/>
              <a:gd name="connsiteY0" fmla="*/ 0 h 456221"/>
              <a:gd name="connsiteX1" fmla="*/ 254794 w 254794"/>
              <a:gd name="connsiteY1" fmla="*/ 456221 h 456221"/>
              <a:gd name="connsiteX2" fmla="*/ 0 w 254794"/>
              <a:gd name="connsiteY2" fmla="*/ 303770 h 456221"/>
              <a:gd name="connsiteX3" fmla="*/ 0 w 254794"/>
              <a:gd name="connsiteY3" fmla="*/ 302997 h 45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94" h="456221">
                <a:moveTo>
                  <a:pt x="254794" y="0"/>
                </a:moveTo>
                <a:lnTo>
                  <a:pt x="254794" y="456221"/>
                </a:lnTo>
                <a:lnTo>
                  <a:pt x="0" y="303770"/>
                </a:lnTo>
                <a:lnTo>
                  <a:pt x="0" y="302997"/>
                </a:lnTo>
                <a:close/>
              </a:path>
            </a:pathLst>
          </a:custGeom>
          <a:solidFill>
            <a:srgbClr val="15615A"/>
          </a:solidFill>
        </p:spPr>
        <p:txBody>
          <a:bodyPr anchor="ctr">
            <a:normAutofit fontScale="25000" lnSpcReduction="20000"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87754" name="MH_SubTitle_3"/>
          <p:cNvSpPr/>
          <p:nvPr>
            <p:custDataLst>
              <p:tags r:id="rId9"/>
            </p:custDataLst>
          </p:nvPr>
        </p:nvSpPr>
        <p:spPr>
          <a:xfrm>
            <a:off x="2624455" y="4052253"/>
            <a:ext cx="3895725" cy="577850"/>
          </a:xfrm>
          <a:prstGeom prst="rect">
            <a:avLst/>
          </a:prstGeom>
          <a:solidFill>
            <a:srgbClr val="3B64DA"/>
          </a:solidFill>
          <a:ln w="9525">
            <a:noFill/>
          </a:ln>
        </p:spPr>
        <p:txBody>
          <a:bodyPr lIns="252000" anchor="ctr"/>
          <a:p>
            <a:pPr algn="ctr">
              <a:lnSpc>
                <a:spcPct val="130000"/>
              </a:lnSpc>
            </a:pPr>
            <a:r>
              <a:rPr lang="da-DK" altLang="zh-CN" dirty="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rPr>
              <a:t>在外部文件中使用</a:t>
            </a:r>
            <a:endParaRPr lang="da-DK" altLang="zh-CN" dirty="0">
              <a:solidFill>
                <a:srgbClr val="FFFFFF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87755" name="MH_Other_6"/>
          <p:cNvSpPr/>
          <p:nvPr>
            <p:custDataLst>
              <p:tags r:id="rId10"/>
            </p:custDataLst>
          </p:nvPr>
        </p:nvSpPr>
        <p:spPr>
          <a:xfrm>
            <a:off x="2532380" y="4163378"/>
            <a:ext cx="457200" cy="574675"/>
          </a:xfrm>
          <a:custGeom>
            <a:avLst/>
            <a:gdLst>
              <a:gd name="txL" fmla="*/ 0 w 1256857"/>
              <a:gd name="txT" fmla="*/ 0 h 1579111"/>
              <a:gd name="txR" fmla="*/ 1256857 w 1256857"/>
              <a:gd name="txB" fmla="*/ 1579111 h 1579111"/>
            </a:gdLst>
            <a:ahLst/>
            <a:cxnLst>
              <a:cxn ang="0">
                <a:pos x="0" y="0"/>
              </a:cxn>
              <a:cxn ang="0">
                <a:pos x="140" y="84"/>
              </a:cxn>
              <a:cxn ang="0">
                <a:pos x="77" y="177"/>
              </a:cxn>
              <a:cxn ang="0">
                <a:pos x="0" y="177"/>
              </a:cxn>
            </a:cxnLst>
            <a:rect l="txL" t="txT" r="txR" b="txB"/>
            <a:pathLst>
              <a:path w="1256857" h="1579111">
                <a:moveTo>
                  <a:pt x="0" y="0"/>
                </a:moveTo>
                <a:lnTo>
                  <a:pt x="1256857" y="752017"/>
                </a:lnTo>
                <a:lnTo>
                  <a:pt x="694739" y="1579111"/>
                </a:lnTo>
                <a:lnTo>
                  <a:pt x="0" y="1579111"/>
                </a:lnTo>
                <a:lnTo>
                  <a:pt x="0" y="0"/>
                </a:lnTo>
                <a:close/>
              </a:path>
            </a:pathLst>
          </a:custGeom>
          <a:solidFill>
            <a:srgbClr val="80A6F2"/>
          </a:solidFill>
          <a:ln w="9525">
            <a:noFill/>
          </a:ln>
        </p:spPr>
        <p:txBody>
          <a:bodyPr lIns="72000" tIns="144000" anchor="ctr"/>
          <a:p>
            <a:pPr algn="just"/>
            <a:r>
              <a:rPr lang="en-US" altLang="zh-CN" b="1" dirty="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rPr>
              <a:t>03</a:t>
            </a:r>
            <a:endParaRPr lang="zh-CN" altLang="en-US" b="1" dirty="0">
              <a:solidFill>
                <a:srgbClr val="FFFFFF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0" y="1253490"/>
            <a:ext cx="2240280" cy="492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1.在行内使用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865" y="1892935"/>
            <a:ext cx="8279130" cy="953770"/>
          </a:xfrm>
          <a:prstGeom prst="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04190" rtlCol="0" anchor="ctr"/>
          <a:p>
            <a:pPr indent="457200" algn="l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在行内使用时直接写入标签内部即可，举例如下：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" y="2345055"/>
            <a:ext cx="7796530" cy="44069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0" y="2989580"/>
            <a:ext cx="2240280" cy="492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2.在&lt;script&gt;标签中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3865" y="3621405"/>
            <a:ext cx="8279130" cy="1235075"/>
          </a:xfrm>
          <a:prstGeom prst="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864235" rtlCol="0" anchor="ctr"/>
          <a:p>
            <a:pPr indent="457200" algn="l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在HTML文档中使用&lt;script&gt;标签，JavaScript代码写在&lt;script&gt;标签中，举例如下：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5" y="4035425"/>
            <a:ext cx="5607050" cy="72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0" y="1565910"/>
            <a:ext cx="2240280" cy="492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3.在外部文件中使用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865" y="2411095"/>
            <a:ext cx="8279130" cy="1997075"/>
          </a:xfrm>
          <a:prstGeom prst="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77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开发人员可以单独建立js文件来编写JavaScript代码，但是需要在使用该脚本的HTML文档中引用该js文件，举例如下：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" y="3604895"/>
            <a:ext cx="780034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实施准备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60755" y="1876425"/>
            <a:ext cx="7454265" cy="2392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722755"/>
            <a:ext cx="7454265" cy="2392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商品详情版块的实施准备，需要先打开编码工具，创建mall项目，在根目录下创建代表商品详情页的goodsdel.html文件，在js文件夹下创建goodsde.js脚本文件，在CSS文件夹下创建goodsdel.css样式文件，然后在goodsdel.html中引入脚本和样式文件。</a:t>
            </a:r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544955"/>
            <a:ext cx="432371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步骤7：手机购买模块内容及样式设置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485" y="2230755"/>
            <a:ext cx="4493260" cy="2370455"/>
          </a:xfrm>
          <a:prstGeom prst="rect">
            <a:avLst/>
          </a:prstGeom>
          <a:noFill/>
          <a:ln>
            <a:solidFill>
              <a:srgbClr val="3D7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手机购买模块由手机购买按钮和二维码展示两部分组成，默认情况下二维码部分是隐藏的，当鼠标悬停在手机购买按钮上时二维码才会显示，如图所示。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6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08" y="1306513"/>
            <a:ext cx="2646045" cy="34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514475"/>
            <a:ext cx="4253865" cy="46482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步骤7.1：手机购买模块页面实现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105" y="2160270"/>
            <a:ext cx="2963545" cy="2416175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手机购买模块使用&lt;dl&gt;列表实现，手机购买按钮使用&lt;dt&gt;及&lt;a&gt;标签实现，当鼠标悬停在按钮上时，显示&lt;dd&gt;标签包裹的二维码区域，代码如下：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55" y="2160270"/>
            <a:ext cx="4576445" cy="241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514475"/>
            <a:ext cx="4253865" cy="46482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步骤7.2：手机购买模块CSS样式设置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86105" y="2160270"/>
            <a:ext cx="4253865" cy="241617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观察图可以发现：手机购买按钮需要设置背景颜色、字体颜色、字体大小等；当鼠标指针停留在“手机购买”按钮上时，在下方会出现下载客户端的二维码，代码如下：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0" y="923290"/>
            <a:ext cx="2743200" cy="401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758950"/>
            <a:ext cx="507111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步骤8：商品活动信息模块内容及样式设置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485" y="2574290"/>
            <a:ext cx="7680325" cy="466725"/>
          </a:xfrm>
          <a:prstGeom prst="rect">
            <a:avLst/>
          </a:prstGeom>
          <a:noFill/>
          <a:ln>
            <a:solidFill>
              <a:srgbClr val="3D7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商品活动信息模块由活动标签及活动内容两部分组成。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3258820"/>
            <a:ext cx="7698740" cy="87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339215"/>
            <a:ext cx="4253865" cy="46482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步骤8.1：商品活动信息模块页面实现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105" y="1928495"/>
            <a:ext cx="7948295" cy="849630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由于活动标签与活动内容在同一行展示，所以活动标签使用行内元素&lt;span&gt;实现，活动内容只需展示文字即可，代码如下：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5" y="2855595"/>
            <a:ext cx="5782945" cy="1983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1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4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0000"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  <a:endParaRPr lang="zh-CN" altLang="en-US" sz="3800" b="1" spc="220" baseline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  <a:endParaRPr lang="zh-CN" altLang="en-US" sz="1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  <a:endParaRPr lang="zh-CN" altLang="en-US" sz="1000"/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  <a:endParaRPr lang="zh-CN" altLang="en-US" sz="1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  <a:endParaRPr sz="100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1</a:t>
              </a:r>
              <a:r>
                <a:rPr lang="en-US" altLang="zh-CN" sz="1000"/>
                <a:t> </a:t>
              </a:r>
              <a:r>
                <a:rPr sz="1000"/>
                <a:t>电商网站表单设计与优化</a:t>
              </a:r>
              <a:endParaRPr sz="1000"/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339215"/>
            <a:ext cx="4760595" cy="46482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步骤8.2：商品活动信息模块的CSS样式设置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586105" y="2510790"/>
            <a:ext cx="4991100" cy="2371725"/>
          </a:xfrm>
          <a:prstGeom prst="round1Rect">
            <a:avLst/>
          </a:prstGeom>
          <a:solidFill>
            <a:srgbClr val="3C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观察图的商品活动信息模块可以发现：活动标签需要设置文本的颜色、行高、居中对齐、容器边框、背景等，活动内容需要设置文字的颜色、行高、字体大小等，代码如下：</a:t>
            </a:r>
            <a:endParaRPr lang="zh-CN" altLang="en-US" sz="1600"/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45" y="1858010"/>
            <a:ext cx="5274310" cy="5994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75" y="2510790"/>
            <a:ext cx="2291080" cy="237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479550"/>
            <a:ext cx="507111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步骤9：商品规格选择模块内容及样式设置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485" y="2195830"/>
            <a:ext cx="7903845" cy="929005"/>
          </a:xfrm>
          <a:prstGeom prst="rect">
            <a:avLst/>
          </a:prstGeom>
          <a:noFill/>
          <a:ln>
            <a:solidFill>
              <a:srgbClr val="3D7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商品规格模块由左边的规格类型及右边的规格明细组成，规格明细从左到右从上至下排列。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" y="3333750"/>
            <a:ext cx="7940040" cy="1195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339215"/>
            <a:ext cx="4760595" cy="46482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步骤9.1：商品规格选择模块页面实现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6105" y="1930400"/>
            <a:ext cx="8035925" cy="739140"/>
          </a:xfrm>
          <a:prstGeom prst="round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商品规格容器使用无序列表来实现，为了增加鼠标悬停效果，可以使用&lt;a&gt;标签嵌套商品规格明细，代码如下：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796540"/>
            <a:ext cx="2685415" cy="210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339215"/>
            <a:ext cx="4760595" cy="46482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步骤9.2：商品规格选择CSS样式设置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6105" y="3322955"/>
            <a:ext cx="8035925" cy="1320800"/>
          </a:xfrm>
          <a:prstGeom prst="round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观察图，再结合日常购物体验，可以发现：无序列表需要设置显示方式为内联元素，并且对齐方式为居于其父元素的中部，另外文本要设置不会换行，并且设置最小宽度，代码如下：</a:t>
            </a:r>
            <a:endParaRPr lang="zh-CN" altLang="en-US" sz="1600"/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1985010"/>
            <a:ext cx="7801610" cy="1174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246505"/>
            <a:ext cx="4356100" cy="356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479550"/>
            <a:ext cx="507111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步骤10：商品数量选择模块内容及样式设置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485" y="2195830"/>
            <a:ext cx="7903845" cy="481330"/>
          </a:xfrm>
          <a:prstGeom prst="rect">
            <a:avLst/>
          </a:prstGeom>
          <a:noFill/>
          <a:ln>
            <a:solidFill>
              <a:srgbClr val="3D7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商品数量由一个默认值为0的文本框及两个按钮组成，如图所示。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60" y="2889885"/>
            <a:ext cx="3390900" cy="1670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339215"/>
            <a:ext cx="4760595" cy="46482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步骤10.1：商品数量选择模块页面实现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105" y="1997075"/>
            <a:ext cx="4250055" cy="2738755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文本输入框由&lt;input&gt;标签实现，另外需要设置默认值为0、最大长度为4、文本框只读。除此之外，此处的数量只能通过文本框右边的两个图标来加减，右侧上下按钮使用&lt;a&gt;标签+背景图的方式实现，代码如下：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15" y="1997075"/>
            <a:ext cx="3412490" cy="278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339215"/>
            <a:ext cx="4760595" cy="46482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ctr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步骤10.2：商品数量选择模块CSS样式设置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7795" y="1988820"/>
            <a:ext cx="5891530" cy="10198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195" bIns="144145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</a:rPr>
              <a:t>观察左图可以发现：输入框需要设置边框、高宽、字体颜色及居中对齐，两个&lt;a&gt;标签需要设置背景图片以达到类似于按钮的效果，代码如下：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2017713"/>
            <a:ext cx="1952625" cy="962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95" y="3117215"/>
            <a:ext cx="3141980" cy="177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677670"/>
            <a:ext cx="507111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步骤11：配送信息模块内容及样式设置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105" y="2470785"/>
            <a:ext cx="7903845" cy="481330"/>
          </a:xfrm>
          <a:prstGeom prst="rect">
            <a:avLst/>
          </a:prstGeom>
          <a:noFill/>
          <a:ln>
            <a:solidFill>
              <a:srgbClr val="3D7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配送信息模块由左边的图片和右边的配送信息组成，如图所示。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95" y="3260090"/>
            <a:ext cx="3883025" cy="1170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487805"/>
            <a:ext cx="7859395" cy="1421765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l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步骤11.1：配送信息模块页面实现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将图片容器与文字嵌套进同一个父级容器，随后再设置图片的宽和高即可，代码如下：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" y="3089910"/>
            <a:ext cx="7802245" cy="1553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330960"/>
            <a:ext cx="7859395" cy="1777365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l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步骤11.2：配送信息模块CSS样式实现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  <a:p>
            <a:pPr indent="0" algn="l" fontAlgn="auto">
              <a:lnSpc>
                <a:spcPct val="150000"/>
              </a:lnSpc>
            </a:pP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观察图，发现图片已经设置了宽高属性，只需要设置父容器的背景色、字体颜色、行高等属性即可，代码如下：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9013" y="1703070"/>
            <a:ext cx="2085975" cy="628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60" y="3170555"/>
            <a:ext cx="4362450" cy="168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487805"/>
            <a:ext cx="507111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步骤12：温馨提示模块内容及样式设置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105" y="2192655"/>
            <a:ext cx="7903845" cy="988060"/>
          </a:xfrm>
          <a:prstGeom prst="rect">
            <a:avLst/>
          </a:prstGeom>
          <a:noFill/>
          <a:ln>
            <a:solidFill>
              <a:srgbClr val="3D7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温馨提示模块由四段文字组成，直接在div中展示文字即可，如图4-22所示。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3344545"/>
            <a:ext cx="7153910" cy="125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584325"/>
            <a:ext cx="3709670" cy="282321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l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步骤12.1：温馨提示模块页面实现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温馨提示模块由四段文字组成，可以使用div+文字的方式实现，也可以使用&lt;P&gt;段落标签实现。这里我们采用div+文字的方式实现，代码如下：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30" y="1826895"/>
            <a:ext cx="4135755" cy="233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105" y="1276350"/>
            <a:ext cx="7859395" cy="2158365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0" algn="l" fontAlgn="auto">
              <a:lnSpc>
                <a:spcPct val="150000"/>
              </a:lnSpc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步骤12.2：温馨提示模块的CSS样式设置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  <a:p>
            <a:pPr indent="0" algn="l" fontAlgn="auto">
              <a:lnSpc>
                <a:spcPct val="150000"/>
              </a:lnSpc>
            </a:pP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  <a:p>
            <a:pPr indent="0" algn="l" fontAlgn="auto">
              <a:lnSpc>
                <a:spcPct val="150000"/>
              </a:lnSpc>
            </a:pP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观察图可以返现，温馨提示模块式纯文字展示，故此处只需要设置其字体颜色和大小即可，代码如下：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41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45" y="1702118"/>
            <a:ext cx="5274310" cy="9264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" y="3494405"/>
            <a:ext cx="7785735" cy="126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492885"/>
            <a:ext cx="506539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四、鼠标离开产品主图元素事件效果实现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8630" y="2126615"/>
            <a:ext cx="8197215" cy="88900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5900"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此处使用mouseleave事件，只有当鼠标指针离开被选元素时才会触发，mouseout鼠标指针离开被选元素和其任何子元素都会触发，代码如下：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3216910"/>
            <a:ext cx="8237855" cy="134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443355"/>
            <a:ext cx="506539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五、点击产品规格添加选中状态效果实现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8630" y="2043430"/>
            <a:ext cx="8197215" cy="1261110"/>
          </a:xfrm>
          <a:prstGeom prst="roundRect">
            <a:avLst/>
          </a:prstGeom>
          <a:solidFill>
            <a:srgbClr val="3B64DA"/>
          </a:solidFill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590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</a:rPr>
              <a:t>获取class名字为“gdproperty li”元素，然后添加点击事件，当点击某一个产品规格时，给当前规格添加样式，然后移出其他未选中的产品规格样式，代码如下：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3440430"/>
            <a:ext cx="8197850" cy="136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443355"/>
            <a:ext cx="506539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六、点击向上箭头增加产品数量效果实现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630" y="2035175"/>
            <a:ext cx="8197215" cy="2666365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5900" bIns="158369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</a:rPr>
              <a:t>先获取当前产品数量，然后给当前产品数量+1，再将增加后的数值重新赋予到当前产品数量，代码如下：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3112770"/>
            <a:ext cx="6838315" cy="1399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443355"/>
            <a:ext cx="506539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七、点击向下箭头减少产品数量效果实现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630" y="2110105"/>
            <a:ext cx="8204835" cy="796290"/>
          </a:xfrm>
          <a:prstGeom prst="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先获取当前产品数量，然后给当前产品数量-1，再将减少后的数值重新赋予到当前产品数量，代码如下：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3066415"/>
            <a:ext cx="6311265" cy="1753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628900"/>
            <a:ext cx="4079875" cy="922020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什么是盒子模型？盒子模型有哪些特点？盒子模型的内边距怎么设置？</a:t>
            </a:r>
            <a:endParaRPr b="1">
              <a:solidFill>
                <a:srgbClr val="3B64DA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84675" y="2536825"/>
            <a:ext cx="4020820" cy="111252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cs typeface="黑体" panose="02010609060101010101" charset="-122"/>
              </a:rPr>
              <a:t>1.请实现一个宽度为300px,边框为5px，黑色实线显示，外边距为0px，内边距为5px的盒子；</a:t>
            </a:r>
            <a:endParaRPr lang="en-US" altLang="zh-CN" sz="1600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84675" y="3771265"/>
            <a:ext cx="4020820" cy="9360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3B64DA"/>
                </a:solidFill>
                <a:cs typeface="黑体" panose="02010609060101010101" charset="-122"/>
              </a:rPr>
              <a:t>2.计算出上面盒子的总宽度。</a:t>
            </a:r>
            <a:endParaRPr lang="en-US" altLang="zh-CN">
              <a:solidFill>
                <a:srgbClr val="3B64DA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205516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项目四 商品详情页制作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任务训练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</a:rPr>
              <a:t>扫码进入课程网站，获取对应任务单，阅读任务目标，根据任务步骤，完成拓展任务并提交。</a:t>
            </a:r>
            <a:endParaRPr sz="14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项目背景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13847" y="1496790"/>
            <a:ext cx="6087291" cy="346439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07022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5945" y="1630045"/>
            <a:ext cx="46424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latin typeface="黑体" panose="02010609060101010101" charset="-122"/>
                <a:ea typeface="黑体" panose="02010609060101010101" charset="-122"/>
              </a:rPr>
              <a:t>商品详情页做为电商网站中最重要的页面，同时也是电商网站中流量最大的页面，商品详情页的好坏直接影响着商品的转化率，所以制作一个优秀的商品详情页能帮助电商网站提高商品转化率，这也是电商网站最重要的一点。</a:t>
            </a:r>
            <a:endParaRPr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在电商网站中，商品详情页是非常重要的一个页面，每一次交易用户都要浏览商品详情页，本章节主要介绍电商网站的商品详情页制作。主要研究内容如下：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研究内容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商品详情页板块的结构搭建与样式设置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3434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sym typeface="+mn-ea"/>
              </a:rPr>
              <a:t>关联推荐板块的结构搭建和样式设置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8145" y="4076700"/>
            <a:ext cx="2824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导航区的结构搭建和样式设置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rot="0"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学习目标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1.了解盒子模型的基础知识；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2.认识常规流的基础知识；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3.了解CSS浮动的相关知识；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4.认识CCS中的选择器。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1.掌握盒子模型的使用方式；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2.掌握常规流相关样式属性设置；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3.掌握使用CSS的选择器方法；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4.掌握CSS中的浮动运用技巧。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1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1.培养学生分析问题、解决问题的工作能力；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2.锻炼学生的动手开发代码的能力。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2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任务一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商品详情版块的结构搭建与样式设置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6230" y="149225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9060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三、JavaScript的简介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683" r="18543"/>
          <a:stretch>
            <a:fillRect/>
          </a:stretch>
        </p:blipFill>
        <p:spPr>
          <a:xfrm>
            <a:off x="501015" y="2317115"/>
            <a:ext cx="2760980" cy="2313305"/>
          </a:xfrm>
          <a:prstGeom prst="rect">
            <a:avLst/>
          </a:prstGeom>
        </p:spPr>
      </p:pic>
      <p:sp>
        <p:nvSpPr>
          <p:cNvPr id="13" name="流程图: 可选过程 12"/>
          <p:cNvSpPr/>
          <p:nvPr/>
        </p:nvSpPr>
        <p:spPr>
          <a:xfrm>
            <a:off x="3717925" y="2550795"/>
            <a:ext cx="4940300" cy="1915795"/>
          </a:xfrm>
          <a:prstGeom prst="flowChartAlternateProcess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7970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JavaScript最早被使用在HTML网页上，增加网页上的动态功能。它实则是一种运行在客户端的脚本语言，其解释器被称为JavaScript引擎，是浏览器的一部分。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0659_1*i*9"/>
  <p:tag name="KSO_WM_TEMPLATE_CATEGORY" val="diagram"/>
  <p:tag name="KSO_WM_TEMPLATE_INDEX" val="2020065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PLACING_PICTURE_USER_VIEWPORT" val="{&quot;height&quot;:6140.5307086614175,&quot;width&quot;:4605.39842519685}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8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.xml><?xml version="1.0" encoding="utf-8"?>
<p:tagLst xmlns:p="http://schemas.openxmlformats.org/presentationml/2006/main">
  <p:tag name="ISLIDE.PICTURE" val="#741892;#589952;"/>
  <p:tag name="ISLIDE.ICON" val="#368956;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2.xml><?xml version="1.0" encoding="utf-8"?>
<p:tagLst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1"/>
</p:tagLst>
</file>

<file path=ppt/tags/tag27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1"/>
</p:tagLst>
</file>

<file path=ppt/tags/tag28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2"/>
</p:tagLst>
</file>

<file path=ppt/tags/tag29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0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2"/>
</p:tagLst>
</file>

<file path=ppt/tags/tag31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4"/>
</p:tagLst>
</file>

<file path=ppt/tags/tag32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5"/>
</p:tagLst>
</file>

<file path=ppt/tags/tag33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3"/>
</p:tagLst>
</file>

<file path=ppt/tags/tag34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6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ISLIDE.PICTURE" val="#741892;#589952;"/>
  <p:tag name="ISLIDE.ICON" val="#368956;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8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华文细黑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3288</Words>
  <Application>WPS 演示</Application>
  <PresentationFormat>全屏显示(16:9)</PresentationFormat>
  <Paragraphs>284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宋体</vt:lpstr>
      <vt:lpstr>Wingdings</vt:lpstr>
      <vt:lpstr>黑体</vt:lpstr>
      <vt:lpstr>微软雅黑</vt:lpstr>
      <vt:lpstr>Gill Sans</vt:lpstr>
      <vt:lpstr>Calibri Light</vt:lpstr>
      <vt:lpstr>Arial Unicode MS</vt:lpstr>
      <vt:lpstr>华文细黑</vt:lpstr>
      <vt:lpstr>微软雅黑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。嗯呐</cp:lastModifiedBy>
  <cp:revision>473</cp:revision>
  <dcterms:created xsi:type="dcterms:W3CDTF">2019-06-21T02:16:00Z</dcterms:created>
  <dcterms:modified xsi:type="dcterms:W3CDTF">2021-12-06T05:44:51Z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