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1"/>
  </p:handoutMasterIdLst>
  <p:sldIdLst>
    <p:sldId id="785" r:id="rId3"/>
    <p:sldId id="786" r:id="rId4"/>
    <p:sldId id="787" r:id="rId5"/>
    <p:sldId id="482" r:id="rId6"/>
    <p:sldId id="693" r:id="rId7"/>
    <p:sldId id="694" r:id="rId9"/>
    <p:sldId id="695" r:id="rId10"/>
    <p:sldId id="696" r:id="rId11"/>
    <p:sldId id="745" r:id="rId12"/>
    <p:sldId id="700" r:id="rId13"/>
    <p:sldId id="767" r:id="rId14"/>
    <p:sldId id="768" r:id="rId15"/>
    <p:sldId id="701" r:id="rId16"/>
    <p:sldId id="769" r:id="rId17"/>
    <p:sldId id="770" r:id="rId18"/>
    <p:sldId id="771" r:id="rId19"/>
    <p:sldId id="587" r:id="rId20"/>
    <p:sldId id="775" r:id="rId21"/>
    <p:sldId id="776" r:id="rId22"/>
    <p:sldId id="777" r:id="rId23"/>
    <p:sldId id="778" r:id="rId24"/>
    <p:sldId id="779" r:id="rId25"/>
    <p:sldId id="666" r:id="rId26"/>
    <p:sldId id="542" r:id="rId27"/>
    <p:sldId id="543" r:id="rId28"/>
    <p:sldId id="544" r:id="rId29"/>
    <p:sldId id="54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88" y="91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</a:fld>
            <a:endParaRPr lang="zh-CN" altLang="en-US">
              <a:cs typeface="黑体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5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5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5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6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02310" y="1289685"/>
            <a:ext cx="7738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黑体" panose="02010609060101010101" charset="-122"/>
              </a:rPr>
              <a:t>由于浮动框不在文档的普通流中，所以文档的普通流中的块框表现得就像浮动框不存在一样。</a:t>
            </a:r>
            <a:endParaRPr lang="zh-CN" b="0"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 flipH="1">
            <a:off x="535305" y="1342390"/>
            <a:ext cx="93980" cy="540000"/>
          </a:xfrm>
          <a:prstGeom prst="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微信截图_202111221718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957070"/>
            <a:ext cx="5603875" cy="27666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4585" y="2213610"/>
            <a:ext cx="2179955" cy="242252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当左侧图中的框1向右浮动时，它脱离文档流并且向右移动，直到右边缘碰到包含框的右边缘为止。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8080" y="463613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b="0">
                <a:ea typeface="黑体" panose="02010609060101010101" charset="-122"/>
              </a:rPr>
              <a:t>CSS浮动1</a:t>
            </a:r>
            <a:endParaRPr lang="zh-CN" altLang="en-US" b="0"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5765" y="1625600"/>
            <a:ext cx="2898775" cy="286893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当右侧图中的框1向左浮动时，它脱离文档流并且向左移动，直到它的左边缘碰到包含框的左边缘。因其已不再处于文档流中，故不占据空间，实际上覆盖住了框2，使框2从视图中消失（见左侧图）。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2325" y="412686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b="0">
                <a:ea typeface="黑体" panose="02010609060101010101" charset="-122"/>
              </a:rPr>
              <a:t>CSS浮动</a:t>
            </a:r>
            <a:r>
              <a:rPr lang="en-US" altLang="zh-CN" b="0">
                <a:ea typeface="黑体" panose="02010609060101010101" charset="-122"/>
              </a:rPr>
              <a:t>2</a:t>
            </a:r>
            <a:endParaRPr lang="en-US" altLang="zh-CN" b="0">
              <a:ea typeface="黑体" panose="02010609060101010101" charset="-122"/>
            </a:endParaRPr>
          </a:p>
        </p:txBody>
      </p:sp>
      <p:pic>
        <p:nvPicPr>
          <p:cNvPr id="7" name="图片 4" descr="微信截图_20211122172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624965"/>
            <a:ext cx="4948555" cy="2369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2885" y="2124710"/>
            <a:ext cx="3294380" cy="272415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左侧的三个框等长等宽，故同时浮动时由于包含框太窄无法容纳三个浮动元素水平排列时，其他浮动框就会自动向下移动；右侧的三个框中，框1高于框2和框3，当三个框同时浮动时，其他元素在向下移动时就会被“卡住”。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9445" y="4553585"/>
            <a:ext cx="18383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b="0">
                <a:ea typeface="黑体" panose="02010609060101010101" charset="-122"/>
              </a:rPr>
              <a:t>CSS浮动</a:t>
            </a:r>
            <a:r>
              <a:rPr lang="en-US" altLang="zh-CN" b="0">
                <a:ea typeface="黑体" panose="02010609060101010101" charset="-122"/>
              </a:rPr>
              <a:t>3</a:t>
            </a:r>
            <a:endParaRPr lang="en-US" altLang="zh-CN" b="0">
              <a:ea typeface="黑体" panose="02010609060101010101" charset="-122"/>
            </a:endParaRPr>
          </a:p>
        </p:txBody>
      </p:sp>
      <p:pic>
        <p:nvPicPr>
          <p:cNvPr id="2" name="图片 5" descr="微信截图_202111221728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2052320"/>
            <a:ext cx="4899025" cy="231902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0" y="1158875"/>
            <a:ext cx="9143365" cy="76708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如果右侧的三个框同时向左浮动，框1向左浮动直到碰到包含框，另外两个框向左浮动直到碰到前一个浮动框。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1378585"/>
            <a:ext cx="2934335" cy="422910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（二）浮动属性</a:t>
            </a:r>
            <a:endParaRPr lang="zh-CN" altLang="en-US"/>
          </a:p>
        </p:txBody>
      </p:sp>
      <p:sp>
        <p:nvSpPr>
          <p:cNvPr id="3" name="流程图: 终止 2"/>
          <p:cNvSpPr/>
          <p:nvPr/>
        </p:nvSpPr>
        <p:spPr>
          <a:xfrm>
            <a:off x="415925" y="1911985"/>
            <a:ext cx="1455420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B64DA"/>
                </a:solidFill>
              </a:rPr>
              <a:t>float属性</a:t>
            </a:r>
            <a:endParaRPr lang="zh-CN" altLang="en-US">
              <a:solidFill>
                <a:srgbClr val="3B64DA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6415" y="2444750"/>
            <a:ext cx="8091805" cy="142811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元素的浮动是指设置了浮动属性的元素会脱离标准常规流的控制，移动到其父元素中指定位置的过程，在CSS中，通过float属性来定义浮动，其基本语法格式如下：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3998595"/>
            <a:ext cx="8122285" cy="63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6" name="MH_Other_1"/>
          <p:cNvSpPr/>
          <p:nvPr>
            <p:custDataLst>
              <p:tags r:id="rId2"/>
            </p:custDataLst>
          </p:nvPr>
        </p:nvSpPr>
        <p:spPr bwMode="gray">
          <a:xfrm>
            <a:off x="3037840" y="2867025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7" name="MH_Other_2"/>
          <p:cNvSpPr/>
          <p:nvPr>
            <p:custDataLst>
              <p:tags r:id="rId3"/>
            </p:custDataLst>
          </p:nvPr>
        </p:nvSpPr>
        <p:spPr bwMode="gray">
          <a:xfrm>
            <a:off x="4445953" y="2867025"/>
            <a:ext cx="269875" cy="796925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8" name="MH_Other_3"/>
          <p:cNvSpPr/>
          <p:nvPr>
            <p:custDataLst>
              <p:tags r:id="rId4"/>
            </p:custDataLst>
          </p:nvPr>
        </p:nvSpPr>
        <p:spPr bwMode="gray">
          <a:xfrm flipH="1">
            <a:off x="4738053" y="2867025"/>
            <a:ext cx="1393825" cy="796925"/>
          </a:xfrm>
          <a:custGeom>
            <a:avLst/>
            <a:gdLst>
              <a:gd name="T0" fmla="*/ 0 w 735"/>
              <a:gd name="T1" fmla="*/ 0 h 532"/>
              <a:gd name="T2" fmla="*/ 382 w 735"/>
              <a:gd name="T3" fmla="*/ 202 h 532"/>
              <a:gd name="T4" fmla="*/ 577 w 735"/>
              <a:gd name="T5" fmla="*/ 202 h 532"/>
              <a:gd name="T6" fmla="*/ 637 w 735"/>
              <a:gd name="T7" fmla="*/ 249 h 532"/>
              <a:gd name="T8" fmla="*/ 639 w 735"/>
              <a:gd name="T9" fmla="*/ 402 h 532"/>
              <a:gd name="T10" fmla="*/ 598 w 735"/>
              <a:gd name="T11" fmla="*/ 400 h 532"/>
              <a:gd name="T12" fmla="*/ 669 w 735"/>
              <a:gd name="T13" fmla="*/ 532 h 532"/>
              <a:gd name="T14" fmla="*/ 735 w 735"/>
              <a:gd name="T15" fmla="*/ 402 h 532"/>
              <a:gd name="T16" fmla="*/ 696 w 735"/>
              <a:gd name="T17" fmla="*/ 402 h 532"/>
              <a:gd name="T18" fmla="*/ 694 w 735"/>
              <a:gd name="T19" fmla="*/ 226 h 532"/>
              <a:gd name="T20" fmla="*/ 616 w 735"/>
              <a:gd name="T21" fmla="*/ 150 h 532"/>
              <a:gd name="T22" fmla="*/ 335 w 735"/>
              <a:gd name="T23" fmla="*/ 149 h 532"/>
              <a:gd name="T24" fmla="*/ 69 w 735"/>
              <a:gd name="T25" fmla="*/ 0 h 532"/>
              <a:gd name="T26" fmla="*/ 0 w 735"/>
              <a:gd name="T27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/>
        </p:spPr>
        <p:txBody>
          <a:bodyPr wrap="none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307205" name="MH_SubTitle_1"/>
          <p:cNvSpPr/>
          <p:nvPr>
            <p:custDataLst>
              <p:tags r:id="rId5"/>
            </p:custDataLst>
          </p:nvPr>
        </p:nvSpPr>
        <p:spPr>
          <a:xfrm>
            <a:off x="2393315" y="1652588"/>
            <a:ext cx="1116013" cy="1116012"/>
          </a:xfrm>
          <a:prstGeom prst="roundRect">
            <a:avLst>
              <a:gd name="adj" fmla="val 11764"/>
            </a:avLst>
          </a:prstGeom>
          <a:solidFill>
            <a:srgbClr val="3B64DA"/>
          </a:solidFill>
          <a:ln w="9525">
            <a:noFill/>
          </a:ln>
        </p:spPr>
        <p:txBody>
          <a:bodyPr lIns="0" tIns="0" rIns="0" bIns="0" anchor="ctr"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left</a:t>
            </a:r>
            <a:endParaRPr lang="en-US" altLang="zh-CN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左浮动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206" name="MH_SubTitle_2"/>
          <p:cNvSpPr/>
          <p:nvPr>
            <p:custDataLst>
              <p:tags r:id="rId6"/>
            </p:custDataLst>
          </p:nvPr>
        </p:nvSpPr>
        <p:spPr>
          <a:xfrm>
            <a:off x="4014153" y="1624013"/>
            <a:ext cx="1116012" cy="1116012"/>
          </a:xfrm>
          <a:prstGeom prst="roundRect">
            <a:avLst>
              <a:gd name="adj" fmla="val 11764"/>
            </a:avLst>
          </a:prstGeom>
          <a:solidFill>
            <a:srgbClr val="80A6F2"/>
          </a:solidFill>
          <a:ln w="9525">
            <a:noFill/>
          </a:ln>
        </p:spPr>
        <p:txBody>
          <a:bodyPr lIns="0" tIns="0" rIns="0" bIns="0" anchor="ctr"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right</a:t>
            </a:r>
            <a:endParaRPr lang="en-US" altLang="zh-CN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右浮动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07207" name="MH_SubTitle_3"/>
          <p:cNvSpPr/>
          <p:nvPr>
            <p:custDataLst>
              <p:tags r:id="rId7"/>
            </p:custDataLst>
          </p:nvPr>
        </p:nvSpPr>
        <p:spPr>
          <a:xfrm>
            <a:off x="5638165" y="1652588"/>
            <a:ext cx="1116013" cy="1116012"/>
          </a:xfrm>
          <a:prstGeom prst="roundRect">
            <a:avLst>
              <a:gd name="adj" fmla="val 11764"/>
            </a:avLst>
          </a:prstGeom>
          <a:solidFill>
            <a:srgbClr val="3D74EB"/>
          </a:solidFill>
          <a:ln w="9525">
            <a:noFill/>
          </a:ln>
        </p:spPr>
        <p:txBody>
          <a:bodyPr lIns="0" tIns="0" rIns="0" bIns="0" anchor="ctr"/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none</a:t>
            </a:r>
            <a:endParaRPr lang="en-US" altLang="zh-CN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 latinLnBrk="1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不浮动</a:t>
            </a:r>
            <a:endParaRPr lang="zh-CN" altLang="en-US" sz="1600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9" name="MH_Title_1"/>
          <p:cNvSpPr/>
          <p:nvPr>
            <p:custDataLst>
              <p:tags r:id="rId8"/>
            </p:custDataLst>
          </p:nvPr>
        </p:nvSpPr>
        <p:spPr>
          <a:xfrm>
            <a:off x="2799715" y="3790950"/>
            <a:ext cx="3595688" cy="917575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float的属性值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3217863" y="1667510"/>
            <a:ext cx="2795588" cy="2795588"/>
          </a:xfrm>
          <a:prstGeom prst="diamond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8" name="MH_Other_2"/>
          <p:cNvSpPr/>
          <p:nvPr>
            <p:custDataLst>
              <p:tags r:id="rId3"/>
            </p:custDataLst>
          </p:nvPr>
        </p:nvSpPr>
        <p:spPr>
          <a:xfrm rot="18875958">
            <a:off x="2658269" y="1777841"/>
            <a:ext cx="1938338" cy="609600"/>
          </a:xfrm>
          <a:prstGeom prst="triangle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9" name="MH_Other_3"/>
          <p:cNvSpPr/>
          <p:nvPr>
            <p:custDataLst>
              <p:tags r:id="rId4"/>
            </p:custDataLst>
          </p:nvPr>
        </p:nvSpPr>
        <p:spPr>
          <a:xfrm rot="18875958">
            <a:off x="3267869" y="1754029"/>
            <a:ext cx="584200" cy="582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2" name="MH_Other_5"/>
          <p:cNvSpPr/>
          <p:nvPr>
            <p:custDataLst>
              <p:tags r:id="rId5"/>
            </p:custDataLst>
          </p:nvPr>
        </p:nvSpPr>
        <p:spPr>
          <a:xfrm rot="2709347">
            <a:off x="4619625" y="1772285"/>
            <a:ext cx="1939925" cy="609600"/>
          </a:xfrm>
          <a:prstGeom prst="triangle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3" name="MH_Other_6"/>
          <p:cNvSpPr/>
          <p:nvPr>
            <p:custDataLst>
              <p:tags r:id="rId6"/>
            </p:custDataLst>
          </p:nvPr>
        </p:nvSpPr>
        <p:spPr>
          <a:xfrm rot="2709347">
            <a:off x="5335588" y="1718310"/>
            <a:ext cx="584200" cy="584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8" name="MH_Other_8"/>
          <p:cNvSpPr/>
          <p:nvPr>
            <p:custDataLst>
              <p:tags r:id="rId7"/>
            </p:custDataLst>
          </p:nvPr>
        </p:nvSpPr>
        <p:spPr>
          <a:xfrm rot="8125751" flipH="1">
            <a:off x="4638675" y="3742373"/>
            <a:ext cx="1938338" cy="609600"/>
          </a:xfrm>
          <a:prstGeom prst="triangle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19" name="MH_Other_9"/>
          <p:cNvSpPr/>
          <p:nvPr>
            <p:custDataLst>
              <p:tags r:id="rId8"/>
            </p:custDataLst>
          </p:nvPr>
        </p:nvSpPr>
        <p:spPr>
          <a:xfrm rot="8125751" flipH="1">
            <a:off x="5353050" y="3823335"/>
            <a:ext cx="582613" cy="582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21" name="MH_Other_11"/>
          <p:cNvSpPr/>
          <p:nvPr>
            <p:custDataLst>
              <p:tags r:id="rId9"/>
            </p:custDataLst>
          </p:nvPr>
        </p:nvSpPr>
        <p:spPr>
          <a:xfrm rot="13490653" flipH="1">
            <a:off x="2657475" y="3737610"/>
            <a:ext cx="1938338" cy="609600"/>
          </a:xfrm>
          <a:prstGeom prst="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22" name="MH_Other_12"/>
          <p:cNvSpPr/>
          <p:nvPr>
            <p:custDataLst>
              <p:tags r:id="rId10"/>
            </p:custDataLst>
          </p:nvPr>
        </p:nvSpPr>
        <p:spPr>
          <a:xfrm rot="13490653" flipH="1">
            <a:off x="3268663" y="3788410"/>
            <a:ext cx="582613" cy="584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4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  <p:sp>
        <p:nvSpPr>
          <p:cNvPr id="376847" name="MH_SubTitle_4"/>
          <p:cNvSpPr txBox="1"/>
          <p:nvPr>
            <p:custDataLst>
              <p:tags r:id="rId11"/>
            </p:custDataLst>
          </p:nvPr>
        </p:nvSpPr>
        <p:spPr>
          <a:xfrm>
            <a:off x="475933" y="3566478"/>
            <a:ext cx="2671762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浮动会脱离标准流，不占位置，但会影响标准流，且只有左右浮动。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6848" name="MH_SubTitle_3"/>
          <p:cNvSpPr txBox="1"/>
          <p:nvPr>
            <p:custDataLst>
              <p:tags r:id="rId12"/>
            </p:custDataLst>
          </p:nvPr>
        </p:nvSpPr>
        <p:spPr>
          <a:xfrm>
            <a:off x="6042025" y="3566795"/>
            <a:ext cx="2670175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一个父级盒子里面的子盒子，如果其中一个子级有浮动，则其他子级都需要浮动；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6849" name="MH_SubTitle_2"/>
          <p:cNvSpPr txBox="1"/>
          <p:nvPr>
            <p:custDataLst>
              <p:tags r:id="rId13"/>
            </p:custDataLst>
          </p:nvPr>
        </p:nvSpPr>
        <p:spPr>
          <a:xfrm>
            <a:off x="6042025" y="1630363"/>
            <a:ext cx="2670175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浮动的元素排列位置，跟上一个元素（块级）有关系；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6850" name="MH_SubTitle_1"/>
          <p:cNvSpPr txBox="1"/>
          <p:nvPr>
            <p:custDataLst>
              <p:tags r:id="rId14"/>
            </p:custDataLst>
          </p:nvPr>
        </p:nvSpPr>
        <p:spPr>
          <a:xfrm>
            <a:off x="475615" y="1477010"/>
            <a:ext cx="2671763" cy="812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>
              <a:lnSpc>
                <a:spcPct val="130000"/>
              </a:lnSpc>
            </a:pP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浮动的元素总是找离它最近的父级元素对齐，但是不会超出内边距的范围；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MH_Title_1"/>
          <p:cNvSpPr/>
          <p:nvPr>
            <p:custDataLst>
              <p:tags r:id="rId15"/>
            </p:custDataLst>
          </p:nvPr>
        </p:nvSpPr>
        <p:spPr>
          <a:xfrm>
            <a:off x="3875088" y="2289810"/>
            <a:ext cx="1531938" cy="15335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float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属性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charset="-122"/>
                <a:cs typeface="+mn-cs"/>
              </a:rPr>
              <a:t>特点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415925" y="1378585"/>
            <a:ext cx="1455420" cy="412750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B64DA"/>
                </a:solidFill>
              </a:rPr>
              <a:t>clear属性</a:t>
            </a:r>
            <a:endParaRPr lang="zh-CN" altLang="en-US">
              <a:solidFill>
                <a:srgbClr val="3B64DA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6415" y="1911350"/>
            <a:ext cx="8091805" cy="105727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clear属性用于指定元素的哪一侧不允许出现浮动元素。在CSS中，clear属性用于清除浮动，其基本语法格式如下：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3159125"/>
            <a:ext cx="8135620" cy="636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5780" y="3945890"/>
            <a:ext cx="8092440" cy="7886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clear的属性值有left不允许有左浮动元素、right不允许有右浮动元素、none不允许两侧有浮动元素三种。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关联推荐版块结构搭建和样式设置的实施准备，需要先打开编码工具，导入上一节创建的mall项目，因为关联推荐版块属于商品详情页的一部分，所以直接在商品详情页的goodsdel.html文件中进行编码，另外继续使用goodsde.js脚本文件和goodsdel.css样式文件。</a:t>
            </a:r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86230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步骤4：连接模块内容实现和样式设置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2365" y="2604135"/>
            <a:ext cx="3642995" cy="120777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图上的商品连接加号可以使用图片实现，也可以使用容器中设置背景图的方式实现，代码如下:</a:t>
            </a:r>
            <a:endParaRPr lang="zh-CN" altLang="en-US" sz="1600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rcRect b="11928"/>
          <a:stretch>
            <a:fillRect/>
          </a:stretch>
        </p:blipFill>
        <p:spPr>
          <a:xfrm>
            <a:off x="499110" y="2523490"/>
            <a:ext cx="4378960" cy="1288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4020185"/>
            <a:ext cx="8091805" cy="46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2670" y="1358265"/>
            <a:ext cx="7044055" cy="119189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观察上图的连接模块样式效果可以发现，商品连接容器需要设置大小、居中及背景图片等属性，代码如下：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7" name="半闭框 6"/>
          <p:cNvSpPr/>
          <p:nvPr/>
        </p:nvSpPr>
        <p:spPr>
          <a:xfrm rot="16200000">
            <a:off x="923290" y="1776095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0" y="2700655"/>
            <a:ext cx="7044690" cy="2191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1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2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4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  <a:endParaRPr lang="zh-CN" altLang="en-US" sz="3800" b="1" spc="220" baseline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  <a:endParaRPr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  <a:endParaRPr lang="zh-CN" altLang="en-US" sz="14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  <a:endParaRPr lang="zh-CN" altLang="en-US" sz="1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  <a:endParaRPr lang="zh-CN" altLang="en-US" sz="1000"/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  <a:endParaRPr lang="zh-CN" altLang="en-US" sz="1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  <a:endParaRPr sz="1000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sz="1000"/>
                <a:t>任务</a:t>
              </a:r>
              <a:r>
                <a:rPr lang="en-US" altLang="zh-CN" sz="1000"/>
                <a:t>1</a:t>
              </a:r>
              <a:r>
                <a:rPr lang="en-US" altLang="zh-CN" sz="1000"/>
                <a:t> </a:t>
              </a:r>
              <a:r>
                <a:rPr sz="1000"/>
                <a:t>电商网站表单设计与优化</a:t>
              </a:r>
              <a:endParaRPr sz="1000"/>
            </a:p>
          </p:txBody>
        </p:sp>
      </p:grp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52855"/>
            <a:ext cx="487807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步骤5：关联商品模块内容实现和样式设置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780" y="1861185"/>
            <a:ext cx="8091805" cy="124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9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关联商品的布局基本与原商品布局一样，只是在价格下方多出来一个多项选择框，使用&lt;input&gt;标签可以实现，代码如下：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2683510"/>
            <a:ext cx="7032625" cy="4083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5780" y="3162300"/>
            <a:ext cx="8091805" cy="1711960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7218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关联商品CSS样式与原商品CSS样式一样，因此可以使用同一套CSS样式，只需要单独设置多项选择框的样式即可，CSS代码如下：</a:t>
            </a:r>
            <a:endParaRPr lang="zh-CN" altLang="en-US">
              <a:solidFill>
                <a:schemeClr val="bg1"/>
              </a:solidFill>
              <a:cs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55" y="3957955"/>
            <a:ext cx="4362450" cy="88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71905"/>
            <a:ext cx="524383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步骤6：统计商品信息模块内容实现和样式设置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755" y="1934210"/>
            <a:ext cx="4234180" cy="295148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统计商品信息模块中的商品数量区域使用&lt;p&gt;标签+&lt;span&gt;标签实现，搭配总价区域实现方式一样。之所以要使用两个标签，是因为数量和价格需要单独重点显示，使用单独的标签就可以单独设置其样式。加入购物车按钮使用&lt;a&gt;标签设置背景图的方式实现，代码如下：</a:t>
            </a:r>
            <a:endParaRPr lang="zh-CN" altLang="en-US">
              <a:solidFill>
                <a:srgbClr val="2D3A4A"/>
              </a:solidFill>
              <a:cs typeface="黑体" panose="02010609060101010101" charset="-122"/>
            </a:endParaRPr>
          </a:p>
        </p:txBody>
      </p:sp>
      <p:sp>
        <p:nvSpPr>
          <p:cNvPr id="8" name="半闭框 7"/>
          <p:cNvSpPr/>
          <p:nvPr/>
        </p:nvSpPr>
        <p:spPr>
          <a:xfrm rot="5400000" flipH="1">
            <a:off x="3475355" y="3703320"/>
            <a:ext cx="1395095" cy="1183005"/>
          </a:xfrm>
          <a:prstGeom prst="halfFrame">
            <a:avLst>
              <a:gd name="adj1" fmla="val 11379"/>
              <a:gd name="adj2" fmla="val 1379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00" y="2301240"/>
            <a:ext cx="3907790" cy="2216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15" y="1344295"/>
            <a:ext cx="8091805" cy="922020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99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商品数量统计和价格统计区域样式相同，所以共同使用一套样式即可。而“加入购物车”按钮需要设置元素的背景图片，CSS代码如下：</a:t>
            </a:r>
            <a:endParaRPr lang="zh-CN" altLang="en-US">
              <a:solidFill>
                <a:schemeClr val="bg1"/>
              </a:solidFill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5" y="2348230"/>
            <a:ext cx="5022850" cy="248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8630" y="1325245"/>
            <a:ext cx="4095750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cs typeface="黑体" panose="02010609060101010101" charset="-122"/>
              </a:rPr>
              <a:t>一、商品详情说明模块的页面实现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405" y="2108200"/>
            <a:ext cx="4764405" cy="280416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50" y="1968500"/>
            <a:ext cx="4764405" cy="280416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商品详情区域由商品详情和服务保障两部分组成，分别排列了多张描述图片，另外需要实现点击商品详情或服务保障标签跳转到相应位置，所以需要在第一张商品详情图和第一张服务保障图片之前使用&lt;a&gt;标签设置跳转的锚点，当用户点击跳转的标签时就可以在当前页面中跳转到相应的位置了，代码如下：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5" y="1968500"/>
            <a:ext cx="3435350" cy="294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321560"/>
            <a:ext cx="4079875" cy="1337945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元素设置&lt;float:left&gt;后相较于正常文档流会有怎样的变化？请说出3种CSS的常用选择器。</a:t>
            </a:r>
            <a:endParaRPr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cs typeface="黑体" panose="02010609060101010101" charset="-122"/>
              </a:rPr>
              <a:t>1.为图片添加边框和边距并浮动到文本的左侧；</a:t>
            </a:r>
            <a:endParaRPr lang="en-US" altLang="zh-CN" b="1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2.使一篇文章的标题和图片浮动到文字都右侧。</a:t>
            </a:r>
            <a:endParaRPr lang="en-US" altLang="zh-CN" b="1">
              <a:solidFill>
                <a:srgbClr val="3B64DA"/>
              </a:solidFill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  <a:endParaRPr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  <a:endParaRPr lang="zh-CN" altLang="en-US" sz="1600" b="1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97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3C4D63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项目四 商品详情页制作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项目背景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13847" y="1496790"/>
            <a:ext cx="6087291" cy="346439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07022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5945" y="1630045"/>
            <a:ext cx="46424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>
                <a:latin typeface="黑体" panose="02010609060101010101" charset="-122"/>
                <a:ea typeface="黑体" panose="02010609060101010101" charset="-122"/>
              </a:rPr>
              <a:t>商品详情页做为电商网站中最重要的页面，同时也是电商网站中流量最大的页面，商品详情页的好坏直接影响着商品的转化率，所以制作一个优秀的商品详情页能帮助电商网站提高商品转化率，这也是电商网站最重要的一点。</a:t>
            </a:r>
            <a:endParaRPr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在电商网站中，商品详情页是非常重要的一个页面，每一次交易用户都要浏览商品详情页，本章节主要介绍电商网站的商品详情页制作。主要研究内容如下：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研究内容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商品详情页板块的结构搭建与样式设置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3434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sym typeface="+mn-ea"/>
              </a:rPr>
              <a:t>关联推荐板块的结构搭建和样式设置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08145" y="4076700"/>
            <a:ext cx="28244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导航区的结构搭建和样式设置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rot="0"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 rot="0"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学习目标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1.了解盒子模型的基础知识；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2.认识常规流的基础知识；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3.了解CSS浮动的相关知识；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4.认识CCS中的选择器。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1.掌握盒子模型的使用方式；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2.掌握常规流相关样式属性设置；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3.掌握使用CSS的选择器方法；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4.掌握CSS中的浮动运用技巧。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1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1.培养学生分析问题、解决问题的工作能力；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2.锻炼学生的动手开发代码的能力。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  <a:endParaRPr lang="zh-CN" altLang="en-US" sz="1600" b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任务二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sym typeface="+mn-lt"/>
              </a:rPr>
              <a:t>关联推荐版块的结构搭建和样式设置</a:t>
            </a:r>
            <a:endParaRPr lang="zh-CN" altLang="en-US" sz="3200" b="1" spc="160" dirty="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sym typeface="+mn-lt"/>
            </a:endParaRP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44625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二、CSS浮动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9890" y="2520950"/>
            <a:ext cx="4531995" cy="220853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90035" y="2381250"/>
            <a:ext cx="4531995" cy="220853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浮动最早被用于控制图片以实现让其他元素“环绕”图片的效果，浮动的框可以向左或者向右移动，指导其外边缘触碰到包含框或两一个浮动框的边框位置。</a:t>
            </a:r>
            <a:endParaRPr lang="zh-CN" altLang="en-US"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381250"/>
            <a:ext cx="3519170" cy="2348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0659_1*i*9"/>
  <p:tag name="KSO_WM_TEMPLATE_CATEGORY" val="diagram"/>
  <p:tag name="KSO_WM_TEMPLATE_INDEX" val="20200659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PLACING_PICTURE_USER_VIEWPORT" val="{&quot;height&quot;:6140.5307086614175,&quot;width&quot;:4605.39842519685}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p="http://schemas.openxmlformats.org/presentationml/2006/main">
  <p:tag name="ISLIDE.PICTURE" val="#741892;#589952;"/>
  <p:tag name="ISLIDE.ICON" val="#368956;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30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31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32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33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34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35.xml><?xml version="1.0" encoding="utf-8"?>
<p:tagLst xmlns:p="http://schemas.openxmlformats.org/presentationml/2006/main">
  <p:tag name="POCKET_APPLY_TIME" val="2020年7月26日"/>
  <p:tag name="POCKET_APPLY_TYPE" val="Slide"/>
  <p:tag name="APPLYTYPE" val="Title"/>
  <p:tag name="APPLYORDER" val="1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1"/>
</p:tagLst>
</file>

<file path=ppt/tags/tag38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2"/>
</p:tagLst>
</file>

<file path=ppt/tags/tag39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40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5"/>
</p:tagLst>
</file>

<file path=ppt/tags/tag41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6"/>
</p:tagLst>
</file>

<file path=ppt/tags/tag42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8"/>
</p:tagLst>
</file>

<file path=ppt/tags/tag43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9"/>
</p:tagLst>
</file>

<file path=ppt/tags/tag44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11"/>
</p:tagLst>
</file>

<file path=ppt/tags/tag45.xml><?xml version="1.0" encoding="utf-8"?>
<p:tagLst xmlns:p="http://schemas.openxmlformats.org/presentationml/2006/main">
  <p:tag name="POCKET_APPLY_TIME" val="2020年7月26日"/>
  <p:tag name="POCKET_APPLY_TYPE" val="Slide"/>
  <p:tag name="APPLYTYPE" val="Other"/>
  <p:tag name="APPLYORDER" val="12"/>
</p:tagLst>
</file>

<file path=ppt/tags/tag46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4"/>
</p:tagLst>
</file>

<file path=ppt/tags/tag47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3"/>
</p:tagLst>
</file>

<file path=ppt/tags/tag48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2"/>
</p:tagLst>
</file>

<file path=ppt/tags/tag49.xml><?xml version="1.0" encoding="utf-8"?>
<p:tagLst xmlns:p="http://schemas.openxmlformats.org/presentationml/2006/main">
  <p:tag name="POCKET_APPLY_TIME" val="2020年7月26日"/>
  <p:tag name="POCKET_APPLY_TYPE" val="Slide"/>
  <p:tag name="APPLYTYPE" val="SubTitle"/>
  <p:tag name="APPLYORDER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50.xml><?xml version="1.0" encoding="utf-8"?>
<p:tagLst xmlns:p="http://schemas.openxmlformats.org/presentationml/2006/main">
  <p:tag name="POCKET_APPLY_TIME" val="2020年7月26日"/>
  <p:tag name="POCKET_APPLY_TYPE" val="Slide"/>
  <p:tag name="APPLYTYPE" val="Title"/>
  <p:tag name="APPLYORDER" val="1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ISLIDE.PICTURE" val="#741892;#589952;"/>
  <p:tag name="ISLIDE.ICON" val="#368956;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8.xml><?xml version="1.0" encoding="utf-8"?>
<p:tagLst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2415</Words>
  <Application>WPS 演示</Application>
  <PresentationFormat>全屏显示(16:9)</PresentationFormat>
  <Paragraphs>219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。嗯呐</cp:lastModifiedBy>
  <cp:revision>497</cp:revision>
  <dcterms:created xsi:type="dcterms:W3CDTF">2019-06-21T02:16:00Z</dcterms:created>
  <dcterms:modified xsi:type="dcterms:W3CDTF">2021-12-06T05:44:46Z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