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8"/>
  </p:handoutMasterIdLst>
  <p:sldIdLst>
    <p:sldId id="731" r:id="rId3"/>
    <p:sldId id="732" r:id="rId4"/>
    <p:sldId id="733" r:id="rId5"/>
    <p:sldId id="482" r:id="rId6"/>
    <p:sldId id="693" r:id="rId7"/>
    <p:sldId id="694" r:id="rId9"/>
    <p:sldId id="695" r:id="rId10"/>
    <p:sldId id="696" r:id="rId11"/>
    <p:sldId id="639" r:id="rId12"/>
    <p:sldId id="697" r:id="rId13"/>
    <p:sldId id="699" r:id="rId14"/>
    <p:sldId id="698" r:id="rId15"/>
    <p:sldId id="700" r:id="rId16"/>
    <p:sldId id="587" r:id="rId17"/>
    <p:sldId id="588" r:id="rId18"/>
    <p:sldId id="722" r:id="rId19"/>
    <p:sldId id="723" r:id="rId20"/>
    <p:sldId id="666" r:id="rId21"/>
    <p:sldId id="674" r:id="rId22"/>
    <p:sldId id="673" r:id="rId23"/>
    <p:sldId id="542" r:id="rId24"/>
    <p:sldId id="543" r:id="rId25"/>
    <p:sldId id="544" r:id="rId26"/>
    <p:sldId id="54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243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0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86105" y="1298575"/>
            <a:ext cx="3265805" cy="54229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两栏布局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3105" y="2045335"/>
            <a:ext cx="3665220" cy="27495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div是块级元素，并且会自动占一行。两栏布局是让两个div在一行排列，通过设置左边的div向左浮动和设置右边的div向右浮动来实现布局效果，代码如下：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6105" y="20453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524635"/>
            <a:ext cx="4368800" cy="327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26" name="图片 2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5305" y="1818640"/>
            <a:ext cx="8072755" cy="30276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02310" y="1370965"/>
            <a:ext cx="7738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黑体" panose="02010609060101010101" charset="-122"/>
              </a:rPr>
              <a:t>比如小米官网的首页，商品类别与banner图就是两栏布局的应用之一</a:t>
            </a:r>
            <a:endParaRPr lang="zh-CN" altLang="en-US" b="0"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424815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3105" y="1325880"/>
            <a:ext cx="3265805" cy="542925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通栏平均分布布局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13105" y="2045335"/>
            <a:ext cx="3665220" cy="274955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当一行中有多栏布局时，使用无序列表布局更加方便，只需设置li元素向左浮动，随之所有的li元素的排列方式就会变成从左向右，并且中间不会有缝隙，代码如下：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6105" y="2045335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5" y="2056765"/>
            <a:ext cx="4362450" cy="276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2310" y="1289685"/>
            <a:ext cx="7738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黑体" panose="02010609060101010101" charset="-122"/>
              </a:rPr>
              <a:t>比如华为官网的首页，新品上新模块里就采用的是通栏平均分布布局的方式来展示商品</a:t>
            </a:r>
            <a:endParaRPr lang="zh-CN" b="0"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54000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9" name="图片 229" descr="C:\Users\ASUS\Desktop\微信图片_20211122222309.png微信图片_202111222223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9180" y="2085975"/>
            <a:ext cx="7026275" cy="272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导航区的结构搭建和样式设置的实施准备，需要先打开编码工具，导入上一节创建的mall项目，因为导航区版块属于商品详情页的一部分，所以直接在商品详情页的goodsdel.html文件中进行编码，另外继续使用goodsde.js脚本文件和goodsdel.css样式文件。</a:t>
            </a:r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25245"/>
            <a:ext cx="398399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步骤1：导航区域的结构搭建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350" y="2005330"/>
            <a:ext cx="8092440" cy="7886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导航区域是商品详情页的必备模块，如下图，是上一节创建的mall项目中的详情页导航区域。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2975610"/>
            <a:ext cx="7016115" cy="647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圆角矩形 8"/>
          <p:cNvSpPr/>
          <p:nvPr/>
        </p:nvSpPr>
        <p:spPr>
          <a:xfrm>
            <a:off x="514350" y="3762375"/>
            <a:ext cx="8091805" cy="975360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对上图中的导航菜单进行分析，会发现其存在一级导航菜单和二级导航菜单。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03225" y="1475105"/>
            <a:ext cx="2101850" cy="4851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B64DA"/>
                </a:solidFill>
              </a:rPr>
              <a:t>一级导航菜单</a:t>
            </a:r>
            <a:endParaRPr lang="zh-CN" altLang="en-US">
              <a:solidFill>
                <a:srgbClr val="3B64DA"/>
              </a:solidFill>
            </a:endParaRPr>
          </a:p>
        </p:txBody>
      </p:sp>
      <p:pic>
        <p:nvPicPr>
          <p:cNvPr id="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3686810"/>
            <a:ext cx="8338185" cy="76898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03225" y="2244725"/>
            <a:ext cx="8338820" cy="1157605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一级导航菜单位于页面中的导航栏部分，它是链接当前页面与网站其他页面的入口。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03225" y="1389380"/>
            <a:ext cx="2101850" cy="48514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B64DA"/>
                </a:solidFill>
              </a:rPr>
              <a:t>二级导航菜单</a:t>
            </a:r>
            <a:endParaRPr lang="zh-CN" altLang="en-US">
              <a:solidFill>
                <a:srgbClr val="3B64DA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3225" y="2006600"/>
            <a:ext cx="8338820" cy="537845"/>
          </a:xfrm>
          <a:prstGeom prst="roundRect">
            <a:avLst/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二级导航菜单位于一级导航菜单中“企业采购”菜单之下。</a:t>
            </a:r>
            <a:endParaRPr lang="zh-CN" altLang="en-US"/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2696845"/>
            <a:ext cx="4081145" cy="2055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596130" y="2696845"/>
            <a:ext cx="4145280" cy="2055495"/>
          </a:xfrm>
          <a:prstGeom prst="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tx1"/>
                </a:solidFill>
              </a:rPr>
              <a:t>此处需要注意一下，鼠标悬停在一级导航菜单上如果有二级导航菜单，才显示二级导航菜单，默认不显示二级导航菜单。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325245"/>
            <a:ext cx="335597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一、Bootstrap 简介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917700"/>
            <a:ext cx="3911600" cy="17049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68630" y="3570605"/>
            <a:ext cx="815848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b="0">
                <a:ea typeface="黑体" panose="02010609060101010101" charset="-122"/>
              </a:rPr>
              <a:t>Bootstrap是美国Twitter公司设计师Mark Otto和Jacob Thornton合作，基于HTML、CSS、JavaScript等开发的简洁、直观、强悍的前端开发框架，使得Web开发更加快捷。</a:t>
            </a:r>
            <a:endParaRPr lang="zh-CN" altLang="en-US" b="0"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977265" y="2321878"/>
            <a:ext cx="757238" cy="78263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MH_Other_2"/>
          <p:cNvSpPr/>
          <p:nvPr>
            <p:custDataLst>
              <p:tags r:id="rId3"/>
            </p:custDataLst>
          </p:nvPr>
        </p:nvSpPr>
        <p:spPr>
          <a:xfrm>
            <a:off x="1082040" y="2429828"/>
            <a:ext cx="547688" cy="566738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lang="zh-CN" altLang="en-US" sz="24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1" name="MH_SubTitle_1"/>
          <p:cNvSpPr txBox="1"/>
          <p:nvPr>
            <p:custDataLst>
              <p:tags r:id="rId4"/>
            </p:custDataLst>
          </p:nvPr>
        </p:nvSpPr>
        <p:spPr>
          <a:xfrm>
            <a:off x="1877378" y="2369503"/>
            <a:ext cx="2346325" cy="3825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da-DK" altLang="zh-CN" b="1">
                <a:solidFill>
                  <a:srgbClr val="3B64DA"/>
                </a:solidFill>
                <a:latin typeface="黑体" panose="02010609060101010101" charset="-122"/>
                <a:ea typeface="黑体" panose="02010609060101010101" charset="-122"/>
              </a:rPr>
              <a:t>基本结构</a:t>
            </a:r>
            <a:endParaRPr lang="da-DK" altLang="zh-CN" b="1">
              <a:solidFill>
                <a:srgbClr val="3B64D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3" name="MH_Text_1"/>
          <p:cNvSpPr txBox="1"/>
          <p:nvPr>
            <p:custDataLst>
              <p:tags r:id="rId5"/>
            </p:custDataLst>
          </p:nvPr>
        </p:nvSpPr>
        <p:spPr>
          <a:xfrm>
            <a:off x="1877695" y="2752090"/>
            <a:ext cx="6468110" cy="917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110000"/>
              </a:lnSpc>
            </a:pPr>
            <a:r>
              <a:rPr lang="da-DK" altLang="zh-CN" sz="16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Bootstrap提供了一个带有网格系统、链接样式、背景的基本结构；</a:t>
            </a:r>
            <a:endParaRPr lang="zh-CN" altLang="en-US" sz="160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>
            <a:off x="977265" y="3561398"/>
            <a:ext cx="757238" cy="78263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MH_Other_6"/>
          <p:cNvSpPr/>
          <p:nvPr>
            <p:custDataLst>
              <p:tags r:id="rId7"/>
            </p:custDataLst>
          </p:nvPr>
        </p:nvSpPr>
        <p:spPr>
          <a:xfrm>
            <a:off x="1082040" y="3669348"/>
            <a:ext cx="547688" cy="566738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lang="zh-CN" altLang="en-US" sz="24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9" name="MH_SubTitle_3"/>
          <p:cNvSpPr txBox="1"/>
          <p:nvPr>
            <p:custDataLst>
              <p:tags r:id="rId8"/>
            </p:custDataLst>
          </p:nvPr>
        </p:nvSpPr>
        <p:spPr>
          <a:xfrm>
            <a:off x="1877378" y="3475673"/>
            <a:ext cx="2346325" cy="3825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da-DK" altLang="zh-CN" b="1">
                <a:solidFill>
                  <a:srgbClr val="96BAF6"/>
                </a:solidFill>
                <a:latin typeface="黑体" panose="02010609060101010101" charset="-122"/>
                <a:ea typeface="黑体" panose="02010609060101010101" charset="-122"/>
              </a:rPr>
              <a:t>CSS</a:t>
            </a:r>
            <a:endParaRPr lang="da-DK" altLang="zh-CN" b="1">
              <a:solidFill>
                <a:srgbClr val="96BAF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71" name="MH_Text_3"/>
          <p:cNvSpPr txBox="1"/>
          <p:nvPr>
            <p:custDataLst>
              <p:tags r:id="rId9"/>
            </p:custDataLst>
          </p:nvPr>
        </p:nvSpPr>
        <p:spPr>
          <a:xfrm>
            <a:off x="1877695" y="3816985"/>
            <a:ext cx="6468745" cy="917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110000"/>
              </a:lnSpc>
            </a:pPr>
            <a:r>
              <a:rPr lang="da-DK" altLang="zh-CN" sz="16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Bootstrap自带全局的CSS设置、定义基本的HTML元素样式、可扩展的class，以及一个先进的网格系统；</a:t>
            </a:r>
            <a:endParaRPr lang="da-DK" altLang="zh-CN" sz="160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1380490"/>
            <a:ext cx="914908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一个Bootstrap框架应当包含内容如下：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1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4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  <a:endParaRPr lang="zh-CN" altLang="en-US" sz="3800" b="1" spc="220" baseline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  <a:endParaRPr lang="zh-CN" altLang="en-US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  <a:endParaRPr lang="zh-CN" altLang="en-US" sz="100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  <a:endParaRPr sz="10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1</a:t>
              </a:r>
              <a:r>
                <a:rPr lang="en-US" altLang="zh-CN" sz="1000"/>
                <a:t> </a:t>
              </a:r>
              <a:r>
                <a:rPr sz="1000"/>
                <a:t>电商网站表单设计与优化</a:t>
              </a:r>
              <a:endParaRPr sz="1000"/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977265" y="2640013"/>
            <a:ext cx="757238" cy="78263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MH_Other_2"/>
          <p:cNvSpPr/>
          <p:nvPr>
            <p:custDataLst>
              <p:tags r:id="rId3"/>
            </p:custDataLst>
          </p:nvPr>
        </p:nvSpPr>
        <p:spPr>
          <a:xfrm>
            <a:off x="1082040" y="2747963"/>
            <a:ext cx="547688" cy="566738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lang="zh-CN" altLang="en-US" sz="24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1" name="MH_SubTitle_1"/>
          <p:cNvSpPr txBox="1"/>
          <p:nvPr>
            <p:custDataLst>
              <p:tags r:id="rId4"/>
            </p:custDataLst>
          </p:nvPr>
        </p:nvSpPr>
        <p:spPr>
          <a:xfrm>
            <a:off x="1877378" y="2563813"/>
            <a:ext cx="2346325" cy="3825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da-DK" altLang="zh-CN" b="1">
                <a:solidFill>
                  <a:srgbClr val="3B64DA"/>
                </a:solidFill>
                <a:latin typeface="黑体" panose="02010609060101010101" charset="-122"/>
                <a:ea typeface="黑体" panose="02010609060101010101" charset="-122"/>
              </a:rPr>
              <a:t>JavaScript插件</a:t>
            </a:r>
            <a:endParaRPr lang="da-DK" altLang="zh-CN" b="1">
              <a:solidFill>
                <a:srgbClr val="3B64D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3" name="MH_Text_1"/>
          <p:cNvSpPr txBox="1"/>
          <p:nvPr>
            <p:custDataLst>
              <p:tags r:id="rId5"/>
            </p:custDataLst>
          </p:nvPr>
        </p:nvSpPr>
        <p:spPr>
          <a:xfrm>
            <a:off x="1877695" y="2946400"/>
            <a:ext cx="6468110" cy="917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110000"/>
              </a:lnSpc>
            </a:pPr>
            <a:r>
              <a:rPr lang="da-DK" altLang="zh-CN" sz="16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Bootstrap包含了十几个自定义的jQuery插件，开发人员可以直接包含所有的插件，也可以逐个包含这些插件；</a:t>
            </a:r>
            <a:endParaRPr lang="zh-CN" altLang="en-US" sz="160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MH_Other_5"/>
          <p:cNvSpPr/>
          <p:nvPr>
            <p:custDataLst>
              <p:tags r:id="rId6"/>
            </p:custDataLst>
          </p:nvPr>
        </p:nvSpPr>
        <p:spPr>
          <a:xfrm>
            <a:off x="977265" y="3822383"/>
            <a:ext cx="757238" cy="78263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MH_Other_6"/>
          <p:cNvSpPr/>
          <p:nvPr>
            <p:custDataLst>
              <p:tags r:id="rId7"/>
            </p:custDataLst>
          </p:nvPr>
        </p:nvSpPr>
        <p:spPr>
          <a:xfrm>
            <a:off x="1082040" y="3930333"/>
            <a:ext cx="547688" cy="566738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05</a:t>
            </a:r>
            <a:endParaRPr lang="zh-CN" altLang="en-US" sz="24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69" name="MH_SubTitle_3"/>
          <p:cNvSpPr txBox="1"/>
          <p:nvPr>
            <p:custDataLst>
              <p:tags r:id="rId8"/>
            </p:custDataLst>
          </p:nvPr>
        </p:nvSpPr>
        <p:spPr>
          <a:xfrm>
            <a:off x="1877378" y="3746183"/>
            <a:ext cx="2346325" cy="3825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da-DK" altLang="zh-CN" b="1">
                <a:solidFill>
                  <a:srgbClr val="96BAF6"/>
                </a:solidFill>
                <a:latin typeface="黑体" panose="02010609060101010101" charset="-122"/>
                <a:ea typeface="黑体" panose="02010609060101010101" charset="-122"/>
              </a:rPr>
              <a:t>定制</a:t>
            </a:r>
            <a:endParaRPr lang="da-DK" altLang="zh-CN" b="1">
              <a:solidFill>
                <a:srgbClr val="96BAF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3471" name="MH_Text_3"/>
          <p:cNvSpPr txBox="1"/>
          <p:nvPr>
            <p:custDataLst>
              <p:tags r:id="rId9"/>
            </p:custDataLst>
          </p:nvPr>
        </p:nvSpPr>
        <p:spPr>
          <a:xfrm>
            <a:off x="1877695" y="4128770"/>
            <a:ext cx="6162040" cy="917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110000"/>
              </a:lnSpc>
            </a:pPr>
            <a:r>
              <a:rPr lang="da-DK" altLang="zh-CN" sz="16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开发人员可以定制Bootstrap的组件、Less变量和jQuery插件来得到自己的版本。</a:t>
            </a:r>
            <a:endParaRPr lang="zh-CN" altLang="en-US" sz="160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MH_Other_5"/>
          <p:cNvSpPr/>
          <p:nvPr>
            <p:custDataLst>
              <p:tags r:id="rId10"/>
            </p:custDataLst>
          </p:nvPr>
        </p:nvSpPr>
        <p:spPr>
          <a:xfrm>
            <a:off x="977265" y="1419543"/>
            <a:ext cx="757238" cy="782638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MH_Other_6"/>
          <p:cNvSpPr/>
          <p:nvPr>
            <p:custDataLst>
              <p:tags r:id="rId11"/>
            </p:custDataLst>
          </p:nvPr>
        </p:nvSpPr>
        <p:spPr>
          <a:xfrm>
            <a:off x="1082040" y="1527493"/>
            <a:ext cx="547688" cy="566738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strike="noStrike" noProof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zh-CN" altLang="en-US" sz="2400" strike="noStrike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MH_SubTitle_3"/>
          <p:cNvSpPr txBox="1"/>
          <p:nvPr>
            <p:custDataLst>
              <p:tags r:id="rId12"/>
            </p:custDataLst>
          </p:nvPr>
        </p:nvSpPr>
        <p:spPr>
          <a:xfrm>
            <a:off x="1877378" y="1343343"/>
            <a:ext cx="2346325" cy="3825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da-DK" altLang="zh-CN" b="1">
                <a:solidFill>
                  <a:srgbClr val="96BAF6"/>
                </a:solidFill>
                <a:latin typeface="黑体" panose="02010609060101010101" charset="-122"/>
                <a:ea typeface="黑体" panose="02010609060101010101" charset="-122"/>
              </a:rPr>
              <a:t>组件</a:t>
            </a:r>
            <a:endParaRPr lang="da-DK" altLang="zh-CN" b="1">
              <a:solidFill>
                <a:srgbClr val="96BAF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MH_Text_3"/>
          <p:cNvSpPr txBox="1"/>
          <p:nvPr>
            <p:custDataLst>
              <p:tags r:id="rId13"/>
            </p:custDataLst>
          </p:nvPr>
        </p:nvSpPr>
        <p:spPr>
          <a:xfrm>
            <a:off x="1877695" y="1732280"/>
            <a:ext cx="6162040" cy="9175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lnSpc>
                <a:spcPct val="110000"/>
              </a:lnSpc>
            </a:pPr>
            <a:r>
              <a:rPr lang="da-DK" altLang="zh-CN" sz="16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Bootstrap包含了十几个可重用的组件，用于创建图像、下拉菜单、导航、警告框、弹出框等；</a:t>
            </a:r>
            <a:endParaRPr lang="zh-CN" altLang="en-US" sz="160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怎么使用浮动来制作两列布局？通栏平均分布布局的制作思路是什么？</a:t>
            </a:r>
            <a:endParaRPr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cs typeface="黑体" panose="02010609060101010101" charset="-122"/>
              </a:rPr>
              <a:t>1.使用无序列表创建一级导航菜单；</a:t>
            </a:r>
            <a:endParaRPr lang="en-US" altLang="zh-CN" b="1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2.设置导航菜单样式，使导航菜单水平排列。</a:t>
            </a:r>
            <a:endParaRPr lang="en-US" altLang="zh-CN" b="1">
              <a:solidFill>
                <a:srgbClr val="3B64D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  <a:endParaRPr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  <a:endParaRPr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0"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任务三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导航区的结构搭建和样式设置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一、浮动布局的应用场景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9605" y="2520950"/>
            <a:ext cx="7975600" cy="118300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750" y="2381250"/>
            <a:ext cx="7975600" cy="1183005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CSS中浮动属性的设计是为了解决页面展示时需要文字环绕图片的场景，类似于word中的文字环绕效果。但是目前却被广泛应用于布局领域。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40105" y="3990340"/>
            <a:ext cx="3265805" cy="5981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两栏布局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27295" y="3990340"/>
            <a:ext cx="3265805" cy="59817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通栏平均分布布局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p="http://schemas.openxmlformats.org/presentationml/2006/main">
  <p:tag name="ISLIDE.PICTURE" val="#741892;#589952;"/>
  <p:tag name="ISLIDE.ICON" val="#368956;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KSO_WM_UNIT_PLACING_PICTURE_USER_VIEWPORT" val="{&quot;height&quot;:3115,&quot;width&quot;:8306}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1"/>
</p:tagLst>
</file>

<file path=ppt/tags/tag36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2"/>
</p:tagLst>
</file>

<file path=ppt/tags/tag37.xml><?xml version="1.0" encoding="utf-8"?>
<p:tagLst xmlns:p="http://schemas.openxmlformats.org/presentationml/2006/main">
  <p:tag name="POCKET_APPLY_TIME" val="2020年7月27日"/>
  <p:tag name="POCKET_APPLY_TYPE" val="Slide"/>
  <p:tag name="APPLYTYPE" val="SubTitle"/>
  <p:tag name="APPLYORDER" val="1"/>
</p:tagLst>
</file>

<file path=ppt/tags/tag38.xml><?xml version="1.0" encoding="utf-8"?>
<p:tagLst xmlns:p="http://schemas.openxmlformats.org/presentationml/2006/main">
  <p:tag name="POCKET_APPLY_TIME" val="2020年7月27日"/>
  <p:tag name="POCKET_APPLY_TYPE" val="Slide"/>
  <p:tag name="APPLYTYPE" val="Text"/>
  <p:tag name="APPLYORDER" val="1"/>
</p:tagLst>
</file>

<file path=ppt/tags/tag39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40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6"/>
</p:tagLst>
</file>

<file path=ppt/tags/tag41.xml><?xml version="1.0" encoding="utf-8"?>
<p:tagLst xmlns:p="http://schemas.openxmlformats.org/presentationml/2006/main">
  <p:tag name="POCKET_APPLY_TIME" val="2020年7月27日"/>
  <p:tag name="POCKET_APPLY_TYPE" val="Slide"/>
  <p:tag name="APPLYTYPE" val="SubTitle"/>
  <p:tag name="APPLYORDER" val="3"/>
</p:tagLst>
</file>

<file path=ppt/tags/tag42.xml><?xml version="1.0" encoding="utf-8"?>
<p:tagLst xmlns:p="http://schemas.openxmlformats.org/presentationml/2006/main">
  <p:tag name="POCKET_APPLY_TIME" val="2020年7月27日"/>
  <p:tag name="POCKET_APPLY_TYPE" val="Slide"/>
  <p:tag name="APPLYTYPE" val="Text"/>
  <p:tag name="APPLYORDER" val="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1"/>
</p:tagLst>
</file>

<file path=ppt/tags/tag45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2"/>
</p:tagLst>
</file>

<file path=ppt/tags/tag46.xml><?xml version="1.0" encoding="utf-8"?>
<p:tagLst xmlns:p="http://schemas.openxmlformats.org/presentationml/2006/main">
  <p:tag name="POCKET_APPLY_TIME" val="2020年7月27日"/>
  <p:tag name="POCKET_APPLY_TYPE" val="Slide"/>
  <p:tag name="APPLYTYPE" val="SubTitle"/>
  <p:tag name="APPLYORDER" val="1"/>
</p:tagLst>
</file>

<file path=ppt/tags/tag47.xml><?xml version="1.0" encoding="utf-8"?>
<p:tagLst xmlns:p="http://schemas.openxmlformats.org/presentationml/2006/main">
  <p:tag name="POCKET_APPLY_TIME" val="2020年7月27日"/>
  <p:tag name="POCKET_APPLY_TYPE" val="Slide"/>
  <p:tag name="APPLYTYPE" val="Text"/>
  <p:tag name="APPLYORDER" val="1"/>
</p:tagLst>
</file>

<file path=ppt/tags/tag48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5"/>
</p:tagLst>
</file>

<file path=ppt/tags/tag49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50.xml><?xml version="1.0" encoding="utf-8"?>
<p:tagLst xmlns:p="http://schemas.openxmlformats.org/presentationml/2006/main">
  <p:tag name="POCKET_APPLY_TIME" val="2020年7月27日"/>
  <p:tag name="POCKET_APPLY_TYPE" val="Slide"/>
  <p:tag name="APPLYTYPE" val="SubTitle"/>
  <p:tag name="APPLYORDER" val="3"/>
</p:tagLst>
</file>

<file path=ppt/tags/tag51.xml><?xml version="1.0" encoding="utf-8"?>
<p:tagLst xmlns:p="http://schemas.openxmlformats.org/presentationml/2006/main">
  <p:tag name="POCKET_APPLY_TIME" val="2020年7月27日"/>
  <p:tag name="POCKET_APPLY_TYPE" val="Slide"/>
  <p:tag name="APPLYTYPE" val="Text"/>
  <p:tag name="APPLYORDER" val="3"/>
</p:tagLst>
</file>

<file path=ppt/tags/tag52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5"/>
</p:tagLst>
</file>

<file path=ppt/tags/tag53.xml><?xml version="1.0" encoding="utf-8"?>
<p:tagLst xmlns:p="http://schemas.openxmlformats.org/presentationml/2006/main">
  <p:tag name="POCKET_APPLY_TIME" val="2020年7月27日"/>
  <p:tag name="POCKET_APPLY_TYPE" val="Slide"/>
  <p:tag name="APPLYTYPE" val="Other"/>
  <p:tag name="APPLYORDER" val="6"/>
</p:tagLst>
</file>

<file path=ppt/tags/tag54.xml><?xml version="1.0" encoding="utf-8"?>
<p:tagLst xmlns:p="http://schemas.openxmlformats.org/presentationml/2006/main">
  <p:tag name="POCKET_APPLY_TIME" val="2020年7月27日"/>
  <p:tag name="POCKET_APPLY_TYPE" val="Slide"/>
  <p:tag name="APPLYTYPE" val="SubTitle"/>
  <p:tag name="APPLYORDER" val="3"/>
</p:tagLst>
</file>

<file path=ppt/tags/tag55.xml><?xml version="1.0" encoding="utf-8"?>
<p:tagLst xmlns:p="http://schemas.openxmlformats.org/presentationml/2006/main">
  <p:tag name="POCKET_APPLY_TIME" val="2020年7月27日"/>
  <p:tag name="POCKET_APPLY_TYPE" val="Slide"/>
  <p:tag name="APPLYTYPE" val="Text"/>
  <p:tag name="APPLYORDER" val="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p="http://schemas.openxmlformats.org/presentationml/2006/main">
  <p:tag name="ISLIDE.PICTURE" val="#741892;#589952;"/>
  <p:tag name="ISLIDE.ICON" val="#368956;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1922</Words>
  <Application>WPS 演示</Application>
  <PresentationFormat>全屏显示(16:9)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。嗯呐</cp:lastModifiedBy>
  <cp:revision>487</cp:revision>
  <dcterms:created xsi:type="dcterms:W3CDTF">2019-06-21T02:16:00Z</dcterms:created>
  <dcterms:modified xsi:type="dcterms:W3CDTF">2021-12-06T05:44:43Z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