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5"/>
  </p:handoutMasterIdLst>
  <p:sldIdLst>
    <p:sldId id="732" r:id="rId3"/>
    <p:sldId id="733" r:id="rId4"/>
    <p:sldId id="734" r:id="rId5"/>
    <p:sldId id="482" r:id="rId6"/>
    <p:sldId id="693" r:id="rId7"/>
    <p:sldId id="694" r:id="rId9"/>
    <p:sldId id="695" r:id="rId10"/>
    <p:sldId id="696" r:id="rId11"/>
    <p:sldId id="701" r:id="rId12"/>
    <p:sldId id="720" r:id="rId13"/>
    <p:sldId id="721" r:id="rId14"/>
    <p:sldId id="587" r:id="rId15"/>
    <p:sldId id="652" r:id="rId16"/>
    <p:sldId id="655" r:id="rId17"/>
    <p:sldId id="675" r:id="rId18"/>
    <p:sldId id="724" r:id="rId19"/>
    <p:sldId id="725" r:id="rId20"/>
    <p:sldId id="542" r:id="rId21"/>
    <p:sldId id="543" r:id="rId22"/>
    <p:sldId id="544" r:id="rId23"/>
    <p:sldId id="546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4DA"/>
    <a:srgbClr val="7EA6F2"/>
    <a:srgbClr val="96BAF6"/>
    <a:srgbClr val="80A6F2"/>
    <a:srgbClr val="3D74EB"/>
    <a:srgbClr val="2D3A4A"/>
    <a:srgbClr val="C7D9FA"/>
    <a:srgbClr val="7FA6F2"/>
    <a:srgbClr val="7C92B0"/>
    <a:srgbClr val="3C4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88" y="91"/>
      </p:cViewPr>
      <p:guideLst>
        <p:guide orient="horz" pos="2243"/>
        <p:guide pos="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黑体" panose="02010609060101010101" charset="-122"/>
              </a:rPr>
            </a:fld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黑体" panose="02010609060101010101" charset="-122"/>
              </a:rPr>
            </a:fld>
            <a:endParaRPr lang="zh-CN" altLang="en-US">
              <a:cs typeface="黑体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92406" y="1281723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966373" y="2848195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540340" y="1306945"/>
            <a:ext cx="5211254" cy="298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6373" y="130694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92406" y="284819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-147138"/>
            <a:ext cx="2064677" cy="1842774"/>
            <a:chOff x="-5645" y="-259647"/>
            <a:chExt cx="3623733" cy="3234269"/>
          </a:xfrm>
        </p:grpSpPr>
        <p:sp>
          <p:nvSpPr>
            <p:cNvPr id="12" name="直角三角形 11"/>
            <p:cNvSpPr/>
            <p:nvPr userDrawn="1"/>
          </p:nvSpPr>
          <p:spPr>
            <a:xfrm rot="5400000">
              <a:off x="-1" y="-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 flipH="1">
              <a:off x="-5645" y="5643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>
              <a:off x="1646351" y="-259647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 userDrawn="1"/>
        </p:nvGrpSpPr>
        <p:grpSpPr>
          <a:xfrm>
            <a:off x="7043426" y="3445370"/>
            <a:ext cx="2100574" cy="1821870"/>
            <a:chOff x="5462910" y="2187220"/>
            <a:chExt cx="3686736" cy="3197580"/>
          </a:xfrm>
        </p:grpSpPr>
        <p:sp>
          <p:nvSpPr>
            <p:cNvPr id="16" name="直角三角形 15"/>
            <p:cNvSpPr/>
            <p:nvPr userDrawn="1"/>
          </p:nvSpPr>
          <p:spPr>
            <a:xfrm rot="16200000">
              <a:off x="6694311" y="269381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7" name="直接连接符 16"/>
            <p:cNvCxnSpPr/>
            <p:nvPr userDrawn="1"/>
          </p:nvCxnSpPr>
          <p:spPr>
            <a:xfrm flipH="1">
              <a:off x="6203246" y="2187220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 flipH="1">
              <a:off x="5462910" y="3397953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585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52480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376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74271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41585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52480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63376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74271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861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4918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975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30330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25998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45055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64112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83169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36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1.jpe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3884295" y="1596390"/>
            <a:ext cx="506603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模块二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电商网站二级页面内容版块制作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7" name="菱形 16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1" name="菱形 10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4" name="图片 3" descr="8c3b413800f64c245bf708982ae5c9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0" y="1294765"/>
            <a:ext cx="3662045" cy="422910"/>
          </a:xfrm>
          <a:prstGeom prst="round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（二）使用无序列表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9605" y="2002155"/>
            <a:ext cx="7975600" cy="1452880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750" y="1862455"/>
            <a:ext cx="7975600" cy="1452880"/>
          </a:xfrm>
          <a:prstGeom prst="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导航栏的布局必须是整齐且有规律的，而整齐、整洁、有序则是列表的最大特点，所以使用列表也同样能够实现导航栏的布局。无序列表的各个列表项之间没有顺序级别之分，是并列排布的。</a:t>
            </a:r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3550285"/>
            <a:ext cx="6543675" cy="1325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0" y="1544955"/>
            <a:ext cx="4542790" cy="422910"/>
          </a:xfrm>
          <a:prstGeom prst="round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（三）使用Bootstrap等第三方框架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451735"/>
            <a:ext cx="2857500" cy="1905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70580" y="2452370"/>
            <a:ext cx="5206365" cy="1903730"/>
          </a:xfrm>
          <a:prstGeom prst="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Bootstrap是一个前端框架，它提前封装好了导航栏组件，当开发人员引入Bootstrap的依赖时就可以直接使用Bootstrap的导航组件。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0755" y="1876425"/>
            <a:ext cx="7454265" cy="239268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实施准备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5185" y="1722755"/>
            <a:ext cx="7454265" cy="239268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导航区的结构搭建和样式设置的实施准备，需要先打开编码工具，导入上一节创建的mall项目，因为导航区版块属于商品详情页的一部分，所以直接在商品详情页的goodsdel.html文件中进行编码，另外继续使用goodsde.js脚本文件和goodsdel.css样式文件。</a:t>
            </a:r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82395"/>
            <a:ext cx="398399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步骤2:一级导航菜单制作与样式设置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2465" y="2158365"/>
            <a:ext cx="3311525" cy="268859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一级导航菜单使用浮动的列表实现，各个菜单中间的“|”通过设置&lt;span&gt;的样式实现，代码如下：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810" y="757555"/>
            <a:ext cx="3822700" cy="408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79220"/>
            <a:ext cx="487807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步骤3：二级导航菜单制作与样式设置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105" y="2183130"/>
            <a:ext cx="3734435" cy="251015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二级导航菜单使用正常的无序列表实现即可，此处需要注意的是二级菜单默认不显示，当鼠标悬停在一级菜单上时才显示二级菜单，故其开发代码如下：</a:t>
            </a:r>
            <a:endParaRPr lang="zh-CN" altLang="en-US" sz="1600">
              <a:solidFill>
                <a:srgbClr val="2D3A4A"/>
              </a:solidFill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335" y="1562735"/>
            <a:ext cx="3829050" cy="313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8630" y="1492885"/>
            <a:ext cx="3355975" cy="4641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二、jQuery简介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1505" y="1638935"/>
            <a:ext cx="4236085" cy="3091180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1650" y="1499235"/>
            <a:ext cx="4236085" cy="3091180"/>
          </a:xfrm>
          <a:prstGeom prst="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jQuery是一个快速、简洁的JavaScript框架，是继Prototype之后又一个优秀的JavaScript代码库（框架）,于2006年1月由John Resig发布。jQuery设计的宗旨是“write Less，Do More”，即倡导写更少的代码，做更多的事情。</a:t>
            </a:r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2268855"/>
            <a:ext cx="3356610" cy="232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13105" y="1359535"/>
            <a:ext cx="7811135" cy="1056005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它封装JavaScript常用的功能代码，提供一种简便的JavaScript设计模式，优化HTML文档操作、事件处理、动画设计和Ajax交互。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86105" y="135953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713105" y="2624455"/>
            <a:ext cx="2787650" cy="2145030"/>
          </a:xfrm>
          <a:prstGeom prst="parallelogram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3225165" y="2624455"/>
            <a:ext cx="2787650" cy="2145030"/>
          </a:xfrm>
          <a:prstGeom prst="parallelogram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5736590" y="2624455"/>
            <a:ext cx="2787650" cy="2145030"/>
          </a:xfrm>
          <a:prstGeom prst="parallelogram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250315" y="2820035"/>
            <a:ext cx="171323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b="0">
                <a:solidFill>
                  <a:schemeClr val="bg1"/>
                </a:solidFill>
                <a:ea typeface="黑体" panose="02010609060101010101" charset="-122"/>
              </a:rPr>
              <a:t>具有独特的链式语法和短小清晰的多功能接口</a:t>
            </a:r>
            <a:endParaRPr lang="zh-CN" altLang="en-US" b="0">
              <a:solidFill>
                <a:schemeClr val="bg1"/>
              </a:solidFill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5385" y="2820670"/>
            <a:ext cx="171323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b="0">
                <a:solidFill>
                  <a:schemeClr val="bg1"/>
                </a:solidFill>
                <a:ea typeface="黑体" panose="02010609060101010101" charset="-122"/>
              </a:rPr>
              <a:t>具有高效灵活的CSS选择器，并且可对CSS选择器进行扩展</a:t>
            </a:r>
            <a:endParaRPr lang="zh-CN" altLang="en-US" b="0">
              <a:solidFill>
                <a:schemeClr val="bg1"/>
              </a:solidFill>
              <a:ea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73800" y="3028315"/>
            <a:ext cx="171323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b="0">
                <a:solidFill>
                  <a:schemeClr val="bg1"/>
                </a:solidFill>
                <a:ea typeface="黑体" panose="02010609060101010101" charset="-122"/>
              </a:rPr>
              <a:t>拥有便捷的插件扩展机制和丰富的插件</a:t>
            </a:r>
            <a:endParaRPr lang="zh-CN" altLang="en-US" b="0">
              <a:solidFill>
                <a:schemeClr val="bg1"/>
              </a:solidFill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403090" y="1863725"/>
            <a:ext cx="4041140" cy="2606675"/>
          </a:xfrm>
          <a:prstGeom prst="round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145" rtlCol="0" anchor="ctr"/>
          <a:p>
            <a:pPr algn="ctr">
              <a:lnSpc>
                <a:spcPct val="150000"/>
              </a:lnSpc>
            </a:pPr>
            <a:r>
              <a:rPr lang="zh-CN" altLang="en-US" sz="2000" b="1"/>
              <a:t>IE 6.0+</a:t>
            </a:r>
            <a:endParaRPr lang="zh-CN" altLang="en-US" sz="2000" b="1"/>
          </a:p>
          <a:p>
            <a:pPr algn="ctr">
              <a:lnSpc>
                <a:spcPct val="150000"/>
              </a:lnSpc>
            </a:pPr>
            <a:r>
              <a:rPr lang="zh-CN" altLang="en-US" sz="2000" b="1"/>
              <a:t>FF 1.5+</a:t>
            </a:r>
            <a:endParaRPr lang="zh-CN" altLang="en-US" sz="2000" b="1"/>
          </a:p>
          <a:p>
            <a:pPr algn="ctr">
              <a:lnSpc>
                <a:spcPct val="150000"/>
              </a:lnSpc>
            </a:pPr>
            <a:r>
              <a:rPr lang="zh-CN" altLang="en-US" sz="2000" b="1"/>
              <a:t>Safari 2.0+</a:t>
            </a:r>
            <a:endParaRPr lang="zh-CN" altLang="en-US" sz="2000" b="1"/>
          </a:p>
          <a:p>
            <a:pPr algn="ctr">
              <a:lnSpc>
                <a:spcPct val="150000"/>
              </a:lnSpc>
            </a:pPr>
            <a:r>
              <a:rPr lang="zh-CN" altLang="en-US" sz="2000" b="1"/>
              <a:t>Opera 9.0+</a:t>
            </a:r>
            <a:endParaRPr lang="zh-CN" altLang="en-US" sz="2000" b="1"/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" y="1068070"/>
            <a:ext cx="3873500" cy="38735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508500" y="1430655"/>
            <a:ext cx="3829685" cy="6057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jQuery兼容各种主流浏览器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7132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思考与总结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9535" y="1224915"/>
            <a:ext cx="2336165" cy="3531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7950" t="8833" r="7950" b="7567"/>
          <a:stretch>
            <a:fillRect/>
          </a:stretch>
        </p:blipFill>
        <p:spPr>
          <a:xfrm>
            <a:off x="1022350" y="1253490"/>
            <a:ext cx="4926330" cy="36728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45260" y="2628900"/>
            <a:ext cx="4079875" cy="922020"/>
          </a:xfrm>
          <a:prstGeom prst="rect">
            <a:avLst/>
          </a:prstGeom>
          <a:solidFill>
            <a:schemeClr val="bg1">
              <a:alpha val="63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1">
                <a:solidFill>
                  <a:srgbClr val="3B64DA"/>
                </a:solidFill>
                <a:ea typeface="黑体" panose="02010609060101010101" charset="-122"/>
                <a:cs typeface="黑体" panose="02010609060101010101" charset="-122"/>
              </a:rPr>
              <a:t>怎么使用浮动来制作两列布局？通栏平均分布布局的制作思路是什么？</a:t>
            </a:r>
            <a:endParaRPr b="1">
              <a:solidFill>
                <a:srgbClr val="3B64DA"/>
              </a:solidFill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能力提升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105" y="1475105"/>
            <a:ext cx="3251200" cy="3251200"/>
          </a:xfrm>
          <a:prstGeom prst="rect">
            <a:avLst/>
          </a:prstGeom>
        </p:spPr>
      </p:pic>
      <p:sp>
        <p:nvSpPr>
          <p:cNvPr id="5" name="折角形 4"/>
          <p:cNvSpPr/>
          <p:nvPr/>
        </p:nvSpPr>
        <p:spPr>
          <a:xfrm>
            <a:off x="4384675" y="1475105"/>
            <a:ext cx="4020820" cy="939800"/>
          </a:xfrm>
          <a:prstGeom prst="foldedCorner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71755" rIns="288290" bIns="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请同学们基于本节学习的知识，完成以下任务：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84675" y="2713355"/>
            <a:ext cx="4020820" cy="936000"/>
          </a:xfrm>
          <a:prstGeom prst="round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cs typeface="黑体" panose="02010609060101010101" charset="-122"/>
              </a:rPr>
              <a:t>1.使用无序列表创建一级导航菜单；</a:t>
            </a:r>
            <a:endParaRPr lang="en-US" altLang="zh-CN" b="1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84675" y="3771265"/>
            <a:ext cx="4020820" cy="936000"/>
          </a:xfrm>
          <a:prstGeom prst="roundRect">
            <a:avLst/>
          </a:prstGeom>
          <a:solidFill>
            <a:srgbClr val="C7D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3B64DA"/>
                </a:solidFill>
                <a:cs typeface="黑体" panose="02010609060101010101" charset="-122"/>
              </a:rPr>
              <a:t>2.设置导航菜单样式，使导航菜单水平排列。</a:t>
            </a:r>
            <a:endParaRPr lang="en-US" altLang="zh-CN" b="1">
              <a:solidFill>
                <a:srgbClr val="3B64DA"/>
              </a:solidFill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7"/>
          <p:cNvSpPr/>
          <p:nvPr>
            <p:custDataLst>
              <p:tags r:id="rId1"/>
            </p:custDataLst>
          </p:nvPr>
        </p:nvSpPr>
        <p:spPr>
          <a:xfrm>
            <a:off x="8304962" y="4419803"/>
            <a:ext cx="837425" cy="726085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 flipH="1">
            <a:off x="0" y="4419600"/>
            <a:ext cx="9144000" cy="723900"/>
          </a:xfrm>
          <a:prstGeom prst="rtTriangle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>
            <a:off x="107836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11"/>
          <p:cNvSpPr/>
          <p:nvPr>
            <p:custDataLst>
              <p:tags r:id="rId4"/>
            </p:custDataLst>
          </p:nvPr>
        </p:nvSpPr>
        <p:spPr>
          <a:xfrm>
            <a:off x="-448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959485" y="362585"/>
            <a:ext cx="1891030" cy="5334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80000"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baseline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思维导图</a:t>
            </a:r>
            <a:endParaRPr lang="zh-CN" altLang="en-US" sz="3800" b="1" spc="220" baseline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80440" y="1424305"/>
            <a:ext cx="7479030" cy="2853690"/>
            <a:chOff x="1258" y="1489"/>
            <a:chExt cx="11778" cy="4494"/>
          </a:xfrm>
        </p:grpSpPr>
        <p:sp>
          <p:nvSpPr>
            <p:cNvPr id="2" name="圆角矩形 1"/>
            <p:cNvSpPr/>
            <p:nvPr/>
          </p:nvSpPr>
          <p:spPr>
            <a:xfrm>
              <a:off x="1258" y="3492"/>
              <a:ext cx="3743" cy="1209"/>
            </a:xfrm>
            <a:prstGeom prst="roundRect">
              <a:avLst/>
            </a:prstGeom>
            <a:solidFill>
              <a:srgbClr val="C7D9FA"/>
            </a:solidFill>
            <a:ln w="3492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>
                      <a:lumMod val="50000"/>
                    </a:schemeClr>
                  </a:solidFill>
                </a:rPr>
                <a:t>模块二 电商网站二级页面内容版块制作</a:t>
              </a:r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左中括号 4"/>
            <p:cNvSpPr/>
            <p:nvPr/>
          </p:nvSpPr>
          <p:spPr>
            <a:xfrm>
              <a:off x="5218" y="2537"/>
              <a:ext cx="344" cy="3120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562" y="2232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商品详情页制作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62" y="3773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购物车版块的制作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62" y="5335"/>
              <a:ext cx="291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电商网站的表单制作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3" name="直接连接符 12"/>
            <p:cNvCxnSpPr>
              <a:stCxn id="2" idx="3"/>
              <a:endCxn id="8" idx="1"/>
            </p:cNvCxnSpPr>
            <p:nvPr/>
          </p:nvCxnSpPr>
          <p:spPr>
            <a:xfrm>
              <a:off x="5001" y="4097"/>
              <a:ext cx="561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8313" y="1875"/>
              <a:ext cx="278" cy="1360"/>
              <a:chOff x="8313" y="1875"/>
              <a:chExt cx="278" cy="1360"/>
            </a:xfrm>
          </p:grpSpPr>
          <p:sp>
            <p:nvSpPr>
              <p:cNvPr id="14" name="左中括号 13"/>
              <p:cNvSpPr/>
              <p:nvPr/>
            </p:nvSpPr>
            <p:spPr>
              <a:xfrm>
                <a:off x="8473" y="1875"/>
                <a:ext cx="119" cy="1361"/>
              </a:xfrm>
              <a:prstGeom prst="leftBracket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7" idx="3"/>
                <a:endCxn id="14" idx="1"/>
              </p:cNvCxnSpPr>
              <p:nvPr/>
            </p:nvCxnSpPr>
            <p:spPr>
              <a:xfrm>
                <a:off x="8313" y="2556"/>
                <a:ext cx="160" cy="0"/>
              </a:xfrm>
              <a:prstGeom prst="line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8593" y="1875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592" y="3236"/>
              <a:ext cx="3458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593" y="2556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593" y="1489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商品详情版块的结构搭建与样式设置</a:t>
              </a:r>
              <a:endParaRPr lang="zh-CN" altLang="en-US" sz="1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92" y="2151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关联推荐版块的结构搭建与样式设置</a:t>
              </a:r>
              <a:endParaRPr lang="zh-CN" altLang="en-US" sz="1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92" y="2850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3 </a:t>
              </a:r>
              <a:r>
                <a:rPr lang="zh-CN" altLang="en-US" sz="1000"/>
                <a:t>导航区的结构搭建与样式设置</a:t>
              </a:r>
              <a:endParaRPr lang="zh-CN" altLang="en-US" sz="1000"/>
            </a:p>
          </p:txBody>
        </p:sp>
        <p:sp>
          <p:nvSpPr>
            <p:cNvPr id="27" name="左中括号 26"/>
            <p:cNvSpPr/>
            <p:nvPr/>
          </p:nvSpPr>
          <p:spPr>
            <a:xfrm>
              <a:off x="8474" y="3747"/>
              <a:ext cx="119" cy="701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endCxn id="27" idx="1"/>
            </p:cNvCxnSpPr>
            <p:nvPr/>
          </p:nvCxnSpPr>
          <p:spPr>
            <a:xfrm>
              <a:off x="8314" y="4098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593" y="3747"/>
              <a:ext cx="272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593" y="4440"/>
              <a:ext cx="2324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593" y="3373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购物车版块框架搭建</a:t>
              </a:r>
              <a:endParaRPr lang="zh-CN" altLang="en-US" sz="1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92" y="403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购物车版块美化</a:t>
              </a:r>
              <a:endParaRPr sz="1000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487" y="5659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45" y="5650"/>
              <a:ext cx="306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644" y="524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1</a:t>
              </a:r>
              <a:r>
                <a:rPr lang="en-US" altLang="zh-CN" sz="1000"/>
                <a:t> </a:t>
              </a:r>
              <a:r>
                <a:rPr sz="1000"/>
                <a:t>电商网站表单设计与优化</a:t>
              </a:r>
              <a:endParaRPr sz="1000"/>
            </a:p>
          </p:txBody>
        </p:sp>
      </p:grp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任务训练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37640" y="1310640"/>
            <a:ext cx="6099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扫码进入课程网站，获取对应任务单，阅读任务目标，根据任务步骤，完成拓展任务并提交。</a:t>
            </a:r>
            <a:endParaRPr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3" descr="QR 代码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4915" y="2379980"/>
            <a:ext cx="398399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2700000">
            <a:off x="804079" y="16355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rot="13500000">
            <a:off x="-1339050" y="195080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5090795" y="2078355"/>
            <a:ext cx="28340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感谢观看！</a:t>
            </a: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2" name="菱形 11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6" name="菱形 25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7" name="图片 26" descr="8c3b413800f64c245bf708982ae5c9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  <p:sp>
        <p:nvSpPr>
          <p:cNvPr id="29" name="直角三角形 28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926595" y="383808"/>
            <a:ext cx="1853190" cy="185319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3952" y="1180879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商品详情页制作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83952" y="2228011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lang="zh-CN" altLang="en-US"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购物车版块的制作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38867" y="3331658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电商网站的表单制作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4848225" y="1054100"/>
            <a:ext cx="790575" cy="731520"/>
          </a:xfrm>
          <a:prstGeom prst="diamond">
            <a:avLst/>
          </a:prstGeom>
          <a:solidFill>
            <a:srgbClr val="3D74EB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1405046" y="1190427"/>
            <a:ext cx="1927175" cy="1927175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PA_矩形 7"/>
          <p:cNvSpPr/>
          <p:nvPr>
            <p:custDataLst>
              <p:tags r:id="rId1"/>
            </p:custDataLst>
          </p:nvPr>
        </p:nvSpPr>
        <p:spPr>
          <a:xfrm>
            <a:off x="1715853" y="1503595"/>
            <a:ext cx="13055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目录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PA_矩形 7"/>
          <p:cNvSpPr/>
          <p:nvPr>
            <p:custDataLst>
              <p:tags r:id="rId2"/>
            </p:custDataLst>
          </p:nvPr>
        </p:nvSpPr>
        <p:spPr>
          <a:xfrm>
            <a:off x="1662514" y="2201377"/>
            <a:ext cx="14122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4848225" y="2127250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848225" y="3160395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5400000">
            <a:off x="3608070" y="-2000885"/>
            <a:ext cx="1927225" cy="914400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C92B0"/>
              </a:solidFill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1544627" y="2218229"/>
            <a:ext cx="55448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40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项目四 商品详情页制作</a:t>
            </a:r>
            <a:endParaRPr lang="zh-CN" altLang="en-US" sz="4000" b="1" ker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项目背景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13847" y="1496790"/>
            <a:ext cx="6087291" cy="346439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" name="图片 10" descr="C:\Users\Bonnie\Desktop\src=http _fbimg.fangxinxue.net_plan_202108_27_163006392973574.jpeg&amp;refer=http _fbimg.fangxinxue.net&amp;app=2002&amp;size=f9999,10000&amp;q=a80&amp;n=0&amp;g=0n&amp;fmt=jpeg.jpgsrc=http _fbimg.fangxinxue.net_plan_202108_27_163006392973574.jpeg&amp;refer=http _fbimg.fangxinxue.net&amp;app=2002&amp;size=f9999,10000&amp;q=a80&amp;n=0&amp;g=0n&amp;fmt=jpe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5547995" y="1853565"/>
            <a:ext cx="3206750" cy="2136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L 形 12"/>
          <p:cNvSpPr/>
          <p:nvPr/>
        </p:nvSpPr>
        <p:spPr>
          <a:xfrm rot="16200000">
            <a:off x="3912235" y="3070225"/>
            <a:ext cx="1462405" cy="1402715"/>
          </a:xfrm>
          <a:prstGeom prst="corner">
            <a:avLst>
              <a:gd name="adj1" fmla="val 8012"/>
              <a:gd name="adj2" fmla="val 9506"/>
            </a:avLst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5945" y="1630045"/>
            <a:ext cx="46424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latin typeface="黑体" panose="02010609060101010101" charset="-122"/>
                <a:ea typeface="黑体" panose="02010609060101010101" charset="-122"/>
              </a:rPr>
              <a:t>商品详情页做为电商网站中最重要的页面，同时也是电商网站中流量最大的页面，商品详情页的好坏直接影响着商品的转化率，所以制作一个优秀的商品详情页能帮助电商网站提高商品转化率，这也是电商网站最重要的一点。</a:t>
            </a:r>
            <a:endParaRPr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59510" y="1267460"/>
            <a:ext cx="7408545" cy="1247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4245" y="1130935"/>
            <a:ext cx="647065" cy="64706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97355" y="1289685"/>
            <a:ext cx="688403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在电商网站中，商品详情页是非常重要的一个页面，每一次交易用户都要浏览商品详情页，本章节主要介绍电商网站的商品详情页制作。主要研究内容如下：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 rot="0">
            <a:off x="1077595" y="1275080"/>
            <a:ext cx="359410" cy="359410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59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0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1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研究内容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1465" y="3127375"/>
            <a:ext cx="3637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商品详情页板块的结构搭建与样式设置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8145" y="3637280"/>
            <a:ext cx="3434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lang="zh-CN" sz="1600">
                <a:latin typeface="黑体" panose="02010609060101010101" charset="-122"/>
                <a:ea typeface="黑体" panose="02010609060101010101" charset="-122"/>
                <a:sym typeface="+mn-ea"/>
              </a:rPr>
              <a:t>关联推荐板块的结构搭建和样式设置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8145" y="4076700"/>
            <a:ext cx="2824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导航区的结构搭建和样式设置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38885" y="2641600"/>
            <a:ext cx="2298065" cy="2237105"/>
          </a:xfrm>
          <a:prstGeom prst="ellipse">
            <a:avLst/>
          </a:prstGeom>
          <a:solidFill>
            <a:srgbClr val="E8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436370" y="2825750"/>
            <a:ext cx="1902460" cy="185166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弧形 20"/>
          <p:cNvSpPr/>
          <p:nvPr/>
        </p:nvSpPr>
        <p:spPr>
          <a:xfrm>
            <a:off x="1894205" y="2520315"/>
            <a:ext cx="2093595" cy="2479675"/>
          </a:xfrm>
          <a:prstGeom prst="arc">
            <a:avLst>
              <a:gd name="adj1" fmla="val 17209533"/>
              <a:gd name="adj2" fmla="val 4386527"/>
            </a:avLst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7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 rot="0">
            <a:off x="3804285" y="3233420"/>
            <a:ext cx="237490" cy="231140"/>
            <a:chOff x="1357833" y="1607785"/>
            <a:chExt cx="3642430" cy="3642430"/>
          </a:xfrm>
        </p:grpSpPr>
        <p:sp>
          <p:nvSpPr>
            <p:cNvPr id="12" name="椭圆 11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3863975" y="3655060"/>
            <a:ext cx="237490" cy="231140"/>
            <a:chOff x="1357833" y="1607785"/>
            <a:chExt cx="3642430" cy="3642430"/>
          </a:xfrm>
        </p:grpSpPr>
        <p:sp>
          <p:nvSpPr>
            <p:cNvPr id="45" name="椭圆 44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 rot="0">
            <a:off x="3804285" y="4076700"/>
            <a:ext cx="237490" cy="231140"/>
            <a:chOff x="1357833" y="1607785"/>
            <a:chExt cx="3642430" cy="3642430"/>
          </a:xfrm>
        </p:grpSpPr>
        <p:sp>
          <p:nvSpPr>
            <p:cNvPr id="48" name="椭圆 47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学习目标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6105" y="1461788"/>
            <a:ext cx="2217420" cy="3276140"/>
            <a:chOff x="2055" y="2500"/>
            <a:chExt cx="7230" cy="3824"/>
          </a:xfrm>
        </p:grpSpPr>
        <p:sp>
          <p:nvSpPr>
            <p:cNvPr id="17" name="圆角矩形 7"/>
            <p:cNvSpPr/>
            <p:nvPr/>
          </p:nvSpPr>
          <p:spPr>
            <a:xfrm>
              <a:off x="2055" y="2718"/>
              <a:ext cx="7230" cy="3606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8"/>
            <p:cNvSpPr/>
            <p:nvPr/>
          </p:nvSpPr>
          <p:spPr>
            <a:xfrm>
              <a:off x="2492" y="3136"/>
              <a:ext cx="6791" cy="27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1.了解盒子模型的基础知识；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2.认识常规流的基础知识；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3.了解CSS浮动的相关知识；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4.认识CCS中的选择器。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9" name="圆角矩形 11"/>
            <p:cNvSpPr/>
            <p:nvPr/>
          </p:nvSpPr>
          <p:spPr>
            <a:xfrm>
              <a:off x="3339" y="2500"/>
              <a:ext cx="4625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3482" y="2552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知识目标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81705" y="1461692"/>
            <a:ext cx="2217420" cy="3276188"/>
            <a:chOff x="2055" y="2439"/>
            <a:chExt cx="7230" cy="3846"/>
          </a:xfrm>
        </p:grpSpPr>
        <p:sp>
          <p:nvSpPr>
            <p:cNvPr id="5" name="圆角矩形 7"/>
            <p:cNvSpPr/>
            <p:nvPr/>
          </p:nvSpPr>
          <p:spPr>
            <a:xfrm>
              <a:off x="2055" y="2658"/>
              <a:ext cx="7230" cy="3627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8"/>
            <p:cNvSpPr/>
            <p:nvPr/>
          </p:nvSpPr>
          <p:spPr>
            <a:xfrm>
              <a:off x="2303" y="3079"/>
              <a:ext cx="6824" cy="3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1.掌握盒子模型的使用方式；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2.掌握常规流相关样式属性设置；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3.掌握使用CSS的选择器方法；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4.掌握CSS中的浮动运用技巧。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9" name="圆角矩形 11"/>
            <p:cNvSpPr/>
            <p:nvPr/>
          </p:nvSpPr>
          <p:spPr>
            <a:xfrm>
              <a:off x="3401" y="2439"/>
              <a:ext cx="4418" cy="50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12"/>
            <p:cNvSpPr txBox="1"/>
            <p:nvPr/>
          </p:nvSpPr>
          <p:spPr>
            <a:xfrm>
              <a:off x="3549" y="2491"/>
              <a:ext cx="4281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技能目标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40475" y="1461135"/>
            <a:ext cx="2217420" cy="3276869"/>
            <a:chOff x="2055" y="2413"/>
            <a:chExt cx="7230" cy="3825"/>
          </a:xfrm>
        </p:grpSpPr>
        <p:sp>
          <p:nvSpPr>
            <p:cNvPr id="12" name="圆角矩形 7"/>
            <p:cNvSpPr/>
            <p:nvPr/>
          </p:nvSpPr>
          <p:spPr>
            <a:xfrm>
              <a:off x="2055" y="2636"/>
              <a:ext cx="7230" cy="3602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8"/>
            <p:cNvSpPr/>
            <p:nvPr/>
          </p:nvSpPr>
          <p:spPr>
            <a:xfrm>
              <a:off x="2376" y="3050"/>
              <a:ext cx="6729" cy="16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1.培养学生分析问题、解决问题的工作能力；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2.锻炼学生的动手开发代码的能力。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圆角矩形 11"/>
            <p:cNvSpPr/>
            <p:nvPr/>
          </p:nvSpPr>
          <p:spPr>
            <a:xfrm>
              <a:off x="3496" y="2413"/>
              <a:ext cx="4371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3537" y="2469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素养目标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14020" y="1514475"/>
            <a:ext cx="3343275" cy="14859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90000" lnSpcReduction="20000"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任务三</a:t>
            </a:r>
            <a:endParaRPr lang="zh-CN" altLang="en-US" sz="3200" b="1" spc="160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导航区的结构搭建和样式设置</a:t>
            </a:r>
            <a:endParaRPr lang="zh-CN" altLang="en-US" sz="3200" b="1" spc="160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pic>
        <p:nvPicPr>
          <p:cNvPr id="4" name="图片 3" descr="C:\Users\Bonnie\Desktop\src=http _images.edutt.com_plan_202010_12_160248652999726.png&amp;refer=http _images.edutt.com&amp;app=2002&amp;size=f9999,10000&amp;q=a80&amp;n=0&amp;g=0n&amp;fmt=jpeg.jpgsrc=http _images.edutt.com_plan_202010_12_160248652999726.png&amp;refer=http _images.edutt.com&amp;app=2002&amp;size=f9999,10000&amp;q=a80&amp;n=0&amp;g=0n&amp;fmt=jpeg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757295" y="885825"/>
            <a:ext cx="5129530" cy="3204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>
                <a:alpha val="2000"/>
              </a:srgbClr>
            </a:solidFill>
          </a:ln>
          <a:effectLst>
            <a:outerShdw blurRad="444500" dist="127000" dir="2700000" algn="tl" rotWithShape="0">
              <a:srgbClr val="000000">
                <a:alpha val="15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265118" y="4"/>
            <a:ext cx="1423045" cy="1143009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265118" y="1257314"/>
            <a:ext cx="1423045" cy="57151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265118" y="3200388"/>
            <a:ext cx="1423045" cy="1943112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230" y="1576070"/>
            <a:ext cx="2945765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452880"/>
            <a:ext cx="3178810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二、网站中导航栏的制作方法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0" y="2422525"/>
            <a:ext cx="4979670" cy="422910"/>
          </a:xfrm>
          <a:prstGeom prst="round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（一）使用html5中的导航栏标签&lt;nav&gt;&lt;/nav&gt;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3192145"/>
            <a:ext cx="6603365" cy="13208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16230" y="2976245"/>
            <a:ext cx="197485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b="0">
                <a:ea typeface="黑体" panose="02010609060101010101" charset="-122"/>
              </a:rPr>
              <a:t>&lt;nav&gt;标签是HTML5的新标签，它是用来定义导航链接的部分。</a:t>
            </a:r>
            <a:endParaRPr lang="zh-CN" altLang="en-US" b="0"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0659_1*i*9"/>
  <p:tag name="KSO_WM_TEMPLATE_CATEGORY" val="diagram"/>
  <p:tag name="KSO_WM_TEMPLATE_INDEX" val="20200659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PLACING_PICTURE_USER_VIEWPORT" val="{&quot;height&quot;:6140.5307086614175,&quot;width&quot;:4605.39842519685}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18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2.xml><?xml version="1.0" encoding="utf-8"?>
<p:tagLst xmlns:p="http://schemas.openxmlformats.org/presentationml/2006/main">
  <p:tag name="ISLIDE.PICTURE" val="#741892;#589952;"/>
  <p:tag name="ISLIDE.ICON" val="#368956;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22.xml><?xml version="1.0" encoding="utf-8"?>
<p:tagLst xmlns:p="http://schemas.openxmlformats.org/presentationml/2006/main"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70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ISLIDE.PICTURE" val="#741892;#589952;"/>
  <p:tag name="ISLIDE.ICON" val="#368956;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8.xml><?xml version="1.0" encoding="utf-8"?>
<p:tagLst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C4D6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1697</Words>
  <Application>WPS 演示</Application>
  <PresentationFormat>全屏显示(16:9)</PresentationFormat>
  <Paragraphs>164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黑体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。嗯呐</cp:lastModifiedBy>
  <cp:revision>489</cp:revision>
  <dcterms:created xsi:type="dcterms:W3CDTF">2019-06-21T02:16:00Z</dcterms:created>
  <dcterms:modified xsi:type="dcterms:W3CDTF">2021-12-06T05:44:40Z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v1.0_mb_E2QpawOMBC5+dMJ4NzsUIQ==</vt:lpwstr>
  </property>
  <property fmtid="{D5CDD505-2E9C-101B-9397-08002B2CF9AE}" pid="4" name="ICV">
    <vt:lpwstr>C0D83582DF4849AC807483AC1BD13007</vt:lpwstr>
  </property>
</Properties>
</file>