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2.xml" ContentType="application/vnd.openxmlformats-officedocument.theme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5" r:id="rId1"/>
    <p:sldMasterId id="2147483712" r:id="rId2"/>
    <p:sldMasterId id="2147483722" r:id="rId3"/>
  </p:sldMasterIdLst>
  <p:notesMasterIdLst>
    <p:notesMasterId r:id="rId24"/>
  </p:notesMasterIdLst>
  <p:handoutMasterIdLst>
    <p:handoutMasterId r:id="rId25"/>
  </p:handoutMasterIdLst>
  <p:sldIdLst>
    <p:sldId id="256" r:id="rId4"/>
    <p:sldId id="440" r:id="rId5"/>
    <p:sldId id="666" r:id="rId6"/>
    <p:sldId id="374" r:id="rId7"/>
    <p:sldId id="375" r:id="rId8"/>
    <p:sldId id="376" r:id="rId9"/>
    <p:sldId id="386" r:id="rId10"/>
    <p:sldId id="377" r:id="rId11"/>
    <p:sldId id="414" r:id="rId12"/>
    <p:sldId id="415" r:id="rId13"/>
    <p:sldId id="416" r:id="rId14"/>
    <p:sldId id="379" r:id="rId15"/>
    <p:sldId id="380" r:id="rId16"/>
    <p:sldId id="673" r:id="rId17"/>
    <p:sldId id="674" r:id="rId18"/>
    <p:sldId id="411" r:id="rId19"/>
    <p:sldId id="413" r:id="rId20"/>
    <p:sldId id="675" r:id="rId21"/>
    <p:sldId id="676" r:id="rId22"/>
    <p:sldId id="677" r:id="rId23"/>
  </p:sldIdLst>
  <p:sldSz cx="12192000" cy="6858000"/>
  <p:notesSz cx="7102475" cy="89916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32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4343"/>
    <a:srgbClr val="000066"/>
    <a:srgbClr val="000000"/>
    <a:srgbClr val="022589"/>
    <a:srgbClr val="020A53"/>
    <a:srgbClr val="051F7C"/>
    <a:srgbClr val="003366"/>
    <a:srgbClr val="003399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04" autoAdjust="0"/>
    <p:restoredTop sz="95948" autoAdjust="0"/>
  </p:normalViewPr>
  <p:slideViewPr>
    <p:cSldViewPr>
      <p:cViewPr varScale="1">
        <p:scale>
          <a:sx n="106" d="100"/>
          <a:sy n="106" d="100"/>
        </p:scale>
        <p:origin x="588" y="10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1502"/>
    </p:cViewPr>
  </p:sorterViewPr>
  <p:notesViewPr>
    <p:cSldViewPr>
      <p:cViewPr varScale="1">
        <p:scale>
          <a:sx n="59" d="100"/>
          <a:sy n="59" d="100"/>
        </p:scale>
        <p:origin x="-2454" y="-78"/>
      </p:cViewPr>
      <p:guideLst>
        <p:guide orient="horz" pos="2832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4492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8163" cy="4492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540750"/>
            <a:ext cx="3078163" cy="4492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8540750"/>
            <a:ext cx="3078163" cy="4492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fld id="{70B899AD-9272-4D35-AE52-83582DCF72AD}" type="slidenum">
              <a:rPr lang="en-US" altLang="zh-CN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4492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2725" y="0"/>
            <a:ext cx="3078163" cy="4492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fld id="{487AF148-20AD-4037-8C2A-D2BAD153EE9A}" type="datetimeFigureOut">
              <a:rPr lang="zh-CN" altLang="en-US"/>
              <a:t>2022/3/23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554038" y="674688"/>
            <a:ext cx="5994400" cy="33718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613" y="4270375"/>
            <a:ext cx="5683250" cy="4046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540750"/>
            <a:ext cx="3078163" cy="4492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2725" y="8540750"/>
            <a:ext cx="3078163" cy="4492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fld id="{C9322C1F-5397-46AD-AC72-8D0BD274355E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图片 8" descr="C:\Users\xuhang\Documents\背景2.png背景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" y="0"/>
            <a:ext cx="120904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596983"/>
            <a:ext cx="9144000" cy="1912983"/>
          </a:xfrm>
        </p:spPr>
        <p:txBody>
          <a:bodyPr anchor="b">
            <a:normAutofit/>
          </a:bodyPr>
          <a:lstStyle>
            <a:lvl1pPr algn="ctr">
              <a:defRPr sz="27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35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pPr fontAlgn="auto"/>
            <a:r>
              <a:rPr lang="zh-CN" altLang="en-US" strike="noStrike" noProof="1"/>
              <a:t>单击此处编辑母版副标题样式</a:t>
            </a:r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fld id="{F1B3D57C-AA92-4D33-A2F5-656E3CF42539}" type="datetimeFigureOut">
              <a:rPr lang="zh-CN" altLang="en-US" smtClean="0"/>
              <a:t>2022/3/23</a:t>
            </a:fld>
            <a:endParaRPr lang="zh-CN" altLang="en-US"/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fld id="{E20ED281-52EF-4EF2-99A1-CE11BE697C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4495492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>
              <a:defRPr/>
            </a:pPr>
            <a:fld id="{0DF83F9D-7E51-4C3A-8567-EC44033E3600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11123324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>
              <a:defRPr/>
            </a:pPr>
            <a:fld id="{0DF83F9D-7E51-4C3A-8567-EC44033E3600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74941181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F83F9D-7E51-4C3A-8567-EC44033E3600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65045678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F83F9D-7E51-4C3A-8567-EC44033E3600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43438341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F83F9D-7E51-4C3A-8567-EC44033E3600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37792332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F83F9D-7E51-4C3A-8567-EC44033E3600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63707331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F83F9D-7E51-4C3A-8567-EC44033E3600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4364783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F83F9D-7E51-4C3A-8567-EC44033E3600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3692337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F83F9D-7E51-4C3A-8567-EC44033E3600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19376480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F83F9D-7E51-4C3A-8567-EC44033E3600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55735962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00331" y="313611"/>
            <a:ext cx="6510271" cy="652306"/>
          </a:xfrm>
        </p:spPr>
        <p:txBody>
          <a:bodyPr>
            <a:normAutofit/>
          </a:bodyPr>
          <a:lstStyle>
            <a:lvl1pPr>
              <a:defRPr sz="240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二级</a:t>
            </a:r>
          </a:p>
          <a:p>
            <a:pPr lvl="2" fontAlgn="auto"/>
            <a:r>
              <a:rPr lang="zh-CN" altLang="en-US" strike="noStrike" noProof="1"/>
              <a:t>三级</a:t>
            </a:r>
          </a:p>
          <a:p>
            <a:pPr lvl="3" fontAlgn="auto"/>
            <a:r>
              <a:rPr lang="zh-CN" altLang="en-US" strike="noStrike" noProof="1"/>
              <a:t>四级</a:t>
            </a:r>
          </a:p>
          <a:p>
            <a:pPr lvl="4" fontAlgn="auto"/>
            <a:r>
              <a:rPr lang="zh-CN" altLang="en-US" strike="noStrike" noProof="1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>
              <a:defRPr/>
            </a:pPr>
            <a:fld id="{716150E2-C21E-4AD4-9F60-093BE0707213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53683282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F83F9D-7E51-4C3A-8567-EC44033E3600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15228661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F83F9D-7E51-4C3A-8567-EC44033E3600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3447996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F83F9D-7E51-4C3A-8567-EC44033E3600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15761603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F83F9D-7E51-4C3A-8567-EC44033E3600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95047814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F83F9D-7E51-4C3A-8567-EC44033E3600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2719587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F83F9D-7E51-4C3A-8567-EC44033E3600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99892749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F83F9D-7E51-4C3A-8567-EC44033E3600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11138657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F83F9D-7E51-4C3A-8567-EC44033E3600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2993646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F83F9D-7E51-4C3A-8567-EC44033E3600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20796250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F83F9D-7E51-4C3A-8567-EC44033E3600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937586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3375"/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>
              <a:defRPr/>
            </a:pPr>
            <a:fld id="{0DF83F9D-7E51-4C3A-8567-EC44033E3600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9491644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F83F9D-7E51-4C3A-8567-EC44033E3600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2734447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F83F9D-7E51-4C3A-8567-EC44033E3600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7476146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F83F9D-7E51-4C3A-8567-EC44033E3600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14655632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F83F9D-7E51-4C3A-8567-EC44033E3600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61992794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F83F9D-7E51-4C3A-8567-EC44033E3600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83040245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F83F9D-7E51-4C3A-8567-EC44033E3600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7134658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F83F9D-7E51-4C3A-8567-EC44033E3600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8565176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F83F9D-7E51-4C3A-8567-EC44033E3600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66161969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F83F9D-7E51-4C3A-8567-EC44033E3600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77633512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F83F9D-7E51-4C3A-8567-EC44033E3600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20118776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二级</a:t>
            </a:r>
          </a:p>
          <a:p>
            <a:pPr lvl="2" fontAlgn="auto"/>
            <a:r>
              <a:rPr lang="zh-CN" altLang="en-US" strike="noStrike" noProof="1"/>
              <a:t>三级</a:t>
            </a:r>
          </a:p>
          <a:p>
            <a:pPr lvl="3" fontAlgn="auto"/>
            <a:r>
              <a:rPr lang="zh-CN" altLang="en-US" strike="noStrike" noProof="1"/>
              <a:t>四级</a:t>
            </a:r>
          </a:p>
          <a:p>
            <a:pPr lvl="4" fontAlgn="auto"/>
            <a:r>
              <a:rPr lang="zh-CN" altLang="en-US" strike="noStrike" noProof="1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二级</a:t>
            </a:r>
          </a:p>
          <a:p>
            <a:pPr lvl="2" fontAlgn="auto"/>
            <a:r>
              <a:rPr lang="zh-CN" altLang="en-US" strike="noStrike" noProof="1"/>
              <a:t>三级</a:t>
            </a:r>
          </a:p>
          <a:p>
            <a:pPr lvl="3" fontAlgn="auto"/>
            <a:r>
              <a:rPr lang="zh-CN" altLang="en-US" strike="noStrike" noProof="1"/>
              <a:t>四级</a:t>
            </a:r>
          </a:p>
          <a:p>
            <a:pPr lvl="4" fontAlgn="auto"/>
            <a:r>
              <a:rPr lang="zh-CN" altLang="en-US" strike="noStrike" noProof="1"/>
              <a:t>五级</a:t>
            </a: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2100331" y="313611"/>
            <a:ext cx="6510271" cy="652306"/>
          </a:xfrm>
        </p:spPr>
        <p:txBody>
          <a:bodyPr>
            <a:normAutofit/>
          </a:bodyPr>
          <a:lstStyle>
            <a:lvl1pPr>
              <a:defRPr sz="18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>
              <a:defRPr/>
            </a:pPr>
            <a:fld id="{0DF83F9D-7E51-4C3A-8567-EC44033E3600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0747053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F83F9D-7E51-4C3A-8567-EC44033E3600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02409980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F83F9D-7E51-4C3A-8567-EC44033E3600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73314061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F83F9D-7E51-4C3A-8567-EC44033E3600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65258300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F83F9D-7E51-4C3A-8567-EC44033E3600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8060692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6537325"/>
            <a:ext cx="12192000" cy="357188"/>
          </a:xfrm>
          <a:prstGeom prst="rect">
            <a:avLst/>
          </a:prstGeom>
          <a:gradFill flip="none" rotWithShape="0">
            <a:gsLst>
              <a:gs pos="100000">
                <a:schemeClr val="accent1"/>
              </a:gs>
              <a:gs pos="50000">
                <a:schemeClr val="accent1">
                  <a:tint val="445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50000">
                <a:schemeClr val="bg2">
                  <a:lumMod val="60000"/>
                  <a:lumOff val="40000"/>
                  <a:alpha val="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200152" y="6413503"/>
            <a:ext cx="9726083" cy="5635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ctr">
              <a:defRPr/>
            </a:pPr>
            <a:r>
              <a:rPr lang="en-US" altLang="zh-CN" sz="1050" kern="0" dirty="0">
                <a:solidFill>
                  <a:srgbClr val="434343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Web</a:t>
            </a:r>
            <a:r>
              <a:rPr lang="zh-CN" altLang="en-US" sz="1050" kern="0" dirty="0">
                <a:solidFill>
                  <a:srgbClr val="434343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界面布局</a:t>
            </a:r>
            <a:r>
              <a:rPr lang="en-US" altLang="zh-CN" sz="1050" kern="0" dirty="0">
                <a:solidFill>
                  <a:srgbClr val="434343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       </a:t>
            </a:r>
            <a:r>
              <a:rPr lang="zh-CN" altLang="en-US" sz="1050" kern="0" dirty="0">
                <a:solidFill>
                  <a:srgbClr val="434343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主讲：刘芳</a:t>
            </a:r>
            <a:endParaRPr lang="en-US" altLang="zh-CN" sz="1050" kern="0" dirty="0">
              <a:solidFill>
                <a:srgbClr val="434343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  <a:reflection blurRad="6350" stA="55000" endA="300" endPos="45500" dir="5400000" sy="-100000" algn="bl" rotWithShape="0"/>
              </a:effectLst>
              <a:latin typeface="+mj-lt"/>
              <a:ea typeface="宋体" panose="02010600030101010101" pitchFamily="2" charset="-122"/>
              <a:cs typeface="+mj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F83F9D-7E51-4C3A-8567-EC44033E3600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09785172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6537325"/>
            <a:ext cx="12192000" cy="357188"/>
          </a:xfrm>
          <a:prstGeom prst="rect">
            <a:avLst/>
          </a:prstGeom>
          <a:gradFill flip="none" rotWithShape="0">
            <a:gsLst>
              <a:gs pos="100000">
                <a:schemeClr val="accent1"/>
              </a:gs>
              <a:gs pos="50000">
                <a:schemeClr val="accent1">
                  <a:tint val="445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50000">
                <a:schemeClr val="bg2">
                  <a:lumMod val="60000"/>
                  <a:lumOff val="40000"/>
                  <a:alpha val="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200152" y="6413503"/>
            <a:ext cx="9726083" cy="5635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ctr">
              <a:defRPr/>
            </a:pPr>
            <a:r>
              <a:rPr lang="en-US" altLang="zh-CN" sz="1050" kern="0" dirty="0">
                <a:solidFill>
                  <a:srgbClr val="434343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Web</a:t>
            </a:r>
            <a:r>
              <a:rPr lang="zh-CN" altLang="en-US" sz="1050" kern="0" dirty="0">
                <a:solidFill>
                  <a:srgbClr val="434343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界面布局</a:t>
            </a:r>
            <a:r>
              <a:rPr lang="en-US" altLang="zh-CN" sz="1050" kern="0" dirty="0">
                <a:solidFill>
                  <a:srgbClr val="434343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       </a:t>
            </a:r>
            <a:r>
              <a:rPr lang="zh-CN" altLang="en-US" sz="1050" kern="0" dirty="0">
                <a:solidFill>
                  <a:srgbClr val="434343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主讲：刘芳</a:t>
            </a:r>
            <a:endParaRPr lang="en-US" altLang="zh-CN" sz="1050" kern="0" dirty="0">
              <a:solidFill>
                <a:srgbClr val="434343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  <a:reflection blurRad="6350" stA="55000" endA="300" endPos="45500" dir="5400000" sy="-100000" algn="bl" rotWithShape="0"/>
              </a:effectLst>
              <a:latin typeface="+mj-lt"/>
              <a:ea typeface="宋体" panose="02010600030101010101" pitchFamily="2" charset="-122"/>
              <a:cs typeface="+mj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066800"/>
            <a:ext cx="5198368" cy="5324475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F83F9D-7E51-4C3A-8567-EC44033E3600}" type="slidenum">
              <a:rPr lang="en-US" altLang="zh-CN" smtClean="0"/>
              <a:t>‹#›</a:t>
            </a:fld>
            <a:endParaRPr lang="en-US" altLang="zh-CN"/>
          </a:p>
        </p:txBody>
      </p:sp>
      <p:sp>
        <p:nvSpPr>
          <p:cNvPr id="9" name="图片占位符 8"/>
          <p:cNvSpPr>
            <a:spLocks noGrp="1"/>
          </p:cNvSpPr>
          <p:nvPr>
            <p:ph type="pic" sz="quarter" idx="12"/>
          </p:nvPr>
        </p:nvSpPr>
        <p:spPr>
          <a:xfrm>
            <a:off x="6288021" y="1125538"/>
            <a:ext cx="5279563" cy="5287962"/>
          </a:xfrm>
        </p:spPr>
        <p:txBody>
          <a:bodyPr/>
          <a:lstStyle/>
          <a:p>
            <a:r>
              <a:rPr lang="zh-CN" altLang="en-US"/>
              <a:t>单击图标添加图片</a:t>
            </a:r>
          </a:p>
        </p:txBody>
      </p:sp>
    </p:spTree>
    <p:extLst>
      <p:ext uri="{BB962C8B-B14F-4D97-AF65-F5344CB8AC3E}">
        <p14:creationId xmlns:p14="http://schemas.microsoft.com/office/powerpoint/2010/main" val="3352424135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6537325"/>
            <a:ext cx="12192000" cy="357188"/>
          </a:xfrm>
          <a:prstGeom prst="rect">
            <a:avLst/>
          </a:prstGeom>
          <a:gradFill flip="none" rotWithShape="0">
            <a:gsLst>
              <a:gs pos="100000">
                <a:schemeClr val="accent1"/>
              </a:gs>
              <a:gs pos="50000">
                <a:schemeClr val="accent1">
                  <a:tint val="445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50000">
                <a:schemeClr val="bg2">
                  <a:lumMod val="60000"/>
                  <a:lumOff val="40000"/>
                  <a:alpha val="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Rectangle 2"/>
          <p:cNvSpPr txBox="1">
            <a:spLocks noChangeArrowheads="1"/>
          </p:cNvSpPr>
          <p:nvPr userDrawn="1"/>
        </p:nvSpPr>
        <p:spPr bwMode="auto">
          <a:xfrm>
            <a:off x="1200151" y="6413501"/>
            <a:ext cx="9726083" cy="5635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ctr">
              <a:defRPr/>
            </a:pPr>
            <a:r>
              <a:rPr lang="en-US" altLang="zh-CN" sz="1400" kern="0" dirty="0">
                <a:solidFill>
                  <a:srgbClr val="434343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Web</a:t>
            </a:r>
            <a:r>
              <a:rPr lang="zh-CN" altLang="en-US" sz="1400" kern="0" dirty="0">
                <a:solidFill>
                  <a:srgbClr val="434343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界面布局</a:t>
            </a:r>
            <a:r>
              <a:rPr lang="en-US" altLang="zh-CN" sz="1400" kern="0" dirty="0">
                <a:solidFill>
                  <a:srgbClr val="434343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       </a:t>
            </a:r>
            <a:r>
              <a:rPr lang="zh-CN" altLang="en-US" sz="1400" kern="0" dirty="0">
                <a:solidFill>
                  <a:srgbClr val="434343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主讲：刘芳</a:t>
            </a:r>
            <a:endParaRPr lang="en-US" altLang="zh-CN" sz="1400" kern="0" dirty="0">
              <a:solidFill>
                <a:srgbClr val="434343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  <a:reflection blurRad="6350" stA="55000" endA="300" endPos="45500" dir="5400000" sy="-100000" algn="bl" rotWithShape="0"/>
              </a:effectLst>
              <a:latin typeface="+mj-lt"/>
              <a:ea typeface="宋体" panose="02010600030101010101" pitchFamily="2" charset="-122"/>
              <a:cs typeface="+mj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6150E2-C21E-4AD4-9F60-093BE0707213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6537325"/>
            <a:ext cx="12192000" cy="357188"/>
          </a:xfrm>
          <a:prstGeom prst="rect">
            <a:avLst/>
          </a:prstGeom>
          <a:gradFill flip="none" rotWithShape="0">
            <a:gsLst>
              <a:gs pos="100000">
                <a:schemeClr val="accent1"/>
              </a:gs>
              <a:gs pos="50000">
                <a:schemeClr val="accent1">
                  <a:tint val="445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50000">
                <a:schemeClr val="bg2">
                  <a:lumMod val="60000"/>
                  <a:lumOff val="40000"/>
                  <a:alpha val="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Rectangle 2"/>
          <p:cNvSpPr txBox="1">
            <a:spLocks noChangeArrowheads="1"/>
          </p:cNvSpPr>
          <p:nvPr userDrawn="1"/>
        </p:nvSpPr>
        <p:spPr bwMode="auto">
          <a:xfrm>
            <a:off x="1200151" y="6413501"/>
            <a:ext cx="9726083" cy="5635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ctr">
              <a:defRPr/>
            </a:pPr>
            <a:r>
              <a:rPr lang="en-US" altLang="zh-CN" sz="1400" kern="0" dirty="0">
                <a:solidFill>
                  <a:srgbClr val="434343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Web</a:t>
            </a:r>
            <a:r>
              <a:rPr lang="zh-CN" altLang="en-US" sz="1400" kern="0" dirty="0">
                <a:solidFill>
                  <a:srgbClr val="434343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界面布局</a:t>
            </a:r>
            <a:r>
              <a:rPr lang="en-US" altLang="zh-CN" sz="1400" kern="0" dirty="0">
                <a:solidFill>
                  <a:srgbClr val="434343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       </a:t>
            </a:r>
            <a:r>
              <a:rPr lang="zh-CN" altLang="en-US" sz="1400" kern="0" dirty="0">
                <a:solidFill>
                  <a:srgbClr val="434343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主讲：刘芳</a:t>
            </a:r>
            <a:endParaRPr lang="en-US" altLang="zh-CN" sz="1400" kern="0" dirty="0">
              <a:solidFill>
                <a:srgbClr val="434343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  <a:reflection blurRad="6350" stA="55000" endA="300" endPos="45500" dir="5400000" sy="-100000" algn="bl" rotWithShape="0"/>
              </a:effectLst>
              <a:latin typeface="+mj-lt"/>
              <a:ea typeface="宋体" panose="02010600030101010101" pitchFamily="2" charset="-122"/>
              <a:cs typeface="+mj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066800"/>
            <a:ext cx="5198368" cy="5324475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6150E2-C21E-4AD4-9F60-093BE0707213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9" name="图片占位符 8"/>
          <p:cNvSpPr>
            <a:spLocks noGrp="1"/>
          </p:cNvSpPr>
          <p:nvPr>
            <p:ph type="pic" sz="quarter" idx="12"/>
          </p:nvPr>
        </p:nvSpPr>
        <p:spPr>
          <a:xfrm>
            <a:off x="6288021" y="1125538"/>
            <a:ext cx="5279563" cy="5287962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2835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None/>
              <a:defRPr b="1"/>
            </a:lvl1pPr>
            <a:lvl2pPr>
              <a:buNone/>
              <a:defRPr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buNone/>
              <a:defRPr/>
            </a:lvl3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二级</a:t>
            </a:r>
          </a:p>
          <a:p>
            <a:pPr lvl="2" fontAlgn="base"/>
            <a:r>
              <a:rPr lang="zh-CN" altLang="en-US" strike="noStrike" noProof="1"/>
              <a:t>三级</a:t>
            </a:r>
          </a:p>
          <a:p>
            <a:pPr lvl="3" fontAlgn="base"/>
            <a:r>
              <a:rPr lang="zh-CN" altLang="en-US" strike="noStrike" noProof="1"/>
              <a:t>四级</a:t>
            </a:r>
          </a:p>
          <a:p>
            <a:pPr lvl="4" fontAlgn="base"/>
            <a:r>
              <a:rPr lang="zh-CN" altLang="en-US" strike="noStrike" noProof="1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fontAlgn="base">
              <a:defRPr/>
            </a:pPr>
            <a:fld id="{E1540D54-47AE-4558-B8F9-3D32AF3786AB}" type="datetimeFigureOut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2022/3/23</a:t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b="1">
                <a:solidFill>
                  <a:srgbClr val="C00000"/>
                </a:solidFill>
              </a:defRPr>
            </a:lvl1pPr>
          </a:lstStyle>
          <a:p>
            <a:pPr fontAlgn="base">
              <a:defRPr/>
            </a:pPr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fontAlgn="base">
              <a:defRPr/>
            </a:pPr>
            <a:fld id="{5C166151-48A2-408F-8C5D-43AF805AE299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  <p:extLst>
      <p:ext uri="{BB962C8B-B14F-4D97-AF65-F5344CB8AC3E}">
        <p14:creationId xmlns:p14="http://schemas.microsoft.com/office/powerpoint/2010/main" val="2308402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二级</a:t>
            </a:r>
          </a:p>
          <a:p>
            <a:pPr lvl="2" fontAlgn="auto"/>
            <a:r>
              <a:rPr lang="zh-CN" altLang="en-US" strike="noStrike" noProof="1"/>
              <a:t>三级</a:t>
            </a:r>
          </a:p>
          <a:p>
            <a:pPr lvl="3" fontAlgn="auto"/>
            <a:r>
              <a:rPr lang="zh-CN" altLang="en-US" strike="noStrike" noProof="1"/>
              <a:t>四级</a:t>
            </a:r>
          </a:p>
          <a:p>
            <a:pPr lvl="4" fontAlgn="auto"/>
            <a:r>
              <a:rPr lang="zh-CN" altLang="en-US" strike="noStrike" noProof="1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二级</a:t>
            </a:r>
          </a:p>
          <a:p>
            <a:pPr lvl="2" fontAlgn="auto"/>
            <a:r>
              <a:rPr lang="zh-CN" altLang="en-US" strike="noStrike" noProof="1"/>
              <a:t>三级</a:t>
            </a:r>
          </a:p>
          <a:p>
            <a:pPr lvl="3" fontAlgn="auto"/>
            <a:r>
              <a:rPr lang="zh-CN" altLang="en-US" strike="noStrike" noProof="1"/>
              <a:t>四级</a:t>
            </a:r>
          </a:p>
          <a:p>
            <a:pPr lvl="4" fontAlgn="auto"/>
            <a:r>
              <a:rPr lang="zh-CN" altLang="en-US" strike="noStrike" noProof="1"/>
              <a:t>五级</a:t>
            </a:r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2100331" y="313611"/>
            <a:ext cx="6510271" cy="652306"/>
          </a:xfrm>
        </p:spPr>
        <p:txBody>
          <a:bodyPr>
            <a:normAutofit/>
          </a:bodyPr>
          <a:lstStyle>
            <a:lvl1pPr>
              <a:defRPr sz="18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4038600" y="635635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8610600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>
              <a:defRPr/>
            </a:pPr>
            <a:fld id="{0DF83F9D-7E51-4C3A-8567-EC44033E3600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27534012"/>
      </p:ext>
    </p:extLst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 fontAlgn="base"/>
            <a:r>
              <a:rPr lang="zh-CN" altLang="en-US" strike="noStrike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fontAlgn="base">
              <a:defRPr/>
            </a:pPr>
            <a:fld id="{DF43E98B-8030-40AA-8B61-E606F7AA40FF}" type="datetime1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2022/3/23</a:t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b="0" kern="1200">
                <a:latin typeface="+mn-lt"/>
              </a:defRPr>
            </a:lvl1pPr>
          </a:lstStyle>
          <a:p>
            <a:pPr fontAlgn="base">
              <a:defRPr/>
            </a:pPr>
            <a:r>
              <a:rPr lang="zh-CN" altLang="en-US" strike="noStrike" noProof="1">
                <a:latin typeface="+mn-lt"/>
                <a:ea typeface="宋体" panose="02010600030101010101" pitchFamily="2" charset="-122"/>
                <a:cs typeface="+mn-cs"/>
              </a:rPr>
              <a:t>第</a:t>
            </a:r>
            <a:r>
              <a:rPr lang="en-US" altLang="zh-CN" strike="noStrike" noProof="1">
                <a:latin typeface="+mn-lt"/>
                <a:ea typeface="宋体" panose="02010600030101010101" pitchFamily="2" charset="-122"/>
                <a:cs typeface="+mn-cs"/>
              </a:rPr>
              <a:t>4</a:t>
            </a:r>
            <a:r>
              <a:rPr lang="zh-CN" altLang="en-US" strike="noStrike" noProof="1">
                <a:latin typeface="+mn-lt"/>
                <a:ea typeface="宋体" panose="02010600030101010101" pitchFamily="2" charset="-122"/>
                <a:cs typeface="+mn-cs"/>
              </a:rPr>
              <a:t>章 实现</a:t>
            </a:r>
            <a:r>
              <a:rPr lang="en-US" altLang="zh-CN" strike="noStrike" noProof="1">
                <a:latin typeface="+mn-lt"/>
                <a:ea typeface="宋体" panose="02010600030101010101" pitchFamily="2" charset="-122"/>
                <a:cs typeface="+mn-cs"/>
              </a:rPr>
              <a:t>DNS</a:t>
            </a:r>
            <a:r>
              <a:rPr lang="zh-CN" altLang="en-US" strike="noStrike" noProof="1">
                <a:latin typeface="+mn-lt"/>
                <a:ea typeface="宋体" panose="02010600030101010101" pitchFamily="2" charset="-122"/>
                <a:cs typeface="+mn-cs"/>
              </a:rPr>
              <a:t>服务</a:t>
            </a:r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fontAlgn="base">
              <a:defRPr/>
            </a:pPr>
            <a:fld id="{9BC6D5C1-808A-48D0-BEA9-0917CDFFEE21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  <p:extLst>
      <p:ext uri="{BB962C8B-B14F-4D97-AF65-F5344CB8AC3E}">
        <p14:creationId xmlns:p14="http://schemas.microsoft.com/office/powerpoint/2010/main" val="289543196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二级</a:t>
            </a:r>
          </a:p>
          <a:p>
            <a:pPr lvl="2" fontAlgn="base"/>
            <a:r>
              <a:rPr lang="zh-CN" altLang="en-US" strike="noStrike" noProof="1"/>
              <a:t>三级</a:t>
            </a:r>
          </a:p>
          <a:p>
            <a:pPr lvl="3" fontAlgn="base"/>
            <a:r>
              <a:rPr lang="zh-CN" altLang="en-US" strike="noStrike" noProof="1"/>
              <a:t>四级</a:t>
            </a:r>
          </a:p>
          <a:p>
            <a:pPr lvl="4" fontAlgn="base"/>
            <a:r>
              <a:rPr lang="zh-CN" altLang="en-US" strike="noStrike" noProof="1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二级</a:t>
            </a:r>
          </a:p>
          <a:p>
            <a:pPr lvl="2" fontAlgn="base"/>
            <a:r>
              <a:rPr lang="zh-CN" altLang="en-US" strike="noStrike" noProof="1"/>
              <a:t>三级</a:t>
            </a:r>
          </a:p>
          <a:p>
            <a:pPr lvl="3" fontAlgn="base"/>
            <a:r>
              <a:rPr lang="zh-CN" altLang="en-US" strike="noStrike" noProof="1"/>
              <a:t>四级</a:t>
            </a:r>
          </a:p>
          <a:p>
            <a:pPr lvl="4" fontAlgn="base"/>
            <a:r>
              <a:rPr lang="zh-CN" altLang="en-US" strike="noStrike" noProof="1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defRPr/>
            </a:pPr>
            <a:fld id="{B333E9F2-8570-4F07-9A4D-808E7AC64D56}" type="datetimeFigureOut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2022/3/23</a:t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defRPr/>
            </a:pPr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defRPr/>
            </a:pPr>
            <a:fld id="{1555FD8D-C226-4D12-BBA6-FEC5BD6B45C0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  <p:extLst>
      <p:ext uri="{BB962C8B-B14F-4D97-AF65-F5344CB8AC3E}">
        <p14:creationId xmlns:p14="http://schemas.microsoft.com/office/powerpoint/2010/main" val="401124365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二级</a:t>
            </a:r>
          </a:p>
          <a:p>
            <a:pPr lvl="2" fontAlgn="base"/>
            <a:r>
              <a:rPr lang="zh-CN" altLang="en-US" strike="noStrike" noProof="1"/>
              <a:t>三级</a:t>
            </a:r>
          </a:p>
          <a:p>
            <a:pPr lvl="3" fontAlgn="base"/>
            <a:r>
              <a:rPr lang="zh-CN" altLang="en-US" strike="noStrike" noProof="1"/>
              <a:t>四级</a:t>
            </a:r>
          </a:p>
          <a:p>
            <a:pPr lvl="4" fontAlgn="base"/>
            <a:r>
              <a:rPr lang="zh-CN" altLang="en-US" strike="noStrike" noProof="1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二级</a:t>
            </a:r>
          </a:p>
          <a:p>
            <a:pPr lvl="2" fontAlgn="base"/>
            <a:r>
              <a:rPr lang="zh-CN" altLang="en-US" strike="noStrike" noProof="1"/>
              <a:t>三级</a:t>
            </a:r>
          </a:p>
          <a:p>
            <a:pPr lvl="3" fontAlgn="base"/>
            <a:r>
              <a:rPr lang="zh-CN" altLang="en-US" strike="noStrike" noProof="1"/>
              <a:t>四级</a:t>
            </a:r>
          </a:p>
          <a:p>
            <a:pPr lvl="4" fontAlgn="base"/>
            <a:r>
              <a:rPr lang="zh-CN" altLang="en-US" strike="noStrike" noProof="1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defRPr/>
            </a:pPr>
            <a:fld id="{B333E9F2-8570-4F07-9A4D-808E7AC64D56}" type="datetimeFigureOut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2022/3/23</a:t>
            </a:fld>
            <a:endParaRPr lang="zh-CN" alt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defRPr/>
            </a:pPr>
            <a:endParaRPr lang="zh-CN" altLang="en-US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defRPr/>
            </a:pPr>
            <a:fld id="{1555FD8D-C226-4D12-BBA6-FEC5BD6B45C0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  <p:extLst>
      <p:ext uri="{BB962C8B-B14F-4D97-AF65-F5344CB8AC3E}">
        <p14:creationId xmlns:p14="http://schemas.microsoft.com/office/powerpoint/2010/main" val="339988329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defRPr/>
            </a:pPr>
            <a:fld id="{B333E9F2-8570-4F07-9A4D-808E7AC64D56}" type="datetimeFigureOut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2022/3/23</a:t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defRPr/>
            </a:pPr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defRPr/>
            </a:pPr>
            <a:fld id="{1555FD8D-C226-4D12-BBA6-FEC5BD6B45C0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  <p:extLst>
      <p:ext uri="{BB962C8B-B14F-4D97-AF65-F5344CB8AC3E}">
        <p14:creationId xmlns:p14="http://schemas.microsoft.com/office/powerpoint/2010/main" val="121504835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defRPr/>
            </a:pPr>
            <a:fld id="{B333E9F2-8570-4F07-9A4D-808E7AC64D56}" type="datetimeFigureOut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2022/3/23</a:t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defRPr/>
            </a:pPr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defRPr/>
            </a:pPr>
            <a:fld id="{1555FD8D-C226-4D12-BBA6-FEC5BD6B45C0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  <p:extLst>
      <p:ext uri="{BB962C8B-B14F-4D97-AF65-F5344CB8AC3E}">
        <p14:creationId xmlns:p14="http://schemas.microsoft.com/office/powerpoint/2010/main" val="312814410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二级</a:t>
            </a:r>
          </a:p>
          <a:p>
            <a:pPr lvl="2" fontAlgn="base"/>
            <a:r>
              <a:rPr lang="zh-CN" altLang="en-US" strike="noStrike" noProof="1"/>
              <a:t>三级</a:t>
            </a:r>
          </a:p>
          <a:p>
            <a:pPr lvl="3" fontAlgn="base"/>
            <a:r>
              <a:rPr lang="zh-CN" altLang="en-US" strike="noStrike" noProof="1"/>
              <a:t>四级</a:t>
            </a:r>
          </a:p>
          <a:p>
            <a:pPr lvl="4" fontAlgn="base"/>
            <a:r>
              <a:rPr lang="zh-CN" altLang="en-US" strike="noStrike" noProof="1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defRPr/>
            </a:pPr>
            <a:fld id="{B333E9F2-8570-4F07-9A4D-808E7AC64D56}" type="datetimeFigureOut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2022/3/23</a:t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defRPr/>
            </a:pPr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defRPr/>
            </a:pPr>
            <a:fld id="{1555FD8D-C226-4D12-BBA6-FEC5BD6B45C0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  <p:extLst>
      <p:ext uri="{BB962C8B-B14F-4D97-AF65-F5344CB8AC3E}">
        <p14:creationId xmlns:p14="http://schemas.microsoft.com/office/powerpoint/2010/main" val="372704334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二级</a:t>
            </a:r>
          </a:p>
          <a:p>
            <a:pPr lvl="2" fontAlgn="base"/>
            <a:r>
              <a:rPr lang="zh-CN" altLang="en-US" strike="noStrike" noProof="1"/>
              <a:t>三级</a:t>
            </a:r>
          </a:p>
          <a:p>
            <a:pPr lvl="3" fontAlgn="base"/>
            <a:r>
              <a:rPr lang="zh-CN" altLang="en-US" strike="noStrike" noProof="1"/>
              <a:t>四级</a:t>
            </a:r>
          </a:p>
          <a:p>
            <a:pPr lvl="4" fontAlgn="base"/>
            <a:r>
              <a:rPr lang="zh-CN" altLang="en-US" strike="noStrike" noProof="1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defRPr/>
            </a:pPr>
            <a:fld id="{B333E9F2-8570-4F07-9A4D-808E7AC64D56}" type="datetimeFigureOut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2022/3/23</a:t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defRPr/>
            </a:pPr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defRPr/>
            </a:pPr>
            <a:fld id="{1555FD8D-C226-4D12-BBA6-FEC5BD6B45C0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  <p:extLst>
      <p:ext uri="{BB962C8B-B14F-4D97-AF65-F5344CB8AC3E}">
        <p14:creationId xmlns:p14="http://schemas.microsoft.com/office/powerpoint/2010/main" val="190290698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二级</a:t>
            </a:r>
          </a:p>
          <a:p>
            <a:pPr lvl="2" fontAlgn="base"/>
            <a:r>
              <a:rPr lang="zh-CN" altLang="en-US" strike="noStrike" noProof="1"/>
              <a:t>三级</a:t>
            </a:r>
          </a:p>
          <a:p>
            <a:pPr lvl="3" fontAlgn="base"/>
            <a:r>
              <a:rPr lang="zh-CN" altLang="en-US" strike="noStrike" noProof="1"/>
              <a:t>四级</a:t>
            </a:r>
          </a:p>
          <a:p>
            <a:pPr lvl="4" fontAlgn="base"/>
            <a:r>
              <a:rPr lang="zh-CN" altLang="en-US" strike="noStrike" noProof="1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defRPr/>
            </a:pPr>
            <a:fld id="{B333E9F2-8570-4F07-9A4D-808E7AC64D56}" type="datetimeFigureOut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2022/3/23</a:t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defRPr/>
            </a:pPr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defRPr/>
            </a:pPr>
            <a:fld id="{1555FD8D-C226-4D12-BBA6-FEC5BD6B45C0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  <p:extLst>
      <p:ext uri="{BB962C8B-B14F-4D97-AF65-F5344CB8AC3E}">
        <p14:creationId xmlns:p14="http://schemas.microsoft.com/office/powerpoint/2010/main" val="162002215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2C1DBB2-D700-4030-B5B0-96B9E9E1773B}" type="datetime1">
              <a:rPr lang="zh-CN" altLang="en-US" smtClean="0"/>
              <a:pPr>
                <a:defRPr/>
              </a:pPr>
              <a:t>2022/3/23</a:t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6365918"/>
      </p:ext>
    </p:extLst>
  </p:cSld>
  <p:clrMapOvr>
    <a:masterClrMapping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45259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二级</a:t>
            </a:r>
          </a:p>
          <a:p>
            <a:pPr lvl="2" fontAlgn="base"/>
            <a:r>
              <a:rPr lang="zh-CN" altLang="en-US" strike="noStrike" noProof="1"/>
              <a:t>三级</a:t>
            </a:r>
          </a:p>
          <a:p>
            <a:pPr lvl="3" fontAlgn="base"/>
            <a:r>
              <a:rPr lang="zh-CN" altLang="en-US" strike="noStrike" noProof="1"/>
              <a:t>四级</a:t>
            </a:r>
          </a:p>
          <a:p>
            <a:pPr lvl="4" fontAlgn="base"/>
            <a:r>
              <a:rPr lang="zh-CN" altLang="en-US" strike="noStrike" noProof="1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2C1DBB2-D700-4030-B5B0-96B9E9E1773B}" type="datetime1">
              <a:rPr lang="zh-CN" altLang="en-US" smtClean="0"/>
              <a:pPr>
                <a:defRPr/>
              </a:pPr>
              <a:t>2022/3/23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945557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2100331" y="313611"/>
            <a:ext cx="6510271" cy="652306"/>
          </a:xfrm>
        </p:spPr>
        <p:txBody>
          <a:bodyPr>
            <a:normAutofit/>
          </a:bodyPr>
          <a:lstStyle>
            <a:lvl1pPr>
              <a:defRPr sz="18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F83F9D-7E51-4C3A-8567-EC44033E3600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155861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8" name="图片 8" descr="C:\Users\xuhang\Documents\背景3.png背景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9151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日期占位符 1"/>
          <p:cNvSpPr>
            <a:spLocks noGrp="1"/>
          </p:cNvSpPr>
          <p:nvPr>
            <p:ph type="dt" sz="half" idx="2"/>
          </p:nvPr>
        </p:nvSpPr>
        <p:spPr>
          <a:xfrm>
            <a:off x="838200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 altLang="zh-CN"/>
          </a:p>
        </p:txBody>
      </p:sp>
      <p:sp>
        <p:nvSpPr>
          <p:cNvPr id="11" name="页脚占位符 2"/>
          <p:cNvSpPr>
            <a:spLocks noGrp="1"/>
          </p:cNvSpPr>
          <p:nvPr>
            <p:ph type="ftr" sz="quarter" idx="3"/>
          </p:nvPr>
        </p:nvSpPr>
        <p:spPr>
          <a:xfrm>
            <a:off x="4038600" y="635635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 altLang="zh-CN"/>
          </a:p>
        </p:txBody>
      </p:sp>
      <p:sp>
        <p:nvSpPr>
          <p:cNvPr id="12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8610600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>
              <a:defRPr/>
            </a:pPr>
            <a:fld id="{2F192B61-0472-4BE7-87F9-131D71517FAF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10525587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>
              <a:defRPr/>
            </a:pPr>
            <a:fld id="{0DF83F9D-7E51-4C3A-8567-EC44033E3600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76058484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>
              <a:defRPr/>
            </a:pPr>
            <a:fld id="{0DF83F9D-7E51-4C3A-8567-EC44033E3600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07772671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5" Type="http://schemas.openxmlformats.org/officeDocument/2006/relationships/slideLayout" Target="../slideLayouts/slideLayout53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59.xml"/><Relationship Id="rId1" Type="http://schemas.openxmlformats.org/officeDocument/2006/relationships/slideLayout" Target="../slideLayouts/slideLayout5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>
          <a:xfrm>
            <a:off x="838200" y="365128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fontAlgn="auto"/>
            <a:r>
              <a:rPr lang="zh-CN" altLang="en-US" strike="noStrike" noProof="1"/>
              <a:t>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z="1013" strike="noStrike" noProof="1"/>
              <a:t>第四级</a:t>
            </a:r>
            <a:endParaRPr lang="zh-CN" altLang="en-US" strike="noStrike" noProof="1"/>
          </a:p>
          <a:p>
            <a:pPr lvl="4" fontAlgn="auto"/>
            <a:r>
              <a:rPr lang="zh-CN" altLang="en-US" sz="1013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0DF83F9D-7E51-4C3A-8567-EC44033E3600}" type="slidenum">
              <a:rPr lang="en-US" altLang="zh-CN" smtClean="0"/>
              <a:t>‹#›</a:t>
            </a:fld>
            <a:endParaRPr lang="en-US" altLang="zh-CN"/>
          </a:p>
        </p:txBody>
      </p:sp>
      <p:pic>
        <p:nvPicPr>
          <p:cNvPr id="2055" name="图片 6" descr="C:\Users\xuhang\Documents\背景1.png背景1"/>
          <p:cNvPicPr>
            <a:picLocks noChangeAspect="1"/>
          </p:cNvPicPr>
          <p:nvPr/>
        </p:nvPicPr>
        <p:blipFill>
          <a:blip r:embed="rId50"/>
          <a:stretch>
            <a:fillRect/>
          </a:stretch>
        </p:blipFill>
        <p:spPr>
          <a:xfrm>
            <a:off x="0" y="0"/>
            <a:ext cx="12192000" cy="68516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矩形 1"/>
          <p:cNvSpPr>
            <a:spLocks noChangeArrowheads="1"/>
          </p:cNvSpPr>
          <p:nvPr/>
        </p:nvSpPr>
        <p:spPr bwMode="auto">
          <a:xfrm>
            <a:off x="872069" y="363540"/>
            <a:ext cx="893233" cy="40395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25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宋体" panose="02010600030101010101" pitchFamily="2" charset="-122"/>
              </a:rPr>
              <a:t>✎ </a:t>
            </a:r>
            <a:endParaRPr kumimoji="0" lang="zh-CN" altLang="en-US" sz="2025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598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  <p:sldLayoutId id="2147483682" r:id="rId17"/>
    <p:sldLayoutId id="2147483683" r:id="rId18"/>
    <p:sldLayoutId id="2147483684" r:id="rId19"/>
    <p:sldLayoutId id="2147483685" r:id="rId20"/>
    <p:sldLayoutId id="2147483686" r:id="rId21"/>
    <p:sldLayoutId id="2147483687" r:id="rId22"/>
    <p:sldLayoutId id="2147483688" r:id="rId23"/>
    <p:sldLayoutId id="2147483689" r:id="rId24"/>
    <p:sldLayoutId id="2147483690" r:id="rId25"/>
    <p:sldLayoutId id="2147483691" r:id="rId26"/>
    <p:sldLayoutId id="2147483692" r:id="rId27"/>
    <p:sldLayoutId id="2147483693" r:id="rId28"/>
    <p:sldLayoutId id="2147483694" r:id="rId29"/>
    <p:sldLayoutId id="2147483695" r:id="rId30"/>
    <p:sldLayoutId id="2147483696" r:id="rId31"/>
    <p:sldLayoutId id="2147483697" r:id="rId32"/>
    <p:sldLayoutId id="2147483698" r:id="rId33"/>
    <p:sldLayoutId id="2147483699" r:id="rId34"/>
    <p:sldLayoutId id="2147483700" r:id="rId35"/>
    <p:sldLayoutId id="2147483701" r:id="rId36"/>
    <p:sldLayoutId id="2147483702" r:id="rId37"/>
    <p:sldLayoutId id="2147483703" r:id="rId38"/>
    <p:sldLayoutId id="2147483704" r:id="rId39"/>
    <p:sldLayoutId id="2147483705" r:id="rId40"/>
    <p:sldLayoutId id="2147483706" r:id="rId41"/>
    <p:sldLayoutId id="2147483707" r:id="rId42"/>
    <p:sldLayoutId id="2147483708" r:id="rId43"/>
    <p:sldLayoutId id="2147483710" r:id="rId44"/>
    <p:sldLayoutId id="2147483711" r:id="rId45"/>
    <p:sldLayoutId id="2147483663" r:id="rId46"/>
    <p:sldLayoutId id="2147483664" r:id="rId47"/>
    <p:sldLayoutId id="2147483725" r:id="rId48"/>
  </p:sldLayoutIdLst>
  <p:transition>
    <p:fade/>
  </p:transition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ctr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 indent="-214313"/>
            <a:r>
              <a:rPr lang="zh-CN" altLang="en-US"/>
              <a:t>第二级</a:t>
            </a:r>
          </a:p>
          <a:p>
            <a:pPr lvl="2" indent="-171450"/>
            <a:r>
              <a:rPr lang="zh-CN" altLang="en-US"/>
              <a:t>第三级</a:t>
            </a:r>
          </a:p>
          <a:p>
            <a:pPr lvl="3" indent="-171450"/>
            <a:r>
              <a:rPr lang="zh-CN" altLang="en-US"/>
              <a:t>第四级</a:t>
            </a:r>
          </a:p>
          <a:p>
            <a:pPr lvl="4" indent="-171450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ea typeface="宋体" panose="02010600030101010101" pitchFamily="2" charset="-122"/>
              </a:defRPr>
            </a:lvl1pPr>
          </a:lstStyle>
          <a:p>
            <a:pPr fontAlgn="base">
              <a:defRPr/>
            </a:pPr>
            <a:fld id="{B333E9F2-8570-4F07-9A4D-808E7AC64D56}" type="datetimeFigureOut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2022/3/23</a:t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ea typeface="宋体" panose="02010600030101010101" pitchFamily="2" charset="-122"/>
              </a:defRPr>
            </a:lvl1pPr>
          </a:lstStyle>
          <a:p>
            <a:pPr fontAlgn="base">
              <a:defRPr/>
            </a:pPr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ea typeface="宋体" panose="02010600030101010101" pitchFamily="2" charset="-122"/>
              </a:defRPr>
            </a:lvl1pPr>
          </a:lstStyle>
          <a:p>
            <a:pPr fontAlgn="base">
              <a:defRPr/>
            </a:pPr>
            <a:fld id="{1555FD8D-C226-4D12-BBA6-FEC5BD6B45C0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  <p:extLst>
      <p:ext uri="{BB962C8B-B14F-4D97-AF65-F5344CB8AC3E}">
        <p14:creationId xmlns:p14="http://schemas.microsoft.com/office/powerpoint/2010/main" val="601286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</p:sldLayoutIdLst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3075" name="Rectangle 3"/>
          <p:cNvSpPr>
            <a:spLocks noGrp="1"/>
          </p:cNvSpPr>
          <p:nvPr>
            <p:ph type="body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 indent="-214313"/>
            <a:r>
              <a:rPr lang="zh-CN" altLang="en-US" dirty="0"/>
              <a:t>第二级</a:t>
            </a:r>
          </a:p>
          <a:p>
            <a:pPr lvl="2" indent="146209"/>
            <a:r>
              <a:rPr lang="zh-CN" altLang="en-US" dirty="0"/>
              <a:t>第三级</a:t>
            </a:r>
          </a:p>
          <a:p>
            <a:pPr lvl="3" indent="-171450"/>
            <a:r>
              <a:rPr lang="zh-CN" altLang="en-US" dirty="0"/>
              <a:t>第四级</a:t>
            </a:r>
            <a:endParaRPr lang="en-US" altLang="zh-CN" dirty="0"/>
          </a:p>
          <a:p>
            <a:pPr lvl="3" indent="-171450"/>
            <a:r>
              <a:rPr lang="zh-CN" altLang="en-US" dirty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 sz="1050">
                <a:latin typeface="+mn-lt"/>
                <a:ea typeface="+mn-ea"/>
              </a:defRPr>
            </a:lvl1pPr>
          </a:lstStyle>
          <a:p>
            <a:pPr>
              <a:defRPr/>
            </a:pPr>
            <a:fld id="{82C1DBB2-D700-4030-B5B0-96B9E9E1773B}" type="datetime1">
              <a:rPr lang="zh-CN" altLang="en-US" smtClean="0"/>
              <a:pPr>
                <a:defRPr/>
              </a:pPr>
              <a:t>2022/3/23</a:t>
            </a:fld>
            <a:endParaRPr lang="zh-CN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050"/>
            </a:lvl1pPr>
          </a:lstStyle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5804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</p:sldLayoutIdLst>
  <p:transition>
    <p:fade/>
  </p:transition>
  <p:hf sldNum="0" hdr="0" ft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53816" indent="-53816" algn="l" rtl="0" eaLnBrk="1" fontAlgn="base" hangingPunct="1">
        <a:spcBef>
          <a:spcPct val="20000"/>
        </a:spcBef>
        <a:spcAft>
          <a:spcPct val="0"/>
        </a:spcAft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404813" indent="-214313" algn="l" rtl="0" eaLnBrk="1" fontAlgn="base" hangingPunct="1">
        <a:spcBef>
          <a:spcPct val="20000"/>
        </a:spcBef>
        <a:spcAft>
          <a:spcPct val="0"/>
        </a:spcAft>
        <a:defRPr sz="21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marL="539591" indent="146685" algn="l" rtl="0" eaLnBrk="1" fontAlgn="base" hangingPunct="1">
        <a:spcBef>
          <a:spcPct val="2000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</a:defRPr>
      </a:lvl3pPr>
      <a:lvl4pPr marL="944404" indent="-1714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500">
          <a:solidFill>
            <a:schemeClr val="tx1"/>
          </a:solidFill>
          <a:latin typeface="+mn-lt"/>
          <a:ea typeface="+mn-ea"/>
        </a:defRPr>
      </a:lvl4pPr>
      <a:lvl5pPr marL="1080135" indent="171450" algn="l" rtl="0" eaLnBrk="1" fontAlgn="base" hangingPunct="1">
        <a:spcBef>
          <a:spcPct val="20000"/>
        </a:spcBef>
        <a:spcAft>
          <a:spcPct val="0"/>
        </a:spcAft>
        <a:defRPr sz="1500">
          <a:solidFill>
            <a:schemeClr val="tx1"/>
          </a:solidFill>
          <a:latin typeface="+mn-lt"/>
          <a:ea typeface="+mn-ea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+mn-ea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+mn-ea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+mn-ea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8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notesSlide" Target="../notesSlides/notesSlid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8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.com.cn/css3/css3_font.asp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1524000" y="1596983"/>
            <a:ext cx="9144000" cy="1912983"/>
          </a:xfrm>
        </p:spPr>
        <p:txBody>
          <a:bodyPr/>
          <a:lstStyle/>
          <a:p>
            <a:r>
              <a:rPr lang="zh-CN" altLang="en-US" dirty="0"/>
              <a:t>文本样式与背景补充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1C635328-BBA1-4C4A-9665-5F4A5A391E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控制段落中的空间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en-US" altLang="zh-CN" sz="2800" dirty="0"/>
              <a:t>word-spacing ---</a:t>
            </a:r>
            <a:r>
              <a:rPr lang="zh-CN" altLang="en-US" sz="2800" dirty="0"/>
              <a:t>字（单词）之间的标准间隔。</a:t>
            </a:r>
            <a:endParaRPr lang="en-US" altLang="zh-CN" sz="2800" dirty="0"/>
          </a:p>
          <a:p>
            <a:pPr marL="857250" lvl="1" indent="-457200"/>
            <a:r>
              <a:rPr lang="zh-CN" altLang="en-US" sz="2400" dirty="0"/>
              <a:t>默认值 </a:t>
            </a:r>
            <a:r>
              <a:rPr lang="en-US" altLang="zh-CN" sz="2400" dirty="0"/>
              <a:t>normal =</a:t>
            </a:r>
            <a:r>
              <a:rPr lang="zh-CN" altLang="en-US" sz="2400" dirty="0"/>
              <a:t>设置值为 </a:t>
            </a:r>
            <a:r>
              <a:rPr lang="en-US" altLang="zh-CN" sz="2400" dirty="0"/>
              <a:t>0 </a:t>
            </a:r>
          </a:p>
          <a:p>
            <a:pPr marL="857250" lvl="1" indent="-457200"/>
            <a:r>
              <a:rPr lang="zh-CN" altLang="en-US" sz="2400" dirty="0"/>
              <a:t>接受一个正长度值或负长度值。 </a:t>
            </a:r>
          </a:p>
          <a:p>
            <a:pPr marL="457200" indent="-457200"/>
            <a:r>
              <a:rPr lang="en-US" altLang="zh-CN" sz="2800" dirty="0"/>
              <a:t>letter-spacing ---</a:t>
            </a:r>
            <a:r>
              <a:rPr lang="zh-CN" altLang="en-US" sz="2800" dirty="0"/>
              <a:t>字母间隔，修改的是字符或字母之间的间隔。</a:t>
            </a:r>
          </a:p>
          <a:p>
            <a:pPr marL="457200" indent="-457200"/>
            <a:r>
              <a:rPr lang="en-US" altLang="zh-CN" sz="2800" dirty="0"/>
              <a:t>text-transform ---</a:t>
            </a:r>
            <a:r>
              <a:rPr lang="zh-CN" altLang="en-US" sz="2800" dirty="0"/>
              <a:t>文本的大小写</a:t>
            </a:r>
            <a:endParaRPr lang="en-US" altLang="zh-CN" sz="2800" dirty="0"/>
          </a:p>
          <a:p>
            <a:pPr marL="857250" lvl="1" indent="-457200"/>
            <a:r>
              <a:rPr lang="en-US" altLang="zh-CN" sz="2400" dirty="0"/>
              <a:t>4 </a:t>
            </a:r>
            <a:r>
              <a:rPr lang="zh-CN" altLang="en-US" sz="2400" dirty="0"/>
              <a:t>个值：</a:t>
            </a:r>
            <a:r>
              <a:rPr lang="en-US" altLang="zh-CN" sz="2400" dirty="0"/>
              <a:t>none</a:t>
            </a:r>
            <a:r>
              <a:rPr lang="zh-CN" altLang="en-US" sz="2400" dirty="0"/>
              <a:t>、</a:t>
            </a:r>
            <a:r>
              <a:rPr lang="en-US" altLang="zh-CN" sz="2400" dirty="0"/>
              <a:t>uppercase </a:t>
            </a:r>
            <a:r>
              <a:rPr lang="zh-CN" altLang="en-US" sz="2400" dirty="0"/>
              <a:t>、</a:t>
            </a:r>
            <a:r>
              <a:rPr lang="en-US" altLang="zh-CN" sz="2400" dirty="0"/>
              <a:t>lowercase </a:t>
            </a:r>
            <a:r>
              <a:rPr lang="zh-CN" altLang="en-US" sz="2400" dirty="0"/>
              <a:t>、</a:t>
            </a:r>
            <a:r>
              <a:rPr lang="en-US" altLang="zh-CN" sz="2400" dirty="0"/>
              <a:t>capitalize</a:t>
            </a:r>
            <a:r>
              <a:rPr lang="zh-CN" altLang="en-US" sz="2400" dirty="0"/>
              <a:t>（首字母大写） </a:t>
            </a:r>
            <a:endParaRPr lang="en-US" altLang="zh-CN" sz="2400" dirty="0"/>
          </a:p>
          <a:p>
            <a:pPr marL="857250" lvl="1" indent="-457200"/>
            <a:r>
              <a:rPr lang="zh-CN" altLang="en-US" sz="2400" dirty="0"/>
              <a:t>如：可用于将所有的标题</a:t>
            </a:r>
            <a:r>
              <a:rPr lang="en-US" altLang="zh-CN" sz="2400" dirty="0"/>
              <a:t>1</a:t>
            </a:r>
            <a:r>
              <a:rPr lang="zh-CN" altLang="en-US" sz="2400" dirty="0"/>
              <a:t>都设置为全大写：</a:t>
            </a:r>
            <a:endParaRPr lang="en-US" altLang="zh-CN" sz="2400" dirty="0"/>
          </a:p>
          <a:p>
            <a:pPr marL="400050" lvl="1" indent="0">
              <a:buNone/>
            </a:pPr>
            <a:r>
              <a:rPr lang="en-US" altLang="zh-CN" sz="2400" dirty="0">
                <a:solidFill>
                  <a:schemeClr val="accent5"/>
                </a:solidFill>
              </a:rPr>
              <a:t>	h1{</a:t>
            </a:r>
            <a:r>
              <a:rPr lang="en-US" altLang="zh-CN" sz="2400" dirty="0" err="1">
                <a:solidFill>
                  <a:schemeClr val="accent5"/>
                </a:solidFill>
              </a:rPr>
              <a:t>text-transform:uppercase</a:t>
            </a:r>
            <a:r>
              <a:rPr lang="en-US" altLang="zh-CN" sz="2400" dirty="0">
                <a:solidFill>
                  <a:schemeClr val="accent5"/>
                </a:solidFill>
              </a:rPr>
              <a:t>; }</a:t>
            </a:r>
          </a:p>
          <a:p>
            <a:endParaRPr lang="zh-CN" altLang="en-US" sz="2800" dirty="0"/>
          </a:p>
        </p:txBody>
      </p:sp>
      <p:sp>
        <p:nvSpPr>
          <p:cNvPr id="4" name="线形标注 1 3"/>
          <p:cNvSpPr/>
          <p:nvPr/>
        </p:nvSpPr>
        <p:spPr bwMode="auto">
          <a:xfrm>
            <a:off x="6790035" y="3469011"/>
            <a:ext cx="2412504" cy="504825"/>
          </a:xfrm>
          <a:prstGeom prst="borderCallout1">
            <a:avLst>
              <a:gd name="adj1" fmla="val 47350"/>
              <a:gd name="adj2" fmla="val -1620"/>
              <a:gd name="adj3" fmla="val -21249"/>
              <a:gd name="adj4" fmla="val -146972"/>
            </a:avLst>
          </a:prstGeom>
          <a:solidFill>
            <a:schemeClr val="accent1"/>
          </a:solidFill>
          <a:ln w="25400">
            <a:solidFill>
              <a:srgbClr val="006F95"/>
            </a:solidFill>
            <a:miter lim="800000"/>
          </a:ln>
        </p:spPr>
        <p:txBody>
          <a:bodyPr anchor="ctr"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FFC000"/>
                </a:solidFill>
              </a:rPr>
              <a:t>可用于中文</a:t>
            </a:r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text-decoration      </a:t>
            </a:r>
            <a:r>
              <a:rPr lang="zh-CN" altLang="en-US" dirty="0"/>
              <a:t>文本修饰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Underline </a:t>
            </a:r>
            <a:r>
              <a:rPr lang="zh-CN" altLang="en-US" sz="3200" dirty="0"/>
              <a:t>下划线</a:t>
            </a:r>
            <a:endParaRPr lang="en-US" altLang="zh-CN" sz="3200" dirty="0"/>
          </a:p>
          <a:p>
            <a:r>
              <a:rPr lang="en-US" altLang="zh-CN" sz="3200" dirty="0" err="1"/>
              <a:t>Overline</a:t>
            </a:r>
            <a:r>
              <a:rPr lang="en-US" altLang="zh-CN" sz="3200" dirty="0"/>
              <a:t> </a:t>
            </a:r>
            <a:r>
              <a:rPr lang="zh-CN" altLang="en-US" sz="3200" dirty="0"/>
              <a:t>上划线</a:t>
            </a:r>
            <a:endParaRPr lang="en-US" altLang="zh-CN" sz="3200" dirty="0"/>
          </a:p>
          <a:p>
            <a:r>
              <a:rPr lang="en-US" altLang="zh-CN" sz="3200" dirty="0"/>
              <a:t>Line-through </a:t>
            </a:r>
            <a:r>
              <a:rPr lang="zh-CN" altLang="en-US" sz="3200" dirty="0"/>
              <a:t>中划线 删除线</a:t>
            </a:r>
            <a:endParaRPr lang="en-US" altLang="zh-CN" sz="3200" dirty="0"/>
          </a:p>
          <a:p>
            <a:r>
              <a:rPr lang="en-US" altLang="zh-CN" sz="3200" dirty="0"/>
              <a:t>none</a:t>
            </a:r>
            <a:endParaRPr lang="zh-CN" altLang="en-US" sz="3200" dirty="0"/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行高的单位与继承特性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b="1" dirty="0">
                <a:solidFill>
                  <a:schemeClr val="accent5"/>
                </a:solidFill>
              </a:rPr>
              <a:t>行高值有单位</a:t>
            </a:r>
            <a:r>
              <a:rPr lang="zh-CN" altLang="en-US" sz="2400" dirty="0"/>
              <a:t>，如</a:t>
            </a:r>
            <a:r>
              <a:rPr lang="en-US" altLang="zh-CN" sz="2400" dirty="0" err="1"/>
              <a:t>em</a:t>
            </a:r>
            <a:r>
              <a:rPr lang="zh-CN" altLang="en-US" sz="2400" dirty="0"/>
              <a:t>或</a:t>
            </a:r>
            <a:r>
              <a:rPr lang="en-US" altLang="zh-CN" sz="2400" dirty="0"/>
              <a:t>%</a:t>
            </a:r>
            <a:r>
              <a:rPr lang="zh-CN" altLang="en-US" sz="2400" dirty="0"/>
              <a:t>时，计算所得的结果会传给所有后代元素，如：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 </a:t>
            </a:r>
            <a:r>
              <a:rPr lang="en-US" altLang="zh-CN" sz="2400" dirty="0" err="1"/>
              <a:t>ul</a:t>
            </a:r>
            <a:r>
              <a:rPr lang="en-US" altLang="zh-CN" sz="2400" dirty="0"/>
              <a:t>{font-size:15px; line-height:1em;}   </a:t>
            </a:r>
            <a:r>
              <a:rPr lang="en-US" altLang="zh-CN" sz="2400" dirty="0" err="1"/>
              <a:t>ul</a:t>
            </a:r>
            <a:r>
              <a:rPr lang="zh-CN" altLang="en-US" sz="2400" dirty="0"/>
              <a:t>的行高为</a:t>
            </a:r>
            <a:r>
              <a:rPr lang="en-US" altLang="zh-CN" sz="2400" dirty="0"/>
              <a:t>15px</a:t>
            </a:r>
          </a:p>
          <a:p>
            <a:pPr marL="0" indent="0">
              <a:buNone/>
            </a:pPr>
            <a:r>
              <a:rPr lang="en-US" altLang="zh-CN" sz="2400" dirty="0"/>
              <a:t>     li{font-size:10px;}   </a:t>
            </a:r>
          </a:p>
          <a:p>
            <a:pPr marL="257175" lvl="1" indent="0"/>
            <a:r>
              <a:rPr lang="zh-CN" altLang="en-US" sz="2175" dirty="0"/>
              <a:t>尽管没有设置，但继承了</a:t>
            </a:r>
            <a:r>
              <a:rPr lang="en-US" altLang="zh-CN" sz="2175" dirty="0" err="1"/>
              <a:t>ul</a:t>
            </a:r>
            <a:r>
              <a:rPr lang="zh-CN" altLang="en-US" sz="2175" dirty="0"/>
              <a:t>的</a:t>
            </a:r>
            <a:r>
              <a:rPr lang="en-US" altLang="zh-CN" sz="2175" dirty="0"/>
              <a:t>15px</a:t>
            </a:r>
            <a:r>
              <a:rPr lang="zh-CN" altLang="en-US" sz="2175" dirty="0"/>
              <a:t>，不会重新计算</a:t>
            </a:r>
            <a:endParaRPr lang="en-US" altLang="zh-CN" sz="2175" dirty="0"/>
          </a:p>
          <a:p>
            <a:pPr marL="0" indent="0"/>
            <a:endParaRPr lang="en-US" altLang="zh-CN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accent5"/>
                </a:solidFill>
              </a:rPr>
              <a:t>不加单位，表示倍数</a:t>
            </a:r>
            <a:r>
              <a:rPr lang="zh-CN" altLang="en-US" sz="2400" dirty="0"/>
              <a:t>，但此时继承的是倍数，而不是计算的结果，如：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 </a:t>
            </a:r>
            <a:r>
              <a:rPr lang="en-US" altLang="zh-CN" sz="2400" dirty="0" err="1"/>
              <a:t>ul</a:t>
            </a:r>
            <a:r>
              <a:rPr lang="en-US" altLang="zh-CN" sz="2400" dirty="0"/>
              <a:t>{font-size:15px; line-height:1;}   </a:t>
            </a:r>
            <a:r>
              <a:rPr lang="en-US" altLang="zh-CN" sz="2400" dirty="0" err="1"/>
              <a:t>ul</a:t>
            </a:r>
            <a:r>
              <a:rPr lang="zh-CN" altLang="en-US" sz="2400" dirty="0"/>
              <a:t>的行高为</a:t>
            </a:r>
            <a:r>
              <a:rPr lang="en-US" altLang="zh-CN" sz="2400" dirty="0"/>
              <a:t>15px</a:t>
            </a:r>
          </a:p>
          <a:p>
            <a:pPr marL="0" indent="0">
              <a:buNone/>
            </a:pPr>
            <a:r>
              <a:rPr lang="en-US" altLang="zh-CN" sz="2400" dirty="0"/>
              <a:t>     li{font-size:10px;}   </a:t>
            </a:r>
          </a:p>
          <a:p>
            <a:pPr marL="257175" lvl="1" indent="0"/>
            <a:r>
              <a:rPr lang="zh-CN" altLang="en-US" sz="2175" dirty="0"/>
              <a:t>此时</a:t>
            </a:r>
            <a:r>
              <a:rPr lang="en-US" altLang="zh-CN" sz="2175" dirty="0"/>
              <a:t>li</a:t>
            </a:r>
            <a:r>
              <a:rPr lang="zh-CN" altLang="en-US" sz="2175" dirty="0"/>
              <a:t>继承的是</a:t>
            </a:r>
            <a:r>
              <a:rPr lang="en-US" altLang="zh-CN" sz="2175" dirty="0" err="1"/>
              <a:t>ul</a:t>
            </a:r>
            <a:r>
              <a:rPr lang="zh-CN" altLang="en-US" sz="2175" dirty="0"/>
              <a:t>中对行高设置的倍数</a:t>
            </a:r>
            <a:r>
              <a:rPr lang="en-US" altLang="zh-CN" sz="2175" dirty="0"/>
              <a:t>1</a:t>
            </a:r>
            <a:r>
              <a:rPr lang="zh-CN" altLang="en-US" sz="2175" dirty="0"/>
              <a:t>，会计算得出</a:t>
            </a:r>
            <a:r>
              <a:rPr lang="en-US" altLang="zh-CN" sz="2175" dirty="0"/>
              <a:t>li</a:t>
            </a:r>
            <a:r>
              <a:rPr lang="zh-CN" altLang="en-US" sz="2175" dirty="0"/>
              <a:t>的行高为自身字号的</a:t>
            </a:r>
            <a:r>
              <a:rPr lang="en-US" altLang="zh-CN" sz="2175" dirty="0"/>
              <a:t>1</a:t>
            </a:r>
            <a:r>
              <a:rPr lang="zh-CN" altLang="en-US" sz="2175" dirty="0"/>
              <a:t>倍，即</a:t>
            </a:r>
            <a:r>
              <a:rPr lang="en-US" altLang="zh-CN" sz="2175" dirty="0"/>
              <a:t>10px</a:t>
            </a:r>
          </a:p>
          <a:p>
            <a:pPr marL="0" indent="0"/>
            <a:endParaRPr lang="zh-CN" altLang="en-US" sz="2400" dirty="0"/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text-align </a:t>
            </a:r>
            <a:r>
              <a:rPr lang="zh-CN" altLang="en-US"/>
              <a:t>控制段落中的空间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1666876"/>
            <a:ext cx="8229600" cy="4450432"/>
          </a:xfrm>
        </p:spPr>
        <p:txBody>
          <a:bodyPr/>
          <a:lstStyle/>
          <a:p>
            <a:pPr marL="457200" indent="-457200">
              <a:lnSpc>
                <a:spcPct val="150000"/>
              </a:lnSpc>
            </a:pPr>
            <a:r>
              <a:rPr lang="en-US" altLang="zh-CN" sz="2400" dirty="0"/>
              <a:t>text-align </a:t>
            </a:r>
            <a:r>
              <a:rPr lang="zh-CN" altLang="en-US" sz="2400" dirty="0"/>
              <a:t>影响一个元素中的文本行互相之间的对齐方式</a:t>
            </a:r>
          </a:p>
          <a:p>
            <a:pPr marL="457200" indent="-457200">
              <a:lnSpc>
                <a:spcPct val="150000"/>
              </a:lnSpc>
            </a:pPr>
            <a:r>
              <a:rPr lang="zh-CN" altLang="en-US" sz="2400" dirty="0"/>
              <a:t>值 </a:t>
            </a:r>
            <a:r>
              <a:rPr lang="en-US" altLang="zh-CN" sz="2400" dirty="0"/>
              <a:t>left</a:t>
            </a:r>
            <a:r>
              <a:rPr lang="zh-CN" altLang="en-US" sz="2400" dirty="0"/>
              <a:t>、</a:t>
            </a:r>
            <a:r>
              <a:rPr lang="en-US" altLang="zh-CN" sz="2400" dirty="0"/>
              <a:t>right </a:t>
            </a:r>
            <a:r>
              <a:rPr lang="zh-CN" altLang="en-US" sz="2400" dirty="0"/>
              <a:t>和 </a:t>
            </a:r>
            <a:r>
              <a:rPr lang="en-US" altLang="zh-CN" sz="2400" dirty="0"/>
              <a:t>center ---</a:t>
            </a:r>
            <a:r>
              <a:rPr lang="zh-CN" altLang="en-US" sz="2400" dirty="0"/>
              <a:t>分别左对齐、右对齐和居中</a:t>
            </a:r>
          </a:p>
          <a:p>
            <a:pPr marL="457200" indent="-457200">
              <a:lnSpc>
                <a:spcPct val="150000"/>
              </a:lnSpc>
            </a:pPr>
            <a:r>
              <a:rPr lang="zh-CN" altLang="en-US" sz="2400" dirty="0"/>
              <a:t>值</a:t>
            </a:r>
            <a:r>
              <a:rPr lang="en-US" altLang="zh-CN" sz="2400" dirty="0"/>
              <a:t>justify</a:t>
            </a:r>
            <a:r>
              <a:rPr lang="zh-CN" altLang="en-US" sz="2400" dirty="0"/>
              <a:t>值的含义是两端对齐，文本行的左右两端都放在父元素的内边界上。然后，调整单词和字母间的间隔，使各行的长度恰好相等。</a:t>
            </a:r>
          </a:p>
          <a:p>
            <a:pPr>
              <a:lnSpc>
                <a:spcPct val="150000"/>
              </a:lnSpc>
            </a:pPr>
            <a:r>
              <a:rPr lang="zh-CN" altLang="en-US" sz="2400" dirty="0"/>
              <a:t>* 将块级元素或表元素居中，要通过在这些元素上适当地设置左、右外边距来实现。</a:t>
            </a:r>
          </a:p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矩形 7"/>
          <p:cNvSpPr/>
          <p:nvPr>
            <p:custDataLst>
              <p:tags r:id="rId1"/>
            </p:custDataLst>
          </p:nvPr>
        </p:nvSpPr>
        <p:spPr>
          <a:xfrm>
            <a:off x="2199865" y="324318"/>
            <a:ext cx="18325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37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kern="0" dirty="0">
                <a:solidFill>
                  <a:schemeClr val="accent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拓展知识</a:t>
            </a:r>
          </a:p>
        </p:txBody>
      </p:sp>
      <p:sp>
        <p:nvSpPr>
          <p:cNvPr id="23" name="矩形 22"/>
          <p:cNvSpPr/>
          <p:nvPr/>
        </p:nvSpPr>
        <p:spPr>
          <a:xfrm rot="2700000">
            <a:off x="272090" y="274386"/>
            <a:ext cx="702381" cy="702381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4" name="矩形 23"/>
          <p:cNvSpPr/>
          <p:nvPr/>
        </p:nvSpPr>
        <p:spPr>
          <a:xfrm rot="2700000">
            <a:off x="851573" y="903523"/>
            <a:ext cx="337912" cy="337912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5" name="矩形 24"/>
          <p:cNvSpPr/>
          <p:nvPr/>
        </p:nvSpPr>
        <p:spPr>
          <a:xfrm rot="2700000">
            <a:off x="998733" y="130917"/>
            <a:ext cx="233227" cy="233227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7" name="矩形 26"/>
          <p:cNvSpPr/>
          <p:nvPr/>
        </p:nvSpPr>
        <p:spPr>
          <a:xfrm rot="2700000">
            <a:off x="162569" y="918646"/>
            <a:ext cx="181396" cy="181396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381534" y="1947553"/>
            <a:ext cx="4474633" cy="61891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cs typeface="黑体" panose="02010609060101010101" charset="-122"/>
              </a:rPr>
              <a:t>二、CSS背景属性</a:t>
            </a:r>
          </a:p>
        </p:txBody>
      </p:sp>
      <p:graphicFrame>
        <p:nvGraphicFramePr>
          <p:cNvPr id="6" name="表格 5"/>
          <p:cNvGraphicFramePr/>
          <p:nvPr>
            <p:custDataLst>
              <p:tags r:id="rId2"/>
            </p:custDataLst>
          </p:nvPr>
        </p:nvGraphicFramePr>
        <p:xfrm>
          <a:off x="5251874" y="488017"/>
          <a:ext cx="6747933" cy="6182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001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78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3607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spc="120">
                          <a:solidFill>
                            <a:srgbClr val="646464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属性</a:t>
                      </a:r>
                    </a:p>
                  </a:txBody>
                  <a:tcPr marL="237067" marR="237067" marT="76200" marB="7620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spc="120">
                          <a:solidFill>
                            <a:srgbClr val="646464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说明</a:t>
                      </a:r>
                    </a:p>
                  </a:txBody>
                  <a:tcPr marL="237067" marR="237067" marT="76200" marB="7620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3173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spc="120">
                          <a:solidFill>
                            <a:srgbClr val="646464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background-color</a:t>
                      </a:r>
                    </a:p>
                  </a:txBody>
                  <a:tcPr marL="237067" marR="237067" marT="76200" marB="7620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spc="120">
                          <a:solidFill>
                            <a:srgbClr val="40404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设置元素的背景色彩</a:t>
                      </a:r>
                      <a:endParaRPr lang="en-US" altLang="en-US" sz="1300" b="0" spc="120">
                        <a:solidFill>
                          <a:srgbClr val="40404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237067" marR="237067" marT="76200" marB="7620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020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spc="120">
                          <a:solidFill>
                            <a:srgbClr val="646464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background-image</a:t>
                      </a:r>
                      <a:endParaRPr lang="en-US" altLang="en-US" sz="1300" b="0" spc="120">
                        <a:solidFill>
                          <a:srgbClr val="646464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237067" marR="237067" marT="76200" marB="7620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spc="120">
                          <a:solidFill>
                            <a:srgbClr val="40404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将图片设置为背景</a:t>
                      </a:r>
                      <a:endParaRPr lang="en-US" altLang="en-US" sz="1300" b="0" spc="120">
                        <a:solidFill>
                          <a:srgbClr val="40404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237067" marR="237067" marT="76200" marB="7620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spc="120">
                          <a:solidFill>
                            <a:srgbClr val="646464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background-repeat</a:t>
                      </a:r>
                      <a:endParaRPr lang="en-US" altLang="en-US" sz="1300" b="0" spc="120">
                        <a:solidFill>
                          <a:srgbClr val="646464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237067" marR="237067" marT="76200" marB="7620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spc="120">
                          <a:solidFill>
                            <a:srgbClr val="40404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设置背景图像是否重复及如何重复</a:t>
                      </a:r>
                      <a:endParaRPr lang="en-US" altLang="en-US" sz="1300" b="0" spc="120">
                        <a:solidFill>
                          <a:srgbClr val="40404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237067" marR="237067" marT="76200" marB="7620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spc="120">
                          <a:solidFill>
                            <a:srgbClr val="646464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background-repeat-x</a:t>
                      </a:r>
                      <a:endParaRPr lang="en-US" altLang="en-US" sz="1300" b="0" spc="120">
                        <a:solidFill>
                          <a:srgbClr val="646464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237067" marR="237067" marT="76200" marB="7620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spc="120">
                          <a:solidFill>
                            <a:srgbClr val="40404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设置背景图水平平铺</a:t>
                      </a:r>
                      <a:endParaRPr lang="en-US" altLang="en-US" sz="1300" b="0" spc="120">
                        <a:solidFill>
                          <a:srgbClr val="40404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237067" marR="237067" marT="76200" marB="7620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spc="120">
                          <a:solidFill>
                            <a:srgbClr val="646464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background-repeat-y</a:t>
                      </a:r>
                      <a:endParaRPr lang="en-US" altLang="en-US" sz="1300" b="0" spc="120">
                        <a:solidFill>
                          <a:srgbClr val="646464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237067" marR="237067" marT="76200" marB="7620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spc="120">
                          <a:solidFill>
                            <a:srgbClr val="40404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设置背景图垂直平铺</a:t>
                      </a:r>
                      <a:endParaRPr lang="en-US" altLang="en-US" sz="1300" b="0" spc="120">
                        <a:solidFill>
                          <a:srgbClr val="40404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237067" marR="237067" marT="76200" marB="7620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79873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spc="120">
                          <a:solidFill>
                            <a:srgbClr val="646464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background-attachment</a:t>
                      </a:r>
                      <a:endParaRPr lang="en-US" altLang="en-US" sz="1300" b="0" spc="120">
                        <a:solidFill>
                          <a:srgbClr val="646464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237067" marR="237067" marT="76200" marB="7620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spc="120">
                          <a:solidFill>
                            <a:srgbClr val="40404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设置背景图像是固定还是滚动</a:t>
                      </a:r>
                      <a:endParaRPr lang="en-US" altLang="en-US" sz="1300" b="0" spc="120">
                        <a:solidFill>
                          <a:srgbClr val="40404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237067" marR="237067" marT="76200" marB="7620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81567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spc="120">
                          <a:solidFill>
                            <a:srgbClr val="646464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background-attachment: fixed;</a:t>
                      </a:r>
                      <a:endParaRPr lang="en-US" altLang="en-US" sz="1300" b="0" spc="120">
                        <a:solidFill>
                          <a:srgbClr val="646464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237067" marR="237067" marT="76200" marB="7620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spc="120">
                          <a:solidFill>
                            <a:srgbClr val="40404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设置背景图像固定</a:t>
                      </a:r>
                      <a:endParaRPr lang="en-US" altLang="en-US" sz="1300" b="0" spc="120">
                        <a:solidFill>
                          <a:srgbClr val="40404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237067" marR="237067" marT="76200" marB="7620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80720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spc="120">
                          <a:solidFill>
                            <a:srgbClr val="646464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background-attachment: scroll;</a:t>
                      </a:r>
                      <a:endParaRPr lang="en-US" altLang="en-US" sz="1300" b="0" spc="120">
                        <a:solidFill>
                          <a:srgbClr val="646464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237067" marR="237067" marT="76200" marB="7620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spc="120">
                          <a:solidFill>
                            <a:srgbClr val="40404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设置背景图像滚动</a:t>
                      </a:r>
                      <a:endParaRPr lang="en-US" altLang="en-US" sz="1300" b="0" spc="120">
                        <a:solidFill>
                          <a:srgbClr val="40404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237067" marR="237067" marT="76200" marB="7620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127760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spc="120">
                          <a:solidFill>
                            <a:srgbClr val="646464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background-position</a:t>
                      </a:r>
                      <a:endParaRPr lang="en-US" altLang="en-US" sz="1300" b="0" spc="120">
                        <a:solidFill>
                          <a:srgbClr val="646464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237067" marR="237067" marT="76200" marB="7620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spc="120">
                          <a:solidFill>
                            <a:srgbClr val="40404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设置背景图像的起始位置，left水平居左，right水平居右，center水平居中或垂直居中，top垂直考上，bottom垂直靠下或精确的值</a:t>
                      </a:r>
                      <a:endParaRPr lang="en-US" altLang="en-US" sz="1300" b="0" spc="120">
                        <a:solidFill>
                          <a:srgbClr val="40404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237067" marR="237067" marT="76200" marB="7620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624841" y="2779608"/>
            <a:ext cx="4474633" cy="3890433"/>
          </a:xfrm>
          <a:prstGeom prst="rect">
            <a:avLst/>
          </a:prstGeom>
          <a:solidFill>
            <a:srgbClr val="96BA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609585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59296752"/>
                </a:ext>
              </a:extLst>
            </a:pPr>
            <a:r>
              <a:rPr lang="zh-CN" altLang="en-US">
                <a:cs typeface="黑体" panose="02010609060101010101" charset="-122"/>
              </a:rPr>
              <a:t>CSS背景属性主要是对设置对象的背景颜色、背景图片、背景图片的重复性、背景图片的位置等属性进行描述，其常见的背景属性及说明见表所示。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CSS背景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 fontScale="97500"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ym typeface="+mn-ea"/>
              </a:rPr>
              <a:t>所有元素，包括 </a:t>
            </a:r>
            <a:r>
              <a:rPr lang="en-US" altLang="zh-CN" sz="2400" dirty="0">
                <a:sym typeface="+mn-ea"/>
              </a:rPr>
              <a:t>body </a:t>
            </a:r>
            <a:r>
              <a:rPr lang="zh-CN" altLang="en-US" sz="2400" dirty="0">
                <a:sym typeface="+mn-ea"/>
              </a:rPr>
              <a:t>直到 </a:t>
            </a:r>
            <a:r>
              <a:rPr lang="en-US" altLang="zh-CN" sz="2400" dirty="0" err="1">
                <a:sym typeface="+mn-ea"/>
              </a:rPr>
              <a:t>em</a:t>
            </a:r>
            <a:r>
              <a:rPr lang="en-US" altLang="zh-CN" sz="2400" dirty="0">
                <a:sym typeface="+mn-ea"/>
              </a:rPr>
              <a:t> </a:t>
            </a:r>
            <a:r>
              <a:rPr lang="zh-CN" altLang="en-US" sz="2400" dirty="0">
                <a:sym typeface="+mn-ea"/>
              </a:rPr>
              <a:t>和 </a:t>
            </a:r>
            <a:r>
              <a:rPr lang="en-US" altLang="zh-CN" sz="2400" dirty="0">
                <a:sym typeface="+mn-ea"/>
              </a:rPr>
              <a:t>a </a:t>
            </a:r>
            <a:r>
              <a:rPr lang="zh-CN" altLang="en-US" sz="2400" dirty="0">
                <a:sym typeface="+mn-ea"/>
              </a:rPr>
              <a:t>等行内元素</a:t>
            </a:r>
            <a:endParaRPr lang="zh-CN" altLang="en-US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background-color </a:t>
            </a:r>
            <a:r>
              <a:rPr lang="zh-CN" altLang="en-US" sz="2400" dirty="0"/>
              <a:t>属性</a:t>
            </a:r>
            <a:r>
              <a:rPr lang="en-US" altLang="zh-CN" sz="2400" dirty="0"/>
              <a:t>---</a:t>
            </a:r>
            <a:r>
              <a:rPr lang="zh-CN" altLang="en-US" sz="2400" dirty="0"/>
              <a:t>背景色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/>
              <a:t>    </a:t>
            </a:r>
            <a:r>
              <a:rPr lang="en-US" altLang="zh-CN" sz="2400" dirty="0"/>
              <a:t>p {background-color: gray; padding: 20px;}</a:t>
            </a:r>
          </a:p>
          <a:p>
            <a:pPr>
              <a:lnSpc>
                <a:spcPct val="150000"/>
              </a:lnSpc>
            </a:pPr>
            <a:r>
              <a:rPr lang="zh-CN" altLang="en-US" sz="2400" dirty="0"/>
              <a:t> </a:t>
            </a:r>
            <a:r>
              <a:rPr lang="en-US" altLang="zh-CN" sz="2400" dirty="0"/>
              <a:t>background-image </a:t>
            </a:r>
            <a:r>
              <a:rPr lang="zh-CN" altLang="en-US" sz="2400" dirty="0"/>
              <a:t>属性</a:t>
            </a:r>
            <a:r>
              <a:rPr lang="en-US" altLang="zh-CN" sz="2400" dirty="0"/>
              <a:t>---</a:t>
            </a:r>
            <a:r>
              <a:rPr lang="zh-CN" altLang="en-US" sz="2400" dirty="0"/>
              <a:t>图像放入背景</a:t>
            </a:r>
            <a:endParaRPr lang="en-US" altLang="zh-CN" sz="2400" dirty="0"/>
          </a:p>
          <a:p>
            <a:pPr lvl="1">
              <a:lnSpc>
                <a:spcPct val="150000"/>
              </a:lnSpc>
            </a:pPr>
            <a:r>
              <a:rPr lang="zh-CN" altLang="en-US" sz="2000" dirty="0"/>
              <a:t>默认值：</a:t>
            </a:r>
            <a:r>
              <a:rPr lang="en-US" altLang="zh-CN" sz="2000" dirty="0"/>
              <a:t>none---</a:t>
            </a:r>
            <a:r>
              <a:rPr lang="zh-CN" altLang="en-US" sz="2000" dirty="0"/>
              <a:t>背景上没有放置任何图像</a:t>
            </a:r>
            <a:endParaRPr lang="en-US" altLang="zh-CN" sz="2000" dirty="0"/>
          </a:p>
          <a:p>
            <a:pPr lvl="1">
              <a:lnSpc>
                <a:spcPct val="150000"/>
              </a:lnSpc>
            </a:pPr>
            <a:r>
              <a:rPr lang="zh-CN" altLang="en-US" sz="2000" dirty="0"/>
              <a:t>格式：</a:t>
            </a:r>
            <a:r>
              <a:rPr lang="en-US" altLang="zh-CN" sz="2000" dirty="0" err="1"/>
              <a:t>url</a:t>
            </a:r>
            <a:r>
              <a:rPr lang="en-US" altLang="zh-CN" sz="2000" dirty="0"/>
              <a:t>(</a:t>
            </a:r>
            <a:r>
              <a:rPr lang="zh-CN" altLang="en-US" sz="2000" dirty="0"/>
              <a:t>图片的位置）</a:t>
            </a:r>
            <a:endParaRPr lang="en-US" altLang="zh-CN" sz="2000" dirty="0"/>
          </a:p>
          <a:p>
            <a:pPr lvl="1">
              <a:lnSpc>
                <a:spcPct val="150000"/>
              </a:lnSpc>
            </a:pPr>
            <a:r>
              <a:rPr lang="en-US" altLang="zh-CN" sz="2000" dirty="0"/>
              <a:t>p {background-image: </a:t>
            </a:r>
            <a:r>
              <a:rPr lang="en-US" altLang="zh-CN" sz="2000" dirty="0" err="1"/>
              <a:t>url</a:t>
            </a:r>
            <a:r>
              <a:rPr lang="en-US" altLang="zh-CN" sz="2000" dirty="0"/>
              <a:t>(</a:t>
            </a:r>
            <a:r>
              <a:rPr lang="en-US" altLang="zh-CN" sz="2000" dirty="0" err="1"/>
              <a:t>img</a:t>
            </a:r>
            <a:r>
              <a:rPr lang="en-US" altLang="zh-CN" sz="2000"/>
              <a:t>/bg</a:t>
            </a:r>
            <a:r>
              <a:rPr lang="en-US" altLang="zh-CN" sz="2000" dirty="0"/>
              <a:t>.gif);}</a:t>
            </a:r>
          </a:p>
        </p:txBody>
      </p:sp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background-repeat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en-US" altLang="zh-CN" sz="2400" dirty="0"/>
              <a:t>background-repeat---</a:t>
            </a:r>
            <a:r>
              <a:rPr lang="zh-CN" altLang="en-US" sz="2400" dirty="0"/>
              <a:t>平铺属性</a:t>
            </a:r>
          </a:p>
          <a:p>
            <a:pPr marL="857250" lvl="1" indent="-457200"/>
            <a:r>
              <a:rPr lang="en-US" altLang="zh-CN" sz="2000" dirty="0"/>
              <a:t>repeat    </a:t>
            </a:r>
            <a:r>
              <a:rPr lang="zh-CN" altLang="en-US" sz="2000" dirty="0"/>
              <a:t>水平垂直方向上都平铺</a:t>
            </a:r>
            <a:endParaRPr lang="en-US" altLang="zh-CN" sz="2000" dirty="0"/>
          </a:p>
          <a:p>
            <a:pPr marL="857250" lvl="1" indent="-457200"/>
            <a:r>
              <a:rPr lang="en-US" altLang="zh-CN" sz="2000" dirty="0"/>
              <a:t>repeat-x </a:t>
            </a:r>
            <a:r>
              <a:rPr lang="zh-CN" altLang="en-US" sz="2000" dirty="0"/>
              <a:t>和 </a:t>
            </a:r>
            <a:r>
              <a:rPr lang="en-US" altLang="zh-CN" sz="2000" dirty="0"/>
              <a:t>repeat-y   </a:t>
            </a:r>
            <a:r>
              <a:rPr lang="zh-CN" altLang="en-US" sz="2000" dirty="0"/>
              <a:t>图像只在水平或垂直方向上重复</a:t>
            </a:r>
            <a:endParaRPr lang="en-US" altLang="zh-CN" sz="2000" dirty="0"/>
          </a:p>
          <a:p>
            <a:pPr marL="857250" lvl="1" indent="-457200"/>
            <a:r>
              <a:rPr lang="en-US" altLang="zh-CN" sz="2000" dirty="0"/>
              <a:t>no-repeat   </a:t>
            </a:r>
            <a:r>
              <a:rPr lang="zh-CN" altLang="en-US" sz="2000" dirty="0"/>
              <a:t>不允许图像在任何方向上平铺</a:t>
            </a:r>
          </a:p>
          <a:p>
            <a:pPr marL="0" indent="0">
              <a:buNone/>
            </a:pPr>
            <a:r>
              <a:rPr lang="zh-CN" altLang="en-US" sz="2400" dirty="0"/>
              <a:t> 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>
                <a:solidFill>
                  <a:schemeClr val="accent5"/>
                </a:solidFill>
              </a:rPr>
              <a:t>  </a:t>
            </a:r>
            <a:r>
              <a:rPr lang="zh-CN" altLang="en-US" sz="2400" dirty="0">
                <a:solidFill>
                  <a:schemeClr val="accent5"/>
                </a:solidFill>
              </a:rPr>
              <a:t> </a:t>
            </a:r>
            <a:r>
              <a:rPr lang="en-US" altLang="zh-CN" sz="2400" dirty="0">
                <a:solidFill>
                  <a:schemeClr val="accent5"/>
                </a:solidFill>
              </a:rPr>
              <a:t>body { 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chemeClr val="accent5"/>
                </a:solidFill>
              </a:rPr>
              <a:t>		background-image: </a:t>
            </a:r>
            <a:r>
              <a:rPr lang="en-US" altLang="zh-CN" sz="2400" dirty="0" err="1">
                <a:solidFill>
                  <a:schemeClr val="accent5"/>
                </a:solidFill>
              </a:rPr>
              <a:t>url</a:t>
            </a:r>
            <a:r>
              <a:rPr lang="en-US" altLang="zh-CN" sz="2400" dirty="0">
                <a:solidFill>
                  <a:schemeClr val="accent5"/>
                </a:solidFill>
              </a:rPr>
              <a:t>(/i/eg_bg_03.gif);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chemeClr val="accent5"/>
                </a:solidFill>
              </a:rPr>
              <a:t>		background-repeat: repeat-y;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chemeClr val="accent5"/>
                </a:solidFill>
              </a:rPr>
              <a:t>   } </a:t>
            </a:r>
          </a:p>
          <a:p>
            <a:pPr marL="0" indent="0">
              <a:buNone/>
            </a:pPr>
            <a:endParaRPr lang="en-US" altLang="zh-CN" sz="2400" dirty="0">
              <a:solidFill>
                <a:schemeClr val="accent5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background-position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en-US" altLang="zh-CN" sz="2400" dirty="0"/>
              <a:t>background-position ---</a:t>
            </a:r>
            <a:r>
              <a:rPr lang="zh-CN" altLang="en-US" sz="2400" dirty="0"/>
              <a:t>图像在背景中的位置</a:t>
            </a:r>
            <a:endParaRPr lang="en-US" altLang="zh-CN" sz="2400" dirty="0"/>
          </a:p>
          <a:p>
            <a:pPr marL="857250" lvl="1" indent="-457200"/>
            <a:r>
              <a:rPr lang="en-US" altLang="zh-CN" sz="2000" dirty="0"/>
              <a:t>top</a:t>
            </a:r>
            <a:r>
              <a:rPr lang="zh-CN" altLang="en-US" sz="2000" dirty="0"/>
              <a:t>、</a:t>
            </a:r>
            <a:r>
              <a:rPr lang="en-US" altLang="zh-CN" sz="2000" dirty="0"/>
              <a:t>bottom</a:t>
            </a:r>
            <a:r>
              <a:rPr lang="zh-CN" altLang="en-US" sz="2000" dirty="0"/>
              <a:t>、</a:t>
            </a:r>
            <a:r>
              <a:rPr lang="en-US" altLang="zh-CN" sz="2000" dirty="0"/>
              <a:t>left</a:t>
            </a:r>
            <a:r>
              <a:rPr lang="zh-CN" altLang="en-US" sz="2000" dirty="0"/>
              <a:t>、</a:t>
            </a:r>
            <a:r>
              <a:rPr lang="en-US" altLang="zh-CN" sz="2000" dirty="0"/>
              <a:t>right </a:t>
            </a:r>
            <a:r>
              <a:rPr lang="zh-CN" altLang="en-US" sz="2000" dirty="0"/>
              <a:t>和 </a:t>
            </a:r>
            <a:r>
              <a:rPr lang="en-US" altLang="zh-CN" sz="2000" dirty="0"/>
              <a:t>center</a:t>
            </a:r>
          </a:p>
          <a:p>
            <a:pPr marL="857250" lvl="1" indent="-457200"/>
            <a:r>
              <a:rPr lang="zh-CN" altLang="en-US" sz="2000" dirty="0"/>
              <a:t>长度值，如 </a:t>
            </a:r>
            <a:r>
              <a:rPr lang="en-US" altLang="zh-CN" sz="2000" dirty="0"/>
              <a:t>100px </a:t>
            </a:r>
            <a:r>
              <a:rPr lang="zh-CN" altLang="en-US" sz="2000" dirty="0"/>
              <a:t>或 </a:t>
            </a:r>
            <a:r>
              <a:rPr lang="en-US" altLang="zh-CN" sz="2000" dirty="0"/>
              <a:t>5cm</a:t>
            </a:r>
          </a:p>
          <a:p>
            <a:pPr marL="857250" lvl="1" indent="-457200"/>
            <a:r>
              <a:rPr lang="zh-CN" altLang="en-US" sz="2000" dirty="0"/>
              <a:t>可以使用百分数值</a:t>
            </a:r>
            <a:endParaRPr lang="en-US" altLang="zh-CN" sz="2000" dirty="0"/>
          </a:p>
          <a:p>
            <a:pPr marL="857250" lvl="1" indent="-457200"/>
            <a:endParaRPr lang="zh-CN" altLang="en-US" sz="2000" dirty="0"/>
          </a:p>
          <a:p>
            <a:pPr marL="0" indent="0">
              <a:buNone/>
            </a:pPr>
            <a:r>
              <a:rPr lang="zh-CN" altLang="en-US" sz="2400" dirty="0">
                <a:solidFill>
                  <a:srgbClr val="FFFF00"/>
                </a:solidFill>
              </a:rPr>
              <a:t>  </a:t>
            </a:r>
            <a:r>
              <a:rPr lang="zh-CN" altLang="en-US" sz="2400" dirty="0">
                <a:solidFill>
                  <a:schemeClr val="accent5"/>
                </a:solidFill>
              </a:rPr>
              <a:t> </a:t>
            </a:r>
            <a:r>
              <a:rPr lang="en-US" altLang="zh-CN" sz="2400" dirty="0">
                <a:solidFill>
                  <a:schemeClr val="accent5"/>
                </a:solidFill>
              </a:rPr>
              <a:t>body { 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chemeClr val="accent5"/>
                </a:solidFill>
              </a:rPr>
              <a:t>		</a:t>
            </a:r>
            <a:r>
              <a:rPr lang="en-US" altLang="zh-CN" sz="2400" dirty="0" err="1">
                <a:solidFill>
                  <a:schemeClr val="accent5"/>
                </a:solidFill>
              </a:rPr>
              <a:t>background-image:url</a:t>
            </a:r>
            <a:r>
              <a:rPr lang="en-US" altLang="zh-CN" sz="2400" dirty="0">
                <a:solidFill>
                  <a:schemeClr val="accent5"/>
                </a:solidFill>
              </a:rPr>
              <a:t>('eg_bg_03.gif'); 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chemeClr val="accent5"/>
                </a:solidFill>
              </a:rPr>
              <a:t>		</a:t>
            </a:r>
            <a:r>
              <a:rPr lang="en-US" altLang="zh-CN" sz="2400" dirty="0" err="1">
                <a:solidFill>
                  <a:schemeClr val="accent5"/>
                </a:solidFill>
              </a:rPr>
              <a:t>background-repeat:no-repeat</a:t>
            </a:r>
            <a:r>
              <a:rPr lang="en-US" altLang="zh-CN" sz="2400" dirty="0">
                <a:solidFill>
                  <a:schemeClr val="accent5"/>
                </a:solidFill>
              </a:rPr>
              <a:t>; 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chemeClr val="accent5"/>
                </a:solidFill>
              </a:rPr>
              <a:t>		</a:t>
            </a:r>
            <a:r>
              <a:rPr lang="en-US" altLang="zh-CN" sz="2400" dirty="0" err="1">
                <a:solidFill>
                  <a:schemeClr val="accent5"/>
                </a:solidFill>
              </a:rPr>
              <a:t>background-position:center</a:t>
            </a:r>
            <a:r>
              <a:rPr lang="en-US" altLang="zh-CN" sz="2400" dirty="0">
                <a:solidFill>
                  <a:schemeClr val="accent5"/>
                </a:solidFill>
              </a:rPr>
              <a:t>;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chemeClr val="accent5"/>
                </a:solidFill>
              </a:rPr>
              <a:t>   }</a:t>
            </a:r>
          </a:p>
        </p:txBody>
      </p:sp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background-attachment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en-US" altLang="zh-CN" sz="2400" dirty="0"/>
              <a:t>background-attachment ---</a:t>
            </a:r>
            <a:r>
              <a:rPr lang="zh-CN" altLang="en-US" sz="2400" dirty="0"/>
              <a:t>图像相对于可视区是固定的（</a:t>
            </a:r>
            <a:r>
              <a:rPr lang="en-US" altLang="zh-CN" sz="2400" dirty="0"/>
              <a:t>fixed</a:t>
            </a:r>
            <a:r>
              <a:rPr lang="zh-CN" altLang="en-US" sz="2400" dirty="0"/>
              <a:t>），因此不会受到内容滚动的影响</a:t>
            </a:r>
            <a:endParaRPr lang="en-US" altLang="zh-CN" sz="2400" dirty="0"/>
          </a:p>
          <a:p>
            <a:pPr marL="857250" lvl="1" indent="-457200"/>
            <a:r>
              <a:rPr lang="zh-CN" altLang="en-US" sz="2000" dirty="0"/>
              <a:t>默认值是 </a:t>
            </a:r>
            <a:r>
              <a:rPr lang="en-US" altLang="zh-CN" sz="2000" dirty="0"/>
              <a:t>scroll</a:t>
            </a:r>
            <a:r>
              <a:rPr lang="zh-CN" altLang="en-US" sz="2000" dirty="0"/>
              <a:t>，在默认的情况下，背景会随文档滚动。</a:t>
            </a:r>
            <a:endParaRPr lang="en-US" altLang="zh-CN" sz="2000" dirty="0"/>
          </a:p>
          <a:p>
            <a:pPr marL="400050" lvl="1" indent="0">
              <a:buNone/>
            </a:pPr>
            <a:endParaRPr lang="zh-CN" altLang="en-US" sz="2000" dirty="0"/>
          </a:p>
          <a:p>
            <a:pPr marL="0" indent="0">
              <a:buNone/>
            </a:pPr>
            <a:r>
              <a:rPr lang="zh-CN" altLang="en-US" sz="2400" dirty="0"/>
              <a:t>    </a:t>
            </a:r>
            <a:r>
              <a:rPr lang="en-US" altLang="zh-CN" sz="2400" dirty="0">
                <a:solidFill>
                  <a:schemeClr val="accent5"/>
                </a:solidFill>
              </a:rPr>
              <a:t>body { 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chemeClr val="accent5"/>
                </a:solidFill>
              </a:rPr>
              <a:t>		</a:t>
            </a:r>
            <a:r>
              <a:rPr lang="en-US" altLang="zh-CN" sz="2400" dirty="0" err="1">
                <a:solidFill>
                  <a:schemeClr val="accent5"/>
                </a:solidFill>
              </a:rPr>
              <a:t>background-image:url</a:t>
            </a:r>
            <a:r>
              <a:rPr lang="en-US" altLang="zh-CN" sz="2400" dirty="0">
                <a:solidFill>
                  <a:schemeClr val="accent5"/>
                </a:solidFill>
              </a:rPr>
              <a:t>(/i/eg_bg_02.gif);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chemeClr val="accent5"/>
                </a:solidFill>
              </a:rPr>
              <a:t>		</a:t>
            </a:r>
            <a:r>
              <a:rPr lang="en-US" altLang="zh-CN" sz="2400" dirty="0" err="1">
                <a:solidFill>
                  <a:schemeClr val="accent5"/>
                </a:solidFill>
              </a:rPr>
              <a:t>background-repeat:no-repeat</a:t>
            </a:r>
            <a:r>
              <a:rPr lang="en-US" altLang="zh-CN" sz="2400" dirty="0">
                <a:solidFill>
                  <a:schemeClr val="accent5"/>
                </a:solidFill>
              </a:rPr>
              <a:t>;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chemeClr val="accent5"/>
                </a:solidFill>
              </a:rPr>
              <a:t>		</a:t>
            </a:r>
            <a:r>
              <a:rPr lang="en-US" altLang="zh-CN" sz="2400" dirty="0" err="1">
                <a:solidFill>
                  <a:schemeClr val="accent5"/>
                </a:solidFill>
              </a:rPr>
              <a:t>background-attachment:fixed</a:t>
            </a:r>
            <a:endParaRPr lang="en-US" altLang="zh-CN" sz="2400" dirty="0">
              <a:solidFill>
                <a:schemeClr val="accent5"/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accent5"/>
                </a:solidFill>
              </a:rPr>
              <a:t>     } </a:t>
            </a:r>
          </a:p>
          <a:p>
            <a:pPr marL="0" indent="0">
              <a:buNone/>
            </a:pPr>
            <a:endParaRPr lang="en-US" altLang="zh-CN" sz="2400" dirty="0">
              <a:solidFill>
                <a:schemeClr val="accent5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CSS背景复合属性</a:t>
            </a:r>
            <a:endParaRPr lang="en-US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按以下顺序来写：</a:t>
            </a:r>
          </a:p>
          <a:p>
            <a:r>
              <a:rPr lang="en-US" altLang="zh-CN" sz="2400" dirty="0"/>
              <a:t>[background-color] | [background-image] | [background-repeat] |[background-attachment] | [background-position]</a:t>
            </a:r>
          </a:p>
          <a:p>
            <a:pPr marL="0" indent="0"/>
            <a:r>
              <a:rPr lang="zh-CN" altLang="en-US" sz="2400" dirty="0"/>
              <a:t>复合属性，如：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>
                <a:solidFill>
                  <a:schemeClr val="accent5"/>
                </a:solidFill>
              </a:rPr>
              <a:t>body{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chemeClr val="accent5"/>
                </a:solidFill>
              </a:rPr>
              <a:t>    background:#</a:t>
            </a:r>
            <a:r>
              <a:rPr lang="en-US" altLang="zh-CN" sz="2400" dirty="0" err="1">
                <a:solidFill>
                  <a:schemeClr val="accent5"/>
                </a:solidFill>
              </a:rPr>
              <a:t>ddd</a:t>
            </a:r>
            <a:r>
              <a:rPr lang="en-US" altLang="zh-CN" sz="2400" dirty="0">
                <a:solidFill>
                  <a:schemeClr val="accent5"/>
                </a:solidFill>
              </a:rPr>
              <a:t> </a:t>
            </a:r>
            <a:r>
              <a:rPr lang="en-US" altLang="zh-CN" sz="2400" dirty="0" err="1">
                <a:solidFill>
                  <a:schemeClr val="accent5"/>
                </a:solidFill>
              </a:rPr>
              <a:t>url</a:t>
            </a:r>
            <a:r>
              <a:rPr lang="en-US" altLang="zh-CN" sz="2400" dirty="0">
                <a:solidFill>
                  <a:schemeClr val="accent5"/>
                </a:solidFill>
              </a:rPr>
              <a:t>(“images/bg.jpg”)  repeat-y  center top fixed;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chemeClr val="accent5"/>
                </a:solidFill>
              </a:rPr>
              <a:t>            }</a:t>
            </a:r>
          </a:p>
          <a:p>
            <a:pPr marL="0" indent="0">
              <a:buNone/>
            </a:pPr>
            <a:r>
              <a:rPr lang="zh-CN" altLang="en-US" sz="2400" dirty="0"/>
              <a:t>注：</a:t>
            </a:r>
          </a:p>
          <a:p>
            <a:r>
              <a:rPr lang="en-US" altLang="zh-CN" sz="2400" dirty="0"/>
              <a:t>background-image: </a:t>
            </a:r>
            <a:r>
              <a:rPr lang="en-US" altLang="zh-CN" sz="2400" dirty="0" err="1"/>
              <a:t>url</a:t>
            </a:r>
            <a:r>
              <a:rPr lang="en-US" altLang="zh-CN" sz="2400" dirty="0"/>
              <a:t>(“images/bg.jpg”)  repeat-y ; </a:t>
            </a:r>
            <a:r>
              <a:rPr lang="en-US" altLang="zh-CN" sz="4800" dirty="0">
                <a:solidFill>
                  <a:srgbClr val="FF0000"/>
                </a:solidFill>
              </a:rPr>
              <a:t>×</a:t>
            </a:r>
          </a:p>
        </p:txBody>
      </p:sp>
      <p:sp>
        <p:nvSpPr>
          <p:cNvPr id="27653" name="AutoShape 5"/>
          <p:cNvSpPr>
            <a:spLocks noChangeArrowheads="1"/>
          </p:cNvSpPr>
          <p:nvPr/>
        </p:nvSpPr>
        <p:spPr bwMode="auto">
          <a:xfrm>
            <a:off x="7608168" y="3988965"/>
            <a:ext cx="5255245" cy="1944588"/>
          </a:xfrm>
          <a:prstGeom prst="irregularSeal1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b="0">
                <a:solidFill>
                  <a:srgbClr val="FFFF00"/>
                </a:solidFill>
                <a:latin typeface="Arial" panose="020B0604020202020204" pitchFamily="34" charset="0"/>
              </a:rPr>
              <a:t>不要给非复合属性赋</a:t>
            </a:r>
            <a:endParaRPr lang="en-US" altLang="zh-CN" sz="2400" b="0">
              <a:solidFill>
                <a:srgbClr val="FFFF00"/>
              </a:solidFill>
              <a:latin typeface="Arial" panose="020B0604020202020204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b="0">
                <a:solidFill>
                  <a:srgbClr val="FFFF00"/>
                </a:solidFill>
                <a:latin typeface="Arial" panose="020B0604020202020204" pitchFamily="34" charset="0"/>
              </a:rPr>
              <a:t>多个值！！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3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文本样式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background-size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1800">
                <a:sym typeface="+mn-ea"/>
              </a:rPr>
              <a:t>在 </a:t>
            </a:r>
            <a:r>
              <a:rPr lang="en-US" altLang="zh-CN" sz="1800">
                <a:sym typeface="+mn-ea"/>
              </a:rPr>
              <a:t>CSS3 </a:t>
            </a:r>
            <a:r>
              <a:rPr lang="zh-CN" altLang="en-US" sz="1800">
                <a:sym typeface="+mn-ea"/>
              </a:rPr>
              <a:t>之前，背景图片的尺寸是由图片的实际尺寸决定的。</a:t>
            </a:r>
            <a:endParaRPr lang="zh-CN" altLang="en-US" sz="1800"/>
          </a:p>
          <a:p>
            <a:r>
              <a:rPr lang="en-US" altLang="zh-CN" sz="1800"/>
              <a:t>background-size </a:t>
            </a:r>
            <a:r>
              <a:rPr lang="zh-CN" altLang="en-US" sz="1800"/>
              <a:t>属性规定背景图片的尺寸。</a:t>
            </a:r>
          </a:p>
          <a:p>
            <a:r>
              <a:rPr lang="zh-CN" altLang="en-US" sz="1800"/>
              <a:t>在 </a:t>
            </a:r>
            <a:r>
              <a:rPr lang="en-US" altLang="zh-CN" sz="1800"/>
              <a:t>CSS3 </a:t>
            </a:r>
            <a:r>
              <a:rPr lang="zh-CN" altLang="en-US" sz="1800"/>
              <a:t>中，可以规定背景图片的尺寸，这就允许我们在不同的环境中重复使用背景图片。</a:t>
            </a:r>
          </a:p>
          <a:p>
            <a:r>
              <a:rPr lang="zh-CN" altLang="en-US" sz="1800"/>
              <a:t>能够以</a:t>
            </a:r>
            <a:r>
              <a:rPr lang="zh-CN" altLang="en-US" sz="1800" b="1">
                <a:solidFill>
                  <a:schemeClr val="accent5"/>
                </a:solidFill>
              </a:rPr>
              <a:t>像素</a:t>
            </a:r>
            <a:r>
              <a:rPr lang="zh-CN" altLang="en-US" sz="1800"/>
              <a:t>或</a:t>
            </a:r>
            <a:r>
              <a:rPr lang="zh-CN" altLang="en-US" sz="1800" b="1">
                <a:solidFill>
                  <a:schemeClr val="accent5"/>
                </a:solidFill>
              </a:rPr>
              <a:t>百分比</a:t>
            </a:r>
            <a:r>
              <a:rPr lang="zh-CN" altLang="en-US" sz="1800"/>
              <a:t>规定尺寸。</a:t>
            </a:r>
          </a:p>
          <a:p>
            <a:pPr lvl="1"/>
            <a:r>
              <a:rPr lang="zh-CN" altLang="en-US" sz="1600"/>
              <a:t>如果以百分比规定尺寸，那么尺寸相对于父元素的宽度和高度。</a:t>
            </a:r>
            <a:endParaRPr lang="en-US" altLang="zh-CN" sz="1600"/>
          </a:p>
          <a:p>
            <a:r>
              <a:rPr lang="zh-CN" altLang="en-US" sz="1800"/>
              <a:t>调整背景图片的大小：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/>
              <a:t>div { background:url(bg_flower.gif); background-size:63px 100px; </a:t>
            </a:r>
          </a:p>
          <a:p>
            <a:pPr marL="0" indent="0">
              <a:buNone/>
            </a:pPr>
            <a:r>
              <a:rPr lang="en-US" altLang="zh-CN" sz="1800"/>
              <a:t>      background-repeat:no-repeat; } </a:t>
            </a:r>
          </a:p>
          <a:p>
            <a:r>
              <a:rPr lang="zh-CN" altLang="en-US" sz="1800"/>
              <a:t>对背景图片进行拉伸，使其完全填充内容区域：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/>
              <a:t>div { background:url(bg_flower.gif); background-size:100% 100%; </a:t>
            </a:r>
          </a:p>
          <a:p>
            <a:pPr marL="0" indent="0">
              <a:buNone/>
            </a:pPr>
            <a:r>
              <a:rPr lang="en-US" altLang="zh-CN" sz="1800"/>
              <a:t>      background-repeat:no-repeat; } </a:t>
            </a:r>
          </a:p>
          <a:p>
            <a:pPr marL="0" indent="0">
              <a:buNone/>
            </a:pPr>
            <a:endParaRPr lang="zh-CN" altLang="en-US" sz="1800"/>
          </a:p>
          <a:p>
            <a:endParaRPr lang="zh-CN" altLang="en-US" sz="1800"/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矩形 7"/>
          <p:cNvSpPr/>
          <p:nvPr>
            <p:custDataLst>
              <p:tags r:id="rId1"/>
            </p:custDataLst>
          </p:nvPr>
        </p:nvSpPr>
        <p:spPr>
          <a:xfrm>
            <a:off x="2368236" y="364620"/>
            <a:ext cx="18325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37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kern="0" dirty="0">
                <a:solidFill>
                  <a:schemeClr val="accent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拓展知识</a:t>
            </a:r>
          </a:p>
        </p:txBody>
      </p:sp>
      <p:sp>
        <p:nvSpPr>
          <p:cNvPr id="23" name="矩形 22"/>
          <p:cNvSpPr/>
          <p:nvPr/>
        </p:nvSpPr>
        <p:spPr>
          <a:xfrm rot="2700000">
            <a:off x="272090" y="274386"/>
            <a:ext cx="702381" cy="702381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4" name="矩形 23"/>
          <p:cNvSpPr/>
          <p:nvPr/>
        </p:nvSpPr>
        <p:spPr>
          <a:xfrm rot="2700000">
            <a:off x="851573" y="903523"/>
            <a:ext cx="337912" cy="337912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5" name="矩形 24"/>
          <p:cNvSpPr/>
          <p:nvPr/>
        </p:nvSpPr>
        <p:spPr>
          <a:xfrm rot="2700000">
            <a:off x="998733" y="130917"/>
            <a:ext cx="233227" cy="233227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7" name="矩形 26"/>
          <p:cNvSpPr/>
          <p:nvPr/>
        </p:nvSpPr>
        <p:spPr>
          <a:xfrm rot="2700000">
            <a:off x="162569" y="918646"/>
            <a:ext cx="181396" cy="181396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624841" y="1766994"/>
            <a:ext cx="4474633" cy="61891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cs typeface="黑体" panose="02010609060101010101" charset="-122"/>
              </a:rPr>
              <a:t>一、CSS文本属性</a:t>
            </a:r>
          </a:p>
        </p:txBody>
      </p:sp>
      <p:graphicFrame>
        <p:nvGraphicFramePr>
          <p:cNvPr id="3" name="表格 2"/>
          <p:cNvGraphicFramePr/>
          <p:nvPr>
            <p:custDataLst>
              <p:tags r:id="rId2"/>
            </p:custDataLst>
          </p:nvPr>
        </p:nvGraphicFramePr>
        <p:xfrm>
          <a:off x="5591060" y="482178"/>
          <a:ext cx="6277187" cy="60223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906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65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2627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spc="60">
                          <a:solidFill>
                            <a:srgbClr val="646464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属性</a:t>
                      </a:r>
                    </a:p>
                  </a:txBody>
                  <a:tcPr marL="33867" marR="33867" marT="8467" marB="8467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spc="60">
                          <a:solidFill>
                            <a:srgbClr val="646464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说明</a:t>
                      </a:r>
                    </a:p>
                  </a:txBody>
                  <a:tcPr marL="33867" marR="33867" marT="8467" marB="8467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spc="60">
                          <a:solidFill>
                            <a:srgbClr val="646464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color : #999999;</a:t>
                      </a:r>
                    </a:p>
                  </a:txBody>
                  <a:tcPr marL="33867" marR="33867" marT="8467" marB="8467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spc="60">
                          <a:solidFill>
                            <a:srgbClr val="40404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/*文字颜色*/</a:t>
                      </a:r>
                      <a:endParaRPr lang="en-US" altLang="en-US" sz="1100" b="0" spc="60">
                        <a:solidFill>
                          <a:srgbClr val="40404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33867" marR="33867" marT="8467" marB="8467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spc="60">
                          <a:solidFill>
                            <a:srgbClr val="646464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font-family:宋体,sans-serif;</a:t>
                      </a:r>
                      <a:endParaRPr lang="en-US" altLang="en-US" sz="1100" b="0" spc="60">
                        <a:solidFill>
                          <a:srgbClr val="646464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33867" marR="33867" marT="8467" marB="8467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spc="60">
                          <a:solidFill>
                            <a:srgbClr val="40404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/*文字字体*/</a:t>
                      </a:r>
                      <a:endParaRPr lang="en-US" altLang="en-US" sz="1100" b="0" spc="60">
                        <a:solidFill>
                          <a:srgbClr val="40404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33867" marR="33867" marT="8467" marB="8467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spc="60">
                          <a:solidFill>
                            <a:srgbClr val="646464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font-size : 9pt;</a:t>
                      </a:r>
                      <a:endParaRPr lang="en-US" altLang="en-US" sz="1100" b="0" spc="60">
                        <a:solidFill>
                          <a:srgbClr val="646464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33867" marR="33867" marT="8467" marB="8467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spc="60">
                          <a:solidFill>
                            <a:srgbClr val="40404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/*文字大小*/</a:t>
                      </a:r>
                      <a:endParaRPr lang="en-US" altLang="en-US" sz="1100" b="0" spc="60">
                        <a:solidFill>
                          <a:srgbClr val="40404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33867" marR="33867" marT="8467" marB="8467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1827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spc="60">
                          <a:solidFill>
                            <a:srgbClr val="646464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font-style:itelic;</a:t>
                      </a:r>
                      <a:endParaRPr lang="en-US" altLang="en-US" sz="1100" b="0" spc="60">
                        <a:solidFill>
                          <a:srgbClr val="646464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33867" marR="33867" marT="8467" marB="8467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spc="60">
                          <a:solidFill>
                            <a:srgbClr val="40404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/*文字斜体*/</a:t>
                      </a:r>
                      <a:endParaRPr lang="en-US" altLang="en-US" sz="1100" b="0" spc="60">
                        <a:solidFill>
                          <a:srgbClr val="40404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33867" marR="33867" marT="8467" marB="8467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spc="60">
                          <a:solidFill>
                            <a:srgbClr val="646464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font-variant:small-caps;</a:t>
                      </a:r>
                      <a:endParaRPr lang="en-US" altLang="en-US" sz="1100" b="0" spc="60">
                        <a:solidFill>
                          <a:srgbClr val="646464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33867" marR="33867" marT="8467" marB="8467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spc="60">
                          <a:solidFill>
                            <a:srgbClr val="40404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/*小字体*/</a:t>
                      </a:r>
                      <a:endParaRPr lang="en-US" altLang="en-US" sz="1100" b="0" spc="60">
                        <a:solidFill>
                          <a:srgbClr val="40404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33867" marR="33867" marT="8467" marB="8467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spc="60">
                          <a:solidFill>
                            <a:srgbClr val="646464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letter-spacing : 1pt;</a:t>
                      </a:r>
                      <a:endParaRPr lang="en-US" altLang="en-US" sz="1100" b="0" spc="60">
                        <a:solidFill>
                          <a:srgbClr val="646464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33867" marR="33867" marT="8467" marB="8467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spc="60">
                          <a:solidFill>
                            <a:srgbClr val="40404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/*字间距离*/</a:t>
                      </a:r>
                      <a:endParaRPr lang="en-US" altLang="en-US" sz="1100" b="0" spc="60">
                        <a:solidFill>
                          <a:srgbClr val="40404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33867" marR="33867" marT="8467" marB="8467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spc="60">
                          <a:solidFill>
                            <a:srgbClr val="646464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line-height : 200%;</a:t>
                      </a:r>
                      <a:endParaRPr lang="en-US" altLang="en-US" sz="1100" b="0" spc="60">
                        <a:solidFill>
                          <a:srgbClr val="646464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33867" marR="33867" marT="8467" marB="8467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spc="60">
                          <a:solidFill>
                            <a:srgbClr val="40404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/*设置行高*/</a:t>
                      </a:r>
                      <a:endParaRPr lang="en-US" altLang="en-US" sz="1100" b="0" spc="60">
                        <a:solidFill>
                          <a:srgbClr val="40404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33867" marR="33867" marT="8467" marB="8467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spc="60">
                          <a:solidFill>
                            <a:srgbClr val="646464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font-weight:bold;</a:t>
                      </a:r>
                      <a:endParaRPr lang="en-US" altLang="en-US" sz="1100" b="0" spc="60">
                        <a:solidFill>
                          <a:srgbClr val="646464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33867" marR="33867" marT="8467" marB="8467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spc="60">
                          <a:solidFill>
                            <a:srgbClr val="40404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/*文字粗体*/</a:t>
                      </a:r>
                      <a:endParaRPr lang="en-US" altLang="en-US" sz="1100" b="0" spc="60">
                        <a:solidFill>
                          <a:srgbClr val="40404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33867" marR="33867" marT="8467" marB="8467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1827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spc="60">
                          <a:solidFill>
                            <a:srgbClr val="646464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vertical-align:sub;</a:t>
                      </a:r>
                      <a:endParaRPr lang="en-US" altLang="en-US" sz="1100" b="0" spc="60">
                        <a:solidFill>
                          <a:srgbClr val="646464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33867" marR="33867" marT="8467" marB="8467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spc="60">
                          <a:solidFill>
                            <a:srgbClr val="40404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/*下标字*/</a:t>
                      </a:r>
                      <a:endParaRPr lang="en-US" altLang="en-US" sz="1100" b="0" spc="60">
                        <a:solidFill>
                          <a:srgbClr val="40404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33867" marR="33867" marT="8467" marB="8467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spc="60">
                          <a:solidFill>
                            <a:srgbClr val="646464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vertical-align:super;</a:t>
                      </a:r>
                      <a:endParaRPr lang="en-US" altLang="en-US" sz="1100" b="0" spc="60">
                        <a:solidFill>
                          <a:srgbClr val="646464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33867" marR="33867" marT="8467" marB="8467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spc="60">
                          <a:solidFill>
                            <a:srgbClr val="40404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/*上标字*/</a:t>
                      </a:r>
                      <a:endParaRPr lang="en-US" altLang="en-US" sz="1100" b="0" spc="60">
                        <a:solidFill>
                          <a:srgbClr val="40404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33867" marR="33867" marT="8467" marB="8467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spc="60">
                          <a:solidFill>
                            <a:srgbClr val="646464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text-decoration:line-through;</a:t>
                      </a:r>
                      <a:endParaRPr lang="en-US" altLang="en-US" sz="1100" b="0" spc="60">
                        <a:solidFill>
                          <a:srgbClr val="646464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33867" marR="33867" marT="8467" marB="8467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spc="60">
                          <a:solidFill>
                            <a:srgbClr val="40404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/*加删除线*/</a:t>
                      </a:r>
                      <a:endParaRPr lang="en-US" altLang="en-US" sz="1100" b="0" spc="60">
                        <a:solidFill>
                          <a:srgbClr val="40404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33867" marR="33867" marT="8467" marB="8467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spc="60">
                          <a:solidFill>
                            <a:srgbClr val="646464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text-decoration: overline;</a:t>
                      </a:r>
                      <a:endParaRPr lang="en-US" altLang="en-US" sz="1100" b="0" spc="60">
                        <a:solidFill>
                          <a:srgbClr val="646464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33867" marR="33867" marT="8467" marB="8467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spc="60">
                          <a:solidFill>
                            <a:srgbClr val="40404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/*加顶线*/</a:t>
                      </a:r>
                      <a:endParaRPr lang="en-US" altLang="en-US" sz="1100" b="0" spc="60">
                        <a:solidFill>
                          <a:srgbClr val="40404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33867" marR="33867" marT="8467" marB="8467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spc="60">
                          <a:solidFill>
                            <a:srgbClr val="646464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text-decoration:underline;</a:t>
                      </a:r>
                      <a:endParaRPr lang="en-US" altLang="en-US" sz="1100" b="0" spc="60">
                        <a:solidFill>
                          <a:srgbClr val="646464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33867" marR="33867" marT="8467" marB="8467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spc="60">
                          <a:solidFill>
                            <a:srgbClr val="40404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/*加下划线*/</a:t>
                      </a:r>
                      <a:endParaRPr lang="en-US" altLang="en-US" sz="1100" b="0" spc="60">
                        <a:solidFill>
                          <a:srgbClr val="40404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33867" marR="33867" marT="8467" marB="8467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1827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spc="60">
                          <a:solidFill>
                            <a:srgbClr val="646464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text-decoration:none;</a:t>
                      </a:r>
                      <a:endParaRPr lang="en-US" altLang="en-US" sz="1100" b="0" spc="60">
                        <a:solidFill>
                          <a:srgbClr val="646464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33867" marR="33867" marT="8467" marB="8467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spc="60">
                          <a:solidFill>
                            <a:srgbClr val="40404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/*删除链接下划线*/</a:t>
                      </a:r>
                      <a:endParaRPr lang="en-US" altLang="en-US" sz="1100" b="0" spc="60">
                        <a:solidFill>
                          <a:srgbClr val="40404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33867" marR="33867" marT="8467" marB="8467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spc="60">
                          <a:solidFill>
                            <a:srgbClr val="646464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text-transform : capitalize;</a:t>
                      </a:r>
                      <a:endParaRPr lang="en-US" altLang="en-US" sz="1100" b="0" spc="60">
                        <a:solidFill>
                          <a:srgbClr val="646464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33867" marR="33867" marT="8467" marB="8467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spc="60">
                          <a:solidFill>
                            <a:srgbClr val="40404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/*首字大写*/</a:t>
                      </a:r>
                      <a:endParaRPr lang="en-US" altLang="en-US" sz="1100" b="0" spc="60">
                        <a:solidFill>
                          <a:srgbClr val="40404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33867" marR="33867" marT="8467" marB="8467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spc="60">
                          <a:solidFill>
                            <a:srgbClr val="646464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text-transform : uppercase;</a:t>
                      </a:r>
                      <a:endParaRPr lang="en-US" altLang="en-US" sz="1100" b="0" spc="60">
                        <a:solidFill>
                          <a:srgbClr val="646464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33867" marR="33867" marT="8467" marB="8467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spc="60">
                          <a:solidFill>
                            <a:srgbClr val="40404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/*英文大写*/</a:t>
                      </a:r>
                      <a:endParaRPr lang="en-US" altLang="en-US" sz="1100" b="0" spc="60">
                        <a:solidFill>
                          <a:srgbClr val="40404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33867" marR="33867" marT="8467" marB="8467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spc="60">
                          <a:solidFill>
                            <a:srgbClr val="646464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text-transform : lowercase;</a:t>
                      </a:r>
                      <a:endParaRPr lang="en-US" altLang="en-US" sz="1100" b="0" spc="60">
                        <a:solidFill>
                          <a:srgbClr val="646464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33867" marR="33867" marT="8467" marB="8467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spc="60">
                          <a:solidFill>
                            <a:srgbClr val="40404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/*英文小写*/</a:t>
                      </a:r>
                      <a:endParaRPr lang="en-US" altLang="en-US" sz="1100" b="0" spc="60">
                        <a:solidFill>
                          <a:srgbClr val="40404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33867" marR="33867" marT="8467" marB="8467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spc="60">
                          <a:solidFill>
                            <a:srgbClr val="646464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text-align:right;</a:t>
                      </a:r>
                      <a:endParaRPr lang="en-US" altLang="en-US" sz="1100" b="0" spc="60">
                        <a:solidFill>
                          <a:srgbClr val="646464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33867" marR="33867" marT="8467" marB="8467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spc="60">
                          <a:solidFill>
                            <a:srgbClr val="40404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/*文字右对齐*/</a:t>
                      </a:r>
                      <a:endParaRPr lang="en-US" altLang="en-US" sz="1100" b="0" spc="60">
                        <a:solidFill>
                          <a:srgbClr val="40404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33867" marR="33867" marT="8467" marB="8467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21827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spc="60">
                          <a:solidFill>
                            <a:srgbClr val="646464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text-align:left;</a:t>
                      </a:r>
                      <a:endParaRPr lang="en-US" altLang="en-US" sz="1100" b="0" spc="60">
                        <a:solidFill>
                          <a:srgbClr val="646464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33867" marR="33867" marT="8467" marB="8467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spc="60">
                          <a:solidFill>
                            <a:srgbClr val="40404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/*文字左对齐*/</a:t>
                      </a:r>
                      <a:endParaRPr lang="en-US" altLang="en-US" sz="1100" b="0" spc="60">
                        <a:solidFill>
                          <a:srgbClr val="40404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33867" marR="33867" marT="8467" marB="8467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spc="60">
                          <a:solidFill>
                            <a:srgbClr val="646464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text-align:center;</a:t>
                      </a:r>
                      <a:endParaRPr lang="en-US" altLang="en-US" sz="1100" b="0" spc="60">
                        <a:solidFill>
                          <a:srgbClr val="646464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33867" marR="33867" marT="8467" marB="8467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spc="60">
                          <a:solidFill>
                            <a:srgbClr val="40404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/*文字居中对齐*/</a:t>
                      </a:r>
                      <a:endParaRPr lang="en-US" altLang="en-US" sz="1100" b="0" spc="60">
                        <a:solidFill>
                          <a:srgbClr val="40404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33867" marR="33867" marT="8467" marB="8467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spc="60">
                          <a:solidFill>
                            <a:srgbClr val="646464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text-align:justify;</a:t>
                      </a:r>
                      <a:endParaRPr lang="en-US" altLang="en-US" sz="1100" b="0" spc="60">
                        <a:solidFill>
                          <a:srgbClr val="646464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33867" marR="33867" marT="8467" marB="8467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spc="60">
                          <a:solidFill>
                            <a:srgbClr val="40404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/*文字分散对齐*/</a:t>
                      </a:r>
                      <a:endParaRPr lang="en-US" altLang="en-US" sz="1100" b="0" spc="60">
                        <a:solidFill>
                          <a:srgbClr val="40404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33867" marR="33867" marT="8467" marB="8467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spc="60">
                          <a:solidFill>
                            <a:srgbClr val="646464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vertical-align:top;</a:t>
                      </a:r>
                      <a:endParaRPr lang="en-US" altLang="en-US" sz="1100" b="0" spc="60">
                        <a:solidFill>
                          <a:srgbClr val="646464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33867" marR="33867" marT="8467" marB="8467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spc="60">
                          <a:solidFill>
                            <a:srgbClr val="40404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/*垂直向上对齐*/</a:t>
                      </a:r>
                      <a:endParaRPr lang="en-US" altLang="en-US" sz="1100" b="0" spc="60">
                        <a:solidFill>
                          <a:srgbClr val="40404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33867" marR="33867" marT="8467" marB="8467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spc="60">
                          <a:solidFill>
                            <a:srgbClr val="646464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vertical-align:bottom;</a:t>
                      </a:r>
                      <a:endParaRPr lang="en-US" altLang="en-US" sz="1100" b="0" spc="60">
                        <a:solidFill>
                          <a:srgbClr val="646464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33867" marR="33867" marT="8467" marB="8467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spc="60">
                          <a:solidFill>
                            <a:srgbClr val="40404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/*垂直向下对齐*/</a:t>
                      </a:r>
                      <a:endParaRPr lang="en-US" altLang="en-US" sz="1100" b="0" spc="60">
                        <a:solidFill>
                          <a:srgbClr val="40404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33867" marR="33867" marT="8467" marB="8467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221827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spc="60">
                          <a:solidFill>
                            <a:srgbClr val="646464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vertical-align:middle;</a:t>
                      </a:r>
                      <a:endParaRPr lang="en-US" altLang="en-US" sz="1100" b="0" spc="60">
                        <a:solidFill>
                          <a:srgbClr val="646464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33867" marR="33867" marT="8467" marB="8467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spc="60">
                          <a:solidFill>
                            <a:srgbClr val="40404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/*垂直居中对齐*/</a:t>
                      </a:r>
                      <a:endParaRPr lang="en-US" altLang="en-US" sz="1100" b="0" spc="60">
                        <a:solidFill>
                          <a:srgbClr val="40404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33867" marR="33867" marT="8467" marB="8467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spc="60">
                          <a:solidFill>
                            <a:srgbClr val="646464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vertical-align:text-top;</a:t>
                      </a:r>
                      <a:endParaRPr lang="en-US" altLang="en-US" sz="1100" b="0" spc="60">
                        <a:solidFill>
                          <a:srgbClr val="646464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33867" marR="33867" marT="8467" marB="8467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spc="60">
                          <a:solidFill>
                            <a:srgbClr val="40404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/*文字垂直向上对齐*/</a:t>
                      </a:r>
                      <a:endParaRPr lang="en-US" altLang="en-US" sz="1100" b="0" spc="60">
                        <a:solidFill>
                          <a:srgbClr val="40404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33867" marR="33867" marT="8467" marB="8467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spc="60">
                          <a:solidFill>
                            <a:srgbClr val="646464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vertical-align:text-bottom;</a:t>
                      </a:r>
                      <a:endParaRPr lang="en-US" altLang="en-US" sz="1100" b="0" spc="60">
                        <a:solidFill>
                          <a:srgbClr val="646464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33867" marR="33867" marT="8467" marB="8467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spc="60">
                          <a:solidFill>
                            <a:srgbClr val="40404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/*文字垂直向下对齐*/</a:t>
                      </a:r>
                      <a:endParaRPr lang="en-US" altLang="en-US" sz="1100" b="0" spc="60">
                        <a:solidFill>
                          <a:srgbClr val="40404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33867" marR="33867" marT="8467" marB="8467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</a:tbl>
          </a:graphicData>
        </a:graphic>
      </p:graphicFrame>
      <p:sp>
        <p:nvSpPr>
          <p:cNvPr id="100" name="文本框 99"/>
          <p:cNvSpPr txBox="1"/>
          <p:nvPr/>
        </p:nvSpPr>
        <p:spPr>
          <a:xfrm>
            <a:off x="624840" y="3110654"/>
            <a:ext cx="4473787" cy="17005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406390">
              <a:lnSpc>
                <a:spcPct val="150000"/>
              </a:lnSpc>
            </a:pPr>
            <a:r>
              <a:rPr lang="zh-CN" b="0">
                <a:ea typeface="黑体" panose="02010609060101010101" charset="-122"/>
                <a:cs typeface="黑体" panose="02010609060101010101" charset="-122"/>
              </a:rPr>
              <a:t>在CSS中，用文本属性对一段文字整体进行设置，包括设置阴影效果、大小写转换、文本缩进、文本对齐、文字颜色等，具体属性及说明如表所示。</a:t>
            </a:r>
            <a:endParaRPr lang="zh-CN" altLang="en-US" b="0">
              <a:ea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文字大小</a:t>
            </a:r>
            <a:r>
              <a:rPr lang="en-US" altLang="zh-CN" dirty="0"/>
              <a:t>-font-size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91544" y="1268761"/>
            <a:ext cx="8229600" cy="5314527"/>
          </a:xfrm>
        </p:spPr>
        <p:txBody>
          <a:bodyPr>
            <a:normAutofit/>
          </a:bodyPr>
          <a:lstStyle/>
          <a:p>
            <a:pPr marL="457200" indent="-457200"/>
            <a:r>
              <a:rPr lang="zh-CN" altLang="en-US" sz="2800" dirty="0"/>
              <a:t>绝对单位：像素单位</a:t>
            </a:r>
            <a:r>
              <a:rPr lang="en-US" altLang="zh-CN" sz="2800" dirty="0" err="1"/>
              <a:t>px</a:t>
            </a:r>
            <a:r>
              <a:rPr lang="zh-CN" altLang="en-US" sz="2800" dirty="0"/>
              <a:t>和磅值</a:t>
            </a:r>
            <a:r>
              <a:rPr lang="en-US" altLang="zh-CN" sz="2800" dirty="0" err="1"/>
              <a:t>pt</a:t>
            </a:r>
            <a:endParaRPr lang="en-US" altLang="zh-CN" sz="2800" dirty="0"/>
          </a:p>
          <a:p>
            <a:pPr marL="457200" indent="-457200"/>
            <a:r>
              <a:rPr lang="zh-CN" altLang="en-US" sz="2800" dirty="0"/>
              <a:t>相对单位</a:t>
            </a:r>
            <a:endParaRPr lang="en-US" altLang="zh-CN" sz="2800" dirty="0"/>
          </a:p>
          <a:p>
            <a:pPr marL="857250" lvl="1" indent="-457200"/>
            <a:r>
              <a:rPr lang="en-US" altLang="zh-CN" sz="2800" dirty="0" err="1"/>
              <a:t>em</a:t>
            </a:r>
            <a:r>
              <a:rPr lang="zh-CN" altLang="en-US" sz="2800" dirty="0"/>
              <a:t>的大小是相对于浏览器默认字体和字号的</a:t>
            </a:r>
            <a:endParaRPr lang="en-US" altLang="zh-CN" sz="2800" dirty="0"/>
          </a:p>
          <a:p>
            <a:pPr marL="857250" lvl="1" indent="-457200"/>
            <a:r>
              <a:rPr lang="zh-CN" altLang="en-US" sz="2800" dirty="0"/>
              <a:t>百分比值基于和</a:t>
            </a:r>
            <a:r>
              <a:rPr lang="en-US" altLang="zh-CN" sz="2800" dirty="0" err="1"/>
              <a:t>em</a:t>
            </a:r>
            <a:r>
              <a:rPr lang="zh-CN" altLang="en-US" sz="2800" dirty="0"/>
              <a:t>单位相同的原理</a:t>
            </a:r>
            <a:endParaRPr lang="en-US" altLang="zh-CN" sz="2800" dirty="0"/>
          </a:p>
          <a:p>
            <a:pPr marL="457200" indent="-457200"/>
            <a:r>
              <a:rPr lang="zh-CN" altLang="en-US" sz="2800" dirty="0"/>
              <a:t>推荐设置方式为相对单位，如：</a:t>
            </a:r>
          </a:p>
          <a:p>
            <a:pPr marL="457200" lvl="1" indent="0">
              <a:buNone/>
            </a:pPr>
            <a:r>
              <a:rPr lang="en-US" altLang="zh-CN" sz="1800" dirty="0">
                <a:solidFill>
                  <a:schemeClr val="accent5"/>
                </a:solidFill>
              </a:rPr>
              <a:t>body {font-size:100%;}/* </a:t>
            </a:r>
            <a:r>
              <a:rPr lang="zh-CN" altLang="en-US" sz="1800" dirty="0">
                <a:solidFill>
                  <a:schemeClr val="accent5"/>
                </a:solidFill>
              </a:rPr>
              <a:t>与浏览器默认字体大小一致，为</a:t>
            </a:r>
            <a:r>
              <a:rPr lang="en-US" altLang="zh-CN" sz="1800" dirty="0">
                <a:solidFill>
                  <a:schemeClr val="accent5"/>
                </a:solidFill>
              </a:rPr>
              <a:t>16px */</a:t>
            </a:r>
          </a:p>
          <a:p>
            <a:pPr marL="457200" lvl="1" indent="0">
              <a:buNone/>
            </a:pPr>
            <a:endParaRPr lang="en-US" altLang="zh-CN" sz="1800" dirty="0">
              <a:solidFill>
                <a:schemeClr val="accent5"/>
              </a:solidFill>
            </a:endParaRPr>
          </a:p>
          <a:p>
            <a:pPr marL="457200" lvl="1" indent="0">
              <a:buNone/>
            </a:pPr>
            <a:r>
              <a:rPr lang="en-US" altLang="zh-CN" sz="1800" dirty="0">
                <a:solidFill>
                  <a:schemeClr val="accent5"/>
                </a:solidFill>
              </a:rPr>
              <a:t>h1 {font-size:2.5em;}/* </a:t>
            </a:r>
            <a:r>
              <a:rPr lang="zh-CN" altLang="en-US" sz="1800" dirty="0">
                <a:solidFill>
                  <a:schemeClr val="accent5"/>
                </a:solidFill>
              </a:rPr>
              <a:t>用绝对单位除以</a:t>
            </a:r>
            <a:r>
              <a:rPr lang="en-US" altLang="zh-CN" sz="1800" dirty="0">
                <a:solidFill>
                  <a:schemeClr val="accent5"/>
                </a:solidFill>
              </a:rPr>
              <a:t>16</a:t>
            </a:r>
            <a:r>
              <a:rPr lang="zh-CN" altLang="en-US" sz="1800" dirty="0">
                <a:solidFill>
                  <a:schemeClr val="accent5"/>
                </a:solidFill>
              </a:rPr>
              <a:t>得到相对单位，如</a:t>
            </a:r>
            <a:r>
              <a:rPr lang="en-US" altLang="zh-CN" sz="1800" dirty="0">
                <a:solidFill>
                  <a:schemeClr val="accent5"/>
                </a:solidFill>
              </a:rPr>
              <a:t>40px/16px  */</a:t>
            </a:r>
          </a:p>
          <a:p>
            <a:pPr marL="457200" lvl="1" indent="0">
              <a:buNone/>
            </a:pPr>
            <a:endParaRPr lang="en-US" altLang="zh-CN" sz="1800" dirty="0">
              <a:solidFill>
                <a:schemeClr val="accent5"/>
              </a:solidFill>
            </a:endParaRPr>
          </a:p>
          <a:p>
            <a:pPr marL="457200" lvl="1" indent="0">
              <a:buNone/>
            </a:pPr>
            <a:r>
              <a:rPr lang="en-US" altLang="zh-CN" sz="1800" dirty="0">
                <a:solidFill>
                  <a:schemeClr val="accent5"/>
                </a:solidFill>
              </a:rPr>
              <a:t>h2 {font-size:1.875em;} /* </a:t>
            </a:r>
            <a:r>
              <a:rPr lang="zh-CN" altLang="en-US" sz="1800" dirty="0">
                <a:solidFill>
                  <a:schemeClr val="accent5"/>
                </a:solidFill>
              </a:rPr>
              <a:t>用绝对单位除以</a:t>
            </a:r>
            <a:r>
              <a:rPr lang="en-US" altLang="zh-CN" sz="1800" dirty="0">
                <a:solidFill>
                  <a:schemeClr val="accent5"/>
                </a:solidFill>
              </a:rPr>
              <a:t>16</a:t>
            </a:r>
            <a:r>
              <a:rPr lang="zh-CN" altLang="en-US" sz="1800" dirty="0">
                <a:solidFill>
                  <a:schemeClr val="accent5"/>
                </a:solidFill>
              </a:rPr>
              <a:t>得到相对单位，如</a:t>
            </a:r>
            <a:r>
              <a:rPr lang="en-US" altLang="zh-CN" sz="1800" dirty="0">
                <a:solidFill>
                  <a:schemeClr val="accent5"/>
                </a:solidFill>
              </a:rPr>
              <a:t>30px/16px  */ </a:t>
            </a:r>
          </a:p>
          <a:p>
            <a:pPr marL="457200" lvl="1" indent="0">
              <a:buNone/>
            </a:pPr>
            <a:r>
              <a:rPr lang="en-US" altLang="zh-CN" sz="1800" dirty="0">
                <a:solidFill>
                  <a:schemeClr val="accent5"/>
                </a:solidFill>
              </a:rPr>
              <a:t>p{font-size:0.875em;} /* </a:t>
            </a:r>
            <a:r>
              <a:rPr lang="zh-CN" altLang="en-US" sz="1800" dirty="0">
                <a:solidFill>
                  <a:schemeClr val="accent5"/>
                </a:solidFill>
              </a:rPr>
              <a:t>用绝对单位除以</a:t>
            </a:r>
            <a:r>
              <a:rPr lang="en-US" altLang="zh-CN" sz="1800" dirty="0">
                <a:solidFill>
                  <a:schemeClr val="accent5"/>
                </a:solidFill>
              </a:rPr>
              <a:t>16</a:t>
            </a:r>
            <a:r>
              <a:rPr lang="zh-CN" altLang="en-US" sz="1800" dirty="0">
                <a:solidFill>
                  <a:schemeClr val="accent5"/>
                </a:solidFill>
              </a:rPr>
              <a:t>得到相对单位，如</a:t>
            </a:r>
            <a:r>
              <a:rPr lang="en-US" altLang="zh-CN" sz="1800" dirty="0">
                <a:solidFill>
                  <a:schemeClr val="accent5"/>
                </a:solidFill>
              </a:rPr>
              <a:t>14px/16px  */</a:t>
            </a:r>
          </a:p>
          <a:p>
            <a:pPr marL="457200" lvl="1" indent="0">
              <a:buNone/>
            </a:pPr>
            <a:endParaRPr lang="zh-CN" altLang="en-US" sz="2400" dirty="0">
              <a:solidFill>
                <a:schemeClr val="accent5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字体族</a:t>
            </a:r>
            <a:r>
              <a:rPr lang="en-US" altLang="zh-CN" dirty="0"/>
              <a:t>-font-family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zh-CN" altLang="zh-CN" sz="2400" dirty="0"/>
              <a:t>设置一组按优先级排序的字体列表</a:t>
            </a:r>
            <a:endParaRPr lang="en-US" altLang="zh-CN" sz="2400" dirty="0"/>
          </a:p>
          <a:p>
            <a:pPr marL="457200" indent="-457200"/>
            <a:r>
              <a:rPr lang="zh-CN" altLang="zh-CN" sz="2400" dirty="0"/>
              <a:t>名称超过一个字必须用引号</a:t>
            </a:r>
            <a:r>
              <a:rPr lang="zh-CN" altLang="en-US" sz="2400" dirty="0"/>
              <a:t>，如“宋体”</a:t>
            </a:r>
            <a:endParaRPr lang="en-US" altLang="zh-CN" sz="2400" dirty="0"/>
          </a:p>
          <a:p>
            <a:pPr marL="457200" indent="-457200"/>
            <a:r>
              <a:rPr lang="zh-CN" altLang="en-US" sz="2400" dirty="0"/>
              <a:t>多个字体名称用逗号分隔首选在前，如：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>
                <a:solidFill>
                  <a:schemeClr val="accent5"/>
                </a:solidFill>
              </a:rPr>
              <a:t>	h1 {font-family: </a:t>
            </a:r>
            <a:r>
              <a:rPr lang="en-US" altLang="zh-CN" sz="2400" dirty="0" err="1">
                <a:solidFill>
                  <a:schemeClr val="accent5"/>
                </a:solidFill>
              </a:rPr>
              <a:t>arial</a:t>
            </a:r>
            <a:r>
              <a:rPr lang="en-US" altLang="zh-CN" sz="2400" dirty="0">
                <a:solidFill>
                  <a:schemeClr val="accent5"/>
                </a:solidFill>
              </a:rPr>
              <a:t>, </a:t>
            </a:r>
            <a:r>
              <a:rPr lang="en-US" altLang="zh-CN" sz="2400" dirty="0" err="1">
                <a:solidFill>
                  <a:schemeClr val="accent5"/>
                </a:solidFill>
              </a:rPr>
              <a:t>verdana</a:t>
            </a:r>
            <a:r>
              <a:rPr lang="en-US" altLang="zh-CN" sz="2400" dirty="0">
                <a:solidFill>
                  <a:schemeClr val="accent5"/>
                </a:solidFill>
              </a:rPr>
              <a:t>, sans-serif;}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400" dirty="0"/>
              <a:t>中文字体的注意事项：</a:t>
            </a:r>
            <a:endParaRPr lang="en-US" altLang="zh-CN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2400" dirty="0"/>
              <a:t>同时给出中英文名称，如</a:t>
            </a:r>
            <a:endParaRPr lang="en-US" altLang="zh-CN" sz="2400" dirty="0"/>
          </a:p>
          <a:p>
            <a:pPr marL="457200" lvl="1" indent="0">
              <a:buNone/>
            </a:pPr>
            <a:r>
              <a:rPr lang="en-US" altLang="zh-CN" sz="2400" dirty="0">
                <a:solidFill>
                  <a:schemeClr val="accent5"/>
                </a:solidFill>
              </a:rPr>
              <a:t>   font-family: </a:t>
            </a:r>
            <a:r>
              <a:rPr lang="en-US" altLang="zh-CN" sz="2400" dirty="0" err="1">
                <a:solidFill>
                  <a:schemeClr val="accent5"/>
                </a:solidFill>
              </a:rPr>
              <a:t>STXihei</a:t>
            </a:r>
            <a:r>
              <a:rPr lang="en-US" altLang="zh-CN" sz="2400" dirty="0">
                <a:solidFill>
                  <a:schemeClr val="accent5"/>
                </a:solidFill>
              </a:rPr>
              <a:t>, "</a:t>
            </a:r>
            <a:r>
              <a:rPr lang="zh-CN" altLang="zh-CN" sz="2400" dirty="0">
                <a:solidFill>
                  <a:schemeClr val="accent5"/>
                </a:solidFill>
              </a:rPr>
              <a:t>华文细黑</a:t>
            </a:r>
            <a:r>
              <a:rPr lang="en-US" altLang="zh-CN" sz="2400" dirty="0">
                <a:solidFill>
                  <a:schemeClr val="accent5"/>
                </a:solidFill>
              </a:rPr>
              <a:t>", "Microsoft </a:t>
            </a:r>
            <a:r>
              <a:rPr lang="en-US" altLang="zh-CN" sz="2400" dirty="0" err="1">
                <a:solidFill>
                  <a:schemeClr val="accent5"/>
                </a:solidFill>
              </a:rPr>
              <a:t>YaHei</a:t>
            </a:r>
            <a:r>
              <a:rPr lang="en-US" altLang="zh-CN" sz="2400" dirty="0">
                <a:solidFill>
                  <a:schemeClr val="accent5"/>
                </a:solidFill>
              </a:rPr>
              <a:t>", "</a:t>
            </a:r>
            <a:r>
              <a:rPr lang="zh-CN" altLang="zh-CN" sz="2400" dirty="0">
                <a:solidFill>
                  <a:schemeClr val="accent5"/>
                </a:solidFill>
              </a:rPr>
              <a:t>微软雅黑</a:t>
            </a:r>
            <a:r>
              <a:rPr lang="en-US" altLang="zh-CN" sz="2400" dirty="0">
                <a:solidFill>
                  <a:schemeClr val="accent5"/>
                </a:solidFill>
              </a:rPr>
              <a:t>";</a:t>
            </a:r>
          </a:p>
          <a:p>
            <a:pPr lvl="1"/>
            <a:r>
              <a:rPr lang="zh-CN" altLang="en-US" sz="2400" dirty="0"/>
              <a:t>不要忘了设置英文字体，且英文字体在前，如：</a:t>
            </a:r>
            <a:endParaRPr lang="en-US" altLang="zh-CN" sz="2400" dirty="0"/>
          </a:p>
          <a:p>
            <a:pPr marL="457200" lvl="1" indent="0">
              <a:buNone/>
            </a:pPr>
            <a:r>
              <a:rPr lang="en-US" altLang="zh-CN" sz="2400" dirty="0">
                <a:solidFill>
                  <a:schemeClr val="accent5"/>
                </a:solidFill>
              </a:rPr>
              <a:t>   font-family: Arial, "Microsoft </a:t>
            </a:r>
            <a:r>
              <a:rPr lang="en-US" altLang="zh-CN" sz="2400" dirty="0" err="1">
                <a:solidFill>
                  <a:schemeClr val="accent5"/>
                </a:solidFill>
              </a:rPr>
              <a:t>YaHei</a:t>
            </a:r>
            <a:r>
              <a:rPr lang="en-US" altLang="zh-CN" sz="2400" dirty="0">
                <a:solidFill>
                  <a:schemeClr val="accent5"/>
                </a:solidFill>
              </a:rPr>
              <a:t>", "</a:t>
            </a:r>
            <a:r>
              <a:rPr lang="zh-CN" altLang="en-US" sz="2400" dirty="0">
                <a:solidFill>
                  <a:schemeClr val="accent5"/>
                </a:solidFill>
              </a:rPr>
              <a:t>微软雅黑</a:t>
            </a:r>
            <a:r>
              <a:rPr lang="en-US" altLang="zh-CN" sz="2400" dirty="0">
                <a:solidFill>
                  <a:schemeClr val="accent5"/>
                </a:solidFill>
              </a:rPr>
              <a:t>";</a:t>
            </a:r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字体族</a:t>
            </a:r>
            <a:r>
              <a:rPr lang="en-US" altLang="zh-CN" dirty="0"/>
              <a:t>-font-family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91544" y="1484784"/>
            <a:ext cx="8229600" cy="4666456"/>
          </a:xfrm>
        </p:spPr>
        <p:txBody>
          <a:bodyPr>
            <a:normAutofit/>
          </a:bodyPr>
          <a:lstStyle/>
          <a:p>
            <a:pPr marL="0" lvl="1" indent="0">
              <a:spcBef>
                <a:spcPts val="0"/>
              </a:spcBef>
              <a:buNone/>
            </a:pPr>
            <a:r>
              <a:rPr lang="zh-CN" altLang="en-US" sz="2400" dirty="0"/>
              <a:t>理想型：</a:t>
            </a:r>
            <a:endParaRPr lang="en-US" altLang="zh-CN" sz="2400" dirty="0"/>
          </a:p>
          <a:p>
            <a:pPr marL="0" lvl="1" indent="0">
              <a:spcBef>
                <a:spcPts val="0"/>
              </a:spcBef>
              <a:buNone/>
            </a:pPr>
            <a:endParaRPr lang="en-US" altLang="zh-CN" sz="2400" dirty="0"/>
          </a:p>
          <a:p>
            <a:pPr marL="0" lvl="1" indent="0">
              <a:spcBef>
                <a:spcPts val="0"/>
              </a:spcBef>
              <a:buNone/>
            </a:pPr>
            <a:r>
              <a:rPr lang="en-US" altLang="zh-CN" sz="2400" dirty="0">
                <a:solidFill>
                  <a:schemeClr val="accent5"/>
                </a:solidFill>
              </a:rPr>
              <a:t>Font-family: Helvetica, Tahoma, Arial, </a:t>
            </a:r>
            <a:r>
              <a:rPr lang="en-US" altLang="zh-CN" sz="2400" dirty="0" err="1">
                <a:solidFill>
                  <a:schemeClr val="accent5"/>
                </a:solidFill>
              </a:rPr>
              <a:t>STXihei</a:t>
            </a:r>
            <a:r>
              <a:rPr lang="en-US" altLang="zh-CN" sz="2400" dirty="0">
                <a:solidFill>
                  <a:schemeClr val="accent5"/>
                </a:solidFill>
              </a:rPr>
              <a:t>, "</a:t>
            </a:r>
            <a:r>
              <a:rPr lang="zh-CN" altLang="en-US" sz="2400" dirty="0">
                <a:solidFill>
                  <a:schemeClr val="accent5"/>
                </a:solidFill>
              </a:rPr>
              <a:t>华文细黑</a:t>
            </a:r>
            <a:r>
              <a:rPr lang="en-US" altLang="zh-CN" sz="2400" dirty="0">
                <a:solidFill>
                  <a:schemeClr val="accent5"/>
                </a:solidFill>
              </a:rPr>
              <a:t>", "Microsoft </a:t>
            </a:r>
            <a:r>
              <a:rPr lang="en-US" altLang="zh-CN" sz="2400" dirty="0" err="1">
                <a:solidFill>
                  <a:schemeClr val="accent5"/>
                </a:solidFill>
              </a:rPr>
              <a:t>YaHei</a:t>
            </a:r>
            <a:r>
              <a:rPr lang="en-US" altLang="zh-CN" sz="2400" dirty="0">
                <a:solidFill>
                  <a:schemeClr val="accent5"/>
                </a:solidFill>
              </a:rPr>
              <a:t>“", "</a:t>
            </a:r>
            <a:r>
              <a:rPr lang="zh-CN" altLang="en-US" sz="2400" dirty="0">
                <a:solidFill>
                  <a:schemeClr val="accent5"/>
                </a:solidFill>
              </a:rPr>
              <a:t>微软雅黑</a:t>
            </a:r>
            <a:r>
              <a:rPr lang="en-US" altLang="zh-CN" sz="2400">
                <a:solidFill>
                  <a:schemeClr val="accent5"/>
                </a:solidFill>
              </a:rPr>
              <a:t>", sans-serif;</a:t>
            </a:r>
          </a:p>
          <a:p>
            <a:pPr marL="0" lvl="1" indent="0">
              <a:spcBef>
                <a:spcPts val="0"/>
              </a:spcBef>
              <a:buNone/>
            </a:pPr>
            <a:endParaRPr lang="en-US" altLang="zh-CN" sz="2400" dirty="0"/>
          </a:p>
          <a:p>
            <a:pPr marL="0" lvl="1" indent="0">
              <a:spcBef>
                <a:spcPts val="0"/>
              </a:spcBef>
              <a:buNone/>
            </a:pPr>
            <a:r>
              <a:rPr lang="zh-CN" altLang="en-US" sz="2400" dirty="0"/>
              <a:t>对于英文字符，首先查找</a:t>
            </a:r>
            <a:r>
              <a:rPr lang="en-US" altLang="zh-CN" sz="2400" dirty="0" err="1"/>
              <a:t>Hcelvetica</a:t>
            </a:r>
            <a:r>
              <a:rPr lang="en-US" altLang="zh-CN" sz="2400" dirty="0"/>
              <a:t>(Mac)</a:t>
            </a:r>
            <a:r>
              <a:rPr lang="zh-CN" altLang="en-US" sz="2400" dirty="0"/>
              <a:t>，然后查找</a:t>
            </a:r>
            <a:r>
              <a:rPr lang="en-US" altLang="zh-CN" sz="2400" dirty="0"/>
              <a:t>Tahoma(Win)</a:t>
            </a:r>
            <a:r>
              <a:rPr lang="zh-CN" altLang="en-US" sz="2400" dirty="0"/>
              <a:t>，都找不到就用</a:t>
            </a:r>
            <a:r>
              <a:rPr lang="en-US" altLang="zh-CN" sz="2400" dirty="0"/>
              <a:t>Arial(</a:t>
            </a:r>
            <a:r>
              <a:rPr lang="en-US" altLang="zh-CN" sz="2400" dirty="0" err="1"/>
              <a:t>Mac&amp;Win</a:t>
            </a:r>
            <a:r>
              <a:rPr lang="en-US" altLang="zh-CN" sz="2400" dirty="0"/>
              <a:t>)</a:t>
            </a:r>
            <a:r>
              <a:rPr lang="zh-CN" altLang="en-US" sz="2400" dirty="0"/>
              <a:t>；若是以上三者都缺失，则使用当前默认的</a:t>
            </a:r>
            <a:r>
              <a:rPr lang="en-US" altLang="zh-CN" sz="2400" dirty="0"/>
              <a:t>sans-serif</a:t>
            </a:r>
            <a:r>
              <a:rPr lang="zh-CN" altLang="en-US" sz="2400" dirty="0"/>
              <a:t>字体</a:t>
            </a:r>
            <a:r>
              <a:rPr lang="en-US" altLang="zh-CN" sz="2400" dirty="0"/>
              <a:t>(</a:t>
            </a:r>
            <a:r>
              <a:rPr lang="zh-CN" altLang="en-US" sz="2400" dirty="0"/>
              <a:t>操作系统或浏览器指定</a:t>
            </a:r>
            <a:r>
              <a:rPr lang="en-US" altLang="zh-CN" sz="2400" dirty="0"/>
              <a:t>)</a:t>
            </a:r>
            <a:r>
              <a:rPr lang="zh-CN" altLang="en-US" sz="2400" dirty="0"/>
              <a:t>；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zh-CN" altLang="en-US" sz="2400" dirty="0"/>
              <a:t>对于中文字体，华文细黑</a:t>
            </a:r>
            <a:r>
              <a:rPr lang="en-US" altLang="zh-CN" sz="2400" dirty="0"/>
              <a:t>(Mac)</a:t>
            </a:r>
            <a:r>
              <a:rPr lang="zh-CN" altLang="en-US" sz="2400" dirty="0"/>
              <a:t>，微软雅黑</a:t>
            </a:r>
            <a:r>
              <a:rPr lang="en-US" altLang="zh-CN" sz="2400" dirty="0"/>
              <a:t>(Win)</a:t>
            </a:r>
            <a:r>
              <a:rPr lang="zh-CN" altLang="en-US" sz="2400" dirty="0"/>
              <a:t>是这两个平台的默认中文字体。</a:t>
            </a:r>
            <a:endParaRPr lang="en-US" altLang="zh-CN" sz="2400" dirty="0"/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font</a:t>
            </a:r>
            <a:r>
              <a:rPr lang="zh-CN" altLang="en-US"/>
              <a:t>复合属性中的顺序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/>
            <a:r>
              <a:rPr lang="zh-CN" altLang="en-US" sz="2400" dirty="0"/>
              <a:t>大多数复合属性中的属性值先后顺序没有影响，但不包括</a:t>
            </a:r>
            <a:r>
              <a:rPr lang="en-US" altLang="zh-CN" sz="2400" dirty="0"/>
              <a:t>font</a:t>
            </a:r>
          </a:p>
          <a:p>
            <a:pPr marL="457200" indent="-457200"/>
            <a:r>
              <a:rPr lang="zh-CN" altLang="en-US" sz="2400" dirty="0"/>
              <a:t>最基本：</a:t>
            </a:r>
            <a:r>
              <a:rPr lang="en-US" altLang="zh-CN" sz="2400" dirty="0"/>
              <a:t>font:</a:t>
            </a:r>
            <a:r>
              <a:rPr lang="en-US" altLang="zh-CN" sz="2400" b="1" dirty="0">
                <a:solidFill>
                  <a:schemeClr val="accent5"/>
                </a:solidFill>
              </a:rPr>
              <a:t>&lt;font-size&gt;&lt;font-family&gt;</a:t>
            </a:r>
            <a:r>
              <a:rPr lang="en-US" altLang="zh-CN" sz="2400" dirty="0"/>
              <a:t>;</a:t>
            </a:r>
          </a:p>
          <a:p>
            <a:pPr marL="857250" lvl="1" indent="-457200"/>
            <a:r>
              <a:rPr lang="zh-CN" altLang="en-US" sz="2400" dirty="0"/>
              <a:t>必须同时包含这两个，并按此顺序</a:t>
            </a:r>
            <a:endParaRPr lang="en-US" altLang="zh-CN" sz="2400" dirty="0"/>
          </a:p>
          <a:p>
            <a:pPr marL="857250" lvl="1" indent="-457200"/>
            <a:r>
              <a:rPr lang="zh-CN" altLang="en-US" sz="2400" dirty="0"/>
              <a:t>如果加入其他，必须在这两个值之前，其他属性值的顺序无关，如：</a:t>
            </a:r>
            <a:endParaRPr lang="en-US" altLang="zh-CN" sz="2400" dirty="0"/>
          </a:p>
          <a:p>
            <a:pPr marL="857250" lvl="1" indent="-457200"/>
            <a:r>
              <a:rPr lang="en-US" altLang="zh-CN" sz="2400" dirty="0" err="1"/>
              <a:t>font:italic</a:t>
            </a:r>
            <a:r>
              <a:rPr lang="en-US" altLang="zh-CN" sz="2400" dirty="0"/>
              <a:t> bold 200% </a:t>
            </a:r>
            <a:r>
              <a:rPr lang="en-US" altLang="zh-CN" sz="2400" dirty="0" err="1"/>
              <a:t>Arial,sans</a:t>
            </a:r>
            <a:r>
              <a:rPr lang="en-US" altLang="zh-CN" sz="2400" dirty="0"/>
              <a:t>-serif;</a:t>
            </a:r>
          </a:p>
          <a:p>
            <a:pPr marL="457200" indent="-457200"/>
            <a:r>
              <a:rPr lang="zh-CN" altLang="en-US" sz="2400" dirty="0"/>
              <a:t>加入行高</a:t>
            </a:r>
            <a:endParaRPr lang="en-US" altLang="zh-CN" sz="2400" dirty="0"/>
          </a:p>
          <a:p>
            <a:pPr marL="857250" lvl="1" indent="-457200"/>
            <a:r>
              <a:rPr lang="zh-CN" altLang="en-US" sz="2400" dirty="0"/>
              <a:t>可以在字号值上放一个可选的行高值，如：</a:t>
            </a:r>
            <a:endParaRPr lang="en-US" altLang="zh-CN" sz="2400" dirty="0"/>
          </a:p>
          <a:p>
            <a:pPr marL="857250" lvl="1" indent="-457200"/>
            <a:r>
              <a:rPr lang="en-US" altLang="zh-CN" sz="2400"/>
              <a:t>font:20px</a:t>
            </a:r>
            <a:r>
              <a:rPr lang="en-US" altLang="zh-CN" sz="2400">
                <a:solidFill>
                  <a:schemeClr val="accent5"/>
                </a:solidFill>
              </a:rPr>
              <a:t>/2.5</a:t>
            </a:r>
            <a:r>
              <a:rPr lang="en-US" altLang="zh-CN" sz="2400"/>
              <a:t> </a:t>
            </a:r>
            <a:r>
              <a:rPr lang="en-US" altLang="zh-CN" sz="2400" dirty="0" err="1"/>
              <a:t>helvetica,sans</a:t>
            </a:r>
            <a:r>
              <a:rPr lang="en-US" altLang="zh-CN" sz="2400" dirty="0"/>
              <a:t>-serif;</a:t>
            </a:r>
          </a:p>
          <a:p>
            <a:pPr marL="857250" lvl="1" indent="-457200"/>
            <a:r>
              <a:rPr lang="zh-CN" altLang="en-US" sz="2400" dirty="0"/>
              <a:t>字号和行高值之间为一个斜杠</a:t>
            </a:r>
            <a:endParaRPr lang="en-US" altLang="zh-CN" sz="2400" dirty="0"/>
          </a:p>
          <a:p>
            <a:pPr marL="857250" lvl="1" indent="-457200"/>
            <a:endParaRPr lang="zh-CN" altLang="en-US" sz="2400" dirty="0"/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在线字体的应用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91544" y="1484785"/>
            <a:ext cx="8229600" cy="4738463"/>
          </a:xfrm>
        </p:spPr>
        <p:txBody>
          <a:bodyPr>
            <a:normAutofit/>
          </a:bodyPr>
          <a:lstStyle/>
          <a:p>
            <a:pPr marL="457200" indent="-457200"/>
            <a:r>
              <a:rPr lang="en-US" altLang="zh-CN" sz="2800" dirty="0"/>
              <a:t>Web-Font:</a:t>
            </a:r>
          </a:p>
          <a:p>
            <a:pPr marL="857250" lvl="1" indent="-457200"/>
            <a:r>
              <a:rPr lang="zh-CN" altLang="en-US" sz="2400" dirty="0"/>
              <a:t>用</a:t>
            </a:r>
            <a:r>
              <a:rPr lang="en-US" altLang="zh-CN" sz="2400" dirty="0"/>
              <a:t>@font-face</a:t>
            </a:r>
            <a:r>
              <a:rPr lang="zh-CN" altLang="en-US" sz="2400" dirty="0"/>
              <a:t>语句引入其他字体</a:t>
            </a:r>
            <a:endParaRPr lang="en-US" altLang="zh-CN" sz="2400" dirty="0"/>
          </a:p>
          <a:p>
            <a:pPr marL="857250" lvl="2" indent="0">
              <a:buNone/>
            </a:pPr>
            <a:r>
              <a:rPr lang="en-US" altLang="zh-CN" sz="2000" dirty="0"/>
              <a:t> @font-face{</a:t>
            </a:r>
          </a:p>
          <a:p>
            <a:pPr marL="1314450" lvl="3" indent="0">
              <a:buNone/>
            </a:pPr>
            <a:r>
              <a:rPr lang="en-US" altLang="zh-CN" sz="1600" dirty="0"/>
              <a:t>font-family: '</a:t>
            </a:r>
            <a:r>
              <a:rPr lang="zh-CN" altLang="en-US" sz="1600" dirty="0"/>
              <a:t>自定义</a:t>
            </a:r>
            <a:r>
              <a:rPr lang="en-US" altLang="zh-CN" sz="1600" dirty="0"/>
              <a:t>';</a:t>
            </a:r>
          </a:p>
          <a:p>
            <a:pPr marL="1314450" lvl="3" indent="0">
              <a:buNone/>
            </a:pPr>
            <a:r>
              <a:rPr lang="en-US" altLang="zh-CN" sz="1600" dirty="0" err="1"/>
              <a:t>src</a:t>
            </a:r>
            <a:r>
              <a:rPr lang="en-US" altLang="zh-CN" sz="1600" dirty="0"/>
              <a:t>: </a:t>
            </a:r>
            <a:r>
              <a:rPr lang="en-US" altLang="zh-CN" sz="1600" dirty="0" err="1"/>
              <a:t>url</a:t>
            </a:r>
            <a:r>
              <a:rPr lang="en-US" altLang="zh-CN" sz="1600" dirty="0"/>
              <a:t>('</a:t>
            </a:r>
            <a:r>
              <a:rPr lang="zh-CN" altLang="en-US" sz="1600" dirty="0"/>
              <a:t>地址</a:t>
            </a:r>
            <a:r>
              <a:rPr lang="en-US" altLang="zh-CN" sz="1600" dirty="0"/>
              <a:t>');</a:t>
            </a:r>
          </a:p>
          <a:p>
            <a:pPr marL="857250" lvl="2" indent="0">
              <a:buNone/>
            </a:pPr>
            <a:r>
              <a:rPr lang="en-US" altLang="zh-CN" sz="2000" dirty="0"/>
              <a:t>}</a:t>
            </a:r>
          </a:p>
          <a:p>
            <a:pPr marL="857250" lvl="1" indent="-457200"/>
            <a:r>
              <a:rPr lang="zh-CN" altLang="en-US" sz="2400" dirty="0"/>
              <a:t>使用 </a:t>
            </a:r>
            <a:r>
              <a:rPr lang="en-US" altLang="zh-CN" sz="2400" dirty="0"/>
              <a:t>CSS </a:t>
            </a:r>
            <a:r>
              <a:rPr lang="zh-CN" altLang="en-US" sz="2400" dirty="0"/>
              <a:t>选择器指定运用字体的文本</a:t>
            </a:r>
            <a:endParaRPr lang="en-US" altLang="zh-CN" sz="2400" dirty="0"/>
          </a:p>
          <a:p>
            <a:pPr marL="857250" lvl="1" indent="-457200"/>
            <a:r>
              <a:rPr lang="zh-CN" altLang="en-US" sz="2400" dirty="0"/>
              <a:t>专用于 </a:t>
            </a:r>
            <a:r>
              <a:rPr lang="en-US" altLang="zh-CN" sz="2400" dirty="0"/>
              <a:t>Web </a:t>
            </a:r>
            <a:r>
              <a:rPr lang="zh-CN" altLang="en-US" sz="2400" dirty="0"/>
              <a:t>展示的 </a:t>
            </a:r>
            <a:r>
              <a:rPr lang="en-US" altLang="zh-CN" sz="2400" dirty="0" err="1"/>
              <a:t>woff</a:t>
            </a:r>
            <a:r>
              <a:rPr lang="en-US" altLang="zh-CN" sz="2400" dirty="0"/>
              <a:t> </a:t>
            </a:r>
            <a:r>
              <a:rPr lang="zh-CN" altLang="en-US" sz="2400" dirty="0"/>
              <a:t>格式字体</a:t>
            </a:r>
            <a:r>
              <a:rPr lang="en-US" altLang="zh-CN" sz="2400" dirty="0"/>
              <a:t>	</a:t>
            </a:r>
          </a:p>
          <a:p>
            <a:pPr marL="400050" lvl="1" indent="0">
              <a:buNone/>
            </a:pPr>
            <a:r>
              <a:rPr lang="en-US" altLang="zh-CN" sz="2400" dirty="0">
                <a:hlinkClick r:id="rId2"/>
              </a:rPr>
              <a:t>http://www.w3school.com.cn/css3/css3_font.asp</a:t>
            </a:r>
            <a:endParaRPr lang="en-US" altLang="zh-CN" sz="2400" dirty="0"/>
          </a:p>
          <a:p>
            <a:pPr marL="400050" lvl="1" indent="0">
              <a:buNone/>
            </a:pPr>
            <a:endParaRPr lang="en-US" altLang="zh-CN" sz="2400" dirty="0"/>
          </a:p>
          <a:p>
            <a:pPr marL="400050" lvl="1" indent="0">
              <a:buNone/>
            </a:pPr>
            <a:r>
              <a:rPr lang="zh-CN" altLang="en-US" sz="2400" dirty="0"/>
              <a:t>中文字库文件过大，需要进行处理</a:t>
            </a:r>
            <a:endParaRPr lang="en-US" altLang="zh-CN" sz="2400" dirty="0"/>
          </a:p>
          <a:p>
            <a:pPr marL="400050" lvl="1" indent="0">
              <a:buNone/>
            </a:pPr>
            <a:r>
              <a:rPr lang="zh-CN" altLang="en-US" sz="2400" dirty="0"/>
              <a:t>会带来一定的效率问题</a:t>
            </a:r>
            <a:endParaRPr lang="en-US" altLang="zh-CN" sz="2400" dirty="0"/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控制段落中的空间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</a:pPr>
            <a:r>
              <a:rPr lang="en-US" altLang="zh-CN" sz="2800" dirty="0"/>
              <a:t>text-indent --</a:t>
            </a:r>
            <a:r>
              <a:rPr lang="zh-CN" altLang="en-US" sz="2800" dirty="0"/>
              <a:t>文本缩进</a:t>
            </a:r>
          </a:p>
          <a:p>
            <a:pPr marL="857250" lvl="1" indent="-457200">
              <a:lnSpc>
                <a:spcPct val="150000"/>
              </a:lnSpc>
            </a:pPr>
            <a:r>
              <a:rPr lang="zh-CN" altLang="en-US" sz="2400" dirty="0"/>
              <a:t>可以缩进一个给定的长度，甚至该长度可以是负值。</a:t>
            </a:r>
            <a:endParaRPr lang="en-US" altLang="zh-CN" sz="2400" dirty="0"/>
          </a:p>
          <a:p>
            <a:pPr marL="857250" lvl="1" indent="-457200">
              <a:lnSpc>
                <a:spcPct val="150000"/>
              </a:lnSpc>
            </a:pPr>
            <a:r>
              <a:rPr lang="en-US" altLang="zh-CN" sz="2400" dirty="0"/>
              <a:t>p {text-indent</a:t>
            </a:r>
            <a:r>
              <a:rPr lang="en-US" altLang="zh-CN" sz="2400"/>
              <a:t>: 2em</a:t>
            </a:r>
            <a:r>
              <a:rPr lang="en-US" altLang="zh-CN" sz="2400" dirty="0"/>
              <a:t>;}</a:t>
            </a:r>
          </a:p>
          <a:p>
            <a:pPr marL="857250" lvl="1" indent="-457200">
              <a:lnSpc>
                <a:spcPct val="150000"/>
              </a:lnSpc>
            </a:pPr>
            <a:r>
              <a:rPr lang="zh-CN" altLang="en-US" sz="2400" dirty="0"/>
              <a:t>可以使用负值，也可以使用百分比值。</a:t>
            </a:r>
          </a:p>
          <a:p>
            <a:pPr marL="857250" lvl="1" indent="-457200">
              <a:lnSpc>
                <a:spcPct val="150000"/>
              </a:lnSpc>
            </a:pPr>
            <a:r>
              <a:rPr lang="zh-CN" altLang="en-US" sz="2400" dirty="0"/>
              <a:t>该属性可以继承。如给</a:t>
            </a:r>
            <a:r>
              <a:rPr lang="en-US" altLang="zh-CN" sz="2400" dirty="0"/>
              <a:t>div</a:t>
            </a:r>
            <a:r>
              <a:rPr lang="zh-CN" altLang="en-US" sz="2400" dirty="0"/>
              <a:t>设置了</a:t>
            </a:r>
            <a:r>
              <a:rPr lang="en-US" altLang="zh-CN" sz="2400" dirty="0"/>
              <a:t>text-indent</a:t>
            </a:r>
            <a:r>
              <a:rPr lang="zh-CN" altLang="en-US" sz="2400" dirty="0"/>
              <a:t>属性，则该</a:t>
            </a:r>
            <a:r>
              <a:rPr lang="en-US" altLang="zh-CN" sz="2400" dirty="0"/>
              <a:t>div</a:t>
            </a:r>
            <a:r>
              <a:rPr lang="zh-CN" altLang="en-US" sz="2400" dirty="0"/>
              <a:t>内部的段落元素也具有此属性</a:t>
            </a:r>
          </a:p>
          <a:p>
            <a:endParaRPr lang="zh-CN" altLang="en-US" sz="2800" dirty="0"/>
          </a:p>
        </p:txBody>
      </p:sp>
    </p:spTree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910bdaed-7e96-4a88-af45-33fd6288271a}"/>
  <p:tag name="TABLE_RECT" val="260.131*24.675*370.7*355.65"/>
  <p:tag name="TABLE_EMPHASIZE_COLOR" val="6579300"/>
  <p:tag name="TABLE_ONEKEY_SKIN_IDX" val="0"/>
  <p:tag name="TABLE_SKINIDX" val="-1"/>
  <p:tag name="TABLE_COLORIDX" val="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c8b0094c-29bd-45cf-8b28-6f1fb17fde15}"/>
  <p:tag name="TABLE_RECT" val="17*83.4699*686*297.2"/>
  <p:tag name="TABLE_EMPHASIZE_COLOR" val="6579300"/>
  <p:tag name="TABLE_ONEKEY_SKIN_IDX" val="0"/>
  <p:tag name="TABLE_SKINIDX" val="-1"/>
  <p:tag name="TABLE_COLORIDX" val="l"/>
  <p:tag name="TABLE_ENDDRAG_ORIGIN_RECT" val="398*365"/>
  <p:tag name="TABLE_ENDDRAG_RECT" val="325*32*398*365"/>
</p:tagLst>
</file>

<file path=ppt/theme/theme1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C46D5F9B-9604-4E45-AB0B-D3333394A51B}" vid="{354EAC6F-EAF5-4D18-A147-197C534C8FE6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清华主题3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216</TotalTime>
  <Words>1769</Words>
  <Application>Microsoft Office PowerPoint</Application>
  <PresentationFormat>宽屏</PresentationFormat>
  <Paragraphs>231</Paragraphs>
  <Slides>20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20</vt:i4>
      </vt:variant>
    </vt:vector>
  </HeadingPairs>
  <TitlesOfParts>
    <vt:vector size="30" baseType="lpstr">
      <vt:lpstr>等线</vt:lpstr>
      <vt:lpstr>等线 Light</vt:lpstr>
      <vt:lpstr>黑体</vt:lpstr>
      <vt:lpstr>微软雅黑</vt:lpstr>
      <vt:lpstr>Arial</vt:lpstr>
      <vt:lpstr>Calibri</vt:lpstr>
      <vt:lpstr>Verdana</vt:lpstr>
      <vt:lpstr>主题1</vt:lpstr>
      <vt:lpstr>自定义设计方案</vt:lpstr>
      <vt:lpstr>1_清华主题3</vt:lpstr>
      <vt:lpstr>文本样式与背景补充</vt:lpstr>
      <vt:lpstr>文本样式</vt:lpstr>
      <vt:lpstr>PowerPoint 演示文稿</vt:lpstr>
      <vt:lpstr>文字大小-font-size</vt:lpstr>
      <vt:lpstr>字体族-font-family</vt:lpstr>
      <vt:lpstr>字体族-font-family</vt:lpstr>
      <vt:lpstr>font复合属性中的顺序</vt:lpstr>
      <vt:lpstr>在线字体的应用</vt:lpstr>
      <vt:lpstr>控制段落中的空间</vt:lpstr>
      <vt:lpstr>控制段落中的空间</vt:lpstr>
      <vt:lpstr>text-decoration      文本修饰</vt:lpstr>
      <vt:lpstr>行高的单位与继承特性</vt:lpstr>
      <vt:lpstr>text-align 控制段落中的空间</vt:lpstr>
      <vt:lpstr>PowerPoint 演示文稿</vt:lpstr>
      <vt:lpstr>CSS背景</vt:lpstr>
      <vt:lpstr>background-repeat</vt:lpstr>
      <vt:lpstr>background-position</vt:lpstr>
      <vt:lpstr>background-attachment</vt:lpstr>
      <vt:lpstr>CSS背景复合属性</vt:lpstr>
      <vt:lpstr>background-size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网站重构 &amp; Web标准设计</dc:title>
  <dc:creator>Adam1985</dc:creator>
  <cp:lastModifiedBy>Administrator</cp:lastModifiedBy>
  <cp:revision>1093</cp:revision>
  <cp:lastPrinted>2009-10-23T05:04:00Z</cp:lastPrinted>
  <dcterms:created xsi:type="dcterms:W3CDTF">2008-08-21T13:23:00Z</dcterms:created>
  <dcterms:modified xsi:type="dcterms:W3CDTF">2022-03-23T00:27:15Z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2052-11.1.0.9662</vt:lpwstr>
  </property>
</Properties>
</file>