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2.xml" ContentType="application/vnd.openxmlformats-officedocument.presentationml.notesSlide+xml"/>
  <Override PartName="/ppt/tags/tag33.xml" ContentType="application/vnd.openxmlformats-officedocument.presentationml.tags+xml"/>
  <Override PartName="/ppt/notesSlides/notesSlide3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4.xml" ContentType="application/vnd.openxmlformats-officedocument.presentationml.notesSlide+xml"/>
  <Override PartName="/ppt/tags/tag36.xml" ContentType="application/vnd.openxmlformats-officedocument.presentationml.tags+xml"/>
  <Override PartName="/ppt/notesSlides/notesSlide5.xml" ContentType="application/vnd.openxmlformats-officedocument.presentationml.notesSlide+xml"/>
  <Override PartName="/ppt/tags/tag37.xml" ContentType="application/vnd.openxmlformats-officedocument.presentationml.tags+xml"/>
  <Override PartName="/ppt/notesSlides/notesSlide6.xml" ContentType="application/vnd.openxmlformats-officedocument.presentationml.notesSlide+xml"/>
  <Override PartName="/ppt/tags/tag38.xml" ContentType="application/vnd.openxmlformats-officedocument.presentationml.tags+xml"/>
  <Override PartName="/ppt/notesSlides/notesSlide7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807" r:id="rId2"/>
    <p:sldId id="808" r:id="rId3"/>
    <p:sldId id="809" r:id="rId4"/>
    <p:sldId id="482" r:id="rId5"/>
    <p:sldId id="693" r:id="rId6"/>
    <p:sldId id="694" r:id="rId7"/>
    <p:sldId id="695" r:id="rId8"/>
    <p:sldId id="696" r:id="rId9"/>
    <p:sldId id="639" r:id="rId10"/>
    <p:sldId id="697" r:id="rId11"/>
    <p:sldId id="698" r:id="rId12"/>
    <p:sldId id="738" r:id="rId13"/>
    <p:sldId id="739" r:id="rId14"/>
    <p:sldId id="745" r:id="rId15"/>
    <p:sldId id="587" r:id="rId16"/>
    <p:sldId id="588" r:id="rId17"/>
    <p:sldId id="790" r:id="rId18"/>
    <p:sldId id="652" r:id="rId19"/>
    <p:sldId id="655" r:id="rId20"/>
    <p:sldId id="791" r:id="rId21"/>
    <p:sldId id="775" r:id="rId22"/>
    <p:sldId id="777" r:id="rId23"/>
    <p:sldId id="776" r:id="rId24"/>
    <p:sldId id="778" r:id="rId25"/>
    <p:sldId id="792" r:id="rId26"/>
    <p:sldId id="666" r:id="rId27"/>
    <p:sldId id="793" r:id="rId28"/>
    <p:sldId id="794" r:id="rId29"/>
    <p:sldId id="795" r:id="rId30"/>
    <p:sldId id="542" r:id="rId31"/>
    <p:sldId id="543" r:id="rId32"/>
    <p:sldId id="544" r:id="rId33"/>
    <p:sldId id="546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1">
          <p15:clr>
            <a:srgbClr val="A4A3A4"/>
          </p15:clr>
        </p15:guide>
        <p15:guide id="2" pos="85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xuan Zeng" initials="xZ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64DA"/>
    <a:srgbClr val="7EA6F2"/>
    <a:srgbClr val="96BAF6"/>
    <a:srgbClr val="80A6F2"/>
    <a:srgbClr val="3D74EB"/>
    <a:srgbClr val="2D3A4A"/>
    <a:srgbClr val="C7D9FA"/>
    <a:srgbClr val="7FA6F2"/>
    <a:srgbClr val="7C92B0"/>
    <a:srgbClr val="3C4D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4660"/>
  </p:normalViewPr>
  <p:slideViewPr>
    <p:cSldViewPr snapToGrid="0" showGuides="1">
      <p:cViewPr varScale="1">
        <p:scale>
          <a:sx n="146" d="100"/>
          <a:sy n="146" d="100"/>
        </p:scale>
        <p:origin x="918" y="108"/>
      </p:cViewPr>
      <p:guideLst>
        <p:guide orient="horz" pos="2211"/>
        <p:guide pos="8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黑体" panose="02010609060101010101" charset="-122"/>
              </a:rPr>
              <a:t>2022/5/4</a:t>
            </a:fld>
            <a:endParaRPr lang="zh-CN" altLang="en-US">
              <a:cs typeface="黑体" panose="0201060906010101010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黑体" panose="02010609060101010101" charset="-122"/>
              </a:rPr>
              <a:t>‹#›</a:t>
            </a:fld>
            <a:endParaRPr lang="zh-CN" altLang="en-US">
              <a:cs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黑体" panose="02010609060101010101" charset="-122"/>
        <a:ea typeface="黑体" panose="02010609060101010101" charset="-122"/>
        <a:cs typeface="黑体" panose="0201060906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92406" y="1281723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966373" y="2848195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540340" y="1306945"/>
            <a:ext cx="5211254" cy="2981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矩形 1"/>
          <p:cNvSpPr/>
          <p:nvPr userDrawn="1"/>
        </p:nvSpPr>
        <p:spPr>
          <a:xfrm>
            <a:off x="1966373" y="1306945"/>
            <a:ext cx="1440000" cy="14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392406" y="2848195"/>
            <a:ext cx="1440000" cy="14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0" y="-147138"/>
            <a:ext cx="2064677" cy="1842774"/>
            <a:chOff x="-5645" y="-259647"/>
            <a:chExt cx="3623733" cy="3234269"/>
          </a:xfrm>
        </p:grpSpPr>
        <p:sp>
          <p:nvSpPr>
            <p:cNvPr id="12" name="直角三角形 11"/>
            <p:cNvSpPr/>
            <p:nvPr userDrawn="1"/>
          </p:nvSpPr>
          <p:spPr>
            <a:xfrm rot="5400000">
              <a:off x="-1" y="-1"/>
              <a:ext cx="2449689" cy="244968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黑体" panose="02010609060101010101" charset="-122"/>
              </a:endParaRPr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 flipH="1">
              <a:off x="-5645" y="5643"/>
              <a:ext cx="2946400" cy="29689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 flipH="1">
              <a:off x="1646351" y="-259647"/>
              <a:ext cx="1971737" cy="198684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 userDrawn="1"/>
        </p:nvGrpSpPr>
        <p:grpSpPr>
          <a:xfrm>
            <a:off x="7043426" y="3445370"/>
            <a:ext cx="2100574" cy="1821870"/>
            <a:chOff x="5462910" y="2187220"/>
            <a:chExt cx="3686736" cy="3197580"/>
          </a:xfrm>
        </p:grpSpPr>
        <p:sp>
          <p:nvSpPr>
            <p:cNvPr id="16" name="直角三角形 15"/>
            <p:cNvSpPr/>
            <p:nvPr userDrawn="1"/>
          </p:nvSpPr>
          <p:spPr>
            <a:xfrm rot="16200000">
              <a:off x="6694311" y="2693811"/>
              <a:ext cx="2449689" cy="2449689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黑体" panose="02010609060101010101" charset="-122"/>
              </a:endParaRPr>
            </a:p>
          </p:txBody>
        </p:sp>
        <p:cxnSp>
          <p:nvCxnSpPr>
            <p:cNvPr id="17" name="直接连接符 16"/>
            <p:cNvCxnSpPr/>
            <p:nvPr userDrawn="1"/>
          </p:nvCxnSpPr>
          <p:spPr>
            <a:xfrm flipH="1">
              <a:off x="6203246" y="2187220"/>
              <a:ext cx="2946400" cy="29689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 userDrawn="1"/>
          </p:nvCxnSpPr>
          <p:spPr>
            <a:xfrm flipH="1">
              <a:off x="5462910" y="3397953"/>
              <a:ext cx="1971737" cy="198684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15853" y="1018395"/>
            <a:ext cx="2011680" cy="201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524808" y="3073917"/>
            <a:ext cx="2011680" cy="201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633763" y="1018395"/>
            <a:ext cx="2011680" cy="201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742718" y="3073917"/>
            <a:ext cx="2011680" cy="201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415853" y="3073917"/>
            <a:ext cx="2011680" cy="201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524808" y="1018395"/>
            <a:ext cx="2011680" cy="201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633763" y="3073917"/>
            <a:ext cx="2011680" cy="201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6742718" y="1018395"/>
            <a:ext cx="2011680" cy="201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58619" y="1245581"/>
            <a:ext cx="2050714" cy="1663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2449189" y="1245581"/>
            <a:ext cx="2050714" cy="1663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639759" y="1245581"/>
            <a:ext cx="2050714" cy="1663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30330" y="1245581"/>
            <a:ext cx="2050714" cy="1663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0" name="矩形 9"/>
          <p:cNvSpPr/>
          <p:nvPr userDrawn="1"/>
        </p:nvSpPr>
        <p:spPr>
          <a:xfrm>
            <a:off x="259983" y="2909455"/>
            <a:ext cx="2075266" cy="1339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400">
              <a:cs typeface="黑体" panose="02010609060101010101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450553" y="2909455"/>
            <a:ext cx="2075266" cy="1339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400">
              <a:cs typeface="黑体" panose="02010609060101010101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641123" y="2909455"/>
            <a:ext cx="2075266" cy="1339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400">
              <a:cs typeface="黑体" panose="02010609060101010101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6831693" y="2909455"/>
            <a:ext cx="2075266" cy="1339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400"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fld id="{D669989D-4831-4E99-B76E-9A53CB0F3A88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defRPr>
            </a:lvl1pPr>
          </a:lstStyle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黑体" panose="02010609060101010101" charset="-122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jpe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5.jpeg"/><Relationship Id="rId4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1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 rot="2700000">
            <a:off x="2146432" y="1265382"/>
            <a:ext cx="1639165" cy="1639165"/>
          </a:xfrm>
          <a:prstGeom prst="rect">
            <a:avLst/>
          </a:prstGeom>
          <a:noFill/>
          <a:ln w="19050">
            <a:solidFill>
              <a:srgbClr val="3B64DA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 rot="2700000">
            <a:off x="283642" y="-78311"/>
            <a:ext cx="1216800" cy="1216800"/>
          </a:xfrm>
          <a:prstGeom prst="rect">
            <a:avLst/>
          </a:prstGeom>
          <a:noFill/>
          <a:ln w="19050">
            <a:solidFill>
              <a:srgbClr val="3B64DA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8" name="PA_矩形 7"/>
          <p:cNvSpPr/>
          <p:nvPr>
            <p:custDataLst>
              <p:tags r:id="rId2"/>
            </p:custDataLst>
          </p:nvPr>
        </p:nvSpPr>
        <p:spPr>
          <a:xfrm>
            <a:off x="3884295" y="1596390"/>
            <a:ext cx="5066030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3C4D63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模块二</a:t>
            </a:r>
          </a:p>
          <a:p>
            <a:pPr marL="0" marR="0" lvl="0" indent="0" algn="ctr" defTabSz="685800" rt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3C4D63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电商网站二级页面内容版块制作</a:t>
            </a:r>
          </a:p>
        </p:txBody>
      </p:sp>
      <p:sp>
        <p:nvSpPr>
          <p:cNvPr id="2" name="直角三角形 1"/>
          <p:cNvSpPr/>
          <p:nvPr/>
        </p:nvSpPr>
        <p:spPr>
          <a:xfrm>
            <a:off x="0" y="1"/>
            <a:ext cx="5143500" cy="5143500"/>
          </a:xfrm>
          <a:prstGeom prst="rtTriangle">
            <a:avLst/>
          </a:prstGeom>
          <a:solidFill>
            <a:srgbClr val="7F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3500000">
            <a:off x="-1322540" y="1944458"/>
            <a:ext cx="2645081" cy="2645081"/>
          </a:xfrm>
          <a:prstGeom prst="rtTriangle">
            <a:avLst/>
          </a:prstGeom>
          <a:solidFill>
            <a:srgbClr val="3B64DA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 rot="2700000">
            <a:off x="780606" y="2341779"/>
            <a:ext cx="1619549" cy="1619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7" name="菱形 16"/>
          <p:cNvSpPr>
            <a:spLocks noChangeAspect="1"/>
          </p:cNvSpPr>
          <p:nvPr/>
        </p:nvSpPr>
        <p:spPr>
          <a:xfrm>
            <a:off x="508635" y="2078355"/>
            <a:ext cx="2158365" cy="2138045"/>
          </a:xfrm>
          <a:prstGeom prst="diamond">
            <a:avLst/>
          </a:prstGeom>
          <a:blipFill rotWithShape="1">
            <a:blip r:embed="rId4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753279" y="1584773"/>
            <a:ext cx="1182276" cy="11822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直角三角形 2"/>
          <p:cNvSpPr/>
          <p:nvPr/>
        </p:nvSpPr>
        <p:spPr>
          <a:xfrm rot="13500000">
            <a:off x="-1221833" y="-203998"/>
            <a:ext cx="2411591" cy="2411591"/>
          </a:xfrm>
          <a:prstGeom prst="rtTriangle">
            <a:avLst/>
          </a:prstGeom>
          <a:solidFill>
            <a:srgbClr val="80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1" name="矩形 20"/>
          <p:cNvSpPr/>
          <p:nvPr/>
        </p:nvSpPr>
        <p:spPr>
          <a:xfrm rot="2700000">
            <a:off x="2710609" y="3018784"/>
            <a:ext cx="1201831" cy="1201831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2" name="矩形 21"/>
          <p:cNvSpPr/>
          <p:nvPr/>
        </p:nvSpPr>
        <p:spPr>
          <a:xfrm rot="2700000">
            <a:off x="1369060" y="1175385"/>
            <a:ext cx="1957070" cy="1957070"/>
          </a:xfrm>
          <a:prstGeom prst="rect">
            <a:avLst/>
          </a:prstGeom>
          <a:solidFill>
            <a:srgbClr val="7FA6F2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1" name="菱形 10"/>
          <p:cNvSpPr>
            <a:spLocks noChangeAspect="1"/>
          </p:cNvSpPr>
          <p:nvPr/>
        </p:nvSpPr>
        <p:spPr>
          <a:xfrm>
            <a:off x="2519045" y="2825750"/>
            <a:ext cx="1606550" cy="1588135"/>
          </a:xfrm>
          <a:prstGeom prst="diamond">
            <a:avLst/>
          </a:prstGeom>
          <a:blipFill rotWithShape="1">
            <a:blip r:embed="rId5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71970" y="243205"/>
            <a:ext cx="21596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《</a:t>
            </a:r>
            <a:r>
              <a:rPr lang="en-US" altLang="zh-CN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web</a:t>
            </a:r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前端基础》</a:t>
            </a:r>
          </a:p>
        </p:txBody>
      </p:sp>
      <p:pic>
        <p:nvPicPr>
          <p:cNvPr id="23" name="图片 22" descr="20210312163356_65770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69740" y="167005"/>
            <a:ext cx="2526665" cy="518795"/>
          </a:xfrm>
          <a:prstGeom prst="rect">
            <a:avLst/>
          </a:prstGeom>
        </p:spPr>
      </p:pic>
      <p:sp>
        <p:nvSpPr>
          <p:cNvPr id="25" name="流程图: 过程 24"/>
          <p:cNvSpPr/>
          <p:nvPr/>
        </p:nvSpPr>
        <p:spPr>
          <a:xfrm>
            <a:off x="6880225" y="304165"/>
            <a:ext cx="36000" cy="216000"/>
          </a:xfrm>
          <a:prstGeom prst="flowChartProcess">
            <a:avLst/>
          </a:prstGeom>
          <a:solidFill>
            <a:srgbClr val="BA4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pic>
        <p:nvPicPr>
          <p:cNvPr id="4" name="图片 3" descr="8c3b413800f64c245bf708982ae5c9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7270" y="819150"/>
            <a:ext cx="2656205" cy="2657475"/>
          </a:xfrm>
          <a:prstGeom prst="diamond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b="9297"/>
          <a:stretch>
            <a:fillRect/>
          </a:stretch>
        </p:blipFill>
        <p:spPr>
          <a:xfrm>
            <a:off x="5417185" y="1709420"/>
            <a:ext cx="2882265" cy="289306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795655" y="1677670"/>
            <a:ext cx="4352925" cy="2924810"/>
          </a:xfrm>
          <a:prstGeom prst="roundRect">
            <a:avLst>
              <a:gd name="adj" fmla="val 5196"/>
            </a:avLst>
          </a:prstGeom>
          <a:solidFill>
            <a:srgbClr val="96B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755" rIns="0" bIns="144145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>
                <a:cs typeface="黑体" panose="02010609060101010101" charset="-122"/>
              </a:rPr>
              <a:t>在HTML中，表格的作用不仅是用于数据对齐设置，还被用于网页中内容的排版，将网页中的任意元素存放在HTML表格的单元格中，从而使网页中各个组成部分能够有序排列，比如网页中的导航条、图像、动画、文字等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89610" y="1677670"/>
            <a:ext cx="254000" cy="422910"/>
          </a:xfrm>
          <a:prstGeom prst="roundRect">
            <a:avLst/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586740" y="1348105"/>
            <a:ext cx="4488815" cy="3369310"/>
          </a:xfrm>
          <a:prstGeom prst="roundRect">
            <a:avLst/>
          </a:prstGeom>
          <a:noFill/>
          <a:ln>
            <a:solidFill>
              <a:srgbClr val="3B6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647700" rtlCol="0" anchor="ctr"/>
          <a:lstStyle/>
          <a:p>
            <a:pPr indent="3556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837665281"/>
                </a:ext>
              </a:extLst>
            </a:pPr>
            <a:r>
              <a:rPr lang="zh-CN" altLang="en-US" sz="1400">
                <a:solidFill>
                  <a:schemeClr val="tx1"/>
                </a:solidFill>
                <a:cs typeface="黑体" panose="02010609060101010101" charset="-122"/>
              </a:rPr>
              <a:t>HTML表格与Excel表格类似，但HTML表格的功能相对简单一些，不支持求和、排序等操作。HTML中表格属于结构性对象，由若干行组成，每一行又由若干单元格组成，其中行是表格中的水平分隔，列是表格中的垂直分隔，单元格是行和列相交生成的区域，定义表格的标签有&lt;table&gt;、&lt;tr&gt;和&lt;td&gt;，其中&lt;table&gt;用于声明一个表格对象，&lt;tr&gt;用于声明一行，&lt;td&gt;用于声明一个单元格。表格的基本语法结构如下：</a:t>
            </a:r>
          </a:p>
        </p:txBody>
      </p:sp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600" y="1916430"/>
            <a:ext cx="4368800" cy="2292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17500" y="1339850"/>
            <a:ext cx="8509000" cy="422910"/>
          </a:xfrm>
          <a:prstGeom prst="roundRect">
            <a:avLst/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90195" algn="l" fontAlgn="auto">
              <a:extLst>
                <a:ext uri="{35155182-B16C-46BC-9424-99874614C6A1}">
                  <wpsdc:indentchars xmlns:wpsdc="http://www.wps.cn/officeDocument/2017/drawingmlCustomData" xmlns="" val="127" checksum="2721088284"/>
                </a:ext>
              </a:extLst>
            </a:pPr>
            <a:r>
              <a:rPr lang="zh-CN" altLang="en-US">
                <a:cs typeface="黑体" panose="02010609060101010101" charset="-122"/>
              </a:rPr>
              <a:t>以上代码中，需要说明几点：</a:t>
            </a:r>
          </a:p>
        </p:txBody>
      </p:sp>
      <p:sp>
        <p:nvSpPr>
          <p:cNvPr id="2" name="矩形 1"/>
          <p:cNvSpPr/>
          <p:nvPr/>
        </p:nvSpPr>
        <p:spPr>
          <a:xfrm>
            <a:off x="474345" y="1915160"/>
            <a:ext cx="8195945" cy="4483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68910" algn="l" fontAlgn="auto"/>
            <a:r>
              <a:rPr lang="zh-CN" altLang="en-US">
                <a:cs typeface="黑体" panose="02010609060101010101" charset="-122"/>
              </a:rPr>
              <a:t>1.表格中所有的&lt;tr&gt;&lt;/tr&gt;标签都必须放在&lt;table&gt;&lt;/table&gt;标签之间；</a:t>
            </a:r>
          </a:p>
        </p:txBody>
      </p:sp>
      <p:sp>
        <p:nvSpPr>
          <p:cNvPr id="9" name="矩形 8"/>
          <p:cNvSpPr/>
          <p:nvPr/>
        </p:nvSpPr>
        <p:spPr>
          <a:xfrm>
            <a:off x="473710" y="2482850"/>
            <a:ext cx="8195945" cy="448310"/>
          </a:xfrm>
          <a:prstGeom prst="rect">
            <a:avLst/>
          </a:prstGeom>
          <a:solidFill>
            <a:srgbClr val="7C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68910" algn="l" fontAlgn="auto"/>
            <a:r>
              <a:rPr lang="zh-CN" altLang="en-US">
                <a:cs typeface="黑体" panose="02010609060101010101" charset="-122"/>
              </a:rPr>
              <a:t>2.一个&lt;table&gt;&lt;/table&gt;标签中有多少行，就需要多少个&lt;tr&gt;&lt;/tr&gt;标签；</a:t>
            </a:r>
          </a:p>
        </p:txBody>
      </p:sp>
      <p:sp>
        <p:nvSpPr>
          <p:cNvPr id="10" name="矩形 9"/>
          <p:cNvSpPr/>
          <p:nvPr/>
        </p:nvSpPr>
        <p:spPr>
          <a:xfrm>
            <a:off x="473710" y="3058160"/>
            <a:ext cx="8195945" cy="4483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68910" algn="l" fontAlgn="auto"/>
            <a:r>
              <a:rPr lang="zh-CN" altLang="en-US">
                <a:cs typeface="黑体" panose="02010609060101010101" charset="-122"/>
              </a:rPr>
              <a:t>3.表格中所有的&lt;td&gt;&lt;/td&gt;标签都必须放在&lt;tr&gt;&lt;/tr&gt;标签之间；</a:t>
            </a:r>
          </a:p>
        </p:txBody>
      </p:sp>
      <p:sp>
        <p:nvSpPr>
          <p:cNvPr id="11" name="矩形 10"/>
          <p:cNvSpPr/>
          <p:nvPr/>
        </p:nvSpPr>
        <p:spPr>
          <a:xfrm>
            <a:off x="473710" y="3658870"/>
            <a:ext cx="8195945" cy="448310"/>
          </a:xfrm>
          <a:prstGeom prst="rect">
            <a:avLst/>
          </a:prstGeom>
          <a:solidFill>
            <a:srgbClr val="7C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68910" algn="l" fontAlgn="auto"/>
            <a:r>
              <a:rPr lang="zh-CN" altLang="en-US">
                <a:cs typeface="黑体" panose="02010609060101010101" charset="-122"/>
              </a:rPr>
              <a:t>4.一个&lt;tr&gt;&lt;/tr&gt;标签中有多少个单元格，就需要包含多少个&lt;td&gt;&lt;/td&gt;标签；</a:t>
            </a:r>
          </a:p>
        </p:txBody>
      </p:sp>
      <p:sp>
        <p:nvSpPr>
          <p:cNvPr id="12" name="矩形 11"/>
          <p:cNvSpPr/>
          <p:nvPr/>
        </p:nvSpPr>
        <p:spPr>
          <a:xfrm>
            <a:off x="473710" y="4251960"/>
            <a:ext cx="8195945" cy="4483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168910" algn="l" fontAlgn="auto"/>
            <a:r>
              <a:rPr lang="zh-CN" altLang="en-US">
                <a:cs typeface="黑体" panose="02010609060101010101" charset="-122"/>
              </a:rPr>
              <a:t>5.所有需要再表格中显示的内容都应该放在单元格&lt;td&gt;&lt;/td&gt;标记对之间。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pic>
        <p:nvPicPr>
          <p:cNvPr id="2" name="图片 18"/>
          <p:cNvPicPr>
            <a:picLocks noChangeAspect="1"/>
          </p:cNvPicPr>
          <p:nvPr/>
        </p:nvPicPr>
        <p:blipFill>
          <a:blip r:embed="rId3"/>
          <a:srcRect r="28288"/>
          <a:stretch>
            <a:fillRect/>
          </a:stretch>
        </p:blipFill>
        <p:spPr>
          <a:xfrm>
            <a:off x="3884930" y="1280160"/>
            <a:ext cx="1374775" cy="2905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2032635" y="436435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algn="ctr"/>
            <a:r>
              <a:rPr lang="zh-CN" b="1">
                <a:solidFill>
                  <a:srgbClr val="3B64DA"/>
                </a:solidFill>
                <a:ea typeface="黑体" panose="02010609060101010101" charset="-122"/>
                <a:cs typeface="黑体" panose="02010609060101010101" charset="-122"/>
              </a:rPr>
              <a:t>网页运行效果</a:t>
            </a:r>
            <a:endParaRPr lang="zh-CN" altLang="en-US" b="1">
              <a:solidFill>
                <a:srgbClr val="3B64DA"/>
              </a:solidFill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6230" y="1576070"/>
            <a:ext cx="2945765" cy="499745"/>
          </a:xfrm>
          <a:prstGeom prst="rect">
            <a:avLst/>
          </a:prstGeom>
          <a:noFill/>
          <a:ln w="19050">
            <a:solidFill>
              <a:srgbClr val="3B64DA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444625"/>
            <a:ext cx="3178810" cy="527050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二、表格的属性</a:t>
            </a:r>
          </a:p>
        </p:txBody>
      </p:sp>
      <p:sp>
        <p:nvSpPr>
          <p:cNvPr id="6" name="矩形 5"/>
          <p:cNvSpPr/>
          <p:nvPr/>
        </p:nvSpPr>
        <p:spPr>
          <a:xfrm>
            <a:off x="426085" y="2563495"/>
            <a:ext cx="4531995" cy="2208530"/>
          </a:xfrm>
          <a:prstGeom prst="rect">
            <a:avLst/>
          </a:prstGeom>
          <a:pattFill prst="lgGrid">
            <a:fgClr>
              <a:srgbClr val="7FA6F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6230" y="2423795"/>
            <a:ext cx="4531995" cy="2208530"/>
          </a:xfrm>
          <a:prstGeom prst="rect">
            <a:avLst/>
          </a:prstGeom>
          <a:solidFill>
            <a:srgbClr val="7C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145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>
                <a:cs typeface="黑体" panose="02010609060101010101" charset="-122"/>
              </a:rPr>
              <a:t>在HTML中，使用&lt;table&gt;标签可以设置表格的高度、宽度、边框线粗细、对齐方式、背景颜色、背景图片、单元格间距和边距等属性，如表所示，是表格的基本属性及说明。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5177790" y="297801"/>
          <a:ext cx="3754120" cy="46418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1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18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12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属性</a:t>
                      </a:r>
                    </a:p>
                  </a:txBody>
                  <a:tcPr marL="0" marR="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spc="12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说明</a:t>
                      </a:r>
                    </a:p>
                  </a:txBody>
                  <a:tcPr marL="0" marR="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8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12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align</a:t>
                      </a:r>
                    </a:p>
                  </a:txBody>
                  <a:tcPr marL="0" marR="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12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定义表格的对齐方式，left表示左对齐，center表示居中对齐，right表示右对齐。</a:t>
                      </a:r>
                      <a:endParaRPr lang="en-US" altLang="en-US" sz="1000" b="0" spc="12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71755" marR="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18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12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border</a:t>
                      </a:r>
                      <a:endParaRPr lang="en-US" altLang="en-US" sz="1000" b="0" spc="12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12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定义表格的边框。</a:t>
                      </a:r>
                      <a:endParaRPr lang="en-US" altLang="en-US" sz="1000" b="0" spc="12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71755" marR="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8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12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bordercolor</a:t>
                      </a:r>
                      <a:endParaRPr lang="en-US" altLang="en-US" sz="1000" b="0" spc="12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12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定义表格边框的颜色。</a:t>
                      </a:r>
                      <a:endParaRPr lang="en-US" altLang="en-US" sz="1000" b="0" spc="12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71755" marR="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18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12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bgcolor</a:t>
                      </a:r>
                      <a:endParaRPr lang="en-US" altLang="en-US" sz="1000" b="0" spc="12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12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定义表格的背景颜色。</a:t>
                      </a:r>
                      <a:endParaRPr lang="en-US" altLang="en-US" sz="1000" b="0" spc="12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71755" marR="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18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12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background</a:t>
                      </a:r>
                      <a:endParaRPr lang="en-US" altLang="en-US" sz="1000" b="0" spc="12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12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定义表格的背景图片。</a:t>
                      </a:r>
                      <a:endParaRPr lang="en-US" altLang="en-US" sz="1000" b="0" spc="12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71755" marR="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18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12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cellspacing</a:t>
                      </a:r>
                      <a:endParaRPr lang="en-US" altLang="en-US" sz="1000" b="0" spc="12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12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定义表格单元格之间的间距。</a:t>
                      </a:r>
                      <a:endParaRPr lang="en-US" altLang="en-US" sz="1000" b="0" spc="12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71755" marR="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418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12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cellpadding</a:t>
                      </a:r>
                      <a:endParaRPr lang="en-US" altLang="en-US" sz="1000" b="0" spc="12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12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定义表格单元格的内容与其边框的内边框。</a:t>
                      </a:r>
                      <a:endParaRPr lang="en-US" altLang="en-US" sz="1000" b="0" spc="12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71755" marR="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418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12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height</a:t>
                      </a:r>
                      <a:endParaRPr lang="en-US" altLang="en-US" sz="1000" b="0" spc="12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12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定义表格的高度。</a:t>
                      </a:r>
                      <a:endParaRPr lang="en-US" altLang="en-US" sz="1000" b="0" spc="12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71755" marR="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418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120">
                          <a:solidFill>
                            <a:srgbClr val="646464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width</a:t>
                      </a:r>
                      <a:endParaRPr lang="en-US" altLang="en-US" sz="1000" b="0" spc="120">
                        <a:solidFill>
                          <a:srgbClr val="646464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0" marR="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spc="120">
                          <a:solidFill>
                            <a:srgbClr val="404040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定义表格的宽度。</a:t>
                      </a:r>
                      <a:endParaRPr lang="en-US" altLang="en-US" sz="1000" b="0" spc="120">
                        <a:solidFill>
                          <a:srgbClr val="404040"/>
                        </a:solidFill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</a:endParaRPr>
                    </a:p>
                  </a:txBody>
                  <a:tcPr marL="71755" marR="0" marT="6350" marB="6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0755" y="1876425"/>
            <a:ext cx="7454265" cy="2392680"/>
          </a:xfrm>
          <a:prstGeom prst="roundRect">
            <a:avLst/>
          </a:prstGeom>
          <a:noFill/>
          <a:ln>
            <a:solidFill>
              <a:srgbClr val="3B64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endParaRPr lang="zh-CN" altLang="en-US">
              <a:cs typeface="黑体" panose="02010609060101010101" charset="-122"/>
            </a:endParaRPr>
          </a:p>
        </p:txBody>
      </p:sp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实施准备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45185" y="1722755"/>
            <a:ext cx="7454265" cy="2392680"/>
          </a:xfrm>
          <a:prstGeom prst="roundRect">
            <a:avLst/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>
                <a:cs typeface="黑体" panose="02010609060101010101" charset="-122"/>
              </a:rPr>
              <a:t>同学们在开始搭建购物车板块的框架之前，需要分析出购物车板块的页面结构。在开始本任务之前，请同学们打开编码工具，在其中创建项目，然后创建代表购物车页面的html文件和css文件，为购物车页面的实现做准备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0" y="1396365"/>
            <a:ext cx="3270250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黑体" panose="02010609060101010101" charset="-122"/>
              </a:rPr>
              <a:t>步骤1：搭建整体框架</a:t>
            </a:r>
          </a:p>
        </p:txBody>
      </p:sp>
      <p:sp>
        <p:nvSpPr>
          <p:cNvPr id="5" name="矩形 4"/>
          <p:cNvSpPr/>
          <p:nvPr/>
        </p:nvSpPr>
        <p:spPr>
          <a:xfrm>
            <a:off x="586105" y="2117725"/>
            <a:ext cx="4003040" cy="2561590"/>
          </a:xfrm>
          <a:prstGeom prst="rect">
            <a:avLst/>
          </a:prstGeom>
          <a:solidFill>
            <a:schemeClr val="bg1"/>
          </a:solidFill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>
                <a:solidFill>
                  <a:srgbClr val="2D3A4A"/>
                </a:solidFill>
                <a:cs typeface="黑体" panose="02010609060101010101" charset="-122"/>
              </a:rPr>
              <a:t>购物车页面的结构相对十分规律，类似于放大版的表格，可以将其看成一个由多行组成的表格，行内的列排布也十分规律，如图所示。</a:t>
            </a:r>
          </a:p>
        </p:txBody>
      </p:sp>
      <p:pic>
        <p:nvPicPr>
          <p:cNvPr id="3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980" y="2117725"/>
            <a:ext cx="3801110" cy="25615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499235"/>
            <a:ext cx="9143365" cy="1616075"/>
          </a:xfrm>
          <a:prstGeom prst="rect">
            <a:avLst/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145" rtlCol="0" anchor="ctr"/>
          <a:lstStyle/>
          <a:p>
            <a:pPr indent="4064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altLang="en-US" sz="1600">
                <a:cs typeface="黑体" panose="02010609060101010101" charset="-122"/>
              </a:rPr>
              <a:t>搭建购物车页面框架时，可以将其整体想象成一个表格，通过给单元格中添加内容、调整表格样式完成购物车页面框架搭建与布局。虽然div+css样式的布局也能够完成购物车页面的布局，但使用表格布局会更加快速便捷，节约开发成本。因此，此次任务中选择用表格进行购物车页面布局。</a:t>
            </a:r>
          </a:p>
          <a:p>
            <a:pPr indent="4064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altLang="en-US" sz="1600">
                <a:cs typeface="黑体" panose="02010609060101010101" charset="-122"/>
              </a:rPr>
              <a:t>整体使用div+table的布局来搭建最外层白色背景的框架，其代码如下：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15" y="3295650"/>
            <a:ext cx="8396605" cy="1370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0" y="1621790"/>
            <a:ext cx="2986405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黑体" panose="02010609060101010101" charset="-122"/>
              </a:rPr>
              <a:t>步骤2：表头部分布局</a:t>
            </a:r>
          </a:p>
        </p:txBody>
      </p:sp>
      <p:sp>
        <p:nvSpPr>
          <p:cNvPr id="3" name="矩形 2"/>
          <p:cNvSpPr/>
          <p:nvPr/>
        </p:nvSpPr>
        <p:spPr>
          <a:xfrm>
            <a:off x="672465" y="2451735"/>
            <a:ext cx="7797800" cy="1094740"/>
          </a:xfrm>
          <a:prstGeom prst="rect">
            <a:avLst/>
          </a:prstGeom>
          <a:noFill/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>
                <a:solidFill>
                  <a:srgbClr val="2D3A4A"/>
                </a:solidFill>
                <a:cs typeface="黑体" panose="02010609060101010101" charset="-122"/>
              </a:rPr>
              <a:t>在购物车版块中，表头部分由全选按钮、商品信息、单价、数量、小计、操作等组成，如图所示。</a:t>
            </a:r>
          </a:p>
        </p:txBody>
      </p:sp>
      <p:pic>
        <p:nvPicPr>
          <p:cNvPr id="5" name="图片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65" y="3844925"/>
            <a:ext cx="7797800" cy="4832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2280" y="1828165"/>
            <a:ext cx="3734435" cy="2510155"/>
          </a:xfrm>
          <a:prstGeom prst="rect">
            <a:avLst/>
          </a:prstGeom>
          <a:noFill/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lstStyle/>
          <a:p>
            <a:pPr indent="4064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altLang="en-US" sz="1600">
                <a:solidFill>
                  <a:srgbClr val="2D3A4A"/>
                </a:solidFill>
                <a:cs typeface="黑体" panose="02010609060101010101" charset="-122"/>
              </a:rPr>
              <a:t>表头部分作为第一行，使用&lt;tr&gt;标签和&lt;th&gt;标签来布局，&lt;tr&gt;标签表示一行，&lt;th&gt;标签表示表头列，注意全选按钮需要使用&lt;input&gt;标签实现，其type="checkbox"，代码如下：</a:t>
            </a:r>
          </a:p>
        </p:txBody>
      </p:sp>
      <p:sp>
        <p:nvSpPr>
          <p:cNvPr id="6" name="半闭框 5"/>
          <p:cNvSpPr/>
          <p:nvPr/>
        </p:nvSpPr>
        <p:spPr>
          <a:xfrm rot="5400000" flipH="1">
            <a:off x="2944495" y="3097530"/>
            <a:ext cx="1395095" cy="1183005"/>
          </a:xfrm>
          <a:prstGeom prst="halfFrame">
            <a:avLst>
              <a:gd name="adj1" fmla="val 17069"/>
              <a:gd name="adj2" fmla="val 17874"/>
            </a:avLst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黑体" panose="0201060906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320" y="1930400"/>
            <a:ext cx="4368800" cy="2305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7"/>
          <p:cNvSpPr/>
          <p:nvPr>
            <p:custDataLst>
              <p:tags r:id="rId2"/>
            </p:custDataLst>
          </p:nvPr>
        </p:nvSpPr>
        <p:spPr>
          <a:xfrm>
            <a:off x="8304962" y="4419803"/>
            <a:ext cx="837425" cy="726085"/>
          </a:xfrm>
          <a:custGeom>
            <a:avLst/>
            <a:gdLst>
              <a:gd name="connsiteX0" fmla="*/ 0 w 1116566"/>
              <a:gd name="connsiteY0" fmla="*/ 968113 h 968113"/>
              <a:gd name="connsiteX1" fmla="*/ 1116566 w 1116566"/>
              <a:gd name="connsiteY1" fmla="*/ 968113 h 968113"/>
              <a:gd name="connsiteX2" fmla="*/ 1116566 w 1116566"/>
              <a:gd name="connsiteY2" fmla="*/ 0 h 96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6566" h="968113">
                <a:moveTo>
                  <a:pt x="0" y="968113"/>
                </a:moveTo>
                <a:lnTo>
                  <a:pt x="1116566" y="968113"/>
                </a:lnTo>
                <a:lnTo>
                  <a:pt x="1116566" y="0"/>
                </a:lnTo>
                <a:close/>
              </a:path>
            </a:pathLst>
          </a:custGeom>
          <a:solidFill>
            <a:schemeClr val="accent3"/>
          </a:solidFill>
          <a:ln w="634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sz="1350">
              <a:solidFill>
                <a:schemeClr val="dk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12" name="直角三角形 11"/>
          <p:cNvSpPr/>
          <p:nvPr>
            <p:custDataLst>
              <p:tags r:id="rId3"/>
            </p:custDataLst>
          </p:nvPr>
        </p:nvSpPr>
        <p:spPr>
          <a:xfrm flipH="1">
            <a:off x="0" y="4419600"/>
            <a:ext cx="9144000" cy="723900"/>
          </a:xfrm>
          <a:prstGeom prst="rtTriangle">
            <a:avLst/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200" b="1" dirty="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11" name="任意多边形: 形状 10"/>
          <p:cNvSpPr/>
          <p:nvPr>
            <p:custDataLst>
              <p:tags r:id="rId4"/>
            </p:custDataLst>
          </p:nvPr>
        </p:nvSpPr>
        <p:spPr>
          <a:xfrm>
            <a:off x="107836" y="0"/>
            <a:ext cx="745958" cy="51435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200" b="1" dirty="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20" name="任意多边形: 形状 11"/>
          <p:cNvSpPr/>
          <p:nvPr>
            <p:custDataLst>
              <p:tags r:id="rId5"/>
            </p:custDataLst>
          </p:nvPr>
        </p:nvSpPr>
        <p:spPr>
          <a:xfrm>
            <a:off x="-448" y="0"/>
            <a:ext cx="745958" cy="5143501"/>
          </a:xfrm>
          <a:custGeom>
            <a:avLst/>
            <a:gdLst>
              <a:gd name="connsiteX0" fmla="*/ 0 w 1634832"/>
              <a:gd name="connsiteY0" fmla="*/ 0 h 6858001"/>
              <a:gd name="connsiteX1" fmla="*/ 261030 w 1634832"/>
              <a:gd name="connsiteY1" fmla="*/ 0 h 6858001"/>
              <a:gd name="connsiteX2" fmla="*/ 1634832 w 1634832"/>
              <a:gd name="connsiteY2" fmla="*/ 6858001 h 6858001"/>
              <a:gd name="connsiteX3" fmla="*/ 0 w 163483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4832" h="6858001">
                <a:moveTo>
                  <a:pt x="0" y="0"/>
                </a:moveTo>
                <a:lnTo>
                  <a:pt x="261030" y="0"/>
                </a:lnTo>
                <a:lnTo>
                  <a:pt x="1634832" y="6858001"/>
                </a:lnTo>
                <a:lnTo>
                  <a:pt x="0" y="6858001"/>
                </a:lnTo>
                <a:close/>
              </a:path>
            </a:pathLst>
          </a:custGeom>
          <a:solidFill>
            <a:srgbClr val="3B6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200" b="1" dirty="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959485" y="362585"/>
            <a:ext cx="1891030" cy="533400"/>
          </a:xfrm>
          <a:prstGeom prst="rect">
            <a:avLst/>
          </a:prstGeom>
          <a:noFill/>
        </p:spPr>
        <p:txBody>
          <a:bodyPr wrap="square" lIns="47625" tIns="19050" rIns="47625" bIns="19050" rtlCol="0" anchor="ctr" anchorCtr="0">
            <a:normAutofit fontScale="80000"/>
          </a:bodyPr>
          <a:lstStyle/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800" b="1" spc="220" baseline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思维导图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980440" y="1424305"/>
            <a:ext cx="7479030" cy="2853690"/>
            <a:chOff x="1258" y="1489"/>
            <a:chExt cx="11778" cy="4494"/>
          </a:xfrm>
        </p:grpSpPr>
        <p:sp>
          <p:nvSpPr>
            <p:cNvPr id="2" name="圆角矩形 1"/>
            <p:cNvSpPr/>
            <p:nvPr/>
          </p:nvSpPr>
          <p:spPr>
            <a:xfrm>
              <a:off x="1258" y="3492"/>
              <a:ext cx="3743" cy="1209"/>
            </a:xfrm>
            <a:prstGeom prst="roundRect">
              <a:avLst/>
            </a:prstGeom>
            <a:solidFill>
              <a:srgbClr val="C7D9FA"/>
            </a:solidFill>
            <a:ln w="34925">
              <a:solidFill>
                <a:srgbClr val="3D7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accent5">
                      <a:lumMod val="50000"/>
                    </a:schemeClr>
                  </a:solidFill>
                </a:rPr>
                <a:t>模块二 电商网站二级页面内容版块制作</a:t>
              </a:r>
            </a:p>
          </p:txBody>
        </p:sp>
        <p:sp>
          <p:nvSpPr>
            <p:cNvPr id="5" name="左中括号 4"/>
            <p:cNvSpPr/>
            <p:nvPr/>
          </p:nvSpPr>
          <p:spPr>
            <a:xfrm>
              <a:off x="5218" y="2537"/>
              <a:ext cx="344" cy="3120"/>
            </a:xfrm>
            <a:prstGeom prst="leftBracket">
              <a:avLst/>
            </a:prstGeom>
            <a:ln>
              <a:solidFill>
                <a:srgbClr val="7FA6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5562" y="2232"/>
              <a:ext cx="2751" cy="648"/>
            </a:xfrm>
            <a:prstGeom prst="roundRect">
              <a:avLst/>
            </a:prstGeom>
            <a:solidFill>
              <a:srgbClr val="C7D9FA"/>
            </a:solidFill>
            <a:ln w="15875">
              <a:solidFill>
                <a:srgbClr val="3D7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accent5">
                      <a:lumMod val="50000"/>
                    </a:schemeClr>
                  </a:solidFill>
                </a:rPr>
                <a:t>商品详情页制作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562" y="3773"/>
              <a:ext cx="2751" cy="648"/>
            </a:xfrm>
            <a:prstGeom prst="roundRect">
              <a:avLst/>
            </a:prstGeom>
            <a:solidFill>
              <a:srgbClr val="C7D9FA"/>
            </a:solidFill>
            <a:ln w="15875">
              <a:solidFill>
                <a:srgbClr val="3D7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accent5">
                      <a:lumMod val="50000"/>
                    </a:schemeClr>
                  </a:solidFill>
                </a:rPr>
                <a:t>购物车版块的制作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562" y="5335"/>
              <a:ext cx="2911" cy="648"/>
            </a:xfrm>
            <a:prstGeom prst="roundRect">
              <a:avLst/>
            </a:prstGeom>
            <a:solidFill>
              <a:srgbClr val="C7D9FA"/>
            </a:solidFill>
            <a:ln w="15875">
              <a:solidFill>
                <a:srgbClr val="3D74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olidFill>
                    <a:schemeClr val="accent5">
                      <a:lumMod val="50000"/>
                    </a:schemeClr>
                  </a:solidFill>
                </a:rPr>
                <a:t>电商网站的表单制作</a:t>
              </a:r>
            </a:p>
          </p:txBody>
        </p:sp>
        <p:cxnSp>
          <p:nvCxnSpPr>
            <p:cNvPr id="13" name="直接连接符 12"/>
            <p:cNvCxnSpPr>
              <a:stCxn id="2" idx="3"/>
              <a:endCxn id="8" idx="1"/>
            </p:cNvCxnSpPr>
            <p:nvPr/>
          </p:nvCxnSpPr>
          <p:spPr>
            <a:xfrm>
              <a:off x="5001" y="4097"/>
              <a:ext cx="561" cy="0"/>
            </a:xfrm>
            <a:prstGeom prst="line">
              <a:avLst/>
            </a:prstGeom>
            <a:ln>
              <a:solidFill>
                <a:srgbClr val="7FA6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8313" y="1875"/>
              <a:ext cx="278" cy="1360"/>
              <a:chOff x="8313" y="1875"/>
              <a:chExt cx="278" cy="1360"/>
            </a:xfrm>
          </p:grpSpPr>
          <p:sp>
            <p:nvSpPr>
              <p:cNvPr id="14" name="左中括号 13"/>
              <p:cNvSpPr/>
              <p:nvPr/>
            </p:nvSpPr>
            <p:spPr>
              <a:xfrm>
                <a:off x="8473" y="1875"/>
                <a:ext cx="119" cy="1361"/>
              </a:xfrm>
              <a:prstGeom prst="leftBracket">
                <a:avLst/>
              </a:prstGeom>
              <a:ln>
                <a:solidFill>
                  <a:srgbClr val="7FA6F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连接符 14"/>
              <p:cNvCxnSpPr>
                <a:stCxn id="7" idx="3"/>
                <a:endCxn id="14" idx="1"/>
              </p:cNvCxnSpPr>
              <p:nvPr/>
            </p:nvCxnSpPr>
            <p:spPr>
              <a:xfrm>
                <a:off x="8313" y="2556"/>
                <a:ext cx="160" cy="0"/>
              </a:xfrm>
              <a:prstGeom prst="line">
                <a:avLst/>
              </a:prstGeom>
              <a:ln>
                <a:solidFill>
                  <a:srgbClr val="7FA6F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直接连接符 15"/>
            <p:cNvCxnSpPr/>
            <p:nvPr/>
          </p:nvCxnSpPr>
          <p:spPr>
            <a:xfrm>
              <a:off x="8593" y="1875"/>
              <a:ext cx="4082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8592" y="3236"/>
              <a:ext cx="3458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8593" y="2556"/>
              <a:ext cx="4082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8593" y="1489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1000"/>
                <a:t>任务</a:t>
              </a:r>
              <a:r>
                <a:rPr lang="en-US" altLang="zh-CN" sz="1000"/>
                <a:t>1 </a:t>
              </a:r>
              <a:r>
                <a:rPr lang="zh-CN" altLang="en-US" sz="1000"/>
                <a:t>商品详情版块的结构搭建与样式设置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592" y="2151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sz="1000"/>
                <a:t>任务</a:t>
              </a:r>
              <a:r>
                <a:rPr lang="en-US" altLang="zh-CN" sz="1000"/>
                <a:t>2 </a:t>
              </a:r>
              <a:r>
                <a:rPr sz="1000"/>
                <a:t>关联推荐版块的结构搭建与样式设置</a:t>
              </a:r>
              <a:endParaRPr lang="zh-CN" altLang="en-US" sz="10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592" y="2850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1000"/>
                <a:t>任务</a:t>
              </a:r>
              <a:r>
                <a:rPr lang="en-US" altLang="zh-CN" sz="1000"/>
                <a:t>3 </a:t>
              </a:r>
              <a:r>
                <a:rPr lang="zh-CN" altLang="en-US" sz="1000"/>
                <a:t>导航区的结构搭建与样式设置</a:t>
              </a:r>
            </a:p>
          </p:txBody>
        </p:sp>
        <p:sp>
          <p:nvSpPr>
            <p:cNvPr id="27" name="左中括号 26"/>
            <p:cNvSpPr/>
            <p:nvPr/>
          </p:nvSpPr>
          <p:spPr>
            <a:xfrm>
              <a:off x="8474" y="3747"/>
              <a:ext cx="119" cy="701"/>
            </a:xfrm>
            <a:prstGeom prst="leftBracket">
              <a:avLst/>
            </a:prstGeom>
            <a:ln>
              <a:solidFill>
                <a:srgbClr val="7FA6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>
              <a:endCxn id="27" idx="1"/>
            </p:cNvCxnSpPr>
            <p:nvPr/>
          </p:nvCxnSpPr>
          <p:spPr>
            <a:xfrm>
              <a:off x="8314" y="4098"/>
              <a:ext cx="160" cy="0"/>
            </a:xfrm>
            <a:prstGeom prst="line">
              <a:avLst/>
            </a:prstGeom>
            <a:ln>
              <a:solidFill>
                <a:srgbClr val="7FA6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8593" y="3747"/>
              <a:ext cx="2721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8593" y="4440"/>
              <a:ext cx="2324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8593" y="3373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1000"/>
                <a:t>任务</a:t>
              </a:r>
              <a:r>
                <a:rPr lang="en-US" altLang="zh-CN" sz="1000"/>
                <a:t>1 </a:t>
              </a:r>
              <a:r>
                <a:rPr lang="zh-CN" altLang="en-US" sz="1000"/>
                <a:t>购物车版块框架搭建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592" y="4035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sz="1000"/>
                <a:t>任务</a:t>
              </a:r>
              <a:r>
                <a:rPr lang="en-US" altLang="zh-CN" sz="1000"/>
                <a:t>2 </a:t>
              </a:r>
              <a:r>
                <a:rPr sz="1000"/>
                <a:t>购物车版块美化</a:t>
              </a: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8487" y="5659"/>
              <a:ext cx="160" cy="0"/>
            </a:xfrm>
            <a:prstGeom prst="line">
              <a:avLst/>
            </a:prstGeom>
            <a:ln>
              <a:solidFill>
                <a:srgbClr val="7FA6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8645" y="5650"/>
              <a:ext cx="3061" cy="0"/>
            </a:xfrm>
            <a:prstGeom prst="line">
              <a:avLst/>
            </a:prstGeom>
            <a:ln w="25400">
              <a:solidFill>
                <a:srgbClr val="3D74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8644" y="5245"/>
              <a:ext cx="4393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sz="1000"/>
                <a:t>任务</a:t>
              </a:r>
              <a:r>
                <a:rPr lang="en-US" altLang="zh-CN" sz="1000"/>
                <a:t>1 </a:t>
              </a:r>
              <a:r>
                <a:rPr sz="1000"/>
                <a:t>电商网站表单设计与优化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2065" y="1339850"/>
            <a:ext cx="9168130" cy="422910"/>
          </a:xfrm>
          <a:prstGeom prst="rect">
            <a:avLst/>
          </a:prstGeom>
          <a:solidFill>
            <a:srgbClr val="3C4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90195" algn="l" fontAlgn="auto">
              <a:extLst>
                <a:ext uri="{35155182-B16C-46BC-9424-99874614C6A1}">
                  <wpsdc:indentchars xmlns:wpsdc="http://www.wps.cn/officeDocument/2017/drawingmlCustomData" xmlns="" val="127" checksum="2721088284"/>
                </a:ext>
              </a:extLst>
            </a:pPr>
            <a:r>
              <a:rPr lang="zh-CN" altLang="en-US">
                <a:cs typeface="黑体" panose="02010609060101010101" charset="-122"/>
              </a:rPr>
              <a:t>在上述代码中，需要特别注意以下几点：</a:t>
            </a:r>
          </a:p>
        </p:txBody>
      </p:sp>
      <p:sp>
        <p:nvSpPr>
          <p:cNvPr id="2" name="矩形 1"/>
          <p:cNvSpPr/>
          <p:nvPr/>
        </p:nvSpPr>
        <p:spPr>
          <a:xfrm>
            <a:off x="431800" y="1915160"/>
            <a:ext cx="8280400" cy="641985"/>
          </a:xfrm>
          <a:prstGeom prst="rect">
            <a:avLst/>
          </a:prstGeom>
          <a:solidFill>
            <a:srgbClr val="7E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68910" algn="l" fontAlgn="auto"/>
            <a:r>
              <a:rPr lang="zh-CN" altLang="en-US" sz="1600">
                <a:cs typeface="黑体" panose="02010609060101010101" charset="-122"/>
              </a:rPr>
              <a:t>（1）一个表格分为表头、主体和表尾三部分，分别用&lt;thead&gt;标签定义表格表头，&lt;tbody&gt;标签定义表格主体，&lt;tfoot&gt;标签定义表格表尾；</a:t>
            </a:r>
          </a:p>
        </p:txBody>
      </p:sp>
      <p:sp>
        <p:nvSpPr>
          <p:cNvPr id="3" name="矩形 2"/>
          <p:cNvSpPr/>
          <p:nvPr/>
        </p:nvSpPr>
        <p:spPr>
          <a:xfrm>
            <a:off x="431800" y="2668270"/>
            <a:ext cx="8280400" cy="389890"/>
          </a:xfrm>
          <a:prstGeom prst="rect">
            <a:avLst/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68910" algn="l" fontAlgn="auto"/>
            <a:r>
              <a:rPr lang="zh-CN" altLang="en-US" sz="1600">
                <a:cs typeface="黑体" panose="02010609060101010101" charset="-122"/>
              </a:rPr>
              <a:t>（2）&lt;th&gt;标签定义表格内的表头单元格；</a:t>
            </a:r>
          </a:p>
        </p:txBody>
      </p:sp>
      <p:sp>
        <p:nvSpPr>
          <p:cNvPr id="5" name="矩形 4"/>
          <p:cNvSpPr/>
          <p:nvPr/>
        </p:nvSpPr>
        <p:spPr>
          <a:xfrm>
            <a:off x="431800" y="3176905"/>
            <a:ext cx="8280400" cy="914400"/>
          </a:xfrm>
          <a:prstGeom prst="rect">
            <a:avLst/>
          </a:prstGeom>
          <a:solidFill>
            <a:srgbClr val="7E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68910" algn="l" fontAlgn="auto"/>
            <a:r>
              <a:rPr lang="zh-CN" altLang="en-US" sz="1600">
                <a:cs typeface="黑体" panose="02010609060101010101" charset="-122"/>
              </a:rPr>
              <a:t>（3）&lt;label&gt;标签为input元素定义标注。label元素虽然不会向用户呈现任何特殊效果，但是它为鼠标用户改进了可用性。如果在label元素内点击文本，就会触发此控件。即当用户选择该标签时，浏览器就会自动将焦点转到和标签相关的表单控件上；</a:t>
            </a:r>
          </a:p>
        </p:txBody>
      </p:sp>
      <p:sp>
        <p:nvSpPr>
          <p:cNvPr id="6" name="矩形 5"/>
          <p:cNvSpPr/>
          <p:nvPr/>
        </p:nvSpPr>
        <p:spPr>
          <a:xfrm>
            <a:off x="431800" y="4217670"/>
            <a:ext cx="8280400" cy="389890"/>
          </a:xfrm>
          <a:prstGeom prst="rect">
            <a:avLst/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68910" algn="l" fontAlgn="auto"/>
            <a:r>
              <a:rPr lang="zh-CN" altLang="en-US" sz="1600">
                <a:cs typeface="黑体" panose="02010609060101010101" charset="-122"/>
              </a:rPr>
              <a:t>（4）&lt;input/&gt;标签定义用户输入内容，type="checkbox"定义用户输入类别为复选框。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0" y="1214755"/>
            <a:ext cx="4124325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黑体" panose="02010609060101010101" charset="-122"/>
              </a:rPr>
              <a:t>步骤3：表格主体店名行布局</a:t>
            </a:r>
          </a:p>
        </p:txBody>
      </p:sp>
      <p:sp>
        <p:nvSpPr>
          <p:cNvPr id="3" name="矩形 2"/>
          <p:cNvSpPr/>
          <p:nvPr/>
        </p:nvSpPr>
        <p:spPr>
          <a:xfrm>
            <a:off x="669925" y="1835150"/>
            <a:ext cx="5564505" cy="827405"/>
          </a:xfrm>
          <a:prstGeom prst="rect">
            <a:avLst/>
          </a:prstGeom>
          <a:noFill/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lstStyle/>
          <a:p>
            <a:pPr indent="4064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altLang="en-US" sz="1600">
                <a:solidFill>
                  <a:srgbClr val="2D3A4A"/>
                </a:solidFill>
                <a:cs typeface="黑体" panose="02010609060101010101" charset="-122"/>
              </a:rPr>
              <a:t>观察购物车版块效果图，发现再表头下方有单独的一行展示店铺名称，如图所示，该区域是由多选框和文本组成。</a:t>
            </a:r>
          </a:p>
        </p:txBody>
      </p:sp>
      <p:pic>
        <p:nvPicPr>
          <p:cNvPr id="5" name="图片 48"/>
          <p:cNvPicPr>
            <a:picLocks noChangeAspect="1"/>
          </p:cNvPicPr>
          <p:nvPr/>
        </p:nvPicPr>
        <p:blipFill>
          <a:blip r:embed="rId4"/>
          <a:srcRect l="-2" r="79642" b="-14893"/>
          <a:stretch>
            <a:fillRect/>
          </a:stretch>
        </p:blipFill>
        <p:spPr>
          <a:xfrm>
            <a:off x="6361748" y="1941513"/>
            <a:ext cx="2282825" cy="720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664210" y="2747645"/>
            <a:ext cx="7840345" cy="735330"/>
          </a:xfrm>
          <a:prstGeom prst="rect">
            <a:avLst/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 algn="l" fontAlgn="auto">
              <a:lnSpc>
                <a:spcPct val="10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>
                <a:cs typeface="黑体" panose="02010609060101010101" charset="-122"/>
              </a:rPr>
              <a:t>此任务中，店名行使用常规的tr+td布局，多选框使用&lt;input&gt;标签来实现，其type="checkbox"，代码如下：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7125" y="3573780"/>
            <a:ext cx="4375150" cy="1352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0" y="1327150"/>
            <a:ext cx="3930015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黑体" panose="02010609060101010101" charset="-122"/>
              </a:rPr>
              <a:t>步骤4：表格主体商品信息行</a:t>
            </a:r>
          </a:p>
        </p:txBody>
      </p:sp>
      <p:sp>
        <p:nvSpPr>
          <p:cNvPr id="6" name="矩形 5"/>
          <p:cNvSpPr/>
          <p:nvPr/>
        </p:nvSpPr>
        <p:spPr>
          <a:xfrm>
            <a:off x="526415" y="1983105"/>
            <a:ext cx="8091805" cy="2761615"/>
          </a:xfrm>
          <a:prstGeom prst="rect">
            <a:avLst/>
          </a:prstGeom>
          <a:solidFill>
            <a:srgbClr val="80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151890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>
                <a:solidFill>
                  <a:schemeClr val="bg1"/>
                </a:solidFill>
                <a:cs typeface="黑体" panose="02010609060101010101" charset="-122"/>
              </a:rPr>
              <a:t>分析购物车版块效果图，可以发现商品信息行位于店名的下方，由多选框、商品图片、商品名称、商品颜色及尺码、商品价格、商品数量、商品总价及删除按钮组成，如图所示。</a:t>
            </a:r>
          </a:p>
        </p:txBody>
      </p:sp>
      <p:pic>
        <p:nvPicPr>
          <p:cNvPr id="3" name="图片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610" y="3653155"/>
            <a:ext cx="7510145" cy="8210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4670" y="1307465"/>
            <a:ext cx="4072255" cy="3451225"/>
          </a:xfrm>
          <a:prstGeom prst="rect">
            <a:avLst/>
          </a:prstGeom>
          <a:noFill/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145" bIns="107950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>
                <a:solidFill>
                  <a:srgbClr val="2D3A4A"/>
                </a:solidFill>
                <a:cs typeface="黑体" panose="02010609060101010101" charset="-122"/>
              </a:rPr>
              <a:t>此任务中，商品信息行采用常规的tr+td布局，多选框使用&lt;input&gt;标签实现，其type="checkbox"，商品图片使用&lt;img&gt;标签实现，商品数量的“+”和“-”使用&lt;a&gt;标签+背景图的方式实现，其点击效果使用js实现，商品信息部分代码如下：</a:t>
            </a:r>
          </a:p>
        </p:txBody>
      </p:sp>
      <p:sp>
        <p:nvSpPr>
          <p:cNvPr id="7" name="半闭框 6"/>
          <p:cNvSpPr/>
          <p:nvPr/>
        </p:nvSpPr>
        <p:spPr>
          <a:xfrm rot="16200000">
            <a:off x="415290" y="3984625"/>
            <a:ext cx="894080" cy="819150"/>
          </a:xfrm>
          <a:prstGeom prst="halfFrame">
            <a:avLst>
              <a:gd name="adj1" fmla="val 17069"/>
              <a:gd name="adj2" fmla="val 17874"/>
            </a:avLst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黑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015" y="872490"/>
            <a:ext cx="3822700" cy="3968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0" y="1503045"/>
            <a:ext cx="3373120" cy="4857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黑体" panose="02010609060101010101" charset="-122"/>
              </a:rPr>
              <a:t>步骤5：商品结算信息</a:t>
            </a:r>
          </a:p>
        </p:txBody>
      </p:sp>
      <p:sp>
        <p:nvSpPr>
          <p:cNvPr id="6" name="矩形 5"/>
          <p:cNvSpPr/>
          <p:nvPr/>
        </p:nvSpPr>
        <p:spPr>
          <a:xfrm>
            <a:off x="526415" y="2166620"/>
            <a:ext cx="8091805" cy="1556385"/>
          </a:xfrm>
          <a:prstGeom prst="rect">
            <a:avLst/>
          </a:prstGeom>
          <a:solidFill>
            <a:srgbClr val="80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46990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>
                <a:solidFill>
                  <a:schemeClr val="bg1"/>
                </a:solidFill>
                <a:cs typeface="黑体" panose="02010609060101010101" charset="-122"/>
              </a:rPr>
              <a:t>分析购物车版块效果图，可以发现商品结算信息位于所有商品信息的下方，用来结算购物车中的商品，它由多选框、全选、删除、清空售罄商品、移入收藏夹、商品数量统计、总计价格、去付款按钮组成，如图所示。</a:t>
            </a:r>
          </a:p>
        </p:txBody>
      </p:sp>
      <p:pic>
        <p:nvPicPr>
          <p:cNvPr id="3" name="图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15" y="3895725"/>
            <a:ext cx="8091170" cy="6400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6290" y="1481455"/>
            <a:ext cx="3680460" cy="3321050"/>
          </a:xfrm>
          <a:prstGeom prst="rect">
            <a:avLst/>
          </a:prstGeom>
          <a:pattFill prst="lgGrid">
            <a:fgClr>
              <a:srgbClr val="7FA6F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6435" y="1282700"/>
            <a:ext cx="3680460" cy="3380105"/>
          </a:xfrm>
          <a:prstGeom prst="rect">
            <a:avLst/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145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>
                <a:cs typeface="黑体" panose="02010609060101010101" charset="-122"/>
              </a:rPr>
              <a:t>商品结算信息与步骤4的商品信息列数差距比较大，此处需要重新制作一个表格进行布局，“去付款”按钮可以使用&lt;a&gt;标签+背景色的方式实现，代码如下：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360" y="1282065"/>
            <a:ext cx="3822700" cy="3549650"/>
          </a:xfrm>
          <a:prstGeom prst="rect">
            <a:avLst/>
          </a:prstGeom>
        </p:spPr>
      </p:pic>
      <p:sp>
        <p:nvSpPr>
          <p:cNvPr id="2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23253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任务实施与分析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拓展知识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68630" y="1506855"/>
            <a:ext cx="2470785" cy="4641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黑体" panose="02010609060101010101" charset="-122"/>
              </a:rPr>
              <a:t>一、表格的标题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468630" y="2143760"/>
            <a:ext cx="8184515" cy="936625"/>
          </a:xfrm>
          <a:prstGeom prst="roundRect">
            <a:avLst/>
          </a:prstGeom>
          <a:solidFill>
            <a:srgbClr val="3B6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7950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>
                <a:cs typeface="黑体" panose="02010609060101010101" charset="-122"/>
              </a:rPr>
              <a:t>标题是文档中的重要部分，在表格中也是必不可少的因素，主要用于描述表格的内容。HTML允许使用&lt;caption&gt;标签来为表格设置标题。</a:t>
            </a: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326390" y="3273425"/>
            <a:ext cx="8491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468630" y="3290570"/>
            <a:ext cx="8183880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b="0">
                <a:ea typeface="黑体" panose="02010609060101010101" charset="-122"/>
                <a:cs typeface="黑体" panose="02010609060101010101" charset="-122"/>
              </a:rPr>
              <a:t>默认情况下，表格的标题位于整个表格的第一行并且居中显示，一个表格只能有一个标题，也就是说</a:t>
            </a:r>
            <a:r>
              <a:rPr lang="en-US" b="0">
                <a:latin typeface="黑体" panose="02010609060101010101" charset="-122"/>
                <a:cs typeface="黑体" panose="02010609060101010101" charset="-122"/>
              </a:rPr>
              <a:t>&lt;table&gt;</a:t>
            </a:r>
            <a:r>
              <a:rPr lang="zh-CN" b="0">
                <a:ea typeface="黑体" panose="02010609060101010101" charset="-122"/>
                <a:cs typeface="黑体" panose="02010609060101010101" charset="-122"/>
              </a:rPr>
              <a:t>标签中只能有一个</a:t>
            </a:r>
            <a:r>
              <a:rPr lang="en-US" b="0">
                <a:latin typeface="黑体" panose="02010609060101010101" charset="-122"/>
                <a:cs typeface="黑体" panose="02010609060101010101" charset="-122"/>
              </a:rPr>
              <a:t>&lt;caption&gt;</a:t>
            </a:r>
            <a:r>
              <a:rPr lang="zh-CN" b="0">
                <a:ea typeface="黑体" panose="02010609060101010101" charset="-122"/>
                <a:cs typeface="黑体" panose="02010609060101010101" charset="-122"/>
              </a:rPr>
              <a:t>标签。表格标题代码示例如下：</a:t>
            </a:r>
            <a:endParaRPr lang="zh-CN" altLang="en-US" b="0"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拓展知识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35" y="1260475"/>
            <a:ext cx="4225925" cy="3623310"/>
          </a:xfrm>
          <a:prstGeom prst="rect">
            <a:avLst/>
          </a:prstGeom>
        </p:spPr>
      </p:pic>
      <p:sp>
        <p:nvSpPr>
          <p:cNvPr id="3" name="燕尾形箭头 2"/>
          <p:cNvSpPr/>
          <p:nvPr/>
        </p:nvSpPr>
        <p:spPr>
          <a:xfrm>
            <a:off x="5050790" y="2792730"/>
            <a:ext cx="440690" cy="558800"/>
          </a:xfrm>
          <a:prstGeom prst="notchedRightArrow">
            <a:avLst/>
          </a:prstGeom>
          <a:solidFill>
            <a:srgbClr val="3B6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pic>
        <p:nvPicPr>
          <p:cNvPr id="5" name="图片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580" y="1875790"/>
            <a:ext cx="3243580" cy="23933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拓展知识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68630" y="1308735"/>
            <a:ext cx="2470785" cy="4641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黑体" panose="02010609060101010101" charset="-122"/>
              </a:rPr>
              <a:t>二、单元格的合并</a:t>
            </a:r>
          </a:p>
        </p:txBody>
      </p:sp>
      <p:sp>
        <p:nvSpPr>
          <p:cNvPr id="7" name="矩形 6"/>
          <p:cNvSpPr/>
          <p:nvPr/>
        </p:nvSpPr>
        <p:spPr>
          <a:xfrm>
            <a:off x="578485" y="2043430"/>
            <a:ext cx="8074025" cy="1345565"/>
          </a:xfrm>
          <a:prstGeom prst="rect">
            <a:avLst/>
          </a:prstGeom>
          <a:pattFill prst="lgGrid">
            <a:fgClr>
              <a:srgbClr val="7FA6F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8630" y="1906905"/>
            <a:ext cx="8074025" cy="1343660"/>
          </a:xfrm>
          <a:prstGeom prst="rect">
            <a:avLst/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4145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>
                <a:cs typeface="黑体" panose="02010609060101010101" charset="-122"/>
              </a:rPr>
              <a:t>默认情况下，一个表格中的每行单元格高度和宽度是一样的，但有时候由于页面布局需要，表格每行的单元格数量不一样，此时，就需要对表格执行跨行或跨列操作，即合并单元格操作。</a:t>
            </a:r>
          </a:p>
        </p:txBody>
      </p:sp>
      <p:sp>
        <p:nvSpPr>
          <p:cNvPr id="3" name="矩形 2"/>
          <p:cNvSpPr/>
          <p:nvPr/>
        </p:nvSpPr>
        <p:spPr>
          <a:xfrm>
            <a:off x="529590" y="3442335"/>
            <a:ext cx="8084820" cy="1420495"/>
          </a:xfrm>
          <a:prstGeom prst="rect">
            <a:avLst/>
          </a:prstGeom>
          <a:noFill/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215900" rIns="36195" bIns="864235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>
                <a:solidFill>
                  <a:srgbClr val="2D3A4A"/>
                </a:solidFill>
                <a:cs typeface="黑体" panose="02010609060101010101" charset="-122"/>
              </a:rPr>
              <a:t>在HTML中，&lt;table&gt;支持单元格的行合并和列合并操作，通过单元的rowspan和colspan属性实现，其基本语法如下：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75" y="4234815"/>
            <a:ext cx="7310120" cy="547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拓展知识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4670" y="1320165"/>
            <a:ext cx="8084820" cy="871220"/>
          </a:xfrm>
          <a:prstGeom prst="rect">
            <a:avLst/>
          </a:prstGeom>
          <a:noFill/>
          <a:ln>
            <a:solidFill>
              <a:srgbClr val="7FA6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50" tIns="36195" rIns="36195" bIns="107950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>
                <a:solidFill>
                  <a:srgbClr val="2D3A4A"/>
                </a:solidFill>
                <a:cs typeface="黑体" panose="02010609060101010101" charset="-122"/>
              </a:rPr>
              <a:t>上述代码中，需要说明的是rowspan和colspan的属性值是一个具体的数值。如下代码示例：</a:t>
            </a:r>
          </a:p>
        </p:txBody>
      </p:sp>
      <p:sp>
        <p:nvSpPr>
          <p:cNvPr id="2" name="半闭框 1"/>
          <p:cNvSpPr/>
          <p:nvPr/>
        </p:nvSpPr>
        <p:spPr>
          <a:xfrm rot="16200000">
            <a:off x="415290" y="1417320"/>
            <a:ext cx="894080" cy="819150"/>
          </a:xfrm>
          <a:prstGeom prst="halfFrame">
            <a:avLst>
              <a:gd name="adj1" fmla="val 17069"/>
              <a:gd name="adj2" fmla="val 17874"/>
            </a:avLst>
          </a:prstGeom>
          <a:solidFill>
            <a:srgbClr val="3D74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黑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55" y="2357120"/>
            <a:ext cx="3258185" cy="2564130"/>
          </a:xfrm>
          <a:prstGeom prst="rect">
            <a:avLst/>
          </a:prstGeom>
        </p:spPr>
      </p:pic>
      <p:sp>
        <p:nvSpPr>
          <p:cNvPr id="10" name="燕尾形箭头 9"/>
          <p:cNvSpPr/>
          <p:nvPr/>
        </p:nvSpPr>
        <p:spPr>
          <a:xfrm>
            <a:off x="4627880" y="3359785"/>
            <a:ext cx="440690" cy="558800"/>
          </a:xfrm>
          <a:prstGeom prst="notchedRightArrow">
            <a:avLst/>
          </a:prstGeom>
          <a:solidFill>
            <a:srgbClr val="3B6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pic>
        <p:nvPicPr>
          <p:cNvPr id="5" name="图片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545" y="2341880"/>
            <a:ext cx="2960370" cy="26333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>
            <a:off x="0" y="1"/>
            <a:ext cx="5143500" cy="5143500"/>
          </a:xfrm>
          <a:prstGeom prst="rt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0" name="直角三角形 19"/>
          <p:cNvSpPr/>
          <p:nvPr/>
        </p:nvSpPr>
        <p:spPr>
          <a:xfrm rot="13500000">
            <a:off x="-1322540" y="1944458"/>
            <a:ext cx="2645081" cy="2645081"/>
          </a:xfrm>
          <a:prstGeom prst="rtTriangle">
            <a:avLst/>
          </a:prstGeom>
          <a:solidFill>
            <a:srgbClr val="3B64DA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" name="直角三角形 2"/>
          <p:cNvSpPr/>
          <p:nvPr/>
        </p:nvSpPr>
        <p:spPr>
          <a:xfrm rot="13500000">
            <a:off x="-926595" y="383808"/>
            <a:ext cx="1853190" cy="1853190"/>
          </a:xfrm>
          <a:prstGeom prst="rtTriangle">
            <a:avLst/>
          </a:prstGeom>
          <a:solidFill>
            <a:srgbClr val="7F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 rot="2700000">
            <a:off x="780606" y="2341779"/>
            <a:ext cx="1619549" cy="1619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83952" y="1180879"/>
            <a:ext cx="1960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srgbClr val="3C4D63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商品详情页制作</a:t>
            </a:r>
          </a:p>
        </p:txBody>
      </p:sp>
      <p:sp>
        <p:nvSpPr>
          <p:cNvPr id="15" name="矩形 14"/>
          <p:cNvSpPr/>
          <p:nvPr/>
        </p:nvSpPr>
        <p:spPr>
          <a:xfrm>
            <a:off x="5683952" y="2228011"/>
            <a:ext cx="222504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685800">
              <a:defRPr/>
            </a:pPr>
            <a:r>
              <a:rPr lang="zh-CN" altLang="en-US" sz="2000" b="1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购物车版块的制作</a:t>
            </a:r>
          </a:p>
        </p:txBody>
      </p:sp>
      <p:sp>
        <p:nvSpPr>
          <p:cNvPr id="21" name="矩形 20"/>
          <p:cNvSpPr/>
          <p:nvPr/>
        </p:nvSpPr>
        <p:spPr>
          <a:xfrm>
            <a:off x="5638867" y="3331658"/>
            <a:ext cx="246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685800">
              <a:defRPr/>
            </a:pPr>
            <a:r>
              <a:rPr sz="200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电商网站的表单制作</a:t>
            </a:r>
            <a:endParaRPr lang="zh-CN" altLang="en-US" sz="2000">
              <a:solidFill>
                <a:schemeClr val="accen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6" name="菱形 25"/>
          <p:cNvSpPr/>
          <p:nvPr/>
        </p:nvSpPr>
        <p:spPr>
          <a:xfrm>
            <a:off x="4848225" y="1054100"/>
            <a:ext cx="790575" cy="731520"/>
          </a:xfrm>
          <a:prstGeom prst="diamond">
            <a:avLst/>
          </a:prstGeom>
          <a:solidFill>
            <a:srgbClr val="7F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</a:p>
        </p:txBody>
      </p:sp>
      <p:sp>
        <p:nvSpPr>
          <p:cNvPr id="18" name="矩形 17"/>
          <p:cNvSpPr/>
          <p:nvPr/>
        </p:nvSpPr>
        <p:spPr>
          <a:xfrm rot="2700000">
            <a:off x="1405046" y="1190427"/>
            <a:ext cx="1927175" cy="1927175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9" name="PA_矩形 7"/>
          <p:cNvSpPr/>
          <p:nvPr>
            <p:custDataLst>
              <p:tags r:id="rId1"/>
            </p:custDataLst>
          </p:nvPr>
        </p:nvSpPr>
        <p:spPr>
          <a:xfrm>
            <a:off x="1715853" y="1503595"/>
            <a:ext cx="1305560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b="1" ker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目录</a:t>
            </a: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5" name="PA_矩形 7"/>
          <p:cNvSpPr/>
          <p:nvPr>
            <p:custDataLst>
              <p:tags r:id="rId2"/>
            </p:custDataLst>
          </p:nvPr>
        </p:nvSpPr>
        <p:spPr>
          <a:xfrm>
            <a:off x="1662514" y="2201377"/>
            <a:ext cx="14122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CONTENTS</a:t>
            </a:r>
            <a:endParaRPr kumimoji="0" lang="zh-CN" altLang="en-US" sz="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菱形 3"/>
          <p:cNvSpPr/>
          <p:nvPr/>
        </p:nvSpPr>
        <p:spPr>
          <a:xfrm>
            <a:off x="4848225" y="2127250"/>
            <a:ext cx="790575" cy="731520"/>
          </a:xfrm>
          <a:prstGeom prst="diamond">
            <a:avLst/>
          </a:prstGeom>
          <a:solidFill>
            <a:srgbClr val="3D74EB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</a:p>
        </p:txBody>
      </p:sp>
      <p:sp>
        <p:nvSpPr>
          <p:cNvPr id="6" name="菱形 5"/>
          <p:cNvSpPr/>
          <p:nvPr/>
        </p:nvSpPr>
        <p:spPr>
          <a:xfrm>
            <a:off x="4848225" y="3160395"/>
            <a:ext cx="790575" cy="731520"/>
          </a:xfrm>
          <a:prstGeom prst="diamond">
            <a:avLst/>
          </a:prstGeom>
          <a:solidFill>
            <a:srgbClr val="7F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71323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思考与总结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39535" y="1224915"/>
            <a:ext cx="2336165" cy="35312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rcRect l="7950" t="8833" r="7950" b="7567"/>
          <a:stretch>
            <a:fillRect/>
          </a:stretch>
        </p:blipFill>
        <p:spPr>
          <a:xfrm>
            <a:off x="1022350" y="1253490"/>
            <a:ext cx="4926330" cy="367284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445260" y="2628900"/>
            <a:ext cx="4079875" cy="922020"/>
          </a:xfrm>
          <a:prstGeom prst="rect">
            <a:avLst/>
          </a:prstGeom>
          <a:solidFill>
            <a:schemeClr val="bg1">
              <a:alpha val="63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b="1">
                <a:solidFill>
                  <a:srgbClr val="3B64DA"/>
                </a:solidFill>
                <a:ea typeface="黑体" panose="02010609060101010101" charset="-122"/>
                <a:cs typeface="黑体" panose="02010609060101010101" charset="-122"/>
              </a:rPr>
              <a:t>HTML中表格是用来做什么的？表格的基本结构是什么？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能力提升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0105" y="1475105"/>
            <a:ext cx="3251200" cy="3251200"/>
          </a:xfrm>
          <a:prstGeom prst="rect">
            <a:avLst/>
          </a:prstGeom>
        </p:spPr>
      </p:pic>
      <p:sp>
        <p:nvSpPr>
          <p:cNvPr id="5" name="折角形 4"/>
          <p:cNvSpPr/>
          <p:nvPr/>
        </p:nvSpPr>
        <p:spPr>
          <a:xfrm>
            <a:off x="4384675" y="1475105"/>
            <a:ext cx="4020820" cy="939800"/>
          </a:xfrm>
          <a:prstGeom prst="foldedCorner">
            <a:avLst/>
          </a:prstGeom>
          <a:solidFill>
            <a:srgbClr val="3B6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290" tIns="71755" rIns="288290" bIns="0"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>
                <a:cs typeface="黑体" panose="02010609060101010101" charset="-122"/>
              </a:rPr>
              <a:t>请同学们基于本节学习的知识，完成以下任务：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384675" y="2713355"/>
            <a:ext cx="4020820" cy="936000"/>
          </a:xfrm>
          <a:prstGeom prst="roundRect">
            <a:avLst/>
          </a:prstGeom>
          <a:solidFill>
            <a:srgbClr val="7E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cs typeface="黑体" panose="02010609060101010101" charset="-122"/>
              </a:rPr>
              <a:t>1.使用表格布局商品信息，另外加入“加购时间”；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384675" y="3771265"/>
            <a:ext cx="4020820" cy="936000"/>
          </a:xfrm>
          <a:prstGeom prst="roundRect">
            <a:avLst/>
          </a:prstGeom>
          <a:solidFill>
            <a:srgbClr val="C7D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3B64DA"/>
                </a:solidFill>
                <a:cs typeface="黑体" panose="02010609060101010101" charset="-122"/>
              </a:rPr>
              <a:t>2.使用表格布局店名一栏，并加入“店铺头像”。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任务训练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437640" y="1310640"/>
            <a:ext cx="60991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扫码进入课程网站，获取对应任务单，阅读任务目标，根据任务步骤，完成拓展任务并提交。</a:t>
            </a:r>
          </a:p>
        </p:txBody>
      </p:sp>
      <p:pic>
        <p:nvPicPr>
          <p:cNvPr id="2" name="图片 3" descr="QR 代码&#10;&#10;描述已自动生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4915" y="2379980"/>
            <a:ext cx="3983990" cy="161798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 rot="2700000">
            <a:off x="804079" y="1635573"/>
            <a:ext cx="1182276" cy="11822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8" name="直角三角形 7"/>
          <p:cNvSpPr/>
          <p:nvPr/>
        </p:nvSpPr>
        <p:spPr>
          <a:xfrm>
            <a:off x="0" y="1"/>
            <a:ext cx="5143500" cy="5143500"/>
          </a:xfrm>
          <a:prstGeom prst="rtTriangle">
            <a:avLst/>
          </a:prstGeom>
          <a:solidFill>
            <a:srgbClr val="7F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0" name="直角三角形 29"/>
          <p:cNvSpPr/>
          <p:nvPr/>
        </p:nvSpPr>
        <p:spPr>
          <a:xfrm rot="13500000">
            <a:off x="-1339050" y="1950808"/>
            <a:ext cx="2645081" cy="2645081"/>
          </a:xfrm>
          <a:prstGeom prst="rtTriangle">
            <a:avLst/>
          </a:prstGeom>
          <a:solidFill>
            <a:srgbClr val="3B64DA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8" name="PA_矩形 7"/>
          <p:cNvSpPr/>
          <p:nvPr>
            <p:custDataLst>
              <p:tags r:id="rId2"/>
            </p:custDataLst>
          </p:nvPr>
        </p:nvSpPr>
        <p:spPr>
          <a:xfrm>
            <a:off x="5090795" y="2078355"/>
            <a:ext cx="283400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685800" rtl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rgbClr val="3C4D63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感谢观看！</a:t>
            </a:r>
            <a:endParaRPr kumimoji="0" lang="zh-CN" altLang="en-US" sz="40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71970" y="243205"/>
            <a:ext cx="21596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《</a:t>
            </a:r>
            <a:r>
              <a:rPr lang="en-US" altLang="zh-CN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web</a:t>
            </a:r>
            <a:r>
              <a:rPr lang="zh-CN" altLang="en-US" sz="1600" b="1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前端基础》</a:t>
            </a:r>
          </a:p>
        </p:txBody>
      </p:sp>
      <p:pic>
        <p:nvPicPr>
          <p:cNvPr id="23" name="图片 22" descr="20210312163356_65770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69740" y="167005"/>
            <a:ext cx="2526665" cy="518795"/>
          </a:xfrm>
          <a:prstGeom prst="rect">
            <a:avLst/>
          </a:prstGeom>
        </p:spPr>
      </p:pic>
      <p:sp>
        <p:nvSpPr>
          <p:cNvPr id="25" name="流程图: 过程 24"/>
          <p:cNvSpPr/>
          <p:nvPr/>
        </p:nvSpPr>
        <p:spPr>
          <a:xfrm>
            <a:off x="6880225" y="304165"/>
            <a:ext cx="36000" cy="216000"/>
          </a:xfrm>
          <a:prstGeom prst="flowChartProcess">
            <a:avLst/>
          </a:prstGeom>
          <a:solidFill>
            <a:srgbClr val="BA40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 rot="2700000">
            <a:off x="2146432" y="1265382"/>
            <a:ext cx="1639165" cy="1639165"/>
          </a:xfrm>
          <a:prstGeom prst="rect">
            <a:avLst/>
          </a:prstGeom>
          <a:noFill/>
          <a:ln w="19050">
            <a:solidFill>
              <a:srgbClr val="3B64DA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 rot="2700000">
            <a:off x="283642" y="-78311"/>
            <a:ext cx="1216800" cy="1216800"/>
          </a:xfrm>
          <a:prstGeom prst="rect">
            <a:avLst/>
          </a:prstGeom>
          <a:noFill/>
          <a:ln w="19050">
            <a:solidFill>
              <a:srgbClr val="3B64DA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780606" y="2341779"/>
            <a:ext cx="1619549" cy="1619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2" name="菱形 11"/>
          <p:cNvSpPr>
            <a:spLocks noChangeAspect="1"/>
          </p:cNvSpPr>
          <p:nvPr/>
        </p:nvSpPr>
        <p:spPr>
          <a:xfrm>
            <a:off x="508635" y="2078355"/>
            <a:ext cx="2158365" cy="2138045"/>
          </a:xfrm>
          <a:prstGeom prst="diamond">
            <a:avLst/>
          </a:prstGeom>
          <a:blipFill rotWithShape="1">
            <a:blip r:embed="rId5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 rot="2700000">
            <a:off x="753279" y="1584773"/>
            <a:ext cx="1182276" cy="11822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6" name="矩形 15"/>
          <p:cNvSpPr/>
          <p:nvPr/>
        </p:nvSpPr>
        <p:spPr>
          <a:xfrm rot="2700000">
            <a:off x="2710609" y="3018784"/>
            <a:ext cx="1201831" cy="1201831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9" name="矩形 18"/>
          <p:cNvSpPr/>
          <p:nvPr/>
        </p:nvSpPr>
        <p:spPr>
          <a:xfrm rot="2700000">
            <a:off x="1369060" y="1175385"/>
            <a:ext cx="1957070" cy="1957070"/>
          </a:xfrm>
          <a:prstGeom prst="rect">
            <a:avLst/>
          </a:prstGeom>
          <a:solidFill>
            <a:srgbClr val="7FA6F2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6" name="菱形 25"/>
          <p:cNvSpPr>
            <a:spLocks noChangeAspect="1"/>
          </p:cNvSpPr>
          <p:nvPr/>
        </p:nvSpPr>
        <p:spPr>
          <a:xfrm>
            <a:off x="2519045" y="2825750"/>
            <a:ext cx="1606550" cy="1588135"/>
          </a:xfrm>
          <a:prstGeom prst="diamond">
            <a:avLst/>
          </a:prstGeom>
          <a:blipFill rotWithShape="1">
            <a:blip r:embed="rId6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pic>
        <p:nvPicPr>
          <p:cNvPr id="27" name="图片 26" descr="8c3b413800f64c245bf708982ae5c9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7270" y="819150"/>
            <a:ext cx="2656205" cy="2657475"/>
          </a:xfrm>
          <a:prstGeom prst="diamond">
            <a:avLst/>
          </a:prstGeom>
        </p:spPr>
      </p:pic>
      <p:sp>
        <p:nvSpPr>
          <p:cNvPr id="29" name="直角三角形 28"/>
          <p:cNvSpPr/>
          <p:nvPr/>
        </p:nvSpPr>
        <p:spPr>
          <a:xfrm rot="13500000">
            <a:off x="-1221833" y="-203998"/>
            <a:ext cx="2411591" cy="2411591"/>
          </a:xfrm>
          <a:prstGeom prst="rtTriangle">
            <a:avLst/>
          </a:prstGeom>
          <a:solidFill>
            <a:srgbClr val="80A6F2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 rot="5400000">
            <a:off x="3608070" y="-2000885"/>
            <a:ext cx="1927225" cy="9144000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7C92B0"/>
              </a:solidFill>
              <a:cs typeface="黑体" panose="02010609060101010101" charset="-122"/>
            </a:endParaRPr>
          </a:p>
        </p:txBody>
      </p:sp>
      <p:sp>
        <p:nvSpPr>
          <p:cNvPr id="18" name="PA_矩形 7"/>
          <p:cNvSpPr/>
          <p:nvPr>
            <p:custDataLst>
              <p:tags r:id="rId1"/>
            </p:custDataLst>
          </p:nvPr>
        </p:nvSpPr>
        <p:spPr>
          <a:xfrm>
            <a:off x="1544627" y="2218229"/>
            <a:ext cx="554482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685800">
              <a:defRPr/>
            </a:pPr>
            <a:r>
              <a:rPr sz="4000" b="1" ker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项目五 购物车版块制作</a:t>
            </a:r>
            <a:endParaRPr lang="zh-CN" altLang="en-US" sz="4000" b="1" kern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0" name="矩形 29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1" name="矩形 30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2" name="矩形 31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项目背景</a:t>
            </a:r>
          </a:p>
        </p:txBody>
      </p:sp>
      <p:pic>
        <p:nvPicPr>
          <p:cNvPr id="11" name="图片 10" descr="C:\Users\Bonnie\Desktop\src=http _fbimg.fangxinxue.net_plan_202108_27_163006392973574.jpeg&amp;refer=http _fbimg.fangxinxue.net&amp;app=2002&amp;size=f9999,10000&amp;q=a80&amp;n=0&amp;g=0n&amp;fmt=jpeg.jpgsrc=http _fbimg.fangxinxue.net_plan_202108_27_163006392973574.jpeg&amp;refer=http _fbimg.fangxinxue.net&amp;app=2002&amp;size=f9999,10000&amp;q=a80&amp;n=0&amp;g=0n&amp;fmt=jpeg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>
            <a:off x="5547995" y="1853565"/>
            <a:ext cx="3206750" cy="2136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L 形 12"/>
          <p:cNvSpPr/>
          <p:nvPr/>
        </p:nvSpPr>
        <p:spPr>
          <a:xfrm rot="16200000">
            <a:off x="3912235" y="3291205"/>
            <a:ext cx="1462405" cy="1402715"/>
          </a:xfrm>
          <a:prstGeom prst="corner">
            <a:avLst>
              <a:gd name="adj1" fmla="val 8012"/>
              <a:gd name="adj2" fmla="val 9506"/>
            </a:avLst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86105" y="1311275"/>
            <a:ext cx="464248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5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837665281"/>
                </a:ext>
              </a:extLst>
            </a:pPr>
            <a:r>
              <a:rPr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购物车功能已经成为各类电商系商品的一个基础功能，在电商的核心交易流程中，购物车是其中非常重要的一环，它承担商品加购、价格计算、促销活动展示等功能，与会员系统、商品系统、库存系统、订单系统等紧密结合。</a:t>
            </a:r>
          </a:p>
          <a:p>
            <a:pPr indent="355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837665281"/>
                </a:ext>
              </a:extLst>
            </a:pPr>
            <a:r>
              <a:rPr sz="14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购物车页面的制作需要先分析购物车页面的布局构成，购物车页面由标题信息栏、商品列表和结算信息栏组成，购物车列表由多件商品组成，这些商品的标题、图片、规格、价格等信息在每一行中的位置分布是一样的，把商品列表想象成一个表格会发现其完全符合表格的特征，所以购物车中的商品列表使用HTML中的表格元素table来实现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1" name="矩形 30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2" name="矩形 31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4" name="矩形 33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59510" y="1267460"/>
            <a:ext cx="7408545" cy="12477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4245" y="1130935"/>
            <a:ext cx="647065" cy="64706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697355" y="1289685"/>
            <a:ext cx="688403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sz="1600">
                <a:solidFill>
                  <a:schemeClr val="bg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</a:rPr>
              <a:t>本章节的主要任务是实现购物车页面，购物车页面的布局结构完全符合一个“表格”的特征，所以购物车页面的布局使用table元素实现，本章围绕购物车页面的制作，来展开对HTML中表格的研究，其主要研究内容如下：</a:t>
            </a:r>
            <a:endParaRPr lang="zh-CN" altLang="en-US" sz="1600">
              <a:solidFill>
                <a:schemeClr val="bg1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+mn-ea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077595" y="1275080"/>
            <a:ext cx="359410" cy="359410"/>
            <a:chOff x="3191434" y="2145028"/>
            <a:chExt cx="359165" cy="359165"/>
          </a:xfrm>
          <a:solidFill>
            <a:schemeClr val="bg1"/>
          </a:solidFill>
        </p:grpSpPr>
        <p:sp>
          <p:nvSpPr>
            <p:cNvPr id="59" name="AutoShape 123"/>
            <p:cNvSpPr/>
            <p:nvPr/>
          </p:nvSpPr>
          <p:spPr bwMode="auto">
            <a:xfrm>
              <a:off x="319143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charset="-122"/>
                <a:cs typeface="黑体" panose="02010609060101010101" charset="-122"/>
                <a:sym typeface="黑体" panose="02010609060101010101" charset="-122"/>
              </a:endParaRPr>
            </a:p>
          </p:txBody>
        </p:sp>
        <p:sp>
          <p:nvSpPr>
            <p:cNvPr id="60" name="AutoShape 124"/>
            <p:cNvSpPr/>
            <p:nvPr/>
          </p:nvSpPr>
          <p:spPr bwMode="auto">
            <a:xfrm>
              <a:off x="3292736" y="2245717"/>
              <a:ext cx="157173" cy="1571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charset="-122"/>
                <a:cs typeface="黑体" panose="02010609060101010101" charset="-122"/>
                <a:sym typeface="黑体" panose="02010609060101010101" charset="-122"/>
              </a:endParaRPr>
            </a:p>
          </p:txBody>
        </p:sp>
        <p:sp>
          <p:nvSpPr>
            <p:cNvPr id="61" name="AutoShape 125"/>
            <p:cNvSpPr/>
            <p:nvPr/>
          </p:nvSpPr>
          <p:spPr bwMode="auto">
            <a:xfrm>
              <a:off x="3325891" y="2279484"/>
              <a:ext cx="90253" cy="90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charset="-122"/>
                <a:cs typeface="黑体" panose="02010609060101010101" charset="-122"/>
                <a:sym typeface="黑体" panose="02010609060101010101" charset="-122"/>
              </a:endParaRPr>
            </a:p>
          </p:txBody>
        </p:sp>
      </p:grpSp>
      <p:sp>
        <p:nvSpPr>
          <p:cNvPr id="2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研究内容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101465" y="3127375"/>
            <a:ext cx="26212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algn="l" fontAlgn="auto"/>
            <a:r>
              <a:rPr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HTML中表格的基本使用方法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08145" y="3637280"/>
            <a:ext cx="22148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algn="l" fontAlgn="auto"/>
            <a:r>
              <a:rPr lang="zh-CN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HTML中表格样式的美化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1465" y="4076700"/>
            <a:ext cx="3637280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algn="l" fontAlgn="auto"/>
            <a:r>
              <a:rPr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使用表格来实现电商网站的购物车页面</a:t>
            </a:r>
            <a:endParaRPr lang="zh-CN" altLang="en-US" sz="16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238885" y="2641600"/>
            <a:ext cx="2298065" cy="2237105"/>
          </a:xfrm>
          <a:prstGeom prst="ellipse">
            <a:avLst/>
          </a:prstGeom>
          <a:solidFill>
            <a:srgbClr val="E8F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黑体" panose="02010609060101010101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436370" y="2825750"/>
            <a:ext cx="1902460" cy="1851660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黑体" panose="02010609060101010101" charset="-122"/>
            </a:endParaRPr>
          </a:p>
        </p:txBody>
      </p:sp>
      <p:sp>
        <p:nvSpPr>
          <p:cNvPr id="21" name="弧形 20"/>
          <p:cNvSpPr/>
          <p:nvPr/>
        </p:nvSpPr>
        <p:spPr>
          <a:xfrm>
            <a:off x="1894205" y="2520315"/>
            <a:ext cx="2093595" cy="2479675"/>
          </a:xfrm>
          <a:prstGeom prst="arc">
            <a:avLst>
              <a:gd name="adj1" fmla="val 17209533"/>
              <a:gd name="adj2" fmla="val 4386527"/>
            </a:avLst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5000">
                  <a:schemeClr val="accent1">
                    <a:lumMod val="45000"/>
                    <a:lumOff val="55000"/>
                  </a:schemeClr>
                </a:gs>
                <a:gs pos="7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3804285" y="3233420"/>
            <a:ext cx="237490" cy="231140"/>
            <a:chOff x="1357833" y="1607785"/>
            <a:chExt cx="3642430" cy="3642430"/>
          </a:xfrm>
        </p:grpSpPr>
        <p:sp>
          <p:nvSpPr>
            <p:cNvPr id="12" name="椭圆 11"/>
            <p:cNvSpPr/>
            <p:nvPr/>
          </p:nvSpPr>
          <p:spPr>
            <a:xfrm>
              <a:off x="1357833" y="1607785"/>
              <a:ext cx="3642430" cy="364243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黑体" panose="02010609060101010101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173868" y="2423823"/>
              <a:ext cx="2010359" cy="2010353"/>
            </a:xfrm>
            <a:prstGeom prst="ellipse">
              <a:avLst/>
            </a:prstGeom>
            <a:solidFill>
              <a:srgbClr val="035CA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黑体" panose="02010609060101010101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863975" y="3655060"/>
            <a:ext cx="237490" cy="231140"/>
            <a:chOff x="1357833" y="1607785"/>
            <a:chExt cx="3642430" cy="3642430"/>
          </a:xfrm>
        </p:grpSpPr>
        <p:sp>
          <p:nvSpPr>
            <p:cNvPr id="45" name="椭圆 44"/>
            <p:cNvSpPr/>
            <p:nvPr/>
          </p:nvSpPr>
          <p:spPr>
            <a:xfrm>
              <a:off x="1357833" y="1607785"/>
              <a:ext cx="3642430" cy="364243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黑体" panose="02010609060101010101" charset="-122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2173868" y="2423823"/>
              <a:ext cx="2010359" cy="2010353"/>
            </a:xfrm>
            <a:prstGeom prst="ellipse">
              <a:avLst/>
            </a:prstGeom>
            <a:solidFill>
              <a:srgbClr val="035CA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黑体" panose="02010609060101010101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804285" y="4076700"/>
            <a:ext cx="237490" cy="231140"/>
            <a:chOff x="1357833" y="1607785"/>
            <a:chExt cx="3642430" cy="3642430"/>
          </a:xfrm>
        </p:grpSpPr>
        <p:sp>
          <p:nvSpPr>
            <p:cNvPr id="48" name="椭圆 47"/>
            <p:cNvSpPr/>
            <p:nvPr/>
          </p:nvSpPr>
          <p:spPr>
            <a:xfrm>
              <a:off x="1357833" y="1607785"/>
              <a:ext cx="3642430" cy="364243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黑体" panose="02010609060101010101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2173868" y="2423823"/>
              <a:ext cx="2010359" cy="2010353"/>
            </a:xfrm>
            <a:prstGeom prst="ellipse">
              <a:avLst/>
            </a:prstGeom>
            <a:solidFill>
              <a:srgbClr val="035CA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黑体" panose="02010609060101010101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学习目标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86105" y="1461788"/>
            <a:ext cx="2217420" cy="3276140"/>
            <a:chOff x="2055" y="2500"/>
            <a:chExt cx="7230" cy="3824"/>
          </a:xfrm>
        </p:grpSpPr>
        <p:sp>
          <p:nvSpPr>
            <p:cNvPr id="17" name="圆角矩形 7"/>
            <p:cNvSpPr/>
            <p:nvPr/>
          </p:nvSpPr>
          <p:spPr>
            <a:xfrm>
              <a:off x="2055" y="2718"/>
              <a:ext cx="7230" cy="3606"/>
            </a:xfrm>
            <a:prstGeom prst="roundRect">
              <a:avLst>
                <a:gd name="adj" fmla="val 9083"/>
              </a:avLst>
            </a:prstGeom>
            <a:noFill/>
            <a:ln w="12700" cap="flat" cmpd="sng">
              <a:solidFill>
                <a:srgbClr val="3B64DA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矩形 8"/>
            <p:cNvSpPr/>
            <p:nvPr/>
          </p:nvSpPr>
          <p:spPr>
            <a:xfrm>
              <a:off x="2492" y="3136"/>
              <a:ext cx="6791" cy="23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1.理解表格的基本结构和用法；</a:t>
              </a: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2.了解购物车版块的框架搭建思路；</a:t>
              </a: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3.熟悉购物车版块的样式美化方法。</a:t>
              </a:r>
            </a:p>
          </p:txBody>
        </p:sp>
        <p:sp>
          <p:nvSpPr>
            <p:cNvPr id="19" name="圆角矩形 11"/>
            <p:cNvSpPr/>
            <p:nvPr/>
          </p:nvSpPr>
          <p:spPr>
            <a:xfrm>
              <a:off x="3339" y="2500"/>
              <a:ext cx="4625" cy="498"/>
            </a:xfrm>
            <a:prstGeom prst="roundRect">
              <a:avLst>
                <a:gd name="adj" fmla="val 16667"/>
              </a:avLst>
            </a:prstGeom>
            <a:solidFill>
              <a:srgbClr val="3B64DA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文本框 12"/>
            <p:cNvSpPr txBox="1"/>
            <p:nvPr/>
          </p:nvSpPr>
          <p:spPr>
            <a:xfrm>
              <a:off x="3482" y="2552"/>
              <a:ext cx="4405" cy="39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spc="6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知识目标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481705" y="1461692"/>
            <a:ext cx="2217420" cy="3276188"/>
            <a:chOff x="2055" y="2439"/>
            <a:chExt cx="7230" cy="3846"/>
          </a:xfrm>
        </p:grpSpPr>
        <p:sp>
          <p:nvSpPr>
            <p:cNvPr id="5" name="圆角矩形 7"/>
            <p:cNvSpPr/>
            <p:nvPr/>
          </p:nvSpPr>
          <p:spPr>
            <a:xfrm>
              <a:off x="2055" y="2658"/>
              <a:ext cx="7230" cy="3627"/>
            </a:xfrm>
            <a:prstGeom prst="roundRect">
              <a:avLst>
                <a:gd name="adj" fmla="val 9083"/>
              </a:avLst>
            </a:prstGeom>
            <a:noFill/>
            <a:ln w="12700" cap="flat" cmpd="sng">
              <a:solidFill>
                <a:srgbClr val="3B64DA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矩形 8"/>
            <p:cNvSpPr/>
            <p:nvPr/>
          </p:nvSpPr>
          <p:spPr>
            <a:xfrm>
              <a:off x="2303" y="3079"/>
              <a:ext cx="6824" cy="30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1.能够熟练运用相关技术制作出各种表格；</a:t>
              </a: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2.能够独立完成表格默认样式的重置操作；</a:t>
              </a: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3.能够基于购物车功能分析独立完成其框架搭建工作；</a:t>
              </a: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4.能够从视觉审美角度完成购物车板块样式的美化设置。</a:t>
              </a:r>
            </a:p>
          </p:txBody>
        </p:sp>
        <p:sp>
          <p:nvSpPr>
            <p:cNvPr id="9" name="圆角矩形 11"/>
            <p:cNvSpPr/>
            <p:nvPr/>
          </p:nvSpPr>
          <p:spPr>
            <a:xfrm>
              <a:off x="3401" y="2439"/>
              <a:ext cx="4418" cy="508"/>
            </a:xfrm>
            <a:prstGeom prst="roundRect">
              <a:avLst>
                <a:gd name="adj" fmla="val 16667"/>
              </a:avLst>
            </a:prstGeom>
            <a:solidFill>
              <a:srgbClr val="3B64DA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文本框 12"/>
            <p:cNvSpPr txBox="1"/>
            <p:nvPr/>
          </p:nvSpPr>
          <p:spPr>
            <a:xfrm>
              <a:off x="3549" y="2491"/>
              <a:ext cx="4281" cy="3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spc="6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技能目标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340475" y="1461135"/>
            <a:ext cx="2217420" cy="3276869"/>
            <a:chOff x="2055" y="2413"/>
            <a:chExt cx="7230" cy="3825"/>
          </a:xfrm>
        </p:grpSpPr>
        <p:sp>
          <p:nvSpPr>
            <p:cNvPr id="12" name="圆角矩形 7"/>
            <p:cNvSpPr/>
            <p:nvPr/>
          </p:nvSpPr>
          <p:spPr>
            <a:xfrm>
              <a:off x="2055" y="2636"/>
              <a:ext cx="7230" cy="3602"/>
            </a:xfrm>
            <a:prstGeom prst="roundRect">
              <a:avLst>
                <a:gd name="adj" fmla="val 9083"/>
              </a:avLst>
            </a:prstGeom>
            <a:noFill/>
            <a:ln w="12700" cap="flat" cmpd="sng">
              <a:solidFill>
                <a:srgbClr val="3B64DA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矩形 8"/>
            <p:cNvSpPr/>
            <p:nvPr/>
          </p:nvSpPr>
          <p:spPr>
            <a:xfrm>
              <a:off x="2376" y="3050"/>
              <a:ext cx="6729" cy="27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1.培养分析能力，掌握功能实现与编程开发之间的紧密联系；</a:t>
              </a:r>
            </a:p>
            <a:p>
              <a:pPr marL="0" marR="0" lvl="0" indent="0" algn="l" defTabSz="914400" rtl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2.培养学生视觉审美能力，能够运用编程技术完成前端的视觉美化工作。</a:t>
              </a:r>
            </a:p>
          </p:txBody>
        </p:sp>
        <p:sp>
          <p:nvSpPr>
            <p:cNvPr id="14" name="圆角矩形 11"/>
            <p:cNvSpPr/>
            <p:nvPr/>
          </p:nvSpPr>
          <p:spPr>
            <a:xfrm>
              <a:off x="3496" y="2413"/>
              <a:ext cx="4371" cy="498"/>
            </a:xfrm>
            <a:prstGeom prst="roundRect">
              <a:avLst>
                <a:gd name="adj" fmla="val 16667"/>
              </a:avLst>
            </a:prstGeom>
            <a:solidFill>
              <a:srgbClr val="3B64DA"/>
            </a:solidFill>
            <a:ln w="9525">
              <a:noFill/>
            </a:ln>
          </p:spPr>
          <p:txBody>
            <a:bodyPr anchor="ctr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文本框 12"/>
            <p:cNvSpPr txBox="1"/>
            <p:nvPr/>
          </p:nvSpPr>
          <p:spPr>
            <a:xfrm>
              <a:off x="3537" y="2469"/>
              <a:ext cx="4405" cy="39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spc="6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黑体" panose="02010609060101010101" charset="-122"/>
                  <a:ea typeface="黑体" panose="02010609060101010101" charset="-122"/>
                  <a:cs typeface="+mn-ea"/>
                  <a:sym typeface="+mn-lt"/>
                </a:rPr>
                <a:t>素养目标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14020" y="1514475"/>
            <a:ext cx="3343275" cy="1485900"/>
          </a:xfrm>
          <a:prstGeom prst="rect">
            <a:avLst/>
          </a:prstGeom>
          <a:noFill/>
        </p:spPr>
        <p:txBody>
          <a:bodyPr wrap="square" lIns="47625" tIns="19050" rIns="47625" bIns="19050" rtlCol="0" anchor="ctr" anchorCtr="0">
            <a:normAutofit fontScale="90000" lnSpcReduction="20000"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任务一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accent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lt"/>
              </a:rPr>
              <a:t>购物车版块的框架搭建</a:t>
            </a:r>
          </a:p>
        </p:txBody>
      </p:sp>
      <p:pic>
        <p:nvPicPr>
          <p:cNvPr id="4" name="图片 3" descr="C:\Users\Bonnie\Desktop\src=http _images.edutt.com_plan_202010_12_160248652999726.png&amp;refer=http _images.edutt.com&amp;app=2002&amp;size=f9999,10000&amp;q=a80&amp;n=0&amp;g=0n&amp;fmt=jpeg.jpgsrc=http _images.edutt.com_plan_202010_12_160248652999726.png&amp;refer=http _images.edutt.com&amp;app=2002&amp;size=f9999,10000&amp;q=a80&amp;n=0&amp;g=0n&amp;fmt=jpeg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8"/>
          <a:srcRect/>
          <a:stretch>
            <a:fillRect/>
          </a:stretch>
        </p:blipFill>
        <p:spPr>
          <a:xfrm>
            <a:off x="3757295" y="885825"/>
            <a:ext cx="5129530" cy="320484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000" h="6960">
                <a:moveTo>
                  <a:pt x="0" y="0"/>
                </a:moveTo>
                <a:lnTo>
                  <a:pt x="12000" y="0"/>
                </a:lnTo>
                <a:lnTo>
                  <a:pt x="12000" y="6960"/>
                </a:lnTo>
                <a:lnTo>
                  <a:pt x="0" y="696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>
                <a:alpha val="2000"/>
              </a:srgbClr>
            </a:solidFill>
          </a:ln>
          <a:effectLst>
            <a:outerShdw blurRad="444500" dist="127000" dir="2700000" algn="tl" rotWithShape="0">
              <a:srgbClr val="000000">
                <a:alpha val="15000"/>
              </a:srgbClr>
            </a:outerShdw>
          </a:effectLst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1265118" y="4"/>
            <a:ext cx="1423045" cy="1143009"/>
          </a:xfrm>
          <a:prstGeom prst="rect">
            <a:avLst/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1265118" y="1257314"/>
            <a:ext cx="1423045" cy="57151"/>
          </a:xfrm>
          <a:prstGeom prst="rect">
            <a:avLst/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1265118" y="3200388"/>
            <a:ext cx="1423045" cy="1943112"/>
          </a:xfrm>
          <a:prstGeom prst="rect">
            <a:avLst/>
          </a:prstGeom>
          <a:solidFill>
            <a:srgbClr val="7FA6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7"/>
          <p:cNvSpPr/>
          <p:nvPr>
            <p:custDataLst>
              <p:tags r:id="rId1"/>
            </p:custDataLst>
          </p:nvPr>
        </p:nvSpPr>
        <p:spPr>
          <a:xfrm>
            <a:off x="944049" y="238675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预备知识</a:t>
            </a:r>
          </a:p>
        </p:txBody>
      </p:sp>
      <p:sp>
        <p:nvSpPr>
          <p:cNvPr id="23" name="矩形 22"/>
          <p:cNvSpPr/>
          <p:nvPr/>
        </p:nvSpPr>
        <p:spPr>
          <a:xfrm rot="2700000">
            <a:off x="204067" y="205789"/>
            <a:ext cx="526786" cy="526786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638680" y="677642"/>
            <a:ext cx="253434" cy="253434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749050" y="98188"/>
            <a:ext cx="174920" cy="174920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121926" y="688984"/>
            <a:ext cx="136047" cy="136047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6230" y="1576070"/>
            <a:ext cx="3177540" cy="499745"/>
          </a:xfrm>
          <a:prstGeom prst="rect">
            <a:avLst/>
          </a:prstGeom>
          <a:noFill/>
          <a:ln w="19050">
            <a:solidFill>
              <a:srgbClr val="3B64DA"/>
            </a:solidFill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黑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452880"/>
            <a:ext cx="3429000" cy="527050"/>
          </a:xfrm>
          <a:prstGeom prst="rect">
            <a:avLst/>
          </a:prstGeom>
          <a:solidFill>
            <a:srgbClr val="3B64DA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一、表格的基本结构和使用方法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3443605" y="2500630"/>
            <a:ext cx="4867275" cy="2084705"/>
          </a:xfrm>
          <a:prstGeom prst="roundRect">
            <a:avLst/>
          </a:prstGeom>
          <a:solidFill>
            <a:srgbClr val="7C9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 algn="l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>
                <a:cs typeface="黑体" panose="02010609060101010101" charset="-122"/>
              </a:rPr>
              <a:t>表格又称为表，是一种组织整理数据的方式，通过行列形成格子的形式直观形象地将文字或数字等内容呈现出来，是文档处理中常常用到的一种对象。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35" y="2293620"/>
            <a:ext cx="2498725" cy="2498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741892;#589952;"/>
  <p:tag name="ISLIDE.ICON" val="#368956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140.5307086614175,&quot;width&quot;:4605.39842519685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12700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12700"/>
  <p:tag name="KSO_WM_SLIDE_LAYOUT" val="a_d"/>
  <p:tag name="KSO_WM_SLIDE_LAYOUT_CNT" val="1_1"/>
  <p:tag name="KSO_WM_SLIDE_TYPE" val="text"/>
  <p:tag name="KSO_WM_SLIDE_SUBTYPE" val="picTxt"/>
  <p:tag name="KSO_WM_SLIDE_SIZE" val="840*539"/>
  <p:tag name="KSO_WM_SLIDE_POSITION" val="72*0"/>
  <p:tag name="KSO_WM_SLIDE_LAYOUT_INFO" val="{&quot;direction&quot;:1,&quot;id&quot;:&quot;2021-04-01T15:44:12&quot;,&quot;maxSize&quot;:{&quot;size1&quot;:32.5},&quot;minSize&quot;:{&quot;size1&quot;:27.600000000000001},&quot;normalSize&quot;:{&quot;size1&quot;:32.5},&quot;subLayout&quot;:[{&quot;id&quot;:&quot;2021-04-01T15:44:12&quot;,&quot;margin&quot;:{&quot;bottom&quot;:8.0430002212524414,&quot;left&quot;:2.5399999618530273,&quot;right&quot;:0.026000002399086952,&quot;top&quot;:5.5029997825622559},&quot;type&quot;:0},{&quot;id&quot;:&quot;2021-04-01T15:44:12&quot;,&quot;margin&quot;:{&quot;bottom&quot;:1.6929999589920044,&quot;left&quot;:1.6670000553131104,&quot;right&quot;:1.6929999589920044,&quot;top&quot;:1.6929999589920044}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1ae53747e3ea6e293f8b1"/>
  <p:tag name="KSO_WM_CHIP_FILLPROP" val="[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picture&quot;,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3e9e6b7343cb4479804798c20b3c2800&quot;,&quot;fill_align&quot;:&quot;cm&quot;,&quot;chip_types&quot;:[&quot;text&quot;,&quot;picture&quot;]}],[{&quot;text_align&quot;:&quot;cm&quot;,&quot;text_direction&quot;:&quot;horizontal&quot;,&quot;support_big_font&quot;:false,&quot;picture_toward&quot;:0,&quot;picture_dockside&quot;:[],&quot;fill_id&quot;:&quot;df5c712fc297497380a16f2214b4abb2&quot;,&quot;fill_align&quot;:&quot;cm&quot;,&quot;chip_types&quot;:[&quot;header&quot;]},{&quot;text_align&quot;:&quot;lm&quot;,&quot;text_direction&quot;:&quot;horizontal&quot;,&quot;support_big_font&quot;:false,&quot;picture_toward&quot;:0,&quot;picture_dockside&quot;:[],&quot;fill_id&quot;:&quot;3e9e6b7343cb4479804798c20b3c2800&quot;,&quot;fill_align&quot;:&quot;cm&quot;,&quot;chip_types&quot;:[&quot;diagram&quot;,&quot;chart&quot;,&quot;table&quot;,&quot;video&quot;]}]]"/>
  <p:tag name="KSO_WM_CHIP_DECFILLPROP" val="[]"/>
  <p:tag name="KSO_WM_SLIDE_CAN_ADD_NAVIGATION" val="1"/>
  <p:tag name="KSO_WM_CHIP_GROUPID" val="5f71a5bf747e3ea6e293b57c"/>
  <p:tag name="KSO_WM_SLIDE_BK_DARK_LIGHT" val="2"/>
  <p:tag name="KSO_WM_SLIDE_BACKGROUND_TYPE" val="general"/>
  <p:tag name="KSO_WM_SLIDE_SUPPORT_FEATURE_TYPE" val="3"/>
  <p:tag name="KSO_WM_TEMPLATE_ASSEMBLE_XID" val="60656f654054ed1e2fb8094f"/>
  <p:tag name="KSO_WM_TEMPLATE_ASSEMBLE_GROUPID" val="60656f654054ed1e2fb8094f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00_1*a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c843ecdca2843529f042c62df2a7a5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0e6f0937e344e7cbc888cc755b3db07"/>
  <p:tag name="KSO_WM_UNIT_SUPPORT_UNIT_TYPE" val="[&quot;d&quot;]"/>
  <p:tag name="KSO_WM_UNIT_TEXT_FILL_FORE_SCHEMECOLOR_INDEX_BRIGHTNESS" val="0"/>
  <p:tag name="KSO_WM_UNIT_TEXT_FILL_FORE_SCHEMECOLOR_INDEX" val="13"/>
  <p:tag name="KSO_WM_UNIT_TEXT_FILL_TYPE" val="1"/>
  <p:tag name="KSO_WM_TEMPLATE_ASSEMBLE_XID" val="60656f654054ed1e2fb8094f"/>
  <p:tag name="KSO_WM_TEMPLATE_ASSEMBLE_GROUPID" val="60656f654054ed1e2fb8094f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227*211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700_1*d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a786dfddc6a4482fad0c30733a95687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bcfbcf65e094c4b88411179705d5a1d"/>
  <p:tag name="KSO_WM_UNIT_SUPPORT_UNIT_TYPE" val="[&quot;d&quot;]"/>
  <p:tag name="KSO_WM_TEMPLATE_ASSEMBLE_XID" val="60656f654054ed1e2fb8094f"/>
  <p:tag name="KSO_WM_TEMPLATE_ASSEMBLE_GROUPID" val="60656f654054ed1e2fb8094f"/>
  <p:tag name="KSO_WM_UNIT_PICTURE_CLIP_FLAG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00_1*i*1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90c1289276d743fab4505b5e48370bea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2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30"/>
  <p:tag name="KSO_WM_TEMPLATE_ASSEMBLE_XID" val="60656f654054ed1e2fb8094f"/>
  <p:tag name="KSO_WM_TEMPLATE_ASSEMBLE_GROUPID" val="60656f654054ed1e2fb8094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00_1*i*2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0760392e15c546d0951f20b38252ffa0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0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"/>
  <p:tag name="KSO_WM_TEMPLATE_ASSEMBLE_XID" val="60656f654054ed1e2fb8094f"/>
  <p:tag name="KSO_WM_TEMPLATE_ASSEMBLE_GROUPID" val="60656f654054ed1e2fb8094f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700_1*i*3"/>
  <p:tag name="KSO_WM_TEMPLATE_CATEGORY" val="diagram"/>
  <p:tag name="KSO_WM_TEMPLATE_INDEX" val="20212700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8e8fcda457d641738446929f52f5cdc7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9c843ecdca2843529f042c62df2a7a50&quot;,&quot;X&quot;:{&quot;Pos&quot;:1},&quot;Y&quot;:{&quot;Pos&quot;:2}},&quot;whChangeMode&quot;:0}"/>
  <p:tag name="KSO_WM_CHIP_GROUPID" val="5f71a5bf747e3ea6e293b57c"/>
  <p:tag name="KSO_WM_CHIP_XID" val="5f71ae53747e3ea6e293f8b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4"/>
  <p:tag name="KSO_WM_TEMPLATE_ASSEMBLE_XID" val="60656f654054ed1e2fb8094f"/>
  <p:tag name="KSO_WM_TEMPLATE_ASSEMBLE_GROUPID" val="60656f654054ed1e2fb8094f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fd7009f-2e5f-466d-9980-7a2e7490e39b}"/>
  <p:tag name="TABLE_RECT" val="36*90.7489*648*263.65"/>
  <p:tag name="TABLE_EMPHASIZE_COLOR" val="6579300"/>
  <p:tag name="TABLE_ONEKEY_SKIN_IDX" val="0"/>
  <p:tag name="TABLE_SKINIDX" val="-1"/>
  <p:tag name="TABLE_COLORIDX" val="l"/>
  <p:tag name="TABLE_ENDDRAG_ORIGIN_RECT" val="295*365"/>
  <p:tag name="TABLE_ENDDRAG_RECT" val="407*21*295*36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861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0"/>
  <p:tag name="KSO_WM_TAG_VERSION" val="1.0"/>
  <p:tag name="KSO_WM_BEAUTIFY_FLAG" val="#wm#"/>
  <p:tag name="KSO_WM_TEMPLATE_CATEGORY" val="diagram"/>
  <p:tag name="KSO_WM_TEMPLATE_INDEX" val="20208611"/>
  <p:tag name="KSO_WM_SLIDE_LAYOUT" val="a_d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1:33&quot;,&quot;maxSize&quot;:{&quot;size1&quot;:31.100000000000001},&quot;minSize&quot;:{&quot;size1&quot;:26.699999999999999},&quot;normalSize&quot;:{&quot;size1&quot;:26.700185185185187},&quot;subLayout&quot;:[{&quot;id&quot;:&quot;2021-04-01T15:01:33&quot;,&quot;margin&quot;:{&quot;bottom&quot;:0.026000002399086952,&quot;left&quot;:5.0799999237060547,&quot;right&quot;:6.7729997634887695,&quot;top&quot;:2.9630000591278076},&quot;type&quot;:0},{&quot;id&quot;:&quot;2021-04-01T15:01:33&quot;,&quot;margin&quot;:{&quot;bottom&quot;:4.2329998016357422,&quot;left&quot;:5.0799999237060547,&quot;right&quot;:4.6560001373291016,&quot;top&quot;:0.84700000286102295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2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fill_id&quot;:&quot;c4c25ca0ca5c40f185466383f79d5c7d&quot;,&quot;fill_align&quot;:&quot;lm&quot;,&quot;chip_types&quot;:[&quot;header&quot;]},{&quot;text_align&quot;:&quot;lm&quot;,&quot;text_direction&quot;:&quot;horizontal&quot;,&quot;support_big_font&quot;:false,&quot;fill_id&quot;:&quot;d48b62735a09469bb829c88fb0d6fc75&quot;,&quot;fill_align&quot;:&quot;lm&quot;,&quot;chip_types&quot;:[&quot;diagram&quot;,&quot;pictext&quot;,&quot;text&quot;,&quot;picture&quot;,&quot;chart&quot;,&quot;table&quot;,&quot;video&quot;]}]]"/>
  <p:tag name="KSO_WM_SLIDE_CAN_ADD_NAVIGATION" val="1"/>
  <p:tag name="KSO_WM_CHIP_XID" val="5ef20bd7a491bb0086638afc"/>
  <p:tag name="KSO_WM_CHIP_DECFILLPROP" val="[]"/>
  <p:tag name="KSO_WM_CHIP_GROUPID" val="5ef20bd7a491bb0086638afb"/>
  <p:tag name="KSO_WM_SLIDE_BK_DARK_LIGHT" val="2"/>
  <p:tag name="KSO_WM_SLIDE_BACKGROUND_TYPE" val="general"/>
  <p:tag name="KSO_WM_SLIDE_SUPPORT_FEATURE_TYPE" val="0"/>
  <p:tag name="KSO_WM_TEMPLATE_ASSEMBLE_XID" val="60656e7b4054ed1e2fb7f9b4"/>
  <p:tag name="KSO_WM_TEMPLATE_ASSEMBLE_GROUPID" val="60656e7b4054ed1e2fb7f9b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611_1*i*1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7dadeb95ab44bae952665e5e2adc44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UNIT_VALUE" val="12"/>
  <p:tag name="KSO_WM_TEMPLATE_ASSEMBLE_XID" val="60656e7b4054ed1e2fb7f9b4"/>
  <p:tag name="KSO_WM_TEMPLATE_ASSEMBLE_GROUPID" val="60656e7b4054ed1e2fb7f9b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741892;#589952;"/>
  <p:tag name="ISLIDE.ICON" val="#368956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8611_1*i*3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9365081e87b648178ddc3d515a88a6a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300"/>
  <p:tag name="KSO_WM_TEMPLATE_ASSEMBLE_XID" val="60656e7b4054ed1e2fb7f9b4"/>
  <p:tag name="KSO_WM_TEMPLATE_ASSEMBLE_GROUPID" val="60656e7b4054ed1e2fb7f9b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611_1*i*2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5ed7bbdef93b417f8597839bfceeb68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b4054ed1e2fb7f9b4"/>
  <p:tag name="KSO_WM_TEMPLATE_ASSEMBLE_GROUPID" val="60656e7b4054ed1e2fb7f9b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08611_1*i*7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c441230aa17b467882c9a069d83bb11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ef20bd7a491bb0086638afb"/>
  <p:tag name="KSO_WM_CHIP_XID" val="5ef20bd7a491bb0086638a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VALUE" val="112"/>
  <p:tag name="KSO_WM_TEMPLATE_ASSEMBLE_XID" val="60656e7b4054ed1e2fb7f9b4"/>
  <p:tag name="KSO_WM_TEMPLATE_ASSEMBLE_GROUPID" val="60656e7b4054ed1e2fb7f9b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611_1*a*1"/>
  <p:tag name="KSO_WM_TEMPLATE_CATEGORY" val="diagram"/>
  <p:tag name="KSO_WM_TEMPLATE_INDEX" val="20208611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6804887256f421f8d3ae95ea41b11d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944e1ad5eab84d15bb8152b0e120e00b"/>
  <p:tag name="KSO_WM_UNIT_TEXT_FILL_FORE_SCHEMECOLOR_INDEX_BRIGHTNESS" val="0"/>
  <p:tag name="KSO_WM_UNIT_TEXT_FILL_FORE_SCHEMECOLOR_INDEX" val="13"/>
  <p:tag name="KSO_WM_UNIT_TEXT_FILL_TYPE" val="1"/>
  <p:tag name="KSO_WM_TEMPLATE_ASSEMBLE_XID" val="60656e7b4054ed1e2fb7f9b4"/>
  <p:tag name="KSO_WM_TEMPLATE_ASSEMBLE_GROUPID" val="60656e7b4054ed1e2fb7f9b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">
  <a:themeElements>
    <a:clrScheme name="自定义 168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3C4D6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3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黑体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黑体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黑体"/>
        <a:font script="Hebr" typeface="黑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黑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黑体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黑体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黑体"/>
        <a:font script="Hebr" typeface="黑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黑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</TotalTime>
  <Words>1874</Words>
  <Application>Microsoft Office PowerPoint</Application>
  <PresentationFormat>全屏显示(16:9)</PresentationFormat>
  <Paragraphs>139</Paragraphs>
  <Slides>33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6" baseType="lpstr">
      <vt:lpstr>黑体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哒哒 熊猫</dc:creator>
  <cp:lastModifiedBy>Administrator</cp:lastModifiedBy>
  <cp:revision>499</cp:revision>
  <dcterms:created xsi:type="dcterms:W3CDTF">2019-06-21T02:16:00Z</dcterms:created>
  <dcterms:modified xsi:type="dcterms:W3CDTF">2022-05-04T00:08:46Z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  <property fmtid="{D5CDD505-2E9C-101B-9397-08002B2CF9AE}" pid="3" name="KSOTemplateUUID">
    <vt:lpwstr>v1.0_mb_E2QpawOMBC5+dMJ4NzsUIQ==</vt:lpwstr>
  </property>
  <property fmtid="{D5CDD505-2E9C-101B-9397-08002B2CF9AE}" pid="4" name="ICV">
    <vt:lpwstr>C0D83582DF4849AC807483AC1BD13007</vt:lpwstr>
  </property>
</Properties>
</file>