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811" r:id="rId2"/>
    <p:sldId id="812" r:id="rId3"/>
    <p:sldId id="813" r:id="rId4"/>
    <p:sldId id="482" r:id="rId5"/>
    <p:sldId id="693" r:id="rId6"/>
    <p:sldId id="694" r:id="rId7"/>
    <p:sldId id="695" r:id="rId8"/>
    <p:sldId id="696" r:id="rId9"/>
    <p:sldId id="639" r:id="rId10"/>
    <p:sldId id="697" r:id="rId11"/>
    <p:sldId id="698" r:id="rId12"/>
    <p:sldId id="745" r:id="rId13"/>
    <p:sldId id="796" r:id="rId14"/>
    <p:sldId id="797" r:id="rId15"/>
    <p:sldId id="587" r:id="rId16"/>
    <p:sldId id="588" r:id="rId17"/>
    <p:sldId id="652" r:id="rId18"/>
    <p:sldId id="775" r:id="rId19"/>
    <p:sldId id="777" r:id="rId20"/>
    <p:sldId id="776" r:id="rId21"/>
    <p:sldId id="666" r:id="rId22"/>
    <p:sldId id="793" r:id="rId23"/>
    <p:sldId id="798" r:id="rId24"/>
    <p:sldId id="542" r:id="rId25"/>
    <p:sldId id="543" r:id="rId26"/>
    <p:sldId id="544" r:id="rId27"/>
    <p:sldId id="546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>
          <p15:clr>
            <a:srgbClr val="A4A3A4"/>
          </p15:clr>
        </p15:guide>
        <p15:guide id="2" pos="8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xuan Zeng" initials="xZ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4DA"/>
    <a:srgbClr val="7EA6F2"/>
    <a:srgbClr val="96BAF6"/>
    <a:srgbClr val="80A6F2"/>
    <a:srgbClr val="3D74EB"/>
    <a:srgbClr val="2D3A4A"/>
    <a:srgbClr val="C7D9FA"/>
    <a:srgbClr val="7FA6F2"/>
    <a:srgbClr val="7C92B0"/>
    <a:srgbClr val="3C4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518" y="450"/>
      </p:cViewPr>
      <p:guideLst>
        <p:guide orient="horz" pos="2211"/>
        <p:guide pos="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黑体" panose="02010609060101010101" charset="-122"/>
              </a:rPr>
              <a:t>2022/5/4</a:t>
            </a:fld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黑体" panose="02010609060101010101" charset="-122"/>
              </a:rPr>
              <a:t>‹#›</a:t>
            </a:fld>
            <a:endParaRPr lang="zh-CN" altLang="en-US">
              <a:cs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92406" y="1281723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966373" y="2848195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540340" y="1306945"/>
            <a:ext cx="5211254" cy="2981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6373" y="130694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92406" y="284819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-147138"/>
            <a:ext cx="2064677" cy="1842774"/>
            <a:chOff x="-5645" y="-259647"/>
            <a:chExt cx="3623733" cy="3234269"/>
          </a:xfrm>
        </p:grpSpPr>
        <p:sp>
          <p:nvSpPr>
            <p:cNvPr id="12" name="直角三角形 11"/>
            <p:cNvSpPr/>
            <p:nvPr userDrawn="1"/>
          </p:nvSpPr>
          <p:spPr>
            <a:xfrm rot="5400000">
              <a:off x="-1" y="-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黑体" panose="02010609060101010101" charset="-122"/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 flipH="1">
              <a:off x="-5645" y="5643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>
              <a:off x="1646351" y="-259647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 userDrawn="1"/>
        </p:nvGrpSpPr>
        <p:grpSpPr>
          <a:xfrm>
            <a:off x="7043426" y="3445370"/>
            <a:ext cx="2100574" cy="1821870"/>
            <a:chOff x="5462910" y="2187220"/>
            <a:chExt cx="3686736" cy="3197580"/>
          </a:xfrm>
        </p:grpSpPr>
        <p:sp>
          <p:nvSpPr>
            <p:cNvPr id="16" name="直角三角形 15"/>
            <p:cNvSpPr/>
            <p:nvPr userDrawn="1"/>
          </p:nvSpPr>
          <p:spPr>
            <a:xfrm rot="16200000">
              <a:off x="6694311" y="269381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黑体" panose="02010609060101010101" charset="-122"/>
              </a:endParaRPr>
            </a:p>
          </p:txBody>
        </p:sp>
        <p:cxnSp>
          <p:nvCxnSpPr>
            <p:cNvPr id="17" name="直接连接符 16"/>
            <p:cNvCxnSpPr/>
            <p:nvPr userDrawn="1"/>
          </p:nvCxnSpPr>
          <p:spPr>
            <a:xfrm flipH="1">
              <a:off x="6203246" y="2187220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 flipH="1">
              <a:off x="5462910" y="3397953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1585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52480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376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74271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41585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52480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63376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74271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5861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4918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975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30330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25998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45055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64112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83169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D669989D-4831-4E99-B76E-9A53CB0F3A88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15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16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17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2"/>
            </p:custDataLst>
          </p:nvPr>
        </p:nvSpPr>
        <p:spPr>
          <a:xfrm>
            <a:off x="3884295" y="1596390"/>
            <a:ext cx="506603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模块二</a:t>
            </a:r>
          </a:p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电商网站二级页面内容版块制作</a:t>
            </a:r>
          </a:p>
        </p:txBody>
      </p:sp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7" name="菱形 16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1" name="菱形 10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前端基础》</a:t>
            </a: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4" name="图片 3" descr="8c3b413800f64c245bf708982ae5c9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95655" y="1867535"/>
            <a:ext cx="7638415" cy="2282825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72009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通过观察可以发现，在默认情况下，HTML表格是没有边框的，若要显示表格的边框可以使用&lt;table&gt;标签中的border属性来设置表格的边框宽度，单位是像素（px），代码如下：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89610" y="186753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460750"/>
            <a:ext cx="7491730" cy="434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86740" y="1381125"/>
            <a:ext cx="7858125" cy="198882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240" rIns="309626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solidFill>
                  <a:schemeClr val="tx1"/>
                </a:solidFill>
                <a:cs typeface="黑体" panose="02010609060101010101" charset="-122"/>
              </a:rPr>
              <a:t>上述代码中，需要注意一下：px是默认单位，不用显式指明。将border 属性的值设置为“1”后，查看浏览器运行结果，如图所示。</a:t>
            </a:r>
          </a:p>
        </p:txBody>
      </p:sp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25" y="1450340"/>
            <a:ext cx="2470150" cy="1878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44525" y="3478530"/>
            <a:ext cx="785812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0">
                <a:ea typeface="黑体" panose="02010609060101010101" charset="-122"/>
                <a:cs typeface="黑体" panose="02010609060101010101" charset="-122"/>
              </a:rPr>
              <a:t>再次观察浏览器运行结果发现，表格默认的边框是双层的。但是网页中常见的表格大多是单层边框，为了避免产生双层边框，可以利用CSS中的border-collapse属性来设置表格的边框。</a:t>
            </a:r>
            <a:endParaRPr lang="zh-CN" altLang="en-US" b="0"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595" y="1540510"/>
            <a:ext cx="8103870" cy="1438275"/>
          </a:xfrm>
          <a:prstGeom prst="rect">
            <a:avLst/>
          </a:prstGeom>
          <a:pattFill prst="lgGrid">
            <a:fgClr>
              <a:srgbClr val="7FA6F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9740" y="1400810"/>
            <a:ext cx="8103870" cy="1438275"/>
          </a:xfrm>
          <a:prstGeom prst="rect">
            <a:avLst/>
          </a:prstGeom>
          <a:solidFill>
            <a:srgbClr val="7C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59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border-collapse是“边框塌陷”的意思，当属性值为collapse时，可以使表格的双边框变为单边框，代码如下：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10" y="2310765"/>
            <a:ext cx="7059930" cy="42291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9740" y="3150870"/>
            <a:ext cx="5730875" cy="1582420"/>
          </a:xfrm>
          <a:prstGeom prst="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在CSS中将border-collapse属性的值设置为“collapse”后，查看浏览器运行结果，如图所示。</a:t>
            </a:r>
          </a:p>
        </p:txBody>
      </p:sp>
      <p:pic>
        <p:nvPicPr>
          <p:cNvPr id="2" name="图片 -21474826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915" y="3190240"/>
            <a:ext cx="2114550" cy="154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1180" y="1698625"/>
            <a:ext cx="8042910" cy="1986915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有时候在HTML表格中，单元格由于内容太多，一行显示不够，需要重置表格默认的宽度和高度。在&lt;table&gt;标签中可以使用width（宽）和height（高）属性设置表格宽度和高度，它们可以按像素或可用屏幕区域的百分比来指定表格宽度或高度，代码如下：</a:t>
            </a:r>
          </a:p>
        </p:txBody>
      </p:sp>
      <p:sp>
        <p:nvSpPr>
          <p:cNvPr id="9" name="半闭框 8"/>
          <p:cNvSpPr/>
          <p:nvPr/>
        </p:nvSpPr>
        <p:spPr>
          <a:xfrm rot="16200000">
            <a:off x="431800" y="2911475"/>
            <a:ext cx="894080" cy="819150"/>
          </a:xfrm>
          <a:prstGeom prst="halfFrame">
            <a:avLst>
              <a:gd name="adj1" fmla="val 17069"/>
              <a:gd name="adj2" fmla="val 1787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黑体" panose="020106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5" y="3910965"/>
            <a:ext cx="8124825" cy="47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358900"/>
            <a:ext cx="9143365" cy="489585"/>
          </a:xfrm>
          <a:prstGeom prst="rect">
            <a:avLst/>
          </a:prstGeom>
          <a:solidFill>
            <a:srgbClr val="3C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cs typeface="黑体" panose="02010609060101010101" charset="-122"/>
              </a:rPr>
              <a:t>上述代码中，设置width = "400" height = "200"后，在浏览器运行结果如图所示。</a:t>
            </a:r>
          </a:p>
        </p:txBody>
      </p:sp>
      <p:pic>
        <p:nvPicPr>
          <p:cNvPr id="3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765" y="2002473"/>
            <a:ext cx="5029200" cy="2771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0755" y="1766570"/>
            <a:ext cx="7454265" cy="290068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实施准备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5185" y="1604645"/>
            <a:ext cx="7454265" cy="290068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同学们完成了购物车页面的基本雏形搭建后，运行之后发现默认情况下，整个页面显示效果十分粗糙并且不美观，还需要从前端展示的视觉效果出发，对默认的购物车页面布局进行美化处理。本任务将对已搭建好框架的购物车页面进行样式美化，请同学们在前端项目中创建CSS文件并将其引入到购物车的HTML页面，为购物车板块的美化做准备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96365"/>
            <a:ext cx="3514725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步骤1：表头部分样式设置</a:t>
            </a:r>
          </a:p>
        </p:txBody>
      </p:sp>
      <p:sp>
        <p:nvSpPr>
          <p:cNvPr id="5" name="矩形 4"/>
          <p:cNvSpPr/>
          <p:nvPr/>
        </p:nvSpPr>
        <p:spPr>
          <a:xfrm>
            <a:off x="586105" y="2117725"/>
            <a:ext cx="4163695" cy="2561590"/>
          </a:xfrm>
          <a:prstGeom prst="rect">
            <a:avLst/>
          </a:prstGeom>
          <a:solidFill>
            <a:schemeClr val="bg1"/>
          </a:solidFill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solidFill>
                  <a:srgbClr val="2D3A4A"/>
                </a:solidFill>
                <a:cs typeface="黑体" panose="02010609060101010101" charset="-122"/>
              </a:rPr>
              <a:t>通过观察任务1中购物车版块的效果图，发现效果图中，表头是有灰色底色进行突出显示的，文本信息的字体颜色、字号大小等都是一样的。故此处的样式设置，需要设置整体背景为灰色，然后设置文本的大小、颜色、行高、对齐方式等，其代码如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6D84B2-8B4A-0526-5AE2-3C56BF2B44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6" t="12555" r="66428" b="4575"/>
          <a:stretch/>
        </p:blipFill>
        <p:spPr>
          <a:xfrm>
            <a:off x="5532442" y="238675"/>
            <a:ext cx="2252658" cy="4761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621790"/>
            <a:ext cx="3494405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步骤2：店铺名称部分样式设置</a:t>
            </a:r>
          </a:p>
        </p:txBody>
      </p:sp>
      <p:sp>
        <p:nvSpPr>
          <p:cNvPr id="3" name="矩形 2"/>
          <p:cNvSpPr/>
          <p:nvPr/>
        </p:nvSpPr>
        <p:spPr>
          <a:xfrm>
            <a:off x="586105" y="2290445"/>
            <a:ext cx="4148455" cy="2398395"/>
          </a:xfrm>
          <a:prstGeom prst="rect">
            <a:avLst/>
          </a:prstGeom>
          <a:solidFill>
            <a:srgbClr val="80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solidFill>
                  <a:schemeClr val="bg1"/>
                </a:solidFill>
                <a:cs typeface="黑体" panose="02010609060101010101" charset="-122"/>
              </a:rPr>
              <a:t>同样观察任务1中购物车版块的效果图，会发现店铺名称部分需要设置文字的颜色、粗细、行高及鼠标悬停时变为手形，其样式设置代码如下：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1966AF-2674-D8EF-3FF8-4C4AA7231A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33119" r="65500" b="31131"/>
          <a:stretch/>
        </p:blipFill>
        <p:spPr>
          <a:xfrm>
            <a:off x="5044518" y="2290445"/>
            <a:ext cx="2948862" cy="23960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214755"/>
            <a:ext cx="4124325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步骤3：商品信息部分样式设置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40385" y="1906905"/>
            <a:ext cx="4184015" cy="2995295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cs typeface="黑体" panose="02010609060101010101" charset="-122"/>
              </a:rPr>
              <a:t>同样观察任务1中购物车版块的效果图，会发现商品信息部分需要设置外层边框的粗细及颜色；商品图片需要设置内边距左距离，商品名称、商品颜色、商品尺码、价格、删除按钮需要设置本文颜色、大小等样式；文本框需要设置其边框、高度、宽度等。其样式设置代码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DF554F-54B3-1337-8312-B87F500722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8" t="12453" r="63481" b="6622"/>
          <a:stretch/>
        </p:blipFill>
        <p:spPr>
          <a:xfrm>
            <a:off x="5215626" y="309336"/>
            <a:ext cx="2693813" cy="4746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84935"/>
            <a:ext cx="3930015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步骤4：结算信息部分样式设置</a:t>
            </a:r>
          </a:p>
        </p:txBody>
      </p:sp>
      <p:sp>
        <p:nvSpPr>
          <p:cNvPr id="7" name="矩形 6"/>
          <p:cNvSpPr/>
          <p:nvPr/>
        </p:nvSpPr>
        <p:spPr>
          <a:xfrm>
            <a:off x="534670" y="2096770"/>
            <a:ext cx="8126095" cy="2587625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通过观察任务1中购物车版块的效果图可以发现：结算信息部分最外层需要设置边框实线显示及调整边框颜色；另外全选按钮、删除按钮、清空售罄商品按钮、移入收藏夹按钮、以及去付款按钮都会有鼠标悬停时变为手形的样式，这个属性可以使用“cursor: pointer”实现；文本部分需要调整大小、颜色、对齐方式、粗细等。其样式设置代码如下：</a:t>
            </a:r>
          </a:p>
        </p:txBody>
      </p:sp>
      <p:sp>
        <p:nvSpPr>
          <p:cNvPr id="8" name="半闭框 7"/>
          <p:cNvSpPr/>
          <p:nvPr/>
        </p:nvSpPr>
        <p:spPr>
          <a:xfrm rot="16200000">
            <a:off x="920115" y="3628390"/>
            <a:ext cx="671195" cy="1605915"/>
          </a:xfrm>
          <a:prstGeom prst="halfFrame">
            <a:avLst>
              <a:gd name="adj1" fmla="val 17069"/>
              <a:gd name="adj2" fmla="val 1787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7"/>
          <p:cNvSpPr/>
          <p:nvPr>
            <p:custDataLst>
              <p:tags r:id="rId2"/>
            </p:custDataLst>
          </p:nvPr>
        </p:nvSpPr>
        <p:spPr>
          <a:xfrm>
            <a:off x="8304962" y="4419803"/>
            <a:ext cx="837425" cy="726085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3"/>
            </p:custDataLst>
          </p:nvPr>
        </p:nvSpPr>
        <p:spPr>
          <a:xfrm flipH="1">
            <a:off x="0" y="4419600"/>
            <a:ext cx="9144000" cy="723900"/>
          </a:xfrm>
          <a:prstGeom prst="rtTriangle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4"/>
            </p:custDataLst>
          </p:nvPr>
        </p:nvSpPr>
        <p:spPr>
          <a:xfrm>
            <a:off x="107836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11"/>
          <p:cNvSpPr/>
          <p:nvPr>
            <p:custDataLst>
              <p:tags r:id="rId5"/>
            </p:custDataLst>
          </p:nvPr>
        </p:nvSpPr>
        <p:spPr>
          <a:xfrm>
            <a:off x="-448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959485" y="362585"/>
            <a:ext cx="1891030" cy="5334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87500" lnSpcReduction="10000"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 baseline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思维导图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980440" y="1424305"/>
            <a:ext cx="7479030" cy="2853690"/>
            <a:chOff x="1258" y="1489"/>
            <a:chExt cx="11778" cy="4494"/>
          </a:xfrm>
        </p:grpSpPr>
        <p:sp>
          <p:nvSpPr>
            <p:cNvPr id="2" name="圆角矩形 1"/>
            <p:cNvSpPr/>
            <p:nvPr/>
          </p:nvSpPr>
          <p:spPr>
            <a:xfrm>
              <a:off x="1258" y="3492"/>
              <a:ext cx="3743" cy="1209"/>
            </a:xfrm>
            <a:prstGeom prst="roundRect">
              <a:avLst/>
            </a:prstGeom>
            <a:solidFill>
              <a:srgbClr val="C7D9FA"/>
            </a:solidFill>
            <a:ln w="3492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5">
                      <a:lumMod val="50000"/>
                    </a:schemeClr>
                  </a:solidFill>
                </a:rPr>
                <a:t>模块二 电商网站二级页面内容版块制作</a:t>
              </a:r>
            </a:p>
          </p:txBody>
        </p:sp>
        <p:sp>
          <p:nvSpPr>
            <p:cNvPr id="5" name="左中括号 4"/>
            <p:cNvSpPr/>
            <p:nvPr/>
          </p:nvSpPr>
          <p:spPr>
            <a:xfrm>
              <a:off x="5218" y="2537"/>
              <a:ext cx="344" cy="3120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562" y="2232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商品详情页制作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62" y="3773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购物车版块的制作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562" y="5335"/>
              <a:ext cx="291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电商网站的表单制作</a:t>
              </a:r>
            </a:p>
          </p:txBody>
        </p:sp>
        <p:cxnSp>
          <p:nvCxnSpPr>
            <p:cNvPr id="13" name="直接连接符 12"/>
            <p:cNvCxnSpPr>
              <a:stCxn id="2" idx="3"/>
              <a:endCxn id="8" idx="1"/>
            </p:cNvCxnSpPr>
            <p:nvPr/>
          </p:nvCxnSpPr>
          <p:spPr>
            <a:xfrm>
              <a:off x="5001" y="4097"/>
              <a:ext cx="561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8313" y="1875"/>
              <a:ext cx="278" cy="1360"/>
              <a:chOff x="8313" y="1875"/>
              <a:chExt cx="278" cy="1360"/>
            </a:xfrm>
          </p:grpSpPr>
          <p:sp>
            <p:nvSpPr>
              <p:cNvPr id="14" name="左中括号 13"/>
              <p:cNvSpPr/>
              <p:nvPr/>
            </p:nvSpPr>
            <p:spPr>
              <a:xfrm>
                <a:off x="8473" y="1875"/>
                <a:ext cx="119" cy="1361"/>
              </a:xfrm>
              <a:prstGeom prst="leftBracket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7" idx="3"/>
                <a:endCxn id="14" idx="1"/>
              </p:cNvCxnSpPr>
              <p:nvPr/>
            </p:nvCxnSpPr>
            <p:spPr>
              <a:xfrm>
                <a:off x="8313" y="2556"/>
                <a:ext cx="160" cy="0"/>
              </a:xfrm>
              <a:prstGeom prst="line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连接符 15"/>
            <p:cNvCxnSpPr/>
            <p:nvPr/>
          </p:nvCxnSpPr>
          <p:spPr>
            <a:xfrm>
              <a:off x="8593" y="1875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592" y="3236"/>
              <a:ext cx="3458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593" y="2556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8593" y="1489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商品详情版块的结构搭建与样式设置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592" y="2151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关联推荐版块的结构搭建与样式设置</a:t>
              </a:r>
              <a:endParaRPr lang="zh-CN" altLang="en-US" sz="1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592" y="2850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000"/>
                <a:t>任务</a:t>
              </a:r>
              <a:r>
                <a:rPr lang="en-US" altLang="zh-CN" sz="1000"/>
                <a:t>3 </a:t>
              </a:r>
              <a:r>
                <a:rPr lang="zh-CN" altLang="en-US" sz="1000"/>
                <a:t>导航区的结构搭建与样式设置</a:t>
              </a:r>
            </a:p>
          </p:txBody>
        </p:sp>
        <p:sp>
          <p:nvSpPr>
            <p:cNvPr id="27" name="左中括号 26"/>
            <p:cNvSpPr/>
            <p:nvPr/>
          </p:nvSpPr>
          <p:spPr>
            <a:xfrm>
              <a:off x="8474" y="3747"/>
              <a:ext cx="119" cy="701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endCxn id="27" idx="1"/>
            </p:cNvCxnSpPr>
            <p:nvPr/>
          </p:nvCxnSpPr>
          <p:spPr>
            <a:xfrm>
              <a:off x="8314" y="4098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593" y="3747"/>
              <a:ext cx="272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593" y="4440"/>
              <a:ext cx="2324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593" y="3373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购物车版块框架搭建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592" y="403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购物车版块美化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8487" y="5659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45" y="5650"/>
              <a:ext cx="306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8644" y="524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1000"/>
                <a:t>任务</a:t>
              </a:r>
              <a:r>
                <a:rPr lang="en-US" altLang="zh-CN" sz="1000"/>
                <a:t>1 </a:t>
              </a:r>
              <a:r>
                <a:rPr sz="1000"/>
                <a:t>电商网站表单设计与优化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3C8759-B38E-3512-3615-01CBB55F61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9" t="17421" r="65928" b="3223"/>
          <a:stretch/>
        </p:blipFill>
        <p:spPr>
          <a:xfrm>
            <a:off x="4277903" y="238675"/>
            <a:ext cx="2455818" cy="4694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8630" y="1242695"/>
            <a:ext cx="2470785" cy="4641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一、CSS背景设置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68630" y="1879600"/>
            <a:ext cx="8184515" cy="936625"/>
          </a:xfrm>
          <a:prstGeom prst="round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CSS可以给元素添加背景颜色和背景图片，以及图片设置,CSS中设置背景的属性有以下几个：</a:t>
            </a:r>
          </a:p>
        </p:txBody>
      </p:sp>
      <p:sp>
        <p:nvSpPr>
          <p:cNvPr id="11" name="矩形 10"/>
          <p:cNvSpPr/>
          <p:nvPr/>
        </p:nvSpPr>
        <p:spPr>
          <a:xfrm>
            <a:off x="469265" y="2938145"/>
            <a:ext cx="8184515" cy="1904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705" rtlCol="0" anchor="ctr"/>
          <a:lstStyle/>
          <a:p>
            <a:pPr marL="285750" indent="-285750" algn="l">
              <a:buClr>
                <a:srgbClr val="3B64DA"/>
              </a:buClr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tx1"/>
                </a:solidFill>
                <a:cs typeface="黑体" panose="02010609060101010101" charset="-122"/>
              </a:rPr>
              <a:t>background-color：背景颜色。</a:t>
            </a:r>
          </a:p>
          <a:p>
            <a:pPr marL="285750" indent="-285750" algn="l">
              <a:buClr>
                <a:srgbClr val="3B64DA"/>
              </a:buClr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tx1"/>
                </a:solidFill>
                <a:cs typeface="黑体" panose="02010609060101010101" charset="-122"/>
              </a:rPr>
              <a:t>background-image：背景图片地址。</a:t>
            </a:r>
          </a:p>
          <a:p>
            <a:pPr marL="285750" indent="-285750" algn="l">
              <a:buClr>
                <a:srgbClr val="3B64DA"/>
              </a:buClr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tx1"/>
                </a:solidFill>
                <a:cs typeface="黑体" panose="02010609060101010101" charset="-122"/>
              </a:rPr>
              <a:t>background-repeat：是否平铺。</a:t>
            </a:r>
          </a:p>
          <a:p>
            <a:pPr marL="285750" indent="-285750" algn="l">
              <a:buClr>
                <a:srgbClr val="3B64DA"/>
              </a:buClr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tx1"/>
                </a:solidFill>
                <a:cs typeface="黑体" panose="02010609060101010101" charset="-122"/>
              </a:rPr>
              <a:t>background-position：背景位置。</a:t>
            </a:r>
          </a:p>
          <a:p>
            <a:pPr marL="285750" indent="-285750" algn="l">
              <a:buClr>
                <a:srgbClr val="3B64DA"/>
              </a:buClr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tx1"/>
                </a:solidFill>
                <a:cs typeface="黑体" panose="02010609060101010101" charset="-122"/>
              </a:rPr>
              <a:t>background-attachment：背景固定还是滚动。</a:t>
            </a:r>
          </a:p>
          <a:p>
            <a:pPr marL="285750" indent="-285750" algn="l">
              <a:buClr>
                <a:srgbClr val="3B64DA"/>
              </a:buClr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tx1"/>
                </a:solidFill>
                <a:cs typeface="黑体" panose="02010609060101010101" charset="-122"/>
              </a:rPr>
              <a:t>Background：是一个复合属性，分别设置背景颜色、背景图片地址、背景平铺、背景滚动、背景位置。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5" name="MH_SubTitle_2"/>
          <p:cNvSpPr/>
          <p:nvPr>
            <p:custDataLst>
              <p:tags r:id="rId2"/>
            </p:custDataLst>
          </p:nvPr>
        </p:nvSpPr>
        <p:spPr>
          <a:xfrm>
            <a:off x="3875405" y="2409825"/>
            <a:ext cx="4364990" cy="5270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600" strike="noStrike" noProof="1">
                <a:solidFill>
                  <a:srgbClr val="66666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值为图像的路径url</a:t>
            </a:r>
          </a:p>
        </p:txBody>
      </p:sp>
      <p:sp>
        <p:nvSpPr>
          <p:cNvPr id="18" name="MH_SubTitle_3"/>
          <p:cNvSpPr/>
          <p:nvPr>
            <p:custDataLst>
              <p:tags r:id="rId3"/>
            </p:custDataLst>
          </p:nvPr>
        </p:nvSpPr>
        <p:spPr>
          <a:xfrm>
            <a:off x="3875405" y="3081655"/>
            <a:ext cx="4364990" cy="116967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anchor="ctr"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trike="noStrike" noProof="1">
                <a:solidFill>
                  <a:srgbClr val="66666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值可以为repeat-x（背景图像将在水平方向重复）、repeat-y（背景图像将在垂直方向重复）、no-repeat（背景图像将仅显示一次）。</a:t>
            </a:r>
            <a:endParaRPr lang="zh-CN" altLang="en-US" strike="noStrike" noProof="1">
              <a:solidFill>
                <a:srgbClr val="666666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2" name="MH_SubTitle_1"/>
          <p:cNvSpPr/>
          <p:nvPr>
            <p:custDataLst>
              <p:tags r:id="rId4"/>
            </p:custDataLst>
          </p:nvPr>
        </p:nvSpPr>
        <p:spPr>
          <a:xfrm>
            <a:off x="3875405" y="1743710"/>
            <a:ext cx="4364990" cy="5270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600" strike="noStrike" noProof="1">
                <a:solidFill>
                  <a:srgbClr val="66666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值可以为颜色名称、十六进制值的颜色、rgb的颜色。</a:t>
            </a:r>
          </a:p>
        </p:txBody>
      </p:sp>
      <p:sp>
        <p:nvSpPr>
          <p:cNvPr id="5" name="MH_Text_1"/>
          <p:cNvSpPr/>
          <p:nvPr>
            <p:custDataLst>
              <p:tags r:id="rId5"/>
            </p:custDataLst>
          </p:nvPr>
        </p:nvSpPr>
        <p:spPr>
          <a:xfrm rot="20743773">
            <a:off x="903605" y="2115820"/>
            <a:ext cx="3084195" cy="509270"/>
          </a:xfrm>
          <a:prstGeom prst="parallelogram">
            <a:avLst/>
          </a:prstGeom>
          <a:solidFill>
            <a:srgbClr val="C7D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600" strike="noStrike" noProof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background-color：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600" strike="noStrike" noProof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背景颜色</a:t>
            </a:r>
          </a:p>
        </p:txBody>
      </p:sp>
      <p:sp>
        <p:nvSpPr>
          <p:cNvPr id="7" name="MH_Other_1"/>
          <p:cNvSpPr/>
          <p:nvPr>
            <p:custDataLst>
              <p:tags r:id="rId6"/>
            </p:custDataLst>
          </p:nvPr>
        </p:nvSpPr>
        <p:spPr>
          <a:xfrm>
            <a:off x="3875405" y="1741805"/>
            <a:ext cx="728345" cy="527050"/>
          </a:xfrm>
          <a:prstGeom prst="homePlate">
            <a:avLst>
              <a:gd name="adj" fmla="val 40309"/>
            </a:avLst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strike="noStrike" noProof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A</a:t>
            </a:r>
            <a:endParaRPr lang="zh-CN" altLang="en-US" sz="3200" strike="noStrike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3" name="MH_Text_2"/>
          <p:cNvSpPr/>
          <p:nvPr>
            <p:custDataLst>
              <p:tags r:id="rId7"/>
            </p:custDataLst>
          </p:nvPr>
        </p:nvSpPr>
        <p:spPr>
          <a:xfrm rot="20743773">
            <a:off x="903605" y="2787650"/>
            <a:ext cx="3084195" cy="509270"/>
          </a:xfrm>
          <a:prstGeom prst="parallelogram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600" strike="noStrike" noProof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background-image：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600" strike="noStrike" noProof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背景图片地址</a:t>
            </a:r>
          </a:p>
        </p:txBody>
      </p:sp>
      <p:sp>
        <p:nvSpPr>
          <p:cNvPr id="14" name="MH_Other_2"/>
          <p:cNvSpPr/>
          <p:nvPr>
            <p:custDataLst>
              <p:tags r:id="rId8"/>
            </p:custDataLst>
          </p:nvPr>
        </p:nvSpPr>
        <p:spPr>
          <a:xfrm>
            <a:off x="3875405" y="2413635"/>
            <a:ext cx="728345" cy="527050"/>
          </a:xfrm>
          <a:prstGeom prst="homePlate">
            <a:avLst>
              <a:gd name="adj" fmla="val 40309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strike="noStrike" noProof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B</a:t>
            </a:r>
            <a:endParaRPr lang="zh-CN" altLang="en-US" sz="3200" strike="noStrike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6" name="MH_Text_3"/>
          <p:cNvSpPr/>
          <p:nvPr>
            <p:custDataLst>
              <p:tags r:id="rId9"/>
            </p:custDataLst>
          </p:nvPr>
        </p:nvSpPr>
        <p:spPr>
          <a:xfrm rot="20743773">
            <a:off x="903605" y="3459480"/>
            <a:ext cx="3084195" cy="509270"/>
          </a:xfrm>
          <a:prstGeom prst="parallelogram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600" strike="noStrike" noProof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background-repeat：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600" strike="noStrike" noProof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是否平铺</a:t>
            </a:r>
          </a:p>
        </p:txBody>
      </p:sp>
      <p:sp>
        <p:nvSpPr>
          <p:cNvPr id="17" name="MH_Other_3"/>
          <p:cNvSpPr/>
          <p:nvPr>
            <p:custDataLst>
              <p:tags r:id="rId10"/>
            </p:custDataLst>
          </p:nvPr>
        </p:nvSpPr>
        <p:spPr>
          <a:xfrm>
            <a:off x="3875405" y="3085465"/>
            <a:ext cx="728345" cy="527050"/>
          </a:xfrm>
          <a:prstGeom prst="homePlate">
            <a:avLst>
              <a:gd name="adj" fmla="val 40309"/>
            </a:avLst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strike="noStrike" noProof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C</a:t>
            </a:r>
            <a:endParaRPr lang="zh-CN" altLang="en-US" sz="3200" strike="noStrike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5" name="MH_SubTitle_2"/>
          <p:cNvSpPr/>
          <p:nvPr>
            <p:custDataLst>
              <p:tags r:id="rId2"/>
            </p:custDataLst>
          </p:nvPr>
        </p:nvSpPr>
        <p:spPr>
          <a:xfrm>
            <a:off x="3875405" y="2929890"/>
            <a:ext cx="4364990" cy="13817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600" strike="noStrike" noProof="1">
                <a:solidFill>
                  <a:srgbClr val="66666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值可以为fixed（当页面的其余部分滚动时，背景图像不会移动），其默认值为scroll（背景图像会随着页面其余部分的滚动而移动）。</a:t>
            </a:r>
          </a:p>
        </p:txBody>
      </p:sp>
      <p:sp>
        <p:nvSpPr>
          <p:cNvPr id="22" name="MH_SubTitle_1"/>
          <p:cNvSpPr/>
          <p:nvPr>
            <p:custDataLst>
              <p:tags r:id="rId3"/>
            </p:custDataLst>
          </p:nvPr>
        </p:nvSpPr>
        <p:spPr>
          <a:xfrm>
            <a:off x="3875405" y="1743710"/>
            <a:ext cx="4364990" cy="100901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600" strike="noStrike" noProof="1">
                <a:solidFill>
                  <a:srgbClr val="66666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值有两个，第一个规定水平位置，第二个规定垂直位置，其值可以为百分比和像素数值。</a:t>
            </a:r>
          </a:p>
        </p:txBody>
      </p:sp>
      <p:sp>
        <p:nvSpPr>
          <p:cNvPr id="5" name="MH_Text_1"/>
          <p:cNvSpPr/>
          <p:nvPr>
            <p:custDataLst>
              <p:tags r:id="rId4"/>
            </p:custDataLst>
          </p:nvPr>
        </p:nvSpPr>
        <p:spPr>
          <a:xfrm rot="20743773">
            <a:off x="903605" y="2115820"/>
            <a:ext cx="3084195" cy="509270"/>
          </a:xfrm>
          <a:prstGeom prst="parallelogram">
            <a:avLst/>
          </a:prstGeom>
          <a:solidFill>
            <a:srgbClr val="C7D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600" strike="noStrike" noProof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background-position：背景位置</a:t>
            </a:r>
          </a:p>
        </p:txBody>
      </p:sp>
      <p:sp>
        <p:nvSpPr>
          <p:cNvPr id="7" name="MH_Other_1"/>
          <p:cNvSpPr/>
          <p:nvPr>
            <p:custDataLst>
              <p:tags r:id="rId5"/>
            </p:custDataLst>
          </p:nvPr>
        </p:nvSpPr>
        <p:spPr>
          <a:xfrm>
            <a:off x="3875405" y="1741805"/>
            <a:ext cx="728345" cy="527050"/>
          </a:xfrm>
          <a:prstGeom prst="homePlate">
            <a:avLst>
              <a:gd name="adj" fmla="val 40309"/>
            </a:avLst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strike="noStrike" noProof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C</a:t>
            </a:r>
            <a:endParaRPr lang="zh-CN" altLang="en-US" sz="3200" strike="noStrike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3" name="MH_Text_2"/>
          <p:cNvSpPr/>
          <p:nvPr>
            <p:custDataLst>
              <p:tags r:id="rId6"/>
            </p:custDataLst>
          </p:nvPr>
        </p:nvSpPr>
        <p:spPr>
          <a:xfrm rot="20743773">
            <a:off x="903605" y="3307715"/>
            <a:ext cx="3084195" cy="509270"/>
          </a:xfrm>
          <a:prstGeom prst="parallelogram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rIns="36195"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600" strike="noStrike" noProof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background-attachment：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600" strike="noStrike" noProof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背景固定还是滚动</a:t>
            </a:r>
          </a:p>
        </p:txBody>
      </p:sp>
      <p:sp>
        <p:nvSpPr>
          <p:cNvPr id="14" name="MH_Other_2"/>
          <p:cNvSpPr/>
          <p:nvPr>
            <p:custDataLst>
              <p:tags r:id="rId7"/>
            </p:custDataLst>
          </p:nvPr>
        </p:nvSpPr>
        <p:spPr>
          <a:xfrm>
            <a:off x="3875405" y="2933700"/>
            <a:ext cx="728345" cy="527050"/>
          </a:xfrm>
          <a:prstGeom prst="homePlate">
            <a:avLst>
              <a:gd name="adj" fmla="val 40309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strike="noStrike" noProof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D</a:t>
            </a:r>
            <a:endParaRPr lang="zh-CN" altLang="en-US" sz="3200" strike="noStrike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7132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思考与总结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9535" y="1224915"/>
            <a:ext cx="2336165" cy="3531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l="7950" t="8833" r="7950" b="7567"/>
          <a:stretch>
            <a:fillRect/>
          </a:stretch>
        </p:blipFill>
        <p:spPr>
          <a:xfrm>
            <a:off x="1022350" y="1253490"/>
            <a:ext cx="4926330" cy="36728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445895" y="2420620"/>
            <a:ext cx="4079875" cy="1337945"/>
          </a:xfrm>
          <a:prstGeom prst="rect">
            <a:avLst/>
          </a:prstGeom>
          <a:solidFill>
            <a:schemeClr val="bg1">
              <a:alpha val="63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b="1">
                <a:solidFill>
                  <a:srgbClr val="3B64DA"/>
                </a:solidFill>
                <a:ea typeface="黑体" panose="02010609060101010101" charset="-122"/>
                <a:cs typeface="黑体" panose="02010609060101010101" charset="-122"/>
              </a:rPr>
              <a:t>要改变表格默认的双重边框需要怎么设置样式？如何设置表格中的表头样式？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能力提升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105" y="1475105"/>
            <a:ext cx="3251200" cy="3251200"/>
          </a:xfrm>
          <a:prstGeom prst="rect">
            <a:avLst/>
          </a:prstGeom>
        </p:spPr>
      </p:pic>
      <p:sp>
        <p:nvSpPr>
          <p:cNvPr id="5" name="折角形 4"/>
          <p:cNvSpPr/>
          <p:nvPr/>
        </p:nvSpPr>
        <p:spPr>
          <a:xfrm>
            <a:off x="4384675" y="1475105"/>
            <a:ext cx="4020820" cy="939800"/>
          </a:xfrm>
          <a:prstGeom prst="foldedCorner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71755" rIns="288290" bIns="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请同学们基于本节学习的知识，完成以下任务：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384675" y="2556510"/>
            <a:ext cx="4020820" cy="936000"/>
          </a:xfrm>
          <a:prstGeom prst="round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cs typeface="黑体" panose="02010609060101010101" charset="-122"/>
              </a:rPr>
              <a:t>1.为购物车区域添加背景图，背景图不能重复显示，需要100%平铺；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384675" y="3602355"/>
            <a:ext cx="4020820" cy="1104900"/>
          </a:xfrm>
          <a:prstGeom prst="roundRect">
            <a:avLst/>
          </a:prstGeom>
          <a:solidFill>
            <a:srgbClr val="C7D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3B64DA"/>
                </a:solidFill>
                <a:cs typeface="黑体" panose="02010609060101010101" charset="-122"/>
              </a:rPr>
              <a:t>2.重新设计并修改“去付款”按钮的样式，改变背景色、字体大小、字体样式等。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任务训练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437640" y="1310640"/>
            <a:ext cx="6099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扫码进入课程网站，获取对应任务单，阅读任务目标，根据任务步骤，完成拓展任务并提交。</a:t>
            </a:r>
          </a:p>
        </p:txBody>
      </p:sp>
      <p:pic>
        <p:nvPicPr>
          <p:cNvPr id="2" name="图片 3" descr="QR 代码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4915" y="2379980"/>
            <a:ext cx="398399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rot="2700000">
            <a:off x="804079" y="16355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0" name="直角三角形 29"/>
          <p:cNvSpPr/>
          <p:nvPr/>
        </p:nvSpPr>
        <p:spPr>
          <a:xfrm rot="13500000">
            <a:off x="-1339050" y="195080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2"/>
            </p:custDataLst>
          </p:nvPr>
        </p:nvSpPr>
        <p:spPr>
          <a:xfrm>
            <a:off x="5090795" y="2078355"/>
            <a:ext cx="283400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感谢观看！</a:t>
            </a: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前端基础》</a:t>
            </a: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2" name="菱形 11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6" name="菱形 25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6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7" name="图片 26" descr="8c3b413800f64c245bf708982ae5c9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  <p:sp>
        <p:nvSpPr>
          <p:cNvPr id="29" name="直角三角形 28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926595" y="383808"/>
            <a:ext cx="1853190" cy="185319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83952" y="1180879"/>
            <a:ext cx="196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商品详情页制作</a:t>
            </a:r>
          </a:p>
        </p:txBody>
      </p:sp>
      <p:sp>
        <p:nvSpPr>
          <p:cNvPr id="15" name="矩形 14"/>
          <p:cNvSpPr/>
          <p:nvPr/>
        </p:nvSpPr>
        <p:spPr>
          <a:xfrm>
            <a:off x="5683952" y="2228011"/>
            <a:ext cx="22250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lang="zh-CN" altLang="en-US" sz="2000" b="1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购物车版块的制作</a:t>
            </a:r>
          </a:p>
        </p:txBody>
      </p:sp>
      <p:sp>
        <p:nvSpPr>
          <p:cNvPr id="21" name="矩形 20"/>
          <p:cNvSpPr/>
          <p:nvPr/>
        </p:nvSpPr>
        <p:spPr>
          <a:xfrm>
            <a:off x="5638867" y="3331658"/>
            <a:ext cx="246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20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电商网站的表单制作</a:t>
            </a:r>
            <a:endParaRPr lang="zh-CN" altLang="en-US" sz="20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4848225" y="1054100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</a:p>
        </p:txBody>
      </p:sp>
      <p:sp>
        <p:nvSpPr>
          <p:cNvPr id="18" name="矩形 17"/>
          <p:cNvSpPr/>
          <p:nvPr/>
        </p:nvSpPr>
        <p:spPr>
          <a:xfrm rot="2700000">
            <a:off x="1405046" y="1190427"/>
            <a:ext cx="1927175" cy="1927175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9" name="PA_矩形 7"/>
          <p:cNvSpPr/>
          <p:nvPr>
            <p:custDataLst>
              <p:tags r:id="rId1"/>
            </p:custDataLst>
          </p:nvPr>
        </p:nvSpPr>
        <p:spPr>
          <a:xfrm>
            <a:off x="1715853" y="1503595"/>
            <a:ext cx="130556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目录</a:t>
            </a: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PA_矩形 7"/>
          <p:cNvSpPr/>
          <p:nvPr>
            <p:custDataLst>
              <p:tags r:id="rId2"/>
            </p:custDataLst>
          </p:nvPr>
        </p:nvSpPr>
        <p:spPr>
          <a:xfrm>
            <a:off x="1662514" y="2201377"/>
            <a:ext cx="14122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CONTENTS</a:t>
            </a: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4848225" y="2127250"/>
            <a:ext cx="790575" cy="731520"/>
          </a:xfrm>
          <a:prstGeom prst="diamond">
            <a:avLst/>
          </a:prstGeom>
          <a:solidFill>
            <a:srgbClr val="3D74EB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</a:p>
        </p:txBody>
      </p:sp>
      <p:sp>
        <p:nvSpPr>
          <p:cNvPr id="6" name="菱形 5"/>
          <p:cNvSpPr/>
          <p:nvPr/>
        </p:nvSpPr>
        <p:spPr>
          <a:xfrm>
            <a:off x="4848225" y="3160395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5400000">
            <a:off x="3608070" y="-2000885"/>
            <a:ext cx="1927225" cy="914400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C92B0"/>
              </a:solidFill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1544627" y="2218229"/>
            <a:ext cx="554482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40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项目五 购物车版块制作</a:t>
            </a:r>
            <a:endParaRPr lang="zh-CN" altLang="en-US" sz="4000" b="1" ker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0" name="矩形 29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项目背景</a:t>
            </a:r>
          </a:p>
        </p:txBody>
      </p:sp>
      <p:pic>
        <p:nvPicPr>
          <p:cNvPr id="11" name="图片 10" descr="C:\Users\Bonnie\Desktop\src=http _fbimg.fangxinxue.net_plan_202108_27_163006392973574.jpeg&amp;refer=http _fbimg.fangxinxue.net&amp;app=2002&amp;size=f9999,10000&amp;q=a80&amp;n=0&amp;g=0n&amp;fmt=jpeg.jpgsrc=http _fbimg.fangxinxue.net_plan_202108_27_163006392973574.jpeg&amp;refer=http _fbimg.fangxinxue.net&amp;app=2002&amp;size=f9999,10000&amp;q=a80&amp;n=0&amp;g=0n&amp;fmt=jpeg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5547995" y="1853565"/>
            <a:ext cx="3206750" cy="2136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L 形 12"/>
          <p:cNvSpPr/>
          <p:nvPr/>
        </p:nvSpPr>
        <p:spPr>
          <a:xfrm rot="16200000">
            <a:off x="3912235" y="3291205"/>
            <a:ext cx="1462405" cy="1402715"/>
          </a:xfrm>
          <a:prstGeom prst="corner">
            <a:avLst>
              <a:gd name="adj1" fmla="val 8012"/>
              <a:gd name="adj2" fmla="val 9506"/>
            </a:avLst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6105" y="1311275"/>
            <a:ext cx="464248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购物车功能已经成为各类电商系商品的一个基础功能，在电商的核心交易流程中，购物车是其中非常重要的一环，它承担商品加购、价格计算、促销活动展示等功能，与会员系统、商品系统、库存系统、订单系统等紧密结合。</a:t>
            </a:r>
          </a:p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购物车页面的制作需要先分析购物车页面的布局构成，购物车页面由标题信息栏、商品列表和结算信息栏组成，购物车列表由多件商品组成，这些商品的标题、图片、规格、价格等信息在每一行中的位置分布是一样的，把商品列表想象成一个表格会发现其完全符合表格的特征，所以购物车中的商品列表使用HTML中的表格元素table来实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9510" y="1267460"/>
            <a:ext cx="7408545" cy="1247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4245" y="1130935"/>
            <a:ext cx="647065" cy="64706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97355" y="1289685"/>
            <a:ext cx="688403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本章节的主要任务是实现购物车页面，购物车页面的布局结构完全符合一个“表格”的特征，所以购物车页面的布局使用table元素实现，本章围绕购物车页面的制作，来展开对HTML中表格的研究，其主要研究内容如下：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077595" y="1275080"/>
            <a:ext cx="359410" cy="359410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59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cs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60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cs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61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cs typeface="黑体" panose="02010609060101010101" charset="-122"/>
                <a:sym typeface="黑体" panose="02010609060101010101" charset="-122"/>
              </a:endParaRPr>
            </a:p>
          </p:txBody>
        </p:sp>
      </p:grp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研究内容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01465" y="3127375"/>
            <a:ext cx="26212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HTML中表格的基本使用方法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8145" y="3637280"/>
            <a:ext cx="22148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fontAlgn="auto"/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HTML中表格样式的美化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1465" y="4076700"/>
            <a:ext cx="36372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使用表格来实现电商网站的购物车页面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38885" y="2641600"/>
            <a:ext cx="2298065" cy="2237105"/>
          </a:xfrm>
          <a:prstGeom prst="ellipse">
            <a:avLst/>
          </a:prstGeom>
          <a:solidFill>
            <a:srgbClr val="E8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黑体" panose="02010609060101010101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436370" y="2825750"/>
            <a:ext cx="1902460" cy="185166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黑体" panose="02010609060101010101" charset="-122"/>
            </a:endParaRPr>
          </a:p>
        </p:txBody>
      </p:sp>
      <p:sp>
        <p:nvSpPr>
          <p:cNvPr id="21" name="弧形 20"/>
          <p:cNvSpPr/>
          <p:nvPr/>
        </p:nvSpPr>
        <p:spPr>
          <a:xfrm>
            <a:off x="1894205" y="2520315"/>
            <a:ext cx="2093595" cy="2479675"/>
          </a:xfrm>
          <a:prstGeom prst="arc">
            <a:avLst>
              <a:gd name="adj1" fmla="val 17209533"/>
              <a:gd name="adj2" fmla="val 4386527"/>
            </a:avLst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7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804285" y="3233420"/>
            <a:ext cx="237490" cy="231140"/>
            <a:chOff x="1357833" y="1607785"/>
            <a:chExt cx="3642430" cy="3642430"/>
          </a:xfrm>
        </p:grpSpPr>
        <p:sp>
          <p:nvSpPr>
            <p:cNvPr id="12" name="椭圆 11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63975" y="3655060"/>
            <a:ext cx="237490" cy="231140"/>
            <a:chOff x="1357833" y="1607785"/>
            <a:chExt cx="3642430" cy="3642430"/>
          </a:xfrm>
        </p:grpSpPr>
        <p:sp>
          <p:nvSpPr>
            <p:cNvPr id="45" name="椭圆 44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804285" y="4076700"/>
            <a:ext cx="237490" cy="231140"/>
            <a:chOff x="1357833" y="1607785"/>
            <a:chExt cx="3642430" cy="3642430"/>
          </a:xfrm>
        </p:grpSpPr>
        <p:sp>
          <p:nvSpPr>
            <p:cNvPr id="48" name="椭圆 47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学习目标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86105" y="1461788"/>
            <a:ext cx="2217420" cy="3276140"/>
            <a:chOff x="2055" y="2500"/>
            <a:chExt cx="7230" cy="3824"/>
          </a:xfrm>
        </p:grpSpPr>
        <p:sp>
          <p:nvSpPr>
            <p:cNvPr id="17" name="圆角矩形 7"/>
            <p:cNvSpPr/>
            <p:nvPr/>
          </p:nvSpPr>
          <p:spPr>
            <a:xfrm>
              <a:off x="2055" y="2718"/>
              <a:ext cx="7230" cy="3606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8"/>
            <p:cNvSpPr/>
            <p:nvPr/>
          </p:nvSpPr>
          <p:spPr>
            <a:xfrm>
              <a:off x="2492" y="3136"/>
              <a:ext cx="6791" cy="23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1.理解表格的基本结构和用法；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2.了解购物车版块的框架搭建思路；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3.熟悉购物车版块的样式美化方法。</a:t>
              </a:r>
            </a:p>
          </p:txBody>
        </p:sp>
        <p:sp>
          <p:nvSpPr>
            <p:cNvPr id="19" name="圆角矩形 11"/>
            <p:cNvSpPr/>
            <p:nvPr/>
          </p:nvSpPr>
          <p:spPr>
            <a:xfrm>
              <a:off x="3339" y="2500"/>
              <a:ext cx="4625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3482" y="2552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知识目标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81705" y="1461692"/>
            <a:ext cx="2217420" cy="3276188"/>
            <a:chOff x="2055" y="2439"/>
            <a:chExt cx="7230" cy="3846"/>
          </a:xfrm>
        </p:grpSpPr>
        <p:sp>
          <p:nvSpPr>
            <p:cNvPr id="5" name="圆角矩形 7"/>
            <p:cNvSpPr/>
            <p:nvPr/>
          </p:nvSpPr>
          <p:spPr>
            <a:xfrm>
              <a:off x="2055" y="2658"/>
              <a:ext cx="7230" cy="3627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8"/>
            <p:cNvSpPr/>
            <p:nvPr/>
          </p:nvSpPr>
          <p:spPr>
            <a:xfrm>
              <a:off x="2303" y="3079"/>
              <a:ext cx="6824" cy="30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1.能够熟练运用相关技术制作出各种表格；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2.能够独立完成表格默认样式的重置操作；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3.能够基于购物车功能分析独立完成其框架搭建工作；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4.能够从视觉审美角度完成购物车板块样式的美化设置。</a:t>
              </a:r>
            </a:p>
          </p:txBody>
        </p:sp>
        <p:sp>
          <p:nvSpPr>
            <p:cNvPr id="9" name="圆角矩形 11"/>
            <p:cNvSpPr/>
            <p:nvPr/>
          </p:nvSpPr>
          <p:spPr>
            <a:xfrm>
              <a:off x="3401" y="2439"/>
              <a:ext cx="4418" cy="50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12"/>
            <p:cNvSpPr txBox="1"/>
            <p:nvPr/>
          </p:nvSpPr>
          <p:spPr>
            <a:xfrm>
              <a:off x="3549" y="2491"/>
              <a:ext cx="4281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技能目标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40475" y="1461135"/>
            <a:ext cx="2217420" cy="3276869"/>
            <a:chOff x="2055" y="2413"/>
            <a:chExt cx="7230" cy="3825"/>
          </a:xfrm>
        </p:grpSpPr>
        <p:sp>
          <p:nvSpPr>
            <p:cNvPr id="12" name="圆角矩形 7"/>
            <p:cNvSpPr/>
            <p:nvPr/>
          </p:nvSpPr>
          <p:spPr>
            <a:xfrm>
              <a:off x="2055" y="2636"/>
              <a:ext cx="7230" cy="3602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8"/>
            <p:cNvSpPr/>
            <p:nvPr/>
          </p:nvSpPr>
          <p:spPr>
            <a:xfrm>
              <a:off x="2376" y="3050"/>
              <a:ext cx="6729" cy="27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1.培养分析能力，掌握功能实现与编程开发之间的紧密联系；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2.培养学生视觉审美能力，能够运用编程技术完成前端的视觉美化工作。</a:t>
              </a:r>
            </a:p>
          </p:txBody>
        </p:sp>
        <p:sp>
          <p:nvSpPr>
            <p:cNvPr id="14" name="圆角矩形 11"/>
            <p:cNvSpPr/>
            <p:nvPr/>
          </p:nvSpPr>
          <p:spPr>
            <a:xfrm>
              <a:off x="3496" y="2413"/>
              <a:ext cx="4371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文本框 12"/>
            <p:cNvSpPr txBox="1"/>
            <p:nvPr/>
          </p:nvSpPr>
          <p:spPr>
            <a:xfrm>
              <a:off x="3537" y="2469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素养目标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14020" y="1514475"/>
            <a:ext cx="3343275" cy="14859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任务二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购物车版块美化</a:t>
            </a:r>
          </a:p>
        </p:txBody>
      </p:sp>
      <p:pic>
        <p:nvPicPr>
          <p:cNvPr id="4" name="图片 3" descr="C:\Users\Bonnie\Desktop\src=http _images.edutt.com_plan_202010_12_160248652999726.png&amp;refer=http _images.edutt.com&amp;app=2002&amp;size=f9999,10000&amp;q=a80&amp;n=0&amp;g=0n&amp;fmt=jpeg.jpgsrc=http _images.edutt.com_plan_202010_12_160248652999726.png&amp;refer=http _images.edutt.com&amp;app=2002&amp;size=f9999,10000&amp;q=a80&amp;n=0&amp;g=0n&amp;fmt=jpeg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3757295" y="885825"/>
            <a:ext cx="5129530" cy="3204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>
                <a:alpha val="2000"/>
              </a:srgbClr>
            </a:solidFill>
          </a:ln>
          <a:effectLst>
            <a:outerShdw blurRad="444500" dist="127000" dir="2700000" algn="tl" rotWithShape="0">
              <a:srgbClr val="000000">
                <a:alpha val="15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265118" y="4"/>
            <a:ext cx="1423045" cy="1143009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265118" y="1257314"/>
            <a:ext cx="1423045" cy="57151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265118" y="3200388"/>
            <a:ext cx="1423045" cy="1943112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230" y="1576070"/>
            <a:ext cx="3177540" cy="49974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452880"/>
            <a:ext cx="3429000" cy="52705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一、表格的默认样式重置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65" y="2285365"/>
            <a:ext cx="2995295" cy="2553335"/>
          </a:xfrm>
          <a:prstGeom prst="rect">
            <a:avLst/>
          </a:prstGeom>
        </p:spPr>
      </p:pic>
      <p:pic>
        <p:nvPicPr>
          <p:cNvPr id="2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615" y="2442845"/>
            <a:ext cx="3331210" cy="22390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燕尾形箭头 5"/>
          <p:cNvSpPr/>
          <p:nvPr/>
        </p:nvSpPr>
        <p:spPr>
          <a:xfrm>
            <a:off x="4194175" y="3282950"/>
            <a:ext cx="440690" cy="558800"/>
          </a:xfrm>
          <a:prstGeom prst="notchedRightArrow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741892;#589952;"/>
  <p:tag name="ISLIDE.ICON" val="#368956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40.5307086614175,&quot;width&quot;:4605.3984251968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270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611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00000000000001},&quot;minSize&quot;:{&quot;size1&quot;:26.699999999999999},&quot;normalSize&quot;:{&quot;size1&quot;:26.700185185185187},&quot;subLayout&quot;:[{&quot;id&quot;:&quot;2021-04-01T15:01:33&quot;,&quot;margin&quot;:{&quot;bottom&quot;:0.026000002399086952,&quot;left&quot;:5.0799999237060547,&quot;right&quot;:6.7729997634887695,&quot;top&quot;:2.9630000591278076},&quot;type&quot;:0},{&quot;id&quot;:&quot;2021-04-01T15:01:33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SubTitle"/>
  <p:tag name="APPLY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SubTitle"/>
  <p:tag name="APPLY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SubTitle"/>
  <p:tag name="APPLY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Text"/>
  <p:tag name="APPLY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11_1*i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b4054ed1e2fb7f9b4"/>
  <p:tag name="KSO_WM_TEMPLATE_ASSEMBLE_GROUPID" val="60656e7b4054ed1e2fb7f9b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Text"/>
  <p:tag name="APPLY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Text"/>
  <p:tag name="APPLYORDER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SubTitle"/>
  <p:tag name="APPLY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SubTitle"/>
  <p:tag name="APPLY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Text"/>
  <p:tag name="APPLY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11_1*i*3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b4054ed1e2fb7f9b4"/>
  <p:tag name="KSO_WM_TEMPLATE_ASSEMBLE_GROUPID" val="60656e7b4054ed1e2fb7f9b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Text"/>
  <p:tag name="APPLY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741892;#589952;"/>
  <p:tag name="ISLIDE.ICON" val="#368956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1_1*i*2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11_1*i*7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1_1*a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804887256f421f8d3ae95ea41b11d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44e1ad5eab84d15bb8152b0e120e00b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4"/>
  <p:tag name="KSO_WM_TEMPLATE_ASSEMBLE_GROUPID" val="60656e7b4054ed1e2fb7f9b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自定义 168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C4D6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1253</Words>
  <Application>Microsoft Office PowerPoint</Application>
  <PresentationFormat>全屏显示(16:9)</PresentationFormat>
  <Paragraphs>115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黑体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Administrator</cp:lastModifiedBy>
  <cp:revision>504</cp:revision>
  <dcterms:created xsi:type="dcterms:W3CDTF">2019-06-21T02:16:00Z</dcterms:created>
  <dcterms:modified xsi:type="dcterms:W3CDTF">2022-05-04T01:18:42Z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TemplateUUID">
    <vt:lpwstr>v1.0_mb_E2QpawOMBC5+dMJ4NzsUIQ==</vt:lpwstr>
  </property>
  <property fmtid="{D5CDD505-2E9C-101B-9397-08002B2CF9AE}" pid="4" name="ICV">
    <vt:lpwstr>C0D83582DF4849AC807483AC1BD13007</vt:lpwstr>
  </property>
</Properties>
</file>