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notesSlides/notesSlide7.xml" ContentType="application/vnd.openxmlformats-officedocument.presentationml.notesSlide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tags/tag69.xml" ContentType="application/vnd.openxmlformats-officedocument.presentationml.tags+xml"/>
  <Override PartName="/ppt/notesSlides/notesSlide9.xml" ContentType="application/vnd.openxmlformats-officedocument.presentationml.notesSlide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notesSlides/notesSlide1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839" r:id="rId2"/>
    <p:sldId id="840" r:id="rId3"/>
    <p:sldId id="841" r:id="rId4"/>
    <p:sldId id="482" r:id="rId5"/>
    <p:sldId id="693" r:id="rId6"/>
    <p:sldId id="694" r:id="rId7"/>
    <p:sldId id="695" r:id="rId8"/>
    <p:sldId id="696" r:id="rId9"/>
    <p:sldId id="639" r:id="rId10"/>
    <p:sldId id="697" r:id="rId11"/>
    <p:sldId id="799" r:id="rId12"/>
    <p:sldId id="698" r:id="rId13"/>
    <p:sldId id="800" r:id="rId14"/>
    <p:sldId id="745" r:id="rId15"/>
    <p:sldId id="796" r:id="rId16"/>
    <p:sldId id="797" r:id="rId17"/>
    <p:sldId id="843" r:id="rId18"/>
    <p:sldId id="844" r:id="rId19"/>
    <p:sldId id="842" r:id="rId20"/>
    <p:sldId id="845" r:id="rId21"/>
    <p:sldId id="846" r:id="rId22"/>
    <p:sldId id="847" r:id="rId23"/>
    <p:sldId id="587" r:id="rId24"/>
    <p:sldId id="588" r:id="rId25"/>
    <p:sldId id="801" r:id="rId26"/>
    <p:sldId id="652" r:id="rId27"/>
    <p:sldId id="775" r:id="rId28"/>
    <p:sldId id="819" r:id="rId29"/>
    <p:sldId id="820" r:id="rId30"/>
    <p:sldId id="777" r:id="rId31"/>
    <p:sldId id="821" r:id="rId32"/>
    <p:sldId id="822" r:id="rId33"/>
    <p:sldId id="823" r:id="rId34"/>
    <p:sldId id="825" r:id="rId35"/>
    <p:sldId id="827" r:id="rId36"/>
    <p:sldId id="828" r:id="rId37"/>
    <p:sldId id="829" r:id="rId38"/>
    <p:sldId id="830" r:id="rId39"/>
    <p:sldId id="831" r:id="rId40"/>
    <p:sldId id="832" r:id="rId41"/>
    <p:sldId id="666" r:id="rId42"/>
    <p:sldId id="542" r:id="rId43"/>
    <p:sldId id="543" r:id="rId44"/>
    <p:sldId id="544" r:id="rId45"/>
    <p:sldId id="546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918" y="108"/>
      </p:cViewPr>
      <p:guideLst>
        <p:guide orient="horz" pos="2211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  <a:t>2022/5/11</a:t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  <a:t>‹#›</a:t>
            </a:fld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9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0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1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12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3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14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15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16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17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8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18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1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9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95655" y="1487805"/>
            <a:ext cx="7638415" cy="320548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72009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9610" y="1487805"/>
            <a:ext cx="254000" cy="487045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1400" y="15563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1">
                <a:solidFill>
                  <a:schemeClr val="bg1"/>
                </a:solidFill>
                <a:ea typeface="黑体" panose="02010609060101010101" charset="-122"/>
                <a:cs typeface="黑体" panose="02010609060101010101" charset="-122"/>
              </a:rPr>
              <a:t>表单标签</a:t>
            </a:r>
            <a:endParaRPr lang="zh-CN" altLang="en-US" b="1">
              <a:solidFill>
                <a:schemeClr val="bg1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688465" y="1975485"/>
            <a:ext cx="67564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1400" y="1999615"/>
            <a:ext cx="715391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0">
                <a:solidFill>
                  <a:schemeClr val="bg1"/>
                </a:solidFill>
                <a:ea typeface="黑体" panose="02010609060101010101" charset="-122"/>
                <a:cs typeface="黑体" panose="02010609060101010101" charset="-122"/>
              </a:rPr>
              <a:t>表单标签用&lt;form&gt;&lt;/form&gt;标记，用于申明表单，定义采集数据的范围，包含了处理表单数据所用CGI程序的URL及数据提交到服务器的方法，其语法如下：</a:t>
            </a:r>
            <a:endParaRPr lang="zh-CN" altLang="en-US" b="0">
              <a:solidFill>
                <a:schemeClr val="bg1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3354070"/>
            <a:ext cx="6303010" cy="117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180" y="1924050"/>
            <a:ext cx="8042910" cy="254571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表单域用于采集用户的输入或选择数据，包含了文本框、多行文本框、密码框、隐藏域、复选框、单选框和下拉选择框等，每一种表单域都有其对应的代码格式。</a:t>
            </a:r>
          </a:p>
        </p:txBody>
      </p:sp>
      <p:sp>
        <p:nvSpPr>
          <p:cNvPr id="9" name="半闭框 8"/>
          <p:cNvSpPr/>
          <p:nvPr/>
        </p:nvSpPr>
        <p:spPr>
          <a:xfrm rot="16200000">
            <a:off x="431800" y="3695700"/>
            <a:ext cx="894080" cy="819150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5010" y="1672590"/>
            <a:ext cx="2032000" cy="457200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表单域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86740" y="1367790"/>
            <a:ext cx="7858125" cy="343662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240" rIns="309626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59455" y="1487805"/>
            <a:ext cx="2522220" cy="457200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表单按钮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51865" y="2059940"/>
            <a:ext cx="7137400" cy="2632710"/>
          </a:xfrm>
          <a:prstGeom prst="round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ts val="256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cs typeface="黑体" panose="02010609060101010101" charset="-122"/>
              </a:rPr>
              <a:t>表单按钮主要是用于控制表单的运行，如提交按钮、复位按钮、一般按钮等，通过操作可以将数据传送到服务器上的CGI脚本或者取消输入。</a:t>
            </a:r>
          </a:p>
          <a:p>
            <a:pPr indent="457200" algn="l" fontAlgn="auto">
              <a:lnSpc>
                <a:spcPts val="256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cs typeface="黑体" panose="02010609060101010101" charset="-122"/>
              </a:rPr>
              <a:t>表单信息的处理过程是这样的：用户单击表单中的提交按钮时，其输入的信息会被系统提交到服务器中，服务器的相关应用程序对提交信息进行处理，处理结果或用户提交的信息将被存储在服务器端的数据库中，或者是将有关信息返回给客户端的浏览器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691640"/>
            <a:ext cx="367728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568450"/>
            <a:ext cx="396748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二、表单与表单元素的基本语法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461895"/>
            <a:ext cx="9144000" cy="499110"/>
          </a:xfrm>
          <a:prstGeom prst="rect">
            <a:avLst/>
          </a:prstGeom>
          <a:solidFill>
            <a:srgbClr val="3C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在HTML中创建表单需要用到&lt;form&gt;标签，具体语法如下：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184525"/>
            <a:ext cx="8420735" cy="1092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595" y="1969770"/>
            <a:ext cx="8103870" cy="236855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9740" y="1816735"/>
            <a:ext cx="8103870" cy="2368550"/>
          </a:xfrm>
          <a:prstGeom prst="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cs typeface="黑体" panose="02010609060101010101" charset="-122"/>
              </a:rPr>
              <a:t>&lt;form&gt;标签及其所包含的元素统称为表单，&lt;form&gt;标签有两个重要的属性，其含义如下：</a:t>
            </a:r>
          </a:p>
          <a:p>
            <a:pPr marL="752475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cs typeface="黑体" panose="02010609060101010101" charset="-122"/>
              </a:rPr>
              <a:t>action属性用来指明将表单提交到哪个页面；</a:t>
            </a:r>
          </a:p>
          <a:p>
            <a:pPr marL="752475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cs typeface="黑体" panose="02010609060101010101" charset="-122"/>
              </a:rPr>
              <a:t>method属性表示使用哪个方式提交数据，包括GET和POST两种方式。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080" y="1560195"/>
            <a:ext cx="7204710" cy="2924810"/>
            <a:chOff x="2595" y="3710"/>
            <a:chExt cx="14012" cy="5845"/>
          </a:xfrm>
        </p:grpSpPr>
        <p:sp>
          <p:nvSpPr>
            <p:cNvPr id="11" name="MH_Other_1"/>
            <p:cNvSpPr/>
            <p:nvPr>
              <p:custDataLst>
                <p:tags r:id="rId2"/>
              </p:custDataLst>
            </p:nvPr>
          </p:nvSpPr>
          <p:spPr>
            <a:xfrm>
              <a:off x="8858" y="6038"/>
              <a:ext cx="1653" cy="1653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3"/>
              </p:custDataLst>
            </p:nvPr>
          </p:nvSpPr>
          <p:spPr>
            <a:xfrm>
              <a:off x="9005" y="6183"/>
              <a:ext cx="1359" cy="1359"/>
            </a:xfrm>
            <a:prstGeom prst="ellipse">
              <a:avLst/>
            </a:prstGeom>
            <a:solidFill>
              <a:srgbClr val="3B64DA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3" name="MH_Other_3"/>
            <p:cNvSpPr/>
            <p:nvPr>
              <p:custDataLst>
                <p:tags r:id="rId4"/>
              </p:custDataLst>
            </p:nvPr>
          </p:nvSpPr>
          <p:spPr>
            <a:xfrm>
              <a:off x="10603" y="6160"/>
              <a:ext cx="313" cy="1408"/>
            </a:xfrm>
            <a:custGeom>
              <a:avLst/>
              <a:gdLst>
                <a:gd name="connsiteX0" fmla="*/ 0 w 200069"/>
                <a:gd name="connsiteY0" fmla="*/ 0 h 904875"/>
                <a:gd name="connsiteX1" fmla="*/ 200025 w 200069"/>
                <a:gd name="connsiteY1" fmla="*/ 490538 h 904875"/>
                <a:gd name="connsiteX2" fmla="*/ 14288 w 200069"/>
                <a:gd name="connsiteY2" fmla="*/ 904875 h 904875"/>
                <a:gd name="connsiteX0-1" fmla="*/ 0 w 202450"/>
                <a:gd name="connsiteY0-2" fmla="*/ 0 h 904875"/>
                <a:gd name="connsiteX1-3" fmla="*/ 202407 w 202450"/>
                <a:gd name="connsiteY1-4" fmla="*/ 471488 h 904875"/>
                <a:gd name="connsiteX2-5" fmla="*/ 14288 w 202450"/>
                <a:gd name="connsiteY2-6" fmla="*/ 904875 h 904875"/>
                <a:gd name="connsiteX0-7" fmla="*/ 0 w 202558"/>
                <a:gd name="connsiteY0-8" fmla="*/ 0 h 904875"/>
                <a:gd name="connsiteX1-9" fmla="*/ 202407 w 202558"/>
                <a:gd name="connsiteY1-10" fmla="*/ 471488 h 904875"/>
                <a:gd name="connsiteX2-11" fmla="*/ 14288 w 202558"/>
                <a:gd name="connsiteY2-12" fmla="*/ 904875 h 904875"/>
                <a:gd name="connsiteX0-13" fmla="*/ 0 w 204846"/>
                <a:gd name="connsiteY0-14" fmla="*/ 0 h 897731"/>
                <a:gd name="connsiteX1-15" fmla="*/ 204788 w 204846"/>
                <a:gd name="connsiteY1-16" fmla="*/ 464344 h 897731"/>
                <a:gd name="connsiteX2-17" fmla="*/ 16669 w 204846"/>
                <a:gd name="connsiteY2-18" fmla="*/ 897731 h 897731"/>
                <a:gd name="connsiteX0-19" fmla="*/ 0 w 204846"/>
                <a:gd name="connsiteY0-20" fmla="*/ 0 h 897731"/>
                <a:gd name="connsiteX1-21" fmla="*/ 204788 w 204846"/>
                <a:gd name="connsiteY1-22" fmla="*/ 464344 h 897731"/>
                <a:gd name="connsiteX2-23" fmla="*/ 16669 w 204846"/>
                <a:gd name="connsiteY2-24" fmla="*/ 897731 h 897731"/>
                <a:gd name="connsiteX0-25" fmla="*/ 0 w 204798"/>
                <a:gd name="connsiteY0-26" fmla="*/ 0 h 916781"/>
                <a:gd name="connsiteX1-27" fmla="*/ 204788 w 204798"/>
                <a:gd name="connsiteY1-28" fmla="*/ 464344 h 916781"/>
                <a:gd name="connsiteX2-29" fmla="*/ 7144 w 204798"/>
                <a:gd name="connsiteY2-30" fmla="*/ 916781 h 916781"/>
                <a:gd name="connsiteX0-31" fmla="*/ 0 w 204800"/>
                <a:gd name="connsiteY0-32" fmla="*/ 0 h 916781"/>
                <a:gd name="connsiteX1-33" fmla="*/ 204788 w 204800"/>
                <a:gd name="connsiteY1-34" fmla="*/ 464344 h 916781"/>
                <a:gd name="connsiteX2-35" fmla="*/ 7144 w 204800"/>
                <a:gd name="connsiteY2-36" fmla="*/ 916781 h 916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4800" h="916781">
                  <a:moveTo>
                    <a:pt x="0" y="0"/>
                  </a:moveTo>
                  <a:cubicBezTo>
                    <a:pt x="158353" y="148432"/>
                    <a:pt x="203597" y="311547"/>
                    <a:pt x="204788" y="464344"/>
                  </a:cubicBezTo>
                  <a:cubicBezTo>
                    <a:pt x="205979" y="617141"/>
                    <a:pt x="120253" y="789782"/>
                    <a:pt x="7144" y="916781"/>
                  </a:cubicBezTo>
                </a:path>
              </a:pathLst>
            </a:custGeom>
            <a:noFill/>
            <a:ln w="25400">
              <a:solidFill>
                <a:srgbClr val="3B64DA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cxnSp>
          <p:nvCxnSpPr>
            <p:cNvPr id="14" name="MH_Other_4"/>
            <p:cNvCxnSpPr/>
            <p:nvPr>
              <p:custDataLst>
                <p:tags r:id="rId5"/>
              </p:custDataLst>
            </p:nvPr>
          </p:nvCxnSpPr>
          <p:spPr>
            <a:xfrm>
              <a:off x="10913" y="6860"/>
              <a:ext cx="355" cy="0"/>
            </a:xfrm>
            <a:prstGeom prst="line">
              <a:avLst/>
            </a:prstGeom>
            <a:ln w="25400">
              <a:solidFill>
                <a:srgbClr val="3B64DA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10815" y="6763"/>
              <a:ext cx="195" cy="193"/>
            </a:xfrm>
            <a:prstGeom prst="ellipse">
              <a:avLst/>
            </a:prstGeom>
            <a:solidFill>
              <a:srgbClr val="3B64DA"/>
            </a:solidFill>
            <a:ln>
              <a:solidFill>
                <a:srgbClr val="3B64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6" name="MH_Other_6"/>
            <p:cNvSpPr/>
            <p:nvPr>
              <p:custDataLst>
                <p:tags r:id="rId7"/>
              </p:custDataLst>
            </p:nvPr>
          </p:nvSpPr>
          <p:spPr>
            <a:xfrm>
              <a:off x="9345" y="6625"/>
              <a:ext cx="680" cy="468"/>
            </a:xfrm>
            <a:custGeom>
              <a:avLst/>
              <a:gdLst>
                <a:gd name="connsiteX0" fmla="*/ 1720704 w 1721074"/>
                <a:gd name="connsiteY0" fmla="*/ 0 h 1180530"/>
                <a:gd name="connsiteX1" fmla="*/ 1721074 w 1721074"/>
                <a:gd name="connsiteY1" fmla="*/ 328961 h 1180530"/>
                <a:gd name="connsiteX2" fmla="*/ 1609393 w 1721074"/>
                <a:gd name="connsiteY2" fmla="*/ 253106 h 1180530"/>
                <a:gd name="connsiteX3" fmla="*/ 1153934 w 1721074"/>
                <a:gd name="connsiteY3" fmla="*/ 933995 h 1180530"/>
                <a:gd name="connsiteX4" fmla="*/ 899597 w 1721074"/>
                <a:gd name="connsiteY4" fmla="*/ 519521 h 1180530"/>
                <a:gd name="connsiteX5" fmla="*/ 532223 w 1721074"/>
                <a:gd name="connsiteY5" fmla="*/ 1009354 h 1180530"/>
                <a:gd name="connsiteX6" fmla="*/ 292016 w 1721074"/>
                <a:gd name="connsiteY6" fmla="*/ 792697 h 1180530"/>
                <a:gd name="connsiteX7" fmla="*/ 0 w 1721074"/>
                <a:gd name="connsiteY7" fmla="*/ 1180530 h 1180530"/>
                <a:gd name="connsiteX8" fmla="*/ 0 w 1721074"/>
                <a:gd name="connsiteY8" fmla="*/ 996382 h 1180530"/>
                <a:gd name="connsiteX9" fmla="*/ 277886 w 1721074"/>
                <a:gd name="connsiteY9" fmla="*/ 613720 h 1180530"/>
                <a:gd name="connsiteX10" fmla="*/ 503963 w 1721074"/>
                <a:gd name="connsiteY10" fmla="*/ 839796 h 1180530"/>
                <a:gd name="connsiteX11" fmla="*/ 923147 w 1721074"/>
                <a:gd name="connsiteY11" fmla="*/ 316994 h 1180530"/>
                <a:gd name="connsiteX12" fmla="*/ 1158644 w 1721074"/>
                <a:gd name="connsiteY12" fmla="*/ 731468 h 1180530"/>
                <a:gd name="connsiteX13" fmla="*/ 1529274 w 1721074"/>
                <a:gd name="connsiteY13" fmla="*/ 198688 h 1180530"/>
                <a:gd name="connsiteX14" fmla="*/ 1414772 w 1721074"/>
                <a:gd name="connsiteY14" fmla="*/ 120917 h 118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1074" h="1180530">
                  <a:moveTo>
                    <a:pt x="1720704" y="0"/>
                  </a:moveTo>
                  <a:lnTo>
                    <a:pt x="1721074" y="328961"/>
                  </a:lnTo>
                  <a:lnTo>
                    <a:pt x="1609393" y="253106"/>
                  </a:lnTo>
                  <a:lnTo>
                    <a:pt x="1153934" y="933995"/>
                  </a:lnTo>
                  <a:lnTo>
                    <a:pt x="899597" y="519521"/>
                  </a:lnTo>
                  <a:lnTo>
                    <a:pt x="532223" y="1009354"/>
                  </a:lnTo>
                  <a:lnTo>
                    <a:pt x="292016" y="792697"/>
                  </a:lnTo>
                  <a:lnTo>
                    <a:pt x="0" y="1180530"/>
                  </a:lnTo>
                  <a:lnTo>
                    <a:pt x="0" y="996382"/>
                  </a:lnTo>
                  <a:lnTo>
                    <a:pt x="277886" y="613720"/>
                  </a:lnTo>
                  <a:lnTo>
                    <a:pt x="503963" y="839796"/>
                  </a:lnTo>
                  <a:lnTo>
                    <a:pt x="923147" y="316994"/>
                  </a:lnTo>
                  <a:lnTo>
                    <a:pt x="1158644" y="731468"/>
                  </a:lnTo>
                  <a:lnTo>
                    <a:pt x="1529274" y="198688"/>
                  </a:lnTo>
                  <a:lnTo>
                    <a:pt x="1414772" y="120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  <a:cs typeface="黑体" panose="02010609060101010101" charset="-122"/>
              </a:endParaRPr>
            </a:p>
          </p:txBody>
        </p:sp>
        <p:sp>
          <p:nvSpPr>
            <p:cNvPr id="17" name="MH_Other_7"/>
            <p:cNvSpPr/>
            <p:nvPr>
              <p:custDataLst>
                <p:tags r:id="rId8"/>
              </p:custDataLst>
            </p:nvPr>
          </p:nvSpPr>
          <p:spPr>
            <a:xfrm flipH="1">
              <a:off x="8713" y="3710"/>
              <a:ext cx="1653" cy="1653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8" name="MH_Other_8"/>
            <p:cNvSpPr/>
            <p:nvPr>
              <p:custDataLst>
                <p:tags r:id="rId9"/>
              </p:custDataLst>
            </p:nvPr>
          </p:nvSpPr>
          <p:spPr>
            <a:xfrm flipH="1">
              <a:off x="8859" y="3857"/>
              <a:ext cx="1359" cy="1359"/>
            </a:xfrm>
            <a:prstGeom prst="ellipse">
              <a:avLst/>
            </a:prstGeom>
            <a:solidFill>
              <a:srgbClr val="00A8E7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9" name="MH_Other_9"/>
            <p:cNvSpPr/>
            <p:nvPr>
              <p:custDataLst>
                <p:tags r:id="rId10"/>
              </p:custDataLst>
            </p:nvPr>
          </p:nvSpPr>
          <p:spPr>
            <a:xfrm flipH="1">
              <a:off x="8308" y="3833"/>
              <a:ext cx="313" cy="1408"/>
            </a:xfrm>
            <a:custGeom>
              <a:avLst/>
              <a:gdLst>
                <a:gd name="connsiteX0" fmla="*/ 0 w 200069"/>
                <a:gd name="connsiteY0" fmla="*/ 0 h 904875"/>
                <a:gd name="connsiteX1" fmla="*/ 200025 w 200069"/>
                <a:gd name="connsiteY1" fmla="*/ 490538 h 904875"/>
                <a:gd name="connsiteX2" fmla="*/ 14288 w 200069"/>
                <a:gd name="connsiteY2" fmla="*/ 904875 h 904875"/>
                <a:gd name="connsiteX0-1" fmla="*/ 0 w 202450"/>
                <a:gd name="connsiteY0-2" fmla="*/ 0 h 904875"/>
                <a:gd name="connsiteX1-3" fmla="*/ 202407 w 202450"/>
                <a:gd name="connsiteY1-4" fmla="*/ 471488 h 904875"/>
                <a:gd name="connsiteX2-5" fmla="*/ 14288 w 202450"/>
                <a:gd name="connsiteY2-6" fmla="*/ 904875 h 904875"/>
                <a:gd name="connsiteX0-7" fmla="*/ 0 w 202558"/>
                <a:gd name="connsiteY0-8" fmla="*/ 0 h 904875"/>
                <a:gd name="connsiteX1-9" fmla="*/ 202407 w 202558"/>
                <a:gd name="connsiteY1-10" fmla="*/ 471488 h 904875"/>
                <a:gd name="connsiteX2-11" fmla="*/ 14288 w 202558"/>
                <a:gd name="connsiteY2-12" fmla="*/ 904875 h 904875"/>
                <a:gd name="connsiteX0-13" fmla="*/ 0 w 204846"/>
                <a:gd name="connsiteY0-14" fmla="*/ 0 h 897731"/>
                <a:gd name="connsiteX1-15" fmla="*/ 204788 w 204846"/>
                <a:gd name="connsiteY1-16" fmla="*/ 464344 h 897731"/>
                <a:gd name="connsiteX2-17" fmla="*/ 16669 w 204846"/>
                <a:gd name="connsiteY2-18" fmla="*/ 897731 h 897731"/>
                <a:gd name="connsiteX0-19" fmla="*/ 0 w 204846"/>
                <a:gd name="connsiteY0-20" fmla="*/ 0 h 897731"/>
                <a:gd name="connsiteX1-21" fmla="*/ 204788 w 204846"/>
                <a:gd name="connsiteY1-22" fmla="*/ 464344 h 897731"/>
                <a:gd name="connsiteX2-23" fmla="*/ 16669 w 204846"/>
                <a:gd name="connsiteY2-24" fmla="*/ 897731 h 897731"/>
                <a:gd name="connsiteX0-25" fmla="*/ 0 w 204798"/>
                <a:gd name="connsiteY0-26" fmla="*/ 0 h 916781"/>
                <a:gd name="connsiteX1-27" fmla="*/ 204788 w 204798"/>
                <a:gd name="connsiteY1-28" fmla="*/ 464344 h 916781"/>
                <a:gd name="connsiteX2-29" fmla="*/ 7144 w 204798"/>
                <a:gd name="connsiteY2-30" fmla="*/ 916781 h 916781"/>
                <a:gd name="connsiteX0-31" fmla="*/ 0 w 204800"/>
                <a:gd name="connsiteY0-32" fmla="*/ 0 h 916781"/>
                <a:gd name="connsiteX1-33" fmla="*/ 204788 w 204800"/>
                <a:gd name="connsiteY1-34" fmla="*/ 464344 h 916781"/>
                <a:gd name="connsiteX2-35" fmla="*/ 7144 w 204800"/>
                <a:gd name="connsiteY2-36" fmla="*/ 916781 h 916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4800" h="916781">
                  <a:moveTo>
                    <a:pt x="0" y="0"/>
                  </a:moveTo>
                  <a:cubicBezTo>
                    <a:pt x="158353" y="148432"/>
                    <a:pt x="203597" y="311547"/>
                    <a:pt x="204788" y="464344"/>
                  </a:cubicBezTo>
                  <a:cubicBezTo>
                    <a:pt x="205979" y="617141"/>
                    <a:pt x="120253" y="789782"/>
                    <a:pt x="7144" y="916781"/>
                  </a:cubicBezTo>
                </a:path>
              </a:pathLst>
            </a:custGeom>
            <a:noFill/>
            <a:ln w="25400">
              <a:solidFill>
                <a:srgbClr val="00A8E7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cxnSp>
          <p:nvCxnSpPr>
            <p:cNvPr id="20" name="MH_Other_10"/>
            <p:cNvCxnSpPr/>
            <p:nvPr>
              <p:custDataLst>
                <p:tags r:id="rId11"/>
              </p:custDataLst>
            </p:nvPr>
          </p:nvCxnSpPr>
          <p:spPr>
            <a:xfrm flipH="1">
              <a:off x="7955" y="4533"/>
              <a:ext cx="355" cy="0"/>
            </a:xfrm>
            <a:prstGeom prst="line">
              <a:avLst/>
            </a:prstGeom>
            <a:ln w="25400">
              <a:solidFill>
                <a:srgbClr val="00A8E7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12"/>
              </p:custDataLst>
            </p:nvPr>
          </p:nvSpPr>
          <p:spPr>
            <a:xfrm flipH="1">
              <a:off x="8213" y="4435"/>
              <a:ext cx="195" cy="195"/>
            </a:xfrm>
            <a:prstGeom prst="ellipse">
              <a:avLst/>
            </a:prstGeom>
            <a:solidFill>
              <a:srgbClr val="00A8E7"/>
            </a:solidFill>
            <a:ln>
              <a:solidFill>
                <a:srgbClr val="00A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22" name="MH_Other_12"/>
            <p:cNvSpPr/>
            <p:nvPr>
              <p:custDataLst>
                <p:tags r:id="rId13"/>
              </p:custDataLst>
            </p:nvPr>
          </p:nvSpPr>
          <p:spPr bwMode="auto">
            <a:xfrm>
              <a:off x="9230" y="4273"/>
              <a:ext cx="615" cy="61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  <a:latin typeface="+mn-lt"/>
                <a:ea typeface="+mn-ea"/>
                <a:cs typeface="黑体" panose="02010609060101010101" charset="-122"/>
              </a:endParaRPr>
            </a:p>
          </p:txBody>
        </p:sp>
        <p:sp>
          <p:nvSpPr>
            <p:cNvPr id="116751" name="MH_SubTitle_1"/>
            <p:cNvSpPr/>
            <p:nvPr>
              <p:custDataLst>
                <p:tags r:id="rId14"/>
              </p:custDataLst>
            </p:nvPr>
          </p:nvSpPr>
          <p:spPr>
            <a:xfrm flipH="1">
              <a:off x="2595" y="4165"/>
              <a:ext cx="5265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r"/>
              <a:r>
                <a:rPr lang="en-US" altLang="zh-CN" sz="2000" b="1">
                  <a:solidFill>
                    <a:srgbClr val="00A8E7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GET</a:t>
              </a:r>
            </a:p>
          </p:txBody>
        </p:sp>
        <p:sp>
          <p:nvSpPr>
            <p:cNvPr id="116752" name="MH_SubTitle_2"/>
            <p:cNvSpPr/>
            <p:nvPr>
              <p:custDataLst>
                <p:tags r:id="rId15"/>
              </p:custDataLst>
            </p:nvPr>
          </p:nvSpPr>
          <p:spPr>
            <a:xfrm>
              <a:off x="11345" y="6493"/>
              <a:ext cx="5263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l"/>
              <a:r>
                <a:rPr lang="en-US" altLang="zh-CN" sz="2000" b="1">
                  <a:solidFill>
                    <a:srgbClr val="3B64DA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POST</a:t>
              </a:r>
            </a:p>
          </p:txBody>
        </p:sp>
        <p:sp>
          <p:nvSpPr>
            <p:cNvPr id="116753" name="MH_Text_2"/>
            <p:cNvSpPr/>
            <p:nvPr>
              <p:custDataLst>
                <p:tags r:id="rId16"/>
              </p:custDataLst>
            </p:nvPr>
          </p:nvSpPr>
          <p:spPr>
            <a:xfrm>
              <a:off x="11345" y="7173"/>
              <a:ext cx="4465" cy="23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lnSpc>
                  <a:spcPct val="130000"/>
                </a:lnSpc>
              </a:pPr>
              <a:r>
                <a:rPr lang="en-US" altLang="zh-CN" sz="160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提交数据不会在地址栏中显示，建议用于提交敏感数据</a:t>
              </a:r>
            </a:p>
          </p:txBody>
        </p:sp>
        <p:sp>
          <p:nvSpPr>
            <p:cNvPr id="116754" name="MH_Text_1"/>
            <p:cNvSpPr/>
            <p:nvPr>
              <p:custDataLst>
                <p:tags r:id="rId17"/>
              </p:custDataLst>
            </p:nvPr>
          </p:nvSpPr>
          <p:spPr>
            <a:xfrm>
              <a:off x="3390" y="4833"/>
              <a:ext cx="4450" cy="23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r">
                <a:lnSpc>
                  <a:spcPct val="130000"/>
                </a:lnSpc>
              </a:pPr>
              <a:r>
                <a:rPr lang="en-US" altLang="zh-CN" sz="160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提交信息会被显示在浏览器的地址栏中，故需尽量避免在GET提交中加入密码等敏感信息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48369" y="1544637"/>
          <a:ext cx="8509000" cy="3352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标签</a:t>
                      </a: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含义</a:t>
                      </a: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&lt;input&gt;</a:t>
                      </a: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根据其type属性值来定义，当type=“text”定义文本输入框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&lt;textarea&gt;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定义文本域（一个可以输入多行文本的控件）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&lt;label&gt;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为表单中的各个控件定义标题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&lt;fieldset&gt;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定义一组相关的表单元素，并使用边框包裹起来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&lt;legend&gt;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 &lt;fieldset&gt; 元素的标题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&lt;select&gt;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定义下拉列表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&lt;optgroup&gt;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定义选项组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&lt;option&gt;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定义下拉列表中的选项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&lt;button&gt;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定义一个可以点击的按钮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&lt;datalist&gt;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指定一个预先定义的输入控件选项列表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&lt;keygen&gt;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定义表单的密钥对生成器字段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&lt;output&gt;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定义一个计算结果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77800" marR="17780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348615" y="1153160"/>
            <a:ext cx="8509635" cy="31305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表单的数据需要填写在表单中的元素中，HTML的表单中可以有以下元素：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7">
            <a:extLst>
              <a:ext uri="{FF2B5EF4-FFF2-40B4-BE49-F238E27FC236}">
                <a16:creationId xmlns:a16="http://schemas.microsoft.com/office/drawing/2014/main" id="{33DE4ED9-2BFB-AF68-44C9-AEFB617F23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59D2A9-70E6-D967-02B7-D38CE9733EA0}"/>
              </a:ext>
            </a:extLst>
          </p:cNvPr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F9E77-9018-1F55-CFA0-2B84F0F253EE}"/>
              </a:ext>
            </a:extLst>
          </p:cNvPr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50A97-B10B-1DFE-4A62-0C37255367B7}"/>
              </a:ext>
            </a:extLst>
          </p:cNvPr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B566B-5B50-F0AD-07A4-5A9EC87E6879}"/>
              </a:ext>
            </a:extLst>
          </p:cNvPr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F1FDAE-8FAA-CC11-3614-B82AD92C2DFB}"/>
              </a:ext>
            </a:extLst>
          </p:cNvPr>
          <p:cNvSpPr txBox="1"/>
          <p:nvPr/>
        </p:nvSpPr>
        <p:spPr>
          <a:xfrm>
            <a:off x="286150" y="1278210"/>
            <a:ext cx="76480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用</a:t>
            </a:r>
            <a:r>
              <a:rPr lang="en-US" altLang="zh-CN" dirty="0"/>
              <a:t>input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属性：声明该元素将是什么控件，改变元素的外观和行为。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包括：</a:t>
            </a:r>
            <a:r>
              <a:rPr lang="en-US" altLang="zh-CN" dirty="0"/>
              <a:t>text/search/checkbox/radio/submit/reset/button/image/email/color/date/file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placeholder:</a:t>
            </a:r>
            <a:r>
              <a:rPr lang="zh-CN" altLang="en-US" dirty="0"/>
              <a:t>提示信息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30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A15CE4B4-AC44-64AC-E343-E8F9E7CC0F49}"/>
              </a:ext>
            </a:extLst>
          </p:cNvPr>
          <p:cNvSpPr txBox="1">
            <a:spLocks/>
          </p:cNvSpPr>
          <p:nvPr/>
        </p:nvSpPr>
        <p:spPr>
          <a:xfrm>
            <a:off x="836510" y="1114116"/>
            <a:ext cx="7548489" cy="311020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/>
              <a:t>Textarea</a:t>
            </a:r>
            <a:r>
              <a:rPr lang="en-US" altLang="zh-CN" sz="2800" dirty="0"/>
              <a:t> </a:t>
            </a:r>
            <a:r>
              <a:rPr lang="zh-CN" altLang="en-US" sz="2800" dirty="0"/>
              <a:t>多行文本框</a:t>
            </a:r>
            <a:endParaRPr lang="en-US" altLang="zh-CN" sz="2800" dirty="0"/>
          </a:p>
          <a:p>
            <a:pPr lvl="1"/>
            <a:r>
              <a:rPr lang="en-US" altLang="zh-CN" sz="2200" dirty="0"/>
              <a:t>cols </a:t>
            </a:r>
            <a:r>
              <a:rPr lang="zh-CN" altLang="en-US" sz="2200" dirty="0"/>
              <a:t>设置以字符列为单位的宽度</a:t>
            </a:r>
            <a:endParaRPr lang="en-US" altLang="zh-CN" sz="2200" dirty="0"/>
          </a:p>
          <a:p>
            <a:pPr lvl="1"/>
            <a:r>
              <a:rPr lang="en-US" altLang="zh-CN" sz="2200" dirty="0"/>
              <a:t>rows </a:t>
            </a:r>
            <a:r>
              <a:rPr lang="zh-CN" altLang="en-US" sz="2200" dirty="0"/>
              <a:t>设置以行为单位的高度。</a:t>
            </a:r>
            <a:endParaRPr lang="en-US" altLang="zh-CN" sz="2200" dirty="0"/>
          </a:p>
          <a:p>
            <a:pPr lvl="1"/>
            <a:r>
              <a:rPr lang="en-US" altLang="zh-CN" sz="2200" dirty="0"/>
              <a:t>&lt;</a:t>
            </a:r>
            <a:r>
              <a:rPr lang="en-US" altLang="zh-CN" sz="2200" dirty="0" err="1"/>
              <a:t>textarea</a:t>
            </a:r>
            <a:r>
              <a:rPr lang="en-US" altLang="zh-CN" sz="2200" dirty="0"/>
              <a:t> name="</a:t>
            </a:r>
            <a:r>
              <a:rPr lang="en-US" altLang="zh-CN" sz="2200" dirty="0" err="1"/>
              <a:t>txt_cm</a:t>
            </a:r>
            <a:r>
              <a:rPr lang="en-US" altLang="zh-CN" sz="2200" dirty="0"/>
              <a:t>" cols="20" rows="5"&gt;</a:t>
            </a:r>
            <a:r>
              <a:rPr lang="zh-CN" altLang="en-US" sz="2200" dirty="0"/>
              <a:t>请写下您的评论</a:t>
            </a:r>
            <a:r>
              <a:rPr lang="en-US" altLang="zh-CN" sz="2200" dirty="0"/>
              <a:t>&lt;/</a:t>
            </a:r>
            <a:r>
              <a:rPr lang="en-US" altLang="zh-CN" sz="2200" dirty="0" err="1"/>
              <a:t>textarea</a:t>
            </a:r>
            <a:r>
              <a:rPr lang="en-US" altLang="zh-CN" sz="2200" dirty="0"/>
              <a:t>&gt;</a:t>
            </a:r>
            <a:endParaRPr lang="zh-CN" altLang="en-US" sz="2200" dirty="0"/>
          </a:p>
          <a:p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3" name="PA_矩形 7">
            <a:extLst>
              <a:ext uri="{FF2B5EF4-FFF2-40B4-BE49-F238E27FC236}">
                <a16:creationId xmlns:a16="http://schemas.microsoft.com/office/drawing/2014/main" id="{33DE4ED9-2BFB-AF68-44C9-AEFB617F23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59D2A9-70E6-D967-02B7-D38CE9733EA0}"/>
              </a:ext>
            </a:extLst>
          </p:cNvPr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F9E77-9018-1F55-CFA0-2B84F0F253EE}"/>
              </a:ext>
            </a:extLst>
          </p:cNvPr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50A97-B10B-1DFE-4A62-0C37255367B7}"/>
              </a:ext>
            </a:extLst>
          </p:cNvPr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B566B-5B50-F0AD-07A4-5A9EC87E6879}"/>
              </a:ext>
            </a:extLst>
          </p:cNvPr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5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A15CE4B4-AC44-64AC-E343-E8F9E7CC0F49}"/>
              </a:ext>
            </a:extLst>
          </p:cNvPr>
          <p:cNvSpPr txBox="1">
            <a:spLocks/>
          </p:cNvSpPr>
          <p:nvPr/>
        </p:nvSpPr>
        <p:spPr>
          <a:xfrm>
            <a:off x="836510" y="1114116"/>
            <a:ext cx="7548489" cy="311020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/>
              <a:t>option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optgroup</a:t>
            </a:r>
            <a:r>
              <a:rPr lang="en-US" altLang="zh-CN" sz="2400" dirty="0"/>
              <a:t>  </a:t>
            </a:r>
            <a:r>
              <a:rPr lang="zh-CN" altLang="en-US" sz="2400" dirty="0"/>
              <a:t>用于创建下拉列表</a:t>
            </a:r>
            <a:endParaRPr lang="en-US" altLang="zh-CN" sz="2400" dirty="0"/>
          </a:p>
          <a:p>
            <a:r>
              <a:rPr lang="zh-CN" altLang="en-US" dirty="0"/>
              <a:t>增强表单的可访问性：</a:t>
            </a:r>
          </a:p>
          <a:p>
            <a:pPr lvl="1"/>
            <a:r>
              <a:rPr lang="en-US" altLang="zh-CN" dirty="0" err="1"/>
              <a:t>optgroup</a:t>
            </a:r>
            <a:r>
              <a:rPr lang="en-US" altLang="zh-CN" dirty="0"/>
              <a:t>  </a:t>
            </a:r>
            <a:r>
              <a:rPr lang="zh-CN" altLang="en-US" dirty="0"/>
              <a:t>用于给下拉列表分组</a:t>
            </a:r>
            <a:endParaRPr lang="en-US" altLang="zh-CN" dirty="0"/>
          </a:p>
          <a:p>
            <a:pPr lvl="1"/>
            <a:r>
              <a:rPr lang="en-US" altLang="zh-CN" dirty="0"/>
              <a:t>&lt;select name="area"&gt;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optgroup</a:t>
            </a:r>
            <a:r>
              <a:rPr lang="en-US" altLang="zh-CN" dirty="0"/>
              <a:t> label="</a:t>
            </a:r>
            <a:r>
              <a:rPr lang="zh-CN" altLang="en-US" dirty="0"/>
              <a:t>杭州</a:t>
            </a:r>
            <a:r>
              <a:rPr lang="en-US" altLang="zh-CN" dirty="0"/>
              <a:t>"&gt;</a:t>
            </a:r>
            <a:endParaRPr lang="zh-CN" altLang="en-US" dirty="0"/>
          </a:p>
          <a:p>
            <a:pPr lvl="3"/>
            <a:r>
              <a:rPr lang="en-US" altLang="zh-CN" dirty="0"/>
              <a:t>&lt;option value="</a:t>
            </a:r>
            <a:r>
              <a:rPr lang="en-US" altLang="zh-CN" dirty="0" err="1"/>
              <a:t>gs</a:t>
            </a:r>
            <a:r>
              <a:rPr lang="en-US" altLang="zh-CN" dirty="0"/>
              <a:t>"&gt;</a:t>
            </a:r>
            <a:r>
              <a:rPr lang="zh-CN" altLang="en-US" dirty="0"/>
              <a:t>拱墅区</a:t>
            </a:r>
            <a:r>
              <a:rPr lang="en-US" altLang="zh-CN" dirty="0"/>
              <a:t>&lt;/option&gt;</a:t>
            </a:r>
          </a:p>
          <a:p>
            <a:pPr lvl="3"/>
            <a:r>
              <a:rPr lang="en-US" altLang="zh-CN" dirty="0"/>
              <a:t>&lt;option value="</a:t>
            </a:r>
            <a:r>
              <a:rPr lang="en-US" altLang="zh-CN" dirty="0" err="1"/>
              <a:t>jg</a:t>
            </a:r>
            <a:r>
              <a:rPr lang="en-US" altLang="zh-CN" dirty="0"/>
              <a:t>"&gt;</a:t>
            </a:r>
            <a:r>
              <a:rPr lang="zh-CN" altLang="en-US" dirty="0"/>
              <a:t>江干区</a:t>
            </a:r>
            <a:r>
              <a:rPr lang="en-US" altLang="zh-CN" dirty="0"/>
              <a:t>&lt;/option&gt;</a:t>
            </a:r>
          </a:p>
          <a:p>
            <a:pPr lvl="2"/>
            <a:r>
              <a:rPr lang="en-US" altLang="zh-CN" dirty="0"/>
              <a:t>&lt;/</a:t>
            </a:r>
            <a:r>
              <a:rPr lang="en-US" altLang="zh-CN" dirty="0" err="1"/>
              <a:t>optgroup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optgroup</a:t>
            </a:r>
            <a:r>
              <a:rPr lang="en-US" altLang="zh-CN" dirty="0"/>
              <a:t> label="</a:t>
            </a:r>
            <a:r>
              <a:rPr lang="zh-CN" altLang="en-US" dirty="0"/>
              <a:t>上海</a:t>
            </a:r>
            <a:r>
              <a:rPr lang="en-US" altLang="zh-CN" dirty="0"/>
              <a:t>"&gt;</a:t>
            </a:r>
            <a:endParaRPr lang="zh-CN" altLang="en-US" dirty="0"/>
          </a:p>
          <a:p>
            <a:pPr lvl="3"/>
            <a:r>
              <a:rPr lang="en-US" altLang="zh-CN" dirty="0"/>
              <a:t>&lt;option value="ja"&gt;</a:t>
            </a:r>
            <a:r>
              <a:rPr lang="zh-CN" altLang="en-US" dirty="0"/>
              <a:t>静安区</a:t>
            </a:r>
            <a:r>
              <a:rPr lang="en-US" altLang="zh-CN" dirty="0"/>
              <a:t>&lt;/option&gt;</a:t>
            </a:r>
          </a:p>
          <a:p>
            <a:pPr lvl="3"/>
            <a:r>
              <a:rPr lang="en-US" altLang="zh-CN" dirty="0"/>
              <a:t>&lt;option value="pd"&gt;</a:t>
            </a:r>
            <a:r>
              <a:rPr lang="zh-CN" altLang="en-US" dirty="0"/>
              <a:t>浦东新区</a:t>
            </a:r>
            <a:r>
              <a:rPr lang="en-US" altLang="zh-CN" dirty="0"/>
              <a:t>&lt;/option&gt;</a:t>
            </a:r>
          </a:p>
          <a:p>
            <a:pPr lvl="2"/>
            <a:r>
              <a:rPr lang="en-US" altLang="zh-CN" dirty="0"/>
              <a:t>&lt;/</a:t>
            </a:r>
            <a:r>
              <a:rPr lang="en-US" altLang="zh-CN" dirty="0" err="1"/>
              <a:t>optgroup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&lt;/select&gt;</a:t>
            </a:r>
          </a:p>
          <a:p>
            <a:pPr lvl="1"/>
            <a:endParaRPr lang="zh-CN" altLang="en-US" dirty="0"/>
          </a:p>
        </p:txBody>
      </p:sp>
      <p:sp>
        <p:nvSpPr>
          <p:cNvPr id="3" name="PA_矩形 7">
            <a:extLst>
              <a:ext uri="{FF2B5EF4-FFF2-40B4-BE49-F238E27FC236}">
                <a16:creationId xmlns:a16="http://schemas.microsoft.com/office/drawing/2014/main" id="{33DE4ED9-2BFB-AF68-44C9-AEFB617F23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59D2A9-70E6-D967-02B7-D38CE9733EA0}"/>
              </a:ext>
            </a:extLst>
          </p:cNvPr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F9E77-9018-1F55-CFA0-2B84F0F253EE}"/>
              </a:ext>
            </a:extLst>
          </p:cNvPr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50A97-B10B-1DFE-4A62-0C37255367B7}"/>
              </a:ext>
            </a:extLst>
          </p:cNvPr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B566B-5B50-F0AD-07A4-5A9EC87E6879}"/>
              </a:ext>
            </a:extLst>
          </p:cNvPr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4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2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3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5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7500" lnSpcReduction="1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1 </a:t>
              </a:r>
              <a:r>
                <a:rPr sz="1000"/>
                <a:t>电商网站表单设计与优化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A15CE4B4-AC44-64AC-E343-E8F9E7CC0F49}"/>
              </a:ext>
            </a:extLst>
          </p:cNvPr>
          <p:cNvSpPr txBox="1">
            <a:spLocks/>
          </p:cNvSpPr>
          <p:nvPr/>
        </p:nvSpPr>
        <p:spPr>
          <a:xfrm>
            <a:off x="836510" y="1114116"/>
            <a:ext cx="7548489" cy="311020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zh-CN" altLang="en-US" sz="2400" dirty="0"/>
              <a:t>属性说明：</a:t>
            </a:r>
            <a:endParaRPr lang="en-US" altLang="zh-CN" sz="2400" dirty="0"/>
          </a:p>
          <a:p>
            <a:pPr marL="800100" lvl="1" indent="-457200">
              <a:lnSpc>
                <a:spcPct val="150000"/>
              </a:lnSpc>
            </a:pPr>
            <a:r>
              <a:rPr lang="en-US" altLang="zh-CN" sz="2100" dirty="0"/>
              <a:t>name</a:t>
            </a:r>
            <a:r>
              <a:rPr lang="zh-CN" altLang="en-US" sz="2100" dirty="0"/>
              <a:t>属性：用于标注控件，可以与</a:t>
            </a:r>
            <a:r>
              <a:rPr lang="en-US" altLang="zh-CN" sz="2100" dirty="0"/>
              <a:t>id</a:t>
            </a:r>
            <a:r>
              <a:rPr lang="zh-CN" altLang="en-US" sz="2100" dirty="0"/>
              <a:t>属性相同，区别在于</a:t>
            </a:r>
            <a:r>
              <a:rPr lang="en-US" altLang="zh-CN" sz="2100" dirty="0"/>
              <a:t>id</a:t>
            </a:r>
            <a:r>
              <a:rPr lang="zh-CN" altLang="en-US" sz="2100" dirty="0"/>
              <a:t>是唯一的，</a:t>
            </a:r>
            <a:r>
              <a:rPr lang="en-US" altLang="zh-CN" sz="2100" dirty="0"/>
              <a:t>name</a:t>
            </a:r>
            <a:r>
              <a:rPr lang="zh-CN" altLang="en-US" sz="2100" dirty="0"/>
              <a:t>可以相同；</a:t>
            </a:r>
          </a:p>
          <a:p>
            <a:pPr marL="800100" lvl="1" indent="-457200">
              <a:lnSpc>
                <a:spcPct val="150000"/>
              </a:lnSpc>
            </a:pPr>
            <a:r>
              <a:rPr lang="zh-CN" altLang="en-US" sz="2100" dirty="0"/>
              <a:t>同一组选择控件的</a:t>
            </a:r>
            <a:r>
              <a:rPr lang="en-US" altLang="zh-CN" sz="2100" dirty="0"/>
              <a:t>name</a:t>
            </a:r>
            <a:r>
              <a:rPr lang="zh-CN" altLang="en-US" sz="2100" dirty="0"/>
              <a:t>通常是相同的，各自再设置一个</a:t>
            </a:r>
            <a:r>
              <a:rPr lang="en-US" altLang="zh-CN" sz="2100" dirty="0"/>
              <a:t>value</a:t>
            </a:r>
            <a:r>
              <a:rPr lang="zh-CN" altLang="en-US" sz="2100" dirty="0"/>
              <a:t>值；</a:t>
            </a:r>
          </a:p>
          <a:p>
            <a:pPr marL="800100" lvl="1" indent="-457200">
              <a:lnSpc>
                <a:spcPct val="150000"/>
              </a:lnSpc>
            </a:pPr>
            <a:r>
              <a:rPr lang="zh-CN" altLang="en-US" sz="2100" dirty="0"/>
              <a:t>用</a:t>
            </a:r>
            <a:r>
              <a:rPr lang="en-US" altLang="zh-CN" sz="2100" dirty="0"/>
              <a:t>selected=“selected”</a:t>
            </a:r>
            <a:r>
              <a:rPr lang="zh-CN" altLang="en-US" sz="2100" dirty="0"/>
              <a:t>和</a:t>
            </a:r>
            <a:r>
              <a:rPr lang="en-US" altLang="zh-CN" sz="2100" dirty="0"/>
              <a:t>checked=“checked”</a:t>
            </a:r>
            <a:r>
              <a:rPr lang="zh-CN" altLang="en-US" sz="2100" dirty="0"/>
              <a:t>设置默认选项；</a:t>
            </a:r>
          </a:p>
          <a:p>
            <a:pPr marL="800100" lvl="1" indent="-457200">
              <a:lnSpc>
                <a:spcPct val="150000"/>
              </a:lnSpc>
            </a:pPr>
            <a:r>
              <a:rPr lang="en-US" altLang="zh-CN" sz="2100" dirty="0"/>
              <a:t>value</a:t>
            </a:r>
            <a:r>
              <a:rPr lang="zh-CN" altLang="en-US" sz="2100" dirty="0"/>
              <a:t>属性：默认值</a:t>
            </a:r>
          </a:p>
          <a:p>
            <a:pPr marL="800100" lvl="1" indent="-457200">
              <a:lnSpc>
                <a:spcPct val="150000"/>
              </a:lnSpc>
            </a:pPr>
            <a:r>
              <a:rPr lang="en-US" altLang="zh-CN" sz="2100" dirty="0"/>
              <a:t>size</a:t>
            </a:r>
            <a:r>
              <a:rPr lang="zh-CN" altLang="en-US" sz="2100" dirty="0"/>
              <a:t>属性：文本框的字符宽度</a:t>
            </a:r>
          </a:p>
          <a:p>
            <a:pPr marL="800100" lvl="1" indent="-457200">
              <a:lnSpc>
                <a:spcPct val="150000"/>
              </a:lnSpc>
            </a:pPr>
            <a:r>
              <a:rPr lang="en-US" altLang="zh-CN" sz="2100" dirty="0"/>
              <a:t>rows</a:t>
            </a:r>
            <a:r>
              <a:rPr lang="zh-CN" altLang="en-US" sz="2100" dirty="0"/>
              <a:t>、</a:t>
            </a:r>
            <a:r>
              <a:rPr lang="en-US" altLang="zh-CN" sz="2100" dirty="0"/>
              <a:t>cols:</a:t>
            </a:r>
            <a:r>
              <a:rPr lang="zh-CN" altLang="en-US" sz="2100" dirty="0"/>
              <a:t>多行文本框的行数和列数，用字符数表示；</a:t>
            </a:r>
          </a:p>
          <a:p>
            <a:pPr lvl="1"/>
            <a:endParaRPr lang="zh-CN" altLang="en-US" dirty="0"/>
          </a:p>
        </p:txBody>
      </p:sp>
      <p:sp>
        <p:nvSpPr>
          <p:cNvPr id="3" name="PA_矩形 7">
            <a:extLst>
              <a:ext uri="{FF2B5EF4-FFF2-40B4-BE49-F238E27FC236}">
                <a16:creationId xmlns:a16="http://schemas.microsoft.com/office/drawing/2014/main" id="{33DE4ED9-2BFB-AF68-44C9-AEFB617F23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59D2A9-70E6-D967-02B7-D38CE9733EA0}"/>
              </a:ext>
            </a:extLst>
          </p:cNvPr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F9E77-9018-1F55-CFA0-2B84F0F253EE}"/>
              </a:ext>
            </a:extLst>
          </p:cNvPr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50A97-B10B-1DFE-4A62-0C37255367B7}"/>
              </a:ext>
            </a:extLst>
          </p:cNvPr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B566B-5B50-F0AD-07A4-5A9EC87E6879}"/>
              </a:ext>
            </a:extLst>
          </p:cNvPr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3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A15CE4B4-AC44-64AC-E343-E8F9E7CC0F49}"/>
              </a:ext>
            </a:extLst>
          </p:cNvPr>
          <p:cNvSpPr txBox="1">
            <a:spLocks/>
          </p:cNvSpPr>
          <p:nvPr/>
        </p:nvSpPr>
        <p:spPr>
          <a:xfrm>
            <a:off x="836510" y="1114116"/>
            <a:ext cx="7548489" cy="311020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增强表单的可访问性：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label</a:t>
            </a:r>
            <a:r>
              <a:rPr lang="zh-CN" altLang="en-US" sz="2400" dirty="0"/>
              <a:t>元素</a:t>
            </a:r>
            <a:r>
              <a:rPr lang="en-US" altLang="zh-CN" sz="2400" dirty="0"/>
              <a:t>:</a:t>
            </a:r>
            <a:r>
              <a:rPr lang="zh-CN" altLang="en-US" sz="2400" dirty="0"/>
              <a:t>定义标注控件的文本与控件的关系，如：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5"/>
                </a:solidFill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&lt;label for="</a:t>
            </a:r>
            <a:r>
              <a:rPr lang="en-US" altLang="zh-CN" sz="2400" dirty="0" err="1">
                <a:solidFill>
                  <a:srgbClr val="FF0000"/>
                </a:solidFill>
              </a:rPr>
              <a:t>rname</a:t>
            </a:r>
            <a:r>
              <a:rPr lang="en-US" altLang="zh-CN" sz="2400" dirty="0">
                <a:solidFill>
                  <a:schemeClr val="accent5"/>
                </a:solidFill>
              </a:rPr>
              <a:t>"&gt;Name&lt;/label&gt;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&lt;input type="text" name="</a:t>
            </a:r>
            <a:r>
              <a:rPr lang="en-US" altLang="zh-CN" sz="2400" dirty="0" err="1">
                <a:solidFill>
                  <a:schemeClr val="accent5"/>
                </a:solidFill>
              </a:rPr>
              <a:t>rname</a:t>
            </a:r>
            <a:r>
              <a:rPr lang="en-US" altLang="zh-CN" sz="2400" dirty="0">
                <a:solidFill>
                  <a:schemeClr val="accent5"/>
                </a:solidFill>
              </a:rPr>
              <a:t>" </a:t>
            </a:r>
            <a:r>
              <a:rPr lang="en-US" altLang="zh-CN" sz="2400" dirty="0">
                <a:solidFill>
                  <a:srgbClr val="FF0000"/>
                </a:solidFill>
              </a:rPr>
              <a:t>id="</a:t>
            </a:r>
            <a:r>
              <a:rPr lang="en-US" altLang="zh-CN" sz="2400" dirty="0" err="1">
                <a:solidFill>
                  <a:srgbClr val="FF0000"/>
                </a:solidFill>
              </a:rPr>
              <a:t>rname</a:t>
            </a:r>
            <a:r>
              <a:rPr lang="en-US" altLang="zh-CN" sz="2400" dirty="0">
                <a:solidFill>
                  <a:srgbClr val="FF0000"/>
                </a:solidFill>
              </a:rPr>
              <a:t>" </a:t>
            </a:r>
            <a:r>
              <a:rPr lang="en-US" altLang="zh-CN" sz="2400" dirty="0">
                <a:solidFill>
                  <a:schemeClr val="accent5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&lt;/form &gt; </a:t>
            </a:r>
            <a:r>
              <a:rPr lang="en-US" altLang="zh-CN" sz="2400" dirty="0"/>
              <a:t>   </a:t>
            </a:r>
          </a:p>
          <a:p>
            <a:r>
              <a:rPr lang="zh-CN" altLang="en-US" sz="2400" dirty="0"/>
              <a:t>单击该标注，就将焦点赋予对应的表单控件（必须有</a:t>
            </a:r>
            <a:r>
              <a:rPr lang="en-US" altLang="zh-CN" sz="2400" dirty="0"/>
              <a:t>id</a:t>
            </a:r>
            <a:r>
              <a:rPr lang="zh-CN" altLang="en-US" sz="2400" dirty="0"/>
              <a:t>属性）；    </a:t>
            </a:r>
          </a:p>
          <a:p>
            <a:pPr lvl="1"/>
            <a:endParaRPr lang="zh-CN" altLang="en-US" dirty="0"/>
          </a:p>
        </p:txBody>
      </p:sp>
      <p:sp>
        <p:nvSpPr>
          <p:cNvPr id="3" name="PA_矩形 7">
            <a:extLst>
              <a:ext uri="{FF2B5EF4-FFF2-40B4-BE49-F238E27FC236}">
                <a16:creationId xmlns:a16="http://schemas.microsoft.com/office/drawing/2014/main" id="{33DE4ED9-2BFB-AF68-44C9-AEFB617F23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59D2A9-70E6-D967-02B7-D38CE9733EA0}"/>
              </a:ext>
            </a:extLst>
          </p:cNvPr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F9E77-9018-1F55-CFA0-2B84F0F253EE}"/>
              </a:ext>
            </a:extLst>
          </p:cNvPr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50A97-B10B-1DFE-4A62-0C37255367B7}"/>
              </a:ext>
            </a:extLst>
          </p:cNvPr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B566B-5B50-F0AD-07A4-5A9EC87E6879}"/>
              </a:ext>
            </a:extLst>
          </p:cNvPr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>
            <a:extLst>
              <a:ext uri="{FF2B5EF4-FFF2-40B4-BE49-F238E27FC236}">
                <a16:creationId xmlns:a16="http://schemas.microsoft.com/office/drawing/2014/main" id="{A15CE4B4-AC44-64AC-E343-E8F9E7CC0F49}"/>
              </a:ext>
            </a:extLst>
          </p:cNvPr>
          <p:cNvSpPr txBox="1">
            <a:spLocks/>
          </p:cNvSpPr>
          <p:nvPr/>
        </p:nvSpPr>
        <p:spPr>
          <a:xfrm>
            <a:off x="836510" y="1114116"/>
            <a:ext cx="7548489" cy="311020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增强表单的可访问性：</a:t>
            </a:r>
          </a:p>
          <a:p>
            <a:pPr lvl="1"/>
            <a:r>
              <a:rPr lang="en-US" altLang="zh-CN" dirty="0" err="1"/>
              <a:t>fieldset</a:t>
            </a:r>
            <a:r>
              <a:rPr lang="zh-CN" altLang="en-US" dirty="0"/>
              <a:t>：用于将表单域元素分组（组成员用线圈起来），可嵌套使用</a:t>
            </a:r>
          </a:p>
          <a:p>
            <a:pPr lvl="1"/>
            <a:r>
              <a:rPr lang="en-US" altLang="zh-CN" dirty="0"/>
              <a:t>legend</a:t>
            </a:r>
            <a:r>
              <a:rPr lang="zh-CN" altLang="en-US" dirty="0"/>
              <a:t>：为分组设置标题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tabindex</a:t>
            </a:r>
            <a:r>
              <a:rPr lang="zh-CN" altLang="en-US" dirty="0"/>
              <a:t>属性，控制</a:t>
            </a:r>
            <a:r>
              <a:rPr lang="en-US" altLang="zh-CN" dirty="0"/>
              <a:t>Tab</a:t>
            </a:r>
            <a:r>
              <a:rPr lang="zh-CN" altLang="en-US" dirty="0"/>
              <a:t>键控制顺序，值不需要连续，可以在以后插入其他元素。</a:t>
            </a:r>
          </a:p>
          <a:p>
            <a:pPr lvl="1"/>
            <a:endParaRPr lang="zh-CN" altLang="en-US" dirty="0"/>
          </a:p>
        </p:txBody>
      </p:sp>
      <p:sp>
        <p:nvSpPr>
          <p:cNvPr id="3" name="PA_矩形 7">
            <a:extLst>
              <a:ext uri="{FF2B5EF4-FFF2-40B4-BE49-F238E27FC236}">
                <a16:creationId xmlns:a16="http://schemas.microsoft.com/office/drawing/2014/main" id="{33DE4ED9-2BFB-AF68-44C9-AEFB617F23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59D2A9-70E6-D967-02B7-D38CE9733EA0}"/>
              </a:ext>
            </a:extLst>
          </p:cNvPr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F9E77-9018-1F55-CFA0-2B84F0F253EE}"/>
              </a:ext>
            </a:extLst>
          </p:cNvPr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50A97-B10B-1DFE-4A62-0C37255367B7}"/>
              </a:ext>
            </a:extLst>
          </p:cNvPr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B566B-5B50-F0AD-07A4-5A9EC87E6879}"/>
              </a:ext>
            </a:extLst>
          </p:cNvPr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14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766570"/>
            <a:ext cx="7454265" cy="2900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604645"/>
            <a:ext cx="7454265" cy="2900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表单属于HTML文档的一部分，其中包含了输入框、复选框、单选按钮、提交按钮等不同的表单控件，用户通过修改表单中的元素来完成表单填写，通过表单中的提交按钮将表单数据提交给后端程序。请同学们在项目中创建代表注册页面的HTML文件以及相关的样式文件，并将样式引入注册页面的HTML文件中，为电商网站表单设计与优化的实施做准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96365"/>
            <a:ext cx="35147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步骤1：注册页面结构分析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454025" y="2117725"/>
            <a:ext cx="4163695" cy="256159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rgbClr val="2D3A4A"/>
                </a:solidFill>
                <a:cs typeface="黑体" panose="02010609060101010101" charset="-122"/>
              </a:rPr>
              <a:t>在一个电子商务网站中，会员基本信息注册页面包含了标题、会员名称、真实姓名、性别、登录密码、确认密码、联系电话、电子邮箱、地址按钮等，如图所示。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F358E2-761D-C724-5AB0-D9E17CC86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1" t="7248" r="25692" b="9025"/>
          <a:stretch/>
        </p:blipFill>
        <p:spPr>
          <a:xfrm>
            <a:off x="4525863" y="1519311"/>
            <a:ext cx="4397701" cy="3412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670" y="1807845"/>
            <a:ext cx="8126095" cy="258762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基于对注册页面效果图的分析，从页面各个功能实现思考，表单最外层需要使用&lt;form&gt;包含所有表单信息，其中“性别”使用单选框实现，“地址栏”使用下拉菜单实现，其余表单元素均使用&lt;input&gt;标签。</a:t>
            </a:r>
          </a:p>
        </p:txBody>
      </p:sp>
      <p:sp>
        <p:nvSpPr>
          <p:cNvPr id="8" name="半闭框 7"/>
          <p:cNvSpPr/>
          <p:nvPr/>
        </p:nvSpPr>
        <p:spPr>
          <a:xfrm rot="16200000">
            <a:off x="920115" y="3339465"/>
            <a:ext cx="671195" cy="160591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16355"/>
            <a:ext cx="283464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步骤2：标题制作</a:t>
            </a:r>
          </a:p>
        </p:txBody>
      </p:sp>
      <p:sp>
        <p:nvSpPr>
          <p:cNvPr id="3" name="矩形 2"/>
          <p:cNvSpPr/>
          <p:nvPr/>
        </p:nvSpPr>
        <p:spPr>
          <a:xfrm>
            <a:off x="586105" y="2001520"/>
            <a:ext cx="8008620" cy="134175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0419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en-US" altLang="zh-CN" dirty="0">
              <a:solidFill>
                <a:schemeClr val="bg1"/>
              </a:solidFill>
              <a:cs typeface="黑体" panose="02010609060101010101" charset="-122"/>
            </a:endParaRP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cs typeface="黑体" panose="02010609060101010101" charset="-122"/>
              </a:rPr>
              <a:t>观察上图发现，在整个注册页面有一个标题“会员基本信息”，可以使用代表标题的标签&lt;h</a:t>
            </a:r>
            <a:r>
              <a:rPr lang="en-US" altLang="zh-CN" dirty="0">
                <a:solidFill>
                  <a:schemeClr val="bg1"/>
                </a:solidFill>
                <a:cs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cs typeface="黑体" panose="02010609060101010101" charset="-122"/>
              </a:rPr>
              <a:t>&gt;实现，代码如下：</a:t>
            </a:r>
            <a:endParaRPr lang="en-US" altLang="zh-CN" dirty="0">
              <a:solidFill>
                <a:schemeClr val="bg1"/>
              </a:solidFill>
              <a:cs typeface="黑体" panose="02010609060101010101" charset="-122"/>
            </a:endParaRPr>
          </a:p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altLang="zh-CN" dirty="0">
                <a:solidFill>
                  <a:schemeClr val="bg1"/>
                </a:solidFill>
                <a:cs typeface="黑体" panose="02010609060101010101" charset="-122"/>
              </a:rPr>
              <a:t>&lt;h2&gt;</a:t>
            </a:r>
            <a:r>
              <a:rPr lang="en-US" altLang="zh-CN" dirty="0" err="1">
                <a:solidFill>
                  <a:schemeClr val="bg1"/>
                </a:solidFill>
                <a:cs typeface="黑体" panose="02010609060101010101" charset="-122"/>
              </a:rPr>
              <a:t>Regist</a:t>
            </a:r>
            <a:r>
              <a:rPr lang="en-US" altLang="zh-CN" dirty="0">
                <a:solidFill>
                  <a:schemeClr val="bg1"/>
                </a:solidFill>
                <a:cs typeface="黑体" panose="02010609060101010101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cs typeface="黑体" panose="02010609060101010101" charset="-122"/>
              </a:rPr>
              <a:t>会员基本信息</a:t>
            </a:r>
            <a:r>
              <a:rPr lang="en-US" altLang="zh-CN" dirty="0">
                <a:solidFill>
                  <a:schemeClr val="bg1"/>
                </a:solidFill>
                <a:cs typeface="黑体" panose="02010609060101010101" charset="-122"/>
              </a:rPr>
              <a:t>&lt;/h2&gt;</a:t>
            </a:r>
            <a:endParaRPr lang="zh-CN" altLang="en-US" dirty="0">
              <a:solidFill>
                <a:schemeClr val="bg1"/>
              </a:solidFill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2822" y="3503125"/>
            <a:ext cx="4267249" cy="1142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sz="1600" b="0" dirty="0">
                <a:ea typeface="黑体" panose="02010609060101010101" charset="-122"/>
                <a:cs typeface="黑体" panose="02010609060101010101" charset="-122"/>
              </a:rPr>
              <a:t>虽然使用了标题标签&lt;h</a:t>
            </a:r>
            <a:r>
              <a:rPr lang="en-US" altLang="zh-CN" sz="1600" b="0" dirty="0"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1600" b="0" dirty="0">
                <a:ea typeface="黑体" panose="02010609060101010101" charset="-122"/>
                <a:cs typeface="黑体" panose="02010609060101010101" charset="-122"/>
              </a:rPr>
              <a:t>&gt;，但其基本样式还不能满足效果图，所以需要对其文本的大小、颜色、行高等进行设置，代码如下：</a:t>
            </a:r>
            <a:endParaRPr lang="zh-CN" altLang="en-US" sz="1600" b="0" dirty="0"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E17B2F-59A9-6780-651F-833B096489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5" t="32699" r="4077" b="34397"/>
          <a:stretch/>
        </p:blipFill>
        <p:spPr>
          <a:xfrm>
            <a:off x="5451231" y="2571750"/>
            <a:ext cx="2912012" cy="240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404620"/>
            <a:ext cx="2973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步骤3:会员名称制作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150" y="2017442"/>
            <a:ext cx="3057867" cy="3029369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cs typeface="黑体" panose="02010609060101010101" charset="-122"/>
              </a:rPr>
              <a:t>观察</a:t>
            </a:r>
            <a:r>
              <a:rPr lang="zh-CN" altLang="en-US" sz="1600" dirty="0">
                <a:cs typeface="黑体" panose="02010609060101010101" charset="-122"/>
                <a:sym typeface="+mn-ea"/>
              </a:rPr>
              <a:t>注册页面</a:t>
            </a:r>
            <a:r>
              <a:rPr lang="zh-CN" altLang="en-US" sz="1600" dirty="0">
                <a:cs typeface="黑体" panose="02010609060101010101" charset="-122"/>
              </a:rPr>
              <a:t>图发现，在整个注册页面标题下方的是会员名称，由左侧的标题和右侧文本输入框组成，可以用表单功能实现。在表单中标题使用label元素实现，普通文本框由&lt;input&gt;标签实现，代码如下：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DB3382-3EE2-90C6-165A-7BE6113FC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7882" r="25769" b="38709"/>
          <a:stretch/>
        </p:blipFill>
        <p:spPr>
          <a:xfrm>
            <a:off x="3463787" y="2271932"/>
            <a:ext cx="5591714" cy="2304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000" y="1714500"/>
            <a:ext cx="8128000" cy="489585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以上代码中，&lt;input&gt;标签的部分属性含义如下：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508000" y="2361565"/>
            <a:ext cx="8128635" cy="2015490"/>
          </a:xfrm>
          <a:prstGeom prst="rect">
            <a:avLst/>
          </a:prstGeom>
          <a:solidFill>
            <a:srgbClr val="3C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marL="357505" indent="-285750" algn="l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dirty="0">
                <a:cs typeface="黑体" panose="02010609060101010101" charset="-122"/>
              </a:rPr>
              <a:t>type="text"：会员名称使用普通文本输入框；</a:t>
            </a:r>
          </a:p>
          <a:p>
            <a:pPr marL="357505" indent="-285750" algn="l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dirty="0">
                <a:cs typeface="黑体" panose="02010609060101010101" charset="-122"/>
              </a:rPr>
              <a:t>name="title"：定义 input 元素的名称；</a:t>
            </a:r>
          </a:p>
          <a:p>
            <a:pPr marL="357505" indent="-285750" algn="l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dirty="0">
                <a:cs typeface="黑体" panose="02010609060101010101" charset="-122"/>
              </a:rPr>
              <a:t>placeholder="6位以上字母或数字组合，字母区分大小写"：用户填写提示。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8631" y="1487170"/>
            <a:ext cx="4194810" cy="3031176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cs typeface="黑体" panose="02010609060101010101" charset="-122"/>
              </a:rPr>
              <a:t>会员名称输入框的边框需要设置为实线显示并调整粗细、颜色及角度。另外，还需要设置边框的宽、高及边距，代码如下：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EBCA6-35BC-0034-6EDF-99883C18CD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5" t="17882" r="11646" b="8410"/>
          <a:stretch/>
        </p:blipFill>
        <p:spPr>
          <a:xfrm>
            <a:off x="5352758" y="330306"/>
            <a:ext cx="2733382" cy="4545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 b="1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4935"/>
            <a:ext cx="327025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步骤4：真实姓名制作</a:t>
            </a:r>
          </a:p>
        </p:txBody>
      </p:sp>
      <p:sp>
        <p:nvSpPr>
          <p:cNvPr id="7" name="矩形 6"/>
          <p:cNvSpPr/>
          <p:nvPr/>
        </p:nvSpPr>
        <p:spPr>
          <a:xfrm>
            <a:off x="534670" y="2042795"/>
            <a:ext cx="8126095" cy="92329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在注册页面中，真实姓名位于会员名称下方，其制作与步骤3会员名称制作方式一致，在此不做赘述。真实姓名制作的代码如下：</a:t>
            </a:r>
          </a:p>
        </p:txBody>
      </p:sp>
      <p:sp>
        <p:nvSpPr>
          <p:cNvPr id="8" name="半闭框 7"/>
          <p:cNvSpPr/>
          <p:nvPr/>
        </p:nvSpPr>
        <p:spPr>
          <a:xfrm rot="16200000">
            <a:off x="920115" y="1910080"/>
            <a:ext cx="671195" cy="160591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55662" y="4374515"/>
            <a:ext cx="7716716" cy="4428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ea typeface="黑体" panose="02010609060101010101" charset="-122"/>
                <a:cs typeface="黑体" panose="02010609060101010101" charset="-122"/>
              </a:rPr>
              <a:t>真实姓名的样式设置与步骤3会员名称共用一套样式即可，代码参考步骤3。</a:t>
            </a:r>
            <a:endParaRPr lang="zh-CN" altLang="en-US" b="0" dirty="0"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6457EF-5C7C-EFF8-D7A8-65AB1F414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1" t="27151" r="33846" b="63025"/>
          <a:stretch/>
        </p:blipFill>
        <p:spPr>
          <a:xfrm>
            <a:off x="944049" y="3214455"/>
            <a:ext cx="7418074" cy="858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0965"/>
            <a:ext cx="327025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步骤5：性别制作</a:t>
            </a:r>
          </a:p>
        </p:txBody>
      </p:sp>
      <p:sp>
        <p:nvSpPr>
          <p:cNvPr id="5" name="矩形 4"/>
          <p:cNvSpPr/>
          <p:nvPr/>
        </p:nvSpPr>
        <p:spPr>
          <a:xfrm>
            <a:off x="586105" y="1987550"/>
            <a:ext cx="8008620" cy="279717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7198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  <a:cs typeface="黑体" panose="02010609060101010101" charset="-122"/>
              </a:rPr>
              <a:t>在注册页面中，性别选择由左侧的标题和右侧单选框组成。在表单中标题使用label元素实现，单选框由input元素实现，其type="radio"，代码如下：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8D86D2-34E9-9CAB-06CE-6679EF688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33663" r="42643" b="50864"/>
          <a:stretch/>
        </p:blipFill>
        <p:spPr>
          <a:xfrm>
            <a:off x="1097279" y="3095897"/>
            <a:ext cx="6476042" cy="1391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6090" y="1296035"/>
            <a:ext cx="8183880" cy="1642745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>
                <a:cs typeface="黑体" panose="02010609060101010101" charset="-122"/>
              </a:rPr>
              <a:t>上述代码中，&lt;input&gt;标签的部分属性含义解读如下：</a:t>
            </a:r>
          </a:p>
          <a:p>
            <a:pPr marL="71628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>
                <a:cs typeface="黑体" panose="02010609060101010101" charset="-122"/>
              </a:rPr>
              <a:t>type="radio"：性别使用单选框；</a:t>
            </a:r>
          </a:p>
          <a:p>
            <a:pPr marL="71628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>
                <a:cs typeface="黑体" panose="02010609060101010101" charset="-122"/>
              </a:rPr>
              <a:t>value="先生"：规定单选框的值；</a:t>
            </a:r>
          </a:p>
          <a:p>
            <a:pPr marL="716280" indent="-285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>
                <a:cs typeface="黑体" panose="02010609060101010101" charset="-122"/>
              </a:rPr>
              <a:t>checked=""：设置默认选中。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7061" y="3251251"/>
            <a:ext cx="280332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b="0" dirty="0">
                <a:ea typeface="黑体" panose="02010609060101010101" charset="-122"/>
                <a:cs typeface="黑体" panose="02010609060101010101" charset="-122"/>
              </a:rPr>
              <a:t>性别选择部分的单选框需要设置其宽、高等样式，代码如下：</a:t>
            </a:r>
            <a:endParaRPr lang="zh-CN" altLang="en-US" b="0" dirty="0"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D7EA0F-C7C9-10AA-4F9B-3908C06DE6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1" t="54354" r="11286" b="21682"/>
          <a:stretch/>
        </p:blipFill>
        <p:spPr>
          <a:xfrm>
            <a:off x="4894868" y="3084195"/>
            <a:ext cx="2929784" cy="1949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" y="1370965"/>
            <a:ext cx="39952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黑体" panose="02010609060101010101" charset="-122"/>
              </a:rPr>
              <a:t>步骤6：登录密码与确认密码制作</a:t>
            </a:r>
          </a:p>
        </p:txBody>
      </p:sp>
      <p:sp>
        <p:nvSpPr>
          <p:cNvPr id="7" name="矩形 6"/>
          <p:cNvSpPr/>
          <p:nvPr/>
        </p:nvSpPr>
        <p:spPr>
          <a:xfrm>
            <a:off x="534670" y="2126615"/>
            <a:ext cx="7835607" cy="1160146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在注册页面中，登录密码部分由左侧的标题和右侧单选框组成。在表单中标题使用label元素实现，密码框由input元素实现，其type=" password"定义密码输入框，密码输入框中的字符会被隐藏，代码如下：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233036" y="3469982"/>
            <a:ext cx="2669638" cy="1142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 dirty="0">
                <a:ea typeface="黑体" panose="02010609060101010101" charset="-122"/>
                <a:cs typeface="黑体" panose="02010609060101010101" charset="-122"/>
              </a:rPr>
              <a:t>登录密码的样式设置与步骤3会员名称共用一套样式即可，代码参考步骤3。</a:t>
            </a:r>
            <a:endParaRPr lang="zh-CN" altLang="en-US" sz="1600" b="0" dirty="0"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37343D-6A93-2DAA-0147-0BC891AFD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t="53041" r="27560" b="28040"/>
          <a:stretch/>
        </p:blipFill>
        <p:spPr>
          <a:xfrm>
            <a:off x="586193" y="3446586"/>
            <a:ext cx="5702066" cy="1142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" y="1377950"/>
            <a:ext cx="4164037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黑体" panose="02010609060101010101" charset="-122"/>
              </a:rPr>
              <a:t>步骤</a:t>
            </a:r>
            <a:r>
              <a:rPr lang="en-US" altLang="zh-CN" dirty="0">
                <a:cs typeface="黑体" panose="02010609060101010101" charset="-122"/>
              </a:rPr>
              <a:t>7</a:t>
            </a:r>
            <a:r>
              <a:rPr lang="zh-CN" altLang="en-US" dirty="0">
                <a:cs typeface="黑体" panose="02010609060101010101" charset="-122"/>
              </a:rPr>
              <a:t>：联系电话和电子邮箱制作</a:t>
            </a:r>
          </a:p>
        </p:txBody>
      </p:sp>
      <p:sp>
        <p:nvSpPr>
          <p:cNvPr id="7" name="矩形 6"/>
          <p:cNvSpPr/>
          <p:nvPr/>
        </p:nvSpPr>
        <p:spPr>
          <a:xfrm>
            <a:off x="534670" y="2078356"/>
            <a:ext cx="7955182" cy="121539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在注册页面中，联系电话、电子邮箱由左侧的标题和右侧文本输入框组成。在表单中标题使用label元素实现，普通文本框由&lt;input&gt;标签实现，type="tel"表示电话号码输入框，代码如下：</a:t>
            </a:r>
          </a:p>
        </p:txBody>
      </p:sp>
      <p:sp>
        <p:nvSpPr>
          <p:cNvPr id="3" name="半闭框 2"/>
          <p:cNvSpPr/>
          <p:nvPr/>
        </p:nvSpPr>
        <p:spPr>
          <a:xfrm rot="16200000">
            <a:off x="130175" y="3616960"/>
            <a:ext cx="1397000" cy="750570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238632" y="3400815"/>
            <a:ext cx="2451979" cy="15119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 dirty="0">
                <a:ea typeface="黑体" panose="02010609060101010101" charset="-122"/>
                <a:cs typeface="黑体" panose="02010609060101010101" charset="-122"/>
              </a:rPr>
              <a:t>联系电话</a:t>
            </a:r>
            <a:r>
              <a:rPr lang="zh-CN" altLang="en-US" sz="1600" b="0" dirty="0">
                <a:ea typeface="黑体" panose="02010609060101010101" charset="-122"/>
                <a:cs typeface="黑体" panose="02010609060101010101" charset="-122"/>
              </a:rPr>
              <a:t>、电子邮箱</a:t>
            </a:r>
            <a:r>
              <a:rPr lang="zh-CN" sz="1600" b="0" dirty="0">
                <a:ea typeface="黑体" panose="02010609060101010101" charset="-122"/>
                <a:cs typeface="黑体" panose="02010609060101010101" charset="-122"/>
              </a:rPr>
              <a:t>的样式设置与步骤3会员名称共用一套样式即可，代码参考步骤3。</a:t>
            </a:r>
            <a:endParaRPr lang="zh-CN" altLang="en-US" sz="1600" b="0" dirty="0"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3EC41E-6F8B-E7E0-7E4D-400EF1214E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51333" r="37178" b="30885"/>
          <a:stretch/>
        </p:blipFill>
        <p:spPr>
          <a:xfrm>
            <a:off x="534670" y="3400815"/>
            <a:ext cx="5569201" cy="1289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4935"/>
            <a:ext cx="327025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黑体" panose="02010609060101010101" charset="-122"/>
              </a:rPr>
              <a:t>步骤</a:t>
            </a:r>
            <a:r>
              <a:rPr lang="en-US" altLang="zh-CN" dirty="0">
                <a:cs typeface="黑体" panose="02010609060101010101" charset="-122"/>
              </a:rPr>
              <a:t>8</a:t>
            </a:r>
            <a:r>
              <a:rPr lang="zh-CN" altLang="en-US" dirty="0">
                <a:cs typeface="黑体" panose="02010609060101010101" charset="-122"/>
              </a:rPr>
              <a:t>：地址输入框制作</a:t>
            </a:r>
          </a:p>
        </p:txBody>
      </p:sp>
      <p:sp>
        <p:nvSpPr>
          <p:cNvPr id="7" name="矩形 6"/>
          <p:cNvSpPr/>
          <p:nvPr/>
        </p:nvSpPr>
        <p:spPr>
          <a:xfrm>
            <a:off x="271144" y="2069476"/>
            <a:ext cx="8333740" cy="1435291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sz="1600" dirty="0">
                <a:solidFill>
                  <a:srgbClr val="2D3A4A"/>
                </a:solidFill>
                <a:cs typeface="黑体" panose="02010609060101010101" charset="-122"/>
              </a:rPr>
              <a:t>在注册页面中，地址输入框由左侧的标题和右侧下拉选择框及文本输入框组成。在表单中标题使用label元素实现，普通文本框由&lt;input&gt;标签实现，下拉选择框由&lt;select&gt;标签实现，其中&lt;select&gt;标签定义单选或多选下拉菜单，&lt;option&gt;标签于定义列表中的可用选项，其代码如下：</a:t>
            </a:r>
          </a:p>
        </p:txBody>
      </p:sp>
      <p:sp>
        <p:nvSpPr>
          <p:cNvPr id="8" name="半闭框 7"/>
          <p:cNvSpPr/>
          <p:nvPr/>
        </p:nvSpPr>
        <p:spPr>
          <a:xfrm rot="16200000">
            <a:off x="738505" y="3593465"/>
            <a:ext cx="671195" cy="160591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F8A70-8D43-110A-E76F-9FD679356A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3" t="48347" r="28846" b="27044"/>
          <a:stretch/>
        </p:blipFill>
        <p:spPr>
          <a:xfrm>
            <a:off x="2463359" y="3241136"/>
            <a:ext cx="6419065" cy="1717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0060" y="1618615"/>
            <a:ext cx="8184515" cy="93662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cs typeface="黑体" panose="02010609060101010101" charset="-122"/>
              </a:rPr>
              <a:t>普通文本框的样式设置与步骤3共用一套，具体代码参考步骤3。除此之外，select下拉选择也需要设置颜色及边距，代码如下：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8D9235-740F-0AED-3E6D-48FC3A225E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6" t="58588" r="9923" b="19932"/>
          <a:stretch/>
        </p:blipFill>
        <p:spPr>
          <a:xfrm>
            <a:off x="1413803" y="2869809"/>
            <a:ext cx="3158197" cy="1727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0965"/>
            <a:ext cx="327025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黑体" panose="02010609060101010101" charset="-122"/>
              </a:rPr>
              <a:t>步骤</a:t>
            </a:r>
            <a:r>
              <a:rPr lang="en-US" altLang="zh-CN" dirty="0">
                <a:cs typeface="黑体" panose="02010609060101010101" charset="-122"/>
              </a:rPr>
              <a:t>9</a:t>
            </a:r>
            <a:r>
              <a:rPr lang="zh-CN" altLang="en-US" dirty="0">
                <a:cs typeface="黑体" panose="02010609060101010101" charset="-122"/>
              </a:rPr>
              <a:t>：制作用户注册协议</a:t>
            </a:r>
          </a:p>
        </p:txBody>
      </p:sp>
      <p:sp>
        <p:nvSpPr>
          <p:cNvPr id="5" name="矩形 4"/>
          <p:cNvSpPr/>
          <p:nvPr/>
        </p:nvSpPr>
        <p:spPr>
          <a:xfrm>
            <a:off x="565149" y="2060575"/>
            <a:ext cx="8163853" cy="1523834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tIns="36195" rIns="71755" bIns="3619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cs typeface="黑体" panose="02010609060101010101" charset="-122"/>
              </a:rPr>
              <a:t>在注册页面的下方，有一个勾选用户注册协议的操作，用户通过勾选完成操作。用户注册协议可以由复选框实现，用户可以操作该复选框选中与取消，使用type="checkbox"来定义一个复选框，代码如下：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75E77D-E659-57A8-DB7C-923335768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4" t="64705" r="35769" b="25053"/>
          <a:stretch/>
        </p:blipFill>
        <p:spPr>
          <a:xfrm>
            <a:off x="765397" y="3812506"/>
            <a:ext cx="6071302" cy="780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535" y="1918970"/>
            <a:ext cx="7948930" cy="43751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复选框需要设置宽度、高度等，其代码如下：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E0737C-0BC8-3675-5CF8-C5118CEC68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2" t="43937" r="2230" b="38851"/>
          <a:stretch/>
        </p:blipFill>
        <p:spPr>
          <a:xfrm>
            <a:off x="1624817" y="2866343"/>
            <a:ext cx="3184301" cy="1459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0965"/>
            <a:ext cx="327025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黑体" panose="02010609060101010101" charset="-122"/>
              </a:rPr>
              <a:t>步骤1</a:t>
            </a:r>
            <a:r>
              <a:rPr lang="en-US" altLang="zh-CN" dirty="0">
                <a:cs typeface="黑体" panose="02010609060101010101" charset="-122"/>
              </a:rPr>
              <a:t>0</a:t>
            </a:r>
            <a:r>
              <a:rPr lang="zh-CN" altLang="en-US" dirty="0">
                <a:cs typeface="黑体" panose="02010609060101010101" charset="-122"/>
              </a:rPr>
              <a:t>：免费注册按钮</a:t>
            </a:r>
          </a:p>
        </p:txBody>
      </p:sp>
      <p:sp>
        <p:nvSpPr>
          <p:cNvPr id="7" name="矩形 6"/>
          <p:cNvSpPr/>
          <p:nvPr/>
        </p:nvSpPr>
        <p:spPr>
          <a:xfrm>
            <a:off x="353059" y="2181226"/>
            <a:ext cx="8636195" cy="1525612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在整个注册页面的最下方，有一个“免费注册”的按钮，该按钮可以使用&lt;button&gt;标签制作，因为表单要提交数据到服务器，所以其type的值必须为"submit"，type值为submit的按钮可以将form表单中用户填写的数据与其name属性的值一起提交到服务器，代码如下：</a:t>
            </a:r>
          </a:p>
        </p:txBody>
      </p:sp>
      <p:sp>
        <p:nvSpPr>
          <p:cNvPr id="8" name="半闭框 7"/>
          <p:cNvSpPr/>
          <p:nvPr/>
        </p:nvSpPr>
        <p:spPr>
          <a:xfrm rot="16200000">
            <a:off x="738505" y="3593465"/>
            <a:ext cx="671195" cy="160591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71C79-63C2-543E-2AF1-334D203CFA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3" t="74662" r="38462" b="17514"/>
          <a:stretch/>
        </p:blipFill>
        <p:spPr>
          <a:xfrm>
            <a:off x="467460" y="3990406"/>
            <a:ext cx="6364055" cy="67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289357" y="2218864"/>
            <a:ext cx="65659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项目六 电商网站的表单制作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535" y="1337945"/>
            <a:ext cx="7948930" cy="1018540"/>
          </a:xfrm>
          <a:prstGeom prst="rect">
            <a:avLst/>
          </a:prstGeom>
          <a:solidFill>
            <a:srgbClr val="80A6F2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  <a:cs typeface="黑体" panose="02010609060101010101" charset="-122"/>
              </a:rPr>
              <a:t>注册按钮需要设置其背景颜色、边框角度、字体颜色、容器长度、容器宽度等，其代码如下：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57B61B-0CC5-5E3D-F4C1-770733EAD3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8" t="62002" r="4461" b="9691"/>
          <a:stretch/>
        </p:blipFill>
        <p:spPr>
          <a:xfrm>
            <a:off x="1125414" y="2518118"/>
            <a:ext cx="2947183" cy="2474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8630" y="1501140"/>
            <a:ext cx="407860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一、新增的&lt;input&gt;标签type属性值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68630" y="2242185"/>
            <a:ext cx="3809365" cy="238442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HTML5中新增了&lt;input&gt;标签里type的属性值，使&lt;input&gt;标签的功能更加丰富，新增的常用属性值有以下几种：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675010" y="825945"/>
          <a:ext cx="4239895" cy="418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type属性值</a:t>
                      </a: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含义</a:t>
                      </a: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示例代码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email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输入邮箱格式</a:t>
                      </a: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type="email"&gt;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tel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输入手机号码格式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type="tel"&gt;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url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输入url格式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type="url"&gt;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number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输入数字格式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type="number"&gt;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search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搜索框（体现语义化）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type="search"&gt;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range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自由拖动滑块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type="range"&gt;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time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小时分钟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type="time"&gt;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date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年月日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type="date"&gt;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datetime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时间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type="datetime"&gt;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month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月年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type="month"&gt;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week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星期 年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&lt;input type="week"&gt;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628900"/>
            <a:ext cx="4079875" cy="922020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&lt;from&gt;标签有什么作用，如何使用？如何实现下拉选择框？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84675" y="2556510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黑体" panose="02010609060101010101" charset="-122"/>
              </a:rPr>
              <a:t>1.网站中都有反馈建议的入口，请设计一个问题反馈的表单；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84675" y="3602355"/>
            <a:ext cx="4020820" cy="11049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3B64DA"/>
                </a:solidFill>
                <a:cs typeface="黑体" panose="02010609060101010101" charset="-122"/>
              </a:rPr>
              <a:t>2.问题反馈的表单包含标题、反馈类型、反馈内容、反馈人姓名以及提交按钮，将收到的反馈内容提交给另外一个页面。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项目背景</a:t>
            </a: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415030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105" y="1113155"/>
            <a:ext cx="464248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表单是用户向系统传递和修改数据信息的主要方式，同时也是系统获取用户数据、响应反馈结果的主要方式，可以说表单是人机交互中重要的数据媒介。</a:t>
            </a:r>
          </a:p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电商网站中，最常用的表单就是注册页面，网站通过在注册页面设置表单对象收集用户的会员名、姓名、密码、电话等信息，这些表单对象包括单行文本框、复选框、密码输入框、单选框、下拉选择等，通过表单对象获取这些信息后，再使用表单标签&lt;form&gt;将这些信息发送到网站后端程序，其中form标签的属性action定义表单数据提交的后端程序url地址，后端程序根据定义好的业务逻辑处理这些数据后返回处理结果，比如注册成功、注册失败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本章节的主要任务是制作电商网站的注册页面，而注册页面的内容由HTML中的表单元素构成，故本章内容主要研究HTML中表单的相关知识，其主要研究内容有以下几点：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研究内容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3822700" y="2677160"/>
            <a:ext cx="20828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sz="16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HTML中表单的概念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1465" y="3127375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HTML中表单的使用方法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08145" y="3602355"/>
            <a:ext cx="2418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常用表单元素的使用方式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01465" y="4076700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如何将HTML中表单的内容提交到服务端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7315" y="4541520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对注册页面的表单元素进行样式的美化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黑体" panose="0201060906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黑体" panose="02010609060101010101" charset="-122"/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61080" y="2811780"/>
            <a:ext cx="237490" cy="231140"/>
            <a:chOff x="1357833" y="1607785"/>
            <a:chExt cx="3642430" cy="3642430"/>
          </a:xfrm>
        </p:grpSpPr>
        <p:sp>
          <p:nvSpPr>
            <p:cNvPr id="24" name="椭圆 23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22" name="椭圆 2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28" name="椭圆 2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35" name="椭圆 3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561080" y="4498340"/>
            <a:ext cx="237490" cy="231140"/>
            <a:chOff x="1357833" y="1607785"/>
            <a:chExt cx="3642430" cy="3642430"/>
          </a:xfrm>
        </p:grpSpPr>
        <p:sp>
          <p:nvSpPr>
            <p:cNvPr id="51" name="椭圆 50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学习目标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6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1.理解HTML中表单的概念；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2.了解CSS控制表单样式的方法；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3.认识商城注册页面的相关功能。</a:t>
              </a: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1.能够熟练使用HTML中的表单完成电商网站注册页面的开发；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2.你能够熟练使用CSS控制表单样式完成电商网站注册页面的优化。</a:t>
              </a: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2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1.培养学生独立完成任务的能力；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2.培养学生对待任务或工作的积极性与主动性。</a:t>
              </a: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任务一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电商网站表单设计与优化</a:t>
            </a: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68668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2898775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一、表单概述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23465" y="2516235"/>
            <a:ext cx="4496108" cy="2416824"/>
            <a:chOff x="6245" y="3513"/>
            <a:chExt cx="6868" cy="4467"/>
          </a:xfrm>
        </p:grpSpPr>
        <p:sp>
          <p:nvSpPr>
            <p:cNvPr id="36" name="MH_Other_1"/>
            <p:cNvSpPr/>
            <p:nvPr>
              <p:custDataLst>
                <p:tags r:id="rId2"/>
              </p:custDataLst>
            </p:nvPr>
          </p:nvSpPr>
          <p:spPr bwMode="gray">
            <a:xfrm>
              <a:off x="7260" y="5470"/>
              <a:ext cx="2195" cy="1255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37" name="MH_Other_2"/>
            <p:cNvSpPr/>
            <p:nvPr>
              <p:custDataLst>
                <p:tags r:id="rId3"/>
              </p:custDataLst>
            </p:nvPr>
          </p:nvSpPr>
          <p:spPr bwMode="gray">
            <a:xfrm>
              <a:off x="9478" y="5470"/>
              <a:ext cx="425" cy="1255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38" name="MH_Other_3"/>
            <p:cNvSpPr/>
            <p:nvPr>
              <p:custDataLst>
                <p:tags r:id="rId4"/>
              </p:custDataLst>
            </p:nvPr>
          </p:nvSpPr>
          <p:spPr bwMode="gray">
            <a:xfrm flipH="1">
              <a:off x="9938" y="5470"/>
              <a:ext cx="2195" cy="1255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307205" name="MH_SubTitle_1"/>
            <p:cNvSpPr/>
            <p:nvPr>
              <p:custDataLst>
                <p:tags r:id="rId5"/>
              </p:custDataLst>
            </p:nvPr>
          </p:nvSpPr>
          <p:spPr>
            <a:xfrm>
              <a:off x="6245" y="3558"/>
              <a:ext cx="1758" cy="1757"/>
            </a:xfrm>
            <a:prstGeom prst="roundRect">
              <a:avLst>
                <a:gd name="adj" fmla="val 11764"/>
              </a:avLst>
            </a:prstGeom>
            <a:solidFill>
              <a:srgbClr val="8DCE46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algn="ctr" latinLnBrk="1"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表单标签</a:t>
              </a:r>
              <a:endParaRPr lang="zh-CN" altLang="en-US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307206" name="MH_SubTitle_2"/>
            <p:cNvSpPr/>
            <p:nvPr>
              <p:custDataLst>
                <p:tags r:id="rId6"/>
              </p:custDataLst>
            </p:nvPr>
          </p:nvSpPr>
          <p:spPr>
            <a:xfrm>
              <a:off x="8798" y="3513"/>
              <a:ext cx="1757" cy="1757"/>
            </a:xfrm>
            <a:prstGeom prst="roundRect">
              <a:avLst>
                <a:gd name="adj" fmla="val 11764"/>
              </a:avLst>
            </a:prstGeom>
            <a:solidFill>
              <a:srgbClr val="FEC200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algn="ctr" latinLnBrk="1"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表单域</a:t>
              </a:r>
              <a:endParaRPr lang="zh-CN" altLang="en-US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307207" name="MH_SubTitle_3"/>
            <p:cNvSpPr/>
            <p:nvPr>
              <p:custDataLst>
                <p:tags r:id="rId7"/>
              </p:custDataLst>
            </p:nvPr>
          </p:nvSpPr>
          <p:spPr>
            <a:xfrm>
              <a:off x="11355" y="3558"/>
              <a:ext cx="1758" cy="1757"/>
            </a:xfrm>
            <a:prstGeom prst="roundRect">
              <a:avLst>
                <a:gd name="adj" fmla="val 11764"/>
              </a:avLst>
            </a:prstGeom>
            <a:solidFill>
              <a:srgbClr val="54BDFE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algn="ctr" latinLnBrk="1"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表单按钮</a:t>
              </a:r>
              <a:endParaRPr lang="zh-CN" altLang="en-US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39" name="MH_Title_1"/>
            <p:cNvSpPr/>
            <p:nvPr>
              <p:custDataLst>
                <p:tags r:id="rId8"/>
              </p:custDataLst>
            </p:nvPr>
          </p:nvSpPr>
          <p:spPr>
            <a:xfrm>
              <a:off x="6885" y="6535"/>
              <a:ext cx="5663" cy="1445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HTML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40.5307086614175,&quot;width&quot;:4605.3984251968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Other"/>
  <p:tag name="APPLY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SubTitle"/>
  <p:tag name="APPLY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26日"/>
  <p:tag name="POCKET_APPLY_TYPE" val="Slide"/>
  <p:tag name="APPLYTYPE" val="Title"/>
  <p:tag name="APPLY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Other"/>
  <p:tag name="APPLYORDER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SubTitle"/>
  <p:tag name="APPLY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SubTitle"/>
  <p:tag name="APPLY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Text"/>
  <p:tag name="APPLY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7日"/>
  <p:tag name="POCKET_APPLY_TYPE" val="Slide"/>
  <p:tag name="APPLYTYPE" val="Text"/>
  <p:tag name="APPLY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7c8dd42-5281-4070-ac77-f33b119963a7}"/>
  <p:tag name="TABLE_RECT" val="193.431*19.425*504.1*366.15"/>
  <p:tag name="TABLE_EMPHASIZE_COLOR" val="6579300"/>
  <p:tag name="TABLE_ONEKEY_SKIN_IDX" val="0"/>
  <p:tag name="TABLE_SKINIDX" val="-1"/>
  <p:tag name="TABLE_COLORIDX" val="l"/>
  <p:tag name="TABLE_ENDDRAG_ORIGIN_RECT" val="670*263"/>
  <p:tag name="TABLE_ENDDRAG_RECT" val="27*121*670*26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d80192-6ebe-4eca-8044-e22791b939ac}"/>
  <p:tag name="TABLE_RECT" val="114.111*60.935*547.85*324"/>
  <p:tag name="TABLE_EMPHASIZE_COLOR" val="6579300"/>
  <p:tag name="TABLE_ONEKEY_SKIN_IDX" val="0"/>
  <p:tag name="TABLE_SKINIDX" val="-1"/>
  <p:tag name="TABLE_COLORIDX" val="l"/>
  <p:tag name="TABLE_ENDDRAG_ORIGIN_RECT" val="333*326"/>
  <p:tag name="TABLE_ENDDRAG_RECT" val="267*101*333*3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501</TotalTime>
  <Words>2515</Words>
  <Application>Microsoft Office PowerPoint</Application>
  <PresentationFormat>全屏显示(16:9)</PresentationFormat>
  <Paragraphs>258</Paragraphs>
  <Slides>45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黑体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Administrator</cp:lastModifiedBy>
  <cp:revision>528</cp:revision>
  <dcterms:created xsi:type="dcterms:W3CDTF">2019-06-21T02:16:00Z</dcterms:created>
  <dcterms:modified xsi:type="dcterms:W3CDTF">2022-05-11T01:45:40Z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