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50"/>
  </p:handoutMasterIdLst>
  <p:sldIdLst>
    <p:sldId id="849" r:id="rId3"/>
    <p:sldId id="850" r:id="rId4"/>
    <p:sldId id="851" r:id="rId5"/>
    <p:sldId id="482" r:id="rId6"/>
    <p:sldId id="693" r:id="rId7"/>
    <p:sldId id="694" r:id="rId9"/>
    <p:sldId id="695" r:id="rId10"/>
    <p:sldId id="696" r:id="rId11"/>
    <p:sldId id="639" r:id="rId12"/>
    <p:sldId id="852" r:id="rId13"/>
    <p:sldId id="853" r:id="rId14"/>
    <p:sldId id="854" r:id="rId15"/>
    <p:sldId id="855" r:id="rId16"/>
    <p:sldId id="800" r:id="rId17"/>
    <p:sldId id="834" r:id="rId18"/>
    <p:sldId id="835" r:id="rId19"/>
    <p:sldId id="856" r:id="rId20"/>
    <p:sldId id="857" r:id="rId21"/>
    <p:sldId id="858" r:id="rId22"/>
    <p:sldId id="859" r:id="rId23"/>
    <p:sldId id="860" r:id="rId24"/>
    <p:sldId id="697" r:id="rId25"/>
    <p:sldId id="841" r:id="rId26"/>
    <p:sldId id="861" r:id="rId27"/>
    <p:sldId id="864" r:id="rId28"/>
    <p:sldId id="863" r:id="rId29"/>
    <p:sldId id="862" r:id="rId30"/>
    <p:sldId id="865" r:id="rId31"/>
    <p:sldId id="587" r:id="rId32"/>
    <p:sldId id="588" r:id="rId33"/>
    <p:sldId id="801" r:id="rId34"/>
    <p:sldId id="836" r:id="rId35"/>
    <p:sldId id="889" r:id="rId36"/>
    <p:sldId id="890" r:id="rId37"/>
    <p:sldId id="892" r:id="rId38"/>
    <p:sldId id="893" r:id="rId39"/>
    <p:sldId id="894" r:id="rId40"/>
    <p:sldId id="652" r:id="rId41"/>
    <p:sldId id="819" r:id="rId42"/>
    <p:sldId id="895" r:id="rId43"/>
    <p:sldId id="666" r:id="rId44"/>
    <p:sldId id="838" r:id="rId45"/>
    <p:sldId id="542" r:id="rId46"/>
    <p:sldId id="543" r:id="rId47"/>
    <p:sldId id="544" r:id="rId48"/>
    <p:sldId id="546" r:id="rId4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aoxuan Zeng" initials="xZ"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B64DA"/>
    <a:srgbClr val="7EA6F2"/>
    <a:srgbClr val="96BAF6"/>
    <a:srgbClr val="80A6F2"/>
    <a:srgbClr val="3D74EB"/>
    <a:srgbClr val="2D3A4A"/>
    <a:srgbClr val="C7D9FA"/>
    <a:srgbClr val="7FA6F2"/>
    <a:srgbClr val="7C92B0"/>
    <a:srgbClr val="3C4D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31" autoAdjust="0"/>
    <p:restoredTop sz="94660"/>
  </p:normalViewPr>
  <p:slideViewPr>
    <p:cSldViewPr snapToGrid="0" showGuides="1">
      <p:cViewPr varScale="1">
        <p:scale>
          <a:sx n="109" d="100"/>
          <a:sy n="109" d="100"/>
        </p:scale>
        <p:origin x="965" y="77"/>
      </p:cViewPr>
      <p:guideLst>
        <p:guide orient="horz" pos="2186"/>
        <p:guide pos="88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4" Type="http://schemas.openxmlformats.org/officeDocument/2006/relationships/commentAuthors" Target="commentAuthors.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handoutMaster" Target="handoutMasters/handoutMaster1.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黑体" panose="02010609060101010101" charset="-122"/>
              <a:ea typeface="黑体" panose="02010609060101010101" charset="-122"/>
              <a:cs typeface="黑体" panose="02010609060101010101"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cs typeface="黑体" panose="02010609060101010101" charset="-122"/>
              </a:rPr>
            </a:fld>
            <a:endParaRPr lang="zh-CN" altLang="en-US">
              <a:cs typeface="黑体" panose="02010609060101010101"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黑体" panose="02010609060101010101" charset="-122"/>
              <a:ea typeface="黑体" panose="02010609060101010101" charset="-122"/>
              <a:cs typeface="黑体" panose="02010609060101010101"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cs typeface="黑体" panose="02010609060101010101" charset="-122"/>
              </a:rPr>
            </a:fld>
            <a:endParaRPr lang="zh-CN" altLang="en-US">
              <a:cs typeface="黑体" panose="02010609060101010101"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黑体" panose="02010609060101010101" charset="-122"/>
                <a:ea typeface="黑体" panose="02010609060101010101" charset="-122"/>
                <a:cs typeface="黑体" panose="02010609060101010101"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黑体" panose="02010609060101010101" charset="-122"/>
                <a:ea typeface="黑体" panose="02010609060101010101" charset="-122"/>
                <a:cs typeface="黑体" panose="02010609060101010101"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黑体" panose="02010609060101010101" charset="-122"/>
                <a:ea typeface="黑体" panose="02010609060101010101" charset="-122"/>
                <a:cs typeface="黑体" panose="02010609060101010101"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黑体" panose="02010609060101010101" charset="-122"/>
                <a:ea typeface="黑体" panose="02010609060101010101" charset="-122"/>
                <a:cs typeface="黑体" panose="02010609060101010101"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黑体" panose="02010609060101010101" charset="-122"/>
        <a:ea typeface="黑体" panose="02010609060101010101" charset="-122"/>
        <a:cs typeface="黑体" panose="02010609060101010101" charset="-122"/>
      </a:defRPr>
    </a:lvl1pPr>
    <a:lvl2pPr marL="457200" algn="l" defTabSz="914400" rtl="0" eaLnBrk="1" latinLnBrk="0" hangingPunct="1">
      <a:defRPr sz="1200" kern="1200">
        <a:solidFill>
          <a:schemeClr val="tx1"/>
        </a:solidFill>
        <a:latin typeface="黑体" panose="02010609060101010101" charset="-122"/>
        <a:ea typeface="黑体" panose="02010609060101010101" charset="-122"/>
        <a:cs typeface="黑体" panose="02010609060101010101" charset="-122"/>
      </a:defRPr>
    </a:lvl2pPr>
    <a:lvl3pPr marL="914400" algn="l" defTabSz="914400" rtl="0" eaLnBrk="1" latinLnBrk="0" hangingPunct="1">
      <a:defRPr sz="1200" kern="1200">
        <a:solidFill>
          <a:schemeClr val="tx1"/>
        </a:solidFill>
        <a:latin typeface="黑体" panose="02010609060101010101" charset="-122"/>
        <a:ea typeface="黑体" panose="02010609060101010101" charset="-122"/>
        <a:cs typeface="黑体" panose="02010609060101010101" charset="-122"/>
      </a:defRPr>
    </a:lvl3pPr>
    <a:lvl4pPr marL="1371600" algn="l" defTabSz="914400" rtl="0" eaLnBrk="1" latinLnBrk="0" hangingPunct="1">
      <a:defRPr sz="1200" kern="1200">
        <a:solidFill>
          <a:schemeClr val="tx1"/>
        </a:solidFill>
        <a:latin typeface="黑体" panose="02010609060101010101" charset="-122"/>
        <a:ea typeface="黑体" panose="02010609060101010101" charset="-122"/>
        <a:cs typeface="黑体" panose="02010609060101010101" charset="-122"/>
      </a:defRPr>
    </a:lvl4pPr>
    <a:lvl5pPr marL="1828800" algn="l" defTabSz="914400" rtl="0" eaLnBrk="1" latinLnBrk="0" hangingPunct="1">
      <a:defRPr sz="1200" kern="1200">
        <a:solidFill>
          <a:schemeClr val="tx1"/>
        </a:solidFill>
        <a:latin typeface="黑体" panose="02010609060101010101" charset="-122"/>
        <a:ea typeface="黑体" panose="02010609060101010101" charset="-122"/>
        <a:cs typeface="黑体" panose="02010609060101010101"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Picture Placeholder 7"/>
          <p:cNvSpPr>
            <a:spLocks noGrp="1"/>
          </p:cNvSpPr>
          <p:nvPr>
            <p:ph type="pic" sz="quarter" idx="14"/>
          </p:nvPr>
        </p:nvSpPr>
        <p:spPr>
          <a:xfrm>
            <a:off x="392406" y="1281723"/>
            <a:ext cx="1440000" cy="14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2" name="Picture Placeholder 7"/>
          <p:cNvSpPr>
            <a:spLocks noGrp="1"/>
          </p:cNvSpPr>
          <p:nvPr>
            <p:ph type="pic" sz="quarter" idx="15"/>
          </p:nvPr>
        </p:nvSpPr>
        <p:spPr>
          <a:xfrm>
            <a:off x="1966373" y="2848195"/>
            <a:ext cx="1440000" cy="14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1" name="Picture Placeholder 7"/>
          <p:cNvSpPr>
            <a:spLocks noGrp="1"/>
          </p:cNvSpPr>
          <p:nvPr>
            <p:ph type="pic" sz="quarter" idx="16"/>
          </p:nvPr>
        </p:nvSpPr>
        <p:spPr>
          <a:xfrm>
            <a:off x="3540340" y="1306945"/>
            <a:ext cx="5211254" cy="2981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2" name="矩形 1"/>
          <p:cNvSpPr/>
          <p:nvPr userDrawn="1"/>
        </p:nvSpPr>
        <p:spPr>
          <a:xfrm>
            <a:off x="1966373" y="1306945"/>
            <a:ext cx="1440000" cy="14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13" name="矩形 12"/>
          <p:cNvSpPr/>
          <p:nvPr userDrawn="1"/>
        </p:nvSpPr>
        <p:spPr>
          <a:xfrm>
            <a:off x="392406" y="2848195"/>
            <a:ext cx="1440000" cy="14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grpSp>
        <p:nvGrpSpPr>
          <p:cNvPr id="11" name="组合 10"/>
          <p:cNvGrpSpPr/>
          <p:nvPr userDrawn="1"/>
        </p:nvGrpSpPr>
        <p:grpSpPr>
          <a:xfrm>
            <a:off x="0" y="-147138"/>
            <a:ext cx="2064677" cy="1842774"/>
            <a:chOff x="-5645" y="-259647"/>
            <a:chExt cx="3623733" cy="3234269"/>
          </a:xfrm>
        </p:grpSpPr>
        <p:sp>
          <p:nvSpPr>
            <p:cNvPr id="12" name="直角三角形 11"/>
            <p:cNvSpPr/>
            <p:nvPr userDrawn="1"/>
          </p:nvSpPr>
          <p:spPr>
            <a:xfrm rot="5400000">
              <a:off x="-1" y="-1"/>
              <a:ext cx="2449689" cy="244968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cxnSp>
          <p:nvCxnSpPr>
            <p:cNvPr id="13" name="直接连接符 12"/>
            <p:cNvCxnSpPr/>
            <p:nvPr userDrawn="1"/>
          </p:nvCxnSpPr>
          <p:spPr>
            <a:xfrm flipH="1">
              <a:off x="-5645" y="5643"/>
              <a:ext cx="2946400" cy="29689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flipH="1">
              <a:off x="1646351" y="-259647"/>
              <a:ext cx="1971737" cy="1986847"/>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5" name="组合 14"/>
          <p:cNvGrpSpPr/>
          <p:nvPr userDrawn="1"/>
        </p:nvGrpSpPr>
        <p:grpSpPr>
          <a:xfrm>
            <a:off x="7043426" y="3445370"/>
            <a:ext cx="2100574" cy="1821870"/>
            <a:chOff x="5462910" y="2187220"/>
            <a:chExt cx="3686736" cy="3197580"/>
          </a:xfrm>
        </p:grpSpPr>
        <p:sp>
          <p:nvSpPr>
            <p:cNvPr id="16" name="直角三角形 15"/>
            <p:cNvSpPr/>
            <p:nvPr userDrawn="1"/>
          </p:nvSpPr>
          <p:spPr>
            <a:xfrm rot="16200000">
              <a:off x="6694311" y="2693811"/>
              <a:ext cx="2449689" cy="244968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cxnSp>
          <p:nvCxnSpPr>
            <p:cNvPr id="17" name="直接连接符 16"/>
            <p:cNvCxnSpPr/>
            <p:nvPr userDrawn="1"/>
          </p:nvCxnSpPr>
          <p:spPr>
            <a:xfrm flipH="1">
              <a:off x="6203246" y="2187220"/>
              <a:ext cx="2946400" cy="29689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flipH="1">
              <a:off x="5462910" y="3397953"/>
              <a:ext cx="1971737" cy="1986847"/>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2" name="Picture Placeholder 7"/>
          <p:cNvSpPr>
            <a:spLocks noGrp="1"/>
          </p:cNvSpPr>
          <p:nvPr>
            <p:ph type="pic" sz="quarter" idx="14"/>
          </p:nvPr>
        </p:nvSpPr>
        <p:spPr>
          <a:xfrm>
            <a:off x="415853" y="1018395"/>
            <a:ext cx="2011680" cy="2011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 name="Picture Placeholder 7"/>
          <p:cNvSpPr>
            <a:spLocks noGrp="1"/>
          </p:cNvSpPr>
          <p:nvPr>
            <p:ph type="pic" sz="quarter" idx="15"/>
          </p:nvPr>
        </p:nvSpPr>
        <p:spPr>
          <a:xfrm>
            <a:off x="2524808" y="3073917"/>
            <a:ext cx="2011680" cy="2011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4" name="Picture Placeholder 7"/>
          <p:cNvSpPr>
            <a:spLocks noGrp="1"/>
          </p:cNvSpPr>
          <p:nvPr>
            <p:ph type="pic" sz="quarter" idx="16"/>
          </p:nvPr>
        </p:nvSpPr>
        <p:spPr>
          <a:xfrm>
            <a:off x="4633763" y="1018395"/>
            <a:ext cx="2011680" cy="2011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5" name="Picture Placeholder 7"/>
          <p:cNvSpPr>
            <a:spLocks noGrp="1"/>
          </p:cNvSpPr>
          <p:nvPr>
            <p:ph type="pic" sz="quarter" idx="17"/>
          </p:nvPr>
        </p:nvSpPr>
        <p:spPr>
          <a:xfrm>
            <a:off x="6742718" y="3073917"/>
            <a:ext cx="2011680" cy="2011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7" name="矩形 6"/>
          <p:cNvSpPr/>
          <p:nvPr userDrawn="1"/>
        </p:nvSpPr>
        <p:spPr>
          <a:xfrm>
            <a:off x="415853" y="3073917"/>
            <a:ext cx="2011680" cy="2011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8" name="矩形 7"/>
          <p:cNvSpPr/>
          <p:nvPr userDrawn="1"/>
        </p:nvSpPr>
        <p:spPr>
          <a:xfrm>
            <a:off x="2524808" y="1018395"/>
            <a:ext cx="2011680" cy="2011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9" name="矩形 8"/>
          <p:cNvSpPr/>
          <p:nvPr userDrawn="1"/>
        </p:nvSpPr>
        <p:spPr>
          <a:xfrm>
            <a:off x="4633763" y="3073917"/>
            <a:ext cx="2011680" cy="2011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10" name="矩形 9"/>
          <p:cNvSpPr/>
          <p:nvPr userDrawn="1"/>
        </p:nvSpPr>
        <p:spPr>
          <a:xfrm>
            <a:off x="6742718" y="1018395"/>
            <a:ext cx="2011680" cy="2011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Picture Placeholder 7"/>
          <p:cNvSpPr>
            <a:spLocks noGrp="1"/>
          </p:cNvSpPr>
          <p:nvPr>
            <p:ph type="pic" sz="quarter" idx="14"/>
          </p:nvPr>
        </p:nvSpPr>
        <p:spPr>
          <a:xfrm>
            <a:off x="258619" y="1245581"/>
            <a:ext cx="2050714" cy="16638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 name="Picture Placeholder 7"/>
          <p:cNvSpPr>
            <a:spLocks noGrp="1"/>
          </p:cNvSpPr>
          <p:nvPr>
            <p:ph type="pic" sz="quarter" idx="15"/>
          </p:nvPr>
        </p:nvSpPr>
        <p:spPr>
          <a:xfrm>
            <a:off x="2449189" y="1245581"/>
            <a:ext cx="2050714" cy="16638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4" name="Picture Placeholder 7"/>
          <p:cNvSpPr>
            <a:spLocks noGrp="1"/>
          </p:cNvSpPr>
          <p:nvPr>
            <p:ph type="pic" sz="quarter" idx="16"/>
          </p:nvPr>
        </p:nvSpPr>
        <p:spPr>
          <a:xfrm>
            <a:off x="4639759" y="1245581"/>
            <a:ext cx="2050714" cy="16638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5" name="Picture Placeholder 7"/>
          <p:cNvSpPr>
            <a:spLocks noGrp="1"/>
          </p:cNvSpPr>
          <p:nvPr>
            <p:ph type="pic" sz="quarter" idx="17"/>
          </p:nvPr>
        </p:nvSpPr>
        <p:spPr>
          <a:xfrm>
            <a:off x="6830330" y="1245581"/>
            <a:ext cx="2050714" cy="16638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0" name="矩形 9"/>
          <p:cNvSpPr/>
          <p:nvPr userDrawn="1"/>
        </p:nvSpPr>
        <p:spPr>
          <a:xfrm>
            <a:off x="259983" y="2909455"/>
            <a:ext cx="2075266" cy="1339446"/>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a:cs typeface="黑体" panose="02010609060101010101" charset="-122"/>
            </a:endParaRPr>
          </a:p>
        </p:txBody>
      </p:sp>
      <p:sp>
        <p:nvSpPr>
          <p:cNvPr id="11" name="矩形 10"/>
          <p:cNvSpPr/>
          <p:nvPr userDrawn="1"/>
        </p:nvSpPr>
        <p:spPr>
          <a:xfrm>
            <a:off x="2450553" y="2909455"/>
            <a:ext cx="2075266" cy="1339446"/>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a:cs typeface="黑体" panose="02010609060101010101" charset="-122"/>
            </a:endParaRPr>
          </a:p>
        </p:txBody>
      </p:sp>
      <p:sp>
        <p:nvSpPr>
          <p:cNvPr id="12" name="矩形 11"/>
          <p:cNvSpPr/>
          <p:nvPr userDrawn="1"/>
        </p:nvSpPr>
        <p:spPr>
          <a:xfrm>
            <a:off x="4641123" y="2909455"/>
            <a:ext cx="2075266" cy="1339446"/>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a:cs typeface="黑体" panose="02010609060101010101" charset="-122"/>
            </a:endParaRPr>
          </a:p>
        </p:txBody>
      </p:sp>
      <p:sp>
        <p:nvSpPr>
          <p:cNvPr id="13" name="矩形 12"/>
          <p:cNvSpPr/>
          <p:nvPr userDrawn="1"/>
        </p:nvSpPr>
        <p:spPr>
          <a:xfrm>
            <a:off x="6831693" y="2909455"/>
            <a:ext cx="2075266" cy="1339446"/>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黑体" panose="02010609060101010101" charset="-122"/>
                <a:ea typeface="黑体" panose="02010609060101010101" charset="-122"/>
                <a:cs typeface="黑体" panose="02010609060101010101" charset="-122"/>
              </a:defRPr>
            </a:lvl1pPr>
          </a:lstStyle>
          <a:p>
            <a:fld id="{D669989D-4831-4E99-B76E-9A53CB0F3A88}"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黑体" panose="02010609060101010101" charset="-122"/>
                <a:ea typeface="黑体" panose="02010609060101010101" charset="-122"/>
                <a:cs typeface="黑体" panose="02010609060101010101" charset="-122"/>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黑体" panose="02010609060101010101" charset="-122"/>
                <a:ea typeface="黑体" panose="02010609060101010101" charset="-122"/>
                <a:cs typeface="黑体" panose="02010609060101010101" charset="-122"/>
              </a:defRPr>
            </a:lvl1pPr>
          </a:lstStyle>
          <a:p>
            <a:fld id="{EE3F9CDB-1F21-4789-A81E-8FEA25CE194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mc:Choice>
    <mc:Fallback>
      <p:transition spd="slow"/>
    </mc:Fallback>
  </mc:AlternateContent>
  <p:txStyles>
    <p:titleStyle>
      <a:lvl1pPr algn="l" defTabSz="685800" rtl="0" eaLnBrk="1" latinLnBrk="0" hangingPunct="1">
        <a:lnSpc>
          <a:spcPct val="90000"/>
        </a:lnSpc>
        <a:spcBef>
          <a:spcPct val="0"/>
        </a:spcBef>
        <a:buNone/>
        <a:defRPr sz="3300" kern="1200">
          <a:solidFill>
            <a:schemeClr val="tx1"/>
          </a:solidFill>
          <a:latin typeface="黑体" panose="02010609060101010101" charset="-122"/>
          <a:ea typeface="黑体" panose="02010609060101010101" charset="-122"/>
          <a:cs typeface="黑体" panose="02010609060101010101" charset="-122"/>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黑体" panose="02010609060101010101" charset="-122"/>
          <a:ea typeface="黑体" panose="02010609060101010101" charset="-122"/>
          <a:cs typeface="黑体" panose="02010609060101010101" charset="-122"/>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黑体" panose="02010609060101010101" charset="-122"/>
          <a:ea typeface="黑体" panose="02010609060101010101" charset="-122"/>
          <a:cs typeface="黑体" panose="02010609060101010101" charset="-122"/>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黑体" panose="02010609060101010101" charset="-122"/>
          <a:ea typeface="黑体" panose="02010609060101010101" charset="-122"/>
          <a:cs typeface="黑体" panose="02010609060101010101" charset="-122"/>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黑体" panose="02010609060101010101" charset="-122"/>
          <a:ea typeface="黑体" panose="02010609060101010101" charset="-122"/>
          <a:cs typeface="黑体" panose="02010609060101010101" charset="-122"/>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黑体" panose="02010609060101010101" charset="-122"/>
          <a:ea typeface="黑体" panose="02010609060101010101" charset="-122"/>
          <a:cs typeface="黑体" panose="02010609060101010101" charset="-122"/>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image" Target="../media/image4.jpeg"/><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29.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3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8.xml"/><Relationship Id="rId6" Type="http://schemas.openxmlformats.org/officeDocument/2006/relationships/image" Target="../media/image5.png"/><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22.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8" Type="http://schemas.openxmlformats.org/officeDocument/2006/relationships/notesSlide" Target="../notesSlides/notesSlide2.xml"/><Relationship Id="rId17" Type="http://schemas.openxmlformats.org/officeDocument/2006/relationships/slideLayout" Target="../slideLayouts/slideLayout2.xml"/><Relationship Id="rId16" Type="http://schemas.openxmlformats.org/officeDocument/2006/relationships/tags" Target="../tags/tag49.xml"/><Relationship Id="rId15" Type="http://schemas.openxmlformats.org/officeDocument/2006/relationships/tags" Target="../tags/tag48.xml"/><Relationship Id="rId14" Type="http://schemas.openxmlformats.org/officeDocument/2006/relationships/tags" Target="../tags/tag47.xml"/><Relationship Id="rId13" Type="http://schemas.openxmlformats.org/officeDocument/2006/relationships/tags" Target="../tags/tag46.xml"/><Relationship Id="rId12" Type="http://schemas.openxmlformats.org/officeDocument/2006/relationships/tags" Target="../tags/tag45.xml"/><Relationship Id="rId11" Type="http://schemas.openxmlformats.org/officeDocument/2006/relationships/tags" Target="../tags/tag44.xml"/><Relationship Id="rId10" Type="http://schemas.openxmlformats.org/officeDocument/2006/relationships/tags" Target="../tags/tag43.xml"/><Relationship Id="rId1" Type="http://schemas.openxmlformats.org/officeDocument/2006/relationships/tags" Target="../tags/tag34.xml"/></Relationships>
</file>

<file path=ppt/slides/_rels/slide23.xml.rels><?xml version="1.0" encoding="UTF-8" standalone="yes"?>
<Relationships xmlns="http://schemas.openxmlformats.org/package/2006/relationships"><Relationship Id="rId9" Type="http://schemas.openxmlformats.org/officeDocument/2006/relationships/tags" Target="../tags/tag58.xml"/><Relationship Id="rId8" Type="http://schemas.openxmlformats.org/officeDocument/2006/relationships/tags" Target="../tags/tag57.xml"/><Relationship Id="rId7" Type="http://schemas.openxmlformats.org/officeDocument/2006/relationships/tags" Target="../tags/tag56.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3" Type="http://schemas.openxmlformats.org/officeDocument/2006/relationships/notesSlide" Target="../notesSlides/notesSlide3.xml"/><Relationship Id="rId12" Type="http://schemas.openxmlformats.org/officeDocument/2006/relationships/slideLayout" Target="../slideLayouts/slideLayout2.xml"/><Relationship Id="rId11" Type="http://schemas.openxmlformats.org/officeDocument/2006/relationships/tags" Target="../tags/tag60.xml"/><Relationship Id="rId10" Type="http://schemas.openxmlformats.org/officeDocument/2006/relationships/tags" Target="../tags/tag59.xml"/><Relationship Id="rId1" Type="http://schemas.openxmlformats.org/officeDocument/2006/relationships/tags" Target="../tags/tag50.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6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6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xml"/><Relationship Id="rId1" Type="http://schemas.openxmlformats.org/officeDocument/2006/relationships/tags" Target="../tags/tag9.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tags" Target="../tags/tag6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tags" Target="../tags/tag69.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70.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71.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tags" Target="../tags/tag7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tags" Target="../tags/tag73.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tags" Target="../tags/tag74.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tags" Target="../tags/tag75.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tags" Target="../tags/tag7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tags" Target="../tags/tag77.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tags" Target="../tags/tag78.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tags" Target="../tags/tag79.xml"/></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tags" Target="../tags/tag80.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tags" Target="../tags/tag81.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tags" Target="../tags/tag82.xml"/></Relationships>
</file>

<file path=ppt/slides/_rels/slide4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84.xml"/><Relationship Id="rId5" Type="http://schemas.openxmlformats.org/officeDocument/2006/relationships/image" Target="../media/image4.jpeg"/><Relationship Id="rId4" Type="http://schemas.openxmlformats.org/officeDocument/2006/relationships/image" Target="../media/image2.jpeg"/><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tags" Target="../tags/tag83.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image" Target="../media/image1.jpeg"/><Relationship Id="rId2" Type="http://schemas.openxmlformats.org/officeDocument/2006/relationships/tags" Target="../tags/tag16.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rot="2700000">
            <a:off x="2146432" y="1265382"/>
            <a:ext cx="1639165" cy="1639165"/>
          </a:xfrm>
          <a:prstGeom prst="rect">
            <a:avLst/>
          </a:prstGeom>
          <a:noFill/>
          <a:ln w="19050">
            <a:solidFill>
              <a:srgbClr val="3B64DA"/>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4" name="矩形 13"/>
          <p:cNvSpPr/>
          <p:nvPr/>
        </p:nvSpPr>
        <p:spPr>
          <a:xfrm rot="2700000">
            <a:off x="283642" y="-78311"/>
            <a:ext cx="1216800" cy="1216800"/>
          </a:xfrm>
          <a:prstGeom prst="rect">
            <a:avLst/>
          </a:prstGeom>
          <a:noFill/>
          <a:ln w="19050">
            <a:solidFill>
              <a:srgbClr val="3B64DA"/>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8" name="PA_矩形 7"/>
          <p:cNvSpPr/>
          <p:nvPr>
            <p:custDataLst>
              <p:tags r:id="rId1"/>
            </p:custDataLst>
          </p:nvPr>
        </p:nvSpPr>
        <p:spPr>
          <a:xfrm>
            <a:off x="3884295" y="1596390"/>
            <a:ext cx="5066030" cy="1568450"/>
          </a:xfrm>
          <a:prstGeom prst="rect">
            <a:avLst/>
          </a:prstGeom>
        </p:spPr>
        <p:txBody>
          <a:bodyPr wrap="square">
            <a:spAutoFit/>
          </a:bodyPr>
          <a:lstStyle/>
          <a:p>
            <a:pPr marL="0" marR="0" lvl="0" indent="0" algn="ctr" defTabSz="685800" rtl="0" fontAlgn="auto">
              <a:lnSpc>
                <a:spcPct val="120000"/>
              </a:lnSpc>
              <a:spcBef>
                <a:spcPts val="0"/>
              </a:spcBef>
              <a:spcAft>
                <a:spcPts val="0"/>
              </a:spcAft>
              <a:buClrTx/>
              <a:buSzTx/>
              <a:buFontTx/>
              <a:buNone/>
              <a:defRPr/>
            </a:pPr>
            <a:r>
              <a:rPr kumimoji="0" lang="zh-CN" altLang="en-US" sz="4000" b="1" i="0" u="none" strike="noStrike" kern="0" cap="none" spc="0" normalizeH="0" baseline="0" noProof="0">
                <a:ln>
                  <a:noFill/>
                </a:ln>
                <a:solidFill>
                  <a:srgbClr val="3C4D63"/>
                </a:solidFill>
                <a:effectLst/>
                <a:uLnTx/>
                <a:uFillTx/>
                <a:latin typeface="黑体" panose="02010609060101010101" charset="-122"/>
                <a:ea typeface="黑体" panose="02010609060101010101" charset="-122"/>
                <a:cs typeface="黑体" panose="02010609060101010101" charset="-122"/>
              </a:rPr>
              <a:t>模块三 </a:t>
            </a:r>
            <a:endParaRPr kumimoji="0" lang="zh-CN" altLang="en-US" sz="4000" b="1" i="0" u="none" strike="noStrike" kern="0" cap="none" spc="0" normalizeH="0" baseline="0" noProof="0">
              <a:ln>
                <a:noFill/>
              </a:ln>
              <a:solidFill>
                <a:srgbClr val="3C4D63"/>
              </a:solidFill>
              <a:effectLst/>
              <a:uLnTx/>
              <a:uFillTx/>
              <a:latin typeface="黑体" panose="02010609060101010101" charset="-122"/>
              <a:ea typeface="黑体" panose="02010609060101010101" charset="-122"/>
              <a:cs typeface="黑体" panose="02010609060101010101" charset="-122"/>
            </a:endParaRPr>
          </a:p>
          <a:p>
            <a:pPr marL="0" marR="0" lvl="0" indent="0" algn="ctr" defTabSz="685800" rtl="0" fontAlgn="auto">
              <a:lnSpc>
                <a:spcPct val="120000"/>
              </a:lnSpc>
              <a:spcBef>
                <a:spcPts val="0"/>
              </a:spcBef>
              <a:spcAft>
                <a:spcPts val="0"/>
              </a:spcAft>
              <a:buClrTx/>
              <a:buSzTx/>
              <a:buFontTx/>
              <a:buNone/>
              <a:defRPr/>
            </a:pPr>
            <a:r>
              <a:rPr kumimoji="0" lang="zh-CN" altLang="en-US" sz="4000" b="1" i="0" u="none" strike="noStrike" kern="0" cap="none" spc="0" normalizeH="0" baseline="0" noProof="0">
                <a:ln>
                  <a:noFill/>
                </a:ln>
                <a:solidFill>
                  <a:srgbClr val="3C4D63"/>
                </a:solidFill>
                <a:effectLst/>
                <a:uLnTx/>
                <a:uFillTx/>
                <a:latin typeface="黑体" panose="02010609060101010101" charset="-122"/>
                <a:ea typeface="黑体" panose="02010609060101010101" charset="-122"/>
                <a:cs typeface="黑体" panose="02010609060101010101" charset="-122"/>
              </a:rPr>
              <a:t>电商网站首页制作</a:t>
            </a:r>
            <a:endParaRPr kumimoji="0" lang="zh-CN" altLang="en-US" sz="4000" b="1" i="0" u="none" strike="noStrike" kern="0" cap="none" spc="0" normalizeH="0" baseline="0" noProof="0">
              <a:ln>
                <a:noFill/>
              </a:ln>
              <a:solidFill>
                <a:srgbClr val="3C4D63"/>
              </a:solidFill>
              <a:effectLst/>
              <a:uLnTx/>
              <a:uFillTx/>
              <a:latin typeface="黑体" panose="02010609060101010101" charset="-122"/>
              <a:ea typeface="黑体" panose="02010609060101010101" charset="-122"/>
              <a:cs typeface="黑体" panose="02010609060101010101" charset="-122"/>
            </a:endParaRPr>
          </a:p>
        </p:txBody>
      </p:sp>
      <p:sp>
        <p:nvSpPr>
          <p:cNvPr id="2" name="直角三角形 1"/>
          <p:cNvSpPr/>
          <p:nvPr/>
        </p:nvSpPr>
        <p:spPr>
          <a:xfrm>
            <a:off x="0" y="1"/>
            <a:ext cx="5143500" cy="5143500"/>
          </a:xfrm>
          <a:prstGeom prst="rtTriangle">
            <a:avLst/>
          </a:prstGeom>
          <a:solidFill>
            <a:srgbClr val="7FA6F2"/>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20" name="直角三角形 19"/>
          <p:cNvSpPr/>
          <p:nvPr/>
        </p:nvSpPr>
        <p:spPr>
          <a:xfrm rot="13500000">
            <a:off x="-1322540" y="1944458"/>
            <a:ext cx="2645081" cy="2645081"/>
          </a:xfrm>
          <a:prstGeom prst="rtTriangle">
            <a:avLst/>
          </a:prstGeom>
          <a:solidFill>
            <a:srgbClr val="3B64DA"/>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5" name="矩形 4"/>
          <p:cNvSpPr/>
          <p:nvPr/>
        </p:nvSpPr>
        <p:spPr>
          <a:xfrm rot="2700000">
            <a:off x="780606" y="2341779"/>
            <a:ext cx="1619549" cy="1619549"/>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7" name="菱形 16"/>
          <p:cNvSpPr>
            <a:spLocks noChangeAspect="1"/>
          </p:cNvSpPr>
          <p:nvPr/>
        </p:nvSpPr>
        <p:spPr>
          <a:xfrm>
            <a:off x="508635" y="2078355"/>
            <a:ext cx="2158365" cy="2138045"/>
          </a:xfrm>
          <a:prstGeom prst="diamond">
            <a:avLst/>
          </a:prstGeom>
          <a:blipFill rotWithShape="1">
            <a:blip r:embed="rId2"/>
            <a:stretch>
              <a:fillRect/>
            </a:stretch>
          </a:blip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13" name="矩形 12"/>
          <p:cNvSpPr/>
          <p:nvPr/>
        </p:nvSpPr>
        <p:spPr>
          <a:xfrm rot="2700000">
            <a:off x="753279" y="1584773"/>
            <a:ext cx="1182276" cy="1182276"/>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 name="直角三角形 2"/>
          <p:cNvSpPr/>
          <p:nvPr/>
        </p:nvSpPr>
        <p:spPr>
          <a:xfrm rot="13500000">
            <a:off x="-1221833" y="-203998"/>
            <a:ext cx="2411591" cy="2411591"/>
          </a:xfrm>
          <a:prstGeom prst="rtTriangle">
            <a:avLst/>
          </a:prstGeom>
          <a:solidFill>
            <a:srgbClr val="80A6F2"/>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1" name="矩形 20"/>
          <p:cNvSpPr/>
          <p:nvPr/>
        </p:nvSpPr>
        <p:spPr>
          <a:xfrm rot="2700000">
            <a:off x="2710609" y="3018784"/>
            <a:ext cx="1201831" cy="1201831"/>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2" name="矩形 21"/>
          <p:cNvSpPr/>
          <p:nvPr/>
        </p:nvSpPr>
        <p:spPr>
          <a:xfrm rot="2700000">
            <a:off x="1369060" y="1175385"/>
            <a:ext cx="1957070" cy="1957070"/>
          </a:xfrm>
          <a:prstGeom prst="rect">
            <a:avLst/>
          </a:prstGeom>
          <a:solidFill>
            <a:srgbClr val="7FA6F2"/>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1" name="菱形 10"/>
          <p:cNvSpPr>
            <a:spLocks noChangeAspect="1"/>
          </p:cNvSpPr>
          <p:nvPr/>
        </p:nvSpPr>
        <p:spPr>
          <a:xfrm>
            <a:off x="2519045" y="2825750"/>
            <a:ext cx="1606550" cy="1588135"/>
          </a:xfrm>
          <a:prstGeom prst="diamond">
            <a:avLst/>
          </a:prstGeom>
          <a:blipFill rotWithShape="1">
            <a:blip r:embed="rId3"/>
            <a:stretch>
              <a:fillRect/>
            </a:stretch>
          </a:blip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9" name="文本框 8"/>
          <p:cNvSpPr txBox="1"/>
          <p:nvPr/>
        </p:nvSpPr>
        <p:spPr>
          <a:xfrm>
            <a:off x="6871970" y="243205"/>
            <a:ext cx="2159635" cy="337185"/>
          </a:xfrm>
          <a:prstGeom prst="rect">
            <a:avLst/>
          </a:prstGeom>
          <a:noFill/>
        </p:spPr>
        <p:txBody>
          <a:bodyPr wrap="square" rtlCol="0">
            <a:spAutoFit/>
          </a:bodyPr>
          <a:lstStyle/>
          <a:p>
            <a:r>
              <a:rPr lang="zh-CN" altLang="en-US" sz="1600" b="1">
                <a:solidFill>
                  <a:schemeClr val="bg1">
                    <a:lumMod val="50000"/>
                  </a:schemeClr>
                </a:solidFill>
                <a:latin typeface="黑体" panose="02010609060101010101" charset="-122"/>
                <a:ea typeface="黑体" panose="02010609060101010101" charset="-122"/>
                <a:cs typeface="黑体" panose="02010609060101010101" charset="-122"/>
              </a:rPr>
              <a:t>《电商</a:t>
            </a:r>
            <a:r>
              <a:rPr lang="en-US" altLang="zh-CN" sz="1600" b="1">
                <a:solidFill>
                  <a:schemeClr val="bg1">
                    <a:lumMod val="50000"/>
                  </a:schemeClr>
                </a:solidFill>
                <a:latin typeface="黑体" panose="02010609060101010101" charset="-122"/>
                <a:ea typeface="黑体" panose="02010609060101010101" charset="-122"/>
                <a:cs typeface="黑体" panose="02010609060101010101" charset="-122"/>
              </a:rPr>
              <a:t>web</a:t>
            </a:r>
            <a:r>
              <a:rPr lang="zh-CN" altLang="en-US" sz="1600" b="1">
                <a:solidFill>
                  <a:schemeClr val="bg1">
                    <a:lumMod val="50000"/>
                  </a:schemeClr>
                </a:solidFill>
                <a:latin typeface="黑体" panose="02010609060101010101" charset="-122"/>
                <a:ea typeface="黑体" panose="02010609060101010101" charset="-122"/>
                <a:cs typeface="黑体" panose="02010609060101010101" charset="-122"/>
              </a:rPr>
              <a:t>前端基础》</a:t>
            </a:r>
            <a:endParaRPr lang="zh-CN" altLang="en-US" sz="1600" b="1">
              <a:solidFill>
                <a:schemeClr val="bg1">
                  <a:lumMod val="50000"/>
                </a:schemeClr>
              </a:solidFill>
              <a:latin typeface="黑体" panose="02010609060101010101" charset="-122"/>
              <a:ea typeface="黑体" panose="02010609060101010101" charset="-122"/>
              <a:cs typeface="黑体" panose="02010609060101010101" charset="-122"/>
            </a:endParaRPr>
          </a:p>
        </p:txBody>
      </p:sp>
      <p:pic>
        <p:nvPicPr>
          <p:cNvPr id="23" name="图片 22" descr="20210312163356_657703"/>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4269740" y="167005"/>
            <a:ext cx="2526665" cy="518795"/>
          </a:xfrm>
          <a:prstGeom prst="rect">
            <a:avLst/>
          </a:prstGeom>
        </p:spPr>
      </p:pic>
      <p:sp>
        <p:nvSpPr>
          <p:cNvPr id="25" name="流程图: 过程 24"/>
          <p:cNvSpPr/>
          <p:nvPr/>
        </p:nvSpPr>
        <p:spPr>
          <a:xfrm>
            <a:off x="6880225" y="304165"/>
            <a:ext cx="36000" cy="216000"/>
          </a:xfrm>
          <a:prstGeom prst="flowChartProcess">
            <a:avLst/>
          </a:prstGeom>
          <a:solidFill>
            <a:srgbClr val="BA40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pic>
        <p:nvPicPr>
          <p:cNvPr id="4" name="图片 3" descr="8c3b413800f64c245bf708982ae5c944"/>
          <p:cNvPicPr>
            <a:picLocks noChangeAspect="1"/>
          </p:cNvPicPr>
          <p:nvPr/>
        </p:nvPicPr>
        <p:blipFill>
          <a:blip r:embed="rId5"/>
          <a:stretch>
            <a:fillRect/>
          </a:stretch>
        </p:blipFill>
        <p:spPr>
          <a:xfrm>
            <a:off x="1017270" y="819150"/>
            <a:ext cx="2656205" cy="2657475"/>
          </a:xfrm>
          <a:prstGeom prst="diamond">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 name="矩形 1"/>
          <p:cNvSpPr/>
          <p:nvPr/>
        </p:nvSpPr>
        <p:spPr>
          <a:xfrm>
            <a:off x="551180" y="1407795"/>
            <a:ext cx="8042910" cy="1056005"/>
          </a:xfrm>
          <a:prstGeom prst="rect">
            <a:avLst/>
          </a:prstGeom>
          <a:noFill/>
          <a:ln>
            <a:solidFill>
              <a:srgbClr val="7FA6F2"/>
            </a:solidFill>
          </a:ln>
        </p:spPr>
        <p:style>
          <a:lnRef idx="2">
            <a:schemeClr val="accent1">
              <a:shade val="50000"/>
            </a:schemeClr>
          </a:lnRef>
          <a:fillRef idx="1">
            <a:schemeClr val="accent1"/>
          </a:fillRef>
          <a:effectRef idx="0">
            <a:schemeClr val="accent1"/>
          </a:effectRef>
          <a:fontRef idx="minor">
            <a:schemeClr val="lt1"/>
          </a:fontRef>
        </p:style>
        <p:txBody>
          <a:bodyPr lIns="144145" bIns="107950" rtlCol="0" anchor="ctr"/>
          <a:lstStyle/>
          <a:p>
            <a:pPr indent="457200" algn="l" fontAlgn="auto">
              <a:lnSpc>
                <a:spcPct val="150000"/>
              </a:lnSpc>
              <a:extLst>
                <a:ext uri="{35155182-B16C-46BC-9424-99874614C6A1}">
                  <wpsdc:indentchars xmlns:wpsdc="http://www.wps.cn/officeDocument/2017/drawingmlCustomData" val="200" checksum="59296752"/>
                </a:ext>
              </a:extLst>
            </a:pPr>
            <a:r>
              <a:rPr lang="zh-CN" altLang="en-US" dirty="0">
                <a:solidFill>
                  <a:srgbClr val="2D3A4A"/>
                </a:solidFill>
                <a:cs typeface="黑体" panose="02010609060101010101" charset="-122"/>
              </a:rPr>
              <a:t>（</a:t>
            </a:r>
            <a:r>
              <a:rPr lang="en-US" altLang="zh-CN" dirty="0">
                <a:solidFill>
                  <a:srgbClr val="2D3A4A"/>
                </a:solidFill>
                <a:cs typeface="黑体" panose="02010609060101010101" charset="-122"/>
              </a:rPr>
              <a:t>1</a:t>
            </a:r>
            <a:r>
              <a:rPr lang="zh-CN" altLang="en-US" dirty="0">
                <a:solidFill>
                  <a:srgbClr val="2D3A4A"/>
                </a:solidFill>
                <a:cs typeface="黑体" panose="02010609060101010101" charset="-122"/>
              </a:rPr>
              <a:t>）提取出共用的样式定义为公共类。例如：整站中各个具有边框的版块有共同的圆角和边框，各版块有共同的垂直边距，可定义以下两个类：</a:t>
            </a:r>
            <a:endParaRPr lang="zh-CN" altLang="en-US" dirty="0">
              <a:solidFill>
                <a:srgbClr val="2D3A4A"/>
              </a:solidFill>
              <a:cs typeface="黑体" panose="02010609060101010101" charset="-122"/>
            </a:endParaRPr>
          </a:p>
        </p:txBody>
      </p:sp>
      <p:sp>
        <p:nvSpPr>
          <p:cNvPr id="9" name="半闭框 8"/>
          <p:cNvSpPr/>
          <p:nvPr/>
        </p:nvSpPr>
        <p:spPr>
          <a:xfrm rot="16200000">
            <a:off x="431800" y="1689735"/>
            <a:ext cx="894080" cy="819150"/>
          </a:xfrm>
          <a:prstGeom prst="halfFrame">
            <a:avLst>
              <a:gd name="adj1" fmla="val 17069"/>
              <a:gd name="adj2" fmla="val 17874"/>
            </a:avLst>
          </a:prstGeom>
          <a:solidFill>
            <a:srgbClr val="3D74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黑体" panose="02010609060101010101" charset="-122"/>
            </a:endParaRPr>
          </a:p>
        </p:txBody>
      </p:sp>
      <p:sp>
        <p:nvSpPr>
          <p:cNvPr id="11" name="文本框 10"/>
          <p:cNvSpPr txBox="1"/>
          <p:nvPr/>
        </p:nvSpPr>
        <p:spPr>
          <a:xfrm>
            <a:off x="467460" y="2674943"/>
            <a:ext cx="4578530"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r>
              <a:rPr lang="en-US" altLang="zh-CN" sz="18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.border-r-1{</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	border:1px solid #bbb;</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	border-radius:6px;</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.mb-1{</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	margin-bottom:10px;</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3" name="文本框 12"/>
          <p:cNvSpPr txBox="1"/>
          <p:nvPr/>
        </p:nvSpPr>
        <p:spPr>
          <a:xfrm>
            <a:off x="4072345" y="3432920"/>
            <a:ext cx="4973683" cy="36933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l"/>
            <a:r>
              <a:rPr lang="en-US" altLang="zh-CN" sz="18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&lt;div class=”border-r-1 mb-1”&gt;……&lt;/div&gt;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 name="矩形 1"/>
          <p:cNvSpPr/>
          <p:nvPr/>
        </p:nvSpPr>
        <p:spPr>
          <a:xfrm>
            <a:off x="551180" y="1294865"/>
            <a:ext cx="8042910" cy="1588035"/>
          </a:xfrm>
          <a:prstGeom prst="rect">
            <a:avLst/>
          </a:prstGeom>
          <a:noFill/>
          <a:ln>
            <a:solidFill>
              <a:srgbClr val="7FA6F2"/>
            </a:solidFill>
          </a:ln>
        </p:spPr>
        <p:style>
          <a:lnRef idx="2">
            <a:schemeClr val="accent1">
              <a:shade val="50000"/>
            </a:schemeClr>
          </a:lnRef>
          <a:fillRef idx="1">
            <a:schemeClr val="accent1"/>
          </a:fillRef>
          <a:effectRef idx="0">
            <a:schemeClr val="accent1"/>
          </a:effectRef>
          <a:fontRef idx="minor">
            <a:schemeClr val="lt1"/>
          </a:fontRef>
        </p:style>
        <p:txBody>
          <a:bodyPr lIns="144145" bIns="107950" rtlCol="0" anchor="ctr"/>
          <a:lstStyle/>
          <a:p>
            <a:pPr indent="457200" algn="l" fontAlgn="auto">
              <a:lnSpc>
                <a:spcPct val="150000"/>
              </a:lnSpc>
              <a:extLst>
                <a:ext uri="{35155182-B16C-46BC-9424-99874614C6A1}">
                  <wpsdc:indentchars xmlns:wpsdc="http://www.wps.cn/officeDocument/2017/drawingmlCustomData" val="200" checksum="59296752"/>
                </a:ext>
              </a:extLst>
            </a:pPr>
            <a:r>
              <a:rPr lang="zh-CN" altLang="en-US" dirty="0">
                <a:solidFill>
                  <a:srgbClr val="2D3A4A"/>
                </a:solidFill>
                <a:cs typeface="黑体" panose="02010609060101010101" charset="-122"/>
              </a:rPr>
              <a:t>（</a:t>
            </a:r>
            <a:r>
              <a:rPr lang="en-US" altLang="zh-CN" dirty="0">
                <a:solidFill>
                  <a:srgbClr val="2D3A4A"/>
                </a:solidFill>
                <a:cs typeface="黑体" panose="02010609060101010101" charset="-122"/>
              </a:rPr>
              <a:t>2</a:t>
            </a:r>
            <a:r>
              <a:rPr lang="zh-CN" altLang="en-US" dirty="0">
                <a:solidFill>
                  <a:srgbClr val="2D3A4A"/>
                </a:solidFill>
                <a:cs typeface="黑体" panose="02010609060101010101" charset="-122"/>
              </a:rPr>
              <a:t>）将各页面中的各版块按类似的功能或共同的表现封装成基本的</a:t>
            </a:r>
            <a:r>
              <a:rPr lang="en-US" altLang="zh-CN" dirty="0">
                <a:solidFill>
                  <a:srgbClr val="2D3A4A"/>
                </a:solidFill>
                <a:cs typeface="黑体" panose="02010609060101010101" charset="-122"/>
              </a:rPr>
              <a:t>CSS</a:t>
            </a:r>
            <a:r>
              <a:rPr lang="zh-CN" altLang="en-US" dirty="0">
                <a:solidFill>
                  <a:srgbClr val="2D3A4A"/>
                </a:solidFill>
                <a:cs typeface="黑体" panose="02010609060101010101" charset="-122"/>
              </a:rPr>
              <a:t>模块，用特定的类名命名，用于组建成页面，每个模块分别用包含选择器定义模块内部各元素的样式，例如：页面上多个统一布局的图片</a:t>
            </a:r>
            <a:r>
              <a:rPr lang="en-US" altLang="zh-CN" dirty="0">
                <a:solidFill>
                  <a:srgbClr val="2D3A4A"/>
                </a:solidFill>
                <a:cs typeface="黑体" panose="02010609060101010101" charset="-122"/>
              </a:rPr>
              <a:t>+</a:t>
            </a:r>
            <a:r>
              <a:rPr lang="zh-CN" altLang="en-US" dirty="0">
                <a:solidFill>
                  <a:srgbClr val="2D3A4A"/>
                </a:solidFill>
                <a:cs typeface="黑体" panose="02010609060101010101" charset="-122"/>
              </a:rPr>
              <a:t>列表的版块，用以下方式定义类及内部元素样式</a:t>
            </a:r>
            <a:endParaRPr lang="zh-CN" altLang="en-US" dirty="0">
              <a:solidFill>
                <a:srgbClr val="2D3A4A"/>
              </a:solidFill>
              <a:cs typeface="黑体" panose="02010609060101010101" charset="-122"/>
            </a:endParaRPr>
          </a:p>
        </p:txBody>
      </p:sp>
      <p:sp>
        <p:nvSpPr>
          <p:cNvPr id="9" name="半闭框 8"/>
          <p:cNvSpPr/>
          <p:nvPr/>
        </p:nvSpPr>
        <p:spPr>
          <a:xfrm rot="16200000">
            <a:off x="431800" y="2108835"/>
            <a:ext cx="894080" cy="819150"/>
          </a:xfrm>
          <a:prstGeom prst="halfFrame">
            <a:avLst>
              <a:gd name="adj1" fmla="val 17069"/>
              <a:gd name="adj2" fmla="val 17874"/>
            </a:avLst>
          </a:prstGeom>
          <a:solidFill>
            <a:srgbClr val="3D74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黑体" panose="02010609060101010101" charset="-122"/>
            </a:endParaRPr>
          </a:p>
        </p:txBody>
      </p:sp>
      <p:sp>
        <p:nvSpPr>
          <p:cNvPr id="11" name="文本框 10"/>
          <p:cNvSpPr txBox="1"/>
          <p:nvPr/>
        </p:nvSpPr>
        <p:spPr>
          <a:xfrm>
            <a:off x="467460" y="3094043"/>
            <a:ext cx="4578530"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r>
              <a:rPr lang="en-US" altLang="zh-CN" sz="18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.m-</a:t>
            </a:r>
            <a:r>
              <a:rPr lang="en-US" altLang="zh-CN" sz="1800" kern="0" dirty="0" err="1">
                <a:solidFill>
                  <a:srgbClr val="3F7F7F"/>
                </a:solidFill>
                <a:effectLst/>
                <a:latin typeface="宋体" panose="02010600030101010101" pitchFamily="2" charset="-122"/>
                <a:ea typeface="等线" panose="02010600030101010101" pitchFamily="2" charset="-122"/>
                <a:cs typeface="宋体" panose="02010600030101010101" pitchFamily="2" charset="-122"/>
              </a:rPr>
              <a:t>img</a:t>
            </a:r>
            <a:r>
              <a:rPr lang="en-US" altLang="zh-CN" sz="18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-list{}</a:t>
            </a:r>
            <a:endParaRPr lang="en-US" altLang="zh-CN" sz="18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endParaRPr>
          </a:p>
          <a:p>
            <a:pPr algn="l"/>
            <a:r>
              <a:rPr lang="en-US" altLang="zh-CN" sz="18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.m-</a:t>
            </a:r>
            <a:r>
              <a:rPr lang="en-US" altLang="zh-CN" sz="1800" kern="0" dirty="0" err="1">
                <a:solidFill>
                  <a:srgbClr val="3F7F7F"/>
                </a:solidFill>
                <a:effectLst/>
                <a:latin typeface="宋体" panose="02010600030101010101" pitchFamily="2" charset="-122"/>
                <a:ea typeface="等线" panose="02010600030101010101" pitchFamily="2" charset="-122"/>
                <a:cs typeface="宋体" panose="02010600030101010101" pitchFamily="2" charset="-122"/>
              </a:rPr>
              <a:t>img</a:t>
            </a:r>
            <a:r>
              <a:rPr lang="en-US" altLang="zh-CN" sz="18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-list h2{}</a:t>
            </a:r>
            <a:endParaRPr lang="en-US" altLang="zh-CN" sz="18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endParaRPr>
          </a:p>
          <a:p>
            <a:pPr algn="l"/>
            <a:r>
              <a:rPr lang="en-US" altLang="zh-CN" sz="18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.m-</a:t>
            </a:r>
            <a:r>
              <a:rPr lang="en-US" altLang="zh-CN" sz="1800" kern="0" dirty="0" err="1">
                <a:solidFill>
                  <a:srgbClr val="3F7F7F"/>
                </a:solidFill>
                <a:effectLst/>
                <a:latin typeface="宋体" panose="02010600030101010101" pitchFamily="2" charset="-122"/>
                <a:ea typeface="等线" panose="02010600030101010101" pitchFamily="2" charset="-122"/>
                <a:cs typeface="宋体" panose="02010600030101010101" pitchFamily="2" charset="-122"/>
              </a:rPr>
              <a:t>img</a:t>
            </a:r>
            <a:r>
              <a:rPr lang="en-US" altLang="zh-CN" sz="18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-list </a:t>
            </a:r>
            <a:r>
              <a:rPr lang="en-US" altLang="zh-CN" sz="1800" kern="0" dirty="0" err="1">
                <a:solidFill>
                  <a:srgbClr val="3F7F7F"/>
                </a:solidFill>
                <a:effectLst/>
                <a:latin typeface="宋体" panose="02010600030101010101" pitchFamily="2" charset="-122"/>
                <a:ea typeface="等线" panose="02010600030101010101" pitchFamily="2" charset="-122"/>
                <a:cs typeface="宋体" panose="02010600030101010101" pitchFamily="2" charset="-122"/>
              </a:rPr>
              <a:t>img</a:t>
            </a:r>
            <a:r>
              <a:rPr lang="en-US" altLang="zh-CN" sz="18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a:t>
            </a:r>
            <a:endParaRPr lang="en-US" altLang="zh-CN" sz="18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endParaRPr>
          </a:p>
          <a:p>
            <a:pPr algn="l"/>
            <a:r>
              <a:rPr lang="en-US" altLang="zh-CN" sz="18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.m-</a:t>
            </a:r>
            <a:r>
              <a:rPr lang="en-US" altLang="zh-CN" sz="1800" kern="0" dirty="0" err="1">
                <a:solidFill>
                  <a:srgbClr val="3F7F7F"/>
                </a:solidFill>
                <a:effectLst/>
                <a:latin typeface="宋体" panose="02010600030101010101" pitchFamily="2" charset="-122"/>
                <a:ea typeface="等线" panose="02010600030101010101" pitchFamily="2" charset="-122"/>
                <a:cs typeface="宋体" panose="02010600030101010101" pitchFamily="2" charset="-122"/>
              </a:rPr>
              <a:t>img</a:t>
            </a:r>
            <a:r>
              <a:rPr lang="en-US" altLang="zh-CN" sz="18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-list </a:t>
            </a:r>
            <a:r>
              <a:rPr lang="en-US" altLang="zh-CN" sz="1800" kern="0" dirty="0" err="1">
                <a:solidFill>
                  <a:srgbClr val="3F7F7F"/>
                </a:solidFill>
                <a:effectLst/>
                <a:latin typeface="宋体" panose="02010600030101010101" pitchFamily="2" charset="-122"/>
                <a:ea typeface="等线" panose="02010600030101010101" pitchFamily="2" charset="-122"/>
                <a:cs typeface="宋体" panose="02010600030101010101" pitchFamily="2" charset="-122"/>
              </a:rPr>
              <a:t>ul</a:t>
            </a:r>
            <a:r>
              <a:rPr lang="en-US" altLang="zh-CN" sz="18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a:t>
            </a:r>
            <a:endParaRPr lang="en-US" altLang="zh-CN" sz="18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endParaRPr>
          </a:p>
          <a:p>
            <a:pPr algn="l"/>
            <a:r>
              <a:rPr lang="en-US" altLang="zh-CN" sz="18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.m-</a:t>
            </a:r>
            <a:r>
              <a:rPr lang="en-US" altLang="zh-CN" sz="1800" kern="0" dirty="0" err="1">
                <a:solidFill>
                  <a:srgbClr val="3F7F7F"/>
                </a:solidFill>
                <a:effectLst/>
                <a:latin typeface="宋体" panose="02010600030101010101" pitchFamily="2" charset="-122"/>
                <a:ea typeface="等线" panose="02010600030101010101" pitchFamily="2" charset="-122"/>
                <a:cs typeface="宋体" panose="02010600030101010101" pitchFamily="2" charset="-122"/>
              </a:rPr>
              <a:t>img</a:t>
            </a:r>
            <a:r>
              <a:rPr lang="en-US" altLang="zh-CN" sz="18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-list li{}</a:t>
            </a:r>
            <a:endParaRPr lang="en-US" altLang="zh-CN" sz="18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endParaRPr>
          </a:p>
          <a:p>
            <a:pPr algn="l"/>
            <a:r>
              <a:rPr lang="en-US" altLang="zh-CN" sz="18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.m-</a:t>
            </a:r>
            <a:r>
              <a:rPr lang="en-US" altLang="zh-CN" sz="1800" kern="0" dirty="0" err="1">
                <a:solidFill>
                  <a:srgbClr val="3F7F7F"/>
                </a:solidFill>
                <a:effectLst/>
                <a:latin typeface="宋体" panose="02010600030101010101" pitchFamily="2" charset="-122"/>
                <a:ea typeface="等线" panose="02010600030101010101" pitchFamily="2" charset="-122"/>
                <a:cs typeface="宋体" panose="02010600030101010101" pitchFamily="2" charset="-122"/>
              </a:rPr>
              <a:t>img</a:t>
            </a:r>
            <a:r>
              <a:rPr lang="en-US" altLang="zh-CN" sz="18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-list a{}</a:t>
            </a:r>
            <a:endParaRPr lang="en-US" altLang="zh-CN" sz="18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 name="矩形 1"/>
          <p:cNvSpPr/>
          <p:nvPr/>
        </p:nvSpPr>
        <p:spPr>
          <a:xfrm>
            <a:off x="550545" y="1198245"/>
            <a:ext cx="8042910" cy="2937510"/>
          </a:xfrm>
          <a:prstGeom prst="rect">
            <a:avLst/>
          </a:prstGeom>
          <a:noFill/>
          <a:ln>
            <a:solidFill>
              <a:srgbClr val="7FA6F2"/>
            </a:solidFill>
          </a:ln>
        </p:spPr>
        <p:style>
          <a:lnRef idx="2">
            <a:schemeClr val="accent1">
              <a:shade val="50000"/>
            </a:schemeClr>
          </a:lnRef>
          <a:fillRef idx="1">
            <a:schemeClr val="accent1"/>
          </a:fillRef>
          <a:effectRef idx="0">
            <a:schemeClr val="accent1"/>
          </a:effectRef>
          <a:fontRef idx="minor">
            <a:schemeClr val="lt1"/>
          </a:fontRef>
        </p:style>
        <p:txBody>
          <a:bodyPr lIns="144145" bIns="107950" rtlCol="0" anchor="ctr"/>
          <a:lstStyle/>
          <a:p>
            <a:pPr indent="406400" algn="l" fontAlgn="auto">
              <a:lnSpc>
                <a:spcPct val="150000"/>
              </a:lnSpc>
              <a:extLst>
                <a:ext uri="{35155182-B16C-46BC-9424-99874614C6A1}">
                  <wpsdc:indentchars xmlns:wpsdc="http://www.wps.cn/officeDocument/2017/drawingmlCustomData" val="200" checksum="1740828767"/>
                </a:ext>
              </a:extLst>
            </a:pPr>
            <a:r>
              <a:rPr lang="zh-CN" altLang="en-US" sz="1600" dirty="0">
                <a:solidFill>
                  <a:srgbClr val="2D3A4A"/>
                </a:solidFill>
                <a:cs typeface="黑体" panose="02010609060101010101" charset="-122"/>
              </a:rPr>
              <a:t>（</a:t>
            </a:r>
            <a:r>
              <a:rPr lang="en-US" altLang="zh-CN" sz="1600" dirty="0">
                <a:solidFill>
                  <a:srgbClr val="2D3A4A"/>
                </a:solidFill>
                <a:cs typeface="黑体" panose="02010609060101010101" charset="-122"/>
              </a:rPr>
              <a:t>3</a:t>
            </a:r>
            <a:r>
              <a:rPr lang="zh-CN" altLang="en-US" sz="1600" dirty="0">
                <a:solidFill>
                  <a:srgbClr val="2D3A4A"/>
                </a:solidFill>
                <a:cs typeface="黑体" panose="02010609060101010101" charset="-122"/>
              </a:rPr>
              <a:t>）对于某一类元素，多数样式属性值相同，仅有少数样式属性有区别，可采用基类</a:t>
            </a:r>
            <a:r>
              <a:rPr lang="en-US" altLang="zh-CN" sz="1600" dirty="0">
                <a:solidFill>
                  <a:srgbClr val="2D3A4A"/>
                </a:solidFill>
                <a:cs typeface="黑体" panose="02010609060101010101" charset="-122"/>
              </a:rPr>
              <a:t>+</a:t>
            </a:r>
            <a:r>
              <a:rPr lang="zh-CN" altLang="en-US" sz="1600" dirty="0">
                <a:solidFill>
                  <a:srgbClr val="2D3A4A"/>
                </a:solidFill>
                <a:cs typeface="黑体" panose="02010609060101010101" charset="-122"/>
              </a:rPr>
              <a:t>特定类的方式定义。因为</a:t>
            </a:r>
            <a:r>
              <a:rPr lang="en-US" altLang="zh-CN" sz="1600" dirty="0">
                <a:solidFill>
                  <a:srgbClr val="2D3A4A"/>
                </a:solidFill>
                <a:cs typeface="黑体" panose="02010609060101010101" charset="-122"/>
              </a:rPr>
              <a:t>HTML</a:t>
            </a:r>
            <a:r>
              <a:rPr lang="zh-CN" altLang="en-US" sz="1600" dirty="0">
                <a:solidFill>
                  <a:srgbClr val="2D3A4A"/>
                </a:solidFill>
                <a:cs typeface="黑体" panose="02010609060101010101" charset="-122"/>
              </a:rPr>
              <a:t>元素可以拥有多个类，并且对于同一属性，后面定义的属性值可以覆盖前面的定义。</a:t>
            </a:r>
            <a:endParaRPr lang="en-US" altLang="zh-CN" sz="1600" dirty="0">
              <a:solidFill>
                <a:srgbClr val="2D3A4A"/>
              </a:solidFill>
              <a:cs typeface="黑体" panose="02010609060101010101" charset="-122"/>
            </a:endParaRPr>
          </a:p>
          <a:p>
            <a:pPr indent="406400" algn="l" fontAlgn="auto">
              <a:lnSpc>
                <a:spcPct val="150000"/>
              </a:lnSpc>
              <a:extLst>
                <a:ext uri="{35155182-B16C-46BC-9424-99874614C6A1}">
                  <wpsdc:indentchars xmlns:wpsdc="http://www.wps.cn/officeDocument/2017/drawingmlCustomData" val="200" checksum="1740828767"/>
                </a:ext>
              </a:extLst>
            </a:pPr>
            <a:r>
              <a:rPr lang="zh-CN" altLang="en-US" sz="1600" dirty="0">
                <a:solidFill>
                  <a:srgbClr val="2D3A4A"/>
                </a:solidFill>
                <a:cs typeface="黑体" panose="02010609060101010101" charset="-122"/>
              </a:rPr>
              <a:t>例如对于页面中的按钮，</a:t>
            </a:r>
            <a:endParaRPr lang="en-US" altLang="zh-CN" sz="1600" dirty="0">
              <a:solidFill>
                <a:srgbClr val="2D3A4A"/>
              </a:solidFill>
              <a:cs typeface="黑体" panose="02010609060101010101" charset="-122"/>
            </a:endParaRPr>
          </a:p>
          <a:p>
            <a:pPr marL="742950" lvl="1" indent="-285750">
              <a:lnSpc>
                <a:spcPct val="150000"/>
              </a:lnSpc>
              <a:buFont typeface="Arial" panose="020B0604020202020204" pitchFamily="34" charset="0"/>
              <a:buChar char="•"/>
            </a:pPr>
            <a:r>
              <a:rPr lang="zh-CN" altLang="en-US" sz="1600" dirty="0">
                <a:solidFill>
                  <a:srgbClr val="2D3A4A"/>
                </a:solidFill>
                <a:cs typeface="黑体" panose="02010609060101010101" charset="-122"/>
              </a:rPr>
              <a:t>可用</a:t>
            </a:r>
            <a:r>
              <a:rPr lang="en-US" altLang="zh-CN" sz="1600" dirty="0">
                <a:solidFill>
                  <a:srgbClr val="2D3A4A"/>
                </a:solidFill>
                <a:cs typeface="黑体" panose="02010609060101010101" charset="-122"/>
              </a:rPr>
              <a:t>.</a:t>
            </a:r>
            <a:r>
              <a:rPr lang="en-US" altLang="zh-CN" sz="1600" dirty="0" err="1">
                <a:solidFill>
                  <a:srgbClr val="2D3A4A"/>
                </a:solidFill>
                <a:cs typeface="黑体" panose="02010609060101010101" charset="-122"/>
              </a:rPr>
              <a:t>btn</a:t>
            </a:r>
            <a:r>
              <a:rPr lang="zh-CN" altLang="en-US" sz="1600" dirty="0">
                <a:solidFill>
                  <a:srgbClr val="2D3A4A"/>
                </a:solidFill>
                <a:cs typeface="黑体" panose="02010609060101010101" charset="-122"/>
              </a:rPr>
              <a:t>定义按钮共同的大多数样式，</a:t>
            </a:r>
            <a:endParaRPr lang="en-US" altLang="zh-CN" sz="1600" dirty="0">
              <a:solidFill>
                <a:srgbClr val="2D3A4A"/>
              </a:solidFill>
              <a:cs typeface="黑体" panose="02010609060101010101" charset="-122"/>
            </a:endParaRPr>
          </a:p>
          <a:p>
            <a:pPr marL="742950" lvl="1" indent="-285750">
              <a:lnSpc>
                <a:spcPct val="150000"/>
              </a:lnSpc>
              <a:buFont typeface="Arial" panose="020B0604020202020204" pitchFamily="34" charset="0"/>
              <a:buChar char="•"/>
            </a:pPr>
            <a:r>
              <a:rPr lang="zh-CN" altLang="en-US" sz="1600" dirty="0">
                <a:solidFill>
                  <a:srgbClr val="2D3A4A"/>
                </a:solidFill>
                <a:cs typeface="黑体" panose="02010609060101010101" charset="-122"/>
              </a:rPr>
              <a:t>再用</a:t>
            </a:r>
            <a:r>
              <a:rPr lang="en-US" altLang="zh-CN" sz="1600" dirty="0">
                <a:solidFill>
                  <a:srgbClr val="2D3A4A"/>
                </a:solidFill>
                <a:cs typeface="黑体" panose="02010609060101010101" charset="-122"/>
              </a:rPr>
              <a:t>.</a:t>
            </a:r>
            <a:r>
              <a:rPr lang="en-US" altLang="zh-CN" sz="1600" dirty="0" err="1">
                <a:solidFill>
                  <a:srgbClr val="2D3A4A"/>
                </a:solidFill>
                <a:cs typeface="黑体" panose="02010609060101010101" charset="-122"/>
              </a:rPr>
              <a:t>btn</a:t>
            </a:r>
            <a:r>
              <a:rPr lang="en-US" altLang="zh-CN" sz="1600" dirty="0">
                <a:solidFill>
                  <a:srgbClr val="2D3A4A"/>
                </a:solidFill>
                <a:cs typeface="黑体" panose="02010609060101010101" charset="-122"/>
              </a:rPr>
              <a:t>-disabled</a:t>
            </a:r>
            <a:r>
              <a:rPr lang="zh-CN" altLang="en-US" sz="1600" dirty="0">
                <a:solidFill>
                  <a:srgbClr val="2D3A4A"/>
                </a:solidFill>
                <a:cs typeface="黑体" panose="02010609060101010101" charset="-122"/>
              </a:rPr>
              <a:t>定义不可用按钮的特定样式，</a:t>
            </a:r>
            <a:endParaRPr lang="en-US" altLang="zh-CN" sz="1600" dirty="0">
              <a:solidFill>
                <a:srgbClr val="2D3A4A"/>
              </a:solidFill>
              <a:cs typeface="黑体" panose="02010609060101010101" charset="-122"/>
            </a:endParaRPr>
          </a:p>
          <a:p>
            <a:pPr marL="742950" lvl="1" indent="-285750">
              <a:lnSpc>
                <a:spcPct val="150000"/>
              </a:lnSpc>
              <a:buFont typeface="Arial" panose="020B0604020202020204" pitchFamily="34" charset="0"/>
              <a:buChar char="•"/>
            </a:pPr>
            <a:r>
              <a:rPr lang="zh-CN" altLang="en-US" sz="1600" dirty="0">
                <a:solidFill>
                  <a:srgbClr val="2D3A4A"/>
                </a:solidFill>
                <a:cs typeface="黑体" panose="02010609060101010101" charset="-122"/>
              </a:rPr>
              <a:t>以及用</a:t>
            </a:r>
            <a:r>
              <a:rPr lang="en-US" altLang="zh-CN" sz="1600" dirty="0">
                <a:solidFill>
                  <a:srgbClr val="2D3A4A"/>
                </a:solidFill>
                <a:cs typeface="黑体" panose="02010609060101010101" charset="-122"/>
              </a:rPr>
              <a:t>.</a:t>
            </a:r>
            <a:r>
              <a:rPr lang="en-US" altLang="zh-CN" sz="1600" dirty="0" err="1">
                <a:solidFill>
                  <a:srgbClr val="2D3A4A"/>
                </a:solidFill>
                <a:cs typeface="黑体" panose="02010609060101010101" charset="-122"/>
              </a:rPr>
              <a:t>btn</a:t>
            </a:r>
            <a:r>
              <a:rPr lang="en-US" altLang="zh-CN" sz="1600" dirty="0">
                <a:solidFill>
                  <a:srgbClr val="2D3A4A"/>
                </a:solidFill>
                <a:cs typeface="黑体" panose="02010609060101010101" charset="-122"/>
              </a:rPr>
              <a:t>-lg</a:t>
            </a:r>
            <a:r>
              <a:rPr lang="zh-CN" altLang="en-US" sz="1600" dirty="0">
                <a:solidFill>
                  <a:srgbClr val="2D3A4A"/>
                </a:solidFill>
                <a:cs typeface="黑体" panose="02010609060101010101" charset="-122"/>
              </a:rPr>
              <a:t>定义在特定场合下使用的大按钮尺寸等，</a:t>
            </a:r>
            <a:endParaRPr lang="en-US" altLang="zh-CN" sz="1600" dirty="0">
              <a:solidFill>
                <a:srgbClr val="2D3A4A"/>
              </a:solidFill>
              <a:cs typeface="黑体" panose="02010609060101010101" charset="-122"/>
            </a:endParaRPr>
          </a:p>
          <a:p>
            <a:pPr indent="406400" algn="l" fontAlgn="auto">
              <a:lnSpc>
                <a:spcPct val="150000"/>
              </a:lnSpc>
              <a:extLst>
                <a:ext uri="{35155182-B16C-46BC-9424-99874614C6A1}">
                  <wpsdc:indentchars xmlns:wpsdc="http://www.wps.cn/officeDocument/2017/drawingmlCustomData" val="200" checksum="1740828767"/>
                </a:ext>
              </a:extLst>
            </a:pPr>
            <a:r>
              <a:rPr lang="zh-CN" altLang="en-US" sz="1600" dirty="0">
                <a:solidFill>
                  <a:srgbClr val="2D3A4A"/>
                </a:solidFill>
                <a:cs typeface="黑体" panose="02010609060101010101" charset="-122"/>
              </a:rPr>
              <a:t>则页面上某个显示为不可用的大按钮的</a:t>
            </a:r>
            <a:r>
              <a:rPr lang="en-US" altLang="zh-CN" sz="1600" dirty="0">
                <a:solidFill>
                  <a:srgbClr val="2D3A4A"/>
                </a:solidFill>
                <a:cs typeface="黑体" panose="02010609060101010101" charset="-122"/>
              </a:rPr>
              <a:t>&lt;a&gt;</a:t>
            </a:r>
            <a:r>
              <a:rPr lang="zh-CN" altLang="en-US" sz="1600" dirty="0">
                <a:solidFill>
                  <a:srgbClr val="2D3A4A"/>
                </a:solidFill>
                <a:cs typeface="黑体" panose="02010609060101010101" charset="-122"/>
              </a:rPr>
              <a:t>元素代码为：</a:t>
            </a:r>
            <a:endParaRPr lang="zh-CN" altLang="en-US" sz="1600" dirty="0">
              <a:solidFill>
                <a:srgbClr val="2D3A4A"/>
              </a:solidFill>
              <a:cs typeface="黑体" panose="02010609060101010101" charset="-122"/>
            </a:endParaRPr>
          </a:p>
        </p:txBody>
      </p:sp>
      <p:sp>
        <p:nvSpPr>
          <p:cNvPr id="9" name="半闭框 8"/>
          <p:cNvSpPr/>
          <p:nvPr/>
        </p:nvSpPr>
        <p:spPr>
          <a:xfrm rot="16200000">
            <a:off x="394535" y="3400405"/>
            <a:ext cx="894080" cy="819150"/>
          </a:xfrm>
          <a:prstGeom prst="halfFrame">
            <a:avLst>
              <a:gd name="adj1" fmla="val 17069"/>
              <a:gd name="adj2" fmla="val 17874"/>
            </a:avLst>
          </a:prstGeom>
          <a:solidFill>
            <a:srgbClr val="3D74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黑体" panose="02010609060101010101" charset="-122"/>
            </a:endParaRPr>
          </a:p>
        </p:txBody>
      </p:sp>
      <p:sp>
        <p:nvSpPr>
          <p:cNvPr id="11" name="文本框 10"/>
          <p:cNvSpPr txBox="1"/>
          <p:nvPr/>
        </p:nvSpPr>
        <p:spPr>
          <a:xfrm>
            <a:off x="467460" y="4412303"/>
            <a:ext cx="7415974"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r>
              <a:rPr lang="en-US" altLang="zh-CN" sz="1800" kern="0">
                <a:solidFill>
                  <a:srgbClr val="3F7F7F"/>
                </a:solidFill>
                <a:effectLst/>
                <a:latin typeface="宋体" panose="02010600030101010101" pitchFamily="2" charset="-122"/>
                <a:ea typeface="等线" panose="02010600030101010101" pitchFamily="2" charset="-122"/>
                <a:cs typeface="宋体" panose="02010600030101010101" pitchFamily="2" charset="-122"/>
              </a:rPr>
              <a:t>&lt;a href=”…” class=”btn btn-lg btn-disabled”&gt;</a:t>
            </a:r>
            <a:r>
              <a:rPr lang="zh-CN" altLang="en-US" sz="1800" kern="0">
                <a:solidFill>
                  <a:srgbClr val="3F7F7F"/>
                </a:solidFill>
                <a:effectLst/>
                <a:latin typeface="宋体" panose="02010600030101010101" pitchFamily="2" charset="-122"/>
                <a:ea typeface="等线" panose="02010600030101010101" pitchFamily="2" charset="-122"/>
                <a:cs typeface="宋体" panose="02010600030101010101" pitchFamily="2" charset="-122"/>
              </a:rPr>
              <a:t>提交</a:t>
            </a:r>
            <a:r>
              <a:rPr lang="en-US" altLang="zh-CN" sz="1800" kern="0">
                <a:solidFill>
                  <a:srgbClr val="3F7F7F"/>
                </a:solidFill>
                <a:effectLst/>
                <a:latin typeface="宋体" panose="02010600030101010101" pitchFamily="2" charset="-122"/>
                <a:ea typeface="等线" panose="02010600030101010101" pitchFamily="2" charset="-122"/>
                <a:cs typeface="宋体" panose="02010600030101010101" pitchFamily="2" charset="-122"/>
              </a:rPr>
              <a:t>&lt;/a&gt;</a:t>
            </a:r>
            <a:endParaRPr lang="en-US" altLang="zh-CN" sz="18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 name="矩形 1"/>
          <p:cNvSpPr/>
          <p:nvPr/>
        </p:nvSpPr>
        <p:spPr>
          <a:xfrm>
            <a:off x="551180" y="1584325"/>
            <a:ext cx="8042910" cy="2936240"/>
          </a:xfrm>
          <a:prstGeom prst="rect">
            <a:avLst/>
          </a:prstGeom>
          <a:noFill/>
          <a:ln>
            <a:solidFill>
              <a:srgbClr val="7FA6F2"/>
            </a:solidFill>
          </a:ln>
        </p:spPr>
        <p:style>
          <a:lnRef idx="2">
            <a:schemeClr val="accent1">
              <a:shade val="50000"/>
            </a:schemeClr>
          </a:lnRef>
          <a:fillRef idx="1">
            <a:schemeClr val="accent1"/>
          </a:fillRef>
          <a:effectRef idx="0">
            <a:schemeClr val="accent1"/>
          </a:effectRef>
          <a:fontRef idx="minor">
            <a:schemeClr val="lt1"/>
          </a:fontRef>
        </p:style>
        <p:txBody>
          <a:bodyPr lIns="144145" bIns="107950" rtlCol="0" anchor="ctr"/>
          <a:lstStyle/>
          <a:p>
            <a:pPr indent="457200" algn="l" fontAlgn="auto">
              <a:lnSpc>
                <a:spcPct val="150000"/>
              </a:lnSpc>
              <a:extLst>
                <a:ext uri="{35155182-B16C-46BC-9424-99874614C6A1}">
                  <wpsdc:indentchars xmlns:wpsdc="http://www.wps.cn/officeDocument/2017/drawingmlCustomData" val="200" checksum="59296752"/>
                </a:ext>
              </a:extLst>
            </a:pPr>
            <a:r>
              <a:rPr lang="zh-CN" altLang="en-US" dirty="0">
                <a:solidFill>
                  <a:srgbClr val="2D3A4A"/>
                </a:solidFill>
                <a:cs typeface="黑体" panose="02010609060101010101" charset="-122"/>
              </a:rPr>
              <a:t>（</a:t>
            </a:r>
            <a:r>
              <a:rPr lang="en-US" altLang="zh-CN" dirty="0">
                <a:solidFill>
                  <a:srgbClr val="2D3A4A"/>
                </a:solidFill>
                <a:cs typeface="黑体" panose="02010609060101010101" charset="-122"/>
              </a:rPr>
              <a:t>4</a:t>
            </a:r>
            <a:r>
              <a:rPr lang="zh-CN" altLang="en-US" dirty="0">
                <a:solidFill>
                  <a:srgbClr val="2D3A4A"/>
                </a:solidFill>
                <a:cs typeface="黑体" panose="02010609060101010101" charset="-122"/>
              </a:rPr>
              <a:t>）对于</a:t>
            </a:r>
            <a:r>
              <a:rPr lang="en-US" altLang="zh-CN" dirty="0">
                <a:solidFill>
                  <a:srgbClr val="2D3A4A"/>
                </a:solidFill>
                <a:cs typeface="黑体" panose="02010609060101010101" charset="-122"/>
              </a:rPr>
              <a:t>CSS</a:t>
            </a:r>
            <a:r>
              <a:rPr lang="zh-CN" altLang="en-US" dirty="0">
                <a:solidFill>
                  <a:srgbClr val="2D3A4A"/>
                </a:solidFill>
                <a:cs typeface="黑体" panose="02010609060101010101" charset="-122"/>
              </a:rPr>
              <a:t>的组织方式，没有完全标准的最好方法，通常可采用的方式为：</a:t>
            </a:r>
            <a:endParaRPr lang="en-US" altLang="zh-CN" dirty="0">
              <a:solidFill>
                <a:srgbClr val="2D3A4A"/>
              </a:solidFill>
              <a:cs typeface="黑体" panose="02010609060101010101" charset="-122"/>
            </a:endParaRPr>
          </a:p>
          <a:p>
            <a:pPr marL="742950" lvl="1" indent="-285750">
              <a:lnSpc>
                <a:spcPct val="150000"/>
              </a:lnSpc>
              <a:buFont typeface="Arial" panose="020B0604020202020204" pitchFamily="34" charset="0"/>
              <a:buChar char="•"/>
            </a:pPr>
            <a:r>
              <a:rPr lang="zh-CN" altLang="en-US" dirty="0">
                <a:solidFill>
                  <a:srgbClr val="2D3A4A"/>
                </a:solidFill>
                <a:cs typeface="黑体" panose="02010609060101010101" charset="-122"/>
              </a:rPr>
              <a:t>将各页面都需使用的样式重置代码和原子类、公共类放在一个样式表文件中，被各页面引用；</a:t>
            </a:r>
            <a:endParaRPr lang="en-US" altLang="zh-CN" dirty="0">
              <a:solidFill>
                <a:srgbClr val="2D3A4A"/>
              </a:solidFill>
              <a:cs typeface="黑体" panose="02010609060101010101" charset="-122"/>
            </a:endParaRPr>
          </a:p>
          <a:p>
            <a:pPr marL="742950" lvl="1" indent="-285750">
              <a:lnSpc>
                <a:spcPct val="150000"/>
              </a:lnSpc>
              <a:buFont typeface="Arial" panose="020B0604020202020204" pitchFamily="34" charset="0"/>
              <a:buChar char="•"/>
            </a:pPr>
            <a:r>
              <a:rPr lang="zh-CN" altLang="en-US" dirty="0">
                <a:solidFill>
                  <a:srgbClr val="2D3A4A"/>
                </a:solidFill>
                <a:cs typeface="黑体" panose="02010609060101010101" charset="-122"/>
              </a:rPr>
              <a:t>高度重用的各个样式模块的定义放在一个样式表文件中，由各个页面按需引用；</a:t>
            </a:r>
            <a:endParaRPr lang="en-US" altLang="zh-CN" dirty="0">
              <a:solidFill>
                <a:srgbClr val="2D3A4A"/>
              </a:solidFill>
              <a:cs typeface="黑体" panose="02010609060101010101" charset="-122"/>
            </a:endParaRPr>
          </a:p>
          <a:p>
            <a:pPr marL="742950" lvl="1" indent="-285750">
              <a:lnSpc>
                <a:spcPct val="150000"/>
              </a:lnSpc>
              <a:buFont typeface="Arial" panose="020B0604020202020204" pitchFamily="34" charset="0"/>
              <a:buChar char="•"/>
            </a:pPr>
            <a:r>
              <a:rPr lang="zh-CN" altLang="en-US" dirty="0">
                <a:solidFill>
                  <a:srgbClr val="2D3A4A"/>
                </a:solidFill>
                <a:cs typeface="黑体" panose="02010609060101010101" charset="-122"/>
              </a:rPr>
              <a:t>而各页面特有的样式定义在特定样式表中，由各页面引用。</a:t>
            </a:r>
            <a:endParaRPr lang="zh-CN" altLang="en-US" dirty="0">
              <a:solidFill>
                <a:srgbClr val="2D3A4A"/>
              </a:solidFill>
              <a:cs typeface="黑体" panose="02010609060101010101" charset="-122"/>
            </a:endParaRPr>
          </a:p>
        </p:txBody>
      </p:sp>
      <p:sp>
        <p:nvSpPr>
          <p:cNvPr id="9" name="半闭框 8"/>
          <p:cNvSpPr/>
          <p:nvPr/>
        </p:nvSpPr>
        <p:spPr>
          <a:xfrm rot="16200000">
            <a:off x="433070" y="3858260"/>
            <a:ext cx="816610" cy="819150"/>
          </a:xfrm>
          <a:prstGeom prst="halfFrame">
            <a:avLst>
              <a:gd name="adj1" fmla="val 17069"/>
              <a:gd name="adj2" fmla="val 17874"/>
            </a:avLst>
          </a:prstGeom>
          <a:solidFill>
            <a:srgbClr val="3D74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9" name="矩形 8"/>
          <p:cNvSpPr/>
          <p:nvPr/>
        </p:nvSpPr>
        <p:spPr>
          <a:xfrm>
            <a:off x="286385" y="1435735"/>
            <a:ext cx="2955925" cy="499745"/>
          </a:xfrm>
          <a:prstGeom prst="rect">
            <a:avLst/>
          </a:prstGeom>
          <a:noFill/>
          <a:ln w="19050">
            <a:solidFill>
              <a:srgbClr val="3B64DA"/>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0" name="矩形 9"/>
          <p:cNvSpPr/>
          <p:nvPr/>
        </p:nvSpPr>
        <p:spPr>
          <a:xfrm>
            <a:off x="-29845" y="1312545"/>
            <a:ext cx="3188970" cy="527050"/>
          </a:xfrm>
          <a:prstGeom prst="rect">
            <a:avLst/>
          </a:prstGeom>
          <a:solidFill>
            <a:srgbClr val="3B64D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latin typeface="黑体" panose="02010609060101010101" charset="-122"/>
                <a:ea typeface="黑体" panose="02010609060101010101" charset="-122"/>
                <a:cs typeface="黑体" panose="02010609060101010101" charset="-122"/>
              </a:rPr>
              <a:t>二、自定义字体与字体图标</a:t>
            </a:r>
            <a:endParaRPr lang="zh-CN" altLang="en-US" dirty="0">
              <a:latin typeface="黑体" panose="02010609060101010101" charset="-122"/>
              <a:ea typeface="黑体" panose="02010609060101010101" charset="-122"/>
              <a:cs typeface="黑体" panose="02010609060101010101" charset="-122"/>
            </a:endParaRPr>
          </a:p>
        </p:txBody>
      </p:sp>
      <p:sp>
        <p:nvSpPr>
          <p:cNvPr id="8" name="矩形 7"/>
          <p:cNvSpPr/>
          <p:nvPr/>
        </p:nvSpPr>
        <p:spPr>
          <a:xfrm>
            <a:off x="0" y="2156460"/>
            <a:ext cx="9144000" cy="499110"/>
          </a:xfrm>
          <a:prstGeom prst="rect">
            <a:avLst/>
          </a:prstGeom>
          <a:solidFill>
            <a:srgbClr val="3C4D63"/>
          </a:solidFill>
          <a:ln>
            <a:noFill/>
          </a:ln>
        </p:spPr>
        <p:style>
          <a:lnRef idx="2">
            <a:schemeClr val="accent1">
              <a:shade val="50000"/>
            </a:schemeClr>
          </a:lnRef>
          <a:fillRef idx="1">
            <a:schemeClr val="accent1"/>
          </a:fillRef>
          <a:effectRef idx="0">
            <a:schemeClr val="accent1"/>
          </a:effectRef>
          <a:fontRef idx="minor">
            <a:schemeClr val="lt1"/>
          </a:fontRef>
        </p:style>
        <p:txBody>
          <a:bodyPr bIns="107950" rtlCol="0" anchor="ctr"/>
          <a:lstStyle/>
          <a:p>
            <a:pPr indent="457200" algn="l" fontAlgn="auto">
              <a:lnSpc>
                <a:spcPct val="150000"/>
              </a:lnSpc>
              <a:extLst>
                <a:ext uri="{35155182-B16C-46BC-9424-99874614C6A1}">
                  <wpsdc:indentchars xmlns:wpsdc="http://www.wps.cn/officeDocument/2017/drawingmlCustomData" val="200" checksum="59296752"/>
                </a:ext>
              </a:extLst>
            </a:pPr>
            <a:r>
              <a:rPr lang="zh-CN" altLang="en-US" dirty="0">
                <a:cs typeface="黑体" panose="02010609060101010101" charset="-122"/>
              </a:rPr>
              <a:t>可以通过 </a:t>
            </a:r>
            <a:r>
              <a:rPr lang="en-US" altLang="zh-CN" dirty="0">
                <a:cs typeface="黑体" panose="02010609060101010101" charset="-122"/>
              </a:rPr>
              <a:t>@font-face </a:t>
            </a:r>
            <a:r>
              <a:rPr lang="zh-CN" altLang="en-US" dirty="0">
                <a:cs typeface="黑体" panose="02010609060101010101" charset="-122"/>
              </a:rPr>
              <a:t>属性引入外部字体</a:t>
            </a:r>
            <a:endParaRPr lang="zh-CN" altLang="en-US" dirty="0">
              <a:cs typeface="黑体" panose="02010609060101010101" charset="-122"/>
            </a:endParaRPr>
          </a:p>
        </p:txBody>
      </p:sp>
      <p:sp>
        <p:nvSpPr>
          <p:cNvPr id="14" name="文本框 13"/>
          <p:cNvSpPr txBox="1"/>
          <p:nvPr/>
        </p:nvSpPr>
        <p:spPr>
          <a:xfrm>
            <a:off x="359229" y="2972435"/>
            <a:ext cx="8719457"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r>
              <a:rPr lang="en-US" altLang="zh-CN" sz="18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@font-face {</a:t>
            </a:r>
            <a:endParaRPr lang="en-US" altLang="zh-CN" sz="18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endParaRPr>
          </a:p>
          <a:p>
            <a:pPr lvl="1"/>
            <a:r>
              <a:rPr lang="en-US" altLang="zh-CN"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font-family: &lt;</a:t>
            </a:r>
            <a:r>
              <a:rPr lang="en-US" altLang="zh-CN" kern="0" dirty="0" err="1">
                <a:solidFill>
                  <a:srgbClr val="3F7F7F"/>
                </a:solidFill>
                <a:effectLst/>
                <a:latin typeface="宋体" panose="02010600030101010101" pitchFamily="2" charset="-122"/>
                <a:ea typeface="等线" panose="02010600030101010101" pitchFamily="2" charset="-122"/>
                <a:cs typeface="宋体" panose="02010600030101010101" pitchFamily="2" charset="-122"/>
              </a:rPr>
              <a:t>FontName</a:t>
            </a:r>
            <a:r>
              <a:rPr lang="en-US" altLang="zh-CN"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&gt;;    /* </a:t>
            </a:r>
            <a:r>
              <a:rPr lang="zh-CN" altLang="zh-CN" kern="0" dirty="0">
                <a:solidFill>
                  <a:srgbClr val="3F7F7F"/>
                </a:solidFill>
                <a:effectLst/>
                <a:latin typeface="等线" panose="02010600030101010101" pitchFamily="2" charset="-122"/>
                <a:ea typeface="宋体" panose="02010600030101010101" pitchFamily="2" charset="-122"/>
                <a:cs typeface="宋体" panose="02010600030101010101" pitchFamily="2" charset="-122"/>
              </a:rPr>
              <a:t>为自定义字体取的名称 </a:t>
            </a:r>
            <a:r>
              <a:rPr lang="en-US" altLang="zh-CN" kern="0" dirty="0">
                <a:solidFill>
                  <a:srgbClr val="3F7F7F"/>
                </a:solidFill>
                <a:effectLst/>
                <a:latin typeface="等线" panose="02010600030101010101" pitchFamily="2" charset="-122"/>
                <a:ea typeface="宋体" panose="02010600030101010101" pitchFamily="2" charset="-122"/>
                <a:cs typeface="宋体" panose="02010600030101010101" pitchFamily="2" charset="-122"/>
              </a:rPr>
              <a:t>*/</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a:p>
            <a:pPr lvl="1"/>
            <a:r>
              <a:rPr lang="en-US" altLang="zh-CN" kern="0" dirty="0" err="1">
                <a:solidFill>
                  <a:srgbClr val="3F7F7F"/>
                </a:solidFill>
                <a:effectLst/>
                <a:latin typeface="宋体" panose="02010600030101010101" pitchFamily="2" charset="-122"/>
                <a:ea typeface="等线" panose="02010600030101010101" pitchFamily="2" charset="-122"/>
                <a:cs typeface="宋体" panose="02010600030101010101" pitchFamily="2" charset="-122"/>
              </a:rPr>
              <a:t>src</a:t>
            </a:r>
            <a:r>
              <a:rPr lang="en-US" altLang="zh-CN"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 &lt;source&gt; [&lt;format&gt;][,&lt;source&gt; [&lt;format&gt;]]*;   /* </a:t>
            </a:r>
            <a:r>
              <a:rPr lang="zh-CN" altLang="zh-CN" kern="0" dirty="0">
                <a:solidFill>
                  <a:srgbClr val="3F7F7F"/>
                </a:solidFill>
                <a:effectLst/>
                <a:latin typeface="等线" panose="02010600030101010101" pitchFamily="2" charset="-122"/>
                <a:ea typeface="宋体" panose="02010600030101010101" pitchFamily="2" charset="-122"/>
                <a:cs typeface="宋体" panose="02010600030101010101" pitchFamily="2" charset="-122"/>
              </a:rPr>
              <a:t>字体下载的网址</a:t>
            </a:r>
            <a:r>
              <a:rPr lang="en-US" altLang="zh-CN" kern="0" dirty="0">
                <a:solidFill>
                  <a:srgbClr val="3F7F7F"/>
                </a:solidFill>
                <a:effectLst/>
                <a:latin typeface="等线" panose="02010600030101010101" pitchFamily="2" charset="-122"/>
                <a:ea typeface="宋体" panose="02010600030101010101" pitchFamily="2" charset="-122"/>
                <a:cs typeface="宋体" panose="02010600030101010101" pitchFamily="2" charset="-122"/>
              </a:rPr>
              <a:t> */</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a:p>
            <a:pPr lvl="1"/>
            <a:r>
              <a:rPr lang="en-US" altLang="zh-CN"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[font-weight: &lt;weight&gt;];</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a:p>
            <a:pPr lvl="1"/>
            <a:r>
              <a:rPr lang="en-US" altLang="zh-CN"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[font-style: &lt;style&gt;];</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8" name="矩形 7"/>
          <p:cNvSpPr/>
          <p:nvPr/>
        </p:nvSpPr>
        <p:spPr>
          <a:xfrm>
            <a:off x="0" y="1363979"/>
            <a:ext cx="9144000" cy="869349"/>
          </a:xfrm>
          <a:prstGeom prst="rect">
            <a:avLst/>
          </a:prstGeom>
          <a:solidFill>
            <a:srgbClr val="3B64DA"/>
          </a:solidFill>
          <a:ln>
            <a:noFill/>
          </a:ln>
        </p:spPr>
        <p:style>
          <a:lnRef idx="2">
            <a:schemeClr val="accent1">
              <a:shade val="50000"/>
            </a:schemeClr>
          </a:lnRef>
          <a:fillRef idx="1">
            <a:schemeClr val="accent1"/>
          </a:fillRef>
          <a:effectRef idx="0">
            <a:schemeClr val="accent1"/>
          </a:effectRef>
          <a:fontRef idx="minor">
            <a:schemeClr val="lt1"/>
          </a:fontRef>
        </p:style>
        <p:txBody>
          <a:bodyPr bIns="107950" rtlCol="0" anchor="ctr"/>
          <a:lstStyle/>
          <a:p>
            <a:pPr indent="457200" algn="l" fontAlgn="auto">
              <a:lnSpc>
                <a:spcPct val="150000"/>
              </a:lnSpc>
              <a:extLst>
                <a:ext uri="{35155182-B16C-46BC-9424-99874614C6A1}">
                  <wpsdc:indentchars xmlns:wpsdc="http://www.wps.cn/officeDocument/2017/drawingmlCustomData" val="200" checksum="59296752"/>
                </a:ext>
              </a:extLst>
            </a:pPr>
            <a:r>
              <a:rPr lang="zh-CN" altLang="en-US" dirty="0">
                <a:cs typeface="黑体" panose="02010609060101010101" charset="-122"/>
              </a:rPr>
              <a:t>使用时，首先定义新的字体所提供的名称及地址，然后在需要使用该字体的元素的样式表中用引用它作为</a:t>
            </a:r>
            <a:r>
              <a:rPr lang="en-US" altLang="zh-CN" dirty="0">
                <a:cs typeface="黑体" panose="02010609060101010101" charset="-122"/>
              </a:rPr>
              <a:t>font-family</a:t>
            </a:r>
            <a:r>
              <a:rPr lang="zh-CN" altLang="en-US" dirty="0">
                <a:cs typeface="黑体" panose="02010609060101010101" charset="-122"/>
              </a:rPr>
              <a:t>的值。</a:t>
            </a:r>
            <a:endParaRPr lang="zh-CN" altLang="en-US" dirty="0">
              <a:cs typeface="黑体" panose="02010609060101010101" charset="-122"/>
            </a:endParaRPr>
          </a:p>
        </p:txBody>
      </p:sp>
      <p:sp>
        <p:nvSpPr>
          <p:cNvPr id="5" name="矩形 4"/>
          <p:cNvSpPr/>
          <p:nvPr/>
        </p:nvSpPr>
        <p:spPr>
          <a:xfrm>
            <a:off x="-3267" y="3627120"/>
            <a:ext cx="9144000" cy="500400"/>
          </a:xfrm>
          <a:prstGeom prst="rect">
            <a:avLst/>
          </a:prstGeom>
          <a:solidFill>
            <a:srgbClr val="3C4D63"/>
          </a:solidFill>
          <a:ln>
            <a:noFill/>
          </a:ln>
        </p:spPr>
        <p:style>
          <a:lnRef idx="2">
            <a:schemeClr val="accent1">
              <a:shade val="50000"/>
            </a:schemeClr>
          </a:lnRef>
          <a:fillRef idx="1">
            <a:schemeClr val="accent1"/>
          </a:fillRef>
          <a:effectRef idx="0">
            <a:schemeClr val="accent1"/>
          </a:effectRef>
          <a:fontRef idx="minor">
            <a:schemeClr val="lt1"/>
          </a:fontRef>
        </p:style>
        <p:txBody>
          <a:bodyPr bIns="107950" rtlCol="0" anchor="ctr"/>
          <a:lstStyle/>
          <a:p>
            <a:pPr indent="457200" algn="l" fontAlgn="auto">
              <a:lnSpc>
                <a:spcPct val="150000"/>
              </a:lnSpc>
              <a:extLst>
                <a:ext uri="{35155182-B16C-46BC-9424-99874614C6A1}">
                  <wpsdc:indentchars xmlns:wpsdc="http://www.wps.cn/officeDocument/2017/drawingmlCustomData" val="200" checksum="59296752"/>
                </a:ext>
              </a:extLst>
            </a:pPr>
            <a:r>
              <a:rPr lang="zh-CN" altLang="en-US" dirty="0">
                <a:cs typeface="黑体" panose="02010609060101010101" charset="-122"/>
              </a:rPr>
              <a:t>再在</a:t>
            </a:r>
            <a:r>
              <a:rPr lang="en-US" altLang="zh-CN" dirty="0">
                <a:cs typeface="黑体" panose="02010609060101010101" charset="-122"/>
              </a:rPr>
              <a:t>CSS</a:t>
            </a:r>
            <a:r>
              <a:rPr lang="zh-CN" altLang="en-US" dirty="0">
                <a:cs typeface="黑体" panose="02010609060101010101" charset="-122"/>
              </a:rPr>
              <a:t>文件中为需要的元素引用它：</a:t>
            </a:r>
            <a:endParaRPr lang="zh-CN" altLang="en-US" dirty="0">
              <a:cs typeface="黑体" panose="02010609060101010101" charset="-122"/>
            </a:endParaRPr>
          </a:p>
        </p:txBody>
      </p:sp>
      <p:sp>
        <p:nvSpPr>
          <p:cNvPr id="12" name="文本框 11"/>
          <p:cNvSpPr txBox="1"/>
          <p:nvPr/>
        </p:nvSpPr>
        <p:spPr>
          <a:xfrm>
            <a:off x="1585505" y="2330059"/>
            <a:ext cx="4594860"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r>
              <a:rPr lang="en-US" altLang="zh-CN" sz="18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@font-face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  font-family: "</a:t>
            </a:r>
            <a:r>
              <a:rPr lang="en-US" altLang="zh-CN" sz="1800" kern="0" dirty="0" err="1">
                <a:solidFill>
                  <a:srgbClr val="3F7F7F"/>
                </a:solidFill>
                <a:effectLst/>
                <a:latin typeface="宋体" panose="02010600030101010101" pitchFamily="2" charset="-122"/>
                <a:ea typeface="等线" panose="02010600030101010101" pitchFamily="2" charset="-122"/>
                <a:cs typeface="宋体" panose="02010600030101010101" pitchFamily="2" charset="-122"/>
              </a:rPr>
              <a:t>myFont</a:t>
            </a:r>
            <a:r>
              <a:rPr lang="en-US" altLang="zh-CN" sz="18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  </a:t>
            </a:r>
            <a:r>
              <a:rPr lang="en-US" altLang="zh-CN" sz="1800" kern="0" dirty="0" err="1">
                <a:solidFill>
                  <a:srgbClr val="3F7F7F"/>
                </a:solidFill>
                <a:effectLst/>
                <a:latin typeface="宋体" panose="02010600030101010101" pitchFamily="2" charset="-122"/>
                <a:ea typeface="等线" panose="02010600030101010101" pitchFamily="2" charset="-122"/>
                <a:cs typeface="宋体" panose="02010600030101010101" pitchFamily="2" charset="-122"/>
              </a:rPr>
              <a:t>src</a:t>
            </a:r>
            <a:r>
              <a:rPr lang="en-US" altLang="zh-CN" sz="18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 </a:t>
            </a:r>
            <a:r>
              <a:rPr lang="en-US" altLang="zh-CN" sz="1800" kern="0" dirty="0" err="1">
                <a:solidFill>
                  <a:srgbClr val="3F7F7F"/>
                </a:solidFill>
                <a:effectLst/>
                <a:latin typeface="宋体" panose="02010600030101010101" pitchFamily="2" charset="-122"/>
                <a:ea typeface="等线" panose="02010600030101010101" pitchFamily="2" charset="-122"/>
                <a:cs typeface="宋体" panose="02010600030101010101" pitchFamily="2" charset="-122"/>
              </a:rPr>
              <a:t>url</a:t>
            </a:r>
            <a:r>
              <a:rPr lang="en-US" altLang="zh-CN" sz="18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("../fonts/myFont.ttf");</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4" name="文本框 13"/>
          <p:cNvSpPr txBox="1"/>
          <p:nvPr/>
        </p:nvSpPr>
        <p:spPr>
          <a:xfrm>
            <a:off x="1585505" y="4164175"/>
            <a:ext cx="4594860"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r>
              <a:rPr lang="en-US" altLang="zh-CN" sz="18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p{</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	font-family: "</a:t>
            </a:r>
            <a:r>
              <a:rPr lang="en-US" altLang="zh-CN" sz="1800" kern="0" dirty="0" err="1">
                <a:solidFill>
                  <a:srgbClr val="3F7F7F"/>
                </a:solidFill>
                <a:effectLst/>
                <a:latin typeface="宋体" panose="02010600030101010101" pitchFamily="2" charset="-122"/>
                <a:ea typeface="等线" panose="02010600030101010101" pitchFamily="2" charset="-122"/>
                <a:cs typeface="宋体" panose="02010600030101010101" pitchFamily="2" charset="-122"/>
              </a:rPr>
              <a:t>myFont</a:t>
            </a:r>
            <a:r>
              <a:rPr lang="en-US" altLang="zh-CN" sz="18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 serif;</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8" name="矩形 7"/>
          <p:cNvSpPr/>
          <p:nvPr/>
        </p:nvSpPr>
        <p:spPr>
          <a:xfrm>
            <a:off x="0" y="1363980"/>
            <a:ext cx="9144000" cy="2047728"/>
          </a:xfrm>
          <a:prstGeom prst="rect">
            <a:avLst/>
          </a:prstGeom>
          <a:solidFill>
            <a:srgbClr val="80A6F2"/>
          </a:solidFill>
          <a:ln>
            <a:noFill/>
          </a:ln>
        </p:spPr>
        <p:style>
          <a:lnRef idx="2">
            <a:schemeClr val="accent1">
              <a:shade val="50000"/>
            </a:schemeClr>
          </a:lnRef>
          <a:fillRef idx="1">
            <a:schemeClr val="accent1"/>
          </a:fillRef>
          <a:effectRef idx="0">
            <a:schemeClr val="accent1"/>
          </a:effectRef>
          <a:fontRef idx="minor">
            <a:schemeClr val="lt1"/>
          </a:fontRef>
        </p:style>
        <p:txBody>
          <a:bodyPr bIns="107950" rtlCol="0" anchor="ctr"/>
          <a:lstStyle/>
          <a:p>
            <a:pPr indent="457200" algn="l" fontAlgn="auto">
              <a:lnSpc>
                <a:spcPct val="150000"/>
              </a:lnSpc>
              <a:extLst>
                <a:ext uri="{35155182-B16C-46BC-9424-99874614C6A1}">
                  <wpsdc:indentchars xmlns:wpsdc="http://www.wps.cn/officeDocument/2017/drawingmlCustomData" val="200" checksum="59296752"/>
                </a:ext>
              </a:extLst>
            </a:pPr>
            <a:r>
              <a:rPr lang="zh-CN" altLang="en-US" dirty="0">
                <a:cs typeface="黑体" panose="02010609060101010101" charset="-122"/>
              </a:rPr>
              <a:t>字体图标是一种特殊的字体，将编码与图标字形一一对应。一个字体文件中包含多个图标，可减少使用图标时的网页请求次数。</a:t>
            </a:r>
            <a:endParaRPr lang="en-US" altLang="zh-CN" dirty="0">
              <a:cs typeface="黑体" panose="02010609060101010101" charset="-122"/>
            </a:endParaRPr>
          </a:p>
          <a:p>
            <a:pPr indent="457200" algn="l" fontAlgn="auto">
              <a:lnSpc>
                <a:spcPct val="150000"/>
              </a:lnSpc>
              <a:extLst>
                <a:ext uri="{35155182-B16C-46BC-9424-99874614C6A1}">
                  <wpsdc:indentchars xmlns:wpsdc="http://www.wps.cn/officeDocument/2017/drawingmlCustomData" val="200" checksum="59296752"/>
                </a:ext>
              </a:extLst>
            </a:pPr>
            <a:r>
              <a:rPr lang="zh-CN" altLang="en-US" dirty="0">
                <a:cs typeface="黑体" panose="02010609060101010101" charset="-122"/>
              </a:rPr>
              <a:t>图标的样式设置与对普通文字一样，例如颜色、尺寸的设置，只需使用</a:t>
            </a:r>
            <a:r>
              <a:rPr lang="en-US" altLang="zh-CN" dirty="0">
                <a:cs typeface="黑体" panose="02010609060101010101" charset="-122"/>
              </a:rPr>
              <a:t>color</a:t>
            </a:r>
            <a:r>
              <a:rPr lang="zh-CN" altLang="en-US" dirty="0">
                <a:cs typeface="黑体" panose="02010609060101010101" charset="-122"/>
              </a:rPr>
              <a:t>属性和</a:t>
            </a:r>
            <a:r>
              <a:rPr lang="en-US" altLang="zh-CN" dirty="0">
                <a:cs typeface="黑体" panose="02010609060101010101" charset="-122"/>
              </a:rPr>
              <a:t>font-size</a:t>
            </a:r>
            <a:r>
              <a:rPr lang="zh-CN" altLang="en-US" dirty="0">
                <a:cs typeface="黑体" panose="02010609060101010101" charset="-122"/>
              </a:rPr>
              <a:t>属性。字体图标的使用优势之一为：对字体图标进行放大不会出现失真、缩小不会浪费掉像素点。</a:t>
            </a:r>
            <a:endParaRPr lang="zh-CN" altLang="en-US" dirty="0">
              <a:cs typeface="黑体" panose="02010609060101010101" charset="-122"/>
            </a:endParaRPr>
          </a:p>
        </p:txBody>
      </p:sp>
      <p:sp>
        <p:nvSpPr>
          <p:cNvPr id="5" name="矩形 4"/>
          <p:cNvSpPr/>
          <p:nvPr/>
        </p:nvSpPr>
        <p:spPr>
          <a:xfrm>
            <a:off x="0" y="3792123"/>
            <a:ext cx="9144000" cy="930099"/>
          </a:xfrm>
          <a:prstGeom prst="rect">
            <a:avLst/>
          </a:prstGeom>
          <a:solidFill>
            <a:srgbClr val="3D74EB"/>
          </a:solidFill>
          <a:ln>
            <a:noFill/>
          </a:ln>
        </p:spPr>
        <p:style>
          <a:lnRef idx="2">
            <a:schemeClr val="accent1">
              <a:shade val="50000"/>
            </a:schemeClr>
          </a:lnRef>
          <a:fillRef idx="1">
            <a:schemeClr val="accent1"/>
          </a:fillRef>
          <a:effectRef idx="0">
            <a:schemeClr val="accent1"/>
          </a:effectRef>
          <a:fontRef idx="minor">
            <a:schemeClr val="lt1"/>
          </a:fontRef>
        </p:style>
        <p:txBody>
          <a:bodyPr bIns="107950" rtlCol="0" anchor="ctr"/>
          <a:lstStyle/>
          <a:p>
            <a:pPr indent="457200" algn="l" fontAlgn="auto">
              <a:lnSpc>
                <a:spcPct val="150000"/>
              </a:lnSpc>
              <a:extLst>
                <a:ext uri="{35155182-B16C-46BC-9424-99874614C6A1}">
                  <wpsdc:indentchars xmlns:wpsdc="http://www.wps.cn/officeDocument/2017/drawingmlCustomData" val="200" checksum="59296752"/>
                </a:ext>
              </a:extLst>
            </a:pPr>
            <a:r>
              <a:rPr lang="en-US" altLang="zh-CN" dirty="0">
                <a:cs typeface="黑体" panose="02010609060101010101" charset="-122"/>
              </a:rPr>
              <a:t>https://www.iconfont.cn/</a:t>
            </a:r>
            <a:endParaRPr lang="en-US" altLang="zh-CN" dirty="0">
              <a:cs typeface="黑体" panose="02010609060101010101" charset="-122"/>
            </a:endParaRPr>
          </a:p>
          <a:p>
            <a:pPr indent="457200" algn="l" fontAlgn="auto">
              <a:lnSpc>
                <a:spcPct val="150000"/>
              </a:lnSpc>
              <a:extLst>
                <a:ext uri="{35155182-B16C-46BC-9424-99874614C6A1}">
                  <wpsdc:indentchars xmlns:wpsdc="http://www.wps.cn/officeDocument/2017/drawingmlCustomData" val="200" checksum="59296752"/>
                </a:ext>
              </a:extLst>
            </a:pPr>
            <a:r>
              <a:rPr lang="en-US" altLang="zh-CN" dirty="0">
                <a:cs typeface="黑体" panose="02010609060101010101" charset="-122"/>
              </a:rPr>
              <a:t>https://fontello.com/</a:t>
            </a:r>
            <a:endParaRPr lang="zh-CN" altLang="en-US" dirty="0">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5" name="矩形 4"/>
          <p:cNvSpPr/>
          <p:nvPr/>
        </p:nvSpPr>
        <p:spPr>
          <a:xfrm>
            <a:off x="0" y="1417327"/>
            <a:ext cx="9144000" cy="930099"/>
          </a:xfrm>
          <a:prstGeom prst="rect">
            <a:avLst/>
          </a:prstGeom>
          <a:solidFill>
            <a:srgbClr val="3D74EB"/>
          </a:solidFill>
          <a:ln>
            <a:noFill/>
          </a:ln>
        </p:spPr>
        <p:style>
          <a:lnRef idx="2">
            <a:schemeClr val="accent1">
              <a:shade val="50000"/>
            </a:schemeClr>
          </a:lnRef>
          <a:fillRef idx="1">
            <a:schemeClr val="accent1"/>
          </a:fillRef>
          <a:effectRef idx="0">
            <a:schemeClr val="accent1"/>
          </a:effectRef>
          <a:fontRef idx="minor">
            <a:schemeClr val="lt1"/>
          </a:fontRef>
        </p:style>
        <p:txBody>
          <a:bodyPr bIns="107950" rtlCol="0" anchor="ctr"/>
          <a:lstStyle/>
          <a:p>
            <a:pPr indent="457200" algn="l" fontAlgn="auto">
              <a:lnSpc>
                <a:spcPct val="150000"/>
              </a:lnSpc>
              <a:extLst>
                <a:ext uri="{35155182-B16C-46BC-9424-99874614C6A1}">
                  <wpsdc:indentchars xmlns:wpsdc="http://www.wps.cn/officeDocument/2017/drawingmlCustomData" val="200" checksum="59296752"/>
                </a:ext>
              </a:extLst>
            </a:pPr>
            <a:r>
              <a:rPr lang="en-US" altLang="zh-CN" dirty="0" err="1">
                <a:cs typeface="黑体" panose="02010609060101010101" charset="-122"/>
              </a:rPr>
              <a:t>iconfont</a:t>
            </a:r>
            <a:r>
              <a:rPr lang="en-US" altLang="zh-CN" dirty="0">
                <a:cs typeface="黑体" panose="02010609060101010101" charset="-122"/>
              </a:rPr>
              <a:t>-</a:t>
            </a:r>
            <a:r>
              <a:rPr lang="zh-CN" altLang="en-US" dirty="0">
                <a:cs typeface="黑体" panose="02010609060101010101" charset="-122"/>
              </a:rPr>
              <a:t>阿里巴巴矢量图标库提供了很多优质的非商用免费图标，在该网站登录，并搜索“购物车”后，可以找到很多购物车</a:t>
            </a:r>
            <a:r>
              <a:rPr lang="zh-CN" altLang="en-US" dirty="0">
                <a:cs typeface="黑体" panose="02010609060101010101" charset="-122"/>
              </a:rPr>
              <a:t>图标。</a:t>
            </a:r>
            <a:endParaRPr lang="zh-CN" altLang="en-US" dirty="0">
              <a:cs typeface="黑体" panose="02010609060101010101" charset="-122"/>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8535" y="2396263"/>
            <a:ext cx="4281170" cy="24149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5" name="矩形 4"/>
          <p:cNvSpPr/>
          <p:nvPr/>
        </p:nvSpPr>
        <p:spPr>
          <a:xfrm>
            <a:off x="0" y="1417327"/>
            <a:ext cx="5610497" cy="2978324"/>
          </a:xfrm>
          <a:prstGeom prst="rect">
            <a:avLst/>
          </a:prstGeom>
          <a:solidFill>
            <a:srgbClr val="3D74EB"/>
          </a:solidFill>
          <a:ln>
            <a:noFill/>
          </a:ln>
        </p:spPr>
        <p:style>
          <a:lnRef idx="2">
            <a:schemeClr val="accent1">
              <a:shade val="50000"/>
            </a:schemeClr>
          </a:lnRef>
          <a:fillRef idx="1">
            <a:schemeClr val="accent1"/>
          </a:fillRef>
          <a:effectRef idx="0">
            <a:schemeClr val="accent1"/>
          </a:effectRef>
          <a:fontRef idx="minor">
            <a:schemeClr val="lt1"/>
          </a:fontRef>
        </p:style>
        <p:txBody>
          <a:bodyPr bIns="107950" rtlCol="0" anchor="ctr"/>
          <a:lstStyle/>
          <a:p>
            <a:pPr indent="457200" algn="l" fontAlgn="auto">
              <a:lnSpc>
                <a:spcPct val="150000"/>
              </a:lnSpc>
              <a:extLst>
                <a:ext uri="{35155182-B16C-46BC-9424-99874614C6A1}">
                  <wpsdc:indentchars xmlns:wpsdc="http://www.wps.cn/officeDocument/2017/drawingmlCustomData" val="200" checksum="59296752"/>
                </a:ext>
              </a:extLst>
            </a:pPr>
            <a:r>
              <a:rPr lang="zh-CN" altLang="en-US" dirty="0">
                <a:cs typeface="黑体" panose="02010609060101010101" charset="-122"/>
              </a:rPr>
              <a:t>当鼠标移到图标上时，可以直接下载，也可以加入“库”中。</a:t>
            </a:r>
            <a:endParaRPr lang="en-US" altLang="zh-CN" dirty="0">
              <a:cs typeface="黑体" panose="02010609060101010101" charset="-122"/>
            </a:endParaRPr>
          </a:p>
          <a:p>
            <a:pPr indent="457200" algn="l" fontAlgn="auto">
              <a:lnSpc>
                <a:spcPct val="150000"/>
              </a:lnSpc>
              <a:extLst>
                <a:ext uri="{35155182-B16C-46BC-9424-99874614C6A1}">
                  <wpsdc:indentchars xmlns:wpsdc="http://www.wps.cn/officeDocument/2017/drawingmlCustomData" val="200" checksum="59296752"/>
                </a:ext>
              </a:extLst>
            </a:pPr>
            <a:r>
              <a:rPr lang="zh-CN" altLang="en-US" dirty="0">
                <a:cs typeface="黑体" panose="02010609060101010101" charset="-122"/>
              </a:rPr>
              <a:t>有三种操作库的方式，选择“下载代码”后，一个包含字体文件、示例</a:t>
            </a:r>
            <a:r>
              <a:rPr lang="en-US" altLang="zh-CN" dirty="0">
                <a:cs typeface="黑体" panose="02010609060101010101" charset="-122"/>
              </a:rPr>
              <a:t>HTML</a:t>
            </a:r>
            <a:r>
              <a:rPr lang="zh-CN" altLang="en-US" dirty="0">
                <a:cs typeface="黑体" panose="02010609060101010101" charset="-122"/>
              </a:rPr>
              <a:t>文件和</a:t>
            </a:r>
            <a:r>
              <a:rPr lang="en-US" altLang="zh-CN" dirty="0">
                <a:cs typeface="黑体" panose="02010609060101010101" charset="-122"/>
              </a:rPr>
              <a:t>CSS</a:t>
            </a:r>
            <a:r>
              <a:rPr lang="zh-CN" altLang="en-US" dirty="0">
                <a:cs typeface="黑体" panose="02010609060101010101" charset="-122"/>
              </a:rPr>
              <a:t>文件的压缩包被下载。</a:t>
            </a:r>
            <a:endParaRPr lang="zh-CN" altLang="en-US" dirty="0">
              <a:cs typeface="黑体" panose="02010609060101010101" charset="-122"/>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4394" y="1075417"/>
            <a:ext cx="1701165" cy="35674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5" name="矩形 4"/>
          <p:cNvSpPr/>
          <p:nvPr/>
        </p:nvSpPr>
        <p:spPr>
          <a:xfrm>
            <a:off x="-32657" y="1041361"/>
            <a:ext cx="9209314" cy="1154423"/>
          </a:xfrm>
          <a:prstGeom prst="rect">
            <a:avLst/>
          </a:prstGeom>
          <a:solidFill>
            <a:srgbClr val="3D74EB"/>
          </a:solidFill>
          <a:ln>
            <a:noFill/>
          </a:ln>
        </p:spPr>
        <p:style>
          <a:lnRef idx="2">
            <a:schemeClr val="accent1">
              <a:shade val="50000"/>
            </a:schemeClr>
          </a:lnRef>
          <a:fillRef idx="1">
            <a:schemeClr val="accent1"/>
          </a:fillRef>
          <a:effectRef idx="0">
            <a:schemeClr val="accent1"/>
          </a:effectRef>
          <a:fontRef idx="minor">
            <a:schemeClr val="lt1"/>
          </a:fontRef>
        </p:style>
        <p:txBody>
          <a:bodyPr bIns="107950" rtlCol="0" anchor="ctr"/>
          <a:lstStyle/>
          <a:p>
            <a:pPr indent="457200" algn="l" fontAlgn="auto">
              <a:lnSpc>
                <a:spcPct val="150000"/>
              </a:lnSpc>
              <a:extLst>
                <a:ext uri="{35155182-B16C-46BC-9424-99874614C6A1}">
                  <wpsdc:indentchars xmlns:wpsdc="http://www.wps.cn/officeDocument/2017/drawingmlCustomData" val="200" checksum="59296752"/>
                </a:ext>
              </a:extLst>
            </a:pPr>
            <a:r>
              <a:rPr lang="zh-CN" altLang="en-US" dirty="0">
                <a:cs typeface="黑体" panose="02010609060101010101" charset="-122"/>
              </a:rPr>
              <a:t>将压缩包中的</a:t>
            </a:r>
            <a:r>
              <a:rPr lang="en-US" altLang="zh-CN" dirty="0">
                <a:cs typeface="黑体" panose="02010609060101010101" charset="-122"/>
              </a:rPr>
              <a:t>iconfont.css</a:t>
            </a:r>
            <a:r>
              <a:rPr lang="zh-CN" altLang="en-US" dirty="0">
                <a:cs typeface="黑体" panose="02010609060101010101" charset="-122"/>
              </a:rPr>
              <a:t>文件和</a:t>
            </a:r>
            <a:r>
              <a:rPr lang="en-US" altLang="zh-CN" dirty="0">
                <a:cs typeface="黑体" panose="02010609060101010101" charset="-122"/>
              </a:rPr>
              <a:t>iconfont.ttf</a:t>
            </a:r>
            <a:r>
              <a:rPr lang="zh-CN" altLang="en-US" dirty="0">
                <a:cs typeface="黑体" panose="02010609060101010101" charset="-122"/>
              </a:rPr>
              <a:t>复制到项目文件夹的</a:t>
            </a:r>
            <a:r>
              <a:rPr lang="en-US" altLang="zh-CN" dirty="0">
                <a:cs typeface="黑体" panose="02010609060101010101" charset="-122"/>
              </a:rPr>
              <a:t>CSS</a:t>
            </a:r>
            <a:r>
              <a:rPr lang="zh-CN" altLang="en-US" dirty="0">
                <a:cs typeface="黑体" panose="02010609060101010101" charset="-122"/>
              </a:rPr>
              <a:t>目录和</a:t>
            </a:r>
            <a:r>
              <a:rPr lang="en-US" altLang="zh-CN" dirty="0">
                <a:cs typeface="黑体" panose="02010609060101010101" charset="-122"/>
              </a:rPr>
              <a:t>fonts</a:t>
            </a:r>
            <a:r>
              <a:rPr lang="zh-CN" altLang="en-US" dirty="0">
                <a:cs typeface="黑体" panose="02010609060101010101" charset="-122"/>
              </a:rPr>
              <a:t>目录中。可以打开这个样式表文件查看代码，其中的样式定义如下所示。</a:t>
            </a:r>
            <a:endParaRPr lang="zh-CN" altLang="en-US" dirty="0">
              <a:cs typeface="黑体" panose="02010609060101010101" charset="-122"/>
            </a:endParaRPr>
          </a:p>
          <a:p>
            <a:pPr indent="457200" algn="l" fontAlgn="auto">
              <a:lnSpc>
                <a:spcPct val="150000"/>
              </a:lnSpc>
              <a:extLst>
                <a:ext uri="{35155182-B16C-46BC-9424-99874614C6A1}">
                  <wpsdc:indentchars xmlns:wpsdc="http://www.wps.cn/officeDocument/2017/drawingmlCustomData" val="200" checksum="59296752"/>
                </a:ext>
              </a:extLst>
            </a:pPr>
            <a:r>
              <a:rPr lang="zh-CN" altLang="en-US" dirty="0">
                <a:cs typeface="黑体" panose="02010609060101010101" charset="-122"/>
              </a:rPr>
              <a:t>需要修改对应</a:t>
            </a:r>
            <a:r>
              <a:rPr lang="zh-CN" altLang="en-US" dirty="0">
                <a:cs typeface="黑体" panose="02010609060101010101" charset="-122"/>
              </a:rPr>
              <a:t>路径</a:t>
            </a:r>
            <a:endParaRPr lang="zh-CN" altLang="en-US" dirty="0">
              <a:cs typeface="黑体" panose="02010609060101010101" charset="-122"/>
            </a:endParaRPr>
          </a:p>
        </p:txBody>
      </p:sp>
      <p:sp>
        <p:nvSpPr>
          <p:cNvPr id="11" name="文本框 10"/>
          <p:cNvSpPr txBox="1"/>
          <p:nvPr/>
        </p:nvSpPr>
        <p:spPr>
          <a:xfrm>
            <a:off x="765397" y="2153514"/>
            <a:ext cx="6791466" cy="297004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r>
              <a:rPr lang="en-US" altLang="zh-CN" sz="11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@font-face {</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1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  font-family: "</a:t>
            </a:r>
            <a:r>
              <a:rPr lang="en-US" altLang="zh-CN" sz="1100" kern="0" dirty="0" err="1">
                <a:solidFill>
                  <a:srgbClr val="3F7F7F"/>
                </a:solidFill>
                <a:effectLst/>
                <a:latin typeface="宋体" panose="02010600030101010101" pitchFamily="2" charset="-122"/>
                <a:ea typeface="等线" panose="02010600030101010101" pitchFamily="2" charset="-122"/>
                <a:cs typeface="宋体" panose="02010600030101010101" pitchFamily="2" charset="-122"/>
              </a:rPr>
              <a:t>iconfont</a:t>
            </a:r>
            <a:r>
              <a:rPr lang="en-US" altLang="zh-CN" sz="11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 /* Project id  */</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1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  </a:t>
            </a:r>
            <a:r>
              <a:rPr lang="en-US" altLang="zh-CN" sz="1100" kern="0" dirty="0" err="1">
                <a:solidFill>
                  <a:srgbClr val="3F7F7F"/>
                </a:solidFill>
                <a:effectLst/>
                <a:latin typeface="宋体" panose="02010600030101010101" pitchFamily="2" charset="-122"/>
                <a:ea typeface="等线" panose="02010600030101010101" pitchFamily="2" charset="-122"/>
                <a:cs typeface="宋体" panose="02010600030101010101" pitchFamily="2" charset="-122"/>
              </a:rPr>
              <a:t>src</a:t>
            </a:r>
            <a:r>
              <a:rPr lang="en-US" altLang="zh-CN" sz="11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 </a:t>
            </a:r>
            <a:r>
              <a:rPr lang="en-US" altLang="zh-CN" sz="1100" kern="0" dirty="0" err="1">
                <a:solidFill>
                  <a:srgbClr val="3F7F7F"/>
                </a:solidFill>
                <a:effectLst/>
                <a:latin typeface="宋体" panose="02010600030101010101" pitchFamily="2" charset="-122"/>
                <a:ea typeface="等线" panose="02010600030101010101" pitchFamily="2" charset="-122"/>
                <a:cs typeface="宋体" panose="02010600030101010101" pitchFamily="2" charset="-122"/>
              </a:rPr>
              <a:t>url</a:t>
            </a:r>
            <a:r>
              <a:rPr lang="en-US" altLang="zh-CN" sz="11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a:t>
            </a:r>
            <a:r>
              <a:rPr lang="en-US" altLang="zh-CN" sz="1100" kern="0" dirty="0" err="1">
                <a:solidFill>
                  <a:srgbClr val="3F7F7F"/>
                </a:solidFill>
                <a:effectLst/>
                <a:latin typeface="宋体" panose="02010600030101010101" pitchFamily="2" charset="-122"/>
                <a:ea typeface="等线" panose="02010600030101010101" pitchFamily="2" charset="-122"/>
                <a:cs typeface="宋体" panose="02010600030101010101" pitchFamily="2" charset="-122"/>
              </a:rPr>
              <a:t>iconfont.ttf?t</a:t>
            </a:r>
            <a:r>
              <a:rPr lang="en-US" altLang="zh-CN" sz="11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=1652458373933') format('</a:t>
            </a:r>
            <a:r>
              <a:rPr lang="en-US" altLang="zh-CN" sz="1100" kern="0" dirty="0" err="1">
                <a:solidFill>
                  <a:srgbClr val="3F7F7F"/>
                </a:solidFill>
                <a:effectLst/>
                <a:latin typeface="宋体" panose="02010600030101010101" pitchFamily="2" charset="-122"/>
                <a:ea typeface="等线" panose="02010600030101010101" pitchFamily="2" charset="-122"/>
                <a:cs typeface="宋体" panose="02010600030101010101" pitchFamily="2" charset="-122"/>
              </a:rPr>
              <a:t>truetype</a:t>
            </a:r>
            <a:r>
              <a:rPr lang="en-US" altLang="zh-CN" sz="11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1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1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a:t>
            </a:r>
            <a:r>
              <a:rPr lang="en-US" altLang="zh-CN" sz="1100" kern="0" dirty="0" err="1">
                <a:solidFill>
                  <a:srgbClr val="3F7F7F"/>
                </a:solidFill>
                <a:effectLst/>
                <a:latin typeface="宋体" panose="02010600030101010101" pitchFamily="2" charset="-122"/>
                <a:ea typeface="等线" panose="02010600030101010101" pitchFamily="2" charset="-122"/>
                <a:cs typeface="宋体" panose="02010600030101010101" pitchFamily="2" charset="-122"/>
              </a:rPr>
              <a:t>iconfont</a:t>
            </a:r>
            <a:r>
              <a:rPr lang="en-US" altLang="zh-CN" sz="11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 {</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1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  font-family: "</a:t>
            </a:r>
            <a:r>
              <a:rPr lang="en-US" altLang="zh-CN" sz="1100" kern="0" dirty="0" err="1">
                <a:solidFill>
                  <a:srgbClr val="3F7F7F"/>
                </a:solidFill>
                <a:effectLst/>
                <a:latin typeface="宋体" panose="02010600030101010101" pitchFamily="2" charset="-122"/>
                <a:ea typeface="等线" panose="02010600030101010101" pitchFamily="2" charset="-122"/>
                <a:cs typeface="宋体" panose="02010600030101010101" pitchFamily="2" charset="-122"/>
              </a:rPr>
              <a:t>iconfont</a:t>
            </a:r>
            <a:r>
              <a:rPr lang="en-US" altLang="zh-CN" sz="11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 !important;</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1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  font-size: 16px;</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1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  font-style: normal;</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1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  -</a:t>
            </a:r>
            <a:r>
              <a:rPr lang="en-US" altLang="zh-CN" sz="1100" kern="0" dirty="0" err="1">
                <a:solidFill>
                  <a:srgbClr val="3F7F7F"/>
                </a:solidFill>
                <a:effectLst/>
                <a:latin typeface="宋体" panose="02010600030101010101" pitchFamily="2" charset="-122"/>
                <a:ea typeface="等线" panose="02010600030101010101" pitchFamily="2" charset="-122"/>
                <a:cs typeface="宋体" panose="02010600030101010101" pitchFamily="2" charset="-122"/>
              </a:rPr>
              <a:t>webkit</a:t>
            </a:r>
            <a:r>
              <a:rPr lang="en-US" altLang="zh-CN" sz="11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-font-smoothing: </a:t>
            </a:r>
            <a:r>
              <a:rPr lang="en-US" altLang="zh-CN" sz="1100" kern="0" dirty="0" err="1">
                <a:solidFill>
                  <a:srgbClr val="3F7F7F"/>
                </a:solidFill>
                <a:effectLst/>
                <a:latin typeface="宋体" panose="02010600030101010101" pitchFamily="2" charset="-122"/>
                <a:ea typeface="等线" panose="02010600030101010101" pitchFamily="2" charset="-122"/>
                <a:cs typeface="宋体" panose="02010600030101010101" pitchFamily="2" charset="-122"/>
              </a:rPr>
              <a:t>antialiased</a:t>
            </a:r>
            <a:r>
              <a:rPr lang="en-US" altLang="zh-CN" sz="11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1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  -</a:t>
            </a:r>
            <a:r>
              <a:rPr lang="en-US" altLang="zh-CN" sz="1100" kern="0" dirty="0" err="1">
                <a:solidFill>
                  <a:srgbClr val="3F7F7F"/>
                </a:solidFill>
                <a:effectLst/>
                <a:latin typeface="宋体" panose="02010600030101010101" pitchFamily="2" charset="-122"/>
                <a:ea typeface="等线" panose="02010600030101010101" pitchFamily="2" charset="-122"/>
                <a:cs typeface="宋体" panose="02010600030101010101" pitchFamily="2" charset="-122"/>
              </a:rPr>
              <a:t>moz</a:t>
            </a:r>
            <a:r>
              <a:rPr lang="en-US" altLang="zh-CN" sz="11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a:t>
            </a:r>
            <a:r>
              <a:rPr lang="en-US" altLang="zh-CN" sz="1100" kern="0" dirty="0" err="1">
                <a:solidFill>
                  <a:srgbClr val="3F7F7F"/>
                </a:solidFill>
                <a:effectLst/>
                <a:latin typeface="宋体" panose="02010600030101010101" pitchFamily="2" charset="-122"/>
                <a:ea typeface="等线" panose="02010600030101010101" pitchFamily="2" charset="-122"/>
                <a:cs typeface="宋体" panose="02010600030101010101" pitchFamily="2" charset="-122"/>
              </a:rPr>
              <a:t>osx</a:t>
            </a:r>
            <a:r>
              <a:rPr lang="en-US" altLang="zh-CN" sz="11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-font-smoothing: grayscale;</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1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1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.icon-24gl-cartFull10:before {</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1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  content: "\e87b";</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1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1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a:t>
            </a:r>
            <a:r>
              <a:rPr lang="en-US" altLang="zh-CN" sz="1100" kern="0" dirty="0" err="1">
                <a:solidFill>
                  <a:srgbClr val="3F7F7F"/>
                </a:solidFill>
                <a:effectLst/>
                <a:latin typeface="宋体" panose="02010600030101010101" pitchFamily="2" charset="-122"/>
                <a:ea typeface="等线" panose="02010600030101010101" pitchFamily="2" charset="-122"/>
                <a:cs typeface="宋体" panose="02010600030101010101" pitchFamily="2" charset="-122"/>
              </a:rPr>
              <a:t>icon-kefu:before</a:t>
            </a:r>
            <a:r>
              <a:rPr lang="en-US" altLang="zh-CN" sz="11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 {</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1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  content: "\e665";</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1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形状 7"/>
          <p:cNvSpPr/>
          <p:nvPr>
            <p:custDataLst>
              <p:tags r:id="rId1"/>
            </p:custDataLst>
          </p:nvPr>
        </p:nvSpPr>
        <p:spPr>
          <a:xfrm>
            <a:off x="8304962" y="4419803"/>
            <a:ext cx="837425" cy="726085"/>
          </a:xfrm>
          <a:custGeom>
            <a:avLst/>
            <a:gdLst>
              <a:gd name="connsiteX0" fmla="*/ 0 w 1116566"/>
              <a:gd name="connsiteY0" fmla="*/ 968113 h 968113"/>
              <a:gd name="connsiteX1" fmla="*/ 1116566 w 1116566"/>
              <a:gd name="connsiteY1" fmla="*/ 968113 h 968113"/>
              <a:gd name="connsiteX2" fmla="*/ 1116566 w 1116566"/>
              <a:gd name="connsiteY2" fmla="*/ 0 h 968113"/>
            </a:gdLst>
            <a:ahLst/>
            <a:cxnLst>
              <a:cxn ang="0">
                <a:pos x="connsiteX0" y="connsiteY0"/>
              </a:cxn>
              <a:cxn ang="0">
                <a:pos x="connsiteX1" y="connsiteY1"/>
              </a:cxn>
              <a:cxn ang="0">
                <a:pos x="connsiteX2" y="connsiteY2"/>
              </a:cxn>
            </a:cxnLst>
            <a:rect l="l" t="t" r="r" b="b"/>
            <a:pathLst>
              <a:path w="1116566" h="968113">
                <a:moveTo>
                  <a:pt x="0" y="968113"/>
                </a:moveTo>
                <a:lnTo>
                  <a:pt x="1116566" y="968113"/>
                </a:lnTo>
                <a:lnTo>
                  <a:pt x="1116566" y="0"/>
                </a:lnTo>
                <a:close/>
              </a:path>
            </a:pathLst>
          </a:custGeom>
          <a:solidFill>
            <a:schemeClr val="accent3"/>
          </a:solidFill>
          <a:ln w="6340" cap="flat">
            <a:noFill/>
            <a:prstDash val="solid"/>
            <a:miter/>
          </a:ln>
        </p:spPr>
        <p:txBody>
          <a:bodyPr rtlCol="0" anchor="ctr"/>
          <a:lstStyle/>
          <a:p>
            <a:endParaRPr lang="zh-CN" altLang="en-US" sz="1350">
              <a:solidFill>
                <a:schemeClr val="dk1"/>
              </a:solidFill>
              <a:latin typeface="黑体" panose="02010609060101010101" charset="-122"/>
              <a:ea typeface="黑体" panose="02010609060101010101" charset="-122"/>
              <a:cs typeface="黑体" panose="02010609060101010101" charset="-122"/>
              <a:sym typeface="Arial" panose="020B0604020202020204" pitchFamily="34" charset="0"/>
            </a:endParaRPr>
          </a:p>
        </p:txBody>
      </p:sp>
      <p:sp>
        <p:nvSpPr>
          <p:cNvPr id="12" name="直角三角形 11"/>
          <p:cNvSpPr/>
          <p:nvPr>
            <p:custDataLst>
              <p:tags r:id="rId2"/>
            </p:custDataLst>
          </p:nvPr>
        </p:nvSpPr>
        <p:spPr>
          <a:xfrm flipH="1">
            <a:off x="0" y="4419600"/>
            <a:ext cx="9144000" cy="723900"/>
          </a:xfrm>
          <a:prstGeom prst="rtTriangle">
            <a:avLst/>
          </a:prstGeom>
          <a:solidFill>
            <a:srgbClr val="7FA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200" b="1" dirty="0">
              <a:solidFill>
                <a:schemeClr val="lt1"/>
              </a:solidFill>
              <a:latin typeface="黑体" panose="02010609060101010101" charset="-122"/>
              <a:ea typeface="黑体" panose="02010609060101010101" charset="-122"/>
              <a:cs typeface="黑体" panose="02010609060101010101" charset="-122"/>
              <a:sym typeface="Arial" panose="020B0604020202020204" pitchFamily="34" charset="0"/>
            </a:endParaRPr>
          </a:p>
        </p:txBody>
      </p:sp>
      <p:sp>
        <p:nvSpPr>
          <p:cNvPr id="11" name="任意多边形: 形状 10"/>
          <p:cNvSpPr/>
          <p:nvPr>
            <p:custDataLst>
              <p:tags r:id="rId3"/>
            </p:custDataLst>
          </p:nvPr>
        </p:nvSpPr>
        <p:spPr>
          <a:xfrm>
            <a:off x="107836" y="0"/>
            <a:ext cx="745958" cy="51435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200" b="1" dirty="0">
              <a:solidFill>
                <a:schemeClr val="lt1"/>
              </a:solidFill>
              <a:latin typeface="黑体" panose="02010609060101010101" charset="-122"/>
              <a:ea typeface="黑体" panose="02010609060101010101" charset="-122"/>
              <a:cs typeface="黑体" panose="02010609060101010101" charset="-122"/>
              <a:sym typeface="Arial" panose="020B0604020202020204" pitchFamily="34" charset="0"/>
            </a:endParaRPr>
          </a:p>
        </p:txBody>
      </p:sp>
      <p:sp>
        <p:nvSpPr>
          <p:cNvPr id="20" name="任意多边形: 形状 11"/>
          <p:cNvSpPr/>
          <p:nvPr>
            <p:custDataLst>
              <p:tags r:id="rId4"/>
            </p:custDataLst>
          </p:nvPr>
        </p:nvSpPr>
        <p:spPr>
          <a:xfrm>
            <a:off x="-448" y="0"/>
            <a:ext cx="745958" cy="5143501"/>
          </a:xfrm>
          <a:custGeom>
            <a:avLst/>
            <a:gdLst>
              <a:gd name="connsiteX0" fmla="*/ 0 w 1634832"/>
              <a:gd name="connsiteY0" fmla="*/ 0 h 6858001"/>
              <a:gd name="connsiteX1" fmla="*/ 261030 w 1634832"/>
              <a:gd name="connsiteY1" fmla="*/ 0 h 6858001"/>
              <a:gd name="connsiteX2" fmla="*/ 1634832 w 1634832"/>
              <a:gd name="connsiteY2" fmla="*/ 6858001 h 6858001"/>
              <a:gd name="connsiteX3" fmla="*/ 0 w 163483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634832" h="6858001">
                <a:moveTo>
                  <a:pt x="0" y="0"/>
                </a:moveTo>
                <a:lnTo>
                  <a:pt x="261030" y="0"/>
                </a:lnTo>
                <a:lnTo>
                  <a:pt x="1634832" y="6858001"/>
                </a:lnTo>
                <a:lnTo>
                  <a:pt x="0" y="6858001"/>
                </a:lnTo>
                <a:close/>
              </a:path>
            </a:pathLst>
          </a:custGeom>
          <a:solidFill>
            <a:srgbClr val="3B64D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200" b="1" dirty="0">
              <a:solidFill>
                <a:schemeClr val="lt1"/>
              </a:solidFill>
              <a:latin typeface="黑体" panose="02010609060101010101" charset="-122"/>
              <a:ea typeface="黑体" panose="02010609060101010101" charset="-122"/>
              <a:cs typeface="黑体" panose="02010609060101010101" charset="-122"/>
              <a:sym typeface="Arial" panose="020B0604020202020204" pitchFamily="34" charset="0"/>
            </a:endParaRPr>
          </a:p>
        </p:txBody>
      </p:sp>
      <p:sp>
        <p:nvSpPr>
          <p:cNvPr id="3" name="文本框 2"/>
          <p:cNvSpPr txBox="1"/>
          <p:nvPr>
            <p:custDataLst>
              <p:tags r:id="rId5"/>
            </p:custDataLst>
          </p:nvPr>
        </p:nvSpPr>
        <p:spPr>
          <a:xfrm>
            <a:off x="959485" y="362585"/>
            <a:ext cx="1891030" cy="533400"/>
          </a:xfrm>
          <a:prstGeom prst="rect">
            <a:avLst/>
          </a:prstGeom>
          <a:noFill/>
        </p:spPr>
        <p:txBody>
          <a:bodyPr wrap="square" lIns="47625" tIns="19050" rIns="47625" bIns="19050" rtlCol="0" anchor="ctr" anchorCtr="0">
            <a:normAutofit fontScale="87500" lnSpcReduction="10000"/>
          </a:bodyPr>
          <a:lstStyle/>
          <a:p>
            <a:pPr indent="0">
              <a:lnSpc>
                <a:spcPct val="100000"/>
              </a:lnSpc>
              <a:spcBef>
                <a:spcPts val="0"/>
              </a:spcBef>
              <a:spcAft>
                <a:spcPts val="0"/>
              </a:spcAft>
              <a:buSzPct val="100000"/>
              <a:buNone/>
            </a:pPr>
            <a:r>
              <a:rPr lang="zh-CN" altLang="en-US" sz="3800" b="1" spc="220" baseline="0">
                <a:solidFill>
                  <a:schemeClr val="accent1"/>
                </a:solidFill>
                <a:latin typeface="黑体" panose="02010609060101010101" charset="-122"/>
                <a:ea typeface="黑体" panose="02010609060101010101" charset="-122"/>
                <a:cs typeface="黑体" panose="02010609060101010101" charset="-122"/>
              </a:rPr>
              <a:t>思维导图</a:t>
            </a:r>
            <a:endParaRPr lang="zh-CN" altLang="en-US" sz="3800" b="1" spc="220" baseline="0">
              <a:solidFill>
                <a:schemeClr val="accent1"/>
              </a:solidFill>
              <a:latin typeface="黑体" panose="02010609060101010101" charset="-122"/>
              <a:ea typeface="黑体" panose="02010609060101010101" charset="-122"/>
              <a:cs typeface="黑体" panose="02010609060101010101" charset="-122"/>
            </a:endParaRPr>
          </a:p>
        </p:txBody>
      </p:sp>
      <p:pic>
        <p:nvPicPr>
          <p:cNvPr id="7" name="图片 1" descr="模块三 电商网站首页制作"/>
          <p:cNvPicPr>
            <a:picLocks noChangeAspect="1"/>
          </p:cNvPicPr>
          <p:nvPr/>
        </p:nvPicPr>
        <p:blipFill>
          <a:blip r:embed="rId6"/>
          <a:stretch>
            <a:fillRect/>
          </a:stretch>
        </p:blipFill>
        <p:spPr>
          <a:xfrm>
            <a:off x="751205" y="1889125"/>
            <a:ext cx="7642225" cy="146812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5" name="矩形 4"/>
          <p:cNvSpPr/>
          <p:nvPr/>
        </p:nvSpPr>
        <p:spPr>
          <a:xfrm>
            <a:off x="-32657" y="1665514"/>
            <a:ext cx="9209314" cy="530270"/>
          </a:xfrm>
          <a:prstGeom prst="rect">
            <a:avLst/>
          </a:prstGeom>
          <a:solidFill>
            <a:srgbClr val="3D74EB"/>
          </a:solidFill>
          <a:ln>
            <a:noFill/>
          </a:ln>
        </p:spPr>
        <p:style>
          <a:lnRef idx="2">
            <a:schemeClr val="accent1">
              <a:shade val="50000"/>
            </a:schemeClr>
          </a:lnRef>
          <a:fillRef idx="1">
            <a:schemeClr val="accent1"/>
          </a:fillRef>
          <a:effectRef idx="0">
            <a:schemeClr val="accent1"/>
          </a:effectRef>
          <a:fontRef idx="minor">
            <a:schemeClr val="lt1"/>
          </a:fontRef>
        </p:style>
        <p:txBody>
          <a:bodyPr bIns="107950" rtlCol="0" anchor="ctr"/>
          <a:lstStyle/>
          <a:p>
            <a:pPr indent="457200" algn="l" fontAlgn="auto">
              <a:lnSpc>
                <a:spcPct val="150000"/>
              </a:lnSpc>
              <a:extLst>
                <a:ext uri="{35155182-B16C-46BC-9424-99874614C6A1}">
                  <wpsdc:indentchars xmlns:wpsdc="http://www.wps.cn/officeDocument/2017/drawingmlCustomData" val="200" checksum="59296752"/>
                </a:ext>
              </a:extLst>
            </a:pPr>
            <a:r>
              <a:rPr lang="zh-CN" altLang="en-US" dirty="0">
                <a:cs typeface="黑体" panose="02010609060101010101" charset="-122"/>
              </a:rPr>
              <a:t>在</a:t>
            </a:r>
            <a:r>
              <a:rPr lang="en-US" altLang="zh-CN" dirty="0">
                <a:cs typeface="黑体" panose="02010609060101010101" charset="-122"/>
              </a:rPr>
              <a:t>HTML</a:t>
            </a:r>
            <a:r>
              <a:rPr lang="zh-CN" altLang="en-US" dirty="0">
                <a:cs typeface="黑体" panose="02010609060101010101" charset="-122"/>
              </a:rPr>
              <a:t>文件中引入以上</a:t>
            </a:r>
            <a:r>
              <a:rPr lang="en-US" altLang="zh-CN" dirty="0">
                <a:cs typeface="黑体" panose="02010609060101010101" charset="-122"/>
              </a:rPr>
              <a:t>CSS</a:t>
            </a:r>
            <a:r>
              <a:rPr lang="zh-CN" altLang="en-US" dirty="0">
                <a:cs typeface="黑体" panose="02010609060101010101" charset="-122"/>
              </a:rPr>
              <a:t>文件，再添加以下代码：</a:t>
            </a:r>
            <a:endParaRPr lang="zh-CN" altLang="en-US" dirty="0">
              <a:cs typeface="黑体" panose="02010609060101010101" charset="-122"/>
            </a:endParaRPr>
          </a:p>
        </p:txBody>
      </p:sp>
      <p:sp>
        <p:nvSpPr>
          <p:cNvPr id="11" name="文本框 10"/>
          <p:cNvSpPr txBox="1"/>
          <p:nvPr/>
        </p:nvSpPr>
        <p:spPr>
          <a:xfrm>
            <a:off x="397015" y="2571750"/>
            <a:ext cx="8349969" cy="132343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r>
              <a:rPr lang="en-US" altLang="zh-CN" sz="20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&lt;p&gt;</a:t>
            </a:r>
            <a:endParaRPr lang="en-US" altLang="zh-CN" sz="20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endParaRPr>
          </a:p>
          <a:p>
            <a:pPr algn="l"/>
            <a:r>
              <a:rPr lang="en-US" altLang="zh-CN" sz="20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	&lt;span class="</a:t>
            </a:r>
            <a:r>
              <a:rPr lang="en-US" altLang="zh-CN" sz="2000" kern="0" dirty="0" err="1">
                <a:solidFill>
                  <a:srgbClr val="3F7F7F"/>
                </a:solidFill>
                <a:effectLst/>
                <a:latin typeface="宋体" panose="02010600030101010101" pitchFamily="2" charset="-122"/>
                <a:ea typeface="等线" panose="02010600030101010101" pitchFamily="2" charset="-122"/>
                <a:cs typeface="宋体" panose="02010600030101010101" pitchFamily="2" charset="-122"/>
              </a:rPr>
              <a:t>iconfont</a:t>
            </a:r>
            <a:r>
              <a:rPr lang="en-US" altLang="zh-CN" sz="20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 icon-</a:t>
            </a:r>
            <a:r>
              <a:rPr lang="en-US" altLang="zh-CN" sz="2000" kern="0" dirty="0" err="1">
                <a:solidFill>
                  <a:srgbClr val="3F7F7F"/>
                </a:solidFill>
                <a:effectLst/>
                <a:latin typeface="宋体" panose="02010600030101010101" pitchFamily="2" charset="-122"/>
                <a:ea typeface="等线" panose="02010600030101010101" pitchFamily="2" charset="-122"/>
                <a:cs typeface="宋体" panose="02010600030101010101" pitchFamily="2" charset="-122"/>
              </a:rPr>
              <a:t>kefu</a:t>
            </a:r>
            <a:r>
              <a:rPr lang="en-US" altLang="zh-CN" sz="20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 &gt;&lt;/span&gt;</a:t>
            </a:r>
            <a:endParaRPr lang="en-US" altLang="zh-CN" sz="20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endParaRPr>
          </a:p>
          <a:p>
            <a:pPr algn="l"/>
            <a:r>
              <a:rPr lang="en-US" altLang="zh-CN" sz="20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	&lt;span class="</a:t>
            </a:r>
            <a:r>
              <a:rPr lang="en-US" altLang="zh-CN" sz="2000" kern="0" dirty="0" err="1">
                <a:solidFill>
                  <a:srgbClr val="3F7F7F"/>
                </a:solidFill>
                <a:effectLst/>
                <a:latin typeface="宋体" panose="02010600030101010101" pitchFamily="2" charset="-122"/>
                <a:ea typeface="等线" panose="02010600030101010101" pitchFamily="2" charset="-122"/>
                <a:cs typeface="宋体" panose="02010600030101010101" pitchFamily="2" charset="-122"/>
              </a:rPr>
              <a:t>iconfont</a:t>
            </a:r>
            <a:r>
              <a:rPr lang="en-US" altLang="zh-CN" sz="20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 icon-24gl-cartFull10</a:t>
            </a:r>
            <a:r>
              <a:rPr lang="en-US" altLang="zh-CN" sz="2000" kern="0">
                <a:solidFill>
                  <a:srgbClr val="3F7F7F"/>
                </a:solidFill>
                <a:effectLst/>
                <a:latin typeface="宋体" panose="02010600030101010101" pitchFamily="2" charset="-122"/>
                <a:ea typeface="等线" panose="02010600030101010101" pitchFamily="2" charset="-122"/>
                <a:cs typeface="宋体" panose="02010600030101010101" pitchFamily="2" charset="-122"/>
              </a:rPr>
              <a:t>" &gt;&lt;/</a:t>
            </a:r>
            <a:r>
              <a:rPr lang="en-US" altLang="zh-CN" sz="20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span&gt;</a:t>
            </a:r>
            <a:endParaRPr lang="en-US" altLang="zh-CN" sz="20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endParaRPr>
          </a:p>
          <a:p>
            <a:pPr algn="l"/>
            <a:r>
              <a:rPr lang="en-US" altLang="zh-CN" sz="20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&lt;/p&gt;</a:t>
            </a:r>
            <a:endParaRPr lang="en-US" altLang="zh-CN" sz="20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9" name="矩形 8"/>
          <p:cNvSpPr/>
          <p:nvPr/>
        </p:nvSpPr>
        <p:spPr>
          <a:xfrm>
            <a:off x="316230" y="1576070"/>
            <a:ext cx="2686685" cy="499745"/>
          </a:xfrm>
          <a:prstGeom prst="rect">
            <a:avLst/>
          </a:prstGeom>
          <a:noFill/>
          <a:ln w="19050">
            <a:solidFill>
              <a:srgbClr val="3B64DA"/>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0" name="矩形 9"/>
          <p:cNvSpPr/>
          <p:nvPr/>
        </p:nvSpPr>
        <p:spPr>
          <a:xfrm>
            <a:off x="0" y="1452880"/>
            <a:ext cx="2898775" cy="527050"/>
          </a:xfrm>
          <a:prstGeom prst="rect">
            <a:avLst/>
          </a:prstGeom>
          <a:solidFill>
            <a:srgbClr val="3B64D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latin typeface="黑体" panose="02010609060101010101" charset="-122"/>
                <a:ea typeface="黑体" panose="02010609060101010101" charset="-122"/>
                <a:cs typeface="黑体" panose="02010609060101010101" charset="-122"/>
              </a:rPr>
              <a:t>三、定位布局原理</a:t>
            </a:r>
            <a:endParaRPr lang="zh-CN" altLang="en-US" dirty="0">
              <a:latin typeface="黑体" panose="02010609060101010101" charset="-122"/>
              <a:ea typeface="黑体" panose="02010609060101010101" charset="-122"/>
              <a:cs typeface="黑体" panose="02010609060101010101" charset="-122"/>
            </a:endParaRPr>
          </a:p>
        </p:txBody>
      </p:sp>
      <p:sp>
        <p:nvSpPr>
          <p:cNvPr id="8" name="圆角矩形 7"/>
          <p:cNvSpPr/>
          <p:nvPr/>
        </p:nvSpPr>
        <p:spPr>
          <a:xfrm>
            <a:off x="795655" y="2367915"/>
            <a:ext cx="7638415" cy="2351405"/>
          </a:xfrm>
          <a:prstGeom prst="roundRect">
            <a:avLst>
              <a:gd name="adj" fmla="val 5196"/>
            </a:avLst>
          </a:prstGeom>
          <a:solidFill>
            <a:srgbClr val="96BAF6"/>
          </a:solidFill>
          <a:ln>
            <a:noFill/>
          </a:ln>
        </p:spPr>
        <p:style>
          <a:lnRef idx="2">
            <a:schemeClr val="accent1">
              <a:shade val="50000"/>
            </a:schemeClr>
          </a:lnRef>
          <a:fillRef idx="1">
            <a:schemeClr val="accent1"/>
          </a:fillRef>
          <a:effectRef idx="0">
            <a:schemeClr val="accent1"/>
          </a:effectRef>
          <a:fontRef idx="minor">
            <a:schemeClr val="lt1"/>
          </a:fontRef>
        </p:style>
        <p:txBody>
          <a:bodyPr lIns="71755" rIns="0" bIns="720090" rtlCol="0" anchor="ctr"/>
          <a:lstStyle/>
          <a:p>
            <a:pPr indent="457200" algn="l" fontAlgn="auto">
              <a:lnSpc>
                <a:spcPct val="150000"/>
              </a:lnSpc>
              <a:extLst>
                <a:ext uri="{35155182-B16C-46BC-9424-99874614C6A1}">
                  <wpsdc:indentchars xmlns:wpsdc="http://www.wps.cn/officeDocument/2017/drawingmlCustomData" val="200" checksum="59296752"/>
                </a:ext>
              </a:extLst>
            </a:pPr>
            <a:endParaRPr lang="zh-CN" altLang="en-US">
              <a:cs typeface="黑体" panose="02010609060101010101" charset="-122"/>
            </a:endParaRPr>
          </a:p>
        </p:txBody>
      </p:sp>
      <p:sp>
        <p:nvSpPr>
          <p:cNvPr id="2" name="圆角矩形 1"/>
          <p:cNvSpPr/>
          <p:nvPr/>
        </p:nvSpPr>
        <p:spPr>
          <a:xfrm>
            <a:off x="689610" y="2367915"/>
            <a:ext cx="254000" cy="487045"/>
          </a:xfrm>
          <a:prstGeom prst="roundRect">
            <a:avLst/>
          </a:prstGeom>
          <a:solidFill>
            <a:srgbClr val="3D74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100" name="文本框 99"/>
          <p:cNvSpPr txBox="1"/>
          <p:nvPr/>
        </p:nvSpPr>
        <p:spPr>
          <a:xfrm>
            <a:off x="1041400" y="2436495"/>
            <a:ext cx="5080000" cy="368300"/>
          </a:xfrm>
          <a:prstGeom prst="rect">
            <a:avLst/>
          </a:prstGeom>
          <a:noFill/>
          <a:ln w="9525">
            <a:noFill/>
          </a:ln>
        </p:spPr>
        <p:txBody>
          <a:bodyPr>
            <a:spAutoFit/>
          </a:bodyPr>
          <a:lstStyle/>
          <a:p>
            <a:pPr indent="0"/>
            <a:r>
              <a:rPr lang="zh-CN">
                <a:solidFill>
                  <a:schemeClr val="bg1"/>
                </a:solidFill>
                <a:ea typeface="黑体" panose="02010609060101010101" charset="-122"/>
                <a:cs typeface="黑体" panose="02010609060101010101" charset="-122"/>
                <a:sym typeface="+mn-ea"/>
              </a:rPr>
              <a:t>CSS 中的定位</a:t>
            </a:r>
            <a:endParaRPr lang="zh-CN" altLang="en-US" b="1">
              <a:solidFill>
                <a:schemeClr val="bg1"/>
              </a:solidFill>
              <a:ea typeface="黑体" panose="02010609060101010101" charset="-122"/>
              <a:cs typeface="黑体" panose="02010609060101010101" charset="-122"/>
            </a:endParaRPr>
          </a:p>
        </p:txBody>
      </p:sp>
      <p:cxnSp>
        <p:nvCxnSpPr>
          <p:cNvPr id="3" name="直接连接符 2"/>
          <p:cNvCxnSpPr/>
          <p:nvPr/>
        </p:nvCxnSpPr>
        <p:spPr>
          <a:xfrm flipV="1">
            <a:off x="1688465" y="2855595"/>
            <a:ext cx="67564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41400" y="2879725"/>
            <a:ext cx="7153910" cy="1753235"/>
          </a:xfrm>
          <a:prstGeom prst="rect">
            <a:avLst/>
          </a:prstGeom>
          <a:noFill/>
          <a:ln w="9525">
            <a:noFill/>
          </a:ln>
        </p:spPr>
        <p:txBody>
          <a:bodyPr wrap="square">
            <a:spAutoFit/>
          </a:bodyPr>
          <a:lstStyle/>
          <a:p>
            <a:pPr indent="457200" fontAlgn="auto">
              <a:lnSpc>
                <a:spcPct val="150000"/>
              </a:lnSpc>
              <a:extLst>
                <a:ext uri="{35155182-B16C-46BC-9424-99874614C6A1}">
                  <wpsdc:indentchars xmlns:wpsdc="http://www.wps.cn/officeDocument/2017/drawingmlCustomData" val="200" checksum="59296752"/>
                </a:ext>
              </a:extLst>
            </a:pPr>
            <a:r>
              <a:rPr lang="zh-CN" b="0">
                <a:solidFill>
                  <a:schemeClr val="bg1"/>
                </a:solidFill>
                <a:ea typeface="黑体" panose="02010609060101010101" charset="-122"/>
                <a:cs typeface="黑体" panose="02010609060101010101" charset="-122"/>
              </a:rPr>
              <a:t>CSS 中的定位通过 position 属性来实现，主要用来设置元素在页面中的位置，通过该属性可以把任何元素放置在任何你认为合适的位置。position 属性有 5 个可选值，分别对应 5 种不同的定位方式。</a:t>
            </a:r>
            <a:endParaRPr lang="zh-CN" altLang="en-US" b="0">
              <a:solidFill>
                <a:schemeClr val="bg1"/>
              </a:solidFill>
              <a:ea typeface="黑体" panose="02010609060101010101" charset="-122"/>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6" name="MH_Other_1"/>
          <p:cNvSpPr/>
          <p:nvPr>
            <p:custDataLst>
              <p:tags r:id="rId2"/>
            </p:custDataLst>
          </p:nvPr>
        </p:nvSpPr>
        <p:spPr>
          <a:xfrm flipV="1">
            <a:off x="2827338" y="2017078"/>
            <a:ext cx="103188" cy="93663"/>
          </a:xfrm>
          <a:prstGeom prst="rtTriangle">
            <a:avLst/>
          </a:prstGeom>
          <a:solidFill>
            <a:srgbClr val="2A7A8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rgbClr val="FFFFFF"/>
              </a:solidFill>
              <a:latin typeface="黑体" panose="02010609060101010101" charset="-122"/>
              <a:ea typeface="黑体" panose="02010609060101010101" charset="-122"/>
              <a:cs typeface="黑体" panose="02010609060101010101" charset="-122"/>
            </a:endParaRPr>
          </a:p>
        </p:txBody>
      </p:sp>
      <p:sp>
        <p:nvSpPr>
          <p:cNvPr id="5" name="MH_Other_2"/>
          <p:cNvSpPr/>
          <p:nvPr>
            <p:custDataLst>
              <p:tags r:id="rId3"/>
            </p:custDataLst>
          </p:nvPr>
        </p:nvSpPr>
        <p:spPr>
          <a:xfrm>
            <a:off x="2827338" y="1504315"/>
            <a:ext cx="103188" cy="93663"/>
          </a:xfrm>
          <a:prstGeom prst="rtTriangle">
            <a:avLst/>
          </a:prstGeom>
          <a:solidFill>
            <a:srgbClr val="2A7A8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rgbClr val="FFFFFF"/>
              </a:solidFill>
              <a:latin typeface="黑体" panose="02010609060101010101" charset="-122"/>
              <a:ea typeface="黑体" panose="02010609060101010101" charset="-122"/>
              <a:cs typeface="黑体" panose="02010609060101010101" charset="-122"/>
            </a:endParaRPr>
          </a:p>
        </p:txBody>
      </p:sp>
      <p:sp>
        <p:nvSpPr>
          <p:cNvPr id="6" name="MH_Other_3"/>
          <p:cNvSpPr/>
          <p:nvPr>
            <p:custDataLst>
              <p:tags r:id="rId4"/>
            </p:custDataLst>
          </p:nvPr>
        </p:nvSpPr>
        <p:spPr>
          <a:xfrm flipV="1">
            <a:off x="2827338" y="3161665"/>
            <a:ext cx="103188" cy="93663"/>
          </a:xfrm>
          <a:prstGeom prst="rtTriangle">
            <a:avLst/>
          </a:prstGeom>
          <a:solidFill>
            <a:srgbClr val="2A7A8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rgbClr val="FFFFFF"/>
              </a:solidFill>
              <a:latin typeface="黑体" panose="02010609060101010101" charset="-122"/>
              <a:ea typeface="黑体" panose="02010609060101010101" charset="-122"/>
              <a:cs typeface="黑体" panose="02010609060101010101" charset="-122"/>
            </a:endParaRPr>
          </a:p>
        </p:txBody>
      </p:sp>
      <p:sp>
        <p:nvSpPr>
          <p:cNvPr id="28" name="MH_Other_4"/>
          <p:cNvSpPr/>
          <p:nvPr>
            <p:custDataLst>
              <p:tags r:id="rId5"/>
            </p:custDataLst>
          </p:nvPr>
        </p:nvSpPr>
        <p:spPr>
          <a:xfrm>
            <a:off x="2827338" y="2648903"/>
            <a:ext cx="103188" cy="93663"/>
          </a:xfrm>
          <a:prstGeom prst="rtTriangle">
            <a:avLst/>
          </a:prstGeom>
          <a:solidFill>
            <a:srgbClr val="2A7A8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rgbClr val="FFFFFF"/>
              </a:solidFill>
              <a:latin typeface="黑体" panose="02010609060101010101" charset="-122"/>
              <a:ea typeface="黑体" panose="02010609060101010101" charset="-122"/>
              <a:cs typeface="黑体" panose="02010609060101010101" charset="-122"/>
            </a:endParaRPr>
          </a:p>
        </p:txBody>
      </p:sp>
      <p:sp>
        <p:nvSpPr>
          <p:cNvPr id="29" name="MH_Other_5"/>
          <p:cNvSpPr/>
          <p:nvPr>
            <p:custDataLst>
              <p:tags r:id="rId6"/>
            </p:custDataLst>
          </p:nvPr>
        </p:nvSpPr>
        <p:spPr>
          <a:xfrm flipV="1">
            <a:off x="2827338" y="4306253"/>
            <a:ext cx="103188" cy="93663"/>
          </a:xfrm>
          <a:prstGeom prst="rtTriangle">
            <a:avLst/>
          </a:prstGeom>
          <a:solidFill>
            <a:srgbClr val="2A7A8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rgbClr val="FFFFFF"/>
              </a:solidFill>
              <a:latin typeface="黑体" panose="02010609060101010101" charset="-122"/>
              <a:ea typeface="黑体" panose="02010609060101010101" charset="-122"/>
              <a:cs typeface="黑体" panose="02010609060101010101" charset="-122"/>
            </a:endParaRPr>
          </a:p>
        </p:txBody>
      </p:sp>
      <p:sp>
        <p:nvSpPr>
          <p:cNvPr id="30" name="MH_Other_6"/>
          <p:cNvSpPr/>
          <p:nvPr>
            <p:custDataLst>
              <p:tags r:id="rId7"/>
            </p:custDataLst>
          </p:nvPr>
        </p:nvSpPr>
        <p:spPr>
          <a:xfrm>
            <a:off x="2827338" y="3803015"/>
            <a:ext cx="103188" cy="93663"/>
          </a:xfrm>
          <a:prstGeom prst="rtTriangle">
            <a:avLst/>
          </a:prstGeom>
          <a:solidFill>
            <a:srgbClr val="2A7A8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rgbClr val="FFFFFF"/>
              </a:solidFill>
              <a:latin typeface="黑体" panose="02010609060101010101" charset="-122"/>
              <a:ea typeface="黑体" panose="02010609060101010101" charset="-122"/>
              <a:cs typeface="黑体" panose="02010609060101010101" charset="-122"/>
            </a:endParaRPr>
          </a:p>
        </p:txBody>
      </p:sp>
      <p:sp>
        <p:nvSpPr>
          <p:cNvPr id="13" name="MH_Other_9"/>
          <p:cNvSpPr/>
          <p:nvPr>
            <p:custDataLst>
              <p:tags r:id="rId8"/>
            </p:custDataLst>
          </p:nvPr>
        </p:nvSpPr>
        <p:spPr>
          <a:xfrm>
            <a:off x="1460500" y="1504315"/>
            <a:ext cx="1954213" cy="606425"/>
          </a:xfrm>
          <a:prstGeom prst="rightArrow">
            <a:avLst>
              <a:gd name="adj1" fmla="val 72581"/>
              <a:gd name="adj2" fmla="val 46774"/>
            </a:avLst>
          </a:prstGeom>
          <a:solidFill>
            <a:srgbClr val="C7D9FA"/>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latin typeface="黑体" panose="02010609060101010101" charset="-122"/>
              <a:ea typeface="黑体" panose="02010609060101010101" charset="-122"/>
              <a:cs typeface="黑体" panose="02010609060101010101" charset="-122"/>
            </a:endParaRPr>
          </a:p>
        </p:txBody>
      </p:sp>
      <p:sp>
        <p:nvSpPr>
          <p:cNvPr id="14" name="MH_Other_10"/>
          <p:cNvSpPr/>
          <p:nvPr>
            <p:custDataLst>
              <p:tags r:id="rId9"/>
            </p:custDataLst>
          </p:nvPr>
        </p:nvSpPr>
        <p:spPr>
          <a:xfrm>
            <a:off x="1460500" y="2648903"/>
            <a:ext cx="1954213" cy="606425"/>
          </a:xfrm>
          <a:prstGeom prst="rightArrow">
            <a:avLst>
              <a:gd name="adj1" fmla="val 72581"/>
              <a:gd name="adj2" fmla="val 46774"/>
            </a:avLst>
          </a:prstGeom>
          <a:solidFill>
            <a:srgbClr val="C7D9FA"/>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latin typeface="黑体" panose="02010609060101010101" charset="-122"/>
              <a:ea typeface="黑体" panose="02010609060101010101" charset="-122"/>
              <a:cs typeface="黑体" panose="02010609060101010101" charset="-122"/>
            </a:endParaRPr>
          </a:p>
        </p:txBody>
      </p:sp>
      <p:sp>
        <p:nvSpPr>
          <p:cNvPr id="15" name="MH_Other_11"/>
          <p:cNvSpPr/>
          <p:nvPr>
            <p:custDataLst>
              <p:tags r:id="rId10"/>
            </p:custDataLst>
          </p:nvPr>
        </p:nvSpPr>
        <p:spPr>
          <a:xfrm>
            <a:off x="1460500" y="3803015"/>
            <a:ext cx="1954213" cy="606425"/>
          </a:xfrm>
          <a:prstGeom prst="rightArrow">
            <a:avLst>
              <a:gd name="adj1" fmla="val 72581"/>
              <a:gd name="adj2" fmla="val 46774"/>
            </a:avLst>
          </a:prstGeom>
          <a:solidFill>
            <a:srgbClr val="C7D9FA"/>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latin typeface="黑体" panose="02010609060101010101" charset="-122"/>
              <a:ea typeface="黑体" panose="02010609060101010101" charset="-122"/>
              <a:cs typeface="黑体" panose="02010609060101010101" charset="-122"/>
            </a:endParaRPr>
          </a:p>
        </p:txBody>
      </p:sp>
      <p:sp>
        <p:nvSpPr>
          <p:cNvPr id="17" name="MH_SubTitle_1"/>
          <p:cNvSpPr/>
          <p:nvPr>
            <p:custDataLst>
              <p:tags r:id="rId11"/>
            </p:custDataLst>
          </p:nvPr>
        </p:nvSpPr>
        <p:spPr>
          <a:xfrm>
            <a:off x="1085850" y="1504315"/>
            <a:ext cx="1741488" cy="606425"/>
          </a:xfrm>
          <a:prstGeom prst="rect">
            <a:avLst/>
          </a:prstGeom>
          <a:solidFill>
            <a:srgbClr val="3B64DA"/>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en-US" altLang="zh-CN" strike="noStrike" noProof="1">
                <a:solidFill>
                  <a:srgbClr val="FFFFFF"/>
                </a:solidFill>
                <a:latin typeface="黑体" panose="02010609060101010101" charset="-122"/>
                <a:ea typeface="黑体" panose="02010609060101010101" charset="-122"/>
                <a:cs typeface="黑体" panose="02010609060101010101" charset="-122"/>
              </a:rPr>
              <a:t>static</a:t>
            </a:r>
            <a:endParaRPr lang="en-US" altLang="zh-CN" strike="noStrike" noProof="1">
              <a:solidFill>
                <a:srgbClr val="FFFFFF"/>
              </a:solidFill>
              <a:latin typeface="黑体" panose="02010609060101010101" charset="-122"/>
              <a:ea typeface="黑体" panose="02010609060101010101" charset="-122"/>
              <a:cs typeface="黑体" panose="02010609060101010101" charset="-122"/>
            </a:endParaRPr>
          </a:p>
        </p:txBody>
      </p:sp>
      <p:sp>
        <p:nvSpPr>
          <p:cNvPr id="18" name="MH_SubTitle_2"/>
          <p:cNvSpPr/>
          <p:nvPr>
            <p:custDataLst>
              <p:tags r:id="rId12"/>
            </p:custDataLst>
          </p:nvPr>
        </p:nvSpPr>
        <p:spPr>
          <a:xfrm>
            <a:off x="1085850" y="2648903"/>
            <a:ext cx="1741488" cy="606425"/>
          </a:xfrm>
          <a:prstGeom prst="rect">
            <a:avLst/>
          </a:prstGeom>
          <a:solidFill>
            <a:srgbClr val="3B64DA"/>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en-US" altLang="zh-CN" strike="noStrike" noProof="1">
                <a:solidFill>
                  <a:srgbClr val="FFFFFF"/>
                </a:solidFill>
                <a:latin typeface="黑体" panose="02010609060101010101" charset="-122"/>
                <a:ea typeface="黑体" panose="02010609060101010101" charset="-122"/>
                <a:cs typeface="黑体" panose="02010609060101010101" charset="-122"/>
              </a:rPr>
              <a:t>relative</a:t>
            </a:r>
            <a:endParaRPr lang="en-US" altLang="zh-CN" strike="noStrike" noProof="1">
              <a:solidFill>
                <a:srgbClr val="FFFFFF"/>
              </a:solidFill>
              <a:latin typeface="黑体" panose="02010609060101010101" charset="-122"/>
              <a:ea typeface="黑体" panose="02010609060101010101" charset="-122"/>
              <a:cs typeface="黑体" panose="02010609060101010101" charset="-122"/>
            </a:endParaRPr>
          </a:p>
        </p:txBody>
      </p:sp>
      <p:sp>
        <p:nvSpPr>
          <p:cNvPr id="19" name="MH_SubTitle_3"/>
          <p:cNvSpPr/>
          <p:nvPr>
            <p:custDataLst>
              <p:tags r:id="rId13"/>
            </p:custDataLst>
          </p:nvPr>
        </p:nvSpPr>
        <p:spPr>
          <a:xfrm>
            <a:off x="1085850" y="3803015"/>
            <a:ext cx="1741488" cy="606425"/>
          </a:xfrm>
          <a:prstGeom prst="rect">
            <a:avLst/>
          </a:prstGeom>
          <a:solidFill>
            <a:srgbClr val="3B64DA"/>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en-US" altLang="zh-CN" strike="noStrike" noProof="1">
                <a:solidFill>
                  <a:srgbClr val="FFFFFF"/>
                </a:solidFill>
                <a:latin typeface="黑体" panose="02010609060101010101" charset="-122"/>
                <a:ea typeface="黑体" panose="02010609060101010101" charset="-122"/>
                <a:cs typeface="黑体" panose="02010609060101010101" charset="-122"/>
              </a:rPr>
              <a:t>absolute</a:t>
            </a:r>
            <a:endParaRPr lang="en-US" altLang="zh-CN" strike="noStrike" noProof="1">
              <a:solidFill>
                <a:srgbClr val="FFFFFF"/>
              </a:solidFill>
              <a:latin typeface="黑体" panose="02010609060101010101" charset="-122"/>
              <a:ea typeface="黑体" panose="02010609060101010101" charset="-122"/>
              <a:cs typeface="黑体" panose="02010609060101010101" charset="-122"/>
            </a:endParaRPr>
          </a:p>
        </p:txBody>
      </p:sp>
      <p:sp>
        <p:nvSpPr>
          <p:cNvPr id="220178" name="MH_Text_1"/>
          <p:cNvSpPr txBox="1"/>
          <p:nvPr>
            <p:custDataLst>
              <p:tags r:id="rId14"/>
            </p:custDataLst>
          </p:nvPr>
        </p:nvSpPr>
        <p:spPr>
          <a:xfrm>
            <a:off x="3513455" y="1482090"/>
            <a:ext cx="4535170" cy="641350"/>
          </a:xfrm>
          <a:prstGeom prst="rect">
            <a:avLst/>
          </a:prstGeom>
          <a:noFill/>
          <a:ln w="9525">
            <a:noFill/>
          </a:ln>
        </p:spPr>
        <p:txBody>
          <a:bodyPr lIns="0" tIns="0" rIns="0" bIns="0" anchor="ctr"/>
          <a:lstStyle/>
          <a:p>
            <a:pPr>
              <a:lnSpc>
                <a:spcPct val="130000"/>
              </a:lnSpc>
              <a:spcBef>
                <a:spcPts val="600"/>
              </a:spcBef>
              <a:spcAft>
                <a:spcPts val="1200"/>
              </a:spcAft>
            </a:pPr>
            <a:r>
              <a:rPr lang="en-US" altLang="zh-CN" sz="1400">
                <a:latin typeface="黑体" panose="02010609060101010101" charset="-122"/>
                <a:ea typeface="黑体" panose="02010609060101010101" charset="-122"/>
                <a:cs typeface="黑体" panose="02010609060101010101" charset="-122"/>
              </a:rPr>
              <a:t>默认值，静态定位，表示没有定位，元素会按照正常的位置显示，此时 top、bottom、left 和 right 4 个定位属性也不会被应用。</a:t>
            </a:r>
            <a:endParaRPr lang="en-US" altLang="zh-CN" sz="1400">
              <a:latin typeface="黑体" panose="02010609060101010101" charset="-122"/>
              <a:ea typeface="黑体" panose="02010609060101010101" charset="-122"/>
              <a:cs typeface="黑体" panose="02010609060101010101" charset="-122"/>
            </a:endParaRPr>
          </a:p>
        </p:txBody>
      </p:sp>
      <p:sp>
        <p:nvSpPr>
          <p:cNvPr id="220179" name="MH_Text_2"/>
          <p:cNvSpPr/>
          <p:nvPr>
            <p:custDataLst>
              <p:tags r:id="rId15"/>
            </p:custDataLst>
          </p:nvPr>
        </p:nvSpPr>
        <p:spPr>
          <a:xfrm>
            <a:off x="3495040" y="2653665"/>
            <a:ext cx="4666615" cy="593725"/>
          </a:xfrm>
          <a:prstGeom prst="rect">
            <a:avLst/>
          </a:prstGeom>
          <a:noFill/>
          <a:ln w="9525">
            <a:noFill/>
          </a:ln>
        </p:spPr>
        <p:txBody>
          <a:bodyPr lIns="0" tIns="0" rIns="0" bIns="0" anchor="ctr"/>
          <a:lstStyle/>
          <a:p>
            <a:pPr>
              <a:lnSpc>
                <a:spcPct val="130000"/>
              </a:lnSpc>
              <a:spcBef>
                <a:spcPts val="600"/>
              </a:spcBef>
              <a:spcAft>
                <a:spcPts val="1200"/>
              </a:spcAft>
            </a:pPr>
            <a:r>
              <a:rPr lang="en-US" altLang="zh-CN" sz="1400">
                <a:latin typeface="黑体" panose="02010609060101010101" charset="-122"/>
                <a:ea typeface="黑体" panose="02010609060101010101" charset="-122"/>
                <a:cs typeface="黑体" panose="02010609060101010101" charset="-122"/>
              </a:rPr>
              <a:t>相对定位，即相对于元素的正常位置进行定位，您可以通过 top、right、bottom、left 这 4 个属性来设置元素相对于正常位置的偏移量，在此过程中不会对其它元素造成影响。</a:t>
            </a:r>
            <a:endParaRPr lang="en-US" altLang="zh-CN" sz="1400">
              <a:latin typeface="黑体" panose="02010609060101010101" charset="-122"/>
              <a:ea typeface="黑体" panose="02010609060101010101" charset="-122"/>
              <a:cs typeface="黑体" panose="02010609060101010101" charset="-122"/>
            </a:endParaRPr>
          </a:p>
        </p:txBody>
      </p:sp>
      <p:sp>
        <p:nvSpPr>
          <p:cNvPr id="220180" name="MH_Text_3"/>
          <p:cNvSpPr/>
          <p:nvPr>
            <p:custDataLst>
              <p:tags r:id="rId16"/>
            </p:custDataLst>
          </p:nvPr>
        </p:nvSpPr>
        <p:spPr>
          <a:xfrm>
            <a:off x="3495040" y="3768090"/>
            <a:ext cx="4666615" cy="595630"/>
          </a:xfrm>
          <a:prstGeom prst="rect">
            <a:avLst/>
          </a:prstGeom>
          <a:noFill/>
          <a:ln w="9525">
            <a:noFill/>
          </a:ln>
        </p:spPr>
        <p:txBody>
          <a:bodyPr lIns="0" tIns="0" rIns="0" bIns="0" anchor="ctr"/>
          <a:lstStyle/>
          <a:p>
            <a:pPr>
              <a:lnSpc>
                <a:spcPct val="130000"/>
              </a:lnSpc>
              <a:spcBef>
                <a:spcPts val="600"/>
              </a:spcBef>
              <a:spcAft>
                <a:spcPts val="1200"/>
              </a:spcAft>
            </a:pPr>
            <a:r>
              <a:rPr lang="en-US" altLang="zh-CN" sz="1400">
                <a:latin typeface="黑体" panose="02010609060101010101" charset="-122"/>
                <a:ea typeface="黑体" panose="02010609060101010101" charset="-122"/>
                <a:cs typeface="黑体" panose="02010609060101010101" charset="-122"/>
              </a:rPr>
              <a:t>绝对定位，相对于第一个非 static 定位的父级元素进行定位，可以通过 top、right、bottom、left 这 4 个属性来设置元素相对于父级元素位置的偏移量。</a:t>
            </a:r>
            <a:endParaRPr lang="en-US" altLang="zh-CN" sz="1400">
              <a:latin typeface="黑体" panose="02010609060101010101" charset="-122"/>
              <a:ea typeface="黑体" panose="02010609060101010101" charset="-122"/>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6" name="MH_Other_1"/>
          <p:cNvSpPr/>
          <p:nvPr>
            <p:custDataLst>
              <p:tags r:id="rId2"/>
            </p:custDataLst>
          </p:nvPr>
        </p:nvSpPr>
        <p:spPr>
          <a:xfrm flipV="1">
            <a:off x="2827338" y="2493328"/>
            <a:ext cx="103188" cy="93663"/>
          </a:xfrm>
          <a:prstGeom prst="rtTriangle">
            <a:avLst/>
          </a:prstGeom>
          <a:solidFill>
            <a:srgbClr val="2A7A8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rgbClr val="FFFFFF"/>
              </a:solidFill>
              <a:latin typeface="黑体" panose="02010609060101010101" charset="-122"/>
              <a:ea typeface="黑体" panose="02010609060101010101" charset="-122"/>
              <a:cs typeface="黑体" panose="02010609060101010101" charset="-122"/>
            </a:endParaRPr>
          </a:p>
        </p:txBody>
      </p:sp>
      <p:sp>
        <p:nvSpPr>
          <p:cNvPr id="5" name="MH_Other_2"/>
          <p:cNvSpPr/>
          <p:nvPr>
            <p:custDataLst>
              <p:tags r:id="rId3"/>
            </p:custDataLst>
          </p:nvPr>
        </p:nvSpPr>
        <p:spPr>
          <a:xfrm>
            <a:off x="2827338" y="1980565"/>
            <a:ext cx="103188" cy="93663"/>
          </a:xfrm>
          <a:prstGeom prst="rtTriangle">
            <a:avLst/>
          </a:prstGeom>
          <a:solidFill>
            <a:srgbClr val="2A7A8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rgbClr val="FFFFFF"/>
              </a:solidFill>
              <a:latin typeface="黑体" panose="02010609060101010101" charset="-122"/>
              <a:ea typeface="黑体" panose="02010609060101010101" charset="-122"/>
              <a:cs typeface="黑体" panose="02010609060101010101" charset="-122"/>
            </a:endParaRPr>
          </a:p>
        </p:txBody>
      </p:sp>
      <p:sp>
        <p:nvSpPr>
          <p:cNvPr id="6" name="MH_Other_3"/>
          <p:cNvSpPr/>
          <p:nvPr>
            <p:custDataLst>
              <p:tags r:id="rId4"/>
            </p:custDataLst>
          </p:nvPr>
        </p:nvSpPr>
        <p:spPr>
          <a:xfrm flipV="1">
            <a:off x="2827338" y="3961765"/>
            <a:ext cx="103188" cy="93663"/>
          </a:xfrm>
          <a:prstGeom prst="rtTriangle">
            <a:avLst/>
          </a:prstGeom>
          <a:solidFill>
            <a:srgbClr val="2A7A8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rgbClr val="FFFFFF"/>
              </a:solidFill>
              <a:latin typeface="黑体" panose="02010609060101010101" charset="-122"/>
              <a:ea typeface="黑体" panose="02010609060101010101" charset="-122"/>
              <a:cs typeface="黑体" panose="02010609060101010101" charset="-122"/>
            </a:endParaRPr>
          </a:p>
        </p:txBody>
      </p:sp>
      <p:sp>
        <p:nvSpPr>
          <p:cNvPr id="28" name="MH_Other_4"/>
          <p:cNvSpPr/>
          <p:nvPr>
            <p:custDataLst>
              <p:tags r:id="rId5"/>
            </p:custDataLst>
          </p:nvPr>
        </p:nvSpPr>
        <p:spPr>
          <a:xfrm>
            <a:off x="2827338" y="3449003"/>
            <a:ext cx="103188" cy="93663"/>
          </a:xfrm>
          <a:prstGeom prst="rtTriangle">
            <a:avLst/>
          </a:prstGeom>
          <a:solidFill>
            <a:srgbClr val="2A7A8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rgbClr val="FFFFFF"/>
              </a:solidFill>
              <a:latin typeface="黑体" panose="02010609060101010101" charset="-122"/>
              <a:ea typeface="黑体" panose="02010609060101010101" charset="-122"/>
              <a:cs typeface="黑体" panose="02010609060101010101" charset="-122"/>
            </a:endParaRPr>
          </a:p>
        </p:txBody>
      </p:sp>
      <p:sp>
        <p:nvSpPr>
          <p:cNvPr id="13" name="MH_Other_9"/>
          <p:cNvSpPr/>
          <p:nvPr>
            <p:custDataLst>
              <p:tags r:id="rId6"/>
            </p:custDataLst>
          </p:nvPr>
        </p:nvSpPr>
        <p:spPr>
          <a:xfrm>
            <a:off x="1460500" y="1980565"/>
            <a:ext cx="1954213" cy="606425"/>
          </a:xfrm>
          <a:prstGeom prst="rightArrow">
            <a:avLst>
              <a:gd name="adj1" fmla="val 72581"/>
              <a:gd name="adj2" fmla="val 46774"/>
            </a:avLst>
          </a:prstGeom>
          <a:solidFill>
            <a:srgbClr val="C7D9FA"/>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latin typeface="黑体" panose="02010609060101010101" charset="-122"/>
              <a:ea typeface="黑体" panose="02010609060101010101" charset="-122"/>
              <a:cs typeface="黑体" panose="02010609060101010101" charset="-122"/>
            </a:endParaRPr>
          </a:p>
        </p:txBody>
      </p:sp>
      <p:sp>
        <p:nvSpPr>
          <p:cNvPr id="14" name="MH_Other_10"/>
          <p:cNvSpPr/>
          <p:nvPr>
            <p:custDataLst>
              <p:tags r:id="rId7"/>
            </p:custDataLst>
          </p:nvPr>
        </p:nvSpPr>
        <p:spPr>
          <a:xfrm>
            <a:off x="1460500" y="3449003"/>
            <a:ext cx="1954213" cy="606425"/>
          </a:xfrm>
          <a:prstGeom prst="rightArrow">
            <a:avLst>
              <a:gd name="adj1" fmla="val 72581"/>
              <a:gd name="adj2" fmla="val 46774"/>
            </a:avLst>
          </a:prstGeom>
          <a:solidFill>
            <a:srgbClr val="C7D9FA"/>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latin typeface="黑体" panose="02010609060101010101" charset="-122"/>
              <a:ea typeface="黑体" panose="02010609060101010101" charset="-122"/>
              <a:cs typeface="黑体" panose="02010609060101010101" charset="-122"/>
            </a:endParaRPr>
          </a:p>
        </p:txBody>
      </p:sp>
      <p:sp>
        <p:nvSpPr>
          <p:cNvPr id="17" name="MH_SubTitle_1"/>
          <p:cNvSpPr/>
          <p:nvPr>
            <p:custDataLst>
              <p:tags r:id="rId8"/>
            </p:custDataLst>
          </p:nvPr>
        </p:nvSpPr>
        <p:spPr>
          <a:xfrm>
            <a:off x="1085850" y="1980565"/>
            <a:ext cx="1741488" cy="606425"/>
          </a:xfrm>
          <a:prstGeom prst="rect">
            <a:avLst/>
          </a:prstGeom>
          <a:solidFill>
            <a:srgbClr val="3B64DA"/>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en-US" altLang="zh-CN" strike="noStrike" noProof="1">
                <a:solidFill>
                  <a:srgbClr val="FFFFFF"/>
                </a:solidFill>
                <a:latin typeface="黑体" panose="02010609060101010101" charset="-122"/>
                <a:ea typeface="黑体" panose="02010609060101010101" charset="-122"/>
                <a:cs typeface="黑体" panose="02010609060101010101" charset="-122"/>
              </a:rPr>
              <a:t>fixed</a:t>
            </a:r>
            <a:endParaRPr lang="en-US" altLang="zh-CN" strike="noStrike" noProof="1">
              <a:solidFill>
                <a:srgbClr val="FFFFFF"/>
              </a:solidFill>
              <a:latin typeface="黑体" panose="02010609060101010101" charset="-122"/>
              <a:ea typeface="黑体" panose="02010609060101010101" charset="-122"/>
              <a:cs typeface="黑体" panose="02010609060101010101" charset="-122"/>
            </a:endParaRPr>
          </a:p>
        </p:txBody>
      </p:sp>
      <p:sp>
        <p:nvSpPr>
          <p:cNvPr id="18" name="MH_SubTitle_2"/>
          <p:cNvSpPr/>
          <p:nvPr>
            <p:custDataLst>
              <p:tags r:id="rId9"/>
            </p:custDataLst>
          </p:nvPr>
        </p:nvSpPr>
        <p:spPr>
          <a:xfrm>
            <a:off x="1085850" y="3449003"/>
            <a:ext cx="1741488" cy="606425"/>
          </a:xfrm>
          <a:prstGeom prst="rect">
            <a:avLst/>
          </a:prstGeom>
          <a:solidFill>
            <a:srgbClr val="3B64DA"/>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en-US" altLang="zh-CN" strike="noStrike" noProof="1">
                <a:solidFill>
                  <a:srgbClr val="FFFFFF"/>
                </a:solidFill>
                <a:latin typeface="黑体" panose="02010609060101010101" charset="-122"/>
                <a:ea typeface="黑体" panose="02010609060101010101" charset="-122"/>
                <a:cs typeface="黑体" panose="02010609060101010101" charset="-122"/>
              </a:rPr>
              <a:t>sticky</a:t>
            </a:r>
            <a:endParaRPr lang="en-US" altLang="zh-CN" strike="noStrike" noProof="1">
              <a:solidFill>
                <a:srgbClr val="FFFFFF"/>
              </a:solidFill>
              <a:latin typeface="黑体" panose="02010609060101010101" charset="-122"/>
              <a:ea typeface="黑体" panose="02010609060101010101" charset="-122"/>
              <a:cs typeface="黑体" panose="02010609060101010101" charset="-122"/>
            </a:endParaRPr>
          </a:p>
        </p:txBody>
      </p:sp>
      <p:sp>
        <p:nvSpPr>
          <p:cNvPr id="220178" name="MH_Text_1"/>
          <p:cNvSpPr txBox="1"/>
          <p:nvPr>
            <p:custDataLst>
              <p:tags r:id="rId10"/>
            </p:custDataLst>
          </p:nvPr>
        </p:nvSpPr>
        <p:spPr>
          <a:xfrm>
            <a:off x="3513455" y="1958340"/>
            <a:ext cx="4535170" cy="641350"/>
          </a:xfrm>
          <a:prstGeom prst="rect">
            <a:avLst/>
          </a:prstGeom>
          <a:noFill/>
          <a:ln w="9525">
            <a:noFill/>
          </a:ln>
        </p:spPr>
        <p:txBody>
          <a:bodyPr lIns="0" tIns="0" rIns="0" bIns="0" anchor="ctr"/>
          <a:lstStyle/>
          <a:p>
            <a:pPr>
              <a:lnSpc>
                <a:spcPct val="130000"/>
              </a:lnSpc>
              <a:spcBef>
                <a:spcPts val="600"/>
              </a:spcBef>
              <a:spcAft>
                <a:spcPts val="1200"/>
              </a:spcAft>
            </a:pPr>
            <a:r>
              <a:rPr lang="en-US" altLang="zh-CN" sz="1400">
                <a:latin typeface="黑体" panose="02010609060101010101" charset="-122"/>
                <a:ea typeface="黑体" panose="02010609060101010101" charset="-122"/>
                <a:cs typeface="黑体" panose="02010609060101010101" charset="-122"/>
              </a:rPr>
              <a:t>固定定位，相对于浏览器的创建进行定位，可以使用 top、right、bottom、left 这 4 个属性来定义元素相对于浏览器窗口的位置。使用固定定位的元素无论如何滚动浏览器窗口元素的位置都是固定不变的。</a:t>
            </a:r>
            <a:endParaRPr lang="en-US" altLang="zh-CN" sz="1400">
              <a:latin typeface="黑体" panose="02010609060101010101" charset="-122"/>
              <a:ea typeface="黑体" panose="02010609060101010101" charset="-122"/>
              <a:cs typeface="黑体" panose="02010609060101010101" charset="-122"/>
            </a:endParaRPr>
          </a:p>
        </p:txBody>
      </p:sp>
      <p:sp>
        <p:nvSpPr>
          <p:cNvPr id="220179" name="MH_Text_2"/>
          <p:cNvSpPr/>
          <p:nvPr>
            <p:custDataLst>
              <p:tags r:id="rId11"/>
            </p:custDataLst>
          </p:nvPr>
        </p:nvSpPr>
        <p:spPr>
          <a:xfrm>
            <a:off x="3495040" y="3453765"/>
            <a:ext cx="4666615" cy="593725"/>
          </a:xfrm>
          <a:prstGeom prst="rect">
            <a:avLst/>
          </a:prstGeom>
          <a:noFill/>
          <a:ln w="9525">
            <a:noFill/>
          </a:ln>
        </p:spPr>
        <p:txBody>
          <a:bodyPr lIns="0" tIns="0" rIns="0" bIns="0" anchor="ctr"/>
          <a:lstStyle/>
          <a:p>
            <a:pPr>
              <a:lnSpc>
                <a:spcPct val="130000"/>
              </a:lnSpc>
              <a:spcBef>
                <a:spcPts val="600"/>
              </a:spcBef>
              <a:spcAft>
                <a:spcPts val="1200"/>
              </a:spcAft>
            </a:pPr>
            <a:r>
              <a:rPr lang="en-US" altLang="zh-CN" sz="1400">
                <a:latin typeface="黑体" panose="02010609060101010101" charset="-122"/>
                <a:ea typeface="黑体" panose="02010609060101010101" charset="-122"/>
                <a:cs typeface="黑体" panose="02010609060101010101" charset="-122"/>
              </a:rPr>
              <a:t>粘性定位，它是 relative 和 fixed 的结合体，能够实线类似吸附的效果，当滚动页面时它的效果与 relative 相同，当要滚动到屏幕之外时则会自动变成 fixed 的效果。</a:t>
            </a:r>
            <a:endParaRPr lang="en-US" altLang="zh-CN" sz="1400">
              <a:latin typeface="黑体" panose="02010609060101010101" charset="-122"/>
              <a:ea typeface="黑体" panose="02010609060101010101" charset="-122"/>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5" name="矩形 4"/>
          <p:cNvSpPr/>
          <p:nvPr/>
        </p:nvSpPr>
        <p:spPr>
          <a:xfrm>
            <a:off x="-32657" y="1665514"/>
            <a:ext cx="9209314" cy="530270"/>
          </a:xfrm>
          <a:prstGeom prst="rect">
            <a:avLst/>
          </a:prstGeom>
          <a:solidFill>
            <a:srgbClr val="3D74EB"/>
          </a:solidFill>
          <a:ln>
            <a:noFill/>
          </a:ln>
        </p:spPr>
        <p:style>
          <a:lnRef idx="2">
            <a:schemeClr val="accent1">
              <a:shade val="50000"/>
            </a:schemeClr>
          </a:lnRef>
          <a:fillRef idx="1">
            <a:schemeClr val="accent1"/>
          </a:fillRef>
          <a:effectRef idx="0">
            <a:schemeClr val="accent1"/>
          </a:effectRef>
          <a:fontRef idx="minor">
            <a:schemeClr val="lt1"/>
          </a:fontRef>
        </p:style>
        <p:txBody>
          <a:bodyPr bIns="107950" rtlCol="0" anchor="ctr"/>
          <a:lstStyle/>
          <a:p>
            <a:pPr indent="457200" algn="l" fontAlgn="auto">
              <a:lnSpc>
                <a:spcPct val="150000"/>
              </a:lnSpc>
              <a:extLst>
                <a:ext uri="{35155182-B16C-46BC-9424-99874614C6A1}">
                  <wpsdc:indentchars xmlns:wpsdc="http://www.wps.cn/officeDocument/2017/drawingmlCustomData" val="200" checksum="59296752"/>
                </a:ext>
              </a:extLst>
            </a:pPr>
            <a:r>
              <a:rPr lang="en-US" altLang="zh-CN" dirty="0" err="1">
                <a:cs typeface="黑体" panose="02010609060101010101" charset="-122"/>
              </a:rPr>
              <a:t>Position:static</a:t>
            </a:r>
            <a:r>
              <a:rPr lang="zh-CN" altLang="en-US" dirty="0">
                <a:cs typeface="黑体" panose="02010609060101010101" charset="-122"/>
              </a:rPr>
              <a:t>；</a:t>
            </a:r>
            <a:endParaRPr lang="zh-CN" altLang="en-US" dirty="0">
              <a:cs typeface="黑体" panose="02010609060101010101" charset="-122"/>
            </a:endParaRPr>
          </a:p>
        </p:txBody>
      </p:sp>
      <p:sp>
        <p:nvSpPr>
          <p:cNvPr id="11" name="文本框 10"/>
          <p:cNvSpPr txBox="1"/>
          <p:nvPr/>
        </p:nvSpPr>
        <p:spPr>
          <a:xfrm>
            <a:off x="397015" y="2571750"/>
            <a:ext cx="8349969" cy="14763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lnSpc>
                <a:spcPct val="150000"/>
              </a:lnSpc>
            </a:pPr>
            <a:r>
              <a:rPr lang="zh-CN" altLang="en-US" sz="20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sym typeface="+mn-ea"/>
              </a:rPr>
              <a:t>static，即静态定位，</a:t>
            </a:r>
            <a:r>
              <a:rPr lang="zh-CN" altLang="en-US" sz="20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默认值，表示块在原本应该在的位置上，即该值没有任何移动的效果，一般省略</a:t>
            </a:r>
            <a:endParaRPr lang="zh-CN" altLang="en-US" sz="20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endParaRPr>
          </a:p>
          <a:p>
            <a:pPr algn="l">
              <a:lnSpc>
                <a:spcPct val="150000"/>
              </a:lnSpc>
            </a:pPr>
            <a:r>
              <a:rPr lang="zh-CN" altLang="en-US" sz="20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这是默认的属性值，也就是该盒子按照标准流（包括浮动方式）进行布局</a:t>
            </a:r>
            <a:endParaRPr lang="zh-CN" altLang="en-US" sz="20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5" name="矩形 4"/>
          <p:cNvSpPr/>
          <p:nvPr/>
        </p:nvSpPr>
        <p:spPr>
          <a:xfrm>
            <a:off x="-32657" y="1665514"/>
            <a:ext cx="9209314" cy="530270"/>
          </a:xfrm>
          <a:prstGeom prst="rect">
            <a:avLst/>
          </a:prstGeom>
          <a:solidFill>
            <a:srgbClr val="3D74EB"/>
          </a:solidFill>
          <a:ln>
            <a:noFill/>
          </a:ln>
        </p:spPr>
        <p:style>
          <a:lnRef idx="2">
            <a:schemeClr val="accent1">
              <a:shade val="50000"/>
            </a:schemeClr>
          </a:lnRef>
          <a:fillRef idx="1">
            <a:schemeClr val="accent1"/>
          </a:fillRef>
          <a:effectRef idx="0">
            <a:schemeClr val="accent1"/>
          </a:effectRef>
          <a:fontRef idx="minor">
            <a:schemeClr val="lt1"/>
          </a:fontRef>
        </p:style>
        <p:txBody>
          <a:bodyPr bIns="107950" rtlCol="0" anchor="ctr"/>
          <a:lstStyle/>
          <a:p>
            <a:pPr indent="457200" algn="l" fontAlgn="auto">
              <a:lnSpc>
                <a:spcPct val="150000"/>
              </a:lnSpc>
              <a:extLst>
                <a:ext uri="{35155182-B16C-46BC-9424-99874614C6A1}">
                  <wpsdc:indentchars xmlns:wpsdc="http://www.wps.cn/officeDocument/2017/drawingmlCustomData" val="200" checksum="59296752"/>
                </a:ext>
              </a:extLst>
            </a:pPr>
            <a:r>
              <a:rPr lang="zh-CN" altLang="en-US" dirty="0">
                <a:cs typeface="黑体" panose="02010609060101010101" charset="-122"/>
              </a:rPr>
              <a:t>相对定位</a:t>
            </a:r>
            <a:r>
              <a:rPr lang="en-US" altLang="zh-CN" dirty="0">
                <a:cs typeface="黑体" panose="02010609060101010101" charset="-122"/>
              </a:rPr>
              <a:t> </a:t>
            </a:r>
            <a:r>
              <a:rPr lang="en-US" altLang="zh-CN" dirty="0" err="1">
                <a:cs typeface="黑体" panose="02010609060101010101" charset="-122"/>
              </a:rPr>
              <a:t>Position:relative</a:t>
            </a:r>
            <a:r>
              <a:rPr lang="en-US" altLang="zh-CN" dirty="0">
                <a:cs typeface="黑体" panose="02010609060101010101" charset="-122"/>
              </a:rPr>
              <a:t>;</a:t>
            </a:r>
            <a:endParaRPr lang="en-US" altLang="zh-CN" dirty="0">
              <a:cs typeface="黑体" panose="02010609060101010101" charset="-122"/>
            </a:endParaRPr>
          </a:p>
        </p:txBody>
      </p:sp>
      <p:sp>
        <p:nvSpPr>
          <p:cNvPr id="11" name="文本框 10"/>
          <p:cNvSpPr txBox="1"/>
          <p:nvPr/>
        </p:nvSpPr>
        <p:spPr>
          <a:xfrm>
            <a:off x="286151" y="2454362"/>
            <a:ext cx="2639930" cy="224676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r>
              <a:rPr lang="zh-CN" altLang="en-US" sz="20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如果对一个元素进行相对定位，它将出现在它所在的位置上。然后，可以通过设置垂直或水平位置，让这个元素“相对于”它的起点进行移动。 </a:t>
            </a:r>
            <a:endParaRPr lang="zh-CN" altLang="en-US" sz="2000"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endParaRPr>
          </a:p>
        </p:txBody>
      </p:sp>
      <p:pic>
        <p:nvPicPr>
          <p:cNvPr id="9" name="Picture 2" descr="CSS 相对定位实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7644" y="2615840"/>
            <a:ext cx="5387857" cy="1923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1" name="文本框 10"/>
          <p:cNvSpPr txBox="1"/>
          <p:nvPr/>
        </p:nvSpPr>
        <p:spPr>
          <a:xfrm>
            <a:off x="397015" y="2349712"/>
            <a:ext cx="8349969" cy="267336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lvl="0">
              <a:lnSpc>
                <a:spcPct val="150000"/>
              </a:lnSpc>
            </a:pPr>
            <a:r>
              <a:rPr lang="zh-CN" altLang="en-US" dirty="0"/>
              <a:t>注意，在使用相对定位时，无论是否进行移动，其它元素仍认为它占据原来的空间。因此，移动元素会导致它覆盖其它框。</a:t>
            </a:r>
            <a:endParaRPr lang="zh-CN" altLang="en-US" dirty="0"/>
          </a:p>
          <a:p>
            <a:pPr lvl="0">
              <a:lnSpc>
                <a:spcPct val="150000"/>
              </a:lnSpc>
            </a:pPr>
            <a:r>
              <a:rPr lang="zh-CN" altLang="en-US" dirty="0"/>
              <a:t>相对定位的盒子</a:t>
            </a:r>
            <a:r>
              <a:rPr lang="zh-CN" altLang="en-US" b="1" dirty="0">
                <a:solidFill>
                  <a:schemeClr val="accent5"/>
                </a:solidFill>
              </a:rPr>
              <a:t>仍在标准流中</a:t>
            </a:r>
            <a:r>
              <a:rPr lang="zh-CN" altLang="en-US" dirty="0"/>
              <a:t>，它后面的盒子仍以标准流方式对待它。</a:t>
            </a:r>
            <a:endParaRPr lang="zh-CN" altLang="en-US" dirty="0"/>
          </a:p>
          <a:p>
            <a:pPr lvl="0">
              <a:lnSpc>
                <a:spcPct val="150000"/>
              </a:lnSpc>
            </a:pPr>
            <a:r>
              <a:rPr lang="zh-CN" altLang="en-US" dirty="0"/>
              <a:t>同时指定</a:t>
            </a:r>
            <a:r>
              <a:rPr lang="en-US" altLang="zh-CN" dirty="0"/>
              <a:t>top</a:t>
            </a:r>
            <a:r>
              <a:rPr lang="zh-CN" altLang="en-US" dirty="0"/>
              <a:t>和</a:t>
            </a:r>
            <a:r>
              <a:rPr lang="en-US" altLang="zh-CN" dirty="0"/>
              <a:t>bottom</a:t>
            </a:r>
            <a:r>
              <a:rPr lang="zh-CN" altLang="en-US" dirty="0"/>
              <a:t>属性，或同时指定</a:t>
            </a:r>
            <a:r>
              <a:rPr lang="en-US" altLang="zh-CN" dirty="0"/>
              <a:t>left</a:t>
            </a:r>
            <a:r>
              <a:rPr lang="zh-CN" altLang="en-US" dirty="0"/>
              <a:t>和</a:t>
            </a:r>
            <a:r>
              <a:rPr lang="en-US" altLang="zh-CN" dirty="0"/>
              <a:t>right</a:t>
            </a:r>
            <a:r>
              <a:rPr lang="zh-CN" altLang="en-US" dirty="0"/>
              <a:t>，都没有意义</a:t>
            </a:r>
            <a:endParaRPr lang="zh-CN" altLang="en-US" dirty="0"/>
          </a:p>
          <a:p>
            <a:pPr lvl="1">
              <a:lnSpc>
                <a:spcPct val="150000"/>
              </a:lnSpc>
            </a:pPr>
            <a:r>
              <a:rPr lang="en-US" altLang="zh-CN" sz="1400" dirty="0"/>
              <a:t>a</a:t>
            </a:r>
            <a:r>
              <a:rPr lang="zh-CN" altLang="en-US" sz="1400" dirty="0"/>
              <a:t>、不影响元素本身的特性；</a:t>
            </a:r>
            <a:endParaRPr lang="zh-CN" altLang="en-US" sz="1400" dirty="0"/>
          </a:p>
          <a:p>
            <a:pPr lvl="1">
              <a:lnSpc>
                <a:spcPct val="150000"/>
              </a:lnSpc>
            </a:pPr>
            <a:r>
              <a:rPr lang="en-US" altLang="zh-CN" sz="1400" dirty="0"/>
              <a:t>b</a:t>
            </a:r>
            <a:r>
              <a:rPr lang="zh-CN" altLang="en-US" sz="1400" dirty="0"/>
              <a:t>、不使元素脱离文档流，原位置保留；</a:t>
            </a:r>
            <a:endParaRPr lang="zh-CN" altLang="en-US" sz="1400" dirty="0"/>
          </a:p>
          <a:p>
            <a:pPr lvl="1">
              <a:lnSpc>
                <a:spcPct val="150000"/>
              </a:lnSpc>
            </a:pPr>
            <a:r>
              <a:rPr lang="en-US" altLang="zh-CN" sz="1400" dirty="0"/>
              <a:t>c</a:t>
            </a:r>
            <a:r>
              <a:rPr lang="zh-CN" altLang="en-US" sz="1400" dirty="0"/>
              <a:t>、如果没有定位偏移量，对元素本身没有任何影响；</a:t>
            </a:r>
            <a:endParaRPr lang="zh-CN" altLang="en-US" sz="1400" dirty="0"/>
          </a:p>
        </p:txBody>
      </p:sp>
      <p:sp>
        <p:nvSpPr>
          <p:cNvPr id="9" name="矩形 8"/>
          <p:cNvSpPr/>
          <p:nvPr/>
        </p:nvSpPr>
        <p:spPr>
          <a:xfrm>
            <a:off x="0" y="1710910"/>
            <a:ext cx="9209314" cy="530270"/>
          </a:xfrm>
          <a:prstGeom prst="rect">
            <a:avLst/>
          </a:prstGeom>
          <a:solidFill>
            <a:srgbClr val="3D74EB"/>
          </a:solidFill>
          <a:ln>
            <a:noFill/>
          </a:ln>
        </p:spPr>
        <p:style>
          <a:lnRef idx="2">
            <a:schemeClr val="accent1">
              <a:shade val="50000"/>
            </a:schemeClr>
          </a:lnRef>
          <a:fillRef idx="1">
            <a:schemeClr val="accent1"/>
          </a:fillRef>
          <a:effectRef idx="0">
            <a:schemeClr val="accent1"/>
          </a:effectRef>
          <a:fontRef idx="minor">
            <a:schemeClr val="lt1"/>
          </a:fontRef>
        </p:style>
        <p:txBody>
          <a:bodyPr bIns="107950" rtlCol="0" anchor="ctr"/>
          <a:lstStyle/>
          <a:p>
            <a:pPr indent="457200" algn="l" fontAlgn="auto">
              <a:lnSpc>
                <a:spcPct val="150000"/>
              </a:lnSpc>
              <a:extLst>
                <a:ext uri="{35155182-B16C-46BC-9424-99874614C6A1}">
                  <wpsdc:indentchars xmlns:wpsdc="http://www.wps.cn/officeDocument/2017/drawingmlCustomData" val="200" checksum="59296752"/>
                </a:ext>
              </a:extLst>
            </a:pPr>
            <a:r>
              <a:rPr lang="zh-CN" altLang="en-US" dirty="0">
                <a:cs typeface="黑体" panose="02010609060101010101" charset="-122"/>
              </a:rPr>
              <a:t>相对定位</a:t>
            </a:r>
            <a:r>
              <a:rPr lang="en-US" altLang="zh-CN" dirty="0">
                <a:cs typeface="黑体" panose="02010609060101010101" charset="-122"/>
              </a:rPr>
              <a:t> </a:t>
            </a:r>
            <a:r>
              <a:rPr lang="en-US" altLang="zh-CN" dirty="0" err="1">
                <a:cs typeface="黑体" panose="02010609060101010101" charset="-122"/>
              </a:rPr>
              <a:t>Position:relative</a:t>
            </a:r>
            <a:r>
              <a:rPr lang="en-US" altLang="zh-CN" dirty="0">
                <a:cs typeface="黑体" panose="02010609060101010101" charset="-122"/>
              </a:rPr>
              <a:t>;</a:t>
            </a:r>
            <a:endParaRPr lang="en-US" altLang="zh-CN" dirty="0">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5" name="矩形 4"/>
          <p:cNvSpPr/>
          <p:nvPr/>
        </p:nvSpPr>
        <p:spPr>
          <a:xfrm>
            <a:off x="-32657" y="1665514"/>
            <a:ext cx="9209314" cy="530270"/>
          </a:xfrm>
          <a:prstGeom prst="rect">
            <a:avLst/>
          </a:prstGeom>
          <a:solidFill>
            <a:srgbClr val="3D74EB"/>
          </a:solidFill>
          <a:ln>
            <a:noFill/>
          </a:ln>
        </p:spPr>
        <p:style>
          <a:lnRef idx="2">
            <a:schemeClr val="accent1">
              <a:shade val="50000"/>
            </a:schemeClr>
          </a:lnRef>
          <a:fillRef idx="1">
            <a:schemeClr val="accent1"/>
          </a:fillRef>
          <a:effectRef idx="0">
            <a:schemeClr val="accent1"/>
          </a:effectRef>
          <a:fontRef idx="minor">
            <a:schemeClr val="lt1"/>
          </a:fontRef>
        </p:style>
        <p:txBody>
          <a:bodyPr bIns="107950" rtlCol="0" anchor="ctr"/>
          <a:lstStyle/>
          <a:p>
            <a:pPr indent="457200" algn="l" fontAlgn="auto">
              <a:lnSpc>
                <a:spcPct val="150000"/>
              </a:lnSpc>
              <a:extLst>
                <a:ext uri="{35155182-B16C-46BC-9424-99874614C6A1}">
                  <wpsdc:indentchars xmlns:wpsdc="http://www.wps.cn/officeDocument/2017/drawingmlCustomData" val="200" checksum="59296752"/>
                </a:ext>
              </a:extLst>
            </a:pPr>
            <a:r>
              <a:rPr lang="zh-CN" altLang="en-US" dirty="0">
                <a:cs typeface="黑体" panose="02010609060101010101" charset="-122"/>
              </a:rPr>
              <a:t>绝对定位 </a:t>
            </a:r>
            <a:r>
              <a:rPr lang="en-US" altLang="zh-CN" dirty="0" err="1">
                <a:cs typeface="黑体" panose="02010609060101010101" charset="-122"/>
              </a:rPr>
              <a:t>Position:absolute</a:t>
            </a:r>
            <a:r>
              <a:rPr lang="zh-CN" altLang="en-US" dirty="0">
                <a:cs typeface="黑体" panose="02010609060101010101" charset="-122"/>
              </a:rPr>
              <a:t>；</a:t>
            </a:r>
            <a:endParaRPr lang="zh-CN" altLang="en-US" dirty="0">
              <a:cs typeface="黑体" panose="02010609060101010101" charset="-122"/>
            </a:endParaRPr>
          </a:p>
        </p:txBody>
      </p:sp>
      <p:sp>
        <p:nvSpPr>
          <p:cNvPr id="11" name="文本框 10"/>
          <p:cNvSpPr txBox="1"/>
          <p:nvPr/>
        </p:nvSpPr>
        <p:spPr>
          <a:xfrm>
            <a:off x="418116" y="2308520"/>
            <a:ext cx="3436431" cy="170745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lnSpc>
                <a:spcPct val="150000"/>
              </a:lnSpc>
            </a:pPr>
            <a:r>
              <a:rPr lang="zh-CN" altLang="en-US"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绝对定位使元素的位置与文档流无关，因此不占据空间</a:t>
            </a:r>
            <a:endParaRPr lang="zh-CN" altLang="en-US"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endParaRPr>
          </a:p>
          <a:p>
            <a:pPr algn="l">
              <a:lnSpc>
                <a:spcPct val="150000"/>
              </a:lnSpc>
            </a:pPr>
            <a:r>
              <a:rPr lang="zh-CN" altLang="en-US"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rPr>
              <a:t>普通流中其它元素的布局就像绝对定位的元素不存在一样：</a:t>
            </a:r>
            <a:endParaRPr lang="zh-CN" altLang="en-US" kern="0" dirty="0">
              <a:solidFill>
                <a:srgbClr val="3F7F7F"/>
              </a:solidFill>
              <a:effectLst/>
              <a:latin typeface="宋体" panose="02010600030101010101" pitchFamily="2" charset="-122"/>
              <a:ea typeface="等线" panose="02010600030101010101" pitchFamily="2" charset="-122"/>
              <a:cs typeface="宋体" panose="02010600030101010101" pitchFamily="2" charset="-122"/>
            </a:endParaRPr>
          </a:p>
        </p:txBody>
      </p:sp>
      <p:pic>
        <p:nvPicPr>
          <p:cNvPr id="9" name="Picture 2" descr="CSS 绝对定位实例"/>
          <p:cNvPicPr>
            <a:picLocks noChangeAspect="1" noChangeArrowheads="1"/>
          </p:cNvPicPr>
          <p:nvPr/>
        </p:nvPicPr>
        <p:blipFill>
          <a:blip r:embed="rId2">
            <a:extLst>
              <a:ext uri="{28A0092B-C50C-407E-A947-70E740481C1C}">
                <a14:useLocalDpi xmlns:a14="http://schemas.microsoft.com/office/drawing/2010/main" val="0"/>
              </a:ext>
            </a:extLst>
          </a:blip>
          <a:srcRect r="32133"/>
          <a:stretch>
            <a:fillRect/>
          </a:stretch>
        </p:blipFill>
        <p:spPr bwMode="auto">
          <a:xfrm>
            <a:off x="4144880" y="2270752"/>
            <a:ext cx="4712970" cy="2703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a:spLocks noChangeArrowheads="1"/>
          </p:cNvSpPr>
          <p:nvPr/>
        </p:nvSpPr>
        <p:spPr bwMode="auto">
          <a:xfrm>
            <a:off x="286150" y="4164403"/>
            <a:ext cx="370204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hlink"/>
              </a:buClr>
              <a:buFont typeface="Wingdings" panose="05000000000000000000" pitchFamily="2" charset="2"/>
              <a:buChar char="v"/>
              <a:defRPr sz="2800" b="1">
                <a:solidFill>
                  <a:schemeClr val="tx2"/>
                </a:solidFill>
                <a:latin typeface="Verdana" panose="020B060403050404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2"/>
                </a:solidFill>
                <a:latin typeface="Arial" panose="020B0604020202020204" pitchFamily="34" charset="0"/>
              </a:defRPr>
            </a:lvl2pPr>
            <a:lvl3pPr marL="1143000" indent="-228600" eaLnBrk="0" hangingPunct="0">
              <a:spcBef>
                <a:spcPct val="20000"/>
              </a:spcBef>
              <a:buClr>
                <a:schemeClr val="tx1"/>
              </a:buClr>
              <a:buChar char="•"/>
              <a:defRPr sz="2400">
                <a:solidFill>
                  <a:schemeClr val="tx2"/>
                </a:solidFill>
                <a:latin typeface="Arial" panose="020B0604020202020204" pitchFamily="34" charset="0"/>
              </a:defRPr>
            </a:lvl3pPr>
            <a:lvl4pPr marL="1600200" indent="-228600" eaLnBrk="0" hangingPunct="0">
              <a:spcBef>
                <a:spcPct val="20000"/>
              </a:spcBef>
              <a:buChar char="–"/>
              <a:defRPr sz="2000">
                <a:solidFill>
                  <a:schemeClr val="tx2"/>
                </a:solidFill>
                <a:latin typeface="Arial" panose="020B0604020202020204" pitchFamily="34" charset="0"/>
              </a:defRPr>
            </a:lvl4pPr>
            <a:lvl5pPr marL="2057400" indent="-228600" eaLnBrk="0" hangingPunct="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spcBef>
                <a:spcPct val="0"/>
              </a:spcBef>
              <a:buClrTx/>
              <a:buFontTx/>
              <a:buNone/>
            </a:pPr>
            <a:r>
              <a:rPr lang="zh-CN" altLang="en-US" sz="1600" dirty="0">
                <a:solidFill>
                  <a:schemeClr val="accent5"/>
                </a:solidFill>
                <a:latin typeface="微软雅黑" panose="020B0503020204020204" charset="-122"/>
                <a:ea typeface="微软雅黑" panose="020B0503020204020204" charset="-122"/>
              </a:rPr>
              <a:t>绝对定位的元素的位置相对于最近的</a:t>
            </a:r>
            <a:r>
              <a:rPr lang="zh-CN" altLang="en-US" sz="1600" dirty="0">
                <a:solidFill>
                  <a:srgbClr val="FF0000"/>
                </a:solidFill>
                <a:latin typeface="微软雅黑" panose="020B0503020204020204" charset="-122"/>
                <a:ea typeface="微软雅黑" panose="020B0503020204020204" charset="-122"/>
              </a:rPr>
              <a:t>已定位</a:t>
            </a:r>
            <a:r>
              <a:rPr lang="zh-CN" altLang="en-US" sz="1600" dirty="0">
                <a:solidFill>
                  <a:schemeClr val="accent5"/>
                </a:solidFill>
                <a:latin typeface="微软雅黑" panose="020B0503020204020204" charset="-122"/>
                <a:ea typeface="微软雅黑" panose="020B0503020204020204" charset="-122"/>
              </a:rPr>
              <a:t>祖先元素，如果没有，那么它的位置相对于浏览器窗口。</a:t>
            </a:r>
            <a:endParaRPr lang="zh-CN" altLang="en-US" sz="1600" dirty="0">
              <a:solidFill>
                <a:schemeClr val="accent5"/>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1" name="文本框 10"/>
          <p:cNvSpPr txBox="1"/>
          <p:nvPr/>
        </p:nvSpPr>
        <p:spPr>
          <a:xfrm>
            <a:off x="397015" y="2349712"/>
            <a:ext cx="8349969" cy="271952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150000"/>
              </a:lnSpc>
            </a:pPr>
            <a:r>
              <a:rPr lang="en-US" altLang="zh-CN" sz="1600" dirty="0" err="1"/>
              <a:t>Position:absolute</a:t>
            </a:r>
            <a:r>
              <a:rPr lang="en-US" altLang="zh-CN" sz="1600" dirty="0"/>
              <a:t> </a:t>
            </a:r>
            <a:endParaRPr lang="en-US" altLang="zh-CN" sz="1600" dirty="0"/>
          </a:p>
          <a:p>
            <a:pPr lvl="1">
              <a:lnSpc>
                <a:spcPct val="150000"/>
              </a:lnSpc>
            </a:pPr>
            <a:r>
              <a:rPr lang="zh-CN" altLang="en-US" sz="1400" dirty="0"/>
              <a:t>使元素完全脱离文档流；</a:t>
            </a:r>
            <a:endParaRPr lang="zh-CN" altLang="en-US" sz="1400" dirty="0"/>
          </a:p>
          <a:p>
            <a:pPr lvl="1">
              <a:lnSpc>
                <a:spcPct val="150000"/>
              </a:lnSpc>
            </a:pPr>
            <a:r>
              <a:rPr lang="zh-CN" altLang="en-US" sz="1400" dirty="0"/>
              <a:t>使内嵌支持宽高；</a:t>
            </a:r>
            <a:endParaRPr lang="zh-CN" altLang="en-US" sz="1400" dirty="0"/>
          </a:p>
          <a:p>
            <a:pPr lvl="1">
              <a:lnSpc>
                <a:spcPct val="150000"/>
              </a:lnSpc>
            </a:pPr>
            <a:r>
              <a:rPr lang="zh-CN" altLang="en-US" sz="1400" dirty="0"/>
              <a:t>块属性标签内容撑开宽度；</a:t>
            </a:r>
            <a:endParaRPr lang="zh-CN" altLang="en-US" sz="1400" dirty="0"/>
          </a:p>
          <a:p>
            <a:pPr lvl="1">
              <a:lnSpc>
                <a:spcPct val="150000"/>
              </a:lnSpc>
            </a:pPr>
            <a:r>
              <a:rPr lang="zh-CN" altLang="en-US" sz="1400" dirty="0"/>
              <a:t>如果有定位父级相对于定位父级发生偏移，没有定位父级相对于整个文档发生偏移；</a:t>
            </a:r>
            <a:endParaRPr lang="zh-CN" altLang="en-US" sz="1400" dirty="0"/>
          </a:p>
          <a:p>
            <a:pPr lvl="1">
              <a:lnSpc>
                <a:spcPct val="150000"/>
              </a:lnSpc>
            </a:pPr>
            <a:r>
              <a:rPr lang="zh-CN" altLang="en-US" sz="1400" dirty="0"/>
              <a:t>相对定位一般都是配合绝对定位元素使用（用绝对定位的时候经常给父级设置一个相对定位）；</a:t>
            </a:r>
            <a:endParaRPr lang="en-US" altLang="zh-CN" sz="1400" dirty="0"/>
          </a:p>
          <a:p>
            <a:pPr>
              <a:lnSpc>
                <a:spcPct val="150000"/>
              </a:lnSpc>
            </a:pPr>
            <a:r>
              <a:rPr lang="en-US" altLang="zh-CN" sz="1600" dirty="0"/>
              <a:t>z-index:[number]</a:t>
            </a:r>
            <a:r>
              <a:rPr lang="zh-CN" altLang="en-US" sz="1600" dirty="0"/>
              <a:t>；  定位层级</a:t>
            </a:r>
            <a:endParaRPr lang="zh-CN" altLang="en-US" sz="1600" dirty="0"/>
          </a:p>
          <a:p>
            <a:pPr lvl="1">
              <a:lnSpc>
                <a:spcPct val="150000"/>
              </a:lnSpc>
            </a:pPr>
            <a:r>
              <a:rPr lang="zh-CN" altLang="en-US" sz="1400" dirty="0"/>
              <a:t>定位元素默认后者层级高于前者；</a:t>
            </a:r>
            <a:endParaRPr lang="zh-CN" altLang="en-US" sz="1050" dirty="0"/>
          </a:p>
        </p:txBody>
      </p:sp>
      <p:sp>
        <p:nvSpPr>
          <p:cNvPr id="9" name="矩形 8"/>
          <p:cNvSpPr/>
          <p:nvPr/>
        </p:nvSpPr>
        <p:spPr>
          <a:xfrm>
            <a:off x="0" y="1710910"/>
            <a:ext cx="9209314" cy="530270"/>
          </a:xfrm>
          <a:prstGeom prst="rect">
            <a:avLst/>
          </a:prstGeom>
          <a:solidFill>
            <a:srgbClr val="3D74EB"/>
          </a:solidFill>
          <a:ln>
            <a:noFill/>
          </a:ln>
        </p:spPr>
        <p:style>
          <a:lnRef idx="2">
            <a:schemeClr val="accent1">
              <a:shade val="50000"/>
            </a:schemeClr>
          </a:lnRef>
          <a:fillRef idx="1">
            <a:schemeClr val="accent1"/>
          </a:fillRef>
          <a:effectRef idx="0">
            <a:schemeClr val="accent1"/>
          </a:effectRef>
          <a:fontRef idx="minor">
            <a:schemeClr val="lt1"/>
          </a:fontRef>
        </p:style>
        <p:txBody>
          <a:bodyPr bIns="107950" rtlCol="0" anchor="ctr"/>
          <a:lstStyle/>
          <a:p>
            <a:pPr indent="457200" algn="l" fontAlgn="auto">
              <a:lnSpc>
                <a:spcPct val="150000"/>
              </a:lnSpc>
              <a:extLst>
                <a:ext uri="{35155182-B16C-46BC-9424-99874614C6A1}">
                  <wpsdc:indentchars xmlns:wpsdc="http://www.wps.cn/officeDocument/2017/drawingmlCustomData" val="200" checksum="59296752"/>
                </a:ext>
              </a:extLst>
            </a:pPr>
            <a:r>
              <a:rPr lang="zh-CN" altLang="en-US" dirty="0">
                <a:cs typeface="黑体" panose="02010609060101010101" charset="-122"/>
              </a:rPr>
              <a:t>绝对定位 </a:t>
            </a:r>
            <a:r>
              <a:rPr lang="en-US" altLang="zh-CN" dirty="0" err="1">
                <a:cs typeface="黑体" panose="02010609060101010101" charset="-122"/>
              </a:rPr>
              <a:t>Position:absolute</a:t>
            </a:r>
            <a:r>
              <a:rPr lang="zh-CN" altLang="en-US" dirty="0">
                <a:cs typeface="黑体" panose="02010609060101010101" charset="-122"/>
              </a:rPr>
              <a:t>；</a:t>
            </a:r>
            <a:endParaRPr lang="zh-CN" altLang="en-US" dirty="0">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0755" y="1935480"/>
            <a:ext cx="7454265" cy="2562860"/>
          </a:xfrm>
          <a:prstGeom prst="roundRect">
            <a:avLst/>
          </a:prstGeom>
          <a:noFill/>
          <a:ln>
            <a:solidFill>
              <a:srgbClr val="3B64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l" fontAlgn="auto">
              <a:lnSpc>
                <a:spcPct val="150000"/>
              </a:lnSpc>
              <a:extLst>
                <a:ext uri="{35155182-B16C-46BC-9424-99874614C6A1}">
                  <wpsdc:indentchars xmlns:wpsdc="http://www.wps.cn/officeDocument/2017/drawingmlCustomData" val="200" checksum="59296752"/>
                </a:ext>
              </a:extLst>
            </a:pPr>
            <a:endParaRPr lang="zh-CN" altLang="en-US">
              <a:cs typeface="黑体" panose="02010609060101010101" charset="-122"/>
            </a:endParaRPr>
          </a:p>
        </p:txBody>
      </p:sp>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实施准备</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7" name="圆角矩形 6"/>
          <p:cNvSpPr/>
          <p:nvPr/>
        </p:nvSpPr>
        <p:spPr>
          <a:xfrm>
            <a:off x="845185" y="1773555"/>
            <a:ext cx="7454265" cy="2562860"/>
          </a:xfrm>
          <a:prstGeom prst="roundRect">
            <a:avLst/>
          </a:prstGeom>
          <a:solidFill>
            <a:srgbClr val="3D74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l" fontAlgn="auto">
              <a:lnSpc>
                <a:spcPct val="150000"/>
              </a:lnSpc>
              <a:extLst>
                <a:ext uri="{35155182-B16C-46BC-9424-99874614C6A1}">
                  <wpsdc:indentchars xmlns:wpsdc="http://www.wps.cn/officeDocument/2017/drawingmlCustomData" val="200" checksum="59296752"/>
                </a:ext>
              </a:extLst>
            </a:pPr>
            <a:r>
              <a:rPr lang="zh-CN" altLang="en-US">
                <a:cs typeface="黑体" panose="02010609060101010101" charset="-122"/>
              </a:rPr>
              <a:t>请同学们在开发工具中创建一个网站项目，同时在该项目下创建代表首页的index.html文件与index.css文件及index.js文件，然后在index.html文件中引入样式文件index.css与脚本文件index.js，为首页页头和页尾的制作做准备。</a:t>
            </a:r>
            <a:endParaRPr lang="zh-CN" altLang="en-US">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a:off x="0" y="1"/>
            <a:ext cx="5143500" cy="5143500"/>
          </a:xfrm>
          <a:prstGeom prst="rtTriangle">
            <a:avLst/>
          </a:prstGeom>
          <a:solidFill>
            <a:schemeClr val="accent5">
              <a:lumMod val="60000"/>
              <a:lumOff val="40000"/>
            </a:schemeClr>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20" name="直角三角形 19"/>
          <p:cNvSpPr/>
          <p:nvPr/>
        </p:nvSpPr>
        <p:spPr>
          <a:xfrm rot="13500000">
            <a:off x="-1322540" y="1944458"/>
            <a:ext cx="2645081" cy="2645081"/>
          </a:xfrm>
          <a:prstGeom prst="rtTriangle">
            <a:avLst/>
          </a:prstGeom>
          <a:solidFill>
            <a:srgbClr val="3B64DA"/>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 name="直角三角形 2"/>
          <p:cNvSpPr/>
          <p:nvPr/>
        </p:nvSpPr>
        <p:spPr>
          <a:xfrm rot="13500000">
            <a:off x="-926595" y="383808"/>
            <a:ext cx="1853190" cy="1853190"/>
          </a:xfrm>
          <a:prstGeom prst="rtTriangle">
            <a:avLst/>
          </a:prstGeom>
          <a:solidFill>
            <a:srgbClr val="7FA6F2"/>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5" name="矩形 4"/>
          <p:cNvSpPr/>
          <p:nvPr/>
        </p:nvSpPr>
        <p:spPr>
          <a:xfrm rot="2700000">
            <a:off x="780606" y="2341779"/>
            <a:ext cx="1619549" cy="1619549"/>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3" name="矩形 12"/>
          <p:cNvSpPr/>
          <p:nvPr/>
        </p:nvSpPr>
        <p:spPr>
          <a:xfrm>
            <a:off x="4989262" y="1828579"/>
            <a:ext cx="3501390" cy="398780"/>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a:ln>
                  <a:noFill/>
                </a:ln>
                <a:solidFill>
                  <a:srgbClr val="3C4D63"/>
                </a:solidFill>
                <a:effectLst/>
                <a:uLnTx/>
                <a:uFillTx/>
                <a:latin typeface="黑体" panose="02010609060101010101" charset="-122"/>
                <a:ea typeface="黑体" panose="02010609060101010101" charset="-122"/>
                <a:cs typeface="黑体" panose="02010609060101010101" charset="-122"/>
              </a:rPr>
              <a:t>首页页头页尾及定位导航制作</a:t>
            </a:r>
            <a:endParaRPr kumimoji="0" lang="zh-CN" altLang="en-US" sz="2000" b="1" i="0" u="none" strike="noStrike" kern="1200" cap="none" spc="0" normalizeH="0" baseline="0" noProof="0">
              <a:ln>
                <a:noFill/>
              </a:ln>
              <a:solidFill>
                <a:srgbClr val="3C4D63"/>
              </a:solidFill>
              <a:effectLst/>
              <a:uLnTx/>
              <a:uFillTx/>
              <a:latin typeface="黑体" panose="02010609060101010101" charset="-122"/>
              <a:ea typeface="黑体" panose="02010609060101010101" charset="-122"/>
              <a:cs typeface="黑体" panose="02010609060101010101" charset="-122"/>
            </a:endParaRPr>
          </a:p>
        </p:txBody>
      </p:sp>
      <p:sp>
        <p:nvSpPr>
          <p:cNvPr id="15" name="矩形 14"/>
          <p:cNvSpPr/>
          <p:nvPr/>
        </p:nvSpPr>
        <p:spPr>
          <a:xfrm>
            <a:off x="4989262" y="2951911"/>
            <a:ext cx="1960880" cy="398780"/>
          </a:xfrm>
          <a:prstGeom prst="rect">
            <a:avLst/>
          </a:prstGeom>
        </p:spPr>
        <p:txBody>
          <a:bodyPr wrap="none">
            <a:spAutoFit/>
          </a:bodyPr>
          <a:lstStyle/>
          <a:p>
            <a:pPr lvl="0" algn="l" defTabSz="685800">
              <a:defRPr/>
            </a:pPr>
            <a:r>
              <a:rPr lang="zh-CN" altLang="en-US" sz="2000">
                <a:solidFill>
                  <a:schemeClr val="accent1"/>
                </a:solidFill>
                <a:latin typeface="黑体" panose="02010609060101010101" charset="-122"/>
                <a:ea typeface="黑体" panose="02010609060101010101" charset="-122"/>
                <a:cs typeface="黑体" panose="02010609060101010101" charset="-122"/>
              </a:rPr>
              <a:t>首页内容区制作</a:t>
            </a:r>
            <a:endParaRPr lang="zh-CN" altLang="en-US" sz="2000">
              <a:solidFill>
                <a:schemeClr val="accent1"/>
              </a:solidFill>
              <a:latin typeface="黑体" panose="02010609060101010101" charset="-122"/>
              <a:ea typeface="黑体" panose="02010609060101010101" charset="-122"/>
              <a:cs typeface="黑体" panose="02010609060101010101" charset="-122"/>
            </a:endParaRPr>
          </a:p>
        </p:txBody>
      </p:sp>
      <p:sp>
        <p:nvSpPr>
          <p:cNvPr id="26" name="菱形 25"/>
          <p:cNvSpPr/>
          <p:nvPr/>
        </p:nvSpPr>
        <p:spPr>
          <a:xfrm>
            <a:off x="4153535" y="1701800"/>
            <a:ext cx="790575" cy="731520"/>
          </a:xfrm>
          <a:prstGeom prst="diamond">
            <a:avLst/>
          </a:prstGeom>
          <a:solidFill>
            <a:srgbClr val="3D74EB"/>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a:latin typeface="黑体" panose="02010609060101010101" charset="-122"/>
                <a:ea typeface="黑体" panose="02010609060101010101" charset="-122"/>
                <a:cs typeface="黑体" panose="02010609060101010101" charset="-122"/>
              </a:rPr>
              <a:t>1</a:t>
            </a:r>
            <a:endParaRPr lang="en-US" altLang="zh-CN" sz="1600" b="1">
              <a:latin typeface="黑体" panose="02010609060101010101" charset="-122"/>
              <a:ea typeface="黑体" panose="02010609060101010101" charset="-122"/>
              <a:cs typeface="黑体" panose="02010609060101010101" charset="-122"/>
            </a:endParaRPr>
          </a:p>
        </p:txBody>
      </p:sp>
      <p:sp>
        <p:nvSpPr>
          <p:cNvPr id="18" name="矩形 17"/>
          <p:cNvSpPr/>
          <p:nvPr/>
        </p:nvSpPr>
        <p:spPr>
          <a:xfrm rot="2700000">
            <a:off x="1405046" y="1190427"/>
            <a:ext cx="1927175" cy="1927175"/>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9" name="PA_矩形 7"/>
          <p:cNvSpPr/>
          <p:nvPr>
            <p:custDataLst>
              <p:tags r:id="rId1"/>
            </p:custDataLst>
          </p:nvPr>
        </p:nvSpPr>
        <p:spPr>
          <a:xfrm>
            <a:off x="1715853" y="1503595"/>
            <a:ext cx="1305560" cy="768350"/>
          </a:xfrm>
          <a:prstGeom prst="rect">
            <a:avLst/>
          </a:prstGeom>
        </p:spPr>
        <p:txBody>
          <a:bodyPr wrap="none">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sz="4400" b="1" kern="0">
                <a:solidFill>
                  <a:schemeClr val="bg1"/>
                </a:solidFill>
                <a:latin typeface="黑体" panose="02010609060101010101" charset="-122"/>
                <a:ea typeface="黑体" panose="02010609060101010101" charset="-122"/>
                <a:cs typeface="黑体" panose="02010609060101010101" charset="-122"/>
              </a:rPr>
              <a:t>目录</a:t>
            </a:r>
            <a:endParaRPr kumimoji="0" lang="zh-CN" altLang="en-US" sz="1200" b="0" i="0" u="none" strike="noStrike" kern="0" cap="none" spc="0" normalizeH="0" baseline="0" noProof="0">
              <a:ln>
                <a:noFill/>
              </a:ln>
              <a:solidFill>
                <a:schemeClr val="bg1"/>
              </a:solidFill>
              <a:effectLst/>
              <a:uLnTx/>
              <a:uFillTx/>
              <a:latin typeface="黑体" panose="02010609060101010101" charset="-122"/>
              <a:ea typeface="黑体" panose="02010609060101010101" charset="-122"/>
              <a:cs typeface="黑体" panose="02010609060101010101" charset="-122"/>
            </a:endParaRPr>
          </a:p>
        </p:txBody>
      </p:sp>
      <p:sp>
        <p:nvSpPr>
          <p:cNvPr id="25" name="PA_矩形 7"/>
          <p:cNvSpPr/>
          <p:nvPr>
            <p:custDataLst>
              <p:tags r:id="rId2"/>
            </p:custDataLst>
          </p:nvPr>
        </p:nvSpPr>
        <p:spPr>
          <a:xfrm>
            <a:off x="1662514" y="2201377"/>
            <a:ext cx="1412240" cy="460375"/>
          </a:xfrm>
          <a:prstGeom prst="rect">
            <a:avLst/>
          </a:prstGeom>
        </p:spPr>
        <p:txBody>
          <a:bodyPr wrap="none">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2400" b="1" kern="0">
                <a:solidFill>
                  <a:schemeClr val="bg1"/>
                </a:solidFill>
                <a:latin typeface="黑体" panose="02010609060101010101" charset="-122"/>
                <a:ea typeface="黑体" panose="02010609060101010101" charset="-122"/>
                <a:cs typeface="黑体" panose="02010609060101010101" charset="-122"/>
              </a:rPr>
              <a:t>CONTENTS</a:t>
            </a:r>
            <a:endParaRPr kumimoji="0" lang="zh-CN" altLang="en-US" sz="800" b="0" i="0" u="none" strike="noStrike" kern="0" cap="none" spc="0" normalizeH="0" baseline="0" noProof="0">
              <a:ln>
                <a:noFill/>
              </a:ln>
              <a:solidFill>
                <a:schemeClr val="bg1"/>
              </a:solidFill>
              <a:effectLst/>
              <a:uLnTx/>
              <a:uFillTx/>
              <a:latin typeface="黑体" panose="02010609060101010101" charset="-122"/>
              <a:ea typeface="黑体" panose="02010609060101010101" charset="-122"/>
              <a:cs typeface="黑体" panose="02010609060101010101" charset="-122"/>
            </a:endParaRPr>
          </a:p>
        </p:txBody>
      </p:sp>
      <p:sp>
        <p:nvSpPr>
          <p:cNvPr id="4" name="菱形 3"/>
          <p:cNvSpPr/>
          <p:nvPr/>
        </p:nvSpPr>
        <p:spPr>
          <a:xfrm>
            <a:off x="4153535" y="2774950"/>
            <a:ext cx="790575" cy="731520"/>
          </a:xfrm>
          <a:prstGeom prst="diamond">
            <a:avLst/>
          </a:prstGeom>
          <a:solidFill>
            <a:srgbClr val="7FA6F2"/>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a:latin typeface="黑体" panose="02010609060101010101" charset="-122"/>
                <a:ea typeface="黑体" panose="02010609060101010101" charset="-122"/>
                <a:cs typeface="黑体" panose="02010609060101010101" charset="-122"/>
              </a:rPr>
              <a:t>2</a:t>
            </a:r>
            <a:endParaRPr lang="en-US" altLang="zh-CN" sz="1600" b="1">
              <a:latin typeface="黑体" panose="02010609060101010101" charset="-122"/>
              <a:ea typeface="黑体" panose="02010609060101010101" charset="-122"/>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232537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任务实施与分析</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 name="圆角矩形 1"/>
          <p:cNvSpPr/>
          <p:nvPr/>
        </p:nvSpPr>
        <p:spPr>
          <a:xfrm>
            <a:off x="0" y="1396365"/>
            <a:ext cx="3514725" cy="48577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黑体" panose="02010609060101010101" charset="-122"/>
              </a:rPr>
              <a:t>步骤1：页头顶部导航制作</a:t>
            </a:r>
            <a:endParaRPr lang="zh-CN" altLang="en-US">
              <a:cs typeface="黑体" panose="02010609060101010101" charset="-122"/>
            </a:endParaRPr>
          </a:p>
        </p:txBody>
      </p:sp>
      <p:sp>
        <p:nvSpPr>
          <p:cNvPr id="5" name="矩形 4"/>
          <p:cNvSpPr/>
          <p:nvPr/>
        </p:nvSpPr>
        <p:spPr>
          <a:xfrm>
            <a:off x="454025" y="2117725"/>
            <a:ext cx="3480435" cy="2561590"/>
          </a:xfrm>
          <a:prstGeom prst="rect">
            <a:avLst/>
          </a:prstGeom>
          <a:solidFill>
            <a:schemeClr val="bg1"/>
          </a:solidFill>
          <a:ln>
            <a:solidFill>
              <a:srgbClr val="7FA6F2"/>
            </a:solidFill>
          </a:ln>
        </p:spPr>
        <p:style>
          <a:lnRef idx="2">
            <a:schemeClr val="accent1">
              <a:shade val="50000"/>
            </a:schemeClr>
          </a:lnRef>
          <a:fillRef idx="1">
            <a:schemeClr val="accent1"/>
          </a:fillRef>
          <a:effectRef idx="0">
            <a:schemeClr val="accent1"/>
          </a:effectRef>
          <a:fontRef idx="minor">
            <a:schemeClr val="lt1"/>
          </a:fontRef>
        </p:style>
        <p:txBody>
          <a:bodyPr bIns="107950" rtlCol="0" anchor="ctr"/>
          <a:lstStyle/>
          <a:p>
            <a:pPr indent="355600" algn="l" fontAlgn="auto">
              <a:lnSpc>
                <a:spcPct val="150000"/>
              </a:lnSpc>
              <a:extLst>
                <a:ext uri="{35155182-B16C-46BC-9424-99874614C6A1}">
                  <wpsdc:indentchars xmlns:wpsdc="http://www.wps.cn/officeDocument/2017/drawingmlCustomData" val="200" checksum="3837665281"/>
                </a:ext>
              </a:extLst>
            </a:pPr>
            <a:r>
              <a:rPr lang="zh-CN" altLang="en-US" sz="1400">
                <a:solidFill>
                  <a:srgbClr val="2D3A4A"/>
                </a:solidFill>
                <a:cs typeface="黑体" panose="02010609060101010101" charset="-122"/>
                <a:sym typeface="+mn-ea"/>
              </a:rPr>
              <a:t>页头的结构分为左右两部分。左侧为地址、登录和注册，右侧为商家中心、常购清单、我的订单、申请开票、帮助中心；右侧文字的间隔相同、大小相同，则使用列表布局最方便快捷。定位前的图标用字体图标方式实现，整体布局使用公共类：.clearfix+.fl+.fr实现其代码如下：</a:t>
            </a:r>
            <a:endParaRPr lang="zh-CN" altLang="en-US" sz="1400">
              <a:solidFill>
                <a:srgbClr val="2D3A4A"/>
              </a:solidFill>
              <a:cs typeface="黑体" panose="02010609060101010101" charset="-122"/>
              <a:sym typeface="+mn-ea"/>
            </a:endParaRPr>
          </a:p>
        </p:txBody>
      </p:sp>
      <p:pic>
        <p:nvPicPr>
          <p:cNvPr id="6" name="图片 5"/>
          <p:cNvPicPr>
            <a:picLocks noChangeAspect="1"/>
          </p:cNvPicPr>
          <p:nvPr/>
        </p:nvPicPr>
        <p:blipFill>
          <a:blip r:embed="rId2"/>
          <a:srcRect l="25135" t="33583" r="35552" b="14509"/>
          <a:stretch>
            <a:fillRect/>
          </a:stretch>
        </p:blipFill>
        <p:spPr>
          <a:xfrm>
            <a:off x="4574540" y="1744345"/>
            <a:ext cx="3951605" cy="2934970"/>
          </a:xfrm>
          <a:prstGeom prst="rect">
            <a:avLst/>
          </a:prstGeom>
        </p:spPr>
      </p:pic>
      <p:pic>
        <p:nvPicPr>
          <p:cNvPr id="15"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32535" y="4775200"/>
            <a:ext cx="5389245" cy="1835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232537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任务实施与分析</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7" name="矩形 6"/>
          <p:cNvSpPr/>
          <p:nvPr/>
        </p:nvSpPr>
        <p:spPr>
          <a:xfrm>
            <a:off x="713105" y="1456690"/>
            <a:ext cx="7758430" cy="3025775"/>
          </a:xfrm>
          <a:prstGeom prst="rect">
            <a:avLst/>
          </a:prstGeom>
          <a:solidFill>
            <a:srgbClr val="C7D9FA"/>
          </a:solidFill>
          <a:ln>
            <a:noFill/>
          </a:ln>
        </p:spPr>
        <p:style>
          <a:lnRef idx="2">
            <a:schemeClr val="accent1">
              <a:shade val="50000"/>
            </a:schemeClr>
          </a:lnRef>
          <a:fillRef idx="1">
            <a:schemeClr val="accent1"/>
          </a:fillRef>
          <a:effectRef idx="0">
            <a:schemeClr val="accent1"/>
          </a:effectRef>
          <a:fontRef idx="minor">
            <a:schemeClr val="lt1"/>
          </a:fontRef>
        </p:style>
        <p:txBody>
          <a:bodyPr lIns="144145" bIns="107950" rtlCol="0" anchor="ctr"/>
          <a:lstStyle/>
          <a:p>
            <a:pPr indent="406400" algn="l" fontAlgn="auto">
              <a:lnSpc>
                <a:spcPct val="150000"/>
              </a:lnSpc>
              <a:extLst>
                <a:ext uri="{35155182-B16C-46BC-9424-99874614C6A1}">
                  <wpsdc:indentchars xmlns:wpsdc="http://www.wps.cn/officeDocument/2017/drawingmlCustomData" val="200" checksum="1740828767"/>
                </a:ext>
              </a:extLst>
            </a:pPr>
            <a:r>
              <a:rPr lang="zh-CN" altLang="en-US" sz="1600">
                <a:solidFill>
                  <a:srgbClr val="2D3A4A"/>
                </a:solidFill>
                <a:cs typeface="黑体" panose="02010609060101010101" charset="-122"/>
              </a:rPr>
              <a:t>使用div进行布局时，若要使所有div在一行显示就需要为div加上float:left属性使它们浮动显示，导航的右侧部分可以直接使用float：right向右浮动，这样就可以不用调整左右的间距了，不管处于何种像素比例的屏幕，它们都可以分别显示在左右两侧。</a:t>
            </a:r>
            <a:endParaRPr lang="zh-CN" altLang="en-US" sz="1600">
              <a:solidFill>
                <a:srgbClr val="2D3A4A"/>
              </a:solidFill>
              <a:cs typeface="黑体" panose="02010609060101010101" charset="-122"/>
            </a:endParaRPr>
          </a:p>
          <a:p>
            <a:pPr indent="406400" algn="l" fontAlgn="auto">
              <a:lnSpc>
                <a:spcPct val="150000"/>
              </a:lnSpc>
              <a:extLst>
                <a:ext uri="{35155182-B16C-46BC-9424-99874614C6A1}">
                  <wpsdc:indentchars xmlns:wpsdc="http://www.wps.cn/officeDocument/2017/drawingmlCustomData" val="200" checksum="1740828767"/>
                </a:ext>
              </a:extLst>
            </a:pPr>
            <a:r>
              <a:rPr lang="zh-CN" altLang="en-US" sz="1600">
                <a:solidFill>
                  <a:srgbClr val="2D3A4A"/>
                </a:solidFill>
                <a:cs typeface="黑体" panose="02010609060101010101" charset="-122"/>
              </a:rPr>
              <a:t>根据效果图设置各元素的尺寸、边框、背景、颜色和文字效果。对导航中的各个&lt;li&gt;元素设置display属性，将其转化为行内块元素，从而水平排列；为了使表示定位的图标与后面的文字保持垂直对齐，添加了vertical-align: middle属性，代码如下所示。</a:t>
            </a:r>
            <a:endParaRPr lang="zh-CN" altLang="en-US" sz="1600">
              <a:solidFill>
                <a:srgbClr val="2D3A4A"/>
              </a:solidFill>
              <a:cs typeface="黑体" panose="02010609060101010101" charset="-122"/>
            </a:endParaRPr>
          </a:p>
        </p:txBody>
      </p:sp>
      <p:sp>
        <p:nvSpPr>
          <p:cNvPr id="8" name="半闭框 7"/>
          <p:cNvSpPr/>
          <p:nvPr/>
        </p:nvSpPr>
        <p:spPr>
          <a:xfrm rot="16200000">
            <a:off x="1098550" y="3426460"/>
            <a:ext cx="671195" cy="1605915"/>
          </a:xfrm>
          <a:prstGeom prst="halfFrame">
            <a:avLst>
              <a:gd name="adj1" fmla="val 17069"/>
              <a:gd name="adj2" fmla="val 17874"/>
            </a:avLst>
          </a:prstGeom>
          <a:solidFill>
            <a:srgbClr val="3D74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232537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任务实施与分析</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pic>
        <p:nvPicPr>
          <p:cNvPr id="5" name="图片 4"/>
          <p:cNvPicPr>
            <a:picLocks noChangeAspect="1"/>
          </p:cNvPicPr>
          <p:nvPr/>
        </p:nvPicPr>
        <p:blipFill>
          <a:blip r:embed="rId2"/>
          <a:srcRect l="19057" t="12204" r="52594" b="36407"/>
          <a:stretch>
            <a:fillRect/>
          </a:stretch>
        </p:blipFill>
        <p:spPr>
          <a:xfrm>
            <a:off x="2310130" y="983615"/>
            <a:ext cx="3456305" cy="3524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232537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任务实施与分析</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 name="圆角矩形 1"/>
          <p:cNvSpPr/>
          <p:nvPr/>
        </p:nvSpPr>
        <p:spPr>
          <a:xfrm>
            <a:off x="0" y="1396365"/>
            <a:ext cx="3514725" cy="48577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黑体" panose="02010609060101010101" charset="-122"/>
              </a:rPr>
              <a:t>步骤</a:t>
            </a:r>
            <a:r>
              <a:rPr lang="en-US" altLang="zh-CN">
                <a:cs typeface="黑体" panose="02010609060101010101" charset="-122"/>
              </a:rPr>
              <a:t>2</a:t>
            </a:r>
            <a:r>
              <a:rPr lang="zh-CN" altLang="en-US">
                <a:cs typeface="黑体" panose="02010609060101010101" charset="-122"/>
              </a:rPr>
              <a:t>：</a:t>
            </a:r>
            <a:r>
              <a:rPr lang="en-US" altLang="zh-CN">
                <a:cs typeface="黑体" panose="02010609060101010101" charset="-122"/>
              </a:rPr>
              <a:t>logo</a:t>
            </a:r>
            <a:r>
              <a:rPr lang="zh-CN" altLang="en-US">
                <a:cs typeface="黑体" panose="02010609060101010101" charset="-122"/>
              </a:rPr>
              <a:t>区块</a:t>
            </a:r>
            <a:r>
              <a:rPr lang="zh-CN" altLang="en-US">
                <a:cs typeface="黑体" panose="02010609060101010101" charset="-122"/>
              </a:rPr>
              <a:t>改写</a:t>
            </a:r>
            <a:endParaRPr lang="zh-CN" altLang="en-US">
              <a:cs typeface="黑体" panose="02010609060101010101" charset="-122"/>
            </a:endParaRPr>
          </a:p>
        </p:txBody>
      </p:sp>
      <p:sp>
        <p:nvSpPr>
          <p:cNvPr id="5" name="矩形 4"/>
          <p:cNvSpPr/>
          <p:nvPr/>
        </p:nvSpPr>
        <p:spPr>
          <a:xfrm>
            <a:off x="280035" y="2179955"/>
            <a:ext cx="3653790" cy="2687320"/>
          </a:xfrm>
          <a:prstGeom prst="rect">
            <a:avLst/>
          </a:prstGeom>
          <a:solidFill>
            <a:schemeClr val="bg1"/>
          </a:solidFill>
          <a:ln>
            <a:solidFill>
              <a:srgbClr val="7FA6F2"/>
            </a:solidFill>
          </a:ln>
        </p:spPr>
        <p:style>
          <a:lnRef idx="2">
            <a:schemeClr val="accent1">
              <a:shade val="50000"/>
            </a:schemeClr>
          </a:lnRef>
          <a:fillRef idx="1">
            <a:schemeClr val="accent1"/>
          </a:fillRef>
          <a:effectRef idx="0">
            <a:schemeClr val="accent1"/>
          </a:effectRef>
          <a:fontRef idx="minor">
            <a:schemeClr val="lt1"/>
          </a:fontRef>
        </p:style>
        <p:txBody>
          <a:bodyPr bIns="107950" rtlCol="0" anchor="ctr"/>
          <a:lstStyle/>
          <a:p>
            <a:pPr indent="406400" algn="l" fontAlgn="auto">
              <a:lnSpc>
                <a:spcPct val="150000"/>
              </a:lnSpc>
              <a:extLst>
                <a:ext uri="{35155182-B16C-46BC-9424-99874614C6A1}">
                  <wpsdc:indentchars xmlns:wpsdc="http://www.wps.cn/officeDocument/2017/drawingmlCustomData" val="200" checksum="1740828767"/>
                </a:ext>
              </a:extLst>
            </a:pPr>
            <a:r>
              <a:rPr lang="zh-CN" altLang="en-US" sz="1600">
                <a:solidFill>
                  <a:srgbClr val="2D3A4A"/>
                </a:solidFill>
                <a:cs typeface="黑体" panose="02010609060101010101" charset="-122"/>
              </a:rPr>
              <a:t>搜索区由一个&lt;div&gt;元素作为容器，包裹一个文本框和一个按钮，用浮动相关的公共类进行布局；购物车模块在&lt;div&gt;中嵌套&lt;a&gt;元素，其中包含文字、字体图标和一个用于显示数值的&lt;span&gt;元素，结构代码如下所示</a:t>
            </a:r>
            <a:endParaRPr lang="zh-CN" altLang="en-US" sz="1600">
              <a:solidFill>
                <a:srgbClr val="2D3A4A"/>
              </a:solidFill>
              <a:cs typeface="黑体" panose="02010609060101010101" charset="-122"/>
            </a:endParaRPr>
          </a:p>
        </p:txBody>
      </p:sp>
      <p:pic>
        <p:nvPicPr>
          <p:cNvPr id="3" name="图片 2"/>
          <p:cNvPicPr>
            <a:picLocks noChangeAspect="1"/>
          </p:cNvPicPr>
          <p:nvPr/>
        </p:nvPicPr>
        <p:blipFill>
          <a:blip r:embed="rId2"/>
          <a:srcRect l="25688" t="30574" r="33182" b="24194"/>
          <a:stretch>
            <a:fillRect/>
          </a:stretch>
        </p:blipFill>
        <p:spPr>
          <a:xfrm>
            <a:off x="4081780" y="1739265"/>
            <a:ext cx="5014595" cy="31019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232537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任务实施与分析</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7" name="矩形 6"/>
          <p:cNvSpPr/>
          <p:nvPr/>
        </p:nvSpPr>
        <p:spPr>
          <a:xfrm>
            <a:off x="713105" y="1456690"/>
            <a:ext cx="3429635" cy="2755900"/>
          </a:xfrm>
          <a:prstGeom prst="rect">
            <a:avLst/>
          </a:prstGeom>
          <a:solidFill>
            <a:srgbClr val="C7D9FA"/>
          </a:solidFill>
          <a:ln>
            <a:noFill/>
          </a:ln>
        </p:spPr>
        <p:style>
          <a:lnRef idx="2">
            <a:schemeClr val="accent1">
              <a:shade val="50000"/>
            </a:schemeClr>
          </a:lnRef>
          <a:fillRef idx="1">
            <a:schemeClr val="accent1"/>
          </a:fillRef>
          <a:effectRef idx="0">
            <a:schemeClr val="accent1"/>
          </a:effectRef>
          <a:fontRef idx="minor">
            <a:schemeClr val="lt1"/>
          </a:fontRef>
        </p:style>
        <p:txBody>
          <a:bodyPr lIns="144145" bIns="107950" rtlCol="0" anchor="ctr"/>
          <a:lstStyle/>
          <a:p>
            <a:pPr indent="406400" algn="l" fontAlgn="auto">
              <a:lnSpc>
                <a:spcPct val="150000"/>
              </a:lnSpc>
              <a:extLst>
                <a:ext uri="{35155182-B16C-46BC-9424-99874614C6A1}">
                  <wpsdc:indentchars xmlns:wpsdc="http://www.wps.cn/officeDocument/2017/drawingmlCustomData" val="200" checksum="1740828767"/>
                </a:ext>
              </a:extLst>
            </a:pPr>
            <a:r>
              <a:rPr lang="zh-CN" altLang="en-US" sz="1600">
                <a:solidFill>
                  <a:srgbClr val="2D3A4A"/>
                </a:solidFill>
                <a:cs typeface="黑体" panose="02010609060101010101" charset="-122"/>
              </a:rPr>
              <a:t>在此区域中的三个模块用绝对定位的方式进行布局，先设置父容器的高度和相对定位属性，再根据效果图设置各模块的定位方式和位置，代码如下所示。</a:t>
            </a:r>
            <a:endParaRPr lang="zh-CN" altLang="en-US" sz="1600">
              <a:solidFill>
                <a:srgbClr val="2D3A4A"/>
              </a:solidFill>
              <a:cs typeface="黑体" panose="02010609060101010101" charset="-122"/>
            </a:endParaRPr>
          </a:p>
        </p:txBody>
      </p:sp>
      <p:pic>
        <p:nvPicPr>
          <p:cNvPr id="2" name="图片 1"/>
          <p:cNvPicPr>
            <a:picLocks noChangeAspect="1"/>
          </p:cNvPicPr>
          <p:nvPr/>
        </p:nvPicPr>
        <p:blipFill>
          <a:blip r:embed="rId2"/>
          <a:srcRect l="19135" t="17491" r="61828" b="35981"/>
          <a:stretch>
            <a:fillRect/>
          </a:stretch>
        </p:blipFill>
        <p:spPr>
          <a:xfrm>
            <a:off x="5099685" y="1238885"/>
            <a:ext cx="2320925" cy="3190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232537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任务实施与分析</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7" name="矩形 6"/>
          <p:cNvSpPr/>
          <p:nvPr/>
        </p:nvSpPr>
        <p:spPr>
          <a:xfrm>
            <a:off x="503555" y="1543050"/>
            <a:ext cx="2766060" cy="1543685"/>
          </a:xfrm>
          <a:prstGeom prst="rect">
            <a:avLst/>
          </a:prstGeom>
          <a:solidFill>
            <a:srgbClr val="C7D9FA"/>
          </a:solidFill>
          <a:ln>
            <a:noFill/>
          </a:ln>
        </p:spPr>
        <p:style>
          <a:lnRef idx="2">
            <a:schemeClr val="accent1">
              <a:shade val="50000"/>
            </a:schemeClr>
          </a:lnRef>
          <a:fillRef idx="1">
            <a:schemeClr val="accent1"/>
          </a:fillRef>
          <a:effectRef idx="0">
            <a:schemeClr val="accent1"/>
          </a:effectRef>
          <a:fontRef idx="minor">
            <a:schemeClr val="lt1"/>
          </a:fontRef>
        </p:style>
        <p:txBody>
          <a:bodyPr lIns="144145" bIns="107950" rtlCol="0" anchor="ctr"/>
          <a:lstStyle/>
          <a:p>
            <a:pPr indent="406400" algn="l" fontAlgn="auto">
              <a:lnSpc>
                <a:spcPct val="150000"/>
              </a:lnSpc>
              <a:extLst>
                <a:ext uri="{35155182-B16C-46BC-9424-99874614C6A1}">
                  <wpsdc:indentchars xmlns:wpsdc="http://www.wps.cn/officeDocument/2017/drawingmlCustomData" val="200" checksum="1740828767"/>
                </a:ext>
              </a:extLst>
            </a:pPr>
            <a:r>
              <a:rPr lang="zh-CN" altLang="en-US" sz="1600">
                <a:solidFill>
                  <a:srgbClr val="2D3A4A"/>
                </a:solidFill>
                <a:cs typeface="黑体" panose="02010609060101010101" charset="-122"/>
              </a:rPr>
              <a:t>在项目三中完成的LOGO区块的样式基础上进行修改</a:t>
            </a:r>
            <a:endParaRPr lang="zh-CN" altLang="en-US" sz="1600">
              <a:solidFill>
                <a:srgbClr val="2D3A4A"/>
              </a:solidFill>
              <a:cs typeface="黑体" panose="02010609060101010101" charset="-122"/>
            </a:endParaRPr>
          </a:p>
        </p:txBody>
      </p:sp>
      <p:pic>
        <p:nvPicPr>
          <p:cNvPr id="3" name="图片 2"/>
          <p:cNvPicPr>
            <a:picLocks noChangeAspect="1"/>
          </p:cNvPicPr>
          <p:nvPr/>
        </p:nvPicPr>
        <p:blipFill>
          <a:blip r:embed="rId2"/>
          <a:srcRect l="19453" t="26361" r="37286" b="17037"/>
          <a:stretch>
            <a:fillRect/>
          </a:stretch>
        </p:blipFill>
        <p:spPr>
          <a:xfrm>
            <a:off x="3676650" y="1123315"/>
            <a:ext cx="5274310" cy="38817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232537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任务实施与分析</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7" name="矩形 6"/>
          <p:cNvSpPr/>
          <p:nvPr/>
        </p:nvSpPr>
        <p:spPr>
          <a:xfrm>
            <a:off x="503555" y="1543050"/>
            <a:ext cx="2766060" cy="1927860"/>
          </a:xfrm>
          <a:prstGeom prst="rect">
            <a:avLst/>
          </a:prstGeom>
          <a:solidFill>
            <a:srgbClr val="C7D9FA"/>
          </a:solidFill>
          <a:ln>
            <a:noFill/>
          </a:ln>
        </p:spPr>
        <p:style>
          <a:lnRef idx="2">
            <a:schemeClr val="accent1">
              <a:shade val="50000"/>
            </a:schemeClr>
          </a:lnRef>
          <a:fillRef idx="1">
            <a:schemeClr val="accent1"/>
          </a:fillRef>
          <a:effectRef idx="0">
            <a:schemeClr val="accent1"/>
          </a:effectRef>
          <a:fontRef idx="minor">
            <a:schemeClr val="lt1"/>
          </a:fontRef>
        </p:style>
        <p:txBody>
          <a:bodyPr lIns="144145" bIns="107950" rtlCol="0" anchor="ctr"/>
          <a:lstStyle/>
          <a:p>
            <a:pPr indent="406400" algn="l" fontAlgn="auto">
              <a:lnSpc>
                <a:spcPct val="150000"/>
              </a:lnSpc>
              <a:extLst>
                <a:ext uri="{35155182-B16C-46BC-9424-99874614C6A1}">
                  <wpsdc:indentchars xmlns:wpsdc="http://www.wps.cn/officeDocument/2017/drawingmlCustomData" val="200" checksum="1740828767"/>
                </a:ext>
              </a:extLst>
            </a:pPr>
            <a:r>
              <a:rPr lang="zh-CN" altLang="en-US" sz="1600">
                <a:solidFill>
                  <a:srgbClr val="2D3A4A"/>
                </a:solidFill>
                <a:cs typeface="黑体" panose="02010609060101010101" charset="-122"/>
              </a:rPr>
              <a:t>对于搜索模块，根据效果图对各元素设置样式，对于&lt;input&gt;元素，用box-sizing属性修改了它的盒模型类型</a:t>
            </a:r>
            <a:endParaRPr lang="zh-CN" altLang="en-US" sz="1600">
              <a:solidFill>
                <a:srgbClr val="2D3A4A"/>
              </a:solidFill>
              <a:cs typeface="黑体" panose="02010609060101010101" charset="-122"/>
            </a:endParaRPr>
          </a:p>
        </p:txBody>
      </p:sp>
      <p:pic>
        <p:nvPicPr>
          <p:cNvPr id="2" name="图片 1"/>
          <p:cNvPicPr>
            <a:picLocks noChangeAspect="1"/>
          </p:cNvPicPr>
          <p:nvPr/>
        </p:nvPicPr>
        <p:blipFill>
          <a:blip r:embed="rId2"/>
          <a:srcRect l="18979" t="14019" r="49677" b="31769"/>
          <a:stretch>
            <a:fillRect/>
          </a:stretch>
        </p:blipFill>
        <p:spPr>
          <a:xfrm>
            <a:off x="4177665" y="841375"/>
            <a:ext cx="3821430" cy="37179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232537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任务实施与分析</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7" name="矩形 6"/>
          <p:cNvSpPr/>
          <p:nvPr/>
        </p:nvSpPr>
        <p:spPr>
          <a:xfrm>
            <a:off x="503555" y="1543050"/>
            <a:ext cx="2766060" cy="1927860"/>
          </a:xfrm>
          <a:prstGeom prst="rect">
            <a:avLst/>
          </a:prstGeom>
          <a:solidFill>
            <a:srgbClr val="C7D9FA"/>
          </a:solidFill>
          <a:ln>
            <a:noFill/>
          </a:ln>
        </p:spPr>
        <p:style>
          <a:lnRef idx="2">
            <a:schemeClr val="accent1">
              <a:shade val="50000"/>
            </a:schemeClr>
          </a:lnRef>
          <a:fillRef idx="1">
            <a:schemeClr val="accent1"/>
          </a:fillRef>
          <a:effectRef idx="0">
            <a:schemeClr val="accent1"/>
          </a:effectRef>
          <a:fontRef idx="minor">
            <a:schemeClr val="lt1"/>
          </a:fontRef>
        </p:style>
        <p:txBody>
          <a:bodyPr lIns="144145" bIns="107950" rtlCol="0" anchor="ctr"/>
          <a:lstStyle/>
          <a:p>
            <a:pPr indent="406400" algn="l" fontAlgn="auto">
              <a:lnSpc>
                <a:spcPct val="150000"/>
              </a:lnSpc>
              <a:extLst>
                <a:ext uri="{35155182-B16C-46BC-9424-99874614C6A1}">
                  <wpsdc:indentchars xmlns:wpsdc="http://www.wps.cn/officeDocument/2017/drawingmlCustomData" val="200" checksum="1740828767"/>
                </a:ext>
              </a:extLst>
            </a:pPr>
            <a:r>
              <a:rPr lang="zh-CN" altLang="en-US" sz="1600">
                <a:solidFill>
                  <a:srgbClr val="2D3A4A"/>
                </a:solidFill>
                <a:cs typeface="黑体" panose="02010609060101010101" charset="-122"/>
              </a:rPr>
              <a:t>对于购物车模块，根据效果图对各元素设置样式，其中的数字元素，需要用绝对定位使之重叠字体图标上</a:t>
            </a:r>
            <a:endParaRPr lang="zh-CN" altLang="en-US" sz="1600">
              <a:solidFill>
                <a:srgbClr val="2D3A4A"/>
              </a:solidFill>
              <a:cs typeface="黑体" panose="02010609060101010101" charset="-122"/>
            </a:endParaRPr>
          </a:p>
        </p:txBody>
      </p:sp>
      <p:pic>
        <p:nvPicPr>
          <p:cNvPr id="3" name="图片 2"/>
          <p:cNvPicPr>
            <a:picLocks noChangeAspect="1"/>
          </p:cNvPicPr>
          <p:nvPr/>
        </p:nvPicPr>
        <p:blipFill>
          <a:blip r:embed="rId2"/>
          <a:srcRect l="18031" t="21081" r="61672" b="15778"/>
          <a:stretch>
            <a:fillRect/>
          </a:stretch>
        </p:blipFill>
        <p:spPr>
          <a:xfrm>
            <a:off x="4311015" y="315595"/>
            <a:ext cx="2704465" cy="47326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232537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任务实施与分析</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 name="圆角矩形 1"/>
          <p:cNvSpPr/>
          <p:nvPr/>
        </p:nvSpPr>
        <p:spPr>
          <a:xfrm>
            <a:off x="0" y="1316355"/>
            <a:ext cx="3479165" cy="48577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黑体" panose="02010609060101010101" charset="-122"/>
              </a:rPr>
              <a:t>步骤3：页尾导航与版权区制作</a:t>
            </a:r>
            <a:endParaRPr lang="zh-CN" altLang="en-US">
              <a:cs typeface="黑体" panose="02010609060101010101" charset="-122"/>
            </a:endParaRPr>
          </a:p>
        </p:txBody>
      </p:sp>
      <p:sp>
        <p:nvSpPr>
          <p:cNvPr id="3" name="矩形 2"/>
          <p:cNvSpPr/>
          <p:nvPr/>
        </p:nvSpPr>
        <p:spPr>
          <a:xfrm>
            <a:off x="586105" y="1896745"/>
            <a:ext cx="8008620" cy="938530"/>
          </a:xfrm>
          <a:prstGeom prst="rect">
            <a:avLst/>
          </a:prstGeom>
          <a:solidFill>
            <a:srgbClr val="80A6F2"/>
          </a:solidFill>
          <a:ln>
            <a:noFill/>
          </a:ln>
        </p:spPr>
        <p:style>
          <a:lnRef idx="2">
            <a:schemeClr val="accent1">
              <a:shade val="50000"/>
            </a:schemeClr>
          </a:lnRef>
          <a:fillRef idx="1">
            <a:schemeClr val="accent1"/>
          </a:fillRef>
          <a:effectRef idx="0">
            <a:schemeClr val="accent1"/>
          </a:effectRef>
          <a:fontRef idx="minor">
            <a:schemeClr val="lt1"/>
          </a:fontRef>
        </p:style>
        <p:txBody>
          <a:bodyPr tIns="71755" bIns="107950" rtlCol="0" anchor="ctr"/>
          <a:lstStyle/>
          <a:p>
            <a:pPr indent="457200" algn="l" fontAlgn="auto">
              <a:lnSpc>
                <a:spcPct val="150000"/>
              </a:lnSpc>
              <a:extLst>
                <a:ext uri="{35155182-B16C-46BC-9424-99874614C6A1}">
                  <wpsdc:indentchars xmlns:wpsdc="http://www.wps.cn/officeDocument/2017/drawingmlCustomData" val="200" checksum="59296752"/>
                </a:ext>
              </a:extLst>
            </a:pPr>
            <a:r>
              <a:rPr lang="zh-CN" altLang="en-US">
                <a:solidFill>
                  <a:schemeClr val="bg1"/>
                </a:solidFill>
                <a:cs typeface="黑体" panose="02010609060101010101" charset="-122"/>
              </a:rPr>
              <a:t>页尾分为页尾导航和版权信息两部分，页尾导航可以使用四个列表实现。版权信息使用div实现。</a:t>
            </a:r>
            <a:endParaRPr lang="zh-CN" altLang="en-US">
              <a:solidFill>
                <a:schemeClr val="bg1"/>
              </a:solidFill>
              <a:cs typeface="黑体" panose="02010609060101010101" charset="-122"/>
            </a:endParaRPr>
          </a:p>
        </p:txBody>
      </p:sp>
      <p:pic>
        <p:nvPicPr>
          <p:cNvPr id="19"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16125" y="2837180"/>
            <a:ext cx="4937760" cy="21818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232537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任务实施与分析</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6" name="矩形 5"/>
          <p:cNvSpPr/>
          <p:nvPr/>
        </p:nvSpPr>
        <p:spPr>
          <a:xfrm>
            <a:off x="508000" y="1286510"/>
            <a:ext cx="3096895" cy="2599055"/>
          </a:xfrm>
          <a:prstGeom prst="rect">
            <a:avLst/>
          </a:prstGeom>
          <a:solidFill>
            <a:srgbClr val="3C4D63"/>
          </a:solidFill>
          <a:ln>
            <a:noFill/>
          </a:ln>
        </p:spPr>
        <p:style>
          <a:lnRef idx="2">
            <a:schemeClr val="accent1">
              <a:shade val="50000"/>
            </a:schemeClr>
          </a:lnRef>
          <a:fillRef idx="1">
            <a:schemeClr val="accent1"/>
          </a:fillRef>
          <a:effectRef idx="0">
            <a:schemeClr val="accent1"/>
          </a:effectRef>
          <a:fontRef idx="minor">
            <a:schemeClr val="lt1"/>
          </a:fontRef>
        </p:style>
        <p:txBody>
          <a:bodyPr bIns="107950" rtlCol="0" anchor="ctr"/>
          <a:lstStyle/>
          <a:p>
            <a:pPr indent="457200" algn="l" fontAlgn="auto">
              <a:lnSpc>
                <a:spcPct val="150000"/>
              </a:lnSpc>
              <a:buNone/>
              <a:extLst>
                <a:ext uri="{35155182-B16C-46BC-9424-99874614C6A1}">
                  <wpsdc:indentchars xmlns:wpsdc="http://www.wps.cn/officeDocument/2017/drawingmlCustomData" val="200" checksum="59296752"/>
                </a:ext>
              </a:extLst>
            </a:pPr>
            <a:r>
              <a:rPr lang="zh-CN" altLang="en-US">
                <a:cs typeface="黑体" panose="02010609060101010101" charset="-122"/>
              </a:rPr>
              <a:t>页尾导航的结构用无序列表嵌套定义列表实现，版权信息用两个段落组织文字内容，结构代码如下所示。</a:t>
            </a:r>
            <a:endParaRPr lang="zh-CN" altLang="en-US">
              <a:cs typeface="黑体" panose="02010609060101010101" charset="-122"/>
            </a:endParaRPr>
          </a:p>
        </p:txBody>
      </p:sp>
      <p:pic>
        <p:nvPicPr>
          <p:cNvPr id="5" name="图片 4"/>
          <p:cNvPicPr>
            <a:picLocks noChangeAspect="1"/>
          </p:cNvPicPr>
          <p:nvPr/>
        </p:nvPicPr>
        <p:blipFill>
          <a:blip r:embed="rId2"/>
          <a:srcRect l="20161" t="12620" r="50151" b="11148"/>
          <a:stretch>
            <a:fillRect/>
          </a:stretch>
        </p:blipFill>
        <p:spPr>
          <a:xfrm>
            <a:off x="4474845" y="-42545"/>
            <a:ext cx="3619500" cy="52279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rot="5400000">
            <a:off x="3608070" y="-2000885"/>
            <a:ext cx="1927225" cy="9144000"/>
          </a:xfrm>
          <a:prstGeom prst="rect">
            <a:avLst/>
          </a:prstGeom>
          <a:solidFill>
            <a:srgbClr val="3B64D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7C92B0"/>
              </a:solidFill>
              <a:cs typeface="黑体" panose="02010609060101010101" charset="-122"/>
            </a:endParaRPr>
          </a:p>
        </p:txBody>
      </p:sp>
      <p:sp>
        <p:nvSpPr>
          <p:cNvPr id="18" name="PA_矩形 7"/>
          <p:cNvSpPr/>
          <p:nvPr>
            <p:custDataLst>
              <p:tags r:id="rId1"/>
            </p:custDataLst>
          </p:nvPr>
        </p:nvSpPr>
        <p:spPr>
          <a:xfrm>
            <a:off x="268277" y="2263949"/>
            <a:ext cx="8608060" cy="706755"/>
          </a:xfrm>
          <a:prstGeom prst="rect">
            <a:avLst/>
          </a:prstGeom>
        </p:spPr>
        <p:txBody>
          <a:bodyPr wrap="none">
            <a:spAutoFit/>
          </a:bodyPr>
          <a:lstStyle/>
          <a:p>
            <a:pPr lvl="0" algn="l" defTabSz="685800">
              <a:defRPr/>
            </a:pPr>
            <a:r>
              <a:rPr sz="4000" b="1" kern="0">
                <a:solidFill>
                  <a:schemeClr val="bg1"/>
                </a:solidFill>
                <a:latin typeface="黑体" panose="02010609060101010101" charset="-122"/>
                <a:ea typeface="黑体" panose="02010609060101010101" charset="-122"/>
                <a:cs typeface="黑体" panose="02010609060101010101" charset="-122"/>
              </a:rPr>
              <a:t>项目七 首页页头页尾及定位导航制作</a:t>
            </a:r>
            <a:endParaRPr lang="zh-CN" altLang="en-US" sz="4000" b="1" kern="0">
              <a:solidFill>
                <a:schemeClr val="bg1"/>
              </a:solidFill>
              <a:latin typeface="黑体" panose="02010609060101010101" charset="-122"/>
              <a:ea typeface="黑体" panose="02010609060101010101" charset="-122"/>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232537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任务实施与分析</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6" name="矩形 5"/>
          <p:cNvSpPr/>
          <p:nvPr/>
        </p:nvSpPr>
        <p:spPr>
          <a:xfrm>
            <a:off x="508000" y="1286510"/>
            <a:ext cx="3538855" cy="3630930"/>
          </a:xfrm>
          <a:prstGeom prst="rect">
            <a:avLst/>
          </a:prstGeom>
          <a:solidFill>
            <a:srgbClr val="3C4D63"/>
          </a:solidFill>
          <a:ln>
            <a:noFill/>
          </a:ln>
        </p:spPr>
        <p:style>
          <a:lnRef idx="2">
            <a:schemeClr val="accent1">
              <a:shade val="50000"/>
            </a:schemeClr>
          </a:lnRef>
          <a:fillRef idx="1">
            <a:schemeClr val="accent1"/>
          </a:fillRef>
          <a:effectRef idx="0">
            <a:schemeClr val="accent1"/>
          </a:effectRef>
          <a:fontRef idx="minor">
            <a:schemeClr val="lt1"/>
          </a:fontRef>
        </p:style>
        <p:txBody>
          <a:bodyPr bIns="107950" rtlCol="0" anchor="ctr"/>
          <a:lstStyle/>
          <a:p>
            <a:pPr indent="406400" algn="l" fontAlgn="auto">
              <a:lnSpc>
                <a:spcPct val="150000"/>
              </a:lnSpc>
              <a:buNone/>
              <a:extLst>
                <a:ext uri="{35155182-B16C-46BC-9424-99874614C6A1}">
                  <wpsdc:indentchars xmlns:wpsdc="http://www.wps.cn/officeDocument/2017/drawingmlCustomData" val="200" checksum="1740828767"/>
                </a:ext>
              </a:extLst>
            </a:pPr>
            <a:r>
              <a:rPr lang="zh-CN" altLang="en-US" sz="1600">
                <a:cs typeface="黑体" panose="02010609060101010101" charset="-122"/>
              </a:rPr>
              <a:t>根据效果图对页尾各元素进行样式设置，对导航区的无序列表设置display属性为inline-block，再在其父元素中设置text-align属性为center，实现整个列表的水平居中效果；其内部的各个列表项用浮动方式结合外边距实现布局，其余元素只需根据效果图设置配色及文字效果等，样式代码如下所示。</a:t>
            </a:r>
            <a:endParaRPr lang="zh-CN" altLang="en-US" sz="1600">
              <a:cs typeface="黑体" panose="02010609060101010101" charset="-122"/>
            </a:endParaRPr>
          </a:p>
        </p:txBody>
      </p:sp>
      <p:pic>
        <p:nvPicPr>
          <p:cNvPr id="2" name="图片 1"/>
          <p:cNvPicPr>
            <a:picLocks noChangeAspect="1"/>
          </p:cNvPicPr>
          <p:nvPr/>
        </p:nvPicPr>
        <p:blipFill>
          <a:blip r:embed="rId2"/>
          <a:srcRect l="19609" t="25944" r="66563" b="21944"/>
          <a:stretch>
            <a:fillRect/>
          </a:stretch>
        </p:blipFill>
        <p:spPr>
          <a:xfrm>
            <a:off x="5254625" y="309245"/>
            <a:ext cx="2176780" cy="46145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拓展知识</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6" name="圆角矩形 5"/>
          <p:cNvSpPr/>
          <p:nvPr/>
        </p:nvSpPr>
        <p:spPr>
          <a:xfrm>
            <a:off x="468630" y="1501140"/>
            <a:ext cx="2808605" cy="46418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黑体" panose="02010609060101010101" charset="-122"/>
              </a:rPr>
              <a:t>一、less介绍</a:t>
            </a:r>
            <a:endParaRPr lang="zh-CN" altLang="en-US">
              <a:cs typeface="黑体" panose="02010609060101010101" charset="-122"/>
            </a:endParaRPr>
          </a:p>
        </p:txBody>
      </p:sp>
      <p:sp>
        <p:nvSpPr>
          <p:cNvPr id="8" name="圆角矩形 7"/>
          <p:cNvSpPr/>
          <p:nvPr/>
        </p:nvSpPr>
        <p:spPr>
          <a:xfrm>
            <a:off x="468630" y="2089785"/>
            <a:ext cx="3665855" cy="2689860"/>
          </a:xfrm>
          <a:prstGeom prst="roundRect">
            <a:avLst/>
          </a:prstGeom>
          <a:solidFill>
            <a:srgbClr val="3B64DA"/>
          </a:solidFill>
          <a:ln>
            <a:noFill/>
          </a:ln>
        </p:spPr>
        <p:style>
          <a:lnRef idx="2">
            <a:schemeClr val="accent1">
              <a:shade val="50000"/>
            </a:schemeClr>
          </a:lnRef>
          <a:fillRef idx="1">
            <a:schemeClr val="accent1"/>
          </a:fillRef>
          <a:effectRef idx="0">
            <a:schemeClr val="accent1"/>
          </a:effectRef>
          <a:fontRef idx="minor">
            <a:schemeClr val="lt1"/>
          </a:fontRef>
        </p:style>
        <p:txBody>
          <a:bodyPr bIns="107950" rtlCol="0" anchor="ctr"/>
          <a:lstStyle/>
          <a:p>
            <a:pPr indent="457200" algn="l" fontAlgn="auto">
              <a:lnSpc>
                <a:spcPct val="150000"/>
              </a:lnSpc>
              <a:extLst>
                <a:ext uri="{35155182-B16C-46BC-9424-99874614C6A1}">
                  <wpsdc:indentchars xmlns:wpsdc="http://www.wps.cn/officeDocument/2017/drawingmlCustomData" val="200" checksum="59296752"/>
                </a:ext>
              </a:extLst>
            </a:pPr>
            <a:r>
              <a:rPr lang="zh-CN" altLang="en-US">
                <a:cs typeface="黑体" panose="02010609060101010101" charset="-122"/>
              </a:rPr>
              <a:t>Less 是一门 CSS 预处理语言，它扩展了 CSS 语言，增加了变量、Mixin、函数等特性，使 CSS 更易维护和扩展，Less 可以运行在 Node 或浏览器端，其示例代码如下。</a:t>
            </a:r>
            <a:endParaRPr lang="zh-CN" altLang="en-US">
              <a:cs typeface="黑体" panose="02010609060101010101" charset="-122"/>
            </a:endParaRPr>
          </a:p>
        </p:txBody>
      </p:sp>
      <p:pic>
        <p:nvPicPr>
          <p:cNvPr id="3" name="图片 2"/>
          <p:cNvPicPr>
            <a:picLocks noChangeAspect="1"/>
          </p:cNvPicPr>
          <p:nvPr/>
        </p:nvPicPr>
        <p:blipFill>
          <a:blip r:embed="rId2"/>
          <a:stretch>
            <a:fillRect/>
          </a:stretch>
        </p:blipFill>
        <p:spPr>
          <a:xfrm>
            <a:off x="4545965" y="2004695"/>
            <a:ext cx="3822700" cy="27749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拓展知识</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 name="矩形 1"/>
          <p:cNvSpPr/>
          <p:nvPr/>
        </p:nvSpPr>
        <p:spPr>
          <a:xfrm>
            <a:off x="598805" y="1459230"/>
            <a:ext cx="7947025" cy="548640"/>
          </a:xfrm>
          <a:prstGeom prst="rect">
            <a:avLst/>
          </a:prstGeom>
          <a:noFill/>
          <a:ln>
            <a:solidFill>
              <a:srgbClr val="3B64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l" fontAlgn="auto">
              <a:extLst>
                <a:ext uri="{35155182-B16C-46BC-9424-99874614C6A1}">
                  <wpsdc:indentchars xmlns:wpsdc="http://www.wps.cn/officeDocument/2017/drawingmlCustomData" val="200" checksum="59296752"/>
                </a:ext>
              </a:extLst>
            </a:pPr>
            <a:r>
              <a:rPr lang="zh-CN" altLang="en-US">
                <a:solidFill>
                  <a:schemeClr val="tx1"/>
                </a:solidFill>
                <a:cs typeface="黑体" panose="02010609060101010101" charset="-122"/>
              </a:rPr>
              <a:t>通过对上述代码的执行，其输出结果如下。</a:t>
            </a:r>
            <a:endParaRPr lang="zh-CN" altLang="en-US">
              <a:solidFill>
                <a:schemeClr val="tx1"/>
              </a:solidFill>
              <a:cs typeface="黑体" panose="02010609060101010101" charset="-122"/>
            </a:endParaRPr>
          </a:p>
        </p:txBody>
      </p:sp>
      <p:pic>
        <p:nvPicPr>
          <p:cNvPr id="5" name="图片 4"/>
          <p:cNvPicPr>
            <a:picLocks noChangeAspect="1"/>
          </p:cNvPicPr>
          <p:nvPr/>
        </p:nvPicPr>
        <p:blipFill>
          <a:blip r:embed="rId2"/>
          <a:stretch>
            <a:fillRect/>
          </a:stretch>
        </p:blipFill>
        <p:spPr>
          <a:xfrm>
            <a:off x="586105" y="2087245"/>
            <a:ext cx="5868670" cy="2680335"/>
          </a:xfrm>
          <a:prstGeom prst="rect">
            <a:avLst/>
          </a:prstGeom>
        </p:spPr>
      </p:pic>
      <p:sp>
        <p:nvSpPr>
          <p:cNvPr id="100" name="文本框 99"/>
          <p:cNvSpPr txBox="1"/>
          <p:nvPr/>
        </p:nvSpPr>
        <p:spPr>
          <a:xfrm>
            <a:off x="6492875" y="2087245"/>
            <a:ext cx="2090420" cy="2584450"/>
          </a:xfrm>
          <a:prstGeom prst="rect">
            <a:avLst/>
          </a:prstGeom>
          <a:noFill/>
          <a:ln w="9525">
            <a:noFill/>
          </a:ln>
        </p:spPr>
        <p:txBody>
          <a:bodyPr wrap="square">
            <a:spAutoFit/>
          </a:bodyPr>
          <a:lstStyle/>
          <a:p>
            <a:pPr indent="457200" fontAlgn="auto">
              <a:lnSpc>
                <a:spcPct val="150000"/>
              </a:lnSpc>
              <a:extLst>
                <a:ext uri="{35155182-B16C-46BC-9424-99874614C6A1}">
                  <wpsdc:indentchars xmlns:wpsdc="http://www.wps.cn/officeDocument/2017/drawingmlCustomData" val="200" checksum="59296752"/>
                </a:ext>
              </a:extLst>
            </a:pPr>
            <a:r>
              <a:rPr lang="zh-CN" b="0">
                <a:ea typeface="黑体" panose="02010609060101010101" charset="-122"/>
                <a:cs typeface="黑体" panose="02010609060101010101" charset="-122"/>
              </a:rPr>
              <a:t>该输出结果为一段CSS代码，第一部分用来设定盒子元素文本颜色和边框颜色，第二部分设置下拉的阴影。</a:t>
            </a:r>
            <a:endParaRPr lang="zh-CN" altLang="en-US" b="0">
              <a:ea typeface="黑体" panose="02010609060101010101" charset="-122"/>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71323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思考与总结</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pic>
        <p:nvPicPr>
          <p:cNvPr id="2" name="图片 1"/>
          <p:cNvPicPr>
            <a:picLocks noChangeAspect="1"/>
          </p:cNvPicPr>
          <p:nvPr/>
        </p:nvPicPr>
        <p:blipFill>
          <a:blip r:embed="rId2">
            <a:clrChange>
              <a:clrFrom>
                <a:srgbClr val="F5F5F5">
                  <a:alpha val="100000"/>
                </a:srgbClr>
              </a:clrFrom>
              <a:clrTo>
                <a:srgbClr val="F5F5F5">
                  <a:alpha val="100000"/>
                  <a:alpha val="0"/>
                </a:srgbClr>
              </a:clrTo>
            </a:clrChange>
          </a:blip>
          <a:stretch>
            <a:fillRect/>
          </a:stretch>
        </p:blipFill>
        <p:spPr>
          <a:xfrm>
            <a:off x="6439535" y="1224915"/>
            <a:ext cx="2336165" cy="3531235"/>
          </a:xfrm>
          <a:prstGeom prst="rect">
            <a:avLst/>
          </a:prstGeom>
        </p:spPr>
      </p:pic>
      <p:pic>
        <p:nvPicPr>
          <p:cNvPr id="3" name="图片 2"/>
          <p:cNvPicPr>
            <a:picLocks noChangeAspect="1"/>
          </p:cNvPicPr>
          <p:nvPr/>
        </p:nvPicPr>
        <p:blipFill>
          <a:blip r:embed="rId3"/>
          <a:srcRect l="7950" t="8833" r="7950" b="7567"/>
          <a:stretch>
            <a:fillRect/>
          </a:stretch>
        </p:blipFill>
        <p:spPr>
          <a:xfrm>
            <a:off x="1022350" y="1253490"/>
            <a:ext cx="4926330" cy="3672840"/>
          </a:xfrm>
          <a:prstGeom prst="rect">
            <a:avLst/>
          </a:prstGeom>
        </p:spPr>
      </p:pic>
      <p:sp>
        <p:nvSpPr>
          <p:cNvPr id="100" name="文本框 99"/>
          <p:cNvSpPr txBox="1"/>
          <p:nvPr/>
        </p:nvSpPr>
        <p:spPr>
          <a:xfrm>
            <a:off x="1445895" y="2321560"/>
            <a:ext cx="4079875" cy="1337945"/>
          </a:xfrm>
          <a:prstGeom prst="rect">
            <a:avLst/>
          </a:prstGeom>
          <a:solidFill>
            <a:schemeClr val="bg1">
              <a:alpha val="63000"/>
            </a:schemeClr>
          </a:solidFill>
          <a:ln w="9525">
            <a:noFill/>
          </a:ln>
        </p:spPr>
        <p:txBody>
          <a:bodyPr wrap="square">
            <a:spAutoFit/>
          </a:bodyPr>
          <a:lstStyle/>
          <a:p>
            <a:pPr indent="457200" fontAlgn="auto">
              <a:lnSpc>
                <a:spcPct val="150000"/>
              </a:lnSpc>
              <a:extLst>
                <a:ext uri="{35155182-B16C-46BC-9424-99874614C6A1}">
                  <wpsdc:indentchars xmlns:wpsdc="http://www.wps.cn/officeDocument/2017/drawingmlCustomData" val="200" checksum="59296752"/>
                </a:ext>
              </a:extLst>
            </a:pPr>
            <a:r>
              <a:rPr b="1">
                <a:solidFill>
                  <a:srgbClr val="3B64DA"/>
                </a:solidFill>
                <a:ea typeface="黑体" panose="02010609060101010101" charset="-122"/>
                <a:cs typeface="黑体" panose="02010609060101010101" charset="-122"/>
              </a:rPr>
              <a:t>为了使CSS模块化，我们应当怎样设置元素的class?在什么情况下使用列表布局比较方便？</a:t>
            </a:r>
            <a:endParaRPr b="1">
              <a:solidFill>
                <a:srgbClr val="3B64DA"/>
              </a:solidFill>
              <a:ea typeface="黑体" panose="02010609060101010101" charset="-122"/>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能力提升</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pic>
        <p:nvPicPr>
          <p:cNvPr id="3" name="图片 2"/>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840105" y="1475105"/>
            <a:ext cx="3251200" cy="3251200"/>
          </a:xfrm>
          <a:prstGeom prst="rect">
            <a:avLst/>
          </a:prstGeom>
        </p:spPr>
      </p:pic>
      <p:sp>
        <p:nvSpPr>
          <p:cNvPr id="5" name="折角形 4"/>
          <p:cNvSpPr/>
          <p:nvPr/>
        </p:nvSpPr>
        <p:spPr>
          <a:xfrm>
            <a:off x="4384675" y="1475105"/>
            <a:ext cx="4020820" cy="939800"/>
          </a:xfrm>
          <a:prstGeom prst="foldedCorner">
            <a:avLst/>
          </a:prstGeom>
          <a:solidFill>
            <a:srgbClr val="3B64DA"/>
          </a:solidFill>
          <a:ln>
            <a:noFill/>
          </a:ln>
        </p:spPr>
        <p:style>
          <a:lnRef idx="2">
            <a:schemeClr val="accent1">
              <a:shade val="50000"/>
            </a:schemeClr>
          </a:lnRef>
          <a:fillRef idx="1">
            <a:schemeClr val="accent1"/>
          </a:fillRef>
          <a:effectRef idx="0">
            <a:schemeClr val="accent1"/>
          </a:effectRef>
          <a:fontRef idx="minor">
            <a:schemeClr val="lt1"/>
          </a:fontRef>
        </p:style>
        <p:txBody>
          <a:bodyPr lIns="288290" tIns="71755" rIns="288290" bIns="0" rtlCol="0" anchor="ctr"/>
          <a:lstStyle/>
          <a:p>
            <a:pPr indent="457200" algn="l" fontAlgn="auto">
              <a:lnSpc>
                <a:spcPct val="150000"/>
              </a:lnSpc>
              <a:extLst>
                <a:ext uri="{35155182-B16C-46BC-9424-99874614C6A1}">
                  <wpsdc:indentchars xmlns:wpsdc="http://www.wps.cn/officeDocument/2017/drawingmlCustomData" val="200" checksum="59296752"/>
                </a:ext>
              </a:extLst>
            </a:pPr>
            <a:r>
              <a:rPr lang="zh-CN" altLang="en-US">
                <a:cs typeface="黑体" panose="02010609060101010101" charset="-122"/>
              </a:rPr>
              <a:t>请同学们基于本节学习的知识，完成以下任务：</a:t>
            </a:r>
            <a:endParaRPr lang="zh-CN" altLang="en-US">
              <a:cs typeface="黑体" panose="02010609060101010101" charset="-122"/>
            </a:endParaRPr>
          </a:p>
        </p:txBody>
      </p:sp>
      <p:sp>
        <p:nvSpPr>
          <p:cNvPr id="6" name="圆角矩形 5"/>
          <p:cNvSpPr/>
          <p:nvPr/>
        </p:nvSpPr>
        <p:spPr>
          <a:xfrm>
            <a:off x="4384675" y="2556510"/>
            <a:ext cx="4020820" cy="936000"/>
          </a:xfrm>
          <a:prstGeom prst="roundRect">
            <a:avLst/>
          </a:prstGeom>
          <a:solidFill>
            <a:srgbClr val="7EA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黑体" panose="02010609060101010101" charset="-122"/>
              </a:rPr>
              <a:t>1.在页头中设计一个电话号码模块，并添加到页头中；</a:t>
            </a:r>
            <a:endParaRPr lang="en-US" altLang="zh-CN">
              <a:cs typeface="黑体" panose="02010609060101010101" charset="-122"/>
            </a:endParaRPr>
          </a:p>
        </p:txBody>
      </p:sp>
      <p:sp>
        <p:nvSpPr>
          <p:cNvPr id="7" name="圆角矩形 6"/>
          <p:cNvSpPr/>
          <p:nvPr/>
        </p:nvSpPr>
        <p:spPr>
          <a:xfrm>
            <a:off x="4384675" y="3602355"/>
            <a:ext cx="4020820" cy="1104900"/>
          </a:xfrm>
          <a:prstGeom prst="roundRect">
            <a:avLst/>
          </a:prstGeom>
          <a:solidFill>
            <a:srgbClr val="C7D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3B64DA"/>
                </a:solidFill>
                <a:cs typeface="黑体" panose="02010609060101010101" charset="-122"/>
              </a:rPr>
              <a:t>2.使用table实现页尾导航。</a:t>
            </a:r>
            <a:endParaRPr lang="en-US" altLang="zh-CN">
              <a:solidFill>
                <a:srgbClr val="3B64DA"/>
              </a:solidFill>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任务训练</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17" name="文本框 16"/>
          <p:cNvSpPr txBox="1"/>
          <p:nvPr/>
        </p:nvSpPr>
        <p:spPr>
          <a:xfrm>
            <a:off x="1437640" y="1310640"/>
            <a:ext cx="6099175" cy="737235"/>
          </a:xfrm>
          <a:prstGeom prst="rect">
            <a:avLst/>
          </a:prstGeom>
          <a:noFill/>
        </p:spPr>
        <p:txBody>
          <a:bodyPr wrap="square" rtlCol="0">
            <a:spAutoFit/>
          </a:bodyPr>
          <a:lstStyle/>
          <a:p>
            <a:pPr fontAlgn="auto">
              <a:lnSpc>
                <a:spcPct val="150000"/>
              </a:lnSpc>
            </a:pPr>
            <a:r>
              <a:rPr sz="1400">
                <a:latin typeface="黑体" panose="02010609060101010101" charset="-122"/>
                <a:ea typeface="黑体" panose="02010609060101010101" charset="-122"/>
                <a:cs typeface="黑体" panose="02010609060101010101" charset="-122"/>
              </a:rPr>
              <a:t>扫码进入课程网站，获取对应任务单，阅读任务目标，根据任务步骤，完成拓展任务并提交。</a:t>
            </a:r>
            <a:endParaRPr sz="1400">
              <a:latin typeface="黑体" panose="02010609060101010101" charset="-122"/>
              <a:ea typeface="黑体" panose="02010609060101010101" charset="-122"/>
              <a:cs typeface="黑体" panose="02010609060101010101" charset="-122"/>
            </a:endParaRPr>
          </a:p>
        </p:txBody>
      </p:sp>
      <p:pic>
        <p:nvPicPr>
          <p:cNvPr id="2" name="图片 3" descr="QR 代码&#10;&#10;描述已自动生成"/>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494915" y="2379980"/>
            <a:ext cx="3983990" cy="1617980"/>
          </a:xfrm>
          <a:prstGeom prst="rect">
            <a:avLst/>
          </a:prstGeom>
          <a:noFill/>
          <a:ln>
            <a:noFill/>
          </a:ln>
        </p:spPr>
      </p:pic>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rot="2700000">
            <a:off x="804079" y="1635573"/>
            <a:ext cx="1182276" cy="1182276"/>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8" name="直角三角形 7"/>
          <p:cNvSpPr/>
          <p:nvPr/>
        </p:nvSpPr>
        <p:spPr>
          <a:xfrm>
            <a:off x="0" y="1"/>
            <a:ext cx="5143500" cy="5143500"/>
          </a:xfrm>
          <a:prstGeom prst="rtTriangle">
            <a:avLst/>
          </a:prstGeom>
          <a:solidFill>
            <a:srgbClr val="7FA6F2"/>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30" name="直角三角形 29"/>
          <p:cNvSpPr/>
          <p:nvPr/>
        </p:nvSpPr>
        <p:spPr>
          <a:xfrm rot="13500000">
            <a:off x="-1339050" y="1950808"/>
            <a:ext cx="2645081" cy="2645081"/>
          </a:xfrm>
          <a:prstGeom prst="rtTriangle">
            <a:avLst/>
          </a:prstGeom>
          <a:solidFill>
            <a:srgbClr val="3B64DA"/>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8" name="PA_矩形 7"/>
          <p:cNvSpPr/>
          <p:nvPr>
            <p:custDataLst>
              <p:tags r:id="rId1"/>
            </p:custDataLst>
          </p:nvPr>
        </p:nvSpPr>
        <p:spPr>
          <a:xfrm>
            <a:off x="5090795" y="2078355"/>
            <a:ext cx="2834005" cy="829945"/>
          </a:xfrm>
          <a:prstGeom prst="rect">
            <a:avLst/>
          </a:prstGeom>
        </p:spPr>
        <p:txBody>
          <a:bodyPr wrap="square">
            <a:spAutoFit/>
          </a:bodyPr>
          <a:lstStyle/>
          <a:p>
            <a:pPr marL="0" marR="0" lvl="0" indent="0" algn="ctr" defTabSz="685800" rtl="0" fontAlgn="auto">
              <a:lnSpc>
                <a:spcPct val="120000"/>
              </a:lnSpc>
              <a:spcBef>
                <a:spcPts val="0"/>
              </a:spcBef>
              <a:spcAft>
                <a:spcPts val="0"/>
              </a:spcAft>
              <a:buClrTx/>
              <a:buSzTx/>
              <a:buFontTx/>
              <a:buNone/>
              <a:defRPr/>
            </a:pPr>
            <a:r>
              <a:rPr kumimoji="0" lang="zh-CN" altLang="en-US" sz="4000" b="1" i="0" u="none" strike="noStrike" kern="0" cap="none" spc="0" normalizeH="0" baseline="0" noProof="0">
                <a:ln>
                  <a:noFill/>
                </a:ln>
                <a:solidFill>
                  <a:srgbClr val="3C4D63"/>
                </a:solidFill>
                <a:effectLst/>
                <a:uLnTx/>
                <a:uFillTx/>
                <a:latin typeface="黑体" panose="02010609060101010101" charset="-122"/>
                <a:ea typeface="黑体" panose="02010609060101010101" charset="-122"/>
                <a:cs typeface="黑体" panose="02010609060101010101" charset="-122"/>
              </a:rPr>
              <a:t>感谢观看！</a:t>
            </a:r>
            <a:endParaRPr kumimoji="0" lang="zh-CN" altLang="en-US" sz="4000" b="0" i="0" u="none" strike="noStrike" kern="0" cap="none" spc="0" normalizeH="0" baseline="0" noProof="0">
              <a:ln>
                <a:noFill/>
              </a:ln>
              <a:solidFill>
                <a:schemeClr val="tx1">
                  <a:lumMod val="75000"/>
                  <a:lumOff val="25000"/>
                </a:schemeClr>
              </a:solidFill>
              <a:effectLst/>
              <a:uLnTx/>
              <a:uFillTx/>
              <a:latin typeface="黑体" panose="02010609060101010101" charset="-122"/>
              <a:ea typeface="黑体" panose="02010609060101010101" charset="-122"/>
              <a:cs typeface="黑体" panose="02010609060101010101" charset="-122"/>
            </a:endParaRPr>
          </a:p>
        </p:txBody>
      </p:sp>
      <p:sp>
        <p:nvSpPr>
          <p:cNvPr id="9" name="文本框 8"/>
          <p:cNvSpPr txBox="1"/>
          <p:nvPr/>
        </p:nvSpPr>
        <p:spPr>
          <a:xfrm>
            <a:off x="6871970" y="243205"/>
            <a:ext cx="2159635" cy="337185"/>
          </a:xfrm>
          <a:prstGeom prst="rect">
            <a:avLst/>
          </a:prstGeom>
          <a:noFill/>
        </p:spPr>
        <p:txBody>
          <a:bodyPr wrap="square" rtlCol="0">
            <a:spAutoFit/>
          </a:bodyPr>
          <a:lstStyle/>
          <a:p>
            <a:r>
              <a:rPr lang="zh-CN" altLang="en-US" sz="1600" b="1">
                <a:solidFill>
                  <a:schemeClr val="bg1">
                    <a:lumMod val="50000"/>
                  </a:schemeClr>
                </a:solidFill>
                <a:latin typeface="黑体" panose="02010609060101010101" charset="-122"/>
                <a:ea typeface="黑体" panose="02010609060101010101" charset="-122"/>
                <a:cs typeface="黑体" panose="02010609060101010101" charset="-122"/>
              </a:rPr>
              <a:t>《</a:t>
            </a:r>
            <a:r>
              <a:rPr lang="en-US" altLang="zh-CN" sz="1600" b="1">
                <a:solidFill>
                  <a:schemeClr val="bg1">
                    <a:lumMod val="50000"/>
                  </a:schemeClr>
                </a:solidFill>
                <a:latin typeface="黑体" panose="02010609060101010101" charset="-122"/>
                <a:ea typeface="黑体" panose="02010609060101010101" charset="-122"/>
                <a:cs typeface="黑体" panose="02010609060101010101" charset="-122"/>
              </a:rPr>
              <a:t>web</a:t>
            </a:r>
            <a:r>
              <a:rPr lang="zh-CN" altLang="en-US" sz="1600" b="1">
                <a:solidFill>
                  <a:schemeClr val="bg1">
                    <a:lumMod val="50000"/>
                  </a:schemeClr>
                </a:solidFill>
                <a:latin typeface="黑体" panose="02010609060101010101" charset="-122"/>
                <a:ea typeface="黑体" panose="02010609060101010101" charset="-122"/>
                <a:cs typeface="黑体" panose="02010609060101010101" charset="-122"/>
              </a:rPr>
              <a:t>前端基础》</a:t>
            </a:r>
            <a:endParaRPr lang="zh-CN" altLang="en-US" sz="1600" b="1">
              <a:solidFill>
                <a:schemeClr val="bg1">
                  <a:lumMod val="50000"/>
                </a:schemeClr>
              </a:solidFill>
              <a:latin typeface="黑体" panose="02010609060101010101" charset="-122"/>
              <a:ea typeface="黑体" panose="02010609060101010101" charset="-122"/>
              <a:cs typeface="黑体" panose="02010609060101010101" charset="-122"/>
            </a:endParaRPr>
          </a:p>
        </p:txBody>
      </p:sp>
      <p:pic>
        <p:nvPicPr>
          <p:cNvPr id="23" name="图片 22" descr="20210312163356_657703"/>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4269740" y="167005"/>
            <a:ext cx="2526665" cy="518795"/>
          </a:xfrm>
          <a:prstGeom prst="rect">
            <a:avLst/>
          </a:prstGeom>
        </p:spPr>
      </p:pic>
      <p:sp>
        <p:nvSpPr>
          <p:cNvPr id="25" name="流程图: 过程 24"/>
          <p:cNvSpPr/>
          <p:nvPr/>
        </p:nvSpPr>
        <p:spPr>
          <a:xfrm>
            <a:off x="6880225" y="304165"/>
            <a:ext cx="36000" cy="216000"/>
          </a:xfrm>
          <a:prstGeom prst="flowChartProcess">
            <a:avLst/>
          </a:prstGeom>
          <a:solidFill>
            <a:srgbClr val="BA40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4" name="矩形 3"/>
          <p:cNvSpPr/>
          <p:nvPr/>
        </p:nvSpPr>
        <p:spPr>
          <a:xfrm rot="2700000">
            <a:off x="2146432" y="1265382"/>
            <a:ext cx="1639165" cy="1639165"/>
          </a:xfrm>
          <a:prstGeom prst="rect">
            <a:avLst/>
          </a:prstGeom>
          <a:noFill/>
          <a:ln w="19050">
            <a:solidFill>
              <a:srgbClr val="3B64DA"/>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7" name="矩形 6"/>
          <p:cNvSpPr/>
          <p:nvPr/>
        </p:nvSpPr>
        <p:spPr>
          <a:xfrm rot="2700000">
            <a:off x="283642" y="-78311"/>
            <a:ext cx="1216800" cy="1216800"/>
          </a:xfrm>
          <a:prstGeom prst="rect">
            <a:avLst/>
          </a:prstGeom>
          <a:noFill/>
          <a:ln w="19050">
            <a:solidFill>
              <a:srgbClr val="3B64DA"/>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0" name="矩形 9"/>
          <p:cNvSpPr/>
          <p:nvPr/>
        </p:nvSpPr>
        <p:spPr>
          <a:xfrm rot="2700000">
            <a:off x="780606" y="2341779"/>
            <a:ext cx="1619549" cy="1619549"/>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2" name="菱形 11"/>
          <p:cNvSpPr>
            <a:spLocks noChangeAspect="1"/>
          </p:cNvSpPr>
          <p:nvPr/>
        </p:nvSpPr>
        <p:spPr>
          <a:xfrm>
            <a:off x="508635" y="2078355"/>
            <a:ext cx="2158365" cy="2138045"/>
          </a:xfrm>
          <a:prstGeom prst="diamond">
            <a:avLst/>
          </a:prstGeom>
          <a:blipFill rotWithShape="1">
            <a:blip r:embed="rId3"/>
            <a:stretch>
              <a:fillRect/>
            </a:stretch>
          </a:blip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15" name="矩形 14"/>
          <p:cNvSpPr/>
          <p:nvPr/>
        </p:nvSpPr>
        <p:spPr>
          <a:xfrm rot="2700000">
            <a:off x="753279" y="1584773"/>
            <a:ext cx="1182276" cy="1182276"/>
          </a:xfrm>
          <a:prstGeom prst="rect">
            <a:avLst/>
          </a:prstGeom>
          <a:solidFill>
            <a:schemeClr val="bg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6" name="矩形 15"/>
          <p:cNvSpPr/>
          <p:nvPr/>
        </p:nvSpPr>
        <p:spPr>
          <a:xfrm rot="2700000">
            <a:off x="2710609" y="3018784"/>
            <a:ext cx="1201831" cy="1201831"/>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9" name="矩形 18"/>
          <p:cNvSpPr/>
          <p:nvPr/>
        </p:nvSpPr>
        <p:spPr>
          <a:xfrm rot="2700000">
            <a:off x="1369060" y="1175385"/>
            <a:ext cx="1957070" cy="1957070"/>
          </a:xfrm>
          <a:prstGeom prst="rect">
            <a:avLst/>
          </a:prstGeom>
          <a:solidFill>
            <a:srgbClr val="7FA6F2"/>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6" name="菱形 25"/>
          <p:cNvSpPr>
            <a:spLocks noChangeAspect="1"/>
          </p:cNvSpPr>
          <p:nvPr/>
        </p:nvSpPr>
        <p:spPr>
          <a:xfrm>
            <a:off x="2519045" y="2825750"/>
            <a:ext cx="1606550" cy="1588135"/>
          </a:xfrm>
          <a:prstGeom prst="diamond">
            <a:avLst/>
          </a:prstGeom>
          <a:blipFill rotWithShape="1">
            <a:blip r:embed="rId4"/>
            <a:stretch>
              <a:fillRect/>
            </a:stretch>
          </a:blip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pic>
        <p:nvPicPr>
          <p:cNvPr id="27" name="图片 26" descr="8c3b413800f64c245bf708982ae5c944"/>
          <p:cNvPicPr>
            <a:picLocks noChangeAspect="1"/>
          </p:cNvPicPr>
          <p:nvPr/>
        </p:nvPicPr>
        <p:blipFill>
          <a:blip r:embed="rId5"/>
          <a:stretch>
            <a:fillRect/>
          </a:stretch>
        </p:blipFill>
        <p:spPr>
          <a:xfrm>
            <a:off x="1017270" y="819150"/>
            <a:ext cx="2656205" cy="2657475"/>
          </a:xfrm>
          <a:prstGeom prst="diamond">
            <a:avLst/>
          </a:prstGeom>
        </p:spPr>
      </p:pic>
      <p:sp>
        <p:nvSpPr>
          <p:cNvPr id="29" name="直角三角形 28"/>
          <p:cNvSpPr/>
          <p:nvPr/>
        </p:nvSpPr>
        <p:spPr>
          <a:xfrm rot="13500000">
            <a:off x="-1221833" y="-203998"/>
            <a:ext cx="2411591" cy="2411591"/>
          </a:xfrm>
          <a:prstGeom prst="rtTriangle">
            <a:avLst/>
          </a:prstGeom>
          <a:solidFill>
            <a:srgbClr val="80A6F2"/>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0" name="矩形 29"/>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1" name="矩形 30"/>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2" name="矩形 31"/>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项目背景</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13" name="L 形 12"/>
          <p:cNvSpPr/>
          <p:nvPr/>
        </p:nvSpPr>
        <p:spPr>
          <a:xfrm rot="16200000">
            <a:off x="3912235" y="3415030"/>
            <a:ext cx="1462405" cy="1402715"/>
          </a:xfrm>
          <a:prstGeom prst="corner">
            <a:avLst>
              <a:gd name="adj1" fmla="val 8012"/>
              <a:gd name="adj2" fmla="val 9506"/>
            </a:avLst>
          </a:prstGeom>
          <a:solidFill>
            <a:srgbClr val="7FA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16" name="文本框 15"/>
          <p:cNvSpPr txBox="1"/>
          <p:nvPr/>
        </p:nvSpPr>
        <p:spPr>
          <a:xfrm>
            <a:off x="586105" y="1113155"/>
            <a:ext cx="4642485" cy="3646170"/>
          </a:xfrm>
          <a:prstGeom prst="rect">
            <a:avLst/>
          </a:prstGeom>
          <a:noFill/>
        </p:spPr>
        <p:txBody>
          <a:bodyPr wrap="square" rtlCol="0">
            <a:spAutoFit/>
          </a:bodyPr>
          <a:lstStyle/>
          <a:p>
            <a:pPr indent="355600" fontAlgn="auto">
              <a:lnSpc>
                <a:spcPct val="150000"/>
              </a:lnSpc>
              <a:extLst>
                <a:ext uri="{35155182-B16C-46BC-9424-99874614C6A1}">
                  <wpsdc:indentchars xmlns:wpsdc="http://www.wps.cn/officeDocument/2017/drawingmlCustomData" val="200" checksum="3837665281"/>
                </a:ext>
              </a:extLst>
            </a:pPr>
            <a:r>
              <a:rPr sz="1400">
                <a:latin typeface="黑体" panose="02010609060101010101" charset="-122"/>
                <a:ea typeface="黑体" panose="02010609060101010101" charset="-122"/>
                <a:cs typeface="黑体" panose="02010609060101010101" charset="-122"/>
              </a:rPr>
              <a:t>在网站中每一个页面都会有页头和页尾，所以制作一个漂亮的页头和页尾就显得尤为重要，它们也代表着网站的形象。</a:t>
            </a:r>
            <a:endParaRPr sz="1400">
              <a:latin typeface="黑体" panose="02010609060101010101" charset="-122"/>
              <a:ea typeface="黑体" panose="02010609060101010101" charset="-122"/>
              <a:cs typeface="黑体" panose="02010609060101010101" charset="-122"/>
            </a:endParaRPr>
          </a:p>
          <a:p>
            <a:pPr indent="355600" fontAlgn="auto">
              <a:lnSpc>
                <a:spcPct val="150000"/>
              </a:lnSpc>
              <a:extLst>
                <a:ext uri="{35155182-B16C-46BC-9424-99874614C6A1}">
                  <wpsdc:indentchars xmlns:wpsdc="http://www.wps.cn/officeDocument/2017/drawingmlCustomData" val="200" checksum="3837665281"/>
                </a:ext>
              </a:extLst>
            </a:pPr>
            <a:r>
              <a:rPr sz="1400">
                <a:latin typeface="黑体" panose="02010609060101010101" charset="-122"/>
                <a:ea typeface="黑体" panose="02010609060101010101" charset="-122"/>
                <a:cs typeface="黑体" panose="02010609060101010101" charset="-122"/>
              </a:rPr>
              <a:t>电商网站中的页头分为左右两部分，左边为登录注册及定位信息，右边为商家中心、常购清单、我的订单、申请开票、帮助中心，其页面实现可以使用两个列表完成。</a:t>
            </a:r>
            <a:endParaRPr sz="1400">
              <a:latin typeface="黑体" panose="02010609060101010101" charset="-122"/>
              <a:ea typeface="黑体" panose="02010609060101010101" charset="-122"/>
              <a:cs typeface="黑体" panose="02010609060101010101" charset="-122"/>
            </a:endParaRPr>
          </a:p>
          <a:p>
            <a:pPr indent="355600" fontAlgn="auto">
              <a:lnSpc>
                <a:spcPct val="150000"/>
              </a:lnSpc>
              <a:extLst>
                <a:ext uri="{35155182-B16C-46BC-9424-99874614C6A1}">
                  <wpsdc:indentchars xmlns:wpsdc="http://www.wps.cn/officeDocument/2017/drawingmlCustomData" val="200" checksum="3837665281"/>
                </a:ext>
              </a:extLst>
            </a:pPr>
            <a:r>
              <a:rPr sz="1400">
                <a:latin typeface="黑体" panose="02010609060101010101" charset="-122"/>
                <a:ea typeface="黑体" panose="02010609060101010101" charset="-122"/>
                <a:cs typeface="黑体" panose="02010609060101010101" charset="-122"/>
              </a:rPr>
              <a:t>页面底部分为底部导航与版权信息模块，底部导航分为关于我们、购物指南、商务合作、配送信息四个模块，每一个模块都可以使用一个列表实现，但是要注意的是四个列表并排显示需要设置列表的浮动，版权信息模块为两行文字居中显示，其页面实现可以使用两个div实现。</a:t>
            </a:r>
            <a:endParaRPr sz="1400">
              <a:latin typeface="黑体" panose="02010609060101010101" charset="-122"/>
              <a:ea typeface="黑体" panose="02010609060101010101" charset="-122"/>
              <a:cs typeface="黑体" panose="02010609060101010101" charset="-122"/>
            </a:endParaRPr>
          </a:p>
        </p:txBody>
      </p:sp>
      <p:pic>
        <p:nvPicPr>
          <p:cNvPr id="3" name="图片 2"/>
          <p:cNvPicPr>
            <a:picLocks noChangeAspect="1"/>
          </p:cNvPicPr>
          <p:nvPr/>
        </p:nvPicPr>
        <p:blipFill>
          <a:blip r:embed="rId2"/>
          <a:stretch>
            <a:fillRect/>
          </a:stretch>
        </p:blipFill>
        <p:spPr>
          <a:xfrm>
            <a:off x="5317490" y="1786255"/>
            <a:ext cx="3826510" cy="20326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1" name="矩形 30"/>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2" name="矩形 31"/>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4" name="矩形 33"/>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6" name="矩形 5"/>
          <p:cNvSpPr/>
          <p:nvPr/>
        </p:nvSpPr>
        <p:spPr>
          <a:xfrm>
            <a:off x="1159510" y="1267460"/>
            <a:ext cx="7408545" cy="124777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7" name="矩形 6"/>
          <p:cNvSpPr/>
          <p:nvPr/>
        </p:nvSpPr>
        <p:spPr>
          <a:xfrm>
            <a:off x="944245" y="1130935"/>
            <a:ext cx="647065" cy="647065"/>
          </a:xfrm>
          <a:prstGeom prst="rect">
            <a:avLst/>
          </a:prstGeom>
          <a:solidFill>
            <a:schemeClr val="accent1"/>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37" name="矩形 36"/>
          <p:cNvSpPr/>
          <p:nvPr/>
        </p:nvSpPr>
        <p:spPr>
          <a:xfrm>
            <a:off x="1684020" y="1476375"/>
            <a:ext cx="6884035" cy="829945"/>
          </a:xfrm>
          <a:prstGeom prst="rect">
            <a:avLst/>
          </a:prstGeom>
        </p:spPr>
        <p:txBody>
          <a:bodyPr wrap="square">
            <a:spAutoFit/>
          </a:bodyPr>
          <a:lstStyle/>
          <a:p>
            <a:pPr defTabSz="685800">
              <a:lnSpc>
                <a:spcPct val="150000"/>
              </a:lnSpc>
              <a:buClr>
                <a:srgbClr val="E7E6E6">
                  <a:lumMod val="10000"/>
                </a:srgbClr>
              </a:buClr>
            </a:pPr>
            <a:r>
              <a:rPr sz="1600">
                <a:solidFill>
                  <a:schemeClr val="bg1">
                    <a:lumMod val="50000"/>
                  </a:schemeClr>
                </a:solidFill>
                <a:latin typeface="黑体" panose="02010609060101010101" charset="-122"/>
                <a:ea typeface="黑体" panose="02010609060101010101" charset="-122"/>
                <a:cs typeface="+mn-ea"/>
              </a:rPr>
              <a:t>本章节的主要任务为制作首页的公共展示部分包括页头、页尾等，为了实现这些页面效果，还需要掌握CSS的定位布局等知识，故主要研究内容如下：</a:t>
            </a:r>
            <a:endParaRPr lang="zh-CN" altLang="en-US" sz="1600">
              <a:solidFill>
                <a:schemeClr val="bg1">
                  <a:lumMod val="50000"/>
                </a:schemeClr>
              </a:solidFill>
              <a:latin typeface="黑体" panose="02010609060101010101" charset="-122"/>
              <a:ea typeface="黑体" panose="02010609060101010101" charset="-122"/>
              <a:cs typeface="+mn-ea"/>
            </a:endParaRPr>
          </a:p>
        </p:txBody>
      </p:sp>
      <p:grpSp>
        <p:nvGrpSpPr>
          <p:cNvPr id="58" name="组合 57"/>
          <p:cNvGrpSpPr/>
          <p:nvPr/>
        </p:nvGrpSpPr>
        <p:grpSpPr>
          <a:xfrm>
            <a:off x="1077595" y="1275080"/>
            <a:ext cx="359410" cy="359410"/>
            <a:chOff x="3191434" y="2145028"/>
            <a:chExt cx="359165" cy="359165"/>
          </a:xfrm>
          <a:solidFill>
            <a:schemeClr val="bg1"/>
          </a:solidFill>
        </p:grpSpPr>
        <p:sp>
          <p:nvSpPr>
            <p:cNvPr id="59"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黑体" panose="02010609060101010101" charset="-122"/>
                <a:cs typeface="黑体" panose="02010609060101010101" charset="-122"/>
                <a:sym typeface="黑体" panose="02010609060101010101" charset="-122"/>
              </a:endParaRPr>
            </a:p>
          </p:txBody>
        </p:sp>
        <p:sp>
          <p:nvSpPr>
            <p:cNvPr id="60"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黑体" panose="02010609060101010101" charset="-122"/>
                <a:cs typeface="黑体" panose="02010609060101010101" charset="-122"/>
                <a:sym typeface="黑体" panose="02010609060101010101" charset="-122"/>
              </a:endParaRPr>
            </a:p>
          </p:txBody>
        </p:sp>
        <p:sp>
          <p:nvSpPr>
            <p:cNvPr id="61"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黑体" panose="02010609060101010101" charset="-122"/>
                <a:cs typeface="黑体" panose="02010609060101010101" charset="-122"/>
                <a:sym typeface="黑体" panose="02010609060101010101" charset="-122"/>
              </a:endParaRPr>
            </a:p>
          </p:txBody>
        </p:sp>
      </p:grpSp>
      <p:sp>
        <p:nvSpPr>
          <p:cNvPr id="2"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研究内容</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101" name="文本框 100"/>
          <p:cNvSpPr txBox="1"/>
          <p:nvPr/>
        </p:nvSpPr>
        <p:spPr>
          <a:xfrm>
            <a:off x="3822700" y="2677160"/>
            <a:ext cx="2082800" cy="337185"/>
          </a:xfrm>
          <a:prstGeom prst="rect">
            <a:avLst/>
          </a:prstGeom>
          <a:noFill/>
          <a:ln w="9525">
            <a:noFill/>
          </a:ln>
        </p:spPr>
        <p:txBody>
          <a:bodyPr wrap="square">
            <a:spAutoFit/>
          </a:bodyPr>
          <a:lstStyle/>
          <a:p>
            <a:pPr indent="0" fontAlgn="auto"/>
            <a:r>
              <a:rPr sz="1600" b="0">
                <a:latin typeface="黑体" panose="02010609060101010101" charset="-122"/>
                <a:ea typeface="黑体" panose="02010609060101010101" charset="-122"/>
                <a:cs typeface="黑体" panose="02010609060101010101" charset="-122"/>
              </a:rPr>
              <a:t>CSS的定位布局</a:t>
            </a:r>
            <a:endParaRPr lang="zh-CN" altLang="en-US" sz="1600">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4101465" y="3263900"/>
            <a:ext cx="2011680" cy="337185"/>
          </a:xfrm>
          <a:prstGeom prst="rect">
            <a:avLst/>
          </a:prstGeom>
          <a:noFill/>
        </p:spPr>
        <p:txBody>
          <a:bodyPr wrap="none" rtlCol="0" anchor="t">
            <a:spAutoFit/>
          </a:bodyPr>
          <a:lstStyle/>
          <a:p>
            <a:pPr indent="0" algn="l" fontAlgn="auto"/>
            <a:r>
              <a:rPr sz="1600">
                <a:latin typeface="黑体" panose="02010609060101010101" charset="-122"/>
                <a:ea typeface="黑体" panose="02010609060101010101" charset="-122"/>
                <a:cs typeface="黑体" panose="02010609060101010101" charset="-122"/>
                <a:sym typeface="+mn-ea"/>
              </a:rPr>
              <a:t>首页页头部分的制作</a:t>
            </a:r>
            <a:endParaRPr lang="zh-CN" altLang="en-US" sz="1600">
              <a:latin typeface="黑体" panose="02010609060101010101" charset="-122"/>
              <a:ea typeface="黑体" panose="02010609060101010101" charset="-122"/>
              <a:cs typeface="黑体" panose="02010609060101010101" charset="-122"/>
            </a:endParaRPr>
          </a:p>
        </p:txBody>
      </p:sp>
      <p:sp>
        <p:nvSpPr>
          <p:cNvPr id="10" name="文本框 9"/>
          <p:cNvSpPr txBox="1"/>
          <p:nvPr/>
        </p:nvSpPr>
        <p:spPr>
          <a:xfrm>
            <a:off x="4101465" y="3940175"/>
            <a:ext cx="2011680" cy="337185"/>
          </a:xfrm>
          <a:prstGeom prst="rect">
            <a:avLst/>
          </a:prstGeom>
          <a:noFill/>
        </p:spPr>
        <p:txBody>
          <a:bodyPr wrap="none" rtlCol="0" anchor="t">
            <a:spAutoFit/>
          </a:bodyPr>
          <a:lstStyle/>
          <a:p>
            <a:pPr indent="0" algn="l" fontAlgn="auto"/>
            <a:r>
              <a:rPr sz="1600">
                <a:latin typeface="黑体" panose="02010609060101010101" charset="-122"/>
                <a:ea typeface="黑体" panose="02010609060101010101" charset="-122"/>
                <a:cs typeface="黑体" panose="02010609060101010101" charset="-122"/>
                <a:sym typeface="+mn-ea"/>
              </a:rPr>
              <a:t>首页页尾部分的制作</a:t>
            </a:r>
            <a:endParaRPr lang="zh-CN" altLang="en-US" sz="1600">
              <a:latin typeface="黑体" panose="02010609060101010101" charset="-122"/>
              <a:ea typeface="黑体" panose="02010609060101010101" charset="-122"/>
              <a:cs typeface="黑体" panose="02010609060101010101" charset="-122"/>
            </a:endParaRPr>
          </a:p>
        </p:txBody>
      </p:sp>
      <p:sp>
        <p:nvSpPr>
          <p:cNvPr id="15" name="文本框 14"/>
          <p:cNvSpPr txBox="1"/>
          <p:nvPr/>
        </p:nvSpPr>
        <p:spPr>
          <a:xfrm>
            <a:off x="3917315" y="4541520"/>
            <a:ext cx="2418080" cy="337185"/>
          </a:xfrm>
          <a:prstGeom prst="rect">
            <a:avLst/>
          </a:prstGeom>
          <a:noFill/>
        </p:spPr>
        <p:txBody>
          <a:bodyPr wrap="none" rtlCol="0" anchor="t">
            <a:spAutoFit/>
          </a:bodyPr>
          <a:lstStyle/>
          <a:p>
            <a:pPr indent="0" algn="l" fontAlgn="auto"/>
            <a:r>
              <a:rPr sz="1600">
                <a:latin typeface="黑体" panose="02010609060101010101" charset="-122"/>
                <a:ea typeface="黑体" panose="02010609060101010101" charset="-122"/>
                <a:cs typeface="黑体" panose="02010609060101010101" charset="-122"/>
                <a:sym typeface="+mn-ea"/>
              </a:rPr>
              <a:t>首页定位导航部分的制作</a:t>
            </a:r>
            <a:endParaRPr lang="zh-CN" altLang="en-US" sz="1600">
              <a:latin typeface="黑体" panose="02010609060101010101" charset="-122"/>
              <a:ea typeface="黑体" panose="02010609060101010101" charset="-122"/>
              <a:cs typeface="黑体" panose="02010609060101010101" charset="-122"/>
            </a:endParaRPr>
          </a:p>
        </p:txBody>
      </p:sp>
      <p:sp>
        <p:nvSpPr>
          <p:cNvPr id="16" name="椭圆 15"/>
          <p:cNvSpPr/>
          <p:nvPr/>
        </p:nvSpPr>
        <p:spPr>
          <a:xfrm>
            <a:off x="1238885" y="2641600"/>
            <a:ext cx="2298065" cy="2237105"/>
          </a:xfrm>
          <a:prstGeom prst="ellipse">
            <a:avLst/>
          </a:prstGeom>
          <a:solidFill>
            <a:srgbClr val="E8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黑体" panose="02010609060101010101" charset="-122"/>
            </a:endParaRPr>
          </a:p>
        </p:txBody>
      </p:sp>
      <p:sp>
        <p:nvSpPr>
          <p:cNvPr id="17" name="椭圆 16"/>
          <p:cNvSpPr/>
          <p:nvPr/>
        </p:nvSpPr>
        <p:spPr>
          <a:xfrm>
            <a:off x="1436370" y="2825750"/>
            <a:ext cx="1902460" cy="1851660"/>
          </a:xfrm>
          <a:prstGeom prst="ellipse">
            <a:avLst/>
          </a:prstGeom>
          <a:blipFill dpi="0" rotWithShape="1">
            <a:blip r:embed="rId2"/>
            <a:srcRect/>
            <a:stretch>
              <a:fillRect/>
            </a:stretch>
          </a:bli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黑体" panose="02010609060101010101" charset="-122"/>
            </a:endParaRPr>
          </a:p>
        </p:txBody>
      </p:sp>
      <p:sp>
        <p:nvSpPr>
          <p:cNvPr id="18" name="弧形 17"/>
          <p:cNvSpPr/>
          <p:nvPr/>
        </p:nvSpPr>
        <p:spPr>
          <a:xfrm>
            <a:off x="1894205" y="2520315"/>
            <a:ext cx="2093595" cy="2479675"/>
          </a:xfrm>
          <a:prstGeom prst="arc">
            <a:avLst>
              <a:gd name="adj1" fmla="val 17209533"/>
              <a:gd name="adj2" fmla="val 4386527"/>
            </a:avLst>
          </a:prstGeom>
          <a:ln w="19050">
            <a:gradFill>
              <a:gsLst>
                <a:gs pos="0">
                  <a:schemeClr val="accent1">
                    <a:lumMod val="5000"/>
                    <a:lumOff val="95000"/>
                  </a:schemeClr>
                </a:gs>
                <a:gs pos="35000">
                  <a:schemeClr val="accent1">
                    <a:lumMod val="45000"/>
                    <a:lumOff val="55000"/>
                  </a:schemeClr>
                </a:gs>
                <a:gs pos="70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黑体" panose="02010609060101010101" charset="-122"/>
            </a:endParaRPr>
          </a:p>
        </p:txBody>
      </p:sp>
      <p:grpSp>
        <p:nvGrpSpPr>
          <p:cNvPr id="23" name="组合 22"/>
          <p:cNvGrpSpPr/>
          <p:nvPr/>
        </p:nvGrpSpPr>
        <p:grpSpPr>
          <a:xfrm>
            <a:off x="3561080" y="2811780"/>
            <a:ext cx="237490" cy="231140"/>
            <a:chOff x="1357833" y="1607785"/>
            <a:chExt cx="3642430" cy="3642430"/>
          </a:xfrm>
        </p:grpSpPr>
        <p:sp>
          <p:nvSpPr>
            <p:cNvPr id="24" name="椭圆 23"/>
            <p:cNvSpPr/>
            <p:nvPr/>
          </p:nvSpPr>
          <p:spPr>
            <a:xfrm>
              <a:off x="1357833" y="1607785"/>
              <a:ext cx="3642430" cy="3642430"/>
            </a:xfrm>
            <a:prstGeom prst="ellipse">
              <a:avLst/>
            </a:prstGeom>
            <a:gradFill flip="none" rotWithShape="1">
              <a:gsLst>
                <a:gs pos="0">
                  <a:schemeClr val="accent3">
                    <a:lumMod val="0"/>
                    <a:lumOff val="100000"/>
                  </a:schemeClr>
                </a:gs>
                <a:gs pos="35000">
                  <a:schemeClr val="accent3">
                    <a:lumMod val="0"/>
                    <a:lumOff val="100000"/>
                  </a:schemeClr>
                </a:gs>
                <a:gs pos="100000">
                  <a:schemeClr val="bg1">
                    <a:lumMod val="85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黑体" panose="02010609060101010101" charset="-122"/>
              </a:endParaRPr>
            </a:p>
          </p:txBody>
        </p:sp>
        <p:sp>
          <p:nvSpPr>
            <p:cNvPr id="25" name="椭圆 24"/>
            <p:cNvSpPr/>
            <p:nvPr/>
          </p:nvSpPr>
          <p:spPr>
            <a:xfrm>
              <a:off x="2173868" y="2423823"/>
              <a:ext cx="2010359" cy="2010353"/>
            </a:xfrm>
            <a:prstGeom prst="ellipse">
              <a:avLst/>
            </a:prstGeom>
            <a:solidFill>
              <a:srgbClr val="035CAC"/>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黑体" panose="02010609060101010101" charset="-122"/>
              </a:endParaRPr>
            </a:p>
          </p:txBody>
        </p:sp>
      </p:grpSp>
      <p:grpSp>
        <p:nvGrpSpPr>
          <p:cNvPr id="19" name="组合 18"/>
          <p:cNvGrpSpPr/>
          <p:nvPr/>
        </p:nvGrpSpPr>
        <p:grpSpPr>
          <a:xfrm>
            <a:off x="3804285" y="3317240"/>
            <a:ext cx="237490" cy="231140"/>
            <a:chOff x="1357833" y="1607785"/>
            <a:chExt cx="3642430" cy="3642430"/>
          </a:xfrm>
        </p:grpSpPr>
        <p:sp>
          <p:nvSpPr>
            <p:cNvPr id="22" name="椭圆 21"/>
            <p:cNvSpPr/>
            <p:nvPr/>
          </p:nvSpPr>
          <p:spPr>
            <a:xfrm>
              <a:off x="1357833" y="1607785"/>
              <a:ext cx="3642430" cy="3642430"/>
            </a:xfrm>
            <a:prstGeom prst="ellipse">
              <a:avLst/>
            </a:prstGeom>
            <a:gradFill flip="none" rotWithShape="1">
              <a:gsLst>
                <a:gs pos="0">
                  <a:schemeClr val="accent3">
                    <a:lumMod val="0"/>
                    <a:lumOff val="100000"/>
                  </a:schemeClr>
                </a:gs>
                <a:gs pos="35000">
                  <a:schemeClr val="accent3">
                    <a:lumMod val="0"/>
                    <a:lumOff val="100000"/>
                  </a:schemeClr>
                </a:gs>
                <a:gs pos="100000">
                  <a:schemeClr val="bg1">
                    <a:lumMod val="85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黑体" panose="02010609060101010101" charset="-122"/>
              </a:endParaRPr>
            </a:p>
          </p:txBody>
        </p:sp>
        <p:sp>
          <p:nvSpPr>
            <p:cNvPr id="26" name="椭圆 25"/>
            <p:cNvSpPr/>
            <p:nvPr/>
          </p:nvSpPr>
          <p:spPr>
            <a:xfrm>
              <a:off x="2173868" y="2423823"/>
              <a:ext cx="2010359" cy="2010353"/>
            </a:xfrm>
            <a:prstGeom prst="ellipse">
              <a:avLst/>
            </a:prstGeom>
            <a:solidFill>
              <a:srgbClr val="035CAC"/>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黑体" panose="02010609060101010101" charset="-122"/>
              </a:endParaRPr>
            </a:p>
          </p:txBody>
        </p:sp>
      </p:grpSp>
      <p:grpSp>
        <p:nvGrpSpPr>
          <p:cNvPr id="33" name="组合 32"/>
          <p:cNvGrpSpPr/>
          <p:nvPr/>
        </p:nvGrpSpPr>
        <p:grpSpPr>
          <a:xfrm>
            <a:off x="3804285" y="3992880"/>
            <a:ext cx="237490" cy="231140"/>
            <a:chOff x="1357833" y="1607785"/>
            <a:chExt cx="3642430" cy="3642430"/>
          </a:xfrm>
        </p:grpSpPr>
        <p:sp>
          <p:nvSpPr>
            <p:cNvPr id="35" name="椭圆 34"/>
            <p:cNvSpPr/>
            <p:nvPr/>
          </p:nvSpPr>
          <p:spPr>
            <a:xfrm>
              <a:off x="1357833" y="1607785"/>
              <a:ext cx="3642430" cy="3642430"/>
            </a:xfrm>
            <a:prstGeom prst="ellipse">
              <a:avLst/>
            </a:prstGeom>
            <a:gradFill flip="none" rotWithShape="1">
              <a:gsLst>
                <a:gs pos="0">
                  <a:schemeClr val="accent3">
                    <a:lumMod val="0"/>
                    <a:lumOff val="100000"/>
                  </a:schemeClr>
                </a:gs>
                <a:gs pos="35000">
                  <a:schemeClr val="accent3">
                    <a:lumMod val="0"/>
                    <a:lumOff val="100000"/>
                  </a:schemeClr>
                </a:gs>
                <a:gs pos="100000">
                  <a:schemeClr val="bg1">
                    <a:lumMod val="85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黑体" panose="02010609060101010101" charset="-122"/>
              </a:endParaRPr>
            </a:p>
          </p:txBody>
        </p:sp>
        <p:sp>
          <p:nvSpPr>
            <p:cNvPr id="36" name="椭圆 35"/>
            <p:cNvSpPr/>
            <p:nvPr/>
          </p:nvSpPr>
          <p:spPr>
            <a:xfrm>
              <a:off x="2173868" y="2423823"/>
              <a:ext cx="2010359" cy="2010353"/>
            </a:xfrm>
            <a:prstGeom prst="ellipse">
              <a:avLst/>
            </a:prstGeom>
            <a:solidFill>
              <a:srgbClr val="035CAC"/>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黑体" panose="02010609060101010101" charset="-122"/>
              </a:endParaRPr>
            </a:p>
          </p:txBody>
        </p:sp>
      </p:grpSp>
      <p:grpSp>
        <p:nvGrpSpPr>
          <p:cNvPr id="50" name="组合 49"/>
          <p:cNvGrpSpPr/>
          <p:nvPr/>
        </p:nvGrpSpPr>
        <p:grpSpPr>
          <a:xfrm>
            <a:off x="3561080" y="4498340"/>
            <a:ext cx="237490" cy="231140"/>
            <a:chOff x="1357833" y="1607785"/>
            <a:chExt cx="3642430" cy="3642430"/>
          </a:xfrm>
        </p:grpSpPr>
        <p:sp>
          <p:nvSpPr>
            <p:cNvPr id="51" name="椭圆 50"/>
            <p:cNvSpPr/>
            <p:nvPr/>
          </p:nvSpPr>
          <p:spPr>
            <a:xfrm>
              <a:off x="1357833" y="1607785"/>
              <a:ext cx="3642430" cy="3642430"/>
            </a:xfrm>
            <a:prstGeom prst="ellipse">
              <a:avLst/>
            </a:prstGeom>
            <a:gradFill flip="none" rotWithShape="1">
              <a:gsLst>
                <a:gs pos="0">
                  <a:schemeClr val="accent3">
                    <a:lumMod val="0"/>
                    <a:lumOff val="100000"/>
                  </a:schemeClr>
                </a:gs>
                <a:gs pos="35000">
                  <a:schemeClr val="accent3">
                    <a:lumMod val="0"/>
                    <a:lumOff val="100000"/>
                  </a:schemeClr>
                </a:gs>
                <a:gs pos="100000">
                  <a:schemeClr val="bg1">
                    <a:lumMod val="85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黑体" panose="02010609060101010101" charset="-122"/>
              </a:endParaRPr>
            </a:p>
          </p:txBody>
        </p:sp>
        <p:sp>
          <p:nvSpPr>
            <p:cNvPr id="52" name="椭圆 51"/>
            <p:cNvSpPr/>
            <p:nvPr/>
          </p:nvSpPr>
          <p:spPr>
            <a:xfrm>
              <a:off x="2173868" y="2423823"/>
              <a:ext cx="2010359" cy="2010353"/>
            </a:xfrm>
            <a:prstGeom prst="ellipse">
              <a:avLst/>
            </a:prstGeom>
            <a:solidFill>
              <a:srgbClr val="035CAC"/>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黑体" panose="02010609060101010101"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学习目标</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grpSp>
        <p:nvGrpSpPr>
          <p:cNvPr id="3" name="组合 2"/>
          <p:cNvGrpSpPr/>
          <p:nvPr/>
        </p:nvGrpSpPr>
        <p:grpSpPr>
          <a:xfrm>
            <a:off x="586105" y="1461788"/>
            <a:ext cx="2217420" cy="3276140"/>
            <a:chOff x="2055" y="2500"/>
            <a:chExt cx="7230" cy="3824"/>
          </a:xfrm>
        </p:grpSpPr>
        <p:sp>
          <p:nvSpPr>
            <p:cNvPr id="17" name="圆角矩形 7"/>
            <p:cNvSpPr/>
            <p:nvPr/>
          </p:nvSpPr>
          <p:spPr>
            <a:xfrm>
              <a:off x="2055" y="2718"/>
              <a:ext cx="7230" cy="3606"/>
            </a:xfrm>
            <a:prstGeom prst="roundRect">
              <a:avLst>
                <a:gd name="adj" fmla="val 9083"/>
              </a:avLst>
            </a:prstGeom>
            <a:noFill/>
            <a:ln w="12700" cap="flat" cmpd="sng">
              <a:solidFill>
                <a:srgbClr val="3B64DA"/>
              </a:solidFill>
              <a:prstDash val="soli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914400" rtl="0" eaLnBrk="1" fontAlgn="base" latinLnBrk="0" hangingPunct="1">
                <a:lnSpc>
                  <a:spcPct val="14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FF0000"/>
                </a:solidFill>
                <a:effectLst/>
                <a:uLnTx/>
                <a:uFillTx/>
                <a:cs typeface="+mn-ea"/>
                <a:sym typeface="+mn-lt"/>
              </a:endParaRPr>
            </a:p>
          </p:txBody>
        </p:sp>
        <p:sp>
          <p:nvSpPr>
            <p:cNvPr id="18" name="矩形 8"/>
            <p:cNvSpPr/>
            <p:nvPr/>
          </p:nvSpPr>
          <p:spPr>
            <a:xfrm>
              <a:off x="2492" y="3136"/>
              <a:ext cx="6791" cy="1831"/>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l" defTabSz="914400" rtl="0">
                <a:lnSpc>
                  <a:spcPct val="150000"/>
                </a:lnSpc>
                <a:spcBef>
                  <a:spcPts val="0"/>
                </a:spcBef>
                <a:spcAft>
                  <a:spcPct val="0"/>
                </a:spcAft>
                <a:buClrTx/>
                <a:buSzTx/>
                <a:buFont typeface="Arial" panose="020B0604020202020204" pitchFamily="34" charset="0"/>
                <a:buNone/>
                <a:defRPr/>
              </a:pPr>
              <a:r>
                <a:rPr sz="1600" dirty="0">
                  <a:solidFill>
                    <a:schemeClr val="tx1">
                      <a:lumMod val="75000"/>
                      <a:lumOff val="25000"/>
                    </a:schemeClr>
                  </a:solidFill>
                  <a:latin typeface="黑体" panose="02010609060101010101" charset="-122"/>
                  <a:ea typeface="黑体" panose="02010609060101010101" charset="-122"/>
                  <a:cs typeface="+mn-ea"/>
                  <a:sym typeface="+mn-lt"/>
                </a:rPr>
                <a:t>1.理解HTML中定位布局的基本原理；</a:t>
              </a:r>
              <a:endParaRPr sz="1600" dirty="0">
                <a:solidFill>
                  <a:schemeClr val="tx1">
                    <a:lumMod val="75000"/>
                    <a:lumOff val="25000"/>
                  </a:schemeClr>
                </a:solidFill>
                <a:latin typeface="黑体" panose="02010609060101010101" charset="-122"/>
                <a:ea typeface="黑体" panose="02010609060101010101" charset="-122"/>
                <a:cs typeface="+mn-ea"/>
                <a:sym typeface="+mn-lt"/>
              </a:endParaRPr>
            </a:p>
            <a:p>
              <a:pPr marL="0" marR="0" lvl="0" indent="0" algn="l" defTabSz="914400" rtl="0">
                <a:lnSpc>
                  <a:spcPct val="150000"/>
                </a:lnSpc>
                <a:spcBef>
                  <a:spcPts val="0"/>
                </a:spcBef>
                <a:spcAft>
                  <a:spcPct val="0"/>
                </a:spcAft>
                <a:buClrTx/>
                <a:buSzTx/>
                <a:buFont typeface="Arial" panose="020B0604020202020204" pitchFamily="34" charset="0"/>
                <a:buNone/>
                <a:defRPr/>
              </a:pPr>
              <a:r>
                <a:rPr sz="1600" dirty="0">
                  <a:solidFill>
                    <a:schemeClr val="tx1">
                      <a:lumMod val="75000"/>
                      <a:lumOff val="25000"/>
                    </a:schemeClr>
                  </a:solidFill>
                  <a:latin typeface="黑体" panose="02010609060101010101" charset="-122"/>
                  <a:ea typeface="黑体" panose="02010609060101010101" charset="-122"/>
                  <a:cs typeface="+mn-ea"/>
                  <a:sym typeface="+mn-lt"/>
                </a:rPr>
                <a:t>2.认识HTML中定位布局的使用方法。</a:t>
              </a:r>
              <a:endParaRPr sz="1600" dirty="0">
                <a:solidFill>
                  <a:schemeClr val="tx1">
                    <a:lumMod val="75000"/>
                    <a:lumOff val="25000"/>
                  </a:schemeClr>
                </a:solidFill>
                <a:latin typeface="黑体" panose="02010609060101010101" charset="-122"/>
                <a:ea typeface="黑体" panose="02010609060101010101" charset="-122"/>
                <a:cs typeface="+mn-ea"/>
                <a:sym typeface="+mn-lt"/>
              </a:endParaRPr>
            </a:p>
          </p:txBody>
        </p:sp>
        <p:sp>
          <p:nvSpPr>
            <p:cNvPr id="19" name="圆角矩形 11"/>
            <p:cNvSpPr/>
            <p:nvPr/>
          </p:nvSpPr>
          <p:spPr>
            <a:xfrm>
              <a:off x="3339" y="2500"/>
              <a:ext cx="4625" cy="498"/>
            </a:xfrm>
            <a:prstGeom prst="roundRect">
              <a:avLst>
                <a:gd name="adj" fmla="val 16667"/>
              </a:avLst>
            </a:prstGeom>
            <a:solidFill>
              <a:srgbClr val="3B64DA"/>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914400" rtl="0" eaLnBrk="1" fontAlgn="base" latinLnBrk="0" hangingPunct="1">
                <a:lnSpc>
                  <a:spcPct val="14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FF0000"/>
                </a:solidFill>
                <a:effectLst/>
                <a:uLnTx/>
                <a:uFillTx/>
                <a:cs typeface="+mn-ea"/>
                <a:sym typeface="+mn-lt"/>
              </a:endParaRPr>
            </a:p>
          </p:txBody>
        </p:sp>
        <p:sp>
          <p:nvSpPr>
            <p:cNvPr id="20" name="文本框 12"/>
            <p:cNvSpPr txBox="1"/>
            <p:nvPr/>
          </p:nvSpPr>
          <p:spPr>
            <a:xfrm>
              <a:off x="3482" y="2552"/>
              <a:ext cx="4405" cy="394"/>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b="1" spc="600" noProof="0" dirty="0">
                  <a:ln>
                    <a:noFill/>
                  </a:ln>
                  <a:solidFill>
                    <a:schemeClr val="bg1"/>
                  </a:solidFill>
                  <a:effectLst/>
                  <a:uLnTx/>
                  <a:uFillTx/>
                  <a:latin typeface="黑体" panose="02010609060101010101" charset="-122"/>
                  <a:ea typeface="黑体" panose="02010609060101010101" charset="-122"/>
                  <a:cs typeface="+mn-ea"/>
                  <a:sym typeface="+mn-lt"/>
                </a:rPr>
                <a:t>知识目标</a:t>
              </a:r>
              <a:endParaRPr lang="zh-CN" altLang="en-US" sz="1600" b="1" spc="600" noProof="0" dirty="0">
                <a:ln>
                  <a:noFill/>
                </a:ln>
                <a:solidFill>
                  <a:schemeClr val="bg1"/>
                </a:solidFill>
                <a:effectLst/>
                <a:uLnTx/>
                <a:uFillTx/>
                <a:latin typeface="黑体" panose="02010609060101010101" charset="-122"/>
                <a:ea typeface="黑体" panose="02010609060101010101" charset="-122"/>
                <a:cs typeface="+mn-ea"/>
                <a:sym typeface="+mn-lt"/>
              </a:endParaRPr>
            </a:p>
          </p:txBody>
        </p:sp>
      </p:grpSp>
      <p:grpSp>
        <p:nvGrpSpPr>
          <p:cNvPr id="4" name="组合 3"/>
          <p:cNvGrpSpPr/>
          <p:nvPr/>
        </p:nvGrpSpPr>
        <p:grpSpPr>
          <a:xfrm>
            <a:off x="3481705" y="1461692"/>
            <a:ext cx="2217420" cy="3276188"/>
            <a:chOff x="2055" y="2439"/>
            <a:chExt cx="7230" cy="3846"/>
          </a:xfrm>
        </p:grpSpPr>
        <p:sp>
          <p:nvSpPr>
            <p:cNvPr id="5" name="圆角矩形 7"/>
            <p:cNvSpPr/>
            <p:nvPr/>
          </p:nvSpPr>
          <p:spPr>
            <a:xfrm>
              <a:off x="2055" y="2658"/>
              <a:ext cx="7230" cy="3627"/>
            </a:xfrm>
            <a:prstGeom prst="roundRect">
              <a:avLst>
                <a:gd name="adj" fmla="val 9083"/>
              </a:avLst>
            </a:prstGeom>
            <a:noFill/>
            <a:ln w="12700" cap="flat" cmpd="sng">
              <a:solidFill>
                <a:srgbClr val="3B64DA"/>
              </a:solidFill>
              <a:prstDash val="soli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914400" rtl="0" eaLnBrk="1" fontAlgn="base" latinLnBrk="0" hangingPunct="1">
                <a:lnSpc>
                  <a:spcPct val="14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FF0000"/>
                </a:solidFill>
                <a:effectLst/>
                <a:uLnTx/>
                <a:uFillTx/>
                <a:cs typeface="+mn-ea"/>
                <a:sym typeface="+mn-lt"/>
              </a:endParaRPr>
            </a:p>
          </p:txBody>
        </p:sp>
        <p:sp>
          <p:nvSpPr>
            <p:cNvPr id="8" name="矩形 8"/>
            <p:cNvSpPr/>
            <p:nvPr/>
          </p:nvSpPr>
          <p:spPr>
            <a:xfrm>
              <a:off x="2303" y="3079"/>
              <a:ext cx="6824" cy="3142"/>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l" defTabSz="914400" rtl="0">
                <a:lnSpc>
                  <a:spcPct val="150000"/>
                </a:lnSpc>
                <a:spcBef>
                  <a:spcPts val="0"/>
                </a:spcBef>
                <a:spcAft>
                  <a:spcPct val="0"/>
                </a:spcAft>
                <a:buClrTx/>
                <a:buSzTx/>
                <a:buFont typeface="Arial" panose="020B0604020202020204" pitchFamily="34" charset="0"/>
                <a:buNone/>
                <a:defRPr/>
              </a:pPr>
              <a:r>
                <a:rPr lang="zh-CN" altLang="en-US" sz="1600" dirty="0">
                  <a:solidFill>
                    <a:schemeClr val="tx1">
                      <a:lumMod val="75000"/>
                      <a:lumOff val="25000"/>
                    </a:schemeClr>
                  </a:solidFill>
                  <a:latin typeface="黑体" panose="02010609060101010101" charset="-122"/>
                  <a:ea typeface="黑体" panose="02010609060101010101" charset="-122"/>
                  <a:cs typeface="+mn-ea"/>
                  <a:sym typeface="+mn-lt"/>
                </a:rPr>
                <a:t>1.掌握首页页头和页尾的制作方法；</a:t>
              </a:r>
              <a:endParaRPr lang="zh-CN" altLang="en-US" sz="1600" dirty="0">
                <a:solidFill>
                  <a:schemeClr val="tx1">
                    <a:lumMod val="75000"/>
                    <a:lumOff val="25000"/>
                  </a:schemeClr>
                </a:solidFill>
                <a:latin typeface="黑体" panose="02010609060101010101" charset="-122"/>
                <a:ea typeface="黑体" panose="02010609060101010101" charset="-122"/>
                <a:cs typeface="+mn-ea"/>
                <a:sym typeface="+mn-lt"/>
              </a:endParaRPr>
            </a:p>
            <a:p>
              <a:pPr marL="0" marR="0" lvl="0" indent="0" algn="l" defTabSz="914400" rtl="0">
                <a:lnSpc>
                  <a:spcPct val="150000"/>
                </a:lnSpc>
                <a:spcBef>
                  <a:spcPts val="0"/>
                </a:spcBef>
                <a:spcAft>
                  <a:spcPct val="0"/>
                </a:spcAft>
                <a:buClrTx/>
                <a:buSzTx/>
                <a:buFont typeface="Arial" panose="020B0604020202020204" pitchFamily="34" charset="0"/>
                <a:buNone/>
                <a:defRPr/>
              </a:pPr>
              <a:r>
                <a:rPr lang="zh-CN" altLang="en-US" sz="1600" dirty="0">
                  <a:solidFill>
                    <a:schemeClr val="tx1">
                      <a:lumMod val="75000"/>
                      <a:lumOff val="25000"/>
                    </a:schemeClr>
                  </a:solidFill>
                  <a:latin typeface="黑体" panose="02010609060101010101" charset="-122"/>
                  <a:ea typeface="黑体" panose="02010609060101010101" charset="-122"/>
                  <a:cs typeface="+mn-ea"/>
                  <a:sym typeface="+mn-lt"/>
                </a:rPr>
                <a:t>2.能独立完成首页导航部分的制作；</a:t>
              </a:r>
              <a:endParaRPr lang="zh-CN" altLang="en-US" sz="1600" dirty="0">
                <a:solidFill>
                  <a:schemeClr val="tx1">
                    <a:lumMod val="75000"/>
                    <a:lumOff val="25000"/>
                  </a:schemeClr>
                </a:solidFill>
                <a:latin typeface="黑体" panose="02010609060101010101" charset="-122"/>
                <a:ea typeface="黑体" panose="02010609060101010101" charset="-122"/>
                <a:cs typeface="+mn-ea"/>
                <a:sym typeface="+mn-lt"/>
              </a:endParaRPr>
            </a:p>
            <a:p>
              <a:pPr marL="0" marR="0" lvl="0" indent="0" algn="l" defTabSz="914400" rtl="0">
                <a:lnSpc>
                  <a:spcPct val="150000"/>
                </a:lnSpc>
                <a:spcBef>
                  <a:spcPts val="0"/>
                </a:spcBef>
                <a:spcAft>
                  <a:spcPct val="0"/>
                </a:spcAft>
                <a:buClrTx/>
                <a:buSzTx/>
                <a:buFont typeface="Arial" panose="020B0604020202020204" pitchFamily="34" charset="0"/>
                <a:buNone/>
                <a:defRPr/>
              </a:pPr>
              <a:r>
                <a:rPr lang="zh-CN" altLang="en-US" sz="1600" dirty="0">
                  <a:solidFill>
                    <a:schemeClr val="tx1">
                      <a:lumMod val="75000"/>
                      <a:lumOff val="25000"/>
                    </a:schemeClr>
                  </a:solidFill>
                  <a:latin typeface="黑体" panose="02010609060101010101" charset="-122"/>
                  <a:ea typeface="黑体" panose="02010609060101010101" charset="-122"/>
                  <a:cs typeface="+mn-ea"/>
                  <a:sym typeface="+mn-lt"/>
                </a:rPr>
                <a:t>3.能够使用定位布局制作出一个二级菜单。</a:t>
              </a:r>
              <a:endParaRPr lang="zh-CN" altLang="en-US" sz="1600" dirty="0">
                <a:solidFill>
                  <a:schemeClr val="tx1">
                    <a:lumMod val="75000"/>
                    <a:lumOff val="25000"/>
                  </a:schemeClr>
                </a:solidFill>
                <a:latin typeface="黑体" panose="02010609060101010101" charset="-122"/>
                <a:ea typeface="黑体" panose="02010609060101010101" charset="-122"/>
                <a:cs typeface="+mn-ea"/>
                <a:sym typeface="+mn-lt"/>
              </a:endParaRPr>
            </a:p>
          </p:txBody>
        </p:sp>
        <p:sp>
          <p:nvSpPr>
            <p:cNvPr id="9" name="圆角矩形 11"/>
            <p:cNvSpPr/>
            <p:nvPr/>
          </p:nvSpPr>
          <p:spPr>
            <a:xfrm>
              <a:off x="3401" y="2439"/>
              <a:ext cx="4418" cy="508"/>
            </a:xfrm>
            <a:prstGeom prst="roundRect">
              <a:avLst>
                <a:gd name="adj" fmla="val 16667"/>
              </a:avLst>
            </a:prstGeom>
            <a:solidFill>
              <a:srgbClr val="3B64DA"/>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914400" rtl="0" eaLnBrk="1" fontAlgn="base" latinLnBrk="0" hangingPunct="1">
                <a:lnSpc>
                  <a:spcPct val="14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FF0000"/>
                </a:solidFill>
                <a:effectLst/>
                <a:uLnTx/>
                <a:uFillTx/>
                <a:cs typeface="+mn-ea"/>
                <a:sym typeface="+mn-lt"/>
              </a:endParaRPr>
            </a:p>
          </p:txBody>
        </p:sp>
        <p:sp>
          <p:nvSpPr>
            <p:cNvPr id="10" name="文本框 12"/>
            <p:cNvSpPr txBox="1"/>
            <p:nvPr/>
          </p:nvSpPr>
          <p:spPr>
            <a:xfrm>
              <a:off x="3549" y="2491"/>
              <a:ext cx="4281" cy="396"/>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b="1" spc="600" noProof="0" dirty="0">
                  <a:ln>
                    <a:noFill/>
                  </a:ln>
                  <a:solidFill>
                    <a:schemeClr val="bg1"/>
                  </a:solidFill>
                  <a:effectLst/>
                  <a:uLnTx/>
                  <a:uFillTx/>
                  <a:latin typeface="黑体" panose="02010609060101010101" charset="-122"/>
                  <a:ea typeface="黑体" panose="02010609060101010101" charset="-122"/>
                  <a:cs typeface="+mn-ea"/>
                  <a:sym typeface="+mn-lt"/>
                </a:rPr>
                <a:t>技能目标</a:t>
              </a:r>
              <a:endParaRPr lang="zh-CN" altLang="en-US" sz="1600" b="1" spc="600" noProof="0" dirty="0">
                <a:ln>
                  <a:noFill/>
                </a:ln>
                <a:solidFill>
                  <a:schemeClr val="bg1"/>
                </a:solidFill>
                <a:effectLst/>
                <a:uLnTx/>
                <a:uFillTx/>
                <a:latin typeface="黑体" panose="02010609060101010101" charset="-122"/>
                <a:ea typeface="黑体" panose="02010609060101010101" charset="-122"/>
                <a:cs typeface="+mn-ea"/>
                <a:sym typeface="+mn-lt"/>
              </a:endParaRPr>
            </a:p>
          </p:txBody>
        </p:sp>
      </p:grpSp>
      <p:grpSp>
        <p:nvGrpSpPr>
          <p:cNvPr id="11" name="组合 10"/>
          <p:cNvGrpSpPr/>
          <p:nvPr/>
        </p:nvGrpSpPr>
        <p:grpSpPr>
          <a:xfrm>
            <a:off x="6340475" y="1461135"/>
            <a:ext cx="2217420" cy="3276869"/>
            <a:chOff x="2055" y="2413"/>
            <a:chExt cx="7230" cy="3825"/>
          </a:xfrm>
        </p:grpSpPr>
        <p:sp>
          <p:nvSpPr>
            <p:cNvPr id="12" name="圆角矩形 7"/>
            <p:cNvSpPr/>
            <p:nvPr/>
          </p:nvSpPr>
          <p:spPr>
            <a:xfrm>
              <a:off x="2055" y="2636"/>
              <a:ext cx="7230" cy="3602"/>
            </a:xfrm>
            <a:prstGeom prst="roundRect">
              <a:avLst>
                <a:gd name="adj" fmla="val 9083"/>
              </a:avLst>
            </a:prstGeom>
            <a:noFill/>
            <a:ln w="12700" cap="flat" cmpd="sng">
              <a:solidFill>
                <a:srgbClr val="3B64DA"/>
              </a:solidFill>
              <a:prstDash val="soli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914400" rtl="0" eaLnBrk="1" fontAlgn="base" latinLnBrk="0" hangingPunct="1">
                <a:lnSpc>
                  <a:spcPct val="14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FF0000"/>
                </a:solidFill>
                <a:effectLst/>
                <a:uLnTx/>
                <a:uFillTx/>
                <a:cs typeface="+mn-ea"/>
                <a:sym typeface="+mn-lt"/>
              </a:endParaRPr>
            </a:p>
          </p:txBody>
        </p:sp>
        <p:sp>
          <p:nvSpPr>
            <p:cNvPr id="13" name="矩形 8"/>
            <p:cNvSpPr/>
            <p:nvPr/>
          </p:nvSpPr>
          <p:spPr>
            <a:xfrm>
              <a:off x="2376" y="3050"/>
              <a:ext cx="6729" cy="2262"/>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l" defTabSz="914400" rtl="0">
                <a:lnSpc>
                  <a:spcPct val="150000"/>
                </a:lnSpc>
                <a:spcBef>
                  <a:spcPts val="0"/>
                </a:spcBef>
                <a:spcAft>
                  <a:spcPct val="0"/>
                </a:spcAft>
                <a:buClrTx/>
                <a:buSzTx/>
                <a:buFont typeface="Arial" panose="020B0604020202020204" pitchFamily="34" charset="0"/>
                <a:buNone/>
                <a:defRPr/>
              </a:pPr>
              <a:r>
                <a:rPr lang="zh-CN" altLang="en-US" sz="1600" dirty="0">
                  <a:solidFill>
                    <a:schemeClr val="tx1">
                      <a:lumMod val="75000"/>
                      <a:lumOff val="25000"/>
                    </a:schemeClr>
                  </a:solidFill>
                  <a:latin typeface="黑体" panose="02010609060101010101" charset="-122"/>
                  <a:ea typeface="黑体" panose="02010609060101010101" charset="-122"/>
                  <a:cs typeface="+mn-ea"/>
                  <a:sym typeface="+mn-lt"/>
                </a:rPr>
                <a:t>1.培养学生遵守前端项目的开发规范；</a:t>
              </a:r>
              <a:endParaRPr lang="zh-CN" altLang="en-US" sz="1600" dirty="0">
                <a:solidFill>
                  <a:schemeClr val="tx1">
                    <a:lumMod val="75000"/>
                    <a:lumOff val="25000"/>
                  </a:schemeClr>
                </a:solidFill>
                <a:latin typeface="黑体" panose="02010609060101010101" charset="-122"/>
                <a:ea typeface="黑体" panose="02010609060101010101" charset="-122"/>
                <a:cs typeface="+mn-ea"/>
                <a:sym typeface="+mn-lt"/>
              </a:endParaRPr>
            </a:p>
            <a:p>
              <a:pPr marL="0" marR="0" lvl="0" indent="0" algn="l" defTabSz="914400" rtl="0">
                <a:lnSpc>
                  <a:spcPct val="150000"/>
                </a:lnSpc>
                <a:spcBef>
                  <a:spcPts val="0"/>
                </a:spcBef>
                <a:spcAft>
                  <a:spcPct val="0"/>
                </a:spcAft>
                <a:buClrTx/>
                <a:buSzTx/>
                <a:buFont typeface="Arial" panose="020B0604020202020204" pitchFamily="34" charset="0"/>
                <a:buNone/>
                <a:defRPr/>
              </a:pPr>
              <a:r>
                <a:rPr lang="zh-CN" altLang="en-US" sz="1600" dirty="0">
                  <a:solidFill>
                    <a:schemeClr val="tx1">
                      <a:lumMod val="75000"/>
                      <a:lumOff val="25000"/>
                    </a:schemeClr>
                  </a:solidFill>
                  <a:latin typeface="黑体" panose="02010609060101010101" charset="-122"/>
                  <a:ea typeface="黑体" panose="02010609060101010101" charset="-122"/>
                  <a:cs typeface="+mn-ea"/>
                  <a:sym typeface="+mn-lt"/>
                </a:rPr>
                <a:t>2.培养学生养成添加代码注释和规范良好的编码习惯。</a:t>
              </a:r>
              <a:endParaRPr lang="zh-CN" altLang="en-US" sz="1600" dirty="0">
                <a:solidFill>
                  <a:schemeClr val="tx1">
                    <a:lumMod val="75000"/>
                    <a:lumOff val="25000"/>
                  </a:schemeClr>
                </a:solidFill>
                <a:latin typeface="黑体" panose="02010609060101010101" charset="-122"/>
                <a:ea typeface="黑体" panose="02010609060101010101" charset="-122"/>
                <a:cs typeface="+mn-ea"/>
                <a:sym typeface="+mn-lt"/>
              </a:endParaRPr>
            </a:p>
          </p:txBody>
        </p:sp>
        <p:sp>
          <p:nvSpPr>
            <p:cNvPr id="14" name="圆角矩形 11"/>
            <p:cNvSpPr/>
            <p:nvPr/>
          </p:nvSpPr>
          <p:spPr>
            <a:xfrm>
              <a:off x="3496" y="2413"/>
              <a:ext cx="4371" cy="498"/>
            </a:xfrm>
            <a:prstGeom prst="roundRect">
              <a:avLst>
                <a:gd name="adj" fmla="val 16667"/>
              </a:avLst>
            </a:prstGeom>
            <a:solidFill>
              <a:srgbClr val="3B64DA"/>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914400" rtl="0" eaLnBrk="1" fontAlgn="base" latinLnBrk="0" hangingPunct="1">
                <a:lnSpc>
                  <a:spcPct val="14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FF0000"/>
                </a:solidFill>
                <a:effectLst/>
                <a:uLnTx/>
                <a:uFillTx/>
                <a:cs typeface="+mn-ea"/>
                <a:sym typeface="+mn-lt"/>
              </a:endParaRPr>
            </a:p>
          </p:txBody>
        </p:sp>
        <p:sp>
          <p:nvSpPr>
            <p:cNvPr id="49" name="文本框 12"/>
            <p:cNvSpPr txBox="1"/>
            <p:nvPr/>
          </p:nvSpPr>
          <p:spPr>
            <a:xfrm>
              <a:off x="3537" y="2469"/>
              <a:ext cx="4405" cy="394"/>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b="1" spc="600" noProof="0" dirty="0">
                  <a:ln>
                    <a:noFill/>
                  </a:ln>
                  <a:solidFill>
                    <a:schemeClr val="bg1"/>
                  </a:solidFill>
                  <a:effectLst/>
                  <a:uLnTx/>
                  <a:uFillTx/>
                  <a:latin typeface="黑体" panose="02010609060101010101" charset="-122"/>
                  <a:ea typeface="黑体" panose="02010609060101010101" charset="-122"/>
                  <a:cs typeface="+mn-ea"/>
                  <a:sym typeface="+mn-lt"/>
                </a:rPr>
                <a:t>素养目标</a:t>
              </a:r>
              <a:endParaRPr lang="zh-CN" altLang="en-US" sz="1600" b="1" spc="600" noProof="0" dirty="0">
                <a:ln>
                  <a:noFill/>
                </a:ln>
                <a:solidFill>
                  <a:schemeClr val="bg1"/>
                </a:solidFill>
                <a:effectLst/>
                <a:uLnTx/>
                <a:uFillTx/>
                <a:latin typeface="黑体" panose="02010609060101010101" charset="-122"/>
                <a:ea typeface="黑体" panose="02010609060101010101"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414020" y="1514475"/>
            <a:ext cx="3343275" cy="1485900"/>
          </a:xfrm>
          <a:prstGeom prst="rect">
            <a:avLst/>
          </a:prstGeom>
          <a:noFill/>
        </p:spPr>
        <p:txBody>
          <a:bodyPr wrap="square" lIns="47625" tIns="19050" rIns="47625" bIns="19050" rtlCol="0" anchor="ctr" anchorCtr="0">
            <a:normAutofit fontScale="90000"/>
          </a:bodyPr>
          <a:lstStyle/>
          <a:p>
            <a:pPr marL="0" indent="0" algn="ctr">
              <a:lnSpc>
                <a:spcPct val="120000"/>
              </a:lnSpc>
              <a:spcBef>
                <a:spcPts val="0"/>
              </a:spcBef>
              <a:spcAft>
                <a:spcPts val="0"/>
              </a:spcAft>
              <a:buSzPct val="100000"/>
              <a:buNone/>
            </a:pPr>
            <a:r>
              <a:rPr lang="zh-CN" altLang="en-US" sz="3200" b="1" spc="160" dirty="0">
                <a:solidFill>
                  <a:schemeClr val="accent1"/>
                </a:solidFill>
                <a:latin typeface="黑体" panose="02010609060101010101" charset="-122"/>
                <a:ea typeface="黑体" panose="02010609060101010101" charset="-122"/>
                <a:cs typeface="黑体" panose="02010609060101010101" charset="-122"/>
                <a:sym typeface="+mn-lt"/>
              </a:rPr>
              <a:t>任务一</a:t>
            </a:r>
            <a:endParaRPr lang="zh-CN" altLang="en-US" sz="3200" b="1" spc="160" dirty="0">
              <a:solidFill>
                <a:schemeClr val="accent1"/>
              </a:solidFill>
              <a:latin typeface="黑体" panose="02010609060101010101" charset="-122"/>
              <a:ea typeface="黑体" panose="02010609060101010101" charset="-122"/>
              <a:cs typeface="黑体" panose="02010609060101010101" charset="-122"/>
              <a:sym typeface="+mn-lt"/>
            </a:endParaRPr>
          </a:p>
          <a:p>
            <a:pPr marL="0" indent="0" algn="ctr">
              <a:lnSpc>
                <a:spcPct val="120000"/>
              </a:lnSpc>
              <a:spcBef>
                <a:spcPts val="0"/>
              </a:spcBef>
              <a:spcAft>
                <a:spcPts val="0"/>
              </a:spcAft>
              <a:buSzPct val="100000"/>
              <a:buNone/>
            </a:pPr>
            <a:r>
              <a:rPr lang="zh-CN" altLang="en-US" sz="3200" b="1" spc="160" dirty="0">
                <a:solidFill>
                  <a:schemeClr val="accent1"/>
                </a:solidFill>
                <a:latin typeface="黑体" panose="02010609060101010101" charset="-122"/>
                <a:ea typeface="黑体" panose="02010609060101010101" charset="-122"/>
                <a:cs typeface="黑体" panose="02010609060101010101" charset="-122"/>
                <a:sym typeface="+mn-lt"/>
              </a:rPr>
              <a:t>首页页头页尾制作</a:t>
            </a:r>
            <a:endParaRPr lang="zh-CN" altLang="en-US" sz="3200" b="1" spc="160" dirty="0">
              <a:solidFill>
                <a:schemeClr val="accent1"/>
              </a:solidFill>
              <a:latin typeface="黑体" panose="02010609060101010101" charset="-122"/>
              <a:ea typeface="黑体" panose="02010609060101010101" charset="-122"/>
              <a:cs typeface="黑体" panose="02010609060101010101" charset="-122"/>
              <a:sym typeface="+mn-lt"/>
            </a:endParaRPr>
          </a:p>
        </p:txBody>
      </p:sp>
      <p:pic>
        <p:nvPicPr>
          <p:cNvPr id="4" name="图片 3" descr="C:\Users\Bonnie\Desktop\src=http _images.edutt.com_plan_202010_12_160248652999726.png&amp;refer=http _images.edutt.com&amp;app=2002&amp;size=f9999,10000&amp;q=a80&amp;n=0&amp;g=0n&amp;fmt=jpeg.jpgsrc=http _images.edutt.com_plan_202010_12_160248652999726.png&amp;refer=http _images.edutt.com&amp;app=2002&amp;size=f9999,10000&amp;q=a80&amp;n=0&amp;g=0n&amp;fmt=jpeg"/>
          <p:cNvPicPr>
            <a:picLocks noChangeAspect="1"/>
          </p:cNvPicPr>
          <p:nvPr>
            <p:custDataLst>
              <p:tags r:id="rId2"/>
            </p:custDataLst>
          </p:nvPr>
        </p:nvPicPr>
        <p:blipFill rotWithShape="1">
          <a:blip r:embed="rId3"/>
          <a:srcRect/>
          <a:stretch>
            <a:fillRect/>
          </a:stretch>
        </p:blipFill>
        <p:spPr>
          <a:xfrm>
            <a:off x="3757295" y="885825"/>
            <a:ext cx="5129530" cy="3204845"/>
          </a:xfrm>
          <a:custGeom>
            <a:avLst/>
            <a:gdLst/>
            <a:ahLst/>
            <a:cxnLst>
              <a:cxn ang="3">
                <a:pos x="hc" y="t"/>
              </a:cxn>
              <a:cxn ang="cd2">
                <a:pos x="l" y="vc"/>
              </a:cxn>
              <a:cxn ang="cd4">
                <a:pos x="hc" y="b"/>
              </a:cxn>
              <a:cxn ang="0">
                <a:pos x="r" y="vc"/>
              </a:cxn>
            </a:cxnLst>
            <a:rect l="l" t="t" r="r" b="b"/>
            <a:pathLst>
              <a:path w="12000" h="6960">
                <a:moveTo>
                  <a:pt x="0" y="0"/>
                </a:moveTo>
                <a:lnTo>
                  <a:pt x="12000" y="0"/>
                </a:lnTo>
                <a:lnTo>
                  <a:pt x="12000" y="6960"/>
                </a:lnTo>
                <a:lnTo>
                  <a:pt x="0" y="6960"/>
                </a:lnTo>
                <a:lnTo>
                  <a:pt x="0" y="0"/>
                </a:lnTo>
                <a:close/>
              </a:path>
            </a:pathLst>
          </a:custGeom>
          <a:ln w="12700">
            <a:solidFill>
              <a:srgbClr val="000000">
                <a:alpha val="2000"/>
              </a:srgbClr>
            </a:solidFill>
          </a:ln>
          <a:effectLst>
            <a:outerShdw blurRad="444500" dist="127000" dir="2700000" algn="tl" rotWithShape="0">
              <a:srgbClr val="000000">
                <a:alpha val="15000"/>
              </a:srgbClr>
            </a:outerShdw>
          </a:effectLst>
        </p:spPr>
      </p:pic>
      <p:sp>
        <p:nvSpPr>
          <p:cNvPr id="5" name="矩形 4"/>
          <p:cNvSpPr/>
          <p:nvPr>
            <p:custDataLst>
              <p:tags r:id="rId4"/>
            </p:custDataLst>
          </p:nvPr>
        </p:nvSpPr>
        <p:spPr>
          <a:xfrm>
            <a:off x="1265118" y="4"/>
            <a:ext cx="1423045" cy="1143009"/>
          </a:xfrm>
          <a:prstGeom prst="rect">
            <a:avLst/>
          </a:prstGeom>
          <a:solidFill>
            <a:srgbClr val="7FA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latin typeface="黑体" panose="02010609060101010101" charset="-122"/>
              <a:ea typeface="黑体" panose="02010609060101010101" charset="-122"/>
              <a:cs typeface="黑体" panose="02010609060101010101" charset="-122"/>
            </a:endParaRPr>
          </a:p>
        </p:txBody>
      </p:sp>
      <p:sp>
        <p:nvSpPr>
          <p:cNvPr id="2" name="矩形 1"/>
          <p:cNvSpPr/>
          <p:nvPr>
            <p:custDataLst>
              <p:tags r:id="rId5"/>
            </p:custDataLst>
          </p:nvPr>
        </p:nvSpPr>
        <p:spPr>
          <a:xfrm>
            <a:off x="1265118" y="1257314"/>
            <a:ext cx="1423045" cy="57151"/>
          </a:xfrm>
          <a:prstGeom prst="rect">
            <a:avLst/>
          </a:prstGeom>
          <a:solidFill>
            <a:srgbClr val="7FA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latin typeface="黑体" panose="02010609060101010101" charset="-122"/>
              <a:ea typeface="黑体" panose="02010609060101010101" charset="-122"/>
              <a:cs typeface="黑体" panose="02010609060101010101" charset="-122"/>
            </a:endParaRPr>
          </a:p>
        </p:txBody>
      </p:sp>
      <p:sp>
        <p:nvSpPr>
          <p:cNvPr id="7" name="矩形 6"/>
          <p:cNvSpPr/>
          <p:nvPr>
            <p:custDataLst>
              <p:tags r:id="rId6"/>
            </p:custDataLst>
          </p:nvPr>
        </p:nvSpPr>
        <p:spPr>
          <a:xfrm>
            <a:off x="1265118" y="3200388"/>
            <a:ext cx="1423045" cy="1943112"/>
          </a:xfrm>
          <a:prstGeom prst="rect">
            <a:avLst/>
          </a:prstGeom>
          <a:solidFill>
            <a:srgbClr val="7FA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latin typeface="黑体" panose="02010609060101010101" charset="-122"/>
              <a:ea typeface="黑体" panose="02010609060101010101" charset="-122"/>
              <a:cs typeface="黑体" panose="02010609060101010101" charset="-122"/>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矩形 7"/>
          <p:cNvSpPr/>
          <p:nvPr>
            <p:custDataLst>
              <p:tags r:id="rId1"/>
            </p:custDataLst>
          </p:nvPr>
        </p:nvSpPr>
        <p:spPr>
          <a:xfrm>
            <a:off x="944049" y="238675"/>
            <a:ext cx="1407160" cy="460375"/>
          </a:xfrm>
          <a:prstGeom prst="rect">
            <a:avLst/>
          </a:prstGeom>
        </p:spPr>
        <p:txBody>
          <a:bodyPr wrap="none">
            <a:spAutoFit/>
          </a:bodyPr>
          <a:lstStyle/>
          <a:p>
            <a:pPr marL="0" marR="0" lvl="0" indent="0"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rPr>
              <a:t>预备知识</a:t>
            </a:r>
            <a:endParaRPr kumimoji="0" lang="zh-CN" altLang="en-US" sz="2400" b="1" i="0" u="none" strike="noStrike" kern="0" cap="none" spc="0" normalizeH="0" baseline="0" noProof="0">
              <a:ln>
                <a:noFill/>
              </a:ln>
              <a:solidFill>
                <a:schemeClr val="accent1"/>
              </a:solidFill>
              <a:effectLst/>
              <a:uLnTx/>
              <a:uFillTx/>
              <a:latin typeface="黑体" panose="02010609060101010101" charset="-122"/>
              <a:ea typeface="黑体" panose="02010609060101010101" charset="-122"/>
              <a:cs typeface="黑体" panose="02010609060101010101" charset="-122"/>
            </a:endParaRPr>
          </a:p>
        </p:txBody>
      </p:sp>
      <p:sp>
        <p:nvSpPr>
          <p:cNvPr id="23" name="矩形 22"/>
          <p:cNvSpPr/>
          <p:nvPr/>
        </p:nvSpPr>
        <p:spPr>
          <a:xfrm rot="2700000">
            <a:off x="204067" y="205789"/>
            <a:ext cx="526786" cy="526786"/>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4" name="矩形 23"/>
          <p:cNvSpPr/>
          <p:nvPr/>
        </p:nvSpPr>
        <p:spPr>
          <a:xfrm rot="2700000">
            <a:off x="638680" y="677642"/>
            <a:ext cx="253434" cy="253434"/>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5" name="矩形 24"/>
          <p:cNvSpPr/>
          <p:nvPr/>
        </p:nvSpPr>
        <p:spPr>
          <a:xfrm rot="2700000">
            <a:off x="749050" y="98188"/>
            <a:ext cx="174920" cy="174920"/>
          </a:xfrm>
          <a:prstGeom prst="rect">
            <a:avLst/>
          </a:prstGeom>
          <a:solidFill>
            <a:schemeClr val="bg1"/>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27" name="矩形 26"/>
          <p:cNvSpPr/>
          <p:nvPr/>
        </p:nvSpPr>
        <p:spPr>
          <a:xfrm rot="2700000">
            <a:off x="121926" y="688984"/>
            <a:ext cx="136047" cy="136047"/>
          </a:xfrm>
          <a:prstGeom prst="rect">
            <a:avLst/>
          </a:prstGeom>
          <a:solidFill>
            <a:srgbClr val="3B64DA"/>
          </a:solidFill>
          <a:ln w="19050">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9" name="矩形 8"/>
          <p:cNvSpPr/>
          <p:nvPr/>
        </p:nvSpPr>
        <p:spPr>
          <a:xfrm>
            <a:off x="316230" y="1576070"/>
            <a:ext cx="2686685" cy="499745"/>
          </a:xfrm>
          <a:prstGeom prst="rect">
            <a:avLst/>
          </a:prstGeom>
          <a:noFill/>
          <a:ln w="19050">
            <a:solidFill>
              <a:srgbClr val="3B64DA"/>
            </a:solid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黑体" panose="02010609060101010101" charset="-122"/>
            </a:endParaRPr>
          </a:p>
        </p:txBody>
      </p:sp>
      <p:sp>
        <p:nvSpPr>
          <p:cNvPr id="10" name="矩形 9"/>
          <p:cNvSpPr/>
          <p:nvPr/>
        </p:nvSpPr>
        <p:spPr>
          <a:xfrm>
            <a:off x="0" y="1452880"/>
            <a:ext cx="3481251" cy="527050"/>
          </a:xfrm>
          <a:prstGeom prst="rect">
            <a:avLst/>
          </a:prstGeom>
          <a:solidFill>
            <a:srgbClr val="3B64D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latin typeface="黑体" panose="02010609060101010101" charset="-122"/>
                <a:ea typeface="黑体" panose="02010609060101010101" charset="-122"/>
                <a:cs typeface="黑体" panose="02010609060101010101" charset="-122"/>
              </a:rPr>
              <a:t>一、运用模块化思维组织</a:t>
            </a:r>
            <a:r>
              <a:rPr lang="en-US" altLang="zh-CN" dirty="0">
                <a:latin typeface="黑体" panose="02010609060101010101" charset="-122"/>
                <a:ea typeface="黑体" panose="02010609060101010101" charset="-122"/>
                <a:cs typeface="黑体" panose="02010609060101010101" charset="-122"/>
              </a:rPr>
              <a:t>CSS</a:t>
            </a:r>
            <a:endParaRPr lang="zh-CN" altLang="en-US" dirty="0">
              <a:latin typeface="黑体" panose="02010609060101010101" charset="-122"/>
              <a:ea typeface="黑体" panose="02010609060101010101" charset="-122"/>
              <a:cs typeface="黑体" panose="02010609060101010101" charset="-122"/>
            </a:endParaRPr>
          </a:p>
        </p:txBody>
      </p:sp>
      <p:sp>
        <p:nvSpPr>
          <p:cNvPr id="8" name="圆角矩形 7"/>
          <p:cNvSpPr/>
          <p:nvPr/>
        </p:nvSpPr>
        <p:spPr>
          <a:xfrm>
            <a:off x="795655" y="2367915"/>
            <a:ext cx="7638415" cy="2351405"/>
          </a:xfrm>
          <a:prstGeom prst="roundRect">
            <a:avLst>
              <a:gd name="adj" fmla="val 5196"/>
            </a:avLst>
          </a:prstGeom>
          <a:solidFill>
            <a:srgbClr val="96BAF6"/>
          </a:solidFill>
          <a:ln>
            <a:noFill/>
          </a:ln>
        </p:spPr>
        <p:style>
          <a:lnRef idx="2">
            <a:schemeClr val="accent1">
              <a:shade val="50000"/>
            </a:schemeClr>
          </a:lnRef>
          <a:fillRef idx="1">
            <a:schemeClr val="accent1"/>
          </a:fillRef>
          <a:effectRef idx="0">
            <a:schemeClr val="accent1"/>
          </a:effectRef>
          <a:fontRef idx="minor">
            <a:schemeClr val="lt1"/>
          </a:fontRef>
        </p:style>
        <p:txBody>
          <a:bodyPr lIns="71755" rIns="0" bIns="720090" rtlCol="0" anchor="ctr"/>
          <a:lstStyle/>
          <a:p>
            <a:pPr indent="457200" algn="l" fontAlgn="auto">
              <a:lnSpc>
                <a:spcPct val="150000"/>
              </a:lnSpc>
              <a:extLst>
                <a:ext uri="{35155182-B16C-46BC-9424-99874614C6A1}">
                  <wpsdc:indentchars xmlns:wpsdc="http://www.wps.cn/officeDocument/2017/drawingmlCustomData" val="200" checksum="59296752"/>
                </a:ext>
              </a:extLst>
            </a:pPr>
            <a:endParaRPr lang="zh-CN" altLang="en-US">
              <a:cs typeface="黑体" panose="02010609060101010101" charset="-122"/>
            </a:endParaRPr>
          </a:p>
        </p:txBody>
      </p:sp>
      <p:sp>
        <p:nvSpPr>
          <p:cNvPr id="2" name="圆角矩形 1"/>
          <p:cNvSpPr/>
          <p:nvPr/>
        </p:nvSpPr>
        <p:spPr>
          <a:xfrm>
            <a:off x="689610" y="2367915"/>
            <a:ext cx="254000" cy="487045"/>
          </a:xfrm>
          <a:prstGeom prst="roundRect">
            <a:avLst/>
          </a:prstGeom>
          <a:solidFill>
            <a:srgbClr val="3D74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黑体" panose="02010609060101010101" charset="-122"/>
            </a:endParaRPr>
          </a:p>
        </p:txBody>
      </p:sp>
      <p:sp>
        <p:nvSpPr>
          <p:cNvPr id="100" name="文本框 99"/>
          <p:cNvSpPr txBox="1"/>
          <p:nvPr/>
        </p:nvSpPr>
        <p:spPr>
          <a:xfrm>
            <a:off x="1041400" y="2436495"/>
            <a:ext cx="5080000" cy="368300"/>
          </a:xfrm>
          <a:prstGeom prst="rect">
            <a:avLst/>
          </a:prstGeom>
          <a:noFill/>
          <a:ln w="9525">
            <a:noFill/>
          </a:ln>
        </p:spPr>
        <p:txBody>
          <a:bodyPr>
            <a:spAutoFit/>
          </a:bodyPr>
          <a:lstStyle/>
          <a:p>
            <a:pPr indent="0"/>
            <a:r>
              <a:rPr lang="zh-CN" b="1">
                <a:solidFill>
                  <a:schemeClr val="bg1"/>
                </a:solidFill>
                <a:ea typeface="黑体" panose="02010609060101010101" charset="-122"/>
                <a:cs typeface="黑体" panose="02010609060101010101" charset="-122"/>
              </a:rPr>
              <a:t>CSS</a:t>
            </a:r>
            <a:endParaRPr lang="zh-CN" altLang="en-US" b="1">
              <a:solidFill>
                <a:schemeClr val="bg1"/>
              </a:solidFill>
              <a:ea typeface="黑体" panose="02010609060101010101" charset="-122"/>
              <a:cs typeface="黑体" panose="02010609060101010101" charset="-122"/>
            </a:endParaRPr>
          </a:p>
        </p:txBody>
      </p:sp>
      <p:cxnSp>
        <p:nvCxnSpPr>
          <p:cNvPr id="3" name="直接连接符 2"/>
          <p:cNvCxnSpPr/>
          <p:nvPr/>
        </p:nvCxnSpPr>
        <p:spPr>
          <a:xfrm flipV="1">
            <a:off x="1688465" y="2855595"/>
            <a:ext cx="67564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41400" y="2879725"/>
            <a:ext cx="7153910" cy="1753235"/>
          </a:xfrm>
          <a:prstGeom prst="rect">
            <a:avLst/>
          </a:prstGeom>
          <a:noFill/>
          <a:ln w="9525">
            <a:noFill/>
          </a:ln>
        </p:spPr>
        <p:txBody>
          <a:bodyPr wrap="square">
            <a:spAutoFit/>
          </a:bodyPr>
          <a:lstStyle/>
          <a:p>
            <a:pPr indent="457200" fontAlgn="auto">
              <a:lnSpc>
                <a:spcPct val="150000"/>
              </a:lnSpc>
              <a:extLst>
                <a:ext uri="{35155182-B16C-46BC-9424-99874614C6A1}">
                  <wpsdc:indentchars xmlns:wpsdc="http://www.wps.cn/officeDocument/2017/drawingmlCustomData" val="200" checksum="59296752"/>
                </a:ext>
              </a:extLst>
            </a:pPr>
            <a:r>
              <a:rPr lang="zh-CN" b="0">
                <a:solidFill>
                  <a:schemeClr val="bg1"/>
                </a:solidFill>
                <a:ea typeface="黑体" panose="02010609060101010101" charset="-122"/>
                <a:cs typeface="黑体" panose="02010609060101010101" charset="-122"/>
              </a:rPr>
              <a:t>在前端项目的开发中，尤其是大型web项目中，如果没有规范的模块化方案，那么开发工作效率将被大大降低。而CSS则是前端开发中重要的组成部分，多被应用于项目维护、系统开发等方面，大大提高了项目维护、协同开发、代码复用率等工作效率。</a:t>
            </a:r>
            <a:endParaRPr lang="zh-CN" altLang="en-US" b="0">
              <a:solidFill>
                <a:schemeClr val="bg1"/>
              </a:solidFill>
              <a:ea typeface="黑体" panose="02010609060101010101" charset="-122"/>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tags/tag1.xml><?xml version="1.0" encoding="utf-8"?>
<p:tagLst xmlns:p="http://schemas.openxmlformats.org/presentationml/2006/main">
  <p:tag name="PA" val="v4.1.3"/>
</p:tagLst>
</file>

<file path=ppt/tags/tag10.xml><?xml version="1.0" encoding="utf-8"?>
<p:tagLst xmlns:p="http://schemas.openxmlformats.org/presentationml/2006/main">
  <p:tag name="PA" val="v4.1.3"/>
</p:tagLst>
</file>

<file path=ppt/tags/tag11.xml><?xml version="1.0" encoding="utf-8"?>
<p:tagLst xmlns:p="http://schemas.openxmlformats.org/presentationml/2006/main">
  <p:tag name="PA" val="v4.1.3"/>
</p:tagLst>
</file>

<file path=ppt/tags/tag12.xml><?xml version="1.0" encoding="utf-8"?>
<p:tagLst xmlns:p="http://schemas.openxmlformats.org/presentationml/2006/main">
  <p:tag name="PA" val="v4.1.3"/>
</p:tagLst>
</file>

<file path=ppt/tags/tag13.xml><?xml version="1.0" encoding="utf-8"?>
<p:tagLst xmlns:p="http://schemas.openxmlformats.org/presentationml/2006/main">
  <p:tag name="PA" val="v4.1.3"/>
</p:tagLst>
</file>

<file path=ppt/tags/tag14.xml><?xml version="1.0" encoding="utf-8"?>
<p:tagLst xmlns:p="http://schemas.openxmlformats.org/presentationml/2006/main">
  <p:tag name="PA" val="v4.1.3"/>
</p:tagLst>
</file>

<file path=ppt/tags/tag15.xml><?xml version="1.0" encoding="utf-8"?>
<p:tagLst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12700_1*a*1"/>
  <p:tag name="KSO_WM_TEMPLATE_CATEGORY" val="diagram"/>
  <p:tag name="KSO_WM_TEMPLATE_INDEX" val="20212700"/>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c843ecdca2843529f042c62df2a7a5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0e6f0937e344e7cbc888cc755b3db07"/>
  <p:tag name="KSO_WM_UNIT_SUPPORT_UNIT_TYPE" val="[&quot;d&quot;]"/>
  <p:tag name="KSO_WM_UNIT_TEXT_FILL_FORE_SCHEMECOLOR_INDEX_BRIGHTNESS" val="0"/>
  <p:tag name="KSO_WM_UNIT_TEXT_FILL_FORE_SCHEMECOLOR_INDEX" val="13"/>
  <p:tag name="KSO_WM_UNIT_TEXT_FILL_TYPE" val="1"/>
  <p:tag name="KSO_WM_TEMPLATE_ASSEMBLE_XID" val="60656f654054ed1e2fb8094f"/>
  <p:tag name="KSO_WM_TEMPLATE_ASSEMBLE_GROUPID" val="60656f654054ed1e2fb8094f"/>
</p:tagLst>
</file>

<file path=ppt/tags/tag16.xml><?xml version="1.0" encoding="utf-8"?>
<p:tagLst xmlns:p="http://schemas.openxmlformats.org/presentationml/2006/main">
  <p:tag name="KSO_WM_UNIT_VALUE" val="1227*2115"/>
  <p:tag name="KSO_WM_UNIT_HIGHLIGHT" val="0"/>
  <p:tag name="KSO_WM_UNIT_COMPATIBLE" val="0"/>
  <p:tag name="KSO_WM_UNIT_DIAGRAM_ISNUMVISUAL" val="0"/>
  <p:tag name="KSO_WM_UNIT_DIAGRAM_ISREFERUNIT" val="0"/>
  <p:tag name="KSO_WM_UNIT_TYPE" val="d"/>
  <p:tag name="KSO_WM_UNIT_INDEX" val="1"/>
  <p:tag name="KSO_WM_UNIT_ID" val="diagram20212700_1*d*1"/>
  <p:tag name="KSO_WM_TEMPLATE_CATEGORY" val="diagram"/>
  <p:tag name="KSO_WM_TEMPLATE_INDEX" val="20212700"/>
  <p:tag name="KSO_WM_UNIT_LAYERLEVEL" val="1"/>
  <p:tag name="KSO_WM_TAG_VERSION" val="1.0"/>
  <p:tag name="KSO_WM_BEAUTIFY_FLAG" val="#wm#"/>
  <p:tag name="KSO_WM_CHIP_GROUPID" val="5e7310da9a230a26b9e88a19"/>
  <p:tag name="KSO_WM_CHIP_XID" val="5e7310da9a230a26b9e88a1a"/>
  <p:tag name="KSO_WM_UNIT_DEC_AREA_ID" val="a786dfddc6a4482fad0c30733a95687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bcfbcf65e094c4b88411179705d5a1d"/>
  <p:tag name="KSO_WM_UNIT_SUPPORT_UNIT_TYPE" val="[&quot;d&quot;]"/>
  <p:tag name="KSO_WM_TEMPLATE_ASSEMBLE_XID" val="60656f654054ed1e2fb8094f"/>
  <p:tag name="KSO_WM_TEMPLATE_ASSEMBLE_GROUPID" val="60656f654054ed1e2fb8094f"/>
  <p:tag name="KSO_WM_UNIT_PICTURE_CLIP_FLAG" val="0"/>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00_1*i*1"/>
  <p:tag name="KSO_WM_TEMPLATE_CATEGORY" val="diagram"/>
  <p:tag name="KSO_WM_TEMPLATE_INDEX" val="20212700"/>
  <p:tag name="KSO_WM_UNIT_LAYERLEVEL" val="1"/>
  <p:tag name="KSO_WM_TAG_VERSION" val="1.0"/>
  <p:tag name="KSO_WM_BEAUTIFY_FLAG" val="#wm#"/>
  <p:tag name="KSO_WM_UNIT_BLOCK" val="0"/>
  <p:tag name="KSO_WM_UNIT_SM_LIMIT_TYPE" val="3"/>
  <p:tag name="KSO_WM_UNIT_DEC_AREA_ID" val="90c1289276d743fab4505b5e48370bea"/>
  <p:tag name="KSO_WM_UNIT_DECORATE_INFO" val="{&quot;DecorateInfoH&quot;:{&quot;IsAbs&quot;:true},&quot;DecorateInfoW&quot;:{&quot;IsAbs&quot;:false},&quot;DecorateInfoX&quot;:{&quot;IsAbs&quot;:true,&quot;Pos&quot;:1},&quot;DecorateInfoY&quot;:{&quot;IsAbs&quot;:true,&quot;Pos&quot;:2},&quot;ReferentInfo&quot;:{&quot;Id&quot;:&quot;9c843ecdca2843529f042c62df2a7a50&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f654054ed1e2fb8094f"/>
  <p:tag name="KSO_WM_TEMPLATE_ASSEMBLE_GROUPID" val="60656f654054ed1e2fb8094f"/>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00_1*i*2"/>
  <p:tag name="KSO_WM_TEMPLATE_CATEGORY" val="diagram"/>
  <p:tag name="KSO_WM_TEMPLATE_INDEX" val="20212700"/>
  <p:tag name="KSO_WM_UNIT_LAYERLEVEL" val="1"/>
  <p:tag name="KSO_WM_TAG_VERSION" val="1.0"/>
  <p:tag name="KSO_WM_BEAUTIFY_FLAG" val="#wm#"/>
  <p:tag name="KSO_WM_UNIT_BLOCK" val="0"/>
  <p:tag name="KSO_WM_UNIT_SM_LIMIT_TYPE" val="3"/>
  <p:tag name="KSO_WM_UNIT_DEC_AREA_ID" val="0760392e15c546d0951f20b38252ffa0"/>
  <p:tag name="KSO_WM_UNIT_DECORATE_INFO" val="{&quot;DecorateInfoH&quot;:{&quot;IsAbs&quot;:true},&quot;DecorateInfoW&quot;:{&quot;IsAbs&quot;:false},&quot;DecorateInfoX&quot;:{&quot;IsAbs&quot;:true,&quot;Pos&quot;:1},&quot;DecorateInfoY&quot;:{&quot;IsAbs&quot;:true,&quot;Pos&quot;:0},&quot;ReferentInfo&quot;:{&quot;Id&quot;:&quot;9c843ecdca2843529f042c62df2a7a50&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60656f654054ed1e2fb8094f"/>
  <p:tag name="KSO_WM_TEMPLATE_ASSEMBLE_GROUPID" val="60656f654054ed1e2fb8094f"/>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2700_1*i*3"/>
  <p:tag name="KSO_WM_TEMPLATE_CATEGORY" val="diagram"/>
  <p:tag name="KSO_WM_TEMPLATE_INDEX" val="20212700"/>
  <p:tag name="KSO_WM_UNIT_LAYERLEVEL" val="1"/>
  <p:tag name="KSO_WM_TAG_VERSION" val="1.0"/>
  <p:tag name="KSO_WM_BEAUTIFY_FLAG" val="#wm#"/>
  <p:tag name="KSO_WM_UNIT_BLOCK" val="0"/>
  <p:tag name="KSO_WM_UNIT_SM_LIMIT_TYPE" val="3"/>
  <p:tag name="KSO_WM_UNIT_DEC_AREA_ID" val="8e8fcda457d641738446929f52f5cdc7"/>
  <p:tag name="KSO_WM_UNIT_DECORATE_INFO" val="{&quot;DecorateInfoH&quot;:{&quot;IsAbs&quot;:true},&quot;DecorateInfoW&quot;:{&quot;IsAbs&quot;:false},&quot;DecorateInfoX&quot;:{&quot;IsAbs&quot;:true,&quot;Pos&quot;:1},&quot;DecorateInfoY&quot;:{&quot;IsAbs&quot;:true,&quot;Pos&quot;:0},&quot;ReferentInfo&quot;:{&quot;Id&quot;:&quot;9c843ecdca2843529f042c62df2a7a50&quot;,&quot;X&quot;:{&quot;Pos&quot;:1},&quot;Y&quot;:{&quot;Pos&quot;:2}},&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54"/>
  <p:tag name="KSO_WM_TEMPLATE_ASSEMBLE_XID" val="60656f654054ed1e2fb8094f"/>
  <p:tag name="KSO_WM_TEMPLATE_ASSEMBLE_GROUPID" val="60656f654054ed1e2fb8094f"/>
</p:tagLst>
</file>

<file path=ppt/tags/tag2.xml><?xml version="1.0" encoding="utf-8"?>
<p:tagLst xmlns:p="http://schemas.openxmlformats.org/presentationml/2006/main">
  <p:tag name="ISLIDE.PICTURE" val="#741892;#589952;"/>
  <p:tag name="ISLIDE.ICON" val="#368956;"/>
</p:tagLst>
</file>

<file path=ppt/tags/tag20.xml><?xml version="1.0" encoding="utf-8"?>
<p:tagLst xmlns:p="http://schemas.openxmlformats.org/presentationml/2006/main">
  <p:tag name="KSO_WM_SLIDE_ID" val="diagram20212700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2700"/>
  <p:tag name="KSO_WM_SLIDE_LAYOUT" val="a_d"/>
  <p:tag name="KSO_WM_SLIDE_LAYOUT_CNT" val="1_1"/>
  <p:tag name="KSO_WM_SLIDE_TYPE" val="text"/>
  <p:tag name="KSO_WM_SLIDE_SUBTYPE" val="picTxt"/>
  <p:tag name="KSO_WM_SLIDE_SIZE" val="840*539"/>
  <p:tag name="KSO_WM_SLIDE_POSITION" val="72*0"/>
  <p:tag name="KSO_WM_SLIDE_LAYOUT_INFO" val="{&quot;direction&quot;:1,&quot;id&quot;:&quot;2021-04-01T15:44:12&quot;,&quot;maxSize&quot;:{&quot;size1&quot;:32.5},&quot;minSize&quot;:{&quot;size1&quot;:27.600000000000001},&quot;normalSize&quot;:{&quot;size1&quot;:32.5},&quot;subLayout&quot;:[{&quot;id&quot;:&quot;2021-04-01T15:44:12&quot;,&quot;margin&quot;:{&quot;bottom&quot;:8.0430002212524414,&quot;left&quot;:2.5399999618530273,&quot;right&quot;:0.026000002399086952,&quot;top&quot;:5.5029997825622559},&quot;type&quot;:0},{&quot;id&quot;:&quot;2021-04-01T15:44:12&quot;,&quot;margin&quot;:{&quot;bottom&quot;:1.6929999589920044,&quot;left&quot;:1.6670000553131104,&quot;right&quot;:1.6929999589920044,&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e53747e3ea6e293f8b1"/>
  <p:tag name="KSO_WM_CHIP_FILLPROP" val="[[{&quot;text_align&quot;:&quot;cm&quot;,&quot;text_direction&quot;:&quot;horizontal&quot;,&quot;support_big_font&quot;:false,&quot;picture_toward&quot;:0,&quot;picture_dockside&quot;:[],&quot;fill_id&quot;:&quot;df5c712fc297497380a16f2214b4abb2&quot;,&quot;fill_align&quot;:&quot;cm&quot;,&quot;chip_types&quot;:[&quot;picture&quot;,&quot;header&quot;]},{&quot;text_align&quot;:&quot;lm&quot;,&quot;text_direction&quot;:&quot;horizontal&quot;,&quot;support_features&quot;:[&quot;collage&quot;,&quot;carousel&quot;],&quot;support_big_font&quot;:false,&quot;picture_toward&quot;:0,&quot;picture_dockside&quot;:[],&quot;fill_id&quot;:&quot;3e9e6b7343cb4479804798c20b3c2800&quot;,&quot;fill_align&quot;:&quot;cm&quot;,&quot;chip_types&quot;:[&quot;text&quot;,&quot;picture&quot;]}],[{&quot;text_align&quot;:&quot;cm&quot;,&quot;text_direction&quot;:&quot;horizontal&quot;,&quot;support_big_font&quot;:false,&quot;picture_toward&quot;:0,&quot;picture_dockside&quot;:[],&quot;fill_id&quot;:&quot;df5c712fc297497380a16f2214b4abb2&quot;,&quot;fill_align&quot;:&quot;cm&quot;,&quot;chip_types&quot;:[&quot;header&quot;]},{&quot;text_align&quot;:&quot;lm&quot;,&quot;text_direction&quot;:&quot;horizontal&quot;,&quot;support_big_font&quot;:false,&quot;picture_toward&quot;:0,&quot;picture_dockside&quot;:[],&quot;fill_id&quot;:&quot;3e9e6b7343cb4479804798c20b3c2800&quot;,&quot;fill_align&quot;:&quot;cm&quot;,&quot;chip_types&quot;:[&quot;diagram&quot;,&quot;chart&quot;,&quot;table&quot;,&quot;video&quot;]}]]"/>
  <p:tag name="KSO_WM_CHIP_DECFILLPROP" val="[]"/>
  <p:tag name="KSO_WM_SLIDE_CAN_ADD_NAVIGATION" val="1"/>
  <p:tag name="KSO_WM_CHIP_GROUPID" val="5f71a5bf747e3ea6e293b57c"/>
  <p:tag name="KSO_WM_SLIDE_BK_DARK_LIGHT" val="2"/>
  <p:tag name="KSO_WM_SLIDE_BACKGROUND_TYPE" val="general"/>
  <p:tag name="KSO_WM_SLIDE_SUPPORT_FEATURE_TYPE" val="3"/>
  <p:tag name="KSO_WM_TEMPLATE_ASSEMBLE_XID" val="60656f654054ed1e2fb8094f"/>
  <p:tag name="KSO_WM_TEMPLATE_ASSEMBLE_GROUPID" val="60656f654054ed1e2fb8094f"/>
</p:tagLst>
</file>

<file path=ppt/tags/tag21.xml><?xml version="1.0" encoding="utf-8"?>
<p:tagLst xmlns:p="http://schemas.openxmlformats.org/presentationml/2006/main">
  <p:tag name="PA" val="v4.1.3"/>
</p:tagLst>
</file>

<file path=ppt/tags/tag22.xml><?xml version="1.0" encoding="utf-8"?>
<p:tagLst xmlns:p="http://schemas.openxmlformats.org/presentationml/2006/main">
  <p:tag name="PA" val="v4.1.3"/>
</p:tagLst>
</file>

<file path=ppt/tags/tag23.xml><?xml version="1.0" encoding="utf-8"?>
<p:tagLst xmlns:p="http://schemas.openxmlformats.org/presentationml/2006/main">
  <p:tag name="PA" val="v4.1.3"/>
</p:tagLst>
</file>

<file path=ppt/tags/tag24.xml><?xml version="1.0" encoding="utf-8"?>
<p:tagLst xmlns:p="http://schemas.openxmlformats.org/presentationml/2006/main">
  <p:tag name="PA" val="v4.1.3"/>
</p:tagLst>
</file>

<file path=ppt/tags/tag25.xml><?xml version="1.0" encoding="utf-8"?>
<p:tagLst xmlns:p="http://schemas.openxmlformats.org/presentationml/2006/main">
  <p:tag name="PA" val="v4.1.3"/>
</p:tagLst>
</file>

<file path=ppt/tags/tag26.xml><?xml version="1.0" encoding="utf-8"?>
<p:tagLst xmlns:p="http://schemas.openxmlformats.org/presentationml/2006/main">
  <p:tag name="PA" val="v4.1.3"/>
</p:tagLst>
</file>

<file path=ppt/tags/tag27.xml><?xml version="1.0" encoding="utf-8"?>
<p:tagLst xmlns:p="http://schemas.openxmlformats.org/presentationml/2006/main">
  <p:tag name="PA" val="v4.1.3"/>
</p:tagLst>
</file>

<file path=ppt/tags/tag28.xml><?xml version="1.0" encoding="utf-8"?>
<p:tagLst xmlns:p="http://schemas.openxmlformats.org/presentationml/2006/main">
  <p:tag name="PA" val="v4.1.3"/>
</p:tagLst>
</file>

<file path=ppt/tags/tag29.xml><?xml version="1.0" encoding="utf-8"?>
<p:tagLst xmlns:p="http://schemas.openxmlformats.org/presentationml/2006/main">
  <p:tag name="PA" val="v4.1.3"/>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611_1*i*1"/>
  <p:tag name="KSO_WM_TEMPLATE_CATEGORY" val="diagram"/>
  <p:tag name="KSO_WM_TEMPLATE_INDEX" val="20208611"/>
  <p:tag name="KSO_WM_UNIT_LAYERLEVEL" val="1"/>
  <p:tag name="KSO_WM_TAG_VERSION" val="1.0"/>
  <p:tag name="KSO_WM_BEAUTIFY_FLAG" val="#wm#"/>
  <p:tag name="KSO_WM_UNIT_BLOCK" val="0"/>
  <p:tag name="KSO_WM_UNIT_SM_LIMIT_TYPE" val="1"/>
  <p:tag name="KSO_WM_UNIT_DEC_AREA_ID" val="57dadeb95ab44bae952665e5e2adc44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VALUE" val="12"/>
  <p:tag name="KSO_WM_TEMPLATE_ASSEMBLE_XID" val="60656e7b4054ed1e2fb7f9b4"/>
  <p:tag name="KSO_WM_TEMPLATE_ASSEMBLE_GROUPID" val="60656e7b4054ed1e2fb7f9b4"/>
</p:tagLst>
</file>

<file path=ppt/tags/tag30.xml><?xml version="1.0" encoding="utf-8"?>
<p:tagLst xmlns:p="http://schemas.openxmlformats.org/presentationml/2006/main">
  <p:tag name="PA" val="v4.1.3"/>
</p:tagLst>
</file>

<file path=ppt/tags/tag31.xml><?xml version="1.0" encoding="utf-8"?>
<p:tagLst xmlns:p="http://schemas.openxmlformats.org/presentationml/2006/main">
  <p:tag name="PA" val="v4.1.3"/>
</p:tagLst>
</file>

<file path=ppt/tags/tag32.xml><?xml version="1.0" encoding="utf-8"?>
<p:tagLst xmlns:p="http://schemas.openxmlformats.org/presentationml/2006/main">
  <p:tag name="PA" val="v4.1.3"/>
</p:tagLst>
</file>

<file path=ppt/tags/tag33.xml><?xml version="1.0" encoding="utf-8"?>
<p:tagLst xmlns:p="http://schemas.openxmlformats.org/presentationml/2006/main">
  <p:tag name="PA" val="v4.1.3"/>
</p:tagLst>
</file>

<file path=ppt/tags/tag34.xml><?xml version="1.0" encoding="utf-8"?>
<p:tagLst xmlns:p="http://schemas.openxmlformats.org/presentationml/2006/main">
  <p:tag name="PA" val="v4.1.3"/>
</p:tagLst>
</file>

<file path=ppt/tags/tag35.xml><?xml version="1.0" encoding="utf-8"?>
<p:tagLst xmlns:p="http://schemas.openxmlformats.org/presentationml/2006/main">
  <p:tag name="POCKET_APPLY_TIME" val="2020年7月7日"/>
  <p:tag name="POCKET_APPLY_TYPE" val="Slide"/>
  <p:tag name="APPLYTYPE" val="Other"/>
  <p:tag name="APPLYORDER" val="1"/>
</p:tagLst>
</file>

<file path=ppt/tags/tag36.xml><?xml version="1.0" encoding="utf-8"?>
<p:tagLst xmlns:p="http://schemas.openxmlformats.org/presentationml/2006/main">
  <p:tag name="POCKET_APPLY_TIME" val="2020年7月7日"/>
  <p:tag name="POCKET_APPLY_TYPE" val="Slide"/>
  <p:tag name="APPLYTYPE" val="Other"/>
  <p:tag name="APPLYORDER" val="2"/>
</p:tagLst>
</file>

<file path=ppt/tags/tag37.xml><?xml version="1.0" encoding="utf-8"?>
<p:tagLst xmlns:p="http://schemas.openxmlformats.org/presentationml/2006/main">
  <p:tag name="POCKET_APPLY_TIME" val="2020年7月7日"/>
  <p:tag name="POCKET_APPLY_TYPE" val="Slide"/>
  <p:tag name="APPLYTYPE" val="Other"/>
  <p:tag name="APPLYORDER" val="3"/>
</p:tagLst>
</file>

<file path=ppt/tags/tag38.xml><?xml version="1.0" encoding="utf-8"?>
<p:tagLst xmlns:p="http://schemas.openxmlformats.org/presentationml/2006/main">
  <p:tag name="POCKET_APPLY_TIME" val="2020年7月7日"/>
  <p:tag name="POCKET_APPLY_TYPE" val="Slide"/>
  <p:tag name="APPLYTYPE" val="Other"/>
  <p:tag name="APPLYORDER" val="4"/>
</p:tagLst>
</file>

<file path=ppt/tags/tag39.xml><?xml version="1.0" encoding="utf-8"?>
<p:tagLst xmlns:p="http://schemas.openxmlformats.org/presentationml/2006/main">
  <p:tag name="POCKET_APPLY_TIME" val="2020年7月7日"/>
  <p:tag name="POCKET_APPLY_TYPE" val="Slide"/>
  <p:tag name="APPLYTYPE" val="Other"/>
  <p:tag name="APPLYORDER" val="5"/>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611_1*i*3"/>
  <p:tag name="KSO_WM_TEMPLATE_CATEGORY" val="diagram"/>
  <p:tag name="KSO_WM_TEMPLATE_INDEX" val="20208611"/>
  <p:tag name="KSO_WM_UNIT_LAYERLEVEL" val="1"/>
  <p:tag name="KSO_WM_TAG_VERSION" val="1.0"/>
  <p:tag name="KSO_WM_BEAUTIFY_FLAG" val="#wm#"/>
  <p:tag name="KSO_WM_UNIT_BLOCK" val="0"/>
  <p:tag name="KSO_WM_UNIT_SM_LIMIT_TYPE" val="1"/>
  <p:tag name="KSO_WM_UNIT_DEC_AREA_ID" val="9365081e87b648178ddc3d515a88a6a5"/>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300"/>
  <p:tag name="KSO_WM_TEMPLATE_ASSEMBLE_XID" val="60656e7b4054ed1e2fb7f9b4"/>
  <p:tag name="KSO_WM_TEMPLATE_ASSEMBLE_GROUPID" val="60656e7b4054ed1e2fb7f9b4"/>
</p:tagLst>
</file>

<file path=ppt/tags/tag40.xml><?xml version="1.0" encoding="utf-8"?>
<p:tagLst xmlns:p="http://schemas.openxmlformats.org/presentationml/2006/main">
  <p:tag name="POCKET_APPLY_TIME" val="2020年7月7日"/>
  <p:tag name="POCKET_APPLY_TYPE" val="Slide"/>
  <p:tag name="APPLYTYPE" val="Other"/>
  <p:tag name="APPLYORDER" val="6"/>
</p:tagLst>
</file>

<file path=ppt/tags/tag41.xml><?xml version="1.0" encoding="utf-8"?>
<p:tagLst xmlns:p="http://schemas.openxmlformats.org/presentationml/2006/main">
  <p:tag name="POCKET_APPLY_TIME" val="2020年7月7日"/>
  <p:tag name="POCKET_APPLY_TYPE" val="Slide"/>
  <p:tag name="APPLYTYPE" val="Other"/>
  <p:tag name="APPLYORDER" val="9"/>
</p:tagLst>
</file>

<file path=ppt/tags/tag42.xml><?xml version="1.0" encoding="utf-8"?>
<p:tagLst xmlns:p="http://schemas.openxmlformats.org/presentationml/2006/main">
  <p:tag name="POCKET_APPLY_TIME" val="2020年7月7日"/>
  <p:tag name="POCKET_APPLY_TYPE" val="Slide"/>
  <p:tag name="APPLYTYPE" val="Other"/>
  <p:tag name="APPLYORDER" val="10"/>
</p:tagLst>
</file>

<file path=ppt/tags/tag43.xml><?xml version="1.0" encoding="utf-8"?>
<p:tagLst xmlns:p="http://schemas.openxmlformats.org/presentationml/2006/main">
  <p:tag name="POCKET_APPLY_TIME" val="2020年7月7日"/>
  <p:tag name="POCKET_APPLY_TYPE" val="Slide"/>
  <p:tag name="APPLYTYPE" val="Other"/>
  <p:tag name="APPLYORDER" val="11"/>
</p:tagLst>
</file>

<file path=ppt/tags/tag44.xml><?xml version="1.0" encoding="utf-8"?>
<p:tagLst xmlns:p="http://schemas.openxmlformats.org/presentationml/2006/main">
  <p:tag name="POCKET_APPLY_TIME" val="2020年7月7日"/>
  <p:tag name="POCKET_APPLY_TYPE" val="Slide"/>
  <p:tag name="APPLYTYPE" val="SubTitle"/>
  <p:tag name="APPLYORDER" val="1"/>
</p:tagLst>
</file>

<file path=ppt/tags/tag45.xml><?xml version="1.0" encoding="utf-8"?>
<p:tagLst xmlns:p="http://schemas.openxmlformats.org/presentationml/2006/main">
  <p:tag name="POCKET_APPLY_TIME" val="2020年7月7日"/>
  <p:tag name="POCKET_APPLY_TYPE" val="Slide"/>
  <p:tag name="APPLYTYPE" val="SubTitle"/>
  <p:tag name="APPLYORDER" val="2"/>
</p:tagLst>
</file>

<file path=ppt/tags/tag46.xml><?xml version="1.0" encoding="utf-8"?>
<p:tagLst xmlns:p="http://schemas.openxmlformats.org/presentationml/2006/main">
  <p:tag name="POCKET_APPLY_TIME" val="2020年7月7日"/>
  <p:tag name="POCKET_APPLY_TYPE" val="Slide"/>
  <p:tag name="APPLYTYPE" val="SubTitle"/>
  <p:tag name="APPLYORDER" val="3"/>
</p:tagLst>
</file>

<file path=ppt/tags/tag47.xml><?xml version="1.0" encoding="utf-8"?>
<p:tagLst xmlns:p="http://schemas.openxmlformats.org/presentationml/2006/main">
  <p:tag name="POCKET_APPLY_TIME" val="2020年7月7日"/>
  <p:tag name="POCKET_APPLY_TYPE" val="Slide"/>
  <p:tag name="APPLYTYPE" val="Text"/>
  <p:tag name="APPLYORDER" val="1"/>
</p:tagLst>
</file>

<file path=ppt/tags/tag48.xml><?xml version="1.0" encoding="utf-8"?>
<p:tagLst xmlns:p="http://schemas.openxmlformats.org/presentationml/2006/main">
  <p:tag name="POCKET_APPLY_TIME" val="2020年7月7日"/>
  <p:tag name="POCKET_APPLY_TYPE" val="Slide"/>
  <p:tag name="APPLYTYPE" val="Text"/>
  <p:tag name="APPLYORDER" val="2"/>
</p:tagLst>
</file>

<file path=ppt/tags/tag49.xml><?xml version="1.0" encoding="utf-8"?>
<p:tagLst xmlns:p="http://schemas.openxmlformats.org/presentationml/2006/main">
  <p:tag name="POCKET_APPLY_TIME" val="2020年7月7日"/>
  <p:tag name="POCKET_APPLY_TYPE" val="Slide"/>
  <p:tag name="APPLYTYPE" val="Text"/>
  <p:tag name="APPLYORDER" val="3"/>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611_1*i*2"/>
  <p:tag name="KSO_WM_TEMPLATE_CATEGORY" val="diagram"/>
  <p:tag name="KSO_WM_TEMPLATE_INDEX" val="20208611"/>
  <p:tag name="KSO_WM_UNIT_LAYERLEVEL" val="1"/>
  <p:tag name="KSO_WM_TAG_VERSION" val="1.0"/>
  <p:tag name="KSO_WM_BEAUTIFY_FLAG" val="#wm#"/>
  <p:tag name="KSO_WM_UNIT_BLOCK" val="0"/>
  <p:tag name="KSO_WM_UNIT_SM_LIMIT_TYPE" val="1"/>
  <p:tag name="KSO_WM_UNIT_DEC_AREA_ID" val="5ed7bbdef93b417f8597839bfceeb682"/>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b4054ed1e2fb7f9b4"/>
  <p:tag name="KSO_WM_TEMPLATE_ASSEMBLE_GROUPID" val="60656e7b4054ed1e2fb7f9b4"/>
</p:tagLst>
</file>

<file path=ppt/tags/tag50.xml><?xml version="1.0" encoding="utf-8"?>
<p:tagLst xmlns:p="http://schemas.openxmlformats.org/presentationml/2006/main">
  <p:tag name="PA" val="v4.1.3"/>
</p:tagLst>
</file>

<file path=ppt/tags/tag51.xml><?xml version="1.0" encoding="utf-8"?>
<p:tagLst xmlns:p="http://schemas.openxmlformats.org/presentationml/2006/main">
  <p:tag name="POCKET_APPLY_TIME" val="2020年7月7日"/>
  <p:tag name="POCKET_APPLY_TYPE" val="Slide"/>
  <p:tag name="APPLYTYPE" val="Other"/>
  <p:tag name="APPLYORDER" val="1"/>
</p:tagLst>
</file>

<file path=ppt/tags/tag52.xml><?xml version="1.0" encoding="utf-8"?>
<p:tagLst xmlns:p="http://schemas.openxmlformats.org/presentationml/2006/main">
  <p:tag name="POCKET_APPLY_TIME" val="2020年7月7日"/>
  <p:tag name="POCKET_APPLY_TYPE" val="Slide"/>
  <p:tag name="APPLYTYPE" val="Other"/>
  <p:tag name="APPLYORDER" val="2"/>
</p:tagLst>
</file>

<file path=ppt/tags/tag53.xml><?xml version="1.0" encoding="utf-8"?>
<p:tagLst xmlns:p="http://schemas.openxmlformats.org/presentationml/2006/main">
  <p:tag name="POCKET_APPLY_TIME" val="2020年7月7日"/>
  <p:tag name="POCKET_APPLY_TYPE" val="Slide"/>
  <p:tag name="APPLYTYPE" val="Other"/>
  <p:tag name="APPLYORDER" val="3"/>
</p:tagLst>
</file>

<file path=ppt/tags/tag54.xml><?xml version="1.0" encoding="utf-8"?>
<p:tagLst xmlns:p="http://schemas.openxmlformats.org/presentationml/2006/main">
  <p:tag name="POCKET_APPLY_TIME" val="2020年7月7日"/>
  <p:tag name="POCKET_APPLY_TYPE" val="Slide"/>
  <p:tag name="APPLYTYPE" val="Other"/>
  <p:tag name="APPLYORDER" val="4"/>
</p:tagLst>
</file>

<file path=ppt/tags/tag55.xml><?xml version="1.0" encoding="utf-8"?>
<p:tagLst xmlns:p="http://schemas.openxmlformats.org/presentationml/2006/main">
  <p:tag name="POCKET_APPLY_TIME" val="2020年7月7日"/>
  <p:tag name="POCKET_APPLY_TYPE" val="Slide"/>
  <p:tag name="APPLYTYPE" val="Other"/>
  <p:tag name="APPLYORDER" val="9"/>
</p:tagLst>
</file>

<file path=ppt/tags/tag56.xml><?xml version="1.0" encoding="utf-8"?>
<p:tagLst xmlns:p="http://schemas.openxmlformats.org/presentationml/2006/main">
  <p:tag name="POCKET_APPLY_TIME" val="2020年7月7日"/>
  <p:tag name="POCKET_APPLY_TYPE" val="Slide"/>
  <p:tag name="APPLYTYPE" val="Other"/>
  <p:tag name="APPLYORDER" val="10"/>
</p:tagLst>
</file>

<file path=ppt/tags/tag57.xml><?xml version="1.0" encoding="utf-8"?>
<p:tagLst xmlns:p="http://schemas.openxmlformats.org/presentationml/2006/main">
  <p:tag name="POCKET_APPLY_TIME" val="2020年7月7日"/>
  <p:tag name="POCKET_APPLY_TYPE" val="Slide"/>
  <p:tag name="APPLYTYPE" val="SubTitle"/>
  <p:tag name="APPLYORDER" val="1"/>
</p:tagLst>
</file>

<file path=ppt/tags/tag58.xml><?xml version="1.0" encoding="utf-8"?>
<p:tagLst xmlns:p="http://schemas.openxmlformats.org/presentationml/2006/main">
  <p:tag name="POCKET_APPLY_TIME" val="2020年7月7日"/>
  <p:tag name="POCKET_APPLY_TYPE" val="Slide"/>
  <p:tag name="APPLYTYPE" val="SubTitle"/>
  <p:tag name="APPLYORDER" val="2"/>
</p:tagLst>
</file>

<file path=ppt/tags/tag59.xml><?xml version="1.0" encoding="utf-8"?>
<p:tagLst xmlns:p="http://schemas.openxmlformats.org/presentationml/2006/main">
  <p:tag name="POCKET_APPLY_TIME" val="2020年7月7日"/>
  <p:tag name="POCKET_APPLY_TYPE" val="Slide"/>
  <p:tag name="APPLYTYPE" val="Text"/>
  <p:tag name="APPLYORDER"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8611_1*i*7"/>
  <p:tag name="KSO_WM_TEMPLATE_CATEGORY" val="diagram"/>
  <p:tag name="KSO_WM_TEMPLATE_INDEX" val="20208611"/>
  <p:tag name="KSO_WM_UNIT_LAYERLEVEL" val="1"/>
  <p:tag name="KSO_WM_TAG_VERSION" val="1.0"/>
  <p:tag name="KSO_WM_BEAUTIFY_FLAG" val="#wm#"/>
  <p:tag name="KSO_WM_UNIT_BLOCK" val="0"/>
  <p:tag name="KSO_WM_UNIT_SM_LIMIT_TYPE" val="1"/>
  <p:tag name="KSO_WM_UNIT_DEC_AREA_ID" val="c441230aa17b467882c9a069d83bb114"/>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0bd7a491bb0086638afb"/>
  <p:tag name="KSO_WM_CHIP_XID" val="5ef20bd7a491bb0086638a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12"/>
  <p:tag name="KSO_WM_TEMPLATE_ASSEMBLE_XID" val="60656e7b4054ed1e2fb7f9b4"/>
  <p:tag name="KSO_WM_TEMPLATE_ASSEMBLE_GROUPID" val="60656e7b4054ed1e2fb7f9b4"/>
</p:tagLst>
</file>

<file path=ppt/tags/tag60.xml><?xml version="1.0" encoding="utf-8"?>
<p:tagLst xmlns:p="http://schemas.openxmlformats.org/presentationml/2006/main">
  <p:tag name="POCKET_APPLY_TIME" val="2020年7月7日"/>
  <p:tag name="POCKET_APPLY_TYPE" val="Slide"/>
  <p:tag name="APPLYTYPE" val="Text"/>
  <p:tag name="APPLYORDER" val="2"/>
</p:tagLst>
</file>

<file path=ppt/tags/tag61.xml><?xml version="1.0" encoding="utf-8"?>
<p:tagLst xmlns:p="http://schemas.openxmlformats.org/presentationml/2006/main">
  <p:tag name="PA" val="v4.1.3"/>
</p:tagLst>
</file>

<file path=ppt/tags/tag62.xml><?xml version="1.0" encoding="utf-8"?>
<p:tagLst xmlns:p="http://schemas.openxmlformats.org/presentationml/2006/main">
  <p:tag name="PA" val="v4.1.3"/>
</p:tagLst>
</file>

<file path=ppt/tags/tag63.xml><?xml version="1.0" encoding="utf-8"?>
<p:tagLst xmlns:p="http://schemas.openxmlformats.org/presentationml/2006/main">
  <p:tag name="PA" val="v4.1.3"/>
</p:tagLst>
</file>

<file path=ppt/tags/tag64.xml><?xml version="1.0" encoding="utf-8"?>
<p:tagLst xmlns:p="http://schemas.openxmlformats.org/presentationml/2006/main">
  <p:tag name="PA" val="v4.1.3"/>
</p:tagLst>
</file>

<file path=ppt/tags/tag65.xml><?xml version="1.0" encoding="utf-8"?>
<p:tagLst xmlns:p="http://schemas.openxmlformats.org/presentationml/2006/main">
  <p:tag name="PA" val="v4.1.3"/>
</p:tagLst>
</file>

<file path=ppt/tags/tag66.xml><?xml version="1.0" encoding="utf-8"?>
<p:tagLst xmlns:p="http://schemas.openxmlformats.org/presentationml/2006/main">
  <p:tag name="PA" val="v4.1.3"/>
</p:tagLst>
</file>

<file path=ppt/tags/tag67.xml><?xml version="1.0" encoding="utf-8"?>
<p:tagLst xmlns:p="http://schemas.openxmlformats.org/presentationml/2006/main">
  <p:tag name="PA" val="v4.1.3"/>
</p:tagLst>
</file>

<file path=ppt/tags/tag68.xml><?xml version="1.0" encoding="utf-8"?>
<p:tagLst xmlns:p="http://schemas.openxmlformats.org/presentationml/2006/main">
  <p:tag name="PA" val="v4.1.3"/>
</p:tagLst>
</file>

<file path=ppt/tags/tag69.xml><?xml version="1.0" encoding="utf-8"?>
<p:tagLst xmlns:p="http://schemas.openxmlformats.org/presentationml/2006/main">
  <p:tag name="PA" val="v4.1.3"/>
</p:tagLst>
</file>

<file path=ppt/tags/tag7.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8611_1*a*1"/>
  <p:tag name="KSO_WM_TEMPLATE_CATEGORY" val="diagram"/>
  <p:tag name="KSO_WM_TEMPLATE_INDEX" val="20208611"/>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86804887256f421f8d3ae95ea41b11d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944e1ad5eab84d15bb8152b0e120e00b"/>
  <p:tag name="KSO_WM_UNIT_TEXT_FILL_FORE_SCHEMECOLOR_INDEX_BRIGHTNESS" val="0"/>
  <p:tag name="KSO_WM_UNIT_TEXT_FILL_FORE_SCHEMECOLOR_INDEX" val="13"/>
  <p:tag name="KSO_WM_UNIT_TEXT_FILL_TYPE" val="1"/>
  <p:tag name="KSO_WM_TEMPLATE_ASSEMBLE_XID" val="60656e7b4054ed1e2fb7f9b4"/>
  <p:tag name="KSO_WM_TEMPLATE_ASSEMBLE_GROUPID" val="60656e7b4054ed1e2fb7f9b4"/>
</p:tagLst>
</file>

<file path=ppt/tags/tag70.xml><?xml version="1.0" encoding="utf-8"?>
<p:tagLst xmlns:p="http://schemas.openxmlformats.org/presentationml/2006/main">
  <p:tag name="PA" val="v4.1.3"/>
</p:tagLst>
</file>

<file path=ppt/tags/tag71.xml><?xml version="1.0" encoding="utf-8"?>
<p:tagLst xmlns:p="http://schemas.openxmlformats.org/presentationml/2006/main">
  <p:tag name="PA" val="v4.1.3"/>
</p:tagLst>
</file>

<file path=ppt/tags/tag72.xml><?xml version="1.0" encoding="utf-8"?>
<p:tagLst xmlns:p="http://schemas.openxmlformats.org/presentationml/2006/main">
  <p:tag name="PA" val="v4.1.3"/>
</p:tagLst>
</file>

<file path=ppt/tags/tag73.xml><?xml version="1.0" encoding="utf-8"?>
<p:tagLst xmlns:p="http://schemas.openxmlformats.org/presentationml/2006/main">
  <p:tag name="PA" val="v4.1.3"/>
</p:tagLst>
</file>

<file path=ppt/tags/tag74.xml><?xml version="1.0" encoding="utf-8"?>
<p:tagLst xmlns:p="http://schemas.openxmlformats.org/presentationml/2006/main">
  <p:tag name="PA" val="v4.1.3"/>
</p:tagLst>
</file>

<file path=ppt/tags/tag75.xml><?xml version="1.0" encoding="utf-8"?>
<p:tagLst xmlns:p="http://schemas.openxmlformats.org/presentationml/2006/main">
  <p:tag name="PA" val="v4.1.3"/>
</p:tagLst>
</file>

<file path=ppt/tags/tag76.xml><?xml version="1.0" encoding="utf-8"?>
<p:tagLst xmlns:p="http://schemas.openxmlformats.org/presentationml/2006/main">
  <p:tag name="PA" val="v4.1.3"/>
</p:tagLst>
</file>

<file path=ppt/tags/tag77.xml><?xml version="1.0" encoding="utf-8"?>
<p:tagLst xmlns:p="http://schemas.openxmlformats.org/presentationml/2006/main">
  <p:tag name="PA" val="v4.1.3"/>
</p:tagLst>
</file>

<file path=ppt/tags/tag78.xml><?xml version="1.0" encoding="utf-8"?>
<p:tagLst xmlns:p="http://schemas.openxmlformats.org/presentationml/2006/main">
  <p:tag name="PA" val="v4.1.3"/>
</p:tagLst>
</file>

<file path=ppt/tags/tag79.xml><?xml version="1.0" encoding="utf-8"?>
<p:tagLst xmlns:p="http://schemas.openxmlformats.org/presentationml/2006/main">
  <p:tag name="PA" val="v4.1.3"/>
</p:tagLst>
</file>

<file path=ppt/tags/tag8.xml><?xml version="1.0" encoding="utf-8"?>
<p:tagLst xmlns:p="http://schemas.openxmlformats.org/presentationml/2006/main">
  <p:tag name="KSO_WM_SLIDE_ID" val="diagram20208611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8611"/>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33&quot;,&quot;maxSize&quot;:{&quot;size1&quot;:31.100000000000001},&quot;minSize&quot;:{&quot;size1&quot;:26.699999999999999},&quot;normalSize&quot;:{&quot;size1&quot;:26.700185185185187},&quot;subLayout&quot;:[{&quot;id&quot;:&quot;2021-04-01T15:01:33&quot;,&quot;margin&quot;:{&quot;bottom&quot;:0.026000002399086952,&quot;left&quot;:5.0799999237060547,&quot;right&quot;:6.7729997634887695,&quot;top&quot;:2.9630000591278076},&quot;type&quot;:0},{&quot;id&quot;:&quot;2021-04-01T15:01:33&quot;,&quot;margin&quot;:{&quot;bottom&quot;:4.2329998016357422,&quot;left&quot;:5.0799999237060547,&quot;right&quot;:4.6560001373291016,&quot;top&quot;:0.84700000286102295},&quot;type&quot;:0}],&quot;type&quot;:0}"/>
  <p:tag name="KSO_WM_SLIDE_BACKGROUND" val="[&quot;general&quot;]"/>
  <p:tag name="KSO_WM_SLIDE_RATIO" val="1.777778"/>
  <p:tag name="KSO_WM_CHIP_INFOS" val="{&quot;type&quot;:0,&quot;layout_type&quot;:&quot;topbottom&quot;,&quot;layout_feature&quot;:2,&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fill_id&quot;:&quot;c4c25ca0ca5c40f185466383f79d5c7d&quot;,&quot;fill_align&quot;:&quot;lm&quot;,&quot;chip_types&quot;:[&quot;header&quot;]},{&quot;text_align&quot;:&quot;lm&quot;,&quot;text_direction&quot;:&quot;horizontal&quot;,&quot;support_big_font&quot;:false,&quot;fill_id&quot;:&quot;d48b62735a09469bb829c88fb0d6fc75&quot;,&quot;fill_align&quot;:&quot;lm&quot;,&quot;chip_types&quot;:[&quot;diagram&quot;,&quot;pictext&quot;,&quot;text&quot;,&quot;picture&quot;,&quot;chart&quot;,&quot;table&quot;,&quot;video&quot;]}]]"/>
  <p:tag name="KSO_WM_SLIDE_CAN_ADD_NAVIGATION" val="1"/>
  <p:tag name="KSO_WM_CHIP_XID" val="5ef20bd7a491bb0086638afc"/>
  <p:tag name="KSO_WM_CHIP_DECFILLPROP" val="[]"/>
  <p:tag name="KSO_WM_CHIP_GROUPID" val="5ef20bd7a491bb0086638afb"/>
  <p:tag name="KSO_WM_SLIDE_BK_DARK_LIGHT" val="2"/>
  <p:tag name="KSO_WM_SLIDE_BACKGROUND_TYPE" val="general"/>
  <p:tag name="KSO_WM_SLIDE_SUPPORT_FEATURE_TYPE" val="0"/>
  <p:tag name="KSO_WM_TEMPLATE_ASSEMBLE_XID" val="60656e7b4054ed1e2fb7f9b4"/>
  <p:tag name="KSO_WM_TEMPLATE_ASSEMBLE_GROUPID" val="60656e7b4054ed1e2fb7f9b4"/>
</p:tagLst>
</file>

<file path=ppt/tags/tag80.xml><?xml version="1.0" encoding="utf-8"?>
<p:tagLst xmlns:p="http://schemas.openxmlformats.org/presentationml/2006/main">
  <p:tag name="PA" val="v4.1.3"/>
</p:tagLst>
</file>

<file path=ppt/tags/tag81.xml><?xml version="1.0" encoding="utf-8"?>
<p:tagLst xmlns:p="http://schemas.openxmlformats.org/presentationml/2006/main">
  <p:tag name="PA" val="v4.1.3"/>
</p:tagLst>
</file>

<file path=ppt/tags/tag82.xml><?xml version="1.0" encoding="utf-8"?>
<p:tagLst xmlns:p="http://schemas.openxmlformats.org/presentationml/2006/main">
  <p:tag name="PA" val="v4.1.3"/>
</p:tagLst>
</file>

<file path=ppt/tags/tag83.xml><?xml version="1.0" encoding="utf-8"?>
<p:tagLst xmlns:p="http://schemas.openxmlformats.org/presentationml/2006/main">
  <p:tag name="PA" val="v4.1.3"/>
</p:tagLst>
</file>

<file path=ppt/tags/tag84.xml><?xml version="1.0" encoding="utf-8"?>
<p:tagLst xmlns:p="http://schemas.openxmlformats.org/presentationml/2006/main">
  <p:tag name="ISLIDE.PICTURE" val="#741892;#589952;"/>
  <p:tag name="ISLIDE.ICON" val="#368956;"/>
</p:tagLst>
</file>

<file path=ppt/tags/tag9.xml><?xml version="1.0" encoding="utf-8"?>
<p:tagLst xmlns:p="http://schemas.openxmlformats.org/presentationml/2006/main">
  <p:tag name="PA" val="v4.1.3"/>
</p:tagLst>
</file>

<file path=ppt/theme/theme1.xml><?xml version="1.0" encoding="utf-8"?>
<a:theme xmlns:a="http://schemas.openxmlformats.org/drawingml/2006/main" name="Office 主题">
  <a:themeElements>
    <a:clrScheme name="自定义 168">
      <a:dk1>
        <a:sysClr val="windowText" lastClr="000000"/>
      </a:dk1>
      <a:lt1>
        <a:sysClr val="window" lastClr="FFFFFF"/>
      </a:lt1>
      <a:dk2>
        <a:srgbClr val="EEF2F5"/>
      </a:dk2>
      <a:lt2>
        <a:srgbClr val="E7E6E6"/>
      </a:lt2>
      <a:accent1>
        <a:srgbClr val="3C4D63"/>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黑体"/>
        <a:ea typeface="黑体"/>
        <a:cs typeface=""/>
      </a:majorFont>
      <a:minorFont>
        <a:latin typeface="黑体"/>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黑体"/>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黑体"/>
        <a:ea typeface=""/>
        <a:cs typeface=""/>
        <a:font script="Jpan" typeface="ＭＳ Ｐゴシック"/>
        <a:font script="Hang" typeface="맑은 고딕"/>
        <a:font script="Hans" typeface="黑体"/>
        <a:font script="Hant" typeface="新細明體"/>
        <a:font script="Arab" typeface="黑体"/>
        <a:font script="Hebr" typeface="黑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黑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黑体"/>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黑体"/>
        <a:ea typeface=""/>
        <a:cs typeface=""/>
        <a:font script="Jpan" typeface="ＭＳ Ｐゴシック"/>
        <a:font script="Hang" typeface="맑은 고딕"/>
        <a:font script="Hans" typeface="黑体"/>
        <a:font script="Hant" typeface="新細明體"/>
        <a:font script="Arab" typeface="黑体"/>
        <a:font script="Hebr" typeface="黑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黑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5706</Words>
  <Application>WPS 演示</Application>
  <PresentationFormat>全屏显示(16:9)</PresentationFormat>
  <Paragraphs>351</Paragraphs>
  <Slides>46</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46</vt:i4>
      </vt:variant>
    </vt:vector>
  </HeadingPairs>
  <TitlesOfParts>
    <vt:vector size="56" baseType="lpstr">
      <vt:lpstr>Arial</vt:lpstr>
      <vt:lpstr>宋体</vt:lpstr>
      <vt:lpstr>Wingdings</vt:lpstr>
      <vt:lpstr>黑体</vt:lpstr>
      <vt:lpstr>等线</vt:lpstr>
      <vt:lpstr>Times New Roman</vt:lpstr>
      <vt:lpstr>微软雅黑</vt:lpstr>
      <vt:lpstr>Arial Unicode MS</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哒哒 熊猫</dc:creator>
  <cp:lastModifiedBy>Administrator</cp:lastModifiedBy>
  <cp:revision>540</cp:revision>
  <dcterms:created xsi:type="dcterms:W3CDTF">2019-06-21T02:16:00Z</dcterms:created>
  <dcterms:modified xsi:type="dcterms:W3CDTF">2022-05-17T07:24:02Z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2052-11.1.0.11622</vt:lpwstr>
  </property>
  <property fmtid="{D5CDD505-2E9C-101B-9397-08002B2CF9AE}" pid="3" name="KSOTemplateUUID">
    <vt:lpwstr>v1.0_mb_E2QpawOMBC5+dMJ4NzsUIQ==</vt:lpwstr>
  </property>
  <property fmtid="{D5CDD505-2E9C-101B-9397-08002B2CF9AE}" pid="4" name="ICV">
    <vt:lpwstr>C0D83582DF4849AC807483AC1BD13007</vt:lpwstr>
  </property>
</Properties>
</file>