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1EAC3-5F3D-3A1A-B16B-4A6A5437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49ECD8-5DD7-E78A-30CE-BB84D3925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D01AF-0EF7-C6C2-F560-38AC14F9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9B97-A65D-4ED9-9357-FE7DD8845D61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DD121-CE29-34CF-EDDE-17125B31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5842F-48FC-B6DB-34B7-063F9D1D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15B4-810A-4401-B54E-EF73CB536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08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ABDBB-AB71-1106-4574-6A4B8E7D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3164EE-65D4-1726-AE88-6D1BCB741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9F315-1E98-0D6F-62EA-90D87F23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9B97-A65D-4ED9-9357-FE7DD8845D61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FCF45-2D0F-D7E0-AB74-63565B94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9E8AB1-2CF8-C876-503B-DE08C0FC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15B4-810A-4401-B54E-EF73CB536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4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3192-6C38-671D-67C9-100AC8FEC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5254E7-25DD-AA04-45E0-1D04CB19B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A7CA0-9867-58AF-AEEC-B03AAE71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9B97-A65D-4ED9-9357-FE7DD8845D61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8F94E-3789-7D9B-F9F8-100100E4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8567E-CD31-0ED8-6F53-151A92FF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15B4-810A-4401-B54E-EF73CB536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9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47C08-FE2F-142B-6847-5D3BC3F0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65225-7F87-9FEE-EC6F-B7477445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E7432-1259-0EE0-B203-EB700F49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9B97-A65D-4ED9-9357-FE7DD8845D61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46217-2F7B-CDA9-F48A-78837823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7A2F2-43DA-9961-2D52-D3E6D954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15B4-810A-4401-B54E-EF73CB536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1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6E109-39C7-F559-3525-EA72C65D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A14957-9C5D-923B-7168-2C14ECD0B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4BB03-6716-DEA2-503F-0B5ADEF4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9B97-A65D-4ED9-9357-FE7DD8845D61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4B53A8-81A3-2241-7F61-6CCEE502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C7F9A-E46E-1A90-CB12-486F8762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15B4-810A-4401-B54E-EF73CB536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2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C984-28EC-0B51-4225-67B26CE7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54403-E88E-ECA9-076B-640B58395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87AB85-833A-C3B4-9513-A701D7F4B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4F4B6B-D712-52F2-EC5B-D4ED52B3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9B97-A65D-4ED9-9357-FE7DD8845D61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66403F-8E52-02A5-7060-6052156E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AD3B75-FEA0-4276-767F-5138AFE5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15B4-810A-4401-B54E-EF73CB536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F14FF-EF4E-5359-0929-FBD14289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B0DCE-1507-8615-DDAE-0DF6E5952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3ECD05-9744-B0C5-D800-25FDF8B56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9C039E-7A08-E883-F5EE-3CBBE8201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8EA68D-D852-BDEE-F692-B2C637C50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F1F0D9-DBEB-E1DE-94C3-E198C44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9B97-A65D-4ED9-9357-FE7DD8845D61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0B8166-7986-74BC-33FA-CAF72B95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0DC651-4064-B028-70F8-C616CD35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15B4-810A-4401-B54E-EF73CB536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0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4F51F-D8E3-BAAA-3F7B-8225B6B3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F3A8CF-750F-F252-00AF-2D2FBC00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9B97-A65D-4ED9-9357-FE7DD8845D61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7909E5-41FD-8E59-7036-12A813EE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52751E-F947-3F17-6F45-24FB9C5C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15B4-810A-4401-B54E-EF73CB536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4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6E900A-6252-9BFB-0D01-FB1C0ADB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9B97-A65D-4ED9-9357-FE7DD8845D61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71C932-2A73-6DED-428B-7785711F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057568-2C5B-A6CE-722C-6F66E684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15B4-810A-4401-B54E-EF73CB536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133CC-5BD2-5145-C310-1FBDE2E7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D0B3E-04F4-4940-614D-56D63A45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C7F13D-81C7-9F5B-7614-15F8F98BB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159EA1-57FB-9245-DC6B-1251743A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9B97-A65D-4ED9-9357-FE7DD8845D61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0F8FB7-87C2-1E17-1AAC-3E6F22CA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395A4D-A936-045C-F618-B80B9088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15B4-810A-4401-B54E-EF73CB536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88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B219C-D634-B0E8-339E-0FF442EB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57B7F4-D4A3-0839-3E3A-775171080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A9DF2-82BF-D516-6CA1-D647C3E2C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574A85-E35B-3FAA-C83C-F0E5B4AD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9B97-A65D-4ED9-9357-FE7DD8845D61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48B1D-41AD-0969-3E06-D8367B89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84C56-DED4-63A8-C9B1-8867F014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15B4-810A-4401-B54E-EF73CB536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1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B06387-E97E-2E46-1307-829A0ACF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6251A6-B4F8-2AD2-9B60-6AAA2C816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8944C-64BC-F055-2596-1BA2BA309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09B97-A65D-4ED9-9357-FE7DD8845D61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7A944-9825-ADE9-130C-136432CFB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657F4-8F41-D881-FD79-F26922046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115B4-810A-4401-B54E-EF73CB536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6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7DC6B-9985-8867-23F9-7541F2066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/>
              <a:t>专业物理实验期末报告</a:t>
            </a:r>
            <a:br>
              <a:rPr lang="en-US" altLang="zh-CN" dirty="0"/>
            </a:br>
            <a:r>
              <a:rPr lang="zh-CN" altLang="en-US" dirty="0"/>
              <a:t>天文观测基础实验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C4BD45-878D-C59B-DED0-A530DBB5A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郭力豪 </a:t>
            </a:r>
            <a:r>
              <a:rPr lang="en-US" altLang="zh-CN" dirty="0"/>
              <a:t>F2107201</a:t>
            </a:r>
          </a:p>
          <a:p>
            <a:r>
              <a:rPr lang="en-US" altLang="zh-CN" dirty="0"/>
              <a:t>2024.6.15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88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317C1-D7EC-CA73-4354-64582E14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实验设备：望远镜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356C7-8BBC-67B8-3515-285D6749D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549"/>
            <a:ext cx="6756070" cy="53470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安装步骤：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拆开包装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组装三脚架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安装经纬仪 顺时针拧紧 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调整经纬仪 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安装寻星镜 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安装天顶镜和目镜 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打开望远镜盖子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观测步骤：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找目标对焦 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校准寻星镜 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安装手机支架 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拍摄天体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EF81D8-64FD-2D1D-6A77-13AE1D51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870" y="11871"/>
            <a:ext cx="3363200" cy="28144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01D45C-9F15-4661-80E7-B0C1EAB77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869" y="2834770"/>
            <a:ext cx="3363199" cy="39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1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4F230-6B84-8829-E22F-04AC6457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实验设备：望远镜  天体照片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95CA3F-C40F-B1B9-AAC8-31C95AACA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11" y="2536722"/>
            <a:ext cx="4624403" cy="314914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896EE7-ACA7-85F5-837E-1779FE075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14" y="2536722"/>
            <a:ext cx="3497051" cy="31491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5F67B7-E64E-D226-A7A9-16B994999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66" y="2536722"/>
            <a:ext cx="3644878" cy="314914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5CFC20D-563D-41C6-C2DF-DB3B50435F11}"/>
              </a:ext>
            </a:extLst>
          </p:cNvPr>
          <p:cNvSpPr txBox="1"/>
          <p:nvPr/>
        </p:nvSpPr>
        <p:spPr>
          <a:xfrm>
            <a:off x="2153265" y="57813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月球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65CE35-2963-BC7E-A7E9-C3B7D509705C}"/>
              </a:ext>
            </a:extLst>
          </p:cNvPr>
          <p:cNvSpPr txBox="1"/>
          <p:nvPr/>
        </p:nvSpPr>
        <p:spPr>
          <a:xfrm>
            <a:off x="5988642" y="5781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椭圆星系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96DD51-8E41-9B8E-19A1-9282ADB0EB46}"/>
              </a:ext>
            </a:extLst>
          </p:cNvPr>
          <p:cNvSpPr txBox="1"/>
          <p:nvPr/>
        </p:nvSpPr>
        <p:spPr>
          <a:xfrm>
            <a:off x="9564953" y="5781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涡旋星系</a:t>
            </a:r>
          </a:p>
        </p:txBody>
      </p:sp>
    </p:spTree>
    <p:extLst>
      <p:ext uri="{BB962C8B-B14F-4D97-AF65-F5344CB8AC3E}">
        <p14:creationId xmlns:p14="http://schemas.microsoft.com/office/powerpoint/2010/main" val="333706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A2A2E-7DBB-096F-B321-30478C33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实验内容：测算球状星团年龄  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BB516-CEFB-CB7A-1BB2-AAF83DAC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6440"/>
          </a:xfrm>
        </p:spPr>
        <p:txBody>
          <a:bodyPr/>
          <a:lstStyle/>
          <a:p>
            <a:r>
              <a:rPr lang="zh-CN" altLang="en-US" dirty="0"/>
              <a:t>球状星团：结构致密，呈球形。恒星年龄相似（星团年龄）。大质量恒星已死亡， 成员恒星质量较小 。</a:t>
            </a:r>
            <a:endParaRPr lang="en-US" altLang="zh-CN" dirty="0"/>
          </a:p>
          <a:p>
            <a:r>
              <a:rPr lang="zh-CN" altLang="en-US" dirty="0"/>
              <a:t>赫罗图：展示了恒星的演化进程。新生成的恒星出现在主序带上；随着年龄增长，恒星偏离主序带。恒星质量越大，越早离开主序带，寿命越短。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13A35B-FCE5-F9D6-7F69-2DF423492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57" y="3808372"/>
            <a:ext cx="4935743" cy="30496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32DC68-7BE8-1BFA-15E4-7978452AE755}"/>
              </a:ext>
            </a:extLst>
          </p:cNvPr>
          <p:cNvSpPr txBox="1"/>
          <p:nvPr/>
        </p:nvSpPr>
        <p:spPr>
          <a:xfrm>
            <a:off x="838200" y="3981317"/>
            <a:ext cx="6147128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质量越大的恒星，处于赫罗图上光度越大、温度越大的位置（越左上）。</a:t>
            </a: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经过演化，等龄线左上脱离主序带，产生转折点</a:t>
            </a: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测量转折点的位置即得星团年龄。</a:t>
            </a:r>
          </a:p>
        </p:txBody>
      </p:sp>
      <p:sp>
        <p:nvSpPr>
          <p:cNvPr id="7" name="L 形 6">
            <a:extLst>
              <a:ext uri="{FF2B5EF4-FFF2-40B4-BE49-F238E27FC236}">
                <a16:creationId xmlns:a16="http://schemas.microsoft.com/office/drawing/2014/main" id="{9876B9E1-5512-E3FB-F0D2-7C7B390F3511}"/>
              </a:ext>
            </a:extLst>
          </p:cNvPr>
          <p:cNvSpPr/>
          <p:nvPr/>
        </p:nvSpPr>
        <p:spPr>
          <a:xfrm rot="2116328">
            <a:off x="10226428" y="4376358"/>
            <a:ext cx="2093820" cy="1463384"/>
          </a:xfrm>
          <a:prstGeom prst="corner">
            <a:avLst>
              <a:gd name="adj1" fmla="val 27741"/>
              <a:gd name="adj2" fmla="val 28405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75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6C13A-B09E-C5CD-ACF0-CA3ECA85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实验内容：测算球状星团年龄  数据处理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68D9CA-03EC-A253-F2FC-AD6BEF20F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1537"/>
                <a:ext cx="10515600" cy="3950426"/>
              </a:xfrm>
            </p:spPr>
            <p:txBody>
              <a:bodyPr/>
              <a:lstStyle/>
              <a:p>
                <a:r>
                  <a:rPr lang="zh-CN" altLang="en-US" dirty="0"/>
                  <a:t>数据是从图像上直接取得的，需要进行处理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剔除不属于该星团的恒星数据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成员概率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星团的亮度被多种因素干扰（大气散射、大气吸收等）需要修正：消光改正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视星等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换算为绝对星等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lit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pc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横坐标色指数：短波与长波的视星等差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𝑠h𝑜𝑟𝑡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𝑙𝑜𝑛𝑔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68D9CA-03EC-A253-F2FC-AD6BEF20F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1537"/>
                <a:ext cx="10515600" cy="3950426"/>
              </a:xfrm>
              <a:blipFill>
                <a:blip r:embed="rId2"/>
                <a:stretch>
                  <a:fillRect l="-1043" t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88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C33DB-9A13-734D-D5CF-DD1125AE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实验内容：测算球状星团年龄  结果比较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FFFF8-E3AE-7A26-44EF-C2080C6E8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2917" cy="4351338"/>
          </a:xfrm>
        </p:spPr>
        <p:txBody>
          <a:bodyPr/>
          <a:lstStyle/>
          <a:p>
            <a:r>
              <a:rPr lang="zh-CN" altLang="en-US" dirty="0"/>
              <a:t>得到星团的赫罗图</a:t>
            </a:r>
            <a:endParaRPr lang="en-US" altLang="zh-CN" dirty="0"/>
          </a:p>
          <a:p>
            <a:r>
              <a:rPr lang="zh-CN" altLang="en-US" dirty="0"/>
              <a:t>与标准等龄线比较，得到星团的年龄估算值为</a:t>
            </a:r>
            <a:r>
              <a:rPr lang="en-US" altLang="zh-CN" dirty="0"/>
              <a:t>10.30Gyr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说明：这里测算的星团是</a:t>
            </a:r>
            <a:r>
              <a:rPr lang="en-US" altLang="zh-CN" dirty="0"/>
              <a:t>NGC 6101</a:t>
            </a:r>
            <a:r>
              <a:rPr lang="zh-CN" altLang="en-US" dirty="0"/>
              <a:t>星团，更精细的年龄估算值为</a:t>
            </a:r>
            <a:r>
              <a:rPr lang="en-US" altLang="zh-CN" dirty="0"/>
              <a:t>12.54Gyr</a:t>
            </a:r>
            <a:r>
              <a:rPr lang="zh-CN" altLang="en-US" dirty="0"/>
              <a:t>。但由于使用的处理程序过于粗糙，精度有限。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D1A80A-404F-09B2-969F-F16DBC77C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41" y="2179122"/>
            <a:ext cx="5766559" cy="343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3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7DC6B-9985-8867-23F9-7541F2066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谢谢！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B5922E3-6A76-E5FF-AB3A-F51E67E2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3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326</Words>
  <Application>Microsoft Office PowerPoint</Application>
  <PresentationFormat>宽屏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专业物理实验期末报告 天文观测基础实验</vt:lpstr>
      <vt:lpstr>实验设备：望远镜</vt:lpstr>
      <vt:lpstr>实验设备：望远镜  天体照片</vt:lpstr>
      <vt:lpstr>实验内容：测算球状星团年龄  原理</vt:lpstr>
      <vt:lpstr>实验内容：测算球状星团年龄  数据处理</vt:lpstr>
      <vt:lpstr>实验内容：测算球状星团年龄  结果比较</vt:lpstr>
      <vt:lpstr> 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Lyhow Goo</dc:creator>
  <cp:lastModifiedBy>Lyhow Goo</cp:lastModifiedBy>
  <cp:revision>3</cp:revision>
  <dcterms:created xsi:type="dcterms:W3CDTF">2024-06-09T12:00:28Z</dcterms:created>
  <dcterms:modified xsi:type="dcterms:W3CDTF">2024-06-09T12:39:29Z</dcterms:modified>
</cp:coreProperties>
</file>