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Rubik Black"/>
      <p:bold r:id="rId16"/>
      <p:boldItalic r:id="rId17"/>
    </p:embeddedFont>
    <p:embeddedFont>
      <p:font typeface="Electrolize"/>
      <p:regular r:id="rId18"/>
    </p:embeddedFont>
    <p:embeddedFont>
      <p:font typeface="Kar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.fntdata"/><Relationship Id="rId11" Type="http://schemas.openxmlformats.org/officeDocument/2006/relationships/slide" Target="slides/slide7.xml"/><Relationship Id="rId22" Type="http://schemas.openxmlformats.org/officeDocument/2006/relationships/font" Target="fonts/Karla-boldItalic.fntdata"/><Relationship Id="rId10" Type="http://schemas.openxmlformats.org/officeDocument/2006/relationships/slide" Target="slides/slide6.xml"/><Relationship Id="rId21" Type="http://schemas.openxmlformats.org/officeDocument/2006/relationships/font" Target="fonts/Karl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17" Type="http://schemas.openxmlformats.org/officeDocument/2006/relationships/font" Target="fonts/RubikBlack-boldItalic.fntdata"/><Relationship Id="rId16" Type="http://schemas.openxmlformats.org/officeDocument/2006/relationships/font" Target="fonts/RubikBlack-bold.fntdata"/><Relationship Id="rId5" Type="http://schemas.openxmlformats.org/officeDocument/2006/relationships/slide" Target="slides/slide1.xml"/><Relationship Id="rId19" Type="http://schemas.openxmlformats.org/officeDocument/2006/relationships/font" Target="fonts/Karla-regular.fntdata"/><Relationship Id="rId6" Type="http://schemas.openxmlformats.org/officeDocument/2006/relationships/slide" Target="slides/slide2.xml"/><Relationship Id="rId18" Type="http://schemas.openxmlformats.org/officeDocument/2006/relationships/font" Target="fonts/Electroliz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4d2792e9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4d2792e9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88439c7f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88439c7f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0860aa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10860aa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DADAD"/>
                </a:solidFill>
              </a:rPr>
              <a:t>What’s Tiny Tasks? We’re here to give a helping hand to folks with ADHD. Our mission is to create: </a:t>
            </a:r>
            <a:endParaRPr sz="1200">
              <a:solidFill>
                <a:srgbClr val="ADADA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ADADAD"/>
              </a:buClr>
              <a:buSzPts val="1200"/>
              <a:buChar char="●"/>
            </a:pPr>
            <a:r>
              <a:rPr lang="en" sz="1200">
                <a:solidFill>
                  <a:srgbClr val="ADADAD"/>
                </a:solidFill>
              </a:rPr>
              <a:t>A user-friendly mobile planner and to-do list that helps you stay on top of your tasks and get things done without all the usual clutter and confusion.</a:t>
            </a:r>
            <a:endParaRPr sz="1200">
              <a:solidFill>
                <a:srgbClr val="ADADA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200"/>
              <a:buChar char="●"/>
            </a:pPr>
            <a:r>
              <a:rPr lang="en" sz="1200">
                <a:solidFill>
                  <a:srgbClr val="ADADAD"/>
                </a:solidFill>
              </a:rPr>
              <a:t>Aimed towards the ADHD community, but anyone who wants a simple and effective way to manage their tasks can benefit from our app</a:t>
            </a:r>
            <a:endParaRPr sz="1200">
              <a:solidFill>
                <a:srgbClr val="ADADA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200"/>
              <a:buChar char="●"/>
            </a:pPr>
            <a:r>
              <a:rPr lang="en" sz="1200">
                <a:solidFill>
                  <a:srgbClr val="ADADAD"/>
                </a:solidFill>
              </a:rPr>
              <a:t>Provide a minimalist and clutter-free experience</a:t>
            </a:r>
            <a:endParaRPr sz="1200">
              <a:solidFill>
                <a:srgbClr val="ADADA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DADAD"/>
                </a:solidFill>
              </a:rPr>
              <a:t>Specific features:</a:t>
            </a:r>
            <a:endParaRPr sz="1200">
              <a:solidFill>
                <a:srgbClr val="ADADA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ADADAD"/>
              </a:buClr>
              <a:buSzPts val="1200"/>
              <a:buChar char="-"/>
            </a:pPr>
            <a:r>
              <a:rPr lang="en" sz="1200">
                <a:solidFill>
                  <a:srgbClr val="ADADAD"/>
                </a:solidFill>
              </a:rPr>
              <a:t>Timeboxing: You can set aside specific time slots for your tasks, making sure you stay focused.</a:t>
            </a:r>
            <a:endParaRPr sz="1200">
              <a:solidFill>
                <a:srgbClr val="ADADA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200"/>
              <a:buChar char="-"/>
            </a:pPr>
            <a:r>
              <a:rPr lang="en" sz="1200">
                <a:solidFill>
                  <a:srgbClr val="ADADAD"/>
                </a:solidFill>
              </a:rPr>
              <a:t>Task Prioritization: We help you figure out what's most important so you can tackle things in the right order.</a:t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25d80b41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25d80b4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25d80b41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25d80b41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6f160ad3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86f160ad3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6f160ad3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86f160ad3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6f160ad3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86f160ad3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6f160ad3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86f160ad3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reminder has time data associated with it.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only really need the deadline time code,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but there is also the time and date associated with when the action was made.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validate the time codes </a:t>
            </a:r>
            <a:r>
              <a:rPr lang="en"/>
              <a:t>because</a:t>
            </a:r>
            <a:r>
              <a:rPr lang="en"/>
              <a:t> it lets us ensure that notifications are sent at the correct times and according to the user's preferences.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we have passed the deadline, then we need to issue the push notification and log that the notification has been issued.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will keep issuing notifications if the current one gets cleared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every time the device restarts, the notifications get cleared, so we need to re-issue 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and users shouldn’t be able to just ignore a notification that they set for themselves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But we also need to make sure we don’t send more than one notification at a time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86f160ad3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86f160ad3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3" name="Google Shape;53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5" name="Google Shape;55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6" name="Google Shape;56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7" name="Google Shape;57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8" name="Google Shape;58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9" name="Google Shape;59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" name="Google Shape;60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1" name="Google Shape;61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2" name="Google Shape;62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3" name="Google Shape;63;p13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3" type="subTitle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73" name="Google Shape;73;p1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" name="Google Shape;74;p1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75" name="Google Shape;75;p1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76" name="Google Shape;76;p1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7" name="Google Shape;77;p1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8" name="Google Shape;78;p1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9" name="Google Shape;79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0" name="Google Shape;80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1" name="Google Shape;81;p1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2" name="Google Shape;82;p1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3" name="Google Shape;83;p14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2" type="subTitle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3" type="subTitle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4" type="subTitle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6" type="subTitle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7" type="subTitle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8" type="subTitle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9" type="subTitle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3" type="subTitle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15" type="subTitle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99" name="Google Shape;99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" name="Google Shape;100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01" name="Google Shape;101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02" name="Google Shape;102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03" name="Google Shape;103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4" name="Google Shape;104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5" name="Google Shape;105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7" name="Google Shape;107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8" name="Google Shape;108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9" name="Google Shape;109;p15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2" type="subTitle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3" type="subTitle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4" type="subTitle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5" type="subTitle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7" type="subTitle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8" type="subTitle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21" name="Google Shape;121;p1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" name="Google Shape;122;p1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23" name="Google Shape;123;p1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24" name="Google Shape;124;p1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25" name="Google Shape;125;p1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6" name="Google Shape;126;p1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" name="Google Shape;129;p1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" name="Google Shape;130;p1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1" name="Google Shape;131;p16"/>
          <p:cNvSpPr txBox="1"/>
          <p:nvPr>
            <p:ph idx="1" type="subTitle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2" type="subTitle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3" type="subTitle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4" type="subTitle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TITLE_AND_TWO_COLUMNS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39" name="Google Shape;139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" name="Google Shape;140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41" name="Google Shape;141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2" name="Google Shape;142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43" name="Google Shape;143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44" name="Google Shape;144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45" name="Google Shape;145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6" name="Google Shape;146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47" name="Google Shape;147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" name="Google Shape;148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9" name="Google Shape;149;p17"/>
          <p:cNvSpPr txBox="1"/>
          <p:nvPr>
            <p:ph idx="1" type="subTitle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7"/>
          <p:cNvSpPr/>
          <p:nvPr>
            <p:ph idx="2" type="pic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18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55" name="Google Shape;155;p18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18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57" name="Google Shape;157;p18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8" name="Google Shape;158;p18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9" name="Google Shape;159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0" name="Google Shape;160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1" name="Google Shape;161;p18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2" name="Google Shape;162;p18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" name="Google Shape;163;p18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4" name="Google Shape;164;p18"/>
          <p:cNvSpPr txBox="1"/>
          <p:nvPr>
            <p:ph hasCustomPrompt="1"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5" name="Google Shape;165;p18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69" name="Google Shape;169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71" name="Google Shape;171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72" name="Google Shape;172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73" name="Google Shape;173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74" name="Google Shape;174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7" name="Google Shape;177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9" name="Google Shape;179;p19"/>
          <p:cNvSpPr txBox="1"/>
          <p:nvPr>
            <p:ph hasCustomPrompt="1"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0" name="Google Shape;180;p19"/>
          <p:cNvSpPr txBox="1"/>
          <p:nvPr>
            <p:ph idx="1" type="subTitle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hasCustomPrompt="1" idx="2" type="title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2" name="Google Shape;182;p19"/>
          <p:cNvSpPr txBox="1"/>
          <p:nvPr>
            <p:ph idx="3" type="subTitle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hasCustomPrompt="1" idx="4" type="title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84" name="Google Shape;184;p19"/>
          <p:cNvSpPr txBox="1"/>
          <p:nvPr>
            <p:ph idx="5" type="subTitle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20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88" name="Google Shape;188;p20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" name="Google Shape;189;p20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90" name="Google Shape;190;p20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1" name="Google Shape;191;p20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" name="Google Shape;193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4" name="Google Shape;194;p20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20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20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7" name="Google Shape;197;p20"/>
          <p:cNvSpPr txBox="1"/>
          <p:nvPr>
            <p:ph idx="1" type="subTitle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8" name="Google Shape;198;p20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1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02" name="Google Shape;202;p21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" name="Google Shape;203;p21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04" name="Google Shape;204;p21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5" name="Google Shape;205;p21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06" name="Google Shape;206;p21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07" name="Google Shape;207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8" name="Google Shape;208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09" name="Google Shape;209;p21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0" name="Google Shape;210;p21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1" name="Google Shape;211;p21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12" name="Google Shape;212;p21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21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21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21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16" name="Google Shape;216;p21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" name="Google Shape;219;p21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" name="Google Shape;220;p21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21" name="Google Shape;221;p21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2" name="Google Shape;222;p21"/>
          <p:cNvSpPr txBox="1"/>
          <p:nvPr>
            <p:ph idx="1" type="subTitle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2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6" name="Google Shape;226;p2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" name="Google Shape;227;p2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28" name="Google Shape;228;p2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9" name="Google Shape;229;p2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30" name="Google Shape;230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1" name="Google Shape;231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32" name="Google Shape;232;p2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3" name="Google Shape;233;p2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2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5" name="Google Shape;235;p22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6" name="Google Shape;236;p22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7" name="Google Shape;237;p22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2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41" name="Google Shape;241;p2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2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43" name="Google Shape;243;p2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44" name="Google Shape;244;p2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5" name="Google Shape;245;p2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6" name="Google Shape;246;p2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7" name="Google Shape;247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8" name="Google Shape;248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9" name="Google Shape;249;p2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0" name="Google Shape;250;p2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1" name="Google Shape;251;p23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/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4.jpg"/><Relationship Id="rId5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4.jp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jpg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jp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/>
          <p:nvPr/>
        </p:nvSpPr>
        <p:spPr>
          <a:xfrm>
            <a:off x="386150" y="997050"/>
            <a:ext cx="8446200" cy="314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28638" rotWithShape="0" algn="bl" dir="5400000" dist="85725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"/>
          <p:cNvSpPr txBox="1"/>
          <p:nvPr>
            <p:ph type="ctrTitle"/>
          </p:nvPr>
        </p:nvSpPr>
        <p:spPr>
          <a:xfrm>
            <a:off x="311700" y="1245900"/>
            <a:ext cx="8520600" cy="1740300"/>
          </a:xfrm>
          <a:prstGeom prst="rect">
            <a:avLst/>
          </a:prstGeom>
          <a:effectLst>
            <a:outerShdw blurRad="42863" rotWithShape="0" algn="bl" dir="5400000" dist="19050">
              <a:schemeClr val="lt1">
                <a:alpha val="90000"/>
              </a:scheme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Electrolize"/>
                <a:ea typeface="Electrolize"/>
                <a:cs typeface="Electrolize"/>
                <a:sym typeface="Electrolize"/>
              </a:rPr>
              <a:t>Team Cyberpunk Presents:</a:t>
            </a:r>
            <a:endParaRPr b="1" sz="22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lectrolize"/>
              <a:ea typeface="Electrolize"/>
              <a:cs typeface="Electrolize"/>
              <a:sym typeface="Electroliz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lectrolize"/>
                <a:ea typeface="Electrolize"/>
                <a:cs typeface="Electrolize"/>
                <a:sym typeface="Electrolize"/>
              </a:rPr>
              <a:t>Tiny Tasks</a:t>
            </a:r>
            <a:endParaRPr b="1"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60" name="Google Shape;260;p25"/>
          <p:cNvSpPr txBox="1"/>
          <p:nvPr>
            <p:ph idx="1" type="subTitle"/>
          </p:nvPr>
        </p:nvSpPr>
        <p:spPr>
          <a:xfrm>
            <a:off x="348950" y="3254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rPr>
              <a:t>Cristal Cervantes, Kyle Laxamana, Joseph Paxton, Sagar Patel, Alexis Cruz Aboytes</a:t>
            </a:r>
            <a:endParaRPr b="1" sz="1600">
              <a:solidFill>
                <a:schemeClr val="dk1"/>
              </a:solidFill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61" name="Google Shape;2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title"/>
          </p:nvPr>
        </p:nvSpPr>
        <p:spPr>
          <a:xfrm>
            <a:off x="16158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346" name="Google Shape;346;p34"/>
          <p:cNvSpPr txBox="1"/>
          <p:nvPr>
            <p:ph idx="1" type="body"/>
          </p:nvPr>
        </p:nvSpPr>
        <p:spPr>
          <a:xfrm>
            <a:off x="4668375" y="28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Our proposal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267" name="Google Shape;267;p26"/>
          <p:cNvSpPr txBox="1"/>
          <p:nvPr>
            <p:ph idx="4294967295" type="subTitle"/>
          </p:nvPr>
        </p:nvSpPr>
        <p:spPr>
          <a:xfrm>
            <a:off x="783025" y="1320625"/>
            <a:ext cx="7500600" cy="3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37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en" sz="1964">
                <a:solidFill>
                  <a:schemeClr val="dk1"/>
                </a:solidFill>
              </a:rPr>
              <a:t>A user-friendly mobile planner and to-do list </a:t>
            </a:r>
            <a:endParaRPr sz="1964">
              <a:solidFill>
                <a:schemeClr val="dk1"/>
              </a:solidFill>
            </a:endParaRPr>
          </a:p>
          <a:p>
            <a:pPr indent="-35337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en" sz="1964">
                <a:solidFill>
                  <a:schemeClr val="dk1"/>
                </a:solidFill>
              </a:rPr>
              <a:t>Aimed towards the ADHD community</a:t>
            </a:r>
            <a:endParaRPr sz="1964">
              <a:solidFill>
                <a:schemeClr val="dk1"/>
              </a:solidFill>
            </a:endParaRPr>
          </a:p>
          <a:p>
            <a:pPr indent="-35337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Char char="●"/>
            </a:pPr>
            <a:r>
              <a:rPr lang="en" sz="1964">
                <a:solidFill>
                  <a:schemeClr val="dk1"/>
                </a:solidFill>
              </a:rPr>
              <a:t>Provide a minimalist and clutter-free experience</a:t>
            </a:r>
            <a:endParaRPr sz="196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425" y="2995075"/>
            <a:ext cx="2585925" cy="17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650" y="2995287"/>
            <a:ext cx="2585923" cy="1723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2525" y="2769938"/>
            <a:ext cx="2898950" cy="217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715050" y="19455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UML Sequence Diagram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276" name="Google Shape;2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875" y="943900"/>
            <a:ext cx="5104250" cy="3806200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5400000" dist="19050">
              <a:schemeClr val="dk1">
                <a:alpha val="66000"/>
              </a:schemeClr>
            </a:outerShdw>
          </a:effectLst>
        </p:spPr>
      </p:pic>
      <p:sp>
        <p:nvSpPr>
          <p:cNvPr id="277" name="Google Shape;277;p27"/>
          <p:cNvSpPr/>
          <p:nvPr/>
        </p:nvSpPr>
        <p:spPr>
          <a:xfrm>
            <a:off x="5836977" y="2024059"/>
            <a:ext cx="378300" cy="160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3419691" y="4364013"/>
            <a:ext cx="2094000" cy="160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FF2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725" y="896238"/>
            <a:ext cx="286250" cy="4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7"/>
          <p:cNvSpPr/>
          <p:nvPr/>
        </p:nvSpPr>
        <p:spPr>
          <a:xfrm rot="-4080775">
            <a:off x="3388811" y="1518876"/>
            <a:ext cx="378208" cy="12005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357188" rotWithShape="0" algn="bl" dir="5400000" dist="19050">
              <a:schemeClr val="dk1">
                <a:alpha val="6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type="title"/>
          </p:nvPr>
        </p:nvSpPr>
        <p:spPr>
          <a:xfrm>
            <a:off x="193450" y="19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lectrolize"/>
                <a:ea typeface="Electrolize"/>
                <a:cs typeface="Electrolize"/>
                <a:sym typeface="Electrolize"/>
              </a:rPr>
              <a:t>Use Cases Diagram - Account </a:t>
            </a:r>
            <a:r>
              <a:rPr b="1" lang="en">
                <a:latin typeface="Electrolize"/>
                <a:ea typeface="Electrolize"/>
                <a:cs typeface="Electrolize"/>
                <a:sym typeface="Electrolize"/>
              </a:rPr>
              <a:t>Registration</a:t>
            </a:r>
            <a:endParaRPr b="1"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286" name="Google Shape;2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500" y="817088"/>
            <a:ext cx="3839975" cy="4166925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19050">
              <a:schemeClr val="dk1">
                <a:alpha val="74000"/>
              </a:schemeClr>
            </a:outerShdw>
          </a:effectLst>
        </p:spPr>
      </p:pic>
      <p:pic>
        <p:nvPicPr>
          <p:cNvPr id="287" name="Google Shape;2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00" y="930750"/>
            <a:ext cx="1713050" cy="3709299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8" name="Google Shape;28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8125" y="930738"/>
            <a:ext cx="1713050" cy="3709315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89" name="Google Shape;289;p28"/>
          <p:cNvSpPr txBox="1"/>
          <p:nvPr/>
        </p:nvSpPr>
        <p:spPr>
          <a:xfrm>
            <a:off x="1502025" y="4640050"/>
            <a:ext cx="154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Mockup designs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311700" y="32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Use Cases Diagram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295" name="Google Shape;2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499" y="847813"/>
            <a:ext cx="4520699" cy="4030150"/>
          </a:xfrm>
          <a:prstGeom prst="rect">
            <a:avLst/>
          </a:prstGeom>
          <a:noFill/>
          <a:ln>
            <a:noFill/>
          </a:ln>
          <a:effectLst>
            <a:outerShdw blurRad="357188" rotWithShape="0" algn="bl" dir="5400000" dist="19050">
              <a:schemeClr val="dk1">
                <a:alpha val="71000"/>
              </a:schemeClr>
            </a:outerShdw>
          </a:effectLst>
        </p:spPr>
      </p:pic>
      <p:sp>
        <p:nvSpPr>
          <p:cNvPr id="296" name="Google Shape;296;p29"/>
          <p:cNvSpPr/>
          <p:nvPr/>
        </p:nvSpPr>
        <p:spPr>
          <a:xfrm>
            <a:off x="7246475" y="3242875"/>
            <a:ext cx="966000" cy="473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 txBox="1"/>
          <p:nvPr/>
        </p:nvSpPr>
        <p:spPr>
          <a:xfrm>
            <a:off x="7211825" y="3279475"/>
            <a:ext cx="10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pic>
        <p:nvPicPr>
          <p:cNvPr id="298" name="Google Shape;2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50" y="1017725"/>
            <a:ext cx="1764613" cy="3820976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9" name="Google Shape;299;p29"/>
          <p:cNvSpPr txBox="1"/>
          <p:nvPr/>
        </p:nvSpPr>
        <p:spPr>
          <a:xfrm>
            <a:off x="922350" y="4763250"/>
            <a:ext cx="154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Mockup designs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300" name="Google Shape;30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4127" y="1017723"/>
            <a:ext cx="1764625" cy="3820978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Use Cases Diagram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06" name="Google Shape;3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9075" y="975300"/>
            <a:ext cx="6044476" cy="3498750"/>
          </a:xfrm>
          <a:prstGeom prst="rect">
            <a:avLst/>
          </a:prstGeom>
          <a:noFill/>
          <a:ln>
            <a:noFill/>
          </a:ln>
          <a:effectLst>
            <a:outerShdw blurRad="328613" rotWithShape="0" algn="bl" dir="5400000" dist="19050">
              <a:schemeClr val="dk1">
                <a:alpha val="66000"/>
              </a:schemeClr>
            </a:outerShdw>
          </a:effectLst>
        </p:spPr>
      </p:pic>
      <p:sp>
        <p:nvSpPr>
          <p:cNvPr id="307" name="Google Shape;307;p30"/>
          <p:cNvSpPr/>
          <p:nvPr/>
        </p:nvSpPr>
        <p:spPr>
          <a:xfrm>
            <a:off x="8098850" y="3295775"/>
            <a:ext cx="824700" cy="400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0"/>
          <p:cNvSpPr txBox="1"/>
          <p:nvPr/>
        </p:nvSpPr>
        <p:spPr>
          <a:xfrm>
            <a:off x="7993550" y="3295775"/>
            <a:ext cx="10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pic>
        <p:nvPicPr>
          <p:cNvPr id="309" name="Google Shape;3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00" y="1480275"/>
            <a:ext cx="1543400" cy="3341950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0" name="Google Shape;31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9325" y="1480250"/>
            <a:ext cx="1543400" cy="3341999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71450">
              <a:srgbClr val="000000">
                <a:alpha val="33000"/>
              </a:srgbClr>
            </a:outerShdw>
          </a:effectLst>
        </p:spPr>
      </p:pic>
      <p:pic>
        <p:nvPicPr>
          <p:cNvPr id="311" name="Google Shape;31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93500" y="3560650"/>
            <a:ext cx="1988950" cy="12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0"/>
          <p:cNvSpPr txBox="1"/>
          <p:nvPr/>
        </p:nvSpPr>
        <p:spPr>
          <a:xfrm>
            <a:off x="1240750" y="4763250"/>
            <a:ext cx="154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Mockup designs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>
            <p:ph type="title"/>
          </p:nvPr>
        </p:nvSpPr>
        <p:spPr>
          <a:xfrm>
            <a:off x="311700" y="20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Use Cases Diagram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18" name="Google Shape;3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500" y="822850"/>
            <a:ext cx="4218149" cy="4085975"/>
          </a:xfrm>
          <a:prstGeom prst="rect">
            <a:avLst/>
          </a:prstGeom>
          <a:noFill/>
          <a:ln>
            <a:noFill/>
          </a:ln>
          <a:effectLst>
            <a:outerShdw blurRad="328613" rotWithShape="0" algn="bl" dir="5400000" dist="19050">
              <a:schemeClr val="dk1">
                <a:alpha val="64999"/>
              </a:schemeClr>
            </a:outerShdw>
          </a:effectLst>
        </p:spPr>
      </p:pic>
      <p:sp>
        <p:nvSpPr>
          <p:cNvPr id="319" name="Google Shape;319;p31"/>
          <p:cNvSpPr/>
          <p:nvPr/>
        </p:nvSpPr>
        <p:spPr>
          <a:xfrm>
            <a:off x="7401750" y="3566475"/>
            <a:ext cx="630300" cy="302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1"/>
          <p:cNvSpPr txBox="1"/>
          <p:nvPr/>
        </p:nvSpPr>
        <p:spPr>
          <a:xfrm>
            <a:off x="7312950" y="3548175"/>
            <a:ext cx="80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MongoDB</a:t>
            </a:r>
            <a:endParaRPr sz="1000"/>
          </a:p>
        </p:txBody>
      </p:sp>
      <p:pic>
        <p:nvPicPr>
          <p:cNvPr id="321" name="Google Shape;32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4838" y="836975"/>
            <a:ext cx="1873949" cy="4057724"/>
          </a:xfrm>
          <a:prstGeom prst="rect">
            <a:avLst/>
          </a:prstGeom>
          <a:noFill/>
          <a:ln>
            <a:noFill/>
          </a:ln>
          <a:effectLst>
            <a:outerShdw blurRad="200025" rotWithShape="0" algn="bl" dir="5400000" dist="19050">
              <a:schemeClr val="dk1">
                <a:alpha val="50000"/>
              </a:schemeClr>
            </a:outerShdw>
          </a:effectLst>
        </p:spPr>
      </p:pic>
      <p:sp>
        <p:nvSpPr>
          <p:cNvPr id="322" name="Google Shape;322;p31"/>
          <p:cNvSpPr txBox="1"/>
          <p:nvPr/>
        </p:nvSpPr>
        <p:spPr>
          <a:xfrm>
            <a:off x="2186663" y="4820400"/>
            <a:ext cx="63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Mockup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>
            <p:ph type="title"/>
          </p:nvPr>
        </p:nvSpPr>
        <p:spPr>
          <a:xfrm>
            <a:off x="311700" y="25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Use Cases Diagram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pic>
        <p:nvPicPr>
          <p:cNvPr id="328" name="Google Shape;3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50" y="1202275"/>
            <a:ext cx="4488425" cy="336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pic>
      <p:pic>
        <p:nvPicPr>
          <p:cNvPr id="329" name="Google Shape;32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800" y="830400"/>
            <a:ext cx="5271501" cy="411252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2"/>
          <p:cNvSpPr/>
          <p:nvPr/>
        </p:nvSpPr>
        <p:spPr>
          <a:xfrm>
            <a:off x="7535550" y="3996275"/>
            <a:ext cx="965700" cy="42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 txBox="1"/>
          <p:nvPr/>
        </p:nvSpPr>
        <p:spPr>
          <a:xfrm>
            <a:off x="7500750" y="4009625"/>
            <a:ext cx="10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lectrolize"/>
                <a:ea typeface="Electrolize"/>
                <a:cs typeface="Electrolize"/>
                <a:sym typeface="Electrolize"/>
              </a:rPr>
              <a:t>Technical platforms</a:t>
            </a:r>
            <a:endParaRPr>
              <a:latin typeface="Electrolize"/>
              <a:ea typeface="Electrolize"/>
              <a:cs typeface="Electrolize"/>
              <a:sym typeface="Electrolize"/>
            </a:endParaRPr>
          </a:p>
        </p:txBody>
      </p:sp>
      <p:sp>
        <p:nvSpPr>
          <p:cNvPr id="337" name="Google Shape;337;p33"/>
          <p:cNvSpPr txBox="1"/>
          <p:nvPr>
            <p:ph idx="4294967295" type="subTitle"/>
          </p:nvPr>
        </p:nvSpPr>
        <p:spPr>
          <a:xfrm>
            <a:off x="598075" y="1236025"/>
            <a:ext cx="8107200" cy="32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Frontend: React Native + Expo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Backend: Node.js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Database: MongoDB Realm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8" name="Google Shape;3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588" y="674825"/>
            <a:ext cx="2492751" cy="1385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69000"/>
              </a:schemeClr>
            </a:outerShdw>
          </a:effectLst>
        </p:spPr>
      </p:pic>
      <p:pic>
        <p:nvPicPr>
          <p:cNvPr id="339" name="Google Shape;33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438" y="2260007"/>
            <a:ext cx="2735027" cy="735849"/>
          </a:xfrm>
          <a:prstGeom prst="rect">
            <a:avLst/>
          </a:prstGeom>
          <a:noFill/>
          <a:ln>
            <a:noFill/>
          </a:ln>
          <a:effectLst>
            <a:outerShdw blurRad="28575" rotWithShape="0" algn="bl" dir="5400000" dist="19050">
              <a:schemeClr val="dk1">
                <a:alpha val="93000"/>
              </a:schemeClr>
            </a:outerShdw>
          </a:effectLst>
        </p:spPr>
      </p:pic>
      <p:pic>
        <p:nvPicPr>
          <p:cNvPr id="340" name="Google Shape;340;p33"/>
          <p:cNvPicPr preferRelativeResize="0"/>
          <p:nvPr/>
        </p:nvPicPr>
        <p:blipFill rotWithShape="1">
          <a:blip r:embed="rId5">
            <a:alphaModFix/>
          </a:blip>
          <a:srcRect b="32394" l="3707" r="2183" t="32390"/>
          <a:stretch/>
        </p:blipFill>
        <p:spPr>
          <a:xfrm>
            <a:off x="5029630" y="3342750"/>
            <a:ext cx="3802683" cy="73585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5400000" dist="190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