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FF55-4565-46B4-A9B0-3AB45B308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41BE37-F46D-42B8-B530-F45E70D25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F8FBF-C5E7-4BE9-8463-7DD53A3933FC}"/>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5" name="Footer Placeholder 4">
            <a:extLst>
              <a:ext uri="{FF2B5EF4-FFF2-40B4-BE49-F238E27FC236}">
                <a16:creationId xmlns:a16="http://schemas.microsoft.com/office/drawing/2014/main" id="{814BEF38-B2B2-479A-91A6-5E2610E58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3E4E6-B790-43A6-BCA3-68A76A9558F2}"/>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123515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EA89-1491-418B-949B-28B91A1790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10279-F518-4977-A199-3F6BA4D889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C0EBB-F5F0-4904-AF42-5A48B275D7DA}"/>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5" name="Footer Placeholder 4">
            <a:extLst>
              <a:ext uri="{FF2B5EF4-FFF2-40B4-BE49-F238E27FC236}">
                <a16:creationId xmlns:a16="http://schemas.microsoft.com/office/drawing/2014/main" id="{D622BE8E-3475-4299-A2AE-EC0BDF6D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43FB0-CA44-41E7-837D-CA45E65210D7}"/>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166251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51FA9-1F83-429A-AF4C-89B0C5865D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155632-F75C-49A8-AE4B-01A8D0A29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00D9A-DE38-4B33-8B9F-8A0CCEE1EB6C}"/>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5" name="Footer Placeholder 4">
            <a:extLst>
              <a:ext uri="{FF2B5EF4-FFF2-40B4-BE49-F238E27FC236}">
                <a16:creationId xmlns:a16="http://schemas.microsoft.com/office/drawing/2014/main" id="{7E45909D-E7D0-471A-8400-CD25DE0AA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62EA4-02E7-4E35-A27D-D433AD87156B}"/>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7012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4DBB-1142-4EE2-A3CA-A0DF8B2E2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7F41-B642-409C-AA37-9DC767C87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8658E-6B66-47EB-809E-BD434980266A}"/>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5" name="Footer Placeholder 4">
            <a:extLst>
              <a:ext uri="{FF2B5EF4-FFF2-40B4-BE49-F238E27FC236}">
                <a16:creationId xmlns:a16="http://schemas.microsoft.com/office/drawing/2014/main" id="{E97ECB8E-1066-4685-8AFA-DD1FADA0B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10266-E361-4D02-8B2B-7730A05D9771}"/>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397771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AB3-857E-4D69-913B-C22174D47B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7D8E58-087D-43F1-B65C-91C956038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8C0166-7092-4BE1-B5C0-2C9EDC7010F7}"/>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5" name="Footer Placeholder 4">
            <a:extLst>
              <a:ext uri="{FF2B5EF4-FFF2-40B4-BE49-F238E27FC236}">
                <a16:creationId xmlns:a16="http://schemas.microsoft.com/office/drawing/2014/main" id="{A2D31AFE-B604-48C4-BBA2-3DDE379EA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66211-3369-4FD4-B0E8-454B227C7D0C}"/>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161789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AA30-7384-4FA6-A099-B8AEDE5D1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DE35D9-1811-4945-A858-BCDD64B42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5C0C8-37C6-4816-9469-5A4293D51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A46C95-511B-42E1-A06B-4086ED64B340}"/>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6" name="Footer Placeholder 5">
            <a:extLst>
              <a:ext uri="{FF2B5EF4-FFF2-40B4-BE49-F238E27FC236}">
                <a16:creationId xmlns:a16="http://schemas.microsoft.com/office/drawing/2014/main" id="{CA1B3018-5274-4B21-91D0-FBBD22CD7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73F91-4B4F-4713-8943-B615F952DDED}"/>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3795378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24EE-2F8B-45A0-B6AA-B0638B7D9E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E5DDB0-1B51-4A93-A336-0E60FAEB1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C3BB0-B119-48EC-A933-48463C4C8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9363E-3FAD-43A1-BD38-6CC9A3704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ED653-5C38-458F-BD78-9C55A20EF3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550D51-D06C-435C-A1AB-9C1F90F2285F}"/>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8" name="Footer Placeholder 7">
            <a:extLst>
              <a:ext uri="{FF2B5EF4-FFF2-40B4-BE49-F238E27FC236}">
                <a16:creationId xmlns:a16="http://schemas.microsoft.com/office/drawing/2014/main" id="{127A533C-773D-4A6F-97B5-3D2E810F9B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9B153-68B9-4FC6-A307-69459AE57226}"/>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338171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34E7-A494-41A1-B04F-44AD43288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21DB7F-B537-43BB-AF6D-78925A05D878}"/>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4" name="Footer Placeholder 3">
            <a:extLst>
              <a:ext uri="{FF2B5EF4-FFF2-40B4-BE49-F238E27FC236}">
                <a16:creationId xmlns:a16="http://schemas.microsoft.com/office/drawing/2014/main" id="{FAECA632-9CFB-4011-A3C2-04FC962AA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4CBCE-A046-411E-B805-641E8B07057B}"/>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45225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CF679-BC69-4264-9F89-5D45D9946F43}"/>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3" name="Footer Placeholder 2">
            <a:extLst>
              <a:ext uri="{FF2B5EF4-FFF2-40B4-BE49-F238E27FC236}">
                <a16:creationId xmlns:a16="http://schemas.microsoft.com/office/drawing/2014/main" id="{EC0DA350-5BF1-419C-9699-7CDB68EEFC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869E3-480A-4D38-9EE4-F2CE408204D3}"/>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266743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CD87-4F22-4515-8D2B-4789B9392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39855-6901-47E5-9E8D-D70435DEB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8CFD47-11B6-45B2-8C4B-A6EC26A6A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BAD12-CD6E-4DE6-838E-B762B923700E}"/>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6" name="Footer Placeholder 5">
            <a:extLst>
              <a:ext uri="{FF2B5EF4-FFF2-40B4-BE49-F238E27FC236}">
                <a16:creationId xmlns:a16="http://schemas.microsoft.com/office/drawing/2014/main" id="{139D57CD-FB59-439B-908D-0B48053E6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E807E-EDB5-49F1-A5D2-3F0054832DAB}"/>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128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E8AD-3DD0-4827-A67A-10BEBB560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F84DF-A8ED-4775-B64F-3D6E9D295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3823AD-D098-4175-A4ED-FD9A930E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BB710-45E2-4CAD-A9F7-896DBDEFD72B}"/>
              </a:ext>
            </a:extLst>
          </p:cNvPr>
          <p:cNvSpPr>
            <a:spLocks noGrp="1"/>
          </p:cNvSpPr>
          <p:nvPr>
            <p:ph type="dt" sz="half" idx="10"/>
          </p:nvPr>
        </p:nvSpPr>
        <p:spPr/>
        <p:txBody>
          <a:bodyPr/>
          <a:lstStyle/>
          <a:p>
            <a:fld id="{5FBFE0F0-F54E-43CD-A092-AED82F2F3361}" type="datetimeFigureOut">
              <a:rPr lang="en-US" smtClean="0"/>
              <a:t>11/24/2020</a:t>
            </a:fld>
            <a:endParaRPr lang="en-US"/>
          </a:p>
        </p:txBody>
      </p:sp>
      <p:sp>
        <p:nvSpPr>
          <p:cNvPr id="6" name="Footer Placeholder 5">
            <a:extLst>
              <a:ext uri="{FF2B5EF4-FFF2-40B4-BE49-F238E27FC236}">
                <a16:creationId xmlns:a16="http://schemas.microsoft.com/office/drawing/2014/main" id="{0535CDB3-7206-43AE-B3F1-6DDACA247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A7C4D-8F2A-4DF2-B714-224CC56AD998}"/>
              </a:ext>
            </a:extLst>
          </p:cNvPr>
          <p:cNvSpPr>
            <a:spLocks noGrp="1"/>
          </p:cNvSpPr>
          <p:nvPr>
            <p:ph type="sldNum" sz="quarter" idx="12"/>
          </p:nvPr>
        </p:nvSpPr>
        <p:spPr/>
        <p:txBody>
          <a:bodyPr/>
          <a:lstStyle/>
          <a:p>
            <a:fld id="{3B1C338A-2AEF-45FF-B649-7FBC3AE0FCA9}" type="slidenum">
              <a:rPr lang="en-US" smtClean="0"/>
              <a:t>‹#›</a:t>
            </a:fld>
            <a:endParaRPr lang="en-US"/>
          </a:p>
        </p:txBody>
      </p:sp>
    </p:spTree>
    <p:extLst>
      <p:ext uri="{BB962C8B-B14F-4D97-AF65-F5344CB8AC3E}">
        <p14:creationId xmlns:p14="http://schemas.microsoft.com/office/powerpoint/2010/main" val="101110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5CA5B-68AE-4AD2-98DF-73D487307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AB70C6-B942-4E4D-85A1-C7D9F3867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0D9DB-C545-48EA-8828-B47A6D971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FE0F0-F54E-43CD-A092-AED82F2F3361}" type="datetimeFigureOut">
              <a:rPr lang="en-US" smtClean="0"/>
              <a:t>11/24/2020</a:t>
            </a:fld>
            <a:endParaRPr lang="en-US"/>
          </a:p>
        </p:txBody>
      </p:sp>
      <p:sp>
        <p:nvSpPr>
          <p:cNvPr id="5" name="Footer Placeholder 4">
            <a:extLst>
              <a:ext uri="{FF2B5EF4-FFF2-40B4-BE49-F238E27FC236}">
                <a16:creationId xmlns:a16="http://schemas.microsoft.com/office/drawing/2014/main" id="{0FC9259A-EEE0-430F-9F13-B42838C90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899FAB-EA28-4AE1-A0A3-AFAA96933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C338A-2AEF-45FF-B649-7FBC3AE0FCA9}" type="slidenum">
              <a:rPr lang="en-US" smtClean="0"/>
              <a:t>‹#›</a:t>
            </a:fld>
            <a:endParaRPr lang="en-US"/>
          </a:p>
        </p:txBody>
      </p:sp>
    </p:spTree>
    <p:extLst>
      <p:ext uri="{BB962C8B-B14F-4D97-AF65-F5344CB8AC3E}">
        <p14:creationId xmlns:p14="http://schemas.microsoft.com/office/powerpoint/2010/main" val="2323185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5383-E14B-4906-81D3-554AB412323E}"/>
              </a:ext>
            </a:extLst>
          </p:cNvPr>
          <p:cNvSpPr>
            <a:spLocks noGrp="1"/>
          </p:cNvSpPr>
          <p:nvPr>
            <p:ph type="ctrTitle"/>
          </p:nvPr>
        </p:nvSpPr>
        <p:spPr/>
        <p:txBody>
          <a:bodyPr/>
          <a:lstStyle/>
          <a:p>
            <a:r>
              <a:rPr lang="en-US" dirty="0"/>
              <a:t>Pitcher Rankings</a:t>
            </a:r>
          </a:p>
        </p:txBody>
      </p:sp>
      <p:sp>
        <p:nvSpPr>
          <p:cNvPr id="3" name="Subtitle 2">
            <a:extLst>
              <a:ext uri="{FF2B5EF4-FFF2-40B4-BE49-F238E27FC236}">
                <a16:creationId xmlns:a16="http://schemas.microsoft.com/office/drawing/2014/main" id="{B0ADE986-3298-408C-A145-61815CDDB62A}"/>
              </a:ext>
            </a:extLst>
          </p:cNvPr>
          <p:cNvSpPr>
            <a:spLocks noGrp="1"/>
          </p:cNvSpPr>
          <p:nvPr>
            <p:ph type="subTitle" idx="1"/>
          </p:nvPr>
        </p:nvSpPr>
        <p:spPr/>
        <p:txBody>
          <a:bodyPr>
            <a:normAutofit/>
          </a:bodyPr>
          <a:lstStyle/>
          <a:p>
            <a:r>
              <a:rPr lang="en-US" dirty="0"/>
              <a:t>Descriptions of all pitcher ranking categories and how they are calculated.</a:t>
            </a:r>
          </a:p>
          <a:p>
            <a:r>
              <a:rPr lang="en-US" dirty="0"/>
              <a:t>11/24/20</a:t>
            </a:r>
          </a:p>
        </p:txBody>
      </p:sp>
    </p:spTree>
    <p:extLst>
      <p:ext uri="{BB962C8B-B14F-4D97-AF65-F5344CB8AC3E}">
        <p14:creationId xmlns:p14="http://schemas.microsoft.com/office/powerpoint/2010/main" val="25497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DFE5-8817-488C-A4FC-2EEF536FFC59}"/>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BFE54AA5-C67C-482C-B22F-E6C3E7411436}"/>
              </a:ext>
            </a:extLst>
          </p:cNvPr>
          <p:cNvSpPr>
            <a:spLocks noGrp="1"/>
          </p:cNvSpPr>
          <p:nvPr>
            <p:ph idx="1"/>
          </p:nvPr>
        </p:nvSpPr>
        <p:spPr/>
        <p:txBody>
          <a:bodyPr/>
          <a:lstStyle/>
          <a:p>
            <a:r>
              <a:rPr lang="en-US" dirty="0"/>
              <a:t>The Portfolio</a:t>
            </a:r>
          </a:p>
          <a:p>
            <a:r>
              <a:rPr lang="en-US" dirty="0"/>
              <a:t>Calculating Portfolio performance</a:t>
            </a:r>
          </a:p>
          <a:p>
            <a:r>
              <a:rPr lang="en-US" dirty="0"/>
              <a:t>Pitcher Ranking Categories</a:t>
            </a:r>
          </a:p>
          <a:p>
            <a:pPr lvl="1"/>
            <a:r>
              <a:rPr lang="en-US" dirty="0"/>
              <a:t>Comparison to S&amp;P500</a:t>
            </a:r>
          </a:p>
          <a:p>
            <a:pPr lvl="1"/>
            <a:r>
              <a:rPr lang="en-US" dirty="0"/>
              <a:t>Comparison to </a:t>
            </a:r>
            <a:r>
              <a:rPr lang="en-US" dirty="0" err="1"/>
              <a:t>Gruvest</a:t>
            </a:r>
            <a:endParaRPr lang="en-US" dirty="0"/>
          </a:p>
          <a:p>
            <a:pPr lvl="1"/>
            <a:r>
              <a:rPr lang="en-US" dirty="0"/>
              <a:t>User Feedback</a:t>
            </a:r>
          </a:p>
          <a:p>
            <a:pPr lvl="1"/>
            <a:r>
              <a:rPr lang="en-US" dirty="0"/>
              <a:t>Accuracy</a:t>
            </a:r>
          </a:p>
          <a:p>
            <a:endParaRPr lang="en-US" dirty="0"/>
          </a:p>
        </p:txBody>
      </p:sp>
    </p:spTree>
    <p:extLst>
      <p:ext uri="{BB962C8B-B14F-4D97-AF65-F5344CB8AC3E}">
        <p14:creationId xmlns:p14="http://schemas.microsoft.com/office/powerpoint/2010/main" val="8902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7359-A30A-4A55-983C-1C0387396615}"/>
              </a:ext>
            </a:extLst>
          </p:cNvPr>
          <p:cNvSpPr>
            <a:spLocks noGrp="1"/>
          </p:cNvSpPr>
          <p:nvPr>
            <p:ph type="title"/>
          </p:nvPr>
        </p:nvSpPr>
        <p:spPr/>
        <p:txBody>
          <a:bodyPr/>
          <a:lstStyle/>
          <a:p>
            <a:r>
              <a:rPr lang="en-US" dirty="0"/>
              <a:t>The Portfolio</a:t>
            </a:r>
          </a:p>
        </p:txBody>
      </p:sp>
      <p:sp>
        <p:nvSpPr>
          <p:cNvPr id="3" name="Content Placeholder 2">
            <a:extLst>
              <a:ext uri="{FF2B5EF4-FFF2-40B4-BE49-F238E27FC236}">
                <a16:creationId xmlns:a16="http://schemas.microsoft.com/office/drawing/2014/main" id="{15E26127-50BB-4D25-83D6-5CEBAF9D4B49}"/>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subset of tracked stocks in a pitch that currently have capital invested into them.</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3 options: Buy, Hold, or Sell</a:t>
            </a:r>
          </a:p>
          <a:p>
            <a:pPr marL="742950" marR="0" lvl="1" indent="-285750">
              <a:lnSpc>
                <a:spcPct val="107000"/>
              </a:lnSpc>
              <a:spcBef>
                <a:spcPts val="0"/>
              </a:spcBef>
              <a:spcAft>
                <a:spcPts val="0"/>
              </a:spcAft>
              <a:buFont typeface="Courier New" panose="02070309020205020404" pitchFamily="49" charset="0"/>
              <a:buChar char="o"/>
            </a:pPr>
            <a:r>
              <a:rPr lang="en-US" sz="2000" b="1" dirty="0">
                <a:effectLst/>
                <a:latin typeface="Calibri" panose="020F0502020204030204" pitchFamily="34" charset="0"/>
                <a:ea typeface="Calibri" panose="020F0502020204030204" pitchFamily="34" charset="0"/>
                <a:cs typeface="Times New Roman" panose="02020603050405020304" pitchFamily="18" charset="0"/>
              </a:rPr>
              <a:t>Buy</a:t>
            </a:r>
            <a:r>
              <a:rPr lang="en-US" sz="2000" dirty="0">
                <a:effectLst/>
                <a:latin typeface="Calibri" panose="020F0502020204030204" pitchFamily="34" charset="0"/>
                <a:ea typeface="Calibri" panose="020F0502020204030204" pitchFamily="34" charset="0"/>
                <a:cs typeface="Times New Roman" panose="02020603050405020304" pitchFamily="18" charset="0"/>
              </a:rPr>
              <a:t>: Stock price is expected to relatively increase. Add stocks in the Buy category to portfolio.</a:t>
            </a:r>
          </a:p>
          <a:p>
            <a:pPr marL="742950" marR="0" lvl="1" indent="-285750">
              <a:lnSpc>
                <a:spcPct val="107000"/>
              </a:lnSpc>
              <a:spcBef>
                <a:spcPts val="0"/>
              </a:spcBef>
              <a:spcAft>
                <a:spcPts val="0"/>
              </a:spcAft>
              <a:buFont typeface="Courier New" panose="02070309020205020404" pitchFamily="49" charset="0"/>
              <a:buChar char="o"/>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Hold</a:t>
            </a:r>
            <a:r>
              <a:rPr lang="en-US" sz="2000" dirty="0">
                <a:effectLst/>
                <a:latin typeface="Calibri" panose="020F0502020204030204" pitchFamily="34" charset="0"/>
                <a:ea typeface="Calibri" panose="020F0502020204030204" pitchFamily="34" charset="0"/>
                <a:cs typeface="Times New Roman" panose="02020603050405020304" pitchFamily="18" charset="0"/>
              </a:rPr>
              <a:t>: Stock price is expected to stay relatively the same. Keep stocks in the Hold category to portfolio, and do not add stocks in the Hold category to the portfolio. In other words, do not do anything.</a:t>
            </a:r>
          </a:p>
          <a:p>
            <a:pPr marL="742950" marR="0" lvl="1" indent="-285750">
              <a:lnSpc>
                <a:spcPct val="107000"/>
              </a:lnSpc>
              <a:spcBef>
                <a:spcPts val="0"/>
              </a:spcBef>
              <a:spcAft>
                <a:spcPts val="0"/>
              </a:spcAft>
              <a:buFont typeface="Courier New" panose="02070309020205020404" pitchFamily="49" charset="0"/>
              <a:buChar char="o"/>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Sell</a:t>
            </a:r>
            <a:r>
              <a:rPr lang="en-US" sz="2000" dirty="0">
                <a:effectLst/>
                <a:latin typeface="Calibri" panose="020F0502020204030204" pitchFamily="34" charset="0"/>
                <a:ea typeface="Calibri" panose="020F0502020204030204" pitchFamily="34" charset="0"/>
                <a:cs typeface="Times New Roman" panose="02020603050405020304" pitchFamily="18" charset="0"/>
              </a:rPr>
              <a:t>: Stock price is expected to relatively decrease. Sell stocks in the Buy category out of portfolio.</a:t>
            </a:r>
          </a:p>
          <a:p>
            <a:endParaRPr lang="en-US" dirty="0"/>
          </a:p>
        </p:txBody>
      </p:sp>
    </p:spTree>
    <p:extLst>
      <p:ext uri="{BB962C8B-B14F-4D97-AF65-F5344CB8AC3E}">
        <p14:creationId xmlns:p14="http://schemas.microsoft.com/office/powerpoint/2010/main" val="34220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5386-D4E2-4CA3-992D-5795DC33FD85}"/>
              </a:ext>
            </a:extLst>
          </p:cNvPr>
          <p:cNvSpPr>
            <a:spLocks noGrp="1"/>
          </p:cNvSpPr>
          <p:nvPr>
            <p:ph type="title"/>
          </p:nvPr>
        </p:nvSpPr>
        <p:spPr/>
        <p:txBody>
          <a:bodyPr/>
          <a:lstStyle/>
          <a:p>
            <a:r>
              <a:rPr lang="en-US" dirty="0"/>
              <a:t>The Portfolio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ECE1EE-CDF1-4FD8-865B-56BABB32F89C}"/>
                  </a:ext>
                </a:extLst>
              </p:cNvPr>
              <p:cNvSpPr>
                <a:spLocks noGrp="1"/>
              </p:cNvSpPr>
              <p:nvPr>
                <p:ph idx="1"/>
              </p:nvPr>
            </p:nvSpPr>
            <p:spPr/>
            <p:txBody>
              <a:bodyPr>
                <a:normAutofit fontScale="77500" lnSpcReduction="20000"/>
              </a:bodyPr>
              <a:lstStyle/>
              <a:p>
                <a:pPr marL="342900" marR="0" lvl="0" indent="-342900">
                  <a:lnSpc>
                    <a:spcPct val="170000"/>
                  </a:lnSpc>
                  <a:spcBef>
                    <a:spcPts val="0"/>
                  </a:spcBef>
                  <a:spcAft>
                    <a:spcPts val="800"/>
                  </a:spcAft>
                  <a:buFont typeface="Symbol" panose="05050102010706020507" pitchFamily="18" charset="2"/>
                  <a:buChar char=""/>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𝑇</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is the set of all stocks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tracked in a pitch where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total amount of stocks tracked in a pitch.</a:t>
                </a:r>
              </a:p>
              <a:p>
                <a:pPr marL="800100" lvl="1" indent="-342900">
                  <a:lnSpc>
                    <a:spcPct val="170000"/>
                  </a:lnSpc>
                  <a:spcBef>
                    <a:spcPts val="0"/>
                  </a:spcBef>
                  <a:spcAft>
                    <a:spcPts val="800"/>
                  </a:spcAft>
                  <a:buFont typeface="Symbol" panose="05050102010706020507" pitchFamily="18" charset="2"/>
                  <a:buChar char=""/>
                </a:pPr>
                <a14:m>
                  <m:oMath xmlns:m="http://schemas.openxmlformats.org/officeDocument/2006/math">
                    <m:r>
                      <a:rPr lang="en-US" sz="1800" b="1" i="1">
                        <a:effectLst/>
                        <a:latin typeface="Cambria Math" panose="02040503050406030204" pitchFamily="18" charset="0"/>
                        <a:ea typeface="Calibri" panose="020F0502020204030204" pitchFamily="34" charset="0"/>
                        <a:cs typeface="Times New Roman" panose="02020603050405020304" pitchFamily="18" charset="0"/>
                      </a:rPr>
                      <m:t>𝑻</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70000"/>
                  </a:lnSpc>
                  <a:spcBef>
                    <a:spcPts val="0"/>
                  </a:spcBef>
                  <a:spcAft>
                    <a:spcPts val="0"/>
                  </a:spcAft>
                  <a:buFont typeface="Symbol" panose="05050102010706020507" pitchFamily="18" charset="2"/>
                  <a:buChar char=""/>
                </a:pP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Is the set of all stocks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advised to Buy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en-US" sz="1800" b="0" i="0"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1800" b="0" i="0" dirty="0">
                  <a:effectLst/>
                  <a:latin typeface="Cambria Math" panose="02040503050406030204" pitchFamily="18" charset="0"/>
                  <a:ea typeface="Calibri" panose="020F0502020204030204" pitchFamily="34" charset="0"/>
                  <a:cs typeface="Times New Roman" panose="02020603050405020304" pitchFamily="18" charset="0"/>
                </a:endParaRPr>
              </a:p>
              <a:p>
                <a:pPr marL="800100" lvl="1" indent="-342900">
                  <a:lnSpc>
                    <a:spcPct val="170000"/>
                  </a:lnSpc>
                  <a:spcBef>
                    <a:spcPts val="0"/>
                  </a:spcBef>
                  <a:buFont typeface="Symbol" panose="05050102010706020507" pitchFamily="18" charset="2"/>
                  <a:buChar char=""/>
                </a:pPr>
                <a14:m>
                  <m:oMath xmlns:m="http://schemas.openxmlformats.org/officeDocument/2006/math">
                    <m:r>
                      <a:rPr lang="en-US" sz="1800" b="1" i="1">
                        <a:effectLst/>
                        <a:latin typeface="Cambria Math" panose="02040503050406030204" pitchFamily="18" charset="0"/>
                        <a:ea typeface="Calibri" panose="020F0502020204030204" pitchFamily="34" charset="0"/>
                        <a:cs typeface="Times New Roman" panose="02020603050405020304" pitchFamily="18" charset="0"/>
                      </a:rPr>
                      <m:t>𝑩</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e>
                    </m:d>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𝑻</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70000"/>
                  </a:lnSpc>
                  <a:spcBef>
                    <a:spcPts val="0"/>
                  </a:spcBef>
                  <a:spcAft>
                    <a:spcPts val="0"/>
                  </a:spcAft>
                  <a:buFont typeface="Symbol" panose="05050102010706020507" pitchFamily="18" charset="2"/>
                  <a:buChar char=""/>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Is the set of all stocks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advised to Hold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800100" lvl="1" indent="-342900">
                  <a:lnSpc>
                    <a:spcPct val="170000"/>
                  </a:lnSpc>
                  <a:spcBef>
                    <a:spcPts val="0"/>
                  </a:spcBef>
                  <a:buFont typeface="Symbol" panose="05050102010706020507" pitchFamily="18" charset="2"/>
                  <a:buChar char=""/>
                </a:pPr>
                <a14:m>
                  <m:oMath xmlns:m="http://schemas.openxmlformats.org/officeDocument/2006/math">
                    <m:r>
                      <a:rPr lang="en-US" sz="1800" b="1" i="1">
                        <a:latin typeface="Cambria Math" panose="02040503050406030204" pitchFamily="18" charset="0"/>
                      </a:rPr>
                      <m:t>𝑯</m:t>
                    </m:r>
                    <m:r>
                      <a:rPr lang="en-US" sz="1800" b="1" i="1">
                        <a:latin typeface="Cambria Math" panose="02040503050406030204" pitchFamily="18" charset="0"/>
                      </a:rPr>
                      <m:t>=</m:t>
                    </m:r>
                    <m:d>
                      <m:dPr>
                        <m:begChr m:val="{"/>
                        <m:endChr m:val="|"/>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𝒉</m:t>
                            </m:r>
                          </m:e>
                          <m:sub>
                            <m:r>
                              <a:rPr lang="en-US" sz="1800" b="1" i="1">
                                <a:latin typeface="Cambria Math" panose="02040503050406030204" pitchFamily="18" charset="0"/>
                              </a:rPr>
                              <m:t>𝟏</m:t>
                            </m:r>
                          </m:sub>
                        </m:sSub>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𝒉</m:t>
                            </m:r>
                          </m:e>
                          <m:sub>
                            <m:r>
                              <a:rPr lang="en-US" sz="1800" b="1" i="1">
                                <a:latin typeface="Cambria Math" panose="02040503050406030204" pitchFamily="18" charset="0"/>
                              </a:rPr>
                              <m:t>𝟐</m:t>
                            </m:r>
                          </m:sub>
                        </m:sSub>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𝒉</m:t>
                            </m:r>
                          </m:e>
                          <m:sub>
                            <m:r>
                              <a:rPr lang="en-US" sz="1800" b="1" i="1">
                                <a:latin typeface="Cambria Math" panose="02040503050406030204" pitchFamily="18" charset="0"/>
                              </a:rPr>
                              <m:t>𝟑</m:t>
                            </m:r>
                          </m:sub>
                        </m:sSub>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𝒉</m:t>
                            </m:r>
                          </m:e>
                          <m:sub>
                            <m:r>
                              <a:rPr lang="en-US" sz="1800" b="1" i="1">
                                <a:latin typeface="Cambria Math" panose="02040503050406030204" pitchFamily="18" charset="0"/>
                              </a:rPr>
                              <m:t>𝒏</m:t>
                            </m:r>
                          </m:sub>
                        </m:sSub>
                        <m:r>
                          <a:rPr lang="en-US" sz="1800" b="1" i="1">
                            <a:latin typeface="Cambria Math" panose="02040503050406030204" pitchFamily="18" charset="0"/>
                          </a:rPr>
                          <m:t> </m:t>
                        </m:r>
                      </m:e>
                    </m:d>
                    <m:sSub>
                      <m:sSubPr>
                        <m:ctrlPr>
                          <a:rPr lang="en-US" sz="1800" b="1" i="1">
                            <a:latin typeface="Cambria Math" panose="02040503050406030204" pitchFamily="18" charset="0"/>
                          </a:rPr>
                        </m:ctrlPr>
                      </m:sSubPr>
                      <m:e>
                        <m:r>
                          <a:rPr lang="en-US" sz="1800" b="1" i="1">
                            <a:latin typeface="Cambria Math" panose="02040503050406030204" pitchFamily="18" charset="0"/>
                          </a:rPr>
                          <m:t>𝒉</m:t>
                        </m:r>
                      </m:e>
                      <m:sub>
                        <m:r>
                          <a:rPr lang="en-US" sz="1800" b="1" i="1">
                            <a:latin typeface="Cambria Math" panose="02040503050406030204" pitchFamily="18" charset="0"/>
                          </a:rPr>
                          <m:t>𝒊</m:t>
                        </m:r>
                      </m:sub>
                    </m:sSub>
                    <m:r>
                      <a:rPr lang="en-US" sz="1800" b="1" i="1">
                        <a:latin typeface="Cambria Math" panose="02040503050406030204" pitchFamily="18" charset="0"/>
                      </a:rPr>
                      <m:t>∈</m:t>
                    </m:r>
                    <m:r>
                      <a:rPr lang="en-US" sz="1800" b="1" i="1">
                        <a:latin typeface="Cambria Math" panose="02040503050406030204" pitchFamily="18" charset="0"/>
                      </a:rPr>
                      <m:t>𝑻</m:t>
                    </m:r>
                    <m:r>
                      <a:rPr lang="en-US" sz="1800" b="1" i="1">
                        <a:latin typeface="Cambria Math" panose="02040503050406030204" pitchFamily="18" charset="0"/>
                      </a:rPr>
                      <m:t>}</m:t>
                    </m:r>
                  </m:oMath>
                </a14:m>
                <a:endParaRPr lang="en-US" sz="1800" dirty="0"/>
              </a:p>
              <a:p>
                <a:pPr marL="800100" lvl="1" indent="-342900">
                  <a:lnSpc>
                    <a:spcPct val="170000"/>
                  </a:lnSpc>
                  <a:spcBef>
                    <a:spcPts val="0"/>
                  </a:spcBef>
                  <a:buFont typeface="Symbol" panose="05050102010706020507" pitchFamily="18" charset="2"/>
                  <a:buChar char=""/>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is the set of all stocks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that at the current moment already exist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1257300" lvl="2" indent="-342900">
                  <a:lnSpc>
                    <a:spcPct val="170000"/>
                  </a:lnSpc>
                  <a:spcBef>
                    <a:spcPts val="0"/>
                  </a:spcBef>
                  <a:buFont typeface="Symbol" panose="05050102010706020507" pitchFamily="18" charset="2"/>
                  <a:buChar char=""/>
                </a:pP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𝑯</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𝑷</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e>
                    </m:d>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𝑯</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70000"/>
                  </a:lnSpc>
                  <a:spcBef>
                    <a:spcPts val="0"/>
                  </a:spcBef>
                  <a:spcAft>
                    <a:spcPts val="0"/>
                  </a:spcAft>
                  <a:buFont typeface="Symbol" panose="05050102010706020507" pitchFamily="18" charset="2"/>
                  <a:buChar char=""/>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𝑆</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Is the set of all stocks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advised to Sell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b="1" i="1" dirty="0">
                  <a:latin typeface="Cambria Math" panose="02040503050406030204" pitchFamily="18" charset="0"/>
                  <a:ea typeface="Times New Roman" panose="02020603050405020304" pitchFamily="18" charset="0"/>
                  <a:cs typeface="Times New Roman" panose="02020603050405020304" pitchFamily="18" charset="0"/>
                </a:endParaRPr>
              </a:p>
              <a:p>
                <a:pPr marL="800100" lvl="1" indent="-342900">
                  <a:lnSpc>
                    <a:spcPct val="170000"/>
                  </a:lnSpc>
                  <a:spcBef>
                    <a:spcPts val="0"/>
                  </a:spcBef>
                  <a:buFont typeface="Symbol" panose="05050102010706020507" pitchFamily="18" charset="2"/>
                  <a:buChar char=""/>
                </a:pPr>
                <a14:m>
                  <m:oMath xmlns:m="http://schemas.openxmlformats.org/officeDocument/2006/math">
                    <m:r>
                      <a:rPr lang="en-US" sz="1800" b="1" i="1">
                        <a:effectLst/>
                        <a:latin typeface="Cambria Math" panose="02040503050406030204" pitchFamily="18" charset="0"/>
                        <a:ea typeface="Calibri" panose="020F0502020204030204" pitchFamily="34" charset="0"/>
                        <a:cs typeface="Times New Roman" panose="02020603050405020304" pitchFamily="18" charset="0"/>
                      </a:rPr>
                      <m:t>𝑺</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𝒔</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𝒔</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𝒔</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𝒔</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e>
                    </m:d>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𝒔</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𝑻</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70000"/>
                  </a:lnSpc>
                  <a:spcBef>
                    <a:spcPts val="0"/>
                  </a:spcBef>
                  <a:spcAft>
                    <a:spcPts val="0"/>
                  </a:spcAft>
                  <a:buFont typeface="Symbol" panose="05050102010706020507" pitchFamily="18" charset="2"/>
                  <a:buChar char=""/>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Is the set of all stocks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advised to Buy and Hold (Already in Portfolio)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70000"/>
                  </a:lnSpc>
                  <a:spcBef>
                    <a:spcPts val="0"/>
                  </a:spcBef>
                  <a:buFont typeface="Symbol" panose="05050102010706020507" pitchFamily="18" charset="2"/>
                  <a:buChar char=""/>
                </a:pPr>
                <a14:m>
                  <m:oMath xmlns:m="http://schemas.openxmlformats.org/officeDocument/2006/math">
                    <m:r>
                      <a:rPr lang="en-US" sz="1800" b="1" i="1">
                        <a:effectLst/>
                        <a:latin typeface="Cambria Math" panose="02040503050406030204" pitchFamily="18" charset="0"/>
                        <a:ea typeface="Calibri" panose="020F0502020204030204" pitchFamily="34" charset="0"/>
                        <a:cs typeface="Times New Roman" panose="02020603050405020304" pitchFamily="18" charset="0"/>
                      </a:rPr>
                      <m:t>𝑷</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e>
                    </m:d>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𝑩</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𝑯</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𝑷</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2ECE1EE-CDF1-4FD8-865B-56BABB32F89C}"/>
                  </a:ext>
                </a:extLst>
              </p:cNvPr>
              <p:cNvSpPr>
                <a:spLocks noGrp="1" noRot="1" noChangeAspect="1" noMove="1" noResize="1" noEditPoints="1" noAdjustHandles="1" noChangeArrowheads="1" noChangeShapeType="1" noTextEdit="1"/>
              </p:cNvSpPr>
              <p:nvPr>
                <p:ph idx="1"/>
              </p:nvPr>
            </p:nvSpPr>
            <p:spPr>
              <a:blipFill>
                <a:blip r:embed="rId2"/>
                <a:stretch>
                  <a:fillRect l="-174"/>
                </a:stretch>
              </a:blipFill>
            </p:spPr>
            <p:txBody>
              <a:bodyPr/>
              <a:lstStyle/>
              <a:p>
                <a:r>
                  <a:rPr lang="en-US">
                    <a:noFill/>
                  </a:rPr>
                  <a:t> </a:t>
                </a:r>
              </a:p>
            </p:txBody>
          </p:sp>
        </mc:Fallback>
      </mc:AlternateContent>
    </p:spTree>
    <p:extLst>
      <p:ext uri="{BB962C8B-B14F-4D97-AF65-F5344CB8AC3E}">
        <p14:creationId xmlns:p14="http://schemas.microsoft.com/office/powerpoint/2010/main" val="302058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6AA5-B47D-4D06-BD32-3E4219D71C45}"/>
              </a:ext>
            </a:extLst>
          </p:cNvPr>
          <p:cNvSpPr>
            <a:spLocks noGrp="1"/>
          </p:cNvSpPr>
          <p:nvPr>
            <p:ph type="title"/>
          </p:nvPr>
        </p:nvSpPr>
        <p:spPr/>
        <p:txBody>
          <a:bodyPr/>
          <a:lstStyle/>
          <a:p>
            <a:r>
              <a:rPr lang="en-US" dirty="0"/>
              <a:t>Calculating Portfolio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07624B-ABEB-4A36-836E-252383A3358C}"/>
                  </a:ext>
                </a:extLst>
              </p:cNvPr>
              <p:cNvSpPr>
                <a:spLocks noGrp="1"/>
              </p:cNvSpPr>
              <p:nvPr>
                <p:ph idx="1"/>
              </p:nvPr>
            </p:nvSpPr>
            <p:spPr/>
            <p:txBody>
              <a:bodyPr>
                <a:normAutofit/>
              </a:bodyPr>
              <a:lstStyle/>
              <a:p>
                <a:pPr marL="342900" marR="0" lvl="0" indent="-342900">
                  <a:lnSpc>
                    <a:spcPct val="110000"/>
                  </a:lnSpc>
                  <a:spcBef>
                    <a:spcPts val="0"/>
                  </a:spcBef>
                  <a:spcAft>
                    <a:spcPts val="0"/>
                  </a:spcAft>
                  <a:buFont typeface="Symbol" panose="05050102010706020507" pitchFamily="18" charset="2"/>
                  <a:buChar char=""/>
                </a:pPr>
                <a14:m>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𝑃</m:t>
                    </m:r>
                  </m:oMath>
                </a14:m>
                <a:r>
                  <a:rPr lang="en-US" dirty="0">
                    <a:effectLst/>
                    <a:latin typeface="Calibri" panose="020F0502020204030204" pitchFamily="34" charset="0"/>
                    <a:ea typeface="Times New Roman" panose="02020603050405020304" pitchFamily="18" charset="0"/>
                    <a:cs typeface="Times New Roman" panose="02020603050405020304" pitchFamily="18" charset="0"/>
                  </a:rPr>
                  <a:t> Is the set of all stocks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dirty="0">
                    <a:effectLst/>
                    <a:latin typeface="Calibri" panose="020F0502020204030204" pitchFamily="34" charset="0"/>
                    <a:ea typeface="Times New Roman" panose="02020603050405020304" pitchFamily="18" charset="0"/>
                    <a:cs typeface="Times New Roman" panose="02020603050405020304" pitchFamily="18" charset="0"/>
                  </a:rPr>
                  <a:t> advised to Buy and Hold (Already in Portfolio) in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US"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10000"/>
                  </a:lnSpc>
                  <a:spcBef>
                    <a:spcPts val="0"/>
                  </a:spcBef>
                  <a:buFont typeface="Symbol" panose="05050102010706020507" pitchFamily="18" charset="2"/>
                  <a:buChar char=""/>
                </a:pPr>
                <a14:m>
                  <m:oMath xmlns:m="http://schemas.openxmlformats.org/officeDocument/2006/math">
                    <m:r>
                      <a:rPr lang="en-US" sz="2800" b="1" i="1">
                        <a:effectLst/>
                        <a:latin typeface="Cambria Math" panose="02040503050406030204" pitchFamily="18" charset="0"/>
                        <a:ea typeface="Calibri" panose="020F0502020204030204" pitchFamily="34" charset="0"/>
                        <a:cs typeface="Times New Roman" panose="02020603050405020304" pitchFamily="18" charset="0"/>
                      </a:rPr>
                      <m:t>𝑷</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US" sz="2800" b="1" i="1">
                            <a:effectLst/>
                            <a:latin typeface="Cambria Math" panose="02040503050406030204" pitchFamily="18" charset="0"/>
                            <a:ea typeface="Calibri" panose="020F0502020204030204" pitchFamily="34" charset="0"/>
                            <a:cs typeface="Times New Roman" panose="02020603050405020304" pitchFamily="18" charset="0"/>
                          </a:rPr>
                          <m:t> </m:t>
                        </m:r>
                      </m:e>
                    </m:d>
                    <m:sSub>
                      <m:sSub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𝑩</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𝑯</m:t>
                        </m:r>
                      </m:e>
                      <m: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𝑷</m:t>
                        </m:r>
                      </m:sub>
                    </m:sSub>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effectLst/>
                    <a:latin typeface="Calibri" panose="020F0502020204030204" pitchFamily="34" charset="0"/>
                    <a:ea typeface="Times New Roman" panose="02020603050405020304" pitchFamily="18" charset="0"/>
                    <a:cs typeface="Times New Roman" panose="02020603050405020304" pitchFamily="18" charset="0"/>
                  </a:rPr>
                  <a:t>For stock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𝑃</m:t>
                    </m:r>
                  </m:oMath>
                </a14:m>
                <a:r>
                  <a:rPr lang="en-US" dirty="0">
                    <a:effectLst/>
                    <a:latin typeface="Calibri" panose="020F0502020204030204" pitchFamily="34" charset="0"/>
                    <a:ea typeface="Times New Roman" panose="02020603050405020304" pitchFamily="18" charset="0"/>
                    <a:cs typeface="Times New Roman" panose="02020603050405020304" pitchFamily="18" charset="0"/>
                  </a:rPr>
                  <a:t>, we can calculate the sum of stock increases from initial time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dirty="0">
                    <a:effectLst/>
                    <a:latin typeface="Calibri" panose="020F0502020204030204" pitchFamily="34" charset="0"/>
                    <a:ea typeface="Times New Roman" panose="02020603050405020304" pitchFamily="18" charset="0"/>
                    <a:cs typeface="Times New Roman" panose="02020603050405020304" pitchFamily="18" charset="0"/>
                  </a:rPr>
                  <a:t> to current time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𝑓</m:t>
                    </m:r>
                  </m:oMath>
                </a14:m>
                <a:r>
                  <a:rPr lang="en-US"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i="1" dirty="0">
                  <a:effectLst/>
                  <a:latin typeface="Cambria Math" panose="02040503050406030204" pitchFamily="18" charset="0"/>
                  <a:ea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sz="2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𝑷𝒐𝒓𝒕𝒇𝒐𝒍𝒊𝒐</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𝑷𝒆𝒓𝒇𝒐𝒓𝒎𝒂𝒏𝒄𝒆</m:t>
                            </m:r>
                          </m:e>
                        </m:d>
                      </m:e>
                      <m:sub>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𝒏</m:t>
                        </m:r>
                      </m:sup>
                      <m:e>
                        <m:sSub>
                          <m:sSubPr>
                            <m:ctrlP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𝒕</m:t>
                                    </m:r>
                                  </m:e>
                                  <m:sub>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𝒊𝒏𝒄𝒓𝒆𝒂𝒔𝒆</m:t>
                                </m:r>
                              </m:e>
                            </m:d>
                          </m:e>
                          <m:sub>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e>
                    </m:nary>
                  </m:oMath>
                </a14:m>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This is what I believe is the simplest way to measure the validity of a Pitcher’s advice. However, it does little to provide marginalized confidence in some stocks over others.</a:t>
                </a:r>
              </a:p>
            </p:txBody>
          </p:sp>
        </mc:Choice>
        <mc:Fallback xmlns="">
          <p:sp>
            <p:nvSpPr>
              <p:cNvPr id="3" name="Content Placeholder 2">
                <a:extLst>
                  <a:ext uri="{FF2B5EF4-FFF2-40B4-BE49-F238E27FC236}">
                    <a16:creationId xmlns:a16="http://schemas.microsoft.com/office/drawing/2014/main" id="{B307624B-ABEB-4A36-836E-252383A3358C}"/>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en-US">
                    <a:noFill/>
                  </a:rPr>
                  <a:t> </a:t>
                </a:r>
              </a:p>
            </p:txBody>
          </p:sp>
        </mc:Fallback>
      </mc:AlternateContent>
    </p:spTree>
    <p:extLst>
      <p:ext uri="{BB962C8B-B14F-4D97-AF65-F5344CB8AC3E}">
        <p14:creationId xmlns:p14="http://schemas.microsoft.com/office/powerpoint/2010/main" val="216103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F6D2-8D0B-4A0A-A923-C3021441B007}"/>
              </a:ext>
            </a:extLst>
          </p:cNvPr>
          <p:cNvSpPr>
            <a:spLocks noGrp="1"/>
          </p:cNvSpPr>
          <p:nvPr>
            <p:ph type="title"/>
          </p:nvPr>
        </p:nvSpPr>
        <p:spPr/>
        <p:txBody>
          <a:bodyPr/>
          <a:lstStyle/>
          <a:p>
            <a:r>
              <a:rPr lang="en-US" dirty="0"/>
              <a:t>Category: Comparison to S&amp;P500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CADAD7-4FAA-4E00-85C1-6A44804CE7A9}"/>
                  </a:ext>
                </a:extLst>
              </p:cNvPr>
              <p:cNvSpPr>
                <a:spLocks noGrp="1"/>
              </p:cNvSpPr>
              <p:nvPr>
                <p:ph idx="1"/>
              </p:nvPr>
            </p:nvSpPr>
            <p:spPr/>
            <p:txBody>
              <a:bodyPr/>
              <a:lstStyle/>
              <a:p>
                <a:pPr>
                  <a:lnSpc>
                    <a:spcPct val="150000"/>
                  </a:lnSpc>
                </a:pPr>
                <a:r>
                  <a:rPr lang="en-US" dirty="0"/>
                  <a:t>This metric measures the performances of Pitchers’ portfolios to the performance of the S&amp;P500 index.</a:t>
                </a:r>
              </a:p>
              <a:p>
                <a:pPr>
                  <a:lnSpc>
                    <a:spcPct val="150000"/>
                  </a:lnSpc>
                </a:pPr>
                <a:r>
                  <a:rPr lang="en-US" dirty="0"/>
                  <a:t>Adjusted for percentage increases to account for differences of invested capital.</a:t>
                </a:r>
              </a:p>
              <a:p>
                <a:pPr>
                  <a:lnSpc>
                    <a:spcPct val="150000"/>
                  </a:lnSpc>
                </a:pPr>
                <a14:m>
                  <m:oMath xmlns:m="http://schemas.openxmlformats.org/officeDocument/2006/math">
                    <m:sSub>
                      <m:sSubPr>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𝑪𝒐𝒎𝒑𝒂𝒓𝒊𝒔𝒐𝒏</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𝒕𝒐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𝑺</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𝟓𝟎𝟎</m:t>
                            </m:r>
                          </m:e>
                        </m:d>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𝑷𝒐𝒓𝒕𝒇𝒐𝒍𝒊𝒐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𝑷𝒆𝒓𝒇𝒐𝒓𝒎𝒂𝒏𝒄𝒆</m:t>
                            </m:r>
                          </m:e>
                        </m:d>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𝑺</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𝟓𝟎𝟎</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𝒊𝒏𝒄𝒓𝒆𝒂𝒔𝒆</m:t>
                            </m:r>
                          </m:e>
                        </m:d>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0CADAD7-4FAA-4E00-85C1-6A44804CE7A9}"/>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8954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A21A-BB5C-46EE-A5CE-89AF854970FC}"/>
              </a:ext>
            </a:extLst>
          </p:cNvPr>
          <p:cNvSpPr>
            <a:spLocks noGrp="1"/>
          </p:cNvSpPr>
          <p:nvPr>
            <p:ph type="title"/>
          </p:nvPr>
        </p:nvSpPr>
        <p:spPr/>
        <p:txBody>
          <a:bodyPr/>
          <a:lstStyle/>
          <a:p>
            <a:r>
              <a:rPr lang="en-US" dirty="0"/>
              <a:t>Category: Comparison to </a:t>
            </a:r>
            <a:r>
              <a:rPr lang="en-US" dirty="0" err="1"/>
              <a:t>Gruvest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EA2258-711C-4386-95F9-CCC60B4A1C7C}"/>
                  </a:ext>
                </a:extLst>
              </p:cNvPr>
              <p:cNvSpPr>
                <a:spLocks noGrp="1"/>
              </p:cNvSpPr>
              <p:nvPr>
                <p:ph idx="1"/>
              </p:nvPr>
            </p:nvSpPr>
            <p:spPr/>
            <p:txBody>
              <a:bodyPr/>
              <a:lstStyle/>
              <a:p>
                <a:pPr marL="0" marR="0">
                  <a:lnSpc>
                    <a:spcPct val="15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metric measures the performances of Pitchers’ portfolios to those of other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Gruvest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Pitchers.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14:m>
                  <m:oMath xmlns:m="http://schemas.openxmlformats.org/officeDocument/2006/math">
                    <m:sSub>
                      <m:sSub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𝑪𝒐𝒎𝒑𝒂𝒓𝒊𝒔𝒐𝒏</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𝒕𝒐</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𝑮𝒓𝒖𝒗𝒆𝒔𝒕</m:t>
                            </m:r>
                          </m:e>
                        </m:d>
                      </m:e>
                      <m: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𝑷𝒐𝒓𝒕𝒇𝒐𝒍𝒊𝒐</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𝑷𝒆𝒓𝒇𝒐𝒓𝒎𝒂𝒏𝒄𝒆</m:t>
                            </m:r>
                          </m:e>
                        </m:d>
                      </m:e>
                      <m: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𝑨𝒗𝒆𝒓𝒂𝒈𝒆</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𝑮𝒓𝒖𝒗𝒆𝒔𝒕</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𝑪𝒐𝒎𝒑𝒂𝒓𝒊𝒔𝒐𝒏</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𝒕𝒐</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𝑺</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𝑷</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𝟓𝟎𝟎</m:t>
                            </m:r>
                          </m:e>
                        </m:d>
                      </m:e>
                      <m: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oMath>
                </a14:m>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Where</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457200" lvl="1">
                  <a:lnSpc>
                    <a:spcPct val="150000"/>
                  </a:lnSpc>
                  <a:spcBef>
                    <a:spcPts val="0"/>
                  </a:spcBef>
                  <a:spcAft>
                    <a:spcPts val="800"/>
                  </a:spcAft>
                </a:pPr>
                <a14:m>
                  <m:oMath xmlns:m="http://schemas.openxmlformats.org/officeDocument/2006/math">
                    <m:sSub>
                      <m:sSub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𝑨𝒗𝒆𝒓𝒂𝒈𝒆</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𝑮𝒓𝒖𝒗𝒆𝒔𝒕</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𝑪𝒐𝒎𝒑𝒂𝒓𝒊𝒔𝒐𝒏</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𝒕𝒐</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𝑺</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𝑷</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𝟓𝟎𝟎</m:t>
                            </m:r>
                          </m:e>
                        </m:d>
                      </m:e>
                      <m: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𝒏</m:t>
                            </m:r>
                          </m:sup>
                          <m:e>
                            <m:sSub>
                              <m:sSub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𝑪𝒐𝒎𝒑𝒂𝒓𝒊𝒔𝒐𝒏</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𝒕𝒐</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𝑺</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𝑷</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𝟓𝟎𝟎</m:t>
                                        </m:r>
                                      </m:e>
                                      <m: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e>
                                </m:d>
                              </m:e>
                              <m:sub>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e>
                        </m:nary>
                      </m:num>
                      <m:den>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𝒏</m:t>
                        </m:r>
                      </m:den>
                    </m:f>
                  </m:oMath>
                </a14:m>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t>This implies we would be able to access the general performance of </a:t>
                </a:r>
                <a:r>
                  <a:rPr lang="en-US" sz="1800" dirty="0" err="1"/>
                  <a:t>Gruvest</a:t>
                </a:r>
                <a:r>
                  <a:rPr lang="en-US" sz="1800" dirty="0"/>
                  <a:t> investors.</a:t>
                </a:r>
              </a:p>
              <a:p>
                <a:pPr marL="0" marR="0">
                  <a:lnSpc>
                    <a:spcPct val="15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is most likely the hardest to implement as we scale, because we would need a set of all Comparisons to S&amp;P500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with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Comparisons for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all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pitchers on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Gruvest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457200" lvl="1">
                  <a:lnSpc>
                    <a:spcPct val="150000"/>
                  </a:lnSpc>
                  <a:spcBef>
                    <a:spcPts val="0"/>
                  </a:spcBef>
                  <a:spcAft>
                    <a:spcPts val="800"/>
                  </a:spcAft>
                </a:pP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𝟑</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e>
                    </m:d>
                  </m:oMath>
                </a14:m>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AEA2258-711C-4386-95F9-CCC60B4A1C7C}"/>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101533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3EBC-67BC-480C-96CD-C53B8E5C2C55}"/>
              </a:ext>
            </a:extLst>
          </p:cNvPr>
          <p:cNvSpPr>
            <a:spLocks noGrp="1"/>
          </p:cNvSpPr>
          <p:nvPr>
            <p:ph type="title"/>
          </p:nvPr>
        </p:nvSpPr>
        <p:spPr/>
        <p:txBody>
          <a:bodyPr/>
          <a:lstStyle/>
          <a:p>
            <a:r>
              <a:rPr lang="en-US" dirty="0"/>
              <a:t>Category: User Feedback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69EB7-F1EE-4F99-92C7-9BF7B540B6E2}"/>
                  </a:ext>
                </a:extLst>
              </p:cNvPr>
              <p:cNvSpPr>
                <a:spLocks noGrp="1"/>
              </p:cNvSpPr>
              <p:nvPr>
                <p:ph idx="1"/>
              </p:nvPr>
            </p:nvSpPr>
            <p:spPr/>
            <p:txBody>
              <a:bodyPr/>
              <a:lstStyle/>
              <a:p>
                <a:pPr>
                  <a:lnSpc>
                    <a:spcPct val="100000"/>
                  </a:lnSpc>
                </a:pPr>
                <a:r>
                  <a:rPr lang="en-US" sz="2400" dirty="0"/>
                  <a:t>This metric is self-explanatory; catchers submit feedback to pitchers based on subjective heuristics decided by users otherwise not represented by previous categories, possibly pertaining but not limited to the following:</a:t>
                </a:r>
              </a:p>
              <a:p>
                <a:pPr lvl="1">
                  <a:lnSpc>
                    <a:spcPct val="100000"/>
                  </a:lnSpc>
                </a:pPr>
                <a:r>
                  <a:rPr lang="en-US" dirty="0"/>
                  <a:t>Educational explanations</a:t>
                </a:r>
              </a:p>
              <a:p>
                <a:pPr lvl="1">
                  <a:lnSpc>
                    <a:spcPct val="100000"/>
                  </a:lnSpc>
                </a:pPr>
                <a:r>
                  <a:rPr lang="en-US" dirty="0"/>
                  <a:t>Detailed descriptions behind each advice update</a:t>
                </a:r>
              </a:p>
              <a:p>
                <a:pPr lvl="1">
                  <a:lnSpc>
                    <a:spcPct val="100000"/>
                  </a:lnSpc>
                </a:pPr>
                <a:r>
                  <a:rPr lang="en-US" dirty="0"/>
                  <a:t>Transparency and outreach</a:t>
                </a:r>
              </a:p>
              <a:p>
                <a:pPr>
                  <a:lnSpc>
                    <a:spcPct val="100000"/>
                  </a:lnSpc>
                </a:pPr>
                <a:r>
                  <a:rPr lang="en-US" sz="2400" dirty="0"/>
                  <a:t>Implemented by a simple five-star ranking. The overall User Feedback Ranking is thus the average.</a:t>
                </a:r>
              </a:p>
              <a:p>
                <a:pPr>
                  <a:lnSpc>
                    <a:spcPct val="100000"/>
                  </a:lnSpc>
                </a:pPr>
                <a:r>
                  <a:rPr lang="en-US" dirty="0"/>
                  <a:t> </a:t>
                </a:r>
                <a14:m>
                  <m:oMath xmlns:m="http://schemas.openxmlformats.org/officeDocument/2006/math">
                    <m:sSub>
                      <m:sSubPr>
                        <m:ctrlP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𝑼𝒔𝒆𝒓</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𝑭𝒆𝒆𝒅𝒃𝒂𝒄𝒌</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𝑹𝒂𝒏𝒌𝒊𝒏𝒈</m:t>
                            </m:r>
                          </m:e>
                        </m:d>
                      </m:e>
                      <m:sub>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𝒏</m:t>
                            </m:r>
                          </m:sup>
                          <m:e>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𝒐𝒇</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𝒔𝒕𝒂𝒓𝒔</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𝒐𝒖𝒕</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𝒐𝒇</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𝟓</m:t>
                                        </m:r>
                                      </m:e>
                                      <m:sub>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e>
                                </m:d>
                              </m:e>
                              <m:sub>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e>
                        </m:nary>
                      </m:num>
                      <m:den>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𝒏</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2369EB7-F1EE-4F99-92C7-9BF7B540B6E2}"/>
                  </a:ext>
                </a:extLst>
              </p:cNvPr>
              <p:cNvSpPr>
                <a:spLocks noGrp="1" noRot="1" noChangeAspect="1" noMove="1" noResize="1" noEditPoints="1" noAdjustHandles="1" noChangeArrowheads="1" noChangeShapeType="1" noTextEdit="1"/>
              </p:cNvSpPr>
              <p:nvPr>
                <p:ph idx="1"/>
              </p:nvPr>
            </p:nvSpPr>
            <p:spPr>
              <a:blipFill>
                <a:blip r:embed="rId2"/>
                <a:stretch>
                  <a:fillRect l="-1043" t="-1120"/>
                </a:stretch>
              </a:blipFill>
            </p:spPr>
            <p:txBody>
              <a:bodyPr/>
              <a:lstStyle/>
              <a:p>
                <a:r>
                  <a:rPr lang="en-US">
                    <a:noFill/>
                  </a:rPr>
                  <a:t> </a:t>
                </a:r>
              </a:p>
            </p:txBody>
          </p:sp>
        </mc:Fallback>
      </mc:AlternateContent>
    </p:spTree>
    <p:extLst>
      <p:ext uri="{BB962C8B-B14F-4D97-AF65-F5344CB8AC3E}">
        <p14:creationId xmlns:p14="http://schemas.microsoft.com/office/powerpoint/2010/main" val="207971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A04C-6879-4F01-82EE-FC7812951A3D}"/>
              </a:ext>
            </a:extLst>
          </p:cNvPr>
          <p:cNvSpPr>
            <a:spLocks noGrp="1"/>
          </p:cNvSpPr>
          <p:nvPr>
            <p:ph type="title"/>
          </p:nvPr>
        </p:nvSpPr>
        <p:spPr/>
        <p:txBody>
          <a:bodyPr>
            <a:normAutofit/>
          </a:bodyPr>
          <a:lstStyle/>
          <a:p>
            <a:r>
              <a:rPr lang="en-US" dirty="0"/>
              <a:t>Category: Accuracy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6045E0-9D4D-4FC4-8BF6-F58731542645}"/>
                  </a:ext>
                </a:extLst>
              </p:cNvPr>
              <p:cNvSpPr>
                <a:spLocks noGrp="1"/>
              </p:cNvSpPr>
              <p:nvPr>
                <p:ph idx="1"/>
              </p:nvPr>
            </p:nvSpPr>
            <p:spPr/>
            <p:txBody>
              <a:bodyPr>
                <a:normAutofit/>
              </a:bodyPr>
              <a:lstStyle/>
              <a:p>
                <a:pPr>
                  <a:lnSpc>
                    <a:spcPct val="100000"/>
                  </a:lnSpc>
                </a:pPr>
                <a:r>
                  <a:rPr lang="en-US" sz="2000" dirty="0"/>
                  <a:t>This is just another way of looking at a Pitcher’s portfolio.</a:t>
                </a:r>
              </a:p>
              <a:p>
                <a:pPr>
                  <a:lnSpc>
                    <a:spcPct val="100000"/>
                  </a:lnSpc>
                </a:pPr>
                <a:r>
                  <a:rPr lang="en-US" sz="2000" dirty="0"/>
                  <a:t>We analyze the degree of accuracy of a Pitcher’s tracked stocks in a pitch.</a:t>
                </a:r>
              </a:p>
              <a:p>
                <a:pPr marL="0" marR="0">
                  <a:lnSpc>
                    <a:spcPct val="100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We have the set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with accuracy values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are one-to-one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is determined according to it’s associated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Buy|Hold|Sell</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Category.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0000"/>
                  </a:lnSpc>
                  <a:spcBef>
                    <a:spcPts val="0"/>
                  </a:spcBef>
                  <a:spcAft>
                    <a:spcPts val="800"/>
                  </a:spcAft>
                </a:pPr>
                <a14:m>
                  <m:oMath xmlns:m="http://schemas.openxmlformats.org/officeDocument/2006/math">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𝑨</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𝒂</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𝒂</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𝒂</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𝟑</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𝒂</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𝒂</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𝒌</m:t>
                            </m:r>
                          </m:sub>
                        </m:sSub>
                      </m:e>
                    </m:d>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0000"/>
                  </a:lnSpc>
                  <a:spcBef>
                    <a:spcPts val="0"/>
                  </a:spcBef>
                  <a:spcAft>
                    <a:spcPts val="800"/>
                  </a:spcAft>
                </a:pPr>
                <a14:m>
                  <m:oMath xmlns:m="http://schemas.openxmlformats.org/officeDocument/2006/math">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𝒂</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𝑫𝒆𝒈𝒓𝒆𝒆</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𝒐𝒇</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𝑨𝒄𝒄𝒖𝒓𝒂𝒄𝒚</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e>
                    </m:d>
                  </m:oMath>
                </a14:m>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Buy: </a:t>
                </a:r>
                <a14:m>
                  <m:oMath xmlns:m="http://schemas.openxmlformats.org/officeDocument/2006/math">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𝑫𝒆𝒈𝒓𝒆𝒆</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𝒐𝒇</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𝑨𝒄𝒄𝒖𝒓𝒂𝒄𝒚</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e>
                    </m:d>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𝒕</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𝒊𝒏𝒄𝒓𝒆𝒂𝒔𝒆</m:t>
                            </m:r>
                          </m:e>
                        </m:d>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Hold: </a:t>
                </a:r>
                <a14:m>
                  <m:oMath xmlns:m="http://schemas.openxmlformats.org/officeDocument/2006/math">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𝑫𝒆𝒈𝒓𝒆𝒆</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𝒐𝒇</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𝑨𝒄𝒄𝒖𝒓𝒂𝒄𝒚</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e>
                    </m:d>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𝟏𝟎𝟎</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𝒕</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𝒊𝒏𝒄𝒓𝒆𝒂𝒔𝒆</m:t>
                                </m:r>
                              </m:e>
                            </m:d>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e>
                    </m:d>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Sell</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𝑫𝒆𝒈𝒓𝒆𝒆</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𝒐𝒇</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𝑨𝒄𝒄𝒖𝒓𝒂𝒄𝒚</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e>
                    </m:d>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𝒕</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𝒌</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𝒅𝒆𝒄𝒓𝒆𝒂𝒔𝒆</m:t>
                            </m:r>
                          </m:e>
                        </m:d>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66045E0-9D4D-4FC4-8BF6-F58731542645}"/>
                  </a:ext>
                </a:extLst>
              </p:cNvPr>
              <p:cNvSpPr>
                <a:spLocks noGrp="1" noRot="1" noChangeAspect="1" noMove="1" noResize="1" noEditPoints="1" noAdjustHandles="1" noChangeArrowheads="1" noChangeShapeType="1" noTextEdit="1"/>
              </p:cNvSpPr>
              <p:nvPr>
                <p:ph idx="1"/>
              </p:nvPr>
            </p:nvSpPr>
            <p:spPr>
              <a:blipFill>
                <a:blip r:embed="rId2"/>
                <a:stretch>
                  <a:fillRect l="-638" t="-700"/>
                </a:stretch>
              </a:blipFill>
            </p:spPr>
            <p:txBody>
              <a:bodyPr/>
              <a:lstStyle/>
              <a:p>
                <a:r>
                  <a:rPr lang="en-US">
                    <a:noFill/>
                  </a:rPr>
                  <a:t> </a:t>
                </a:r>
              </a:p>
            </p:txBody>
          </p:sp>
        </mc:Fallback>
      </mc:AlternateContent>
    </p:spTree>
    <p:extLst>
      <p:ext uri="{BB962C8B-B14F-4D97-AF65-F5344CB8AC3E}">
        <p14:creationId xmlns:p14="http://schemas.microsoft.com/office/powerpoint/2010/main" val="100166004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690</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Courier New</vt:lpstr>
      <vt:lpstr>Symbol</vt:lpstr>
      <vt:lpstr>1_Office Theme</vt:lpstr>
      <vt:lpstr>Pitcher Rankings</vt:lpstr>
      <vt:lpstr>Table of Contents</vt:lpstr>
      <vt:lpstr>The Portfolio</vt:lpstr>
      <vt:lpstr>The Portfolio (Cont.)</vt:lpstr>
      <vt:lpstr>Calculating Portfolio performance</vt:lpstr>
      <vt:lpstr>Category: Comparison to S&amp;P500</vt:lpstr>
      <vt:lpstr>Category: Comparison to Gruvest</vt:lpstr>
      <vt:lpstr>Category: User Feedback</vt:lpstr>
      <vt:lpstr>Category: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Pitcher Rankings</dc:title>
  <dc:creator>James Howell</dc:creator>
  <cp:lastModifiedBy>James Howell</cp:lastModifiedBy>
  <cp:revision>3</cp:revision>
  <dcterms:created xsi:type="dcterms:W3CDTF">2020-11-24T17:47:55Z</dcterms:created>
  <dcterms:modified xsi:type="dcterms:W3CDTF">2020-11-24T17:51:41Z</dcterms:modified>
</cp:coreProperties>
</file>