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57" r:id="rId4"/>
    <p:sldId id="261" r:id="rId5"/>
    <p:sldId id="266" r:id="rId6"/>
    <p:sldId id="259" r:id="rId7"/>
    <p:sldId id="265" r:id="rId8"/>
    <p:sldId id="267" r:id="rId9"/>
    <p:sldId id="268" r:id="rId10"/>
    <p:sldId id="269" r:id="rId11"/>
    <p:sldId id="264" r:id="rId12"/>
    <p:sldId id="260" r:id="rId13"/>
    <p:sldId id="262" r:id="rId14"/>
    <p:sldId id="271" r:id="rId15"/>
    <p:sldId id="274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EBC9B-54E2-4BF1-8E54-465A166F8F48}" type="datetimeFigureOut">
              <a:rPr lang="zh-TW" altLang="en-US" smtClean="0"/>
              <a:t>2012/6/13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18600-8C1C-4284-8A2F-C99CD8EDD5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8724-F3E7-4F09-A531-216EB4896B8D}" type="datetimeFigureOut">
              <a:rPr lang="en-US" smtClean="0"/>
              <a:pPr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0ECB-8456-4B49-8091-0289A2321C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782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8724-F3E7-4F09-A531-216EB4896B8D}" type="datetimeFigureOut">
              <a:rPr lang="en-US" smtClean="0"/>
              <a:pPr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0ECB-8456-4B49-8091-0289A2321C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58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8724-F3E7-4F09-A531-216EB4896B8D}" type="datetimeFigureOut">
              <a:rPr lang="en-US" smtClean="0"/>
              <a:pPr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0ECB-8456-4B49-8091-0289A2321C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659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8724-F3E7-4F09-A531-216EB4896B8D}" type="datetimeFigureOut">
              <a:rPr lang="en-US" smtClean="0"/>
              <a:pPr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0ECB-8456-4B49-8091-0289A2321C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076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8724-F3E7-4F09-A531-216EB4896B8D}" type="datetimeFigureOut">
              <a:rPr lang="en-US" smtClean="0"/>
              <a:pPr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0ECB-8456-4B49-8091-0289A2321C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789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8724-F3E7-4F09-A531-216EB4896B8D}" type="datetimeFigureOut">
              <a:rPr lang="en-US" smtClean="0"/>
              <a:pPr/>
              <a:t>6/13/2012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0ECB-8456-4B49-8091-0289A2321C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404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8724-F3E7-4F09-A531-216EB4896B8D}" type="datetimeFigureOut">
              <a:rPr lang="en-US" smtClean="0"/>
              <a:pPr/>
              <a:t>6/13/2012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0ECB-8456-4B49-8091-0289A2321C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772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8724-F3E7-4F09-A531-216EB4896B8D}" type="datetimeFigureOut">
              <a:rPr lang="en-US" smtClean="0"/>
              <a:pPr/>
              <a:t>6/13/2012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0ECB-8456-4B49-8091-0289A2321C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310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8724-F3E7-4F09-A531-216EB4896B8D}" type="datetimeFigureOut">
              <a:rPr lang="en-US" smtClean="0"/>
              <a:pPr/>
              <a:t>6/13/2012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0ECB-8456-4B49-8091-0289A2321C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936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8724-F3E7-4F09-A531-216EB4896B8D}" type="datetimeFigureOut">
              <a:rPr lang="en-US" smtClean="0"/>
              <a:pPr/>
              <a:t>6/13/2012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0ECB-8456-4B49-8091-0289A2321C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899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8724-F3E7-4F09-A531-216EB4896B8D}" type="datetimeFigureOut">
              <a:rPr lang="en-US" smtClean="0"/>
              <a:pPr/>
              <a:t>6/13/2012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0ECB-8456-4B49-8091-0289A2321C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820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58724-F3E7-4F09-A531-216EB4896B8D}" type="datetimeFigureOut">
              <a:rPr lang="en-US" smtClean="0"/>
              <a:pPr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40ECB-8456-4B49-8091-0289A2321C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391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Experiments with scene text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Chen-Yu Lee</a:t>
            </a:r>
          </a:p>
          <a:p>
            <a:r>
              <a:rPr lang="en-US" dirty="0" err="1" smtClean="0"/>
              <a:t>Phuc</a:t>
            </a:r>
            <a:r>
              <a:rPr lang="en-US" dirty="0" smtClean="0"/>
              <a:t> </a:t>
            </a:r>
            <a:r>
              <a:rPr lang="en-US" dirty="0" err="1" smtClean="0"/>
              <a:t>Xuan</a:t>
            </a:r>
            <a:r>
              <a:rPr lang="en-US" dirty="0" smtClean="0"/>
              <a:t>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933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Reasons for cost matrices – Bigram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1752600"/>
            <a:ext cx="8458200" cy="361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032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SDP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752600"/>
            <a:ext cx="8229600" cy="2415831"/>
          </a:xfrm>
        </p:spPr>
      </p:pic>
    </p:spTree>
    <p:extLst>
      <p:ext uri="{BB962C8B-B14F-4D97-AF65-F5344CB8AC3E}">
        <p14:creationId xmlns:p14="http://schemas.microsoft.com/office/powerpoint/2010/main" xmlns="" val="270500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Relaxation of the primal</a:t>
            </a:r>
            <a:endParaRPr lang="en-US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19200"/>
            <a:ext cx="69723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4222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pic>
        <p:nvPicPr>
          <p:cNvPr id="18443" name="Picture 11" descr="C:\Users\John\Documents\MATLAB\svt\test\wordsPad\I003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3587496" cy="838200"/>
          </a:xfrm>
          <a:prstGeom prst="rect">
            <a:avLst/>
          </a:prstGeom>
          <a:noFill/>
        </p:spPr>
      </p:pic>
      <p:pic>
        <p:nvPicPr>
          <p:cNvPr id="18444" name="Picture 12" descr="C:\Users\John\Documents\MATLAB\svt\test\wordsPad\I0023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819400"/>
            <a:ext cx="2834640" cy="1066800"/>
          </a:xfrm>
          <a:prstGeom prst="rect">
            <a:avLst/>
          </a:prstGeom>
          <a:noFill/>
        </p:spPr>
      </p:pic>
      <p:pic>
        <p:nvPicPr>
          <p:cNvPr id="18445" name="Picture 13" descr="C:\Users\John\Documents\MATLAB\svt\test\wordsPad\I0029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4648200"/>
            <a:ext cx="3038475" cy="1257300"/>
          </a:xfrm>
          <a:prstGeom prst="rect">
            <a:avLst/>
          </a:prstGeom>
          <a:noFill/>
        </p:spPr>
      </p:pic>
      <p:sp>
        <p:nvSpPr>
          <p:cNvPr id="17" name="文字方塊 16"/>
          <p:cNvSpPr txBox="1"/>
          <p:nvPr/>
        </p:nvSpPr>
        <p:spPr>
          <a:xfrm>
            <a:off x="4648200" y="1676400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Training data: Char-74K, ICDAR 2003, synthetic data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Features: Histogram of Gradient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Classifier: SVM with RBF kernel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Lexicon: 427 words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0532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Character detection:</a:t>
            </a:r>
          </a:p>
          <a:p>
            <a:pPr lvl="1"/>
            <a:r>
              <a:rPr lang="en-US" altLang="zh-TW" dirty="0" smtClean="0"/>
              <a:t>Random Ferns + HOG: 54% (previous)</a:t>
            </a:r>
          </a:p>
          <a:p>
            <a:pPr lvl="1"/>
            <a:r>
              <a:rPr lang="en-US" altLang="zh-TW" dirty="0" smtClean="0"/>
              <a:t>SVM + HOG: 85% </a:t>
            </a:r>
            <a:r>
              <a:rPr lang="en-US" altLang="zh-TW" dirty="0" smtClean="0"/>
              <a:t>(proposed)</a:t>
            </a:r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810000"/>
            <a:ext cx="6553200" cy="2688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05000"/>
            <a:ext cx="7994648" cy="4296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pic>
        <p:nvPicPr>
          <p:cNvPr id="18434" name="Picture 2" descr="C:\Users\John\Documents\MATLAB\svt\test\wordsPad\I0005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22" y="3124200"/>
            <a:ext cx="3500378" cy="1447800"/>
          </a:xfrm>
          <a:prstGeom prst="rect">
            <a:avLst/>
          </a:prstGeom>
          <a:noFill/>
        </p:spPr>
      </p:pic>
      <p:pic>
        <p:nvPicPr>
          <p:cNvPr id="18436" name="Picture 4" descr="C:\Users\John\Documents\MATLAB\svt\test\wordsPad\I0001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05000"/>
            <a:ext cx="3511236" cy="990600"/>
          </a:xfrm>
          <a:prstGeom prst="rect">
            <a:avLst/>
          </a:prstGeom>
          <a:noFill/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828800"/>
            <a:ext cx="3669964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7" descr="C:\Users\John\Documents\MATLAB\svt\test\wordsPad\I00064.jpg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4876800"/>
            <a:ext cx="3382108" cy="11923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0532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371600" y="2667000"/>
            <a:ext cx="15240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SVM + HOG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019800" y="2667000"/>
            <a:ext cx="15240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Solver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3733800" y="2667000"/>
            <a:ext cx="15240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Character Re-scoring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4" idx="3"/>
            <a:endCxn id="7" idx="1"/>
          </p:cNvCxnSpPr>
          <p:nvPr/>
        </p:nvCxnSpPr>
        <p:spPr>
          <a:xfrm>
            <a:off x="2895600" y="3314700"/>
            <a:ext cx="838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  <a:endCxn id="5" idx="1"/>
          </p:cNvCxnSpPr>
          <p:nvPr/>
        </p:nvCxnSpPr>
        <p:spPr>
          <a:xfrm>
            <a:off x="5257800" y="3314700"/>
            <a:ext cx="762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533400" y="3352800"/>
            <a:ext cx="838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04800" y="26670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Input </a:t>
            </a:r>
          </a:p>
          <a:p>
            <a:r>
              <a:rPr lang="en-US" altLang="zh-TW" dirty="0" smtClean="0"/>
              <a:t>Image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848600" y="2895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Prediction</a:t>
            </a:r>
            <a:endParaRPr lang="zh-TW" altLang="en-US" dirty="0"/>
          </a:p>
        </p:txBody>
      </p:sp>
      <p:cxnSp>
        <p:nvCxnSpPr>
          <p:cNvPr id="25" name="直線單箭頭接點 24"/>
          <p:cNvCxnSpPr/>
          <p:nvPr/>
        </p:nvCxnSpPr>
        <p:spPr>
          <a:xfrm>
            <a:off x="7543800" y="3352800"/>
            <a:ext cx="685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 detection and recognition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19876215"/>
              </p:ext>
            </p:extLst>
          </p:nvPr>
        </p:nvGraphicFramePr>
        <p:xfrm>
          <a:off x="1447800" y="1447800"/>
          <a:ext cx="6096000" cy="4423317"/>
        </p:xfrm>
        <a:graphic>
          <a:graphicData uri="http://schemas.openxmlformats.org/presentationml/2006/ole">
            <p:oleObj spid="_x0000_s1035" name="Acrobat Document" r:id="rId3" imgW="4686266" imgH="3400380" progId="AcroExch.Document.7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8451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" altLang="zh-TW" dirty="0" smtClean="0"/>
              <a:t>Proposed Character Detector</a:t>
            </a:r>
            <a:endParaRPr lang="en" altLang="zh-TW" dirty="0"/>
          </a:p>
        </p:txBody>
      </p:sp>
      <p:sp>
        <p:nvSpPr>
          <p:cNvPr id="6" name="Shape 133"/>
          <p:cNvSpPr/>
          <p:nvPr/>
        </p:nvSpPr>
        <p:spPr>
          <a:xfrm>
            <a:off x="3296700" y="3473200"/>
            <a:ext cx="365699" cy="104010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57150" cap="flat">
            <a:solidFill>
              <a:srgbClr val="A4C2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7" name="Shape 134"/>
          <p:cNvSpPr/>
          <p:nvPr/>
        </p:nvSpPr>
        <p:spPr>
          <a:xfrm>
            <a:off x="4058700" y="3473200"/>
            <a:ext cx="713100" cy="104010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57150" cap="flat">
            <a:solidFill>
              <a:srgbClr val="A4C2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8" name="Shape 135"/>
          <p:cNvSpPr/>
          <p:nvPr/>
        </p:nvSpPr>
        <p:spPr>
          <a:xfrm>
            <a:off x="5125500" y="3473200"/>
            <a:ext cx="1255199" cy="104010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57150" cap="flat">
            <a:solidFill>
              <a:srgbClr val="A4C2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9" name="Shape 136"/>
          <p:cNvSpPr/>
          <p:nvPr/>
        </p:nvSpPr>
        <p:spPr>
          <a:xfrm>
            <a:off x="2763300" y="3473200"/>
            <a:ext cx="166500" cy="104010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57150" cap="flat">
            <a:solidFill>
              <a:srgbClr val="A4C2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" name="Shape 137"/>
          <p:cNvSpPr/>
          <p:nvPr/>
        </p:nvSpPr>
        <p:spPr>
          <a:xfrm>
            <a:off x="2803650" y="1873000"/>
            <a:ext cx="241800" cy="251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57150" cap="flat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1" name="Shape 138"/>
          <p:cNvSpPr/>
          <p:nvPr/>
        </p:nvSpPr>
        <p:spPr>
          <a:xfrm>
            <a:off x="3343250" y="1873000"/>
            <a:ext cx="474899" cy="495599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57150" cap="flat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2" name="Shape 139"/>
          <p:cNvSpPr/>
          <p:nvPr/>
        </p:nvSpPr>
        <p:spPr>
          <a:xfrm>
            <a:off x="4115950" y="1873000"/>
            <a:ext cx="828300" cy="868499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57150" cap="flat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3" name="Shape 140"/>
          <p:cNvSpPr/>
          <p:nvPr/>
        </p:nvSpPr>
        <p:spPr>
          <a:xfrm>
            <a:off x="5242050" y="1873000"/>
            <a:ext cx="1098300" cy="1154399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57150" cap="flat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4" name="Shape 141"/>
          <p:cNvSpPr/>
          <p:nvPr/>
        </p:nvSpPr>
        <p:spPr>
          <a:xfrm>
            <a:off x="2617475" y="5135875"/>
            <a:ext cx="4057650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xmlns="" val="32778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 b="47083"/>
          <a:stretch>
            <a:fillRect/>
          </a:stretch>
        </p:blipFill>
        <p:spPr bwMode="auto">
          <a:xfrm>
            <a:off x="152400" y="2438400"/>
            <a:ext cx="8839200" cy="2513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6431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Optimization - Primal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828800"/>
            <a:ext cx="8229600" cy="2492487"/>
          </a:xfrm>
        </p:spPr>
      </p:pic>
      <p:cxnSp>
        <p:nvCxnSpPr>
          <p:cNvPr id="8" name="Straight Arrow Connector 7"/>
          <p:cNvCxnSpPr/>
          <p:nvPr/>
        </p:nvCxnSpPr>
        <p:spPr>
          <a:xfrm flipV="1">
            <a:off x="2819400" y="2819400"/>
            <a:ext cx="23622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629400" y="2819400"/>
            <a:ext cx="6858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08226" y="4692134"/>
            <a:ext cx="202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classification scores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10200" y="5087596"/>
            <a:ext cx="122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030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cost matrices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49344" y="1676400"/>
            <a:ext cx="6382641" cy="129558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590800" y="2514600"/>
            <a:ext cx="1295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29451" y="3598273"/>
            <a:ext cx="190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Bigram probability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105400" y="2504630"/>
            <a:ext cx="381000" cy="1076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934200" y="2497508"/>
            <a:ext cx="0" cy="1076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9600" y="3603971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Collision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24600" y="35814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Color 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354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Reasons for cost matrices - Collision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593791"/>
            <a:ext cx="8208998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269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Reasons for cost matrices –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Color </a:t>
            </a:r>
            <a:r>
              <a:rPr lang="en-US" dirty="0" smtClean="0"/>
              <a:t>similarity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1828800"/>
            <a:ext cx="8296262" cy="354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5361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118</Words>
  <Application>Microsoft Office PowerPoint</Application>
  <PresentationFormat>如螢幕大小 (4:3)</PresentationFormat>
  <Paragraphs>39</Paragraphs>
  <Slides>16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8" baseType="lpstr">
      <vt:lpstr>Office Theme</vt:lpstr>
      <vt:lpstr>Acrobat Document</vt:lpstr>
      <vt:lpstr>Experiments with scene text recognition</vt:lpstr>
      <vt:lpstr>Overview</vt:lpstr>
      <vt:lpstr>Character detection and recognition</vt:lpstr>
      <vt:lpstr>Proposed Character Detector</vt:lpstr>
      <vt:lpstr>Responses</vt:lpstr>
      <vt:lpstr>Convex Optimization - Primal</vt:lpstr>
      <vt:lpstr>Constructing cost matrices</vt:lpstr>
      <vt:lpstr>Reasons for cost matrices - Collision</vt:lpstr>
      <vt:lpstr>Reasons for cost matrices –  Color similarity</vt:lpstr>
      <vt:lpstr>Reasons for cost matrices – Bigram</vt:lpstr>
      <vt:lpstr>Dual SDP</vt:lpstr>
      <vt:lpstr>Relaxation of the primal</vt:lpstr>
      <vt:lpstr>Experiments</vt:lpstr>
      <vt:lpstr>Results</vt:lpstr>
      <vt:lpstr>Result</vt:lpstr>
      <vt:lpstr>Experiments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Experiments with scene text recognition</dc:title>
  <dc:creator>Phuc</dc:creator>
  <cp:lastModifiedBy>John</cp:lastModifiedBy>
  <cp:revision>25</cp:revision>
  <dcterms:created xsi:type="dcterms:W3CDTF">2012-06-13T13:44:20Z</dcterms:created>
  <dcterms:modified xsi:type="dcterms:W3CDTF">2012-06-13T20:32:20Z</dcterms:modified>
</cp:coreProperties>
</file>