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Book Antiqua"/>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19" roundtripDataSignature="AMtx7mipgWhxARgDe5QjgZkAKsjdMrv9p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BookAntiqua-regular.fntdata"/><Relationship Id="rId14" Type="http://schemas.openxmlformats.org/officeDocument/2006/relationships/slide" Target="slides/slide9.xml"/><Relationship Id="rId17" Type="http://schemas.openxmlformats.org/officeDocument/2006/relationships/font" Target="fonts/BookAntiqua-italic.fntdata"/><Relationship Id="rId16" Type="http://schemas.openxmlformats.org/officeDocument/2006/relationships/font" Target="fonts/BookAntiqua-bold.fntdata"/><Relationship Id="rId5" Type="http://schemas.openxmlformats.org/officeDocument/2006/relationships/notesMaster" Target="notesMasters/notesMaster1.xml"/><Relationship Id="rId19" Type="http://customschemas.google.com/relationships/presentationmetadata" Target="metadata"/><Relationship Id="rId6" Type="http://schemas.openxmlformats.org/officeDocument/2006/relationships/slide" Target="slides/slide1.xml"/><Relationship Id="rId18" Type="http://schemas.openxmlformats.org/officeDocument/2006/relationships/font" Target="fonts/BookAntiqua-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 name="Google Shape;5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 name="Google Shape;63;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8" name="Google Shape;68;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3" name="Google Shape;73;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8" name="Google Shape;78;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3" name="Google Shape;83;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9" name="Google Shape;89;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5" name="Google Shape;95;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 name="Shape 9"/>
        <p:cNvGrpSpPr/>
        <p:nvPr/>
      </p:nvGrpSpPr>
      <p:grpSpPr>
        <a:xfrm>
          <a:off x="0" y="0"/>
          <a:ext cx="0" cy="0"/>
          <a:chOff x="0" y="0"/>
          <a:chExt cx="0" cy="0"/>
        </a:xfrm>
      </p:grpSpPr>
      <p:sp>
        <p:nvSpPr>
          <p:cNvPr id="10" name="Google Shape;10;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21"/>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5" name="Google Shape;45;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22"/>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8" name="Google Shape;48;p22"/>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9" name="Google Shape;49;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1" name="Shape 11"/>
        <p:cNvGrpSpPr/>
        <p:nvPr/>
      </p:nvGrpSpPr>
      <p:grpSpPr>
        <a:xfrm>
          <a:off x="0" y="0"/>
          <a:ext cx="0" cy="0"/>
          <a:chOff x="0" y="0"/>
          <a:chExt cx="0" cy="0"/>
        </a:xfrm>
      </p:grpSpPr>
      <p:sp>
        <p:nvSpPr>
          <p:cNvPr id="12" name="Google Shape;12;p13"/>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13" name="Google Shape;1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4" name="Shape 14"/>
        <p:cNvGrpSpPr/>
        <p:nvPr/>
      </p:nvGrpSpPr>
      <p:grpSpPr>
        <a:xfrm>
          <a:off x="0" y="0"/>
          <a:ext cx="0" cy="0"/>
          <a:chOff x="0" y="0"/>
          <a:chExt cx="0" cy="0"/>
        </a:xfrm>
      </p:grpSpPr>
      <p:sp>
        <p:nvSpPr>
          <p:cNvPr id="15" name="Google Shape;15;p14"/>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6" name="Google Shape;16;p14"/>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7" name="Google Shape;17;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8" name="Shape 18"/>
        <p:cNvGrpSpPr/>
        <p:nvPr/>
      </p:nvGrpSpPr>
      <p:grpSpPr>
        <a:xfrm>
          <a:off x="0" y="0"/>
          <a:ext cx="0" cy="0"/>
          <a:chOff x="0" y="0"/>
          <a:chExt cx="0" cy="0"/>
        </a:xfrm>
      </p:grpSpPr>
      <p:sp>
        <p:nvSpPr>
          <p:cNvPr id="19" name="Google Shape;19;p15"/>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0" name="Google Shape;20;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sp>
        <p:nvSpPr>
          <p:cNvPr id="22" name="Google Shape;22;p1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3" name="Google Shape;23;p1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24" name="Google Shape;24;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17"/>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8" name="Google Shape;28;p17"/>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9" name="Google Shape;29;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2" name="Google Shape;32;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19"/>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5" name="Google Shape;35;p19"/>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6" name="Google Shape;36;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20"/>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20"/>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0" name="Google Shape;40;p20"/>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1" name="Google Shape;41;p20"/>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Clr>
                <a:schemeClr val="dk1"/>
              </a:buClr>
              <a:buSzPts val="1800"/>
              <a:buChar char="●"/>
              <a:defRPr>
                <a:solidFill>
                  <a:schemeClr val="dk1"/>
                </a:solidFill>
              </a:defRPr>
            </a:lvl1pPr>
            <a:lvl2pPr indent="-317500" lvl="1" marL="914400" algn="l">
              <a:lnSpc>
                <a:spcPct val="115000"/>
              </a:lnSpc>
              <a:spcBef>
                <a:spcPts val="0"/>
              </a:spcBef>
              <a:spcAft>
                <a:spcPts val="0"/>
              </a:spcAft>
              <a:buClr>
                <a:schemeClr val="dk1"/>
              </a:buClr>
              <a:buSzPts val="1400"/>
              <a:buChar char="○"/>
              <a:defRPr>
                <a:solidFill>
                  <a:schemeClr val="dk1"/>
                </a:solidFill>
              </a:defRPr>
            </a:lvl2pPr>
            <a:lvl3pPr indent="-317500" lvl="2" marL="1371600" algn="l">
              <a:lnSpc>
                <a:spcPct val="115000"/>
              </a:lnSpc>
              <a:spcBef>
                <a:spcPts val="0"/>
              </a:spcBef>
              <a:spcAft>
                <a:spcPts val="0"/>
              </a:spcAft>
              <a:buClr>
                <a:schemeClr val="dk1"/>
              </a:buClr>
              <a:buSzPts val="1400"/>
              <a:buChar char="■"/>
              <a:defRPr>
                <a:solidFill>
                  <a:schemeClr val="dk1"/>
                </a:solidFill>
              </a:defRPr>
            </a:lvl3pPr>
            <a:lvl4pPr indent="-317500" lvl="3" marL="1828800" algn="l">
              <a:lnSpc>
                <a:spcPct val="115000"/>
              </a:lnSpc>
              <a:spcBef>
                <a:spcPts val="0"/>
              </a:spcBef>
              <a:spcAft>
                <a:spcPts val="0"/>
              </a:spcAft>
              <a:buClr>
                <a:schemeClr val="dk1"/>
              </a:buClr>
              <a:buSzPts val="1400"/>
              <a:buChar char="●"/>
              <a:defRPr>
                <a:solidFill>
                  <a:schemeClr val="dk1"/>
                </a:solidFill>
              </a:defRPr>
            </a:lvl4pPr>
            <a:lvl5pPr indent="-317500" lvl="4" marL="2286000" algn="l">
              <a:lnSpc>
                <a:spcPct val="115000"/>
              </a:lnSpc>
              <a:spcBef>
                <a:spcPts val="0"/>
              </a:spcBef>
              <a:spcAft>
                <a:spcPts val="0"/>
              </a:spcAft>
              <a:buClr>
                <a:schemeClr val="dk1"/>
              </a:buClr>
              <a:buSzPts val="1400"/>
              <a:buChar char="○"/>
              <a:defRPr>
                <a:solidFill>
                  <a:schemeClr val="dk1"/>
                </a:solidFill>
              </a:defRPr>
            </a:lvl5pPr>
            <a:lvl6pPr indent="-317500" lvl="5" marL="2743200" algn="l">
              <a:lnSpc>
                <a:spcPct val="115000"/>
              </a:lnSpc>
              <a:spcBef>
                <a:spcPts val="0"/>
              </a:spcBef>
              <a:spcAft>
                <a:spcPts val="0"/>
              </a:spcAft>
              <a:buClr>
                <a:schemeClr val="dk1"/>
              </a:buClr>
              <a:buSzPts val="1400"/>
              <a:buChar char="■"/>
              <a:defRPr>
                <a:solidFill>
                  <a:schemeClr val="dk1"/>
                </a:solidFill>
              </a:defRPr>
            </a:lvl6pPr>
            <a:lvl7pPr indent="-317500" lvl="6" marL="3200400" algn="l">
              <a:lnSpc>
                <a:spcPct val="115000"/>
              </a:lnSpc>
              <a:spcBef>
                <a:spcPts val="0"/>
              </a:spcBef>
              <a:spcAft>
                <a:spcPts val="0"/>
              </a:spcAft>
              <a:buClr>
                <a:schemeClr val="dk1"/>
              </a:buClr>
              <a:buSzPts val="1400"/>
              <a:buChar char="●"/>
              <a:defRPr>
                <a:solidFill>
                  <a:schemeClr val="dk1"/>
                </a:solidFill>
              </a:defRPr>
            </a:lvl7pPr>
            <a:lvl8pPr indent="-317500" lvl="7" marL="3657600" algn="l">
              <a:lnSpc>
                <a:spcPct val="115000"/>
              </a:lnSpc>
              <a:spcBef>
                <a:spcPts val="0"/>
              </a:spcBef>
              <a:spcAft>
                <a:spcPts val="0"/>
              </a:spcAft>
              <a:buClr>
                <a:schemeClr val="dk1"/>
              </a:buClr>
              <a:buSzPts val="1400"/>
              <a:buChar char="○"/>
              <a:defRPr>
                <a:solidFill>
                  <a:schemeClr val="dk1"/>
                </a:solidFill>
              </a:defRPr>
            </a:lvl8pPr>
            <a:lvl9pPr indent="-317500" lvl="8" marL="4114800" algn="l">
              <a:lnSpc>
                <a:spcPct val="115000"/>
              </a:lnSpc>
              <a:spcBef>
                <a:spcPts val="0"/>
              </a:spcBef>
              <a:spcAft>
                <a:spcPts val="0"/>
              </a:spcAft>
              <a:buClr>
                <a:schemeClr val="dk1"/>
              </a:buClr>
              <a:buSzPts val="1400"/>
              <a:buChar char="■"/>
              <a:defRPr>
                <a:solidFill>
                  <a:schemeClr val="dk1"/>
                </a:solidFill>
              </a:defRPr>
            </a:lvl9pPr>
          </a:lstStyle>
          <a:p/>
        </p:txBody>
      </p:sp>
      <p:sp>
        <p:nvSpPr>
          <p:cNvPr id="42" name="Google Shape;42;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lt2"/>
              </a:buClr>
              <a:buSzPts val="1800"/>
              <a:buFont typeface="Arial"/>
              <a:buChar char="●"/>
              <a:defRPr b="0" i="0" sz="1800" u="none" cap="none" strike="noStrike">
                <a:solidFill>
                  <a:schemeClr val="lt2"/>
                </a:solidFill>
                <a:latin typeface="Arial"/>
                <a:ea typeface="Arial"/>
                <a:cs typeface="Arial"/>
                <a:sym typeface="Arial"/>
              </a:defRPr>
            </a:lvl1pPr>
            <a:lvl2pPr indent="-317500" lvl="1" marL="914400" marR="0" rtl="0" algn="l">
              <a:lnSpc>
                <a:spcPct val="115000"/>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2pPr>
            <a:lvl3pPr indent="-317500" lvl="2" marL="1371600" marR="0" rtl="0" algn="l">
              <a:lnSpc>
                <a:spcPct val="115000"/>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3pPr>
            <a:lvl4pPr indent="-317500" lvl="3" marL="1828800" marR="0" rtl="0" algn="l">
              <a:lnSpc>
                <a:spcPct val="115000"/>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4pPr>
            <a:lvl5pPr indent="-317500" lvl="4" marL="2286000" marR="0" rtl="0" algn="l">
              <a:lnSpc>
                <a:spcPct val="115000"/>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5pPr>
            <a:lvl6pPr indent="-317500" lvl="5" marL="2743200" marR="0" rtl="0" algn="l">
              <a:lnSpc>
                <a:spcPct val="115000"/>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6pPr>
            <a:lvl7pPr indent="-317500" lvl="6" marL="3200400" marR="0" rtl="0" algn="l">
              <a:lnSpc>
                <a:spcPct val="115000"/>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7pPr>
            <a:lvl8pPr indent="-317500" lvl="7" marL="3657600" marR="0" rtl="0" algn="l">
              <a:lnSpc>
                <a:spcPct val="115000"/>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8pPr>
            <a:lvl9pPr indent="-317500" lvl="8" marL="4114800" marR="0" rtl="0" algn="l">
              <a:lnSpc>
                <a:spcPct val="115000"/>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9pPr>
          </a:lstStyle>
          <a:p/>
        </p:txBody>
      </p:sp>
      <p:sp>
        <p:nvSpPr>
          <p:cNvPr id="8" name="Google Shape;8;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53" name="Shape 53"/>
        <p:cNvGrpSpPr/>
        <p:nvPr/>
      </p:nvGrpSpPr>
      <p:grpSpPr>
        <a:xfrm>
          <a:off x="0" y="0"/>
          <a:ext cx="0" cy="0"/>
          <a:chOff x="0" y="0"/>
          <a:chExt cx="0" cy="0"/>
        </a:xfrm>
      </p:grpSpPr>
      <p:sp>
        <p:nvSpPr>
          <p:cNvPr id="54" name="Google Shape;54;p1"/>
          <p:cNvSpPr txBox="1"/>
          <p:nvPr/>
        </p:nvSpPr>
        <p:spPr>
          <a:xfrm>
            <a:off x="1395150" y="381000"/>
            <a:ext cx="6897300" cy="3940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400"/>
              <a:buFont typeface="Arial"/>
              <a:buNone/>
            </a:pPr>
            <a:r>
              <a:rPr b="1" i="1" lang="en" sz="2400" u="none" cap="none" strike="noStrike">
                <a:solidFill>
                  <a:schemeClr val="dk1"/>
                </a:solidFill>
                <a:latin typeface="Book Antiqua"/>
                <a:ea typeface="Book Antiqua"/>
                <a:cs typeface="Book Antiqua"/>
                <a:sym typeface="Book Antiqua"/>
              </a:rPr>
              <a:t>COMPUTER NETWORKS PRESENTATION </a:t>
            </a:r>
            <a:endParaRPr b="1" i="1" sz="2400" u="none" cap="none" strike="noStrike">
              <a:solidFill>
                <a:schemeClr val="dk1"/>
              </a:solidFill>
              <a:latin typeface="Book Antiqua"/>
              <a:ea typeface="Book Antiqua"/>
              <a:cs typeface="Book Antiqua"/>
              <a:sym typeface="Book Antiqua"/>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chemeClr val="dk1"/>
              </a:solidFill>
              <a:latin typeface="Book Antiqua"/>
              <a:ea typeface="Book Antiqua"/>
              <a:cs typeface="Book Antiqua"/>
              <a:sym typeface="Book Antiqua"/>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chemeClr val="dk1"/>
              </a:solidFill>
              <a:latin typeface="Book Antiqua"/>
              <a:ea typeface="Book Antiqua"/>
              <a:cs typeface="Book Antiqua"/>
              <a:sym typeface="Book Antiqua"/>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chemeClr val="dk1"/>
              </a:solidFill>
              <a:latin typeface="Book Antiqua"/>
              <a:ea typeface="Book Antiqua"/>
              <a:cs typeface="Book Antiqua"/>
              <a:sym typeface="Book Antiqua"/>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chemeClr val="dk1"/>
              </a:solidFill>
              <a:latin typeface="Book Antiqua"/>
              <a:ea typeface="Book Antiqua"/>
              <a:cs typeface="Book Antiqua"/>
              <a:sym typeface="Book Antiqua"/>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chemeClr val="dk1"/>
              </a:solidFill>
              <a:latin typeface="Book Antiqua"/>
              <a:ea typeface="Book Antiqua"/>
              <a:cs typeface="Book Antiqua"/>
              <a:sym typeface="Book Antiqua"/>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chemeClr val="dk1"/>
              </a:solidFill>
              <a:latin typeface="Book Antiqua"/>
              <a:ea typeface="Book Antiqua"/>
              <a:cs typeface="Book Antiqua"/>
              <a:sym typeface="Book Antiqua"/>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chemeClr val="dk1"/>
              </a:solidFill>
              <a:latin typeface="Book Antiqua"/>
              <a:ea typeface="Book Antiqua"/>
              <a:cs typeface="Book Antiqua"/>
              <a:sym typeface="Book Antiqua"/>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chemeClr val="dk1"/>
              </a:solidFill>
              <a:latin typeface="Book Antiqua"/>
              <a:ea typeface="Book Antiqua"/>
              <a:cs typeface="Book Antiqua"/>
              <a:sym typeface="Book Antiqua"/>
            </a:endParaRPr>
          </a:p>
          <a:p>
            <a:pPr indent="0" lvl="0" marL="0" marR="0" rtl="0" algn="ctr">
              <a:lnSpc>
                <a:spcPct val="100000"/>
              </a:lnSpc>
              <a:spcBef>
                <a:spcPts val="0"/>
              </a:spcBef>
              <a:spcAft>
                <a:spcPts val="0"/>
              </a:spcAft>
              <a:buClr>
                <a:srgbClr val="000000"/>
              </a:buClr>
              <a:buSzPts val="2400"/>
              <a:buFont typeface="Arial"/>
              <a:buNone/>
            </a:pPr>
            <a:r>
              <a:rPr b="1" i="1" lang="en" sz="2400" u="none" cap="none" strike="noStrike">
                <a:solidFill>
                  <a:schemeClr val="dk1"/>
                </a:solidFill>
                <a:latin typeface="Book Antiqua"/>
                <a:ea typeface="Book Antiqua"/>
                <a:cs typeface="Book Antiqua"/>
                <a:sym typeface="Book Antiqua"/>
              </a:rPr>
              <a:t> TERAHERTZ COMMUNICATIONS</a:t>
            </a:r>
            <a:endParaRPr b="1" i="1" sz="2400" u="none" cap="none" strike="noStrike">
              <a:solidFill>
                <a:schemeClr val="dk1"/>
              </a:solidFill>
              <a:latin typeface="Book Antiqua"/>
              <a:ea typeface="Book Antiqua"/>
              <a:cs typeface="Book Antiqua"/>
              <a:sym typeface="Book Antiqua"/>
            </a:endParaRPr>
          </a:p>
        </p:txBody>
      </p:sp>
      <p:pic>
        <p:nvPicPr>
          <p:cNvPr id="55" name="Google Shape;55;p1"/>
          <p:cNvPicPr preferRelativeResize="0"/>
          <p:nvPr/>
        </p:nvPicPr>
        <p:blipFill rotWithShape="1">
          <a:blip r:embed="rId3">
            <a:alphaModFix/>
          </a:blip>
          <a:srcRect b="0" l="0" r="0" t="0"/>
          <a:stretch/>
        </p:blipFill>
        <p:spPr>
          <a:xfrm>
            <a:off x="2156000" y="1490375"/>
            <a:ext cx="5127800" cy="14343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59" name="Shape 59"/>
        <p:cNvGrpSpPr/>
        <p:nvPr/>
      </p:nvGrpSpPr>
      <p:grpSpPr>
        <a:xfrm>
          <a:off x="0" y="0"/>
          <a:ext cx="0" cy="0"/>
          <a:chOff x="0" y="0"/>
          <a:chExt cx="0" cy="0"/>
        </a:xfrm>
      </p:grpSpPr>
      <p:sp>
        <p:nvSpPr>
          <p:cNvPr id="60" name="Google Shape;60;p2"/>
          <p:cNvSpPr txBox="1"/>
          <p:nvPr>
            <p:ph type="title"/>
          </p:nvPr>
        </p:nvSpPr>
        <p:spPr>
          <a:xfrm>
            <a:off x="490250" y="112050"/>
            <a:ext cx="8160600" cy="47736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4800"/>
              <a:buNone/>
            </a:pPr>
            <a:r>
              <a:rPr b="1" i="1" lang="en" sz="1800" u="sng">
                <a:latin typeface="Book Antiqua"/>
                <a:ea typeface="Book Antiqua"/>
                <a:cs typeface="Book Antiqua"/>
                <a:sym typeface="Book Antiqua"/>
              </a:rPr>
              <a:t>Terahertz Communications</a:t>
            </a:r>
            <a:endParaRPr b="1" i="1" sz="1800" u="sng">
              <a:latin typeface="Book Antiqua"/>
              <a:ea typeface="Book Antiqua"/>
              <a:cs typeface="Book Antiqua"/>
              <a:sym typeface="Book Antiqua"/>
            </a:endParaRPr>
          </a:p>
          <a:p>
            <a:pPr indent="0" lvl="0" marL="0" rtl="0" algn="l">
              <a:lnSpc>
                <a:spcPct val="100000"/>
              </a:lnSpc>
              <a:spcBef>
                <a:spcPts val="0"/>
              </a:spcBef>
              <a:spcAft>
                <a:spcPts val="0"/>
              </a:spcAft>
              <a:buSzPts val="4800"/>
              <a:buNone/>
            </a:pPr>
            <a:r>
              <a:t/>
            </a:r>
            <a:endParaRPr b="1" i="1" sz="1800">
              <a:latin typeface="Book Antiqua"/>
              <a:ea typeface="Book Antiqua"/>
              <a:cs typeface="Book Antiqua"/>
              <a:sym typeface="Book Antiqua"/>
            </a:endParaRPr>
          </a:p>
          <a:p>
            <a:pPr indent="0" lvl="0" marL="0" rtl="0" algn="l">
              <a:lnSpc>
                <a:spcPct val="100000"/>
              </a:lnSpc>
              <a:spcBef>
                <a:spcPts val="0"/>
              </a:spcBef>
              <a:spcAft>
                <a:spcPts val="0"/>
              </a:spcAft>
              <a:buSzPts val="4800"/>
              <a:buNone/>
            </a:pPr>
            <a:r>
              <a:t/>
            </a:r>
            <a:endParaRPr b="1" i="1" sz="1800">
              <a:latin typeface="Book Antiqua"/>
              <a:ea typeface="Book Antiqua"/>
              <a:cs typeface="Book Antiqua"/>
              <a:sym typeface="Book Antiqua"/>
            </a:endParaRPr>
          </a:p>
          <a:p>
            <a:pPr indent="0" lvl="0" marL="0" rtl="0" algn="l">
              <a:lnSpc>
                <a:spcPct val="100000"/>
              </a:lnSpc>
              <a:spcBef>
                <a:spcPts val="0"/>
              </a:spcBef>
              <a:spcAft>
                <a:spcPts val="0"/>
              </a:spcAft>
              <a:buSzPts val="4800"/>
              <a:buNone/>
            </a:pPr>
            <a:r>
              <a:rPr b="1" i="1" lang="en" sz="1800">
                <a:latin typeface="Book Antiqua"/>
                <a:ea typeface="Book Antiqua"/>
                <a:cs typeface="Book Antiqua"/>
                <a:sym typeface="Book Antiqua"/>
              </a:rPr>
              <a:t>Terahertz (THz) transmission is a complementary wireless technology for communication networks, which allow high-speed wireless extension of the optical fibers for Beyond 5G.</a:t>
            </a:r>
            <a:endParaRPr b="1" i="1" sz="1800">
              <a:latin typeface="Book Antiqua"/>
              <a:ea typeface="Book Antiqua"/>
              <a:cs typeface="Book Antiqua"/>
              <a:sym typeface="Book Antiqua"/>
            </a:endParaRPr>
          </a:p>
          <a:p>
            <a:pPr indent="0" lvl="0" marL="0" rtl="0" algn="l">
              <a:lnSpc>
                <a:spcPct val="100000"/>
              </a:lnSpc>
              <a:spcBef>
                <a:spcPts val="0"/>
              </a:spcBef>
              <a:spcAft>
                <a:spcPts val="0"/>
              </a:spcAft>
              <a:buSzPts val="4800"/>
              <a:buNone/>
            </a:pPr>
            <a:r>
              <a:t/>
            </a:r>
            <a:endParaRPr b="1" i="1" sz="1800">
              <a:latin typeface="Book Antiqua"/>
              <a:ea typeface="Book Antiqua"/>
              <a:cs typeface="Book Antiqua"/>
              <a:sym typeface="Book Antiqua"/>
            </a:endParaRPr>
          </a:p>
          <a:p>
            <a:pPr indent="0" lvl="0" marL="0" rtl="0" algn="l">
              <a:lnSpc>
                <a:spcPct val="100000"/>
              </a:lnSpc>
              <a:spcBef>
                <a:spcPts val="0"/>
              </a:spcBef>
              <a:spcAft>
                <a:spcPts val="0"/>
              </a:spcAft>
              <a:buSzPts val="4800"/>
              <a:buNone/>
            </a:pPr>
            <a:r>
              <a:rPr b="1" i="1" lang="en" sz="1800">
                <a:latin typeface="Book Antiqua"/>
                <a:ea typeface="Book Antiqua"/>
                <a:cs typeface="Book Antiqua"/>
                <a:sym typeface="Book Antiqua"/>
              </a:rPr>
              <a:t>They are eminent as key aiding technology for next generation wireless systems that assures to integrate a wide range of data demanding and delay sensitive applications.</a:t>
            </a:r>
            <a:endParaRPr b="1" i="1" sz="1800">
              <a:latin typeface="Book Antiqua"/>
              <a:ea typeface="Book Antiqua"/>
              <a:cs typeface="Book Antiqua"/>
              <a:sym typeface="Book Antiqua"/>
            </a:endParaRPr>
          </a:p>
          <a:p>
            <a:pPr indent="0" lvl="0" marL="0" rtl="0" algn="l">
              <a:lnSpc>
                <a:spcPct val="100000"/>
              </a:lnSpc>
              <a:spcBef>
                <a:spcPts val="0"/>
              </a:spcBef>
              <a:spcAft>
                <a:spcPts val="0"/>
              </a:spcAft>
              <a:buSzPts val="4800"/>
              <a:buNone/>
            </a:pPr>
            <a:r>
              <a:t/>
            </a:r>
            <a:endParaRPr b="1" i="1" sz="1800">
              <a:latin typeface="Book Antiqua"/>
              <a:ea typeface="Book Antiqua"/>
              <a:cs typeface="Book Antiqua"/>
              <a:sym typeface="Book Antiqua"/>
            </a:endParaRPr>
          </a:p>
          <a:p>
            <a:pPr indent="0" lvl="0" marL="0" rtl="0" algn="l">
              <a:lnSpc>
                <a:spcPct val="100000"/>
              </a:lnSpc>
              <a:spcBef>
                <a:spcPts val="0"/>
              </a:spcBef>
              <a:spcAft>
                <a:spcPts val="0"/>
              </a:spcAft>
              <a:buSzPts val="4800"/>
              <a:buNone/>
            </a:pPr>
            <a:r>
              <a:rPr b="1" i="1" lang="en" sz="1800">
                <a:latin typeface="Book Antiqua"/>
                <a:ea typeface="Book Antiqua"/>
                <a:cs typeface="Book Antiqua"/>
                <a:sym typeface="Book Antiqua"/>
              </a:rPr>
              <a:t>We will illustrate how it results in improved environment aware system performance in beyond 5G use cases.</a:t>
            </a:r>
            <a:endParaRPr b="1" i="1" sz="1800">
              <a:latin typeface="Book Antiqua"/>
              <a:ea typeface="Book Antiqua"/>
              <a:cs typeface="Book Antiqua"/>
              <a:sym typeface="Book Antiqua"/>
            </a:endParaRPr>
          </a:p>
          <a:p>
            <a:pPr indent="0" lvl="0" marL="0" rtl="0" algn="l">
              <a:lnSpc>
                <a:spcPct val="100000"/>
              </a:lnSpc>
              <a:spcBef>
                <a:spcPts val="0"/>
              </a:spcBef>
              <a:spcAft>
                <a:spcPts val="0"/>
              </a:spcAft>
              <a:buSzPts val="4800"/>
              <a:buNone/>
            </a:pPr>
            <a:r>
              <a:t/>
            </a:r>
            <a:endParaRPr b="1" sz="1800">
              <a:latin typeface="Book Antiqua"/>
              <a:ea typeface="Book Antiqua"/>
              <a:cs typeface="Book Antiqua"/>
              <a:sym typeface="Book Antiqua"/>
            </a:endParaRPr>
          </a:p>
          <a:p>
            <a:pPr indent="0" lvl="0" marL="0" rtl="0" algn="l">
              <a:lnSpc>
                <a:spcPct val="100000"/>
              </a:lnSpc>
              <a:spcBef>
                <a:spcPts val="0"/>
              </a:spcBef>
              <a:spcAft>
                <a:spcPts val="0"/>
              </a:spcAft>
              <a:buSzPts val="4800"/>
              <a:buNone/>
            </a:pPr>
            <a:r>
              <a:t/>
            </a:r>
            <a:endParaRPr b="1" sz="1800">
              <a:latin typeface="Book Antiqua"/>
              <a:ea typeface="Book Antiqua"/>
              <a:cs typeface="Book Antiqua"/>
              <a:sym typeface="Book Antiqua"/>
            </a:endParaRPr>
          </a:p>
          <a:p>
            <a:pPr indent="0" lvl="0" marL="0" rtl="0" algn="l">
              <a:lnSpc>
                <a:spcPct val="100000"/>
              </a:lnSpc>
              <a:spcBef>
                <a:spcPts val="0"/>
              </a:spcBef>
              <a:spcAft>
                <a:spcPts val="0"/>
              </a:spcAft>
              <a:buSzPts val="4800"/>
              <a:buNone/>
            </a:pPr>
            <a:r>
              <a:t/>
            </a:r>
            <a:endParaRPr b="1" sz="1800">
              <a:latin typeface="Book Antiqua"/>
              <a:ea typeface="Book Antiqua"/>
              <a:cs typeface="Book Antiqua"/>
              <a:sym typeface="Book Antiqu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64" name="Shape 64"/>
        <p:cNvGrpSpPr/>
        <p:nvPr/>
      </p:nvGrpSpPr>
      <p:grpSpPr>
        <a:xfrm>
          <a:off x="0" y="0"/>
          <a:ext cx="0" cy="0"/>
          <a:chOff x="0" y="0"/>
          <a:chExt cx="0" cy="0"/>
        </a:xfrm>
      </p:grpSpPr>
      <p:sp>
        <p:nvSpPr>
          <p:cNvPr id="65" name="Google Shape;65;p3"/>
          <p:cNvSpPr txBox="1"/>
          <p:nvPr>
            <p:ph type="title"/>
          </p:nvPr>
        </p:nvSpPr>
        <p:spPr>
          <a:xfrm>
            <a:off x="280150" y="212900"/>
            <a:ext cx="8695800" cy="45945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4800"/>
              <a:buNone/>
            </a:pPr>
            <a:r>
              <a:rPr b="1" i="1" lang="en" sz="1800" u="sng">
                <a:latin typeface="Book Antiqua"/>
                <a:ea typeface="Book Antiqua"/>
                <a:cs typeface="Book Antiqua"/>
                <a:sym typeface="Book Antiqua"/>
              </a:rPr>
              <a:t>Introduction</a:t>
            </a:r>
            <a:endParaRPr b="1" i="1" sz="1800" u="sng">
              <a:latin typeface="Book Antiqua"/>
              <a:ea typeface="Book Antiqua"/>
              <a:cs typeface="Book Antiqua"/>
              <a:sym typeface="Book Antiqua"/>
            </a:endParaRPr>
          </a:p>
          <a:p>
            <a:pPr indent="0" lvl="0" marL="0" rtl="0" algn="l">
              <a:lnSpc>
                <a:spcPct val="100000"/>
              </a:lnSpc>
              <a:spcBef>
                <a:spcPts val="0"/>
              </a:spcBef>
              <a:spcAft>
                <a:spcPts val="0"/>
              </a:spcAft>
              <a:buSzPts val="4800"/>
              <a:buNone/>
            </a:pPr>
            <a:r>
              <a:t/>
            </a:r>
            <a:endParaRPr b="1" i="1" sz="1800" u="sng">
              <a:latin typeface="Book Antiqua"/>
              <a:ea typeface="Book Antiqua"/>
              <a:cs typeface="Book Antiqua"/>
              <a:sym typeface="Book Antiqua"/>
            </a:endParaRPr>
          </a:p>
          <a:p>
            <a:pPr indent="0" lvl="0" marL="0" rtl="0" algn="l">
              <a:lnSpc>
                <a:spcPct val="100000"/>
              </a:lnSpc>
              <a:spcBef>
                <a:spcPts val="0"/>
              </a:spcBef>
              <a:spcAft>
                <a:spcPts val="0"/>
              </a:spcAft>
              <a:buSzPts val="4800"/>
              <a:buNone/>
            </a:pPr>
            <a:r>
              <a:t/>
            </a:r>
            <a:endParaRPr b="1" i="1" sz="1800" u="sng">
              <a:latin typeface="Book Antiqua"/>
              <a:ea typeface="Book Antiqua"/>
              <a:cs typeface="Book Antiqua"/>
              <a:sym typeface="Book Antiqua"/>
            </a:endParaRPr>
          </a:p>
          <a:p>
            <a:pPr indent="0" lvl="0" marL="0" rtl="0" algn="l">
              <a:lnSpc>
                <a:spcPct val="100000"/>
              </a:lnSpc>
              <a:spcBef>
                <a:spcPts val="0"/>
              </a:spcBef>
              <a:spcAft>
                <a:spcPts val="0"/>
              </a:spcAft>
              <a:buSzPts val="4800"/>
              <a:buNone/>
            </a:pPr>
            <a:r>
              <a:rPr b="1" i="1" lang="en" sz="1800">
                <a:latin typeface="Book Antiqua"/>
                <a:ea typeface="Book Antiqua"/>
                <a:cs typeface="Book Antiqua"/>
                <a:sym typeface="Book Antiqua"/>
              </a:rPr>
              <a:t>The terahertz band (0.3 thz to 10 thz) is the next edge in wireless communications for its knack to expose significantly wider divisions of unutilized bandwidth.</a:t>
            </a:r>
            <a:endParaRPr b="1" i="1" sz="1800">
              <a:latin typeface="Book Antiqua"/>
              <a:ea typeface="Book Antiqua"/>
              <a:cs typeface="Book Antiqua"/>
              <a:sym typeface="Book Antiqua"/>
            </a:endParaRPr>
          </a:p>
          <a:p>
            <a:pPr indent="0" lvl="0" marL="0" rtl="0" algn="l">
              <a:lnSpc>
                <a:spcPct val="100000"/>
              </a:lnSpc>
              <a:spcBef>
                <a:spcPts val="0"/>
              </a:spcBef>
              <a:spcAft>
                <a:spcPts val="0"/>
              </a:spcAft>
              <a:buSzPts val="4800"/>
              <a:buNone/>
            </a:pPr>
            <a:r>
              <a:t/>
            </a:r>
            <a:endParaRPr b="1" i="1" sz="1800">
              <a:latin typeface="Book Antiqua"/>
              <a:ea typeface="Book Antiqua"/>
              <a:cs typeface="Book Antiqua"/>
              <a:sym typeface="Book Antiqua"/>
            </a:endParaRPr>
          </a:p>
          <a:p>
            <a:pPr indent="0" lvl="0" marL="0" rtl="0" algn="l">
              <a:lnSpc>
                <a:spcPct val="100000"/>
              </a:lnSpc>
              <a:spcBef>
                <a:spcPts val="0"/>
              </a:spcBef>
              <a:spcAft>
                <a:spcPts val="0"/>
              </a:spcAft>
              <a:buSzPts val="4800"/>
              <a:buNone/>
            </a:pPr>
            <a:r>
              <a:rPr b="1" i="1" lang="en" sz="1800">
                <a:latin typeface="Book Antiqua"/>
                <a:ea typeface="Book Antiqua"/>
                <a:cs typeface="Book Antiqua"/>
                <a:sym typeface="Book Antiqua"/>
              </a:rPr>
              <a:t>Terahertz bands can be used as mobile backhaul for transferring large bandwidth signals between base stations. </a:t>
            </a:r>
            <a:endParaRPr b="1" i="1" sz="1800">
              <a:latin typeface="Book Antiqua"/>
              <a:ea typeface="Book Antiqua"/>
              <a:cs typeface="Book Antiqua"/>
              <a:sym typeface="Book Antiqua"/>
            </a:endParaRPr>
          </a:p>
          <a:p>
            <a:pPr indent="0" lvl="0" marL="0" rtl="0" algn="l">
              <a:lnSpc>
                <a:spcPct val="100000"/>
              </a:lnSpc>
              <a:spcBef>
                <a:spcPts val="0"/>
              </a:spcBef>
              <a:spcAft>
                <a:spcPts val="0"/>
              </a:spcAft>
              <a:buSzPts val="4800"/>
              <a:buNone/>
            </a:pPr>
            <a:r>
              <a:t/>
            </a:r>
            <a:endParaRPr b="1" i="1" sz="1800">
              <a:latin typeface="Book Antiqua"/>
              <a:ea typeface="Book Antiqua"/>
              <a:cs typeface="Book Antiqua"/>
              <a:sym typeface="Book Antiqua"/>
            </a:endParaRPr>
          </a:p>
          <a:p>
            <a:pPr indent="0" lvl="0" marL="0" rtl="0" algn="l">
              <a:lnSpc>
                <a:spcPct val="100000"/>
              </a:lnSpc>
              <a:spcBef>
                <a:spcPts val="0"/>
              </a:spcBef>
              <a:spcAft>
                <a:spcPts val="0"/>
              </a:spcAft>
              <a:buSzPts val="4800"/>
              <a:buNone/>
            </a:pPr>
            <a:r>
              <a:rPr b="1" i="1" lang="en" sz="1800">
                <a:latin typeface="Book Antiqua"/>
                <a:ea typeface="Book Antiqua"/>
                <a:cs typeface="Book Antiqua"/>
                <a:sym typeface="Book Antiqua"/>
              </a:rPr>
              <a:t>There is nothing a lot to explain about terahertz communications because the industry is currently preoccupied with millimeter (mm) wave frequency bands (30 ghz to 300 ghz) to  offer (gbps) data rates for 5G mobile devices.</a:t>
            </a:r>
            <a:endParaRPr b="1" i="1" sz="1800">
              <a:latin typeface="Book Antiqua"/>
              <a:ea typeface="Book Antiqua"/>
              <a:cs typeface="Book Antiqua"/>
              <a:sym typeface="Book Antiqua"/>
            </a:endParaRPr>
          </a:p>
          <a:p>
            <a:pPr indent="0" lvl="0" marL="0" rtl="0" algn="l">
              <a:lnSpc>
                <a:spcPct val="100000"/>
              </a:lnSpc>
              <a:spcBef>
                <a:spcPts val="0"/>
              </a:spcBef>
              <a:spcAft>
                <a:spcPts val="0"/>
              </a:spcAft>
              <a:buSzPts val="4800"/>
              <a:buNone/>
            </a:pPr>
            <a:r>
              <a:t/>
            </a:r>
            <a:endParaRPr b="1" i="1" sz="1800" u="sng">
              <a:latin typeface="Book Antiqua"/>
              <a:ea typeface="Book Antiqua"/>
              <a:cs typeface="Book Antiqua"/>
              <a:sym typeface="Book Antiqua"/>
            </a:endParaRPr>
          </a:p>
          <a:p>
            <a:pPr indent="0" lvl="0" marL="0" rtl="0" algn="l">
              <a:lnSpc>
                <a:spcPct val="100000"/>
              </a:lnSpc>
              <a:spcBef>
                <a:spcPts val="0"/>
              </a:spcBef>
              <a:spcAft>
                <a:spcPts val="0"/>
              </a:spcAft>
              <a:buSzPts val="4800"/>
              <a:buNone/>
            </a:pPr>
            <a:r>
              <a:t/>
            </a:r>
            <a:endParaRPr b="1" i="1" sz="1800" u="sng">
              <a:latin typeface="Book Antiqua"/>
              <a:ea typeface="Book Antiqua"/>
              <a:cs typeface="Book Antiqua"/>
              <a:sym typeface="Book Antiqua"/>
            </a:endParaRPr>
          </a:p>
          <a:p>
            <a:pPr indent="0" lvl="0" marL="0" rtl="0" algn="l">
              <a:lnSpc>
                <a:spcPct val="100000"/>
              </a:lnSpc>
              <a:spcBef>
                <a:spcPts val="0"/>
              </a:spcBef>
              <a:spcAft>
                <a:spcPts val="0"/>
              </a:spcAft>
              <a:buSzPts val="4800"/>
              <a:buNone/>
            </a:pPr>
            <a:r>
              <a:t/>
            </a:r>
            <a:endParaRPr b="1" i="1" sz="1800" u="sng">
              <a:latin typeface="Book Antiqua"/>
              <a:ea typeface="Book Antiqua"/>
              <a:cs typeface="Book Antiqua"/>
              <a:sym typeface="Book Antiqua"/>
            </a:endParaRPr>
          </a:p>
          <a:p>
            <a:pPr indent="0" lvl="0" marL="0" rtl="0" algn="l">
              <a:lnSpc>
                <a:spcPct val="100000"/>
              </a:lnSpc>
              <a:spcBef>
                <a:spcPts val="0"/>
              </a:spcBef>
              <a:spcAft>
                <a:spcPts val="0"/>
              </a:spcAft>
              <a:buSzPts val="4800"/>
              <a:buNone/>
            </a:pPr>
            <a:r>
              <a:t/>
            </a:r>
            <a:endParaRPr b="1" i="1" sz="1800" u="sng">
              <a:latin typeface="Book Antiqua"/>
              <a:ea typeface="Book Antiqua"/>
              <a:cs typeface="Book Antiqua"/>
              <a:sym typeface="Book Antiqu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69" name="Shape 69"/>
        <p:cNvGrpSpPr/>
        <p:nvPr/>
      </p:nvGrpSpPr>
      <p:grpSpPr>
        <a:xfrm>
          <a:off x="0" y="0"/>
          <a:ext cx="0" cy="0"/>
          <a:chOff x="0" y="0"/>
          <a:chExt cx="0" cy="0"/>
        </a:xfrm>
      </p:grpSpPr>
      <p:sp>
        <p:nvSpPr>
          <p:cNvPr id="70" name="Google Shape;70;p4"/>
          <p:cNvSpPr txBox="1"/>
          <p:nvPr>
            <p:ph type="title"/>
          </p:nvPr>
        </p:nvSpPr>
        <p:spPr>
          <a:xfrm>
            <a:off x="302550" y="336175"/>
            <a:ext cx="8292600" cy="42048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4800"/>
              <a:buNone/>
            </a:pPr>
            <a:r>
              <a:rPr b="1" i="1" lang="en" sz="1800" u="sng">
                <a:latin typeface="Book Antiqua"/>
                <a:ea typeface="Book Antiqua"/>
                <a:cs typeface="Book Antiqua"/>
                <a:sym typeface="Book Antiqua"/>
              </a:rPr>
              <a:t>Introduction</a:t>
            </a:r>
            <a:endParaRPr b="1" i="1" sz="1800" u="sng">
              <a:latin typeface="Book Antiqua"/>
              <a:ea typeface="Book Antiqua"/>
              <a:cs typeface="Book Antiqua"/>
              <a:sym typeface="Book Antiqua"/>
            </a:endParaRPr>
          </a:p>
          <a:p>
            <a:pPr indent="0" lvl="0" marL="0" rtl="0" algn="l">
              <a:lnSpc>
                <a:spcPct val="100000"/>
              </a:lnSpc>
              <a:spcBef>
                <a:spcPts val="0"/>
              </a:spcBef>
              <a:spcAft>
                <a:spcPts val="0"/>
              </a:spcAft>
              <a:buSzPts val="4800"/>
              <a:buNone/>
            </a:pPr>
            <a:r>
              <a:t/>
            </a:r>
            <a:endParaRPr b="1" i="1" sz="1800" u="sng">
              <a:latin typeface="Book Antiqua"/>
              <a:ea typeface="Book Antiqua"/>
              <a:cs typeface="Book Antiqua"/>
              <a:sym typeface="Book Antiqua"/>
            </a:endParaRPr>
          </a:p>
          <a:p>
            <a:pPr indent="0" lvl="0" marL="0" rtl="0" algn="l">
              <a:lnSpc>
                <a:spcPct val="100000"/>
              </a:lnSpc>
              <a:spcBef>
                <a:spcPts val="0"/>
              </a:spcBef>
              <a:spcAft>
                <a:spcPts val="0"/>
              </a:spcAft>
              <a:buSzPts val="4800"/>
              <a:buNone/>
            </a:pPr>
            <a:r>
              <a:t/>
            </a:r>
            <a:endParaRPr b="1" i="1" sz="1800" u="sng">
              <a:latin typeface="Book Antiqua"/>
              <a:ea typeface="Book Antiqua"/>
              <a:cs typeface="Book Antiqua"/>
              <a:sym typeface="Book Antiqua"/>
            </a:endParaRPr>
          </a:p>
          <a:p>
            <a:pPr indent="0" lvl="0" marL="0" rtl="0" algn="l">
              <a:lnSpc>
                <a:spcPct val="100000"/>
              </a:lnSpc>
              <a:spcBef>
                <a:spcPts val="0"/>
              </a:spcBef>
              <a:spcAft>
                <a:spcPts val="0"/>
              </a:spcAft>
              <a:buSzPts val="4800"/>
              <a:buNone/>
            </a:pPr>
            <a:r>
              <a:rPr b="1" i="1" lang="en" sz="1800">
                <a:latin typeface="Book Antiqua"/>
                <a:ea typeface="Book Antiqua"/>
                <a:cs typeface="Book Antiqua"/>
                <a:sym typeface="Book Antiqua"/>
              </a:rPr>
              <a:t>More importantly, terahertz bands can be employed in close-in communications, also known as whisper applications. That includes wiring harnesses in circuit boards and vehicles, nanosensors, and wireless personal area networks (W-PAN).</a:t>
            </a:r>
            <a:endParaRPr b="1" i="1" sz="1800">
              <a:latin typeface="Book Antiqua"/>
              <a:ea typeface="Book Antiqua"/>
              <a:cs typeface="Book Antiqua"/>
              <a:sym typeface="Book Antiqua"/>
            </a:endParaRPr>
          </a:p>
          <a:p>
            <a:pPr indent="0" lvl="0" marL="0" rtl="0" algn="l">
              <a:lnSpc>
                <a:spcPct val="100000"/>
              </a:lnSpc>
              <a:spcBef>
                <a:spcPts val="0"/>
              </a:spcBef>
              <a:spcAft>
                <a:spcPts val="0"/>
              </a:spcAft>
              <a:buSzPts val="4800"/>
              <a:buNone/>
            </a:pPr>
            <a:r>
              <a:t/>
            </a:r>
            <a:endParaRPr b="1" i="1" sz="1800">
              <a:latin typeface="Book Antiqua"/>
              <a:ea typeface="Book Antiqua"/>
              <a:cs typeface="Book Antiqua"/>
              <a:sym typeface="Book Antiqua"/>
            </a:endParaRPr>
          </a:p>
          <a:p>
            <a:pPr indent="0" lvl="0" marL="0" rtl="0" algn="l">
              <a:lnSpc>
                <a:spcPct val="100000"/>
              </a:lnSpc>
              <a:spcBef>
                <a:spcPts val="0"/>
              </a:spcBef>
              <a:spcAft>
                <a:spcPts val="0"/>
              </a:spcAft>
              <a:buSzPts val="4800"/>
              <a:buNone/>
            </a:pPr>
            <a:r>
              <a:rPr b="1" i="1" lang="en" sz="1800">
                <a:latin typeface="Book Antiqua"/>
                <a:ea typeface="Book Antiqua"/>
                <a:cs typeface="Book Antiqua"/>
                <a:sym typeface="Book Antiqua"/>
              </a:rPr>
              <a:t>There are applications like high resolution spectroscopy and image and communication studies that require short range communications in the form of massive bandwidth channels with zero error rate in crucial areas.</a:t>
            </a:r>
            <a:endParaRPr b="1" i="1" sz="1800">
              <a:latin typeface="Book Antiqua"/>
              <a:ea typeface="Book Antiqua"/>
              <a:cs typeface="Book Antiqua"/>
              <a:sym typeface="Book Antiqu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74" name="Shape 74"/>
        <p:cNvGrpSpPr/>
        <p:nvPr/>
      </p:nvGrpSpPr>
      <p:grpSpPr>
        <a:xfrm>
          <a:off x="0" y="0"/>
          <a:ext cx="0" cy="0"/>
          <a:chOff x="0" y="0"/>
          <a:chExt cx="0" cy="0"/>
        </a:xfrm>
      </p:grpSpPr>
      <p:sp>
        <p:nvSpPr>
          <p:cNvPr id="75" name="Google Shape;75;p5"/>
          <p:cNvSpPr txBox="1"/>
          <p:nvPr>
            <p:ph type="title"/>
          </p:nvPr>
        </p:nvSpPr>
        <p:spPr>
          <a:xfrm>
            <a:off x="202925" y="291150"/>
            <a:ext cx="8301900" cy="44466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4800"/>
              <a:buNone/>
            </a:pPr>
            <a:r>
              <a:rPr b="1" i="1" lang="en" sz="1800" u="sng">
                <a:latin typeface="Book Antiqua"/>
                <a:ea typeface="Book Antiqua"/>
                <a:cs typeface="Book Antiqua"/>
                <a:sym typeface="Book Antiqua"/>
              </a:rPr>
              <a:t>Benefits or advantages of Terahertz (THz)</a:t>
            </a:r>
            <a:endParaRPr b="1" i="1" sz="1800" u="sng">
              <a:latin typeface="Book Antiqua"/>
              <a:ea typeface="Book Antiqua"/>
              <a:cs typeface="Book Antiqua"/>
              <a:sym typeface="Book Antiqua"/>
            </a:endParaRPr>
          </a:p>
          <a:p>
            <a:pPr indent="0" lvl="0" marL="0" rtl="0" algn="l">
              <a:lnSpc>
                <a:spcPct val="100000"/>
              </a:lnSpc>
              <a:spcBef>
                <a:spcPts val="0"/>
              </a:spcBef>
              <a:spcAft>
                <a:spcPts val="0"/>
              </a:spcAft>
              <a:buSzPts val="4800"/>
              <a:buNone/>
            </a:pPr>
            <a:r>
              <a:t/>
            </a:r>
            <a:endParaRPr b="1" i="1" sz="1800">
              <a:latin typeface="Book Antiqua"/>
              <a:ea typeface="Book Antiqua"/>
              <a:cs typeface="Book Antiqua"/>
              <a:sym typeface="Book Antiqua"/>
            </a:endParaRPr>
          </a:p>
          <a:p>
            <a:pPr indent="0" lvl="0" marL="0" rtl="0" algn="l">
              <a:lnSpc>
                <a:spcPct val="100000"/>
              </a:lnSpc>
              <a:spcBef>
                <a:spcPts val="0"/>
              </a:spcBef>
              <a:spcAft>
                <a:spcPts val="0"/>
              </a:spcAft>
              <a:buSzPts val="4800"/>
              <a:buNone/>
            </a:pPr>
            <a:r>
              <a:rPr b="1" i="1" lang="en" sz="1800">
                <a:latin typeface="Book Antiqua"/>
                <a:ea typeface="Book Antiqua"/>
                <a:cs typeface="Book Antiqua"/>
                <a:sym typeface="Book Antiqua"/>
              </a:rPr>
              <a:t>➨It offers greater bandwidth than microwave frequencies. The data bandwidth exceeds wireless protocols e.g. 802.11b.</a:t>
            </a:r>
            <a:endParaRPr b="1" i="1" sz="1800">
              <a:latin typeface="Book Antiqua"/>
              <a:ea typeface="Book Antiqua"/>
              <a:cs typeface="Book Antiqua"/>
              <a:sym typeface="Book Antiqua"/>
            </a:endParaRPr>
          </a:p>
          <a:p>
            <a:pPr indent="0" lvl="0" marL="0" rtl="0" algn="l">
              <a:lnSpc>
                <a:spcPct val="100000"/>
              </a:lnSpc>
              <a:spcBef>
                <a:spcPts val="0"/>
              </a:spcBef>
              <a:spcAft>
                <a:spcPts val="0"/>
              </a:spcAft>
              <a:buSzPts val="4800"/>
              <a:buNone/>
            </a:pPr>
            <a:r>
              <a:t/>
            </a:r>
            <a:endParaRPr b="1" i="1" sz="1800">
              <a:latin typeface="Book Antiqua"/>
              <a:ea typeface="Book Antiqua"/>
              <a:cs typeface="Book Antiqua"/>
              <a:sym typeface="Book Antiqua"/>
            </a:endParaRPr>
          </a:p>
          <a:p>
            <a:pPr indent="0" lvl="0" marL="0" rtl="0" algn="l">
              <a:lnSpc>
                <a:spcPct val="100000"/>
              </a:lnSpc>
              <a:spcBef>
                <a:spcPts val="0"/>
              </a:spcBef>
              <a:spcAft>
                <a:spcPts val="0"/>
              </a:spcAft>
              <a:buSzPts val="4800"/>
              <a:buNone/>
            </a:pPr>
            <a:r>
              <a:rPr b="1" i="1" lang="en" sz="1800">
                <a:latin typeface="Book Antiqua"/>
                <a:ea typeface="Book Antiqua"/>
                <a:cs typeface="Book Antiqua"/>
                <a:sym typeface="Book Antiqua"/>
              </a:rPr>
              <a:t>➨THz radiation waves can easily pass through non-conducting materials as mentioned above.</a:t>
            </a:r>
            <a:endParaRPr b="1" i="1" sz="1800">
              <a:latin typeface="Book Antiqua"/>
              <a:ea typeface="Book Antiqua"/>
              <a:cs typeface="Book Antiqua"/>
              <a:sym typeface="Book Antiqua"/>
            </a:endParaRPr>
          </a:p>
          <a:p>
            <a:pPr indent="0" lvl="0" marL="0" rtl="0" algn="l">
              <a:lnSpc>
                <a:spcPct val="100000"/>
              </a:lnSpc>
              <a:spcBef>
                <a:spcPts val="0"/>
              </a:spcBef>
              <a:spcAft>
                <a:spcPts val="0"/>
              </a:spcAft>
              <a:buSzPts val="4800"/>
              <a:buNone/>
            </a:pPr>
            <a:r>
              <a:t/>
            </a:r>
            <a:endParaRPr b="1" i="1" sz="1800">
              <a:latin typeface="Book Antiqua"/>
              <a:ea typeface="Book Antiqua"/>
              <a:cs typeface="Book Antiqua"/>
              <a:sym typeface="Book Antiqua"/>
            </a:endParaRPr>
          </a:p>
          <a:p>
            <a:pPr indent="0" lvl="0" marL="0" rtl="0" algn="l">
              <a:lnSpc>
                <a:spcPct val="100000"/>
              </a:lnSpc>
              <a:spcBef>
                <a:spcPts val="0"/>
              </a:spcBef>
              <a:spcAft>
                <a:spcPts val="0"/>
              </a:spcAft>
              <a:buSzPts val="4800"/>
              <a:buNone/>
            </a:pPr>
            <a:r>
              <a:rPr b="1" i="1" lang="en" sz="1800">
                <a:latin typeface="Book Antiqua"/>
                <a:ea typeface="Book Antiqua"/>
                <a:cs typeface="Book Antiqua"/>
                <a:sym typeface="Book Antiqua"/>
              </a:rPr>
              <a:t>➨It can be used in image sensing and higher bandwidth wireless networking systems for distances of about 10 to 100 meters.</a:t>
            </a:r>
            <a:endParaRPr b="1" i="1" sz="1800">
              <a:latin typeface="Book Antiqua"/>
              <a:ea typeface="Book Antiqua"/>
              <a:cs typeface="Book Antiqua"/>
              <a:sym typeface="Book Antiqua"/>
            </a:endParaRPr>
          </a:p>
          <a:p>
            <a:pPr indent="0" lvl="0" marL="0" rtl="0" algn="l">
              <a:lnSpc>
                <a:spcPct val="100000"/>
              </a:lnSpc>
              <a:spcBef>
                <a:spcPts val="0"/>
              </a:spcBef>
              <a:spcAft>
                <a:spcPts val="0"/>
              </a:spcAft>
              <a:buSzPts val="4800"/>
              <a:buNone/>
            </a:pPr>
            <a:r>
              <a:t/>
            </a:r>
            <a:endParaRPr b="1" i="1" sz="1800">
              <a:latin typeface="Book Antiqua"/>
              <a:ea typeface="Book Antiqua"/>
              <a:cs typeface="Book Antiqua"/>
              <a:sym typeface="Book Antiqua"/>
            </a:endParaRPr>
          </a:p>
          <a:p>
            <a:pPr indent="0" lvl="0" marL="0" rtl="0" algn="l">
              <a:lnSpc>
                <a:spcPct val="100000"/>
              </a:lnSpc>
              <a:spcBef>
                <a:spcPts val="0"/>
              </a:spcBef>
              <a:spcAft>
                <a:spcPts val="0"/>
              </a:spcAft>
              <a:buSzPts val="4800"/>
              <a:buNone/>
            </a:pPr>
            <a:r>
              <a:rPr b="1" i="1" lang="en" sz="1800">
                <a:latin typeface="Book Antiqua"/>
                <a:ea typeface="Book Antiqua"/>
                <a:cs typeface="Book Antiqua"/>
                <a:sym typeface="Book Antiqua"/>
              </a:rPr>
              <a:t>➨It has minimum effects on human body as it is non-ionizing in nature.</a:t>
            </a:r>
            <a:endParaRPr b="1" i="1" sz="1800">
              <a:latin typeface="Book Antiqua"/>
              <a:ea typeface="Book Antiqua"/>
              <a:cs typeface="Book Antiqua"/>
              <a:sym typeface="Book Antiqua"/>
            </a:endParaRPr>
          </a:p>
          <a:p>
            <a:pPr indent="0" lvl="0" marL="0" rtl="0" algn="l">
              <a:lnSpc>
                <a:spcPct val="100000"/>
              </a:lnSpc>
              <a:spcBef>
                <a:spcPts val="0"/>
              </a:spcBef>
              <a:spcAft>
                <a:spcPts val="0"/>
              </a:spcAft>
              <a:buSzPts val="4800"/>
              <a:buNone/>
            </a:pPr>
            <a:r>
              <a:t/>
            </a:r>
            <a:endParaRPr sz="1800"/>
          </a:p>
          <a:p>
            <a:pPr indent="0" lvl="0" marL="0" rtl="0" algn="l">
              <a:lnSpc>
                <a:spcPct val="100000"/>
              </a:lnSpc>
              <a:spcBef>
                <a:spcPts val="0"/>
              </a:spcBef>
              <a:spcAft>
                <a:spcPts val="0"/>
              </a:spcAft>
              <a:buSzPts val="4800"/>
              <a:buNone/>
            </a:pPr>
            <a:r>
              <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79" name="Shape 79"/>
        <p:cNvGrpSpPr/>
        <p:nvPr/>
      </p:nvGrpSpPr>
      <p:grpSpPr>
        <a:xfrm>
          <a:off x="0" y="0"/>
          <a:ext cx="0" cy="0"/>
          <a:chOff x="0" y="0"/>
          <a:chExt cx="0" cy="0"/>
        </a:xfrm>
      </p:grpSpPr>
      <p:sp>
        <p:nvSpPr>
          <p:cNvPr id="80" name="Google Shape;80;p6"/>
          <p:cNvSpPr txBox="1"/>
          <p:nvPr>
            <p:ph type="title"/>
          </p:nvPr>
        </p:nvSpPr>
        <p:spPr>
          <a:xfrm>
            <a:off x="114700" y="158800"/>
            <a:ext cx="8866500" cy="4702500"/>
          </a:xfrm>
          <a:prstGeom prst="rect">
            <a:avLst/>
          </a:prstGeom>
          <a:noFill/>
          <a:ln>
            <a:noFill/>
          </a:ln>
        </p:spPr>
        <p:txBody>
          <a:bodyPr anchorCtr="0" anchor="ctr" bIns="91425" lIns="91425" spcFirstLastPara="1" rIns="91425" wrap="square" tIns="91425">
            <a:normAutofit/>
          </a:bodyPr>
          <a:lstStyle/>
          <a:p>
            <a:pPr indent="0" lvl="0" marL="0" rtl="0" algn="l">
              <a:lnSpc>
                <a:spcPct val="100000"/>
              </a:lnSpc>
              <a:spcBef>
                <a:spcPts val="0"/>
              </a:spcBef>
              <a:spcAft>
                <a:spcPts val="0"/>
              </a:spcAft>
              <a:buSzPts val="4800"/>
              <a:buNone/>
            </a:pPr>
            <a:r>
              <a:rPr b="1" i="1" lang="en" sz="1800" u="sng">
                <a:latin typeface="Book Antiqua"/>
                <a:ea typeface="Book Antiqua"/>
                <a:cs typeface="Book Antiqua"/>
                <a:sym typeface="Book Antiqua"/>
              </a:rPr>
              <a:t>Drawbacks or disadvantages of Terahertz (THz)</a:t>
            </a:r>
            <a:endParaRPr b="1" i="1" sz="1800" u="sng">
              <a:latin typeface="Book Antiqua"/>
              <a:ea typeface="Book Antiqua"/>
              <a:cs typeface="Book Antiqua"/>
              <a:sym typeface="Book Antiqua"/>
            </a:endParaRPr>
          </a:p>
          <a:p>
            <a:pPr indent="0" lvl="0" marL="0" rtl="0" algn="l">
              <a:lnSpc>
                <a:spcPct val="100000"/>
              </a:lnSpc>
              <a:spcBef>
                <a:spcPts val="0"/>
              </a:spcBef>
              <a:spcAft>
                <a:spcPts val="0"/>
              </a:spcAft>
              <a:buSzPts val="4800"/>
              <a:buNone/>
            </a:pPr>
            <a:r>
              <a:t/>
            </a:r>
            <a:endParaRPr sz="1800"/>
          </a:p>
          <a:p>
            <a:pPr indent="0" lvl="0" marL="0" rtl="0" algn="l">
              <a:lnSpc>
                <a:spcPct val="100000"/>
              </a:lnSpc>
              <a:spcBef>
                <a:spcPts val="0"/>
              </a:spcBef>
              <a:spcAft>
                <a:spcPts val="0"/>
              </a:spcAft>
              <a:buSzPts val="4800"/>
              <a:buNone/>
            </a:pPr>
            <a:r>
              <a:rPr b="1" i="1" lang="en" sz="1800">
                <a:latin typeface="Book Antiqua"/>
                <a:ea typeface="Book Antiqua"/>
                <a:cs typeface="Book Antiqua"/>
                <a:sym typeface="Book Antiqua"/>
              </a:rPr>
              <a:t>➨It does not support long range communication due to scattering and absorption by cloud, dust, rain etc.</a:t>
            </a:r>
            <a:endParaRPr b="1" i="1" sz="1800">
              <a:latin typeface="Book Antiqua"/>
              <a:ea typeface="Book Antiqua"/>
              <a:cs typeface="Book Antiqua"/>
              <a:sym typeface="Book Antiqua"/>
            </a:endParaRPr>
          </a:p>
          <a:p>
            <a:pPr indent="0" lvl="0" marL="0" rtl="0" algn="l">
              <a:lnSpc>
                <a:spcPct val="100000"/>
              </a:lnSpc>
              <a:spcBef>
                <a:spcPts val="0"/>
              </a:spcBef>
              <a:spcAft>
                <a:spcPts val="0"/>
              </a:spcAft>
              <a:buSzPts val="4800"/>
              <a:buNone/>
            </a:pPr>
            <a:r>
              <a:t/>
            </a:r>
            <a:endParaRPr b="1" i="1" sz="1800">
              <a:latin typeface="Book Antiqua"/>
              <a:ea typeface="Book Antiqua"/>
              <a:cs typeface="Book Antiqua"/>
              <a:sym typeface="Book Antiqua"/>
            </a:endParaRPr>
          </a:p>
          <a:p>
            <a:pPr indent="0" lvl="0" marL="0" rtl="0" algn="l">
              <a:lnSpc>
                <a:spcPct val="100000"/>
              </a:lnSpc>
              <a:spcBef>
                <a:spcPts val="0"/>
              </a:spcBef>
              <a:spcAft>
                <a:spcPts val="0"/>
              </a:spcAft>
              <a:buSzPts val="4800"/>
              <a:buNone/>
            </a:pPr>
            <a:r>
              <a:rPr b="1" i="1" lang="en" sz="1800">
                <a:latin typeface="Book Antiqua"/>
                <a:ea typeface="Book Antiqua"/>
                <a:cs typeface="Book Antiqua"/>
                <a:sym typeface="Book Antiqua"/>
              </a:rPr>
              <a:t>➨It supports less penetration depth than microwave radiation. Moreover it has limited penetration through clouds and fog. THz waves can not penetrate liquid water or metal.</a:t>
            </a:r>
            <a:endParaRPr b="1" i="1" sz="1800">
              <a:latin typeface="Book Antiqua"/>
              <a:ea typeface="Book Antiqua"/>
              <a:cs typeface="Book Antiqua"/>
              <a:sym typeface="Book Antiqua"/>
            </a:endParaRPr>
          </a:p>
          <a:p>
            <a:pPr indent="0" lvl="0" marL="0" rtl="0" algn="l">
              <a:lnSpc>
                <a:spcPct val="100000"/>
              </a:lnSpc>
              <a:spcBef>
                <a:spcPts val="0"/>
              </a:spcBef>
              <a:spcAft>
                <a:spcPts val="0"/>
              </a:spcAft>
              <a:buSzPts val="4800"/>
              <a:buNone/>
            </a:pPr>
            <a:r>
              <a:t/>
            </a:r>
            <a:endParaRPr b="1" i="1" sz="1800">
              <a:latin typeface="Book Antiqua"/>
              <a:ea typeface="Book Antiqua"/>
              <a:cs typeface="Book Antiqua"/>
              <a:sym typeface="Book Antiqua"/>
            </a:endParaRPr>
          </a:p>
          <a:p>
            <a:pPr indent="0" lvl="0" marL="0" rtl="0" algn="l">
              <a:lnSpc>
                <a:spcPct val="100000"/>
              </a:lnSpc>
              <a:spcBef>
                <a:spcPts val="0"/>
              </a:spcBef>
              <a:spcAft>
                <a:spcPts val="0"/>
              </a:spcAft>
              <a:buSzPts val="4800"/>
              <a:buNone/>
            </a:pPr>
            <a:r>
              <a:rPr b="1" i="1" lang="en" sz="1800">
                <a:latin typeface="Book Antiqua"/>
                <a:ea typeface="Book Antiqua"/>
                <a:cs typeface="Book Antiqua"/>
                <a:sym typeface="Book Antiqua"/>
              </a:rPr>
              <a:t>➨It is difficult to detect terahertz frequencies as black body radiation at room temperatures is very strong at these frequencies.</a:t>
            </a:r>
            <a:endParaRPr b="1" i="1" sz="1800">
              <a:latin typeface="Book Antiqua"/>
              <a:ea typeface="Book Antiqua"/>
              <a:cs typeface="Book Antiqua"/>
              <a:sym typeface="Book Antiqua"/>
            </a:endParaRPr>
          </a:p>
          <a:p>
            <a:pPr indent="0" lvl="0" marL="0" rtl="0" algn="l">
              <a:lnSpc>
                <a:spcPct val="100000"/>
              </a:lnSpc>
              <a:spcBef>
                <a:spcPts val="0"/>
              </a:spcBef>
              <a:spcAft>
                <a:spcPts val="0"/>
              </a:spcAft>
              <a:buSzPts val="4800"/>
              <a:buNone/>
            </a:pPr>
            <a:r>
              <a:t/>
            </a:r>
            <a:endParaRPr b="1" i="1" sz="1800">
              <a:latin typeface="Book Antiqua"/>
              <a:ea typeface="Book Antiqua"/>
              <a:cs typeface="Book Antiqua"/>
              <a:sym typeface="Book Antiqua"/>
            </a:endParaRPr>
          </a:p>
          <a:p>
            <a:pPr indent="0" lvl="0" marL="0" rtl="0" algn="l">
              <a:lnSpc>
                <a:spcPct val="100000"/>
              </a:lnSpc>
              <a:spcBef>
                <a:spcPts val="0"/>
              </a:spcBef>
              <a:spcAft>
                <a:spcPts val="0"/>
              </a:spcAft>
              <a:buSzPts val="4800"/>
              <a:buNone/>
            </a:pPr>
            <a:r>
              <a:rPr b="1" i="1" lang="en" sz="1800">
                <a:latin typeface="Book Antiqua"/>
                <a:ea typeface="Book Antiqua"/>
                <a:cs typeface="Book Antiqua"/>
                <a:sym typeface="Book Antiqua"/>
              </a:rPr>
              <a:t>➨Sources, detectors, modulators are not available at affordable prices which lead to hindrances in its commercial availability as communication system.</a:t>
            </a:r>
            <a:endParaRPr b="1" i="1" sz="1800">
              <a:latin typeface="Book Antiqua"/>
              <a:ea typeface="Book Antiqua"/>
              <a:cs typeface="Book Antiqua"/>
              <a:sym typeface="Book Antiqua"/>
            </a:endParaRPr>
          </a:p>
          <a:p>
            <a:pPr indent="0" lvl="0" marL="0" rtl="0" algn="l">
              <a:lnSpc>
                <a:spcPct val="100000"/>
              </a:lnSpc>
              <a:spcBef>
                <a:spcPts val="0"/>
              </a:spcBef>
              <a:spcAft>
                <a:spcPts val="0"/>
              </a:spcAft>
              <a:buSzPts val="4800"/>
              <a:buNone/>
            </a:pPr>
            <a:r>
              <a:t/>
            </a:r>
            <a:endParaRPr sz="1800"/>
          </a:p>
          <a:p>
            <a:pPr indent="0" lvl="0" marL="0" rtl="0" algn="l">
              <a:lnSpc>
                <a:spcPct val="100000"/>
              </a:lnSpc>
              <a:spcBef>
                <a:spcPts val="0"/>
              </a:spcBef>
              <a:spcAft>
                <a:spcPts val="0"/>
              </a:spcAft>
              <a:buSzPts val="4800"/>
              <a:buNone/>
            </a:pPr>
            <a:r>
              <a:t/>
            </a:r>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84" name="Shape 84"/>
        <p:cNvGrpSpPr/>
        <p:nvPr/>
      </p:nvGrpSpPr>
      <p:grpSpPr>
        <a:xfrm>
          <a:off x="0" y="0"/>
          <a:ext cx="0" cy="0"/>
          <a:chOff x="0" y="0"/>
          <a:chExt cx="0" cy="0"/>
        </a:xfrm>
      </p:grpSpPr>
      <p:sp>
        <p:nvSpPr>
          <p:cNvPr id="85" name="Google Shape;85;p7"/>
          <p:cNvSpPr txBox="1"/>
          <p:nvPr>
            <p:ph type="title"/>
          </p:nvPr>
        </p:nvSpPr>
        <p:spPr>
          <a:xfrm>
            <a:off x="229750" y="2644575"/>
            <a:ext cx="8516700" cy="1717200"/>
          </a:xfrm>
          <a:prstGeom prst="rect">
            <a:avLst/>
          </a:prstGeom>
          <a:noFill/>
          <a:ln>
            <a:noFill/>
          </a:ln>
        </p:spPr>
        <p:txBody>
          <a:bodyPr anchorCtr="0" anchor="ctr" bIns="91425" lIns="91425" spcFirstLastPara="1" rIns="91425" wrap="square" tIns="91425">
            <a:normAutofit/>
          </a:bodyPr>
          <a:lstStyle/>
          <a:p>
            <a:pPr indent="0" lvl="0" marL="0" rtl="0" algn="l">
              <a:lnSpc>
                <a:spcPct val="100000"/>
              </a:lnSpc>
              <a:spcBef>
                <a:spcPts val="0"/>
              </a:spcBef>
              <a:spcAft>
                <a:spcPts val="0"/>
              </a:spcAft>
              <a:buSzPts val="4800"/>
              <a:buNone/>
            </a:pPr>
            <a:r>
              <a:rPr b="1" i="1" lang="en" sz="1800">
                <a:latin typeface="Book Antiqua"/>
                <a:ea typeface="Book Antiqua"/>
                <a:cs typeface="Book Antiqua"/>
                <a:sym typeface="Book Antiqua"/>
              </a:rPr>
              <a:t>The above-mentioned use cases provide a glimpse of how terahertz communications can be a game changer by offering even lower latency than fiber networks. Additionally, they can complement mmWave communications in indoor wireless networks and gigabyte WiFi support of internet of things(IoT) applications.</a:t>
            </a:r>
            <a:endParaRPr b="1" i="1" sz="1800">
              <a:latin typeface="Book Antiqua"/>
              <a:ea typeface="Book Antiqua"/>
              <a:cs typeface="Book Antiqua"/>
              <a:sym typeface="Book Antiqua"/>
            </a:endParaRPr>
          </a:p>
        </p:txBody>
      </p:sp>
      <p:pic>
        <p:nvPicPr>
          <p:cNvPr id="86" name="Google Shape;86;p7"/>
          <p:cNvPicPr preferRelativeResize="0"/>
          <p:nvPr/>
        </p:nvPicPr>
        <p:blipFill rotWithShape="1">
          <a:blip r:embed="rId3">
            <a:alphaModFix/>
          </a:blip>
          <a:srcRect b="0" l="0" r="0" t="36163"/>
          <a:stretch/>
        </p:blipFill>
        <p:spPr>
          <a:xfrm>
            <a:off x="229750" y="177175"/>
            <a:ext cx="8370799" cy="22096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90" name="Shape 90"/>
        <p:cNvGrpSpPr/>
        <p:nvPr/>
      </p:nvGrpSpPr>
      <p:grpSpPr>
        <a:xfrm>
          <a:off x="0" y="0"/>
          <a:ext cx="0" cy="0"/>
          <a:chOff x="0" y="0"/>
          <a:chExt cx="0" cy="0"/>
        </a:xfrm>
      </p:grpSpPr>
      <p:sp>
        <p:nvSpPr>
          <p:cNvPr id="91" name="Google Shape;91;p8"/>
          <p:cNvSpPr txBox="1"/>
          <p:nvPr>
            <p:ph type="title"/>
          </p:nvPr>
        </p:nvSpPr>
        <p:spPr>
          <a:xfrm>
            <a:off x="0" y="0"/>
            <a:ext cx="5448900" cy="43572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4800"/>
              <a:buNone/>
            </a:pPr>
            <a:r>
              <a:rPr b="1" i="1" lang="en" sz="1800" u="sng">
                <a:latin typeface="Book Antiqua"/>
                <a:ea typeface="Book Antiqua"/>
                <a:cs typeface="Book Antiqua"/>
                <a:sym typeface="Book Antiqua"/>
              </a:rPr>
              <a:t>Applications</a:t>
            </a:r>
            <a:endParaRPr b="1" i="1" sz="1800" u="sng">
              <a:latin typeface="Book Antiqua"/>
              <a:ea typeface="Book Antiqua"/>
              <a:cs typeface="Book Antiqua"/>
              <a:sym typeface="Book Antiqua"/>
            </a:endParaRPr>
          </a:p>
          <a:p>
            <a:pPr indent="0" lvl="0" marL="0" rtl="0" algn="l">
              <a:lnSpc>
                <a:spcPct val="100000"/>
              </a:lnSpc>
              <a:spcBef>
                <a:spcPts val="0"/>
              </a:spcBef>
              <a:spcAft>
                <a:spcPts val="0"/>
              </a:spcAft>
              <a:buSzPts val="4800"/>
              <a:buNone/>
            </a:pPr>
            <a:r>
              <a:t/>
            </a:r>
            <a:endParaRPr b="1" i="1" sz="1800" u="sng">
              <a:latin typeface="Book Antiqua"/>
              <a:ea typeface="Book Antiqua"/>
              <a:cs typeface="Book Antiqua"/>
              <a:sym typeface="Book Antiqua"/>
            </a:endParaRPr>
          </a:p>
          <a:p>
            <a:pPr indent="0" lvl="0" marL="0" rtl="0" algn="l">
              <a:lnSpc>
                <a:spcPct val="100000"/>
              </a:lnSpc>
              <a:spcBef>
                <a:spcPts val="0"/>
              </a:spcBef>
              <a:spcAft>
                <a:spcPts val="0"/>
              </a:spcAft>
              <a:buSzPts val="4800"/>
              <a:buNone/>
            </a:pPr>
            <a:r>
              <a:t/>
            </a:r>
            <a:endParaRPr b="1" i="1" sz="1800" u="sng">
              <a:latin typeface="Book Antiqua"/>
              <a:ea typeface="Book Antiqua"/>
              <a:cs typeface="Book Antiqua"/>
              <a:sym typeface="Book Antiqua"/>
            </a:endParaRPr>
          </a:p>
          <a:p>
            <a:pPr indent="-342900" lvl="0" marL="457200" rtl="0" algn="l">
              <a:lnSpc>
                <a:spcPct val="100000"/>
              </a:lnSpc>
              <a:spcBef>
                <a:spcPts val="0"/>
              </a:spcBef>
              <a:spcAft>
                <a:spcPts val="0"/>
              </a:spcAft>
              <a:buSzPts val="1800"/>
              <a:buFont typeface="Book Antiqua"/>
              <a:buChar char="●"/>
            </a:pPr>
            <a:r>
              <a:rPr b="1" i="1" lang="en" sz="1800">
                <a:latin typeface="Book Antiqua"/>
                <a:ea typeface="Book Antiqua"/>
                <a:cs typeface="Book Antiqua"/>
                <a:sym typeface="Book Antiqua"/>
              </a:rPr>
              <a:t>THz sensing and imaging applications</a:t>
            </a:r>
            <a:endParaRPr b="1" i="1" sz="1800">
              <a:latin typeface="Book Antiqua"/>
              <a:ea typeface="Book Antiqua"/>
              <a:cs typeface="Book Antiqua"/>
              <a:sym typeface="Book Antiqua"/>
            </a:endParaRPr>
          </a:p>
          <a:p>
            <a:pPr indent="-342900" lvl="0" marL="457200" rtl="0" algn="l">
              <a:lnSpc>
                <a:spcPct val="100000"/>
              </a:lnSpc>
              <a:spcBef>
                <a:spcPts val="0"/>
              </a:spcBef>
              <a:spcAft>
                <a:spcPts val="0"/>
              </a:spcAft>
              <a:buSzPts val="1800"/>
              <a:buFont typeface="Book Antiqua"/>
              <a:buChar char="●"/>
            </a:pPr>
            <a:r>
              <a:rPr b="1" i="1" lang="en" sz="1800">
                <a:latin typeface="Book Antiqua"/>
                <a:ea typeface="Book Antiqua"/>
                <a:cs typeface="Book Antiqua"/>
                <a:sym typeface="Book Antiqua"/>
              </a:rPr>
              <a:t>Localization</a:t>
            </a:r>
            <a:endParaRPr b="1" i="1" sz="1800">
              <a:latin typeface="Book Antiqua"/>
              <a:ea typeface="Book Antiqua"/>
              <a:cs typeface="Book Antiqua"/>
              <a:sym typeface="Book Antiqua"/>
            </a:endParaRPr>
          </a:p>
          <a:p>
            <a:pPr indent="-342900" lvl="0" marL="457200" rtl="0" algn="l">
              <a:lnSpc>
                <a:spcPct val="100000"/>
              </a:lnSpc>
              <a:spcBef>
                <a:spcPts val="0"/>
              </a:spcBef>
              <a:spcAft>
                <a:spcPts val="0"/>
              </a:spcAft>
              <a:buSzPts val="1800"/>
              <a:buFont typeface="Book Antiqua"/>
              <a:buChar char="●"/>
            </a:pPr>
            <a:r>
              <a:rPr b="1" i="1" lang="en" sz="1800">
                <a:latin typeface="Book Antiqua"/>
                <a:ea typeface="Book Antiqua"/>
                <a:cs typeface="Book Antiqua"/>
                <a:sym typeface="Book Antiqua"/>
              </a:rPr>
              <a:t>5G and beyond cases</a:t>
            </a:r>
            <a:endParaRPr b="1" i="1" sz="1800">
              <a:latin typeface="Book Antiqua"/>
              <a:ea typeface="Book Antiqua"/>
              <a:cs typeface="Book Antiqua"/>
              <a:sym typeface="Book Antiqua"/>
            </a:endParaRPr>
          </a:p>
          <a:p>
            <a:pPr indent="-342900" lvl="0" marL="457200" rtl="0" algn="l">
              <a:lnSpc>
                <a:spcPct val="100000"/>
              </a:lnSpc>
              <a:spcBef>
                <a:spcPts val="0"/>
              </a:spcBef>
              <a:spcAft>
                <a:spcPts val="0"/>
              </a:spcAft>
              <a:buSzPts val="1800"/>
              <a:buFont typeface="Book Antiqua"/>
              <a:buChar char="●"/>
            </a:pPr>
            <a:r>
              <a:rPr b="1" i="1" lang="en" sz="1800">
                <a:latin typeface="Book Antiqua"/>
                <a:ea typeface="Book Antiqua"/>
                <a:cs typeface="Book Antiqua"/>
                <a:sym typeface="Book Antiqua"/>
              </a:rPr>
              <a:t>Vehicle and drone to drone communications</a:t>
            </a:r>
            <a:endParaRPr b="1" i="1" sz="1800">
              <a:latin typeface="Book Antiqua"/>
              <a:ea typeface="Book Antiqua"/>
              <a:cs typeface="Book Antiqua"/>
              <a:sym typeface="Book Antiqua"/>
            </a:endParaRPr>
          </a:p>
          <a:p>
            <a:pPr indent="-342900" lvl="0" marL="457200" rtl="0" algn="l">
              <a:lnSpc>
                <a:spcPct val="100000"/>
              </a:lnSpc>
              <a:spcBef>
                <a:spcPts val="0"/>
              </a:spcBef>
              <a:spcAft>
                <a:spcPts val="0"/>
              </a:spcAft>
              <a:buSzPts val="1800"/>
              <a:buFont typeface="Book Antiqua"/>
              <a:buChar char="●"/>
            </a:pPr>
            <a:r>
              <a:rPr b="1" i="1" lang="en" sz="1800">
                <a:latin typeface="Book Antiqua"/>
                <a:ea typeface="Book Antiqua"/>
                <a:cs typeface="Book Antiqua"/>
                <a:sym typeface="Book Antiqua"/>
              </a:rPr>
              <a:t>Implementation aspects:</a:t>
            </a:r>
            <a:endParaRPr b="1" i="1" sz="1800">
              <a:latin typeface="Book Antiqua"/>
              <a:ea typeface="Book Antiqua"/>
              <a:cs typeface="Book Antiqua"/>
              <a:sym typeface="Book Antiqua"/>
            </a:endParaRPr>
          </a:p>
          <a:p>
            <a:pPr indent="0" lvl="0" marL="457200" rtl="0" algn="l">
              <a:lnSpc>
                <a:spcPct val="100000"/>
              </a:lnSpc>
              <a:spcBef>
                <a:spcPts val="0"/>
              </a:spcBef>
              <a:spcAft>
                <a:spcPts val="0"/>
              </a:spcAft>
              <a:buSzPts val="4800"/>
              <a:buNone/>
            </a:pPr>
            <a:r>
              <a:t/>
            </a:r>
            <a:endParaRPr b="1" i="1" sz="1800">
              <a:latin typeface="Book Antiqua"/>
              <a:ea typeface="Book Antiqua"/>
              <a:cs typeface="Book Antiqua"/>
              <a:sym typeface="Book Antiqua"/>
            </a:endParaRPr>
          </a:p>
          <a:p>
            <a:pPr indent="0" lvl="0" marL="457200" rtl="0" algn="l">
              <a:lnSpc>
                <a:spcPct val="100000"/>
              </a:lnSpc>
              <a:spcBef>
                <a:spcPts val="0"/>
              </a:spcBef>
              <a:spcAft>
                <a:spcPts val="0"/>
              </a:spcAft>
              <a:buSzPts val="4800"/>
              <a:buNone/>
            </a:pPr>
            <a:r>
              <a:rPr b="1" i="1" lang="en" sz="1800">
                <a:latin typeface="Book Antiqua"/>
                <a:ea typeface="Book Antiqua"/>
                <a:cs typeface="Book Antiqua"/>
                <a:sym typeface="Book Antiqua"/>
              </a:rPr>
              <a:t>Roles in machine learning</a:t>
            </a:r>
            <a:endParaRPr b="1" i="1" sz="1800">
              <a:latin typeface="Book Antiqua"/>
              <a:ea typeface="Book Antiqua"/>
              <a:cs typeface="Book Antiqua"/>
              <a:sym typeface="Book Antiqua"/>
            </a:endParaRPr>
          </a:p>
          <a:p>
            <a:pPr indent="0" lvl="0" marL="457200" rtl="0" algn="l">
              <a:lnSpc>
                <a:spcPct val="100000"/>
              </a:lnSpc>
              <a:spcBef>
                <a:spcPts val="0"/>
              </a:spcBef>
              <a:spcAft>
                <a:spcPts val="0"/>
              </a:spcAft>
              <a:buSzPts val="4800"/>
              <a:buNone/>
            </a:pPr>
            <a:r>
              <a:rPr b="1" i="1" lang="en" sz="1800">
                <a:latin typeface="Book Antiqua"/>
                <a:ea typeface="Book Antiqua"/>
                <a:cs typeface="Book Antiqua"/>
                <a:sym typeface="Book Antiqua"/>
              </a:rPr>
              <a:t>Health and privacy concern</a:t>
            </a:r>
            <a:endParaRPr b="1" i="1" sz="1800">
              <a:latin typeface="Book Antiqua"/>
              <a:ea typeface="Book Antiqua"/>
              <a:cs typeface="Book Antiqua"/>
              <a:sym typeface="Book Antiqua"/>
            </a:endParaRPr>
          </a:p>
          <a:p>
            <a:pPr indent="0" lvl="0" marL="0" rtl="0" algn="l">
              <a:lnSpc>
                <a:spcPct val="100000"/>
              </a:lnSpc>
              <a:spcBef>
                <a:spcPts val="0"/>
              </a:spcBef>
              <a:spcAft>
                <a:spcPts val="0"/>
              </a:spcAft>
              <a:buSzPts val="4800"/>
              <a:buNone/>
            </a:pPr>
            <a:r>
              <a:rPr b="1" i="1" lang="en" sz="1800" u="sng">
                <a:latin typeface="Book Antiqua"/>
                <a:ea typeface="Book Antiqua"/>
                <a:cs typeface="Book Antiqua"/>
                <a:sym typeface="Book Antiqua"/>
              </a:rPr>
              <a:t>                </a:t>
            </a:r>
            <a:endParaRPr b="1" i="1" sz="1800" u="sng">
              <a:latin typeface="Book Antiqua"/>
              <a:ea typeface="Book Antiqua"/>
              <a:cs typeface="Book Antiqua"/>
              <a:sym typeface="Book Antiqua"/>
            </a:endParaRPr>
          </a:p>
          <a:p>
            <a:pPr indent="0" lvl="0" marL="0" rtl="0" algn="l">
              <a:lnSpc>
                <a:spcPct val="100000"/>
              </a:lnSpc>
              <a:spcBef>
                <a:spcPts val="0"/>
              </a:spcBef>
              <a:spcAft>
                <a:spcPts val="0"/>
              </a:spcAft>
              <a:buSzPts val="4800"/>
              <a:buNone/>
            </a:pPr>
            <a:r>
              <a:t/>
            </a:r>
            <a:endParaRPr b="1" i="1" sz="1800" u="sng">
              <a:latin typeface="Book Antiqua"/>
              <a:ea typeface="Book Antiqua"/>
              <a:cs typeface="Book Antiqua"/>
              <a:sym typeface="Book Antiqua"/>
            </a:endParaRPr>
          </a:p>
          <a:p>
            <a:pPr indent="0" lvl="0" marL="0" rtl="0" algn="l">
              <a:lnSpc>
                <a:spcPct val="100000"/>
              </a:lnSpc>
              <a:spcBef>
                <a:spcPts val="0"/>
              </a:spcBef>
              <a:spcAft>
                <a:spcPts val="0"/>
              </a:spcAft>
              <a:buSzPts val="4800"/>
              <a:buNone/>
            </a:pPr>
            <a:r>
              <a:rPr b="1" i="1" lang="en" sz="1800" u="sng">
                <a:latin typeface="Book Antiqua"/>
                <a:ea typeface="Book Antiqua"/>
                <a:cs typeface="Book Antiqua"/>
                <a:sym typeface="Book Antiqua"/>
              </a:rPr>
              <a:t> </a:t>
            </a:r>
            <a:endParaRPr b="1" i="1" sz="1800" u="sng">
              <a:latin typeface="Book Antiqua"/>
              <a:ea typeface="Book Antiqua"/>
              <a:cs typeface="Book Antiqua"/>
              <a:sym typeface="Book Antiqua"/>
            </a:endParaRPr>
          </a:p>
          <a:p>
            <a:pPr indent="0" lvl="0" marL="0" rtl="0" algn="l">
              <a:lnSpc>
                <a:spcPct val="100000"/>
              </a:lnSpc>
              <a:spcBef>
                <a:spcPts val="0"/>
              </a:spcBef>
              <a:spcAft>
                <a:spcPts val="0"/>
              </a:spcAft>
              <a:buSzPts val="4800"/>
              <a:buNone/>
            </a:pPr>
            <a:r>
              <a:t/>
            </a:r>
            <a:endParaRPr b="1" i="1" sz="1800" u="sng">
              <a:latin typeface="Book Antiqua"/>
              <a:ea typeface="Book Antiqua"/>
              <a:cs typeface="Book Antiqua"/>
              <a:sym typeface="Book Antiqua"/>
            </a:endParaRPr>
          </a:p>
        </p:txBody>
      </p:sp>
      <p:pic>
        <p:nvPicPr>
          <p:cNvPr id="92" name="Google Shape;92;p8"/>
          <p:cNvPicPr preferRelativeResize="0"/>
          <p:nvPr/>
        </p:nvPicPr>
        <p:blipFill rotWithShape="1">
          <a:blip r:embed="rId3">
            <a:alphaModFix/>
          </a:blip>
          <a:srcRect b="0" l="0" r="0" t="0"/>
          <a:stretch/>
        </p:blipFill>
        <p:spPr>
          <a:xfrm>
            <a:off x="4157350" y="2095500"/>
            <a:ext cx="4986649" cy="3048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96" name="Shape 96"/>
        <p:cNvGrpSpPr/>
        <p:nvPr/>
      </p:nvGrpSpPr>
      <p:grpSpPr>
        <a:xfrm>
          <a:off x="0" y="0"/>
          <a:ext cx="0" cy="0"/>
          <a:chOff x="0" y="0"/>
          <a:chExt cx="0" cy="0"/>
        </a:xfrm>
      </p:grpSpPr>
      <p:sp>
        <p:nvSpPr>
          <p:cNvPr id="97" name="Google Shape;97;p9"/>
          <p:cNvSpPr txBox="1"/>
          <p:nvPr>
            <p:ph type="title"/>
          </p:nvPr>
        </p:nvSpPr>
        <p:spPr>
          <a:xfrm>
            <a:off x="490250" y="450150"/>
            <a:ext cx="8102700" cy="40908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4800"/>
              <a:buNone/>
            </a:pPr>
            <a:r>
              <a:rPr b="1" i="1" lang="en" sz="1800" u="sng">
                <a:latin typeface="Book Antiqua"/>
                <a:ea typeface="Book Antiqua"/>
                <a:cs typeface="Book Antiqua"/>
                <a:sym typeface="Book Antiqua"/>
              </a:rPr>
              <a:t>Challenges with THz communication</a:t>
            </a:r>
            <a:endParaRPr b="1" i="1" sz="1800" u="sng">
              <a:latin typeface="Book Antiqua"/>
              <a:ea typeface="Book Antiqua"/>
              <a:cs typeface="Book Antiqua"/>
              <a:sym typeface="Book Antiqua"/>
            </a:endParaRPr>
          </a:p>
          <a:p>
            <a:pPr indent="0" lvl="0" marL="0" rtl="0" algn="l">
              <a:lnSpc>
                <a:spcPct val="100000"/>
              </a:lnSpc>
              <a:spcBef>
                <a:spcPts val="0"/>
              </a:spcBef>
              <a:spcAft>
                <a:spcPts val="0"/>
              </a:spcAft>
              <a:buSzPts val="4800"/>
              <a:buNone/>
            </a:pPr>
            <a:r>
              <a:t/>
            </a:r>
            <a:endParaRPr b="1" i="1" sz="1800" u="sng">
              <a:latin typeface="Book Antiqua"/>
              <a:ea typeface="Book Antiqua"/>
              <a:cs typeface="Book Antiqua"/>
              <a:sym typeface="Book Antiqua"/>
            </a:endParaRPr>
          </a:p>
          <a:p>
            <a:pPr indent="0" lvl="0" marL="0" rtl="0" algn="l">
              <a:lnSpc>
                <a:spcPct val="100000"/>
              </a:lnSpc>
              <a:spcBef>
                <a:spcPts val="0"/>
              </a:spcBef>
              <a:spcAft>
                <a:spcPts val="0"/>
              </a:spcAft>
              <a:buSzPts val="4800"/>
              <a:buNone/>
            </a:pPr>
            <a:r>
              <a:rPr b="1" i="1" lang="en" sz="1800">
                <a:latin typeface="Book Antiqua"/>
                <a:ea typeface="Book Antiqua"/>
                <a:cs typeface="Book Antiqua"/>
                <a:sym typeface="Book Antiqua"/>
              </a:rPr>
              <a:t>Many challenges need to be addressed prior to the widespread introduction of THz communications. For instance, the  THz band’s high propagation losses and power limitations result in very short communication distances, and frequency.</a:t>
            </a:r>
            <a:endParaRPr b="1" i="1" sz="1800">
              <a:latin typeface="Book Antiqua"/>
              <a:ea typeface="Book Antiqua"/>
              <a:cs typeface="Book Antiqua"/>
              <a:sym typeface="Book Antiqua"/>
            </a:endParaRPr>
          </a:p>
          <a:p>
            <a:pPr indent="0" lvl="0" marL="0" rtl="0" algn="l">
              <a:lnSpc>
                <a:spcPct val="100000"/>
              </a:lnSpc>
              <a:spcBef>
                <a:spcPts val="0"/>
              </a:spcBef>
              <a:spcAft>
                <a:spcPts val="0"/>
              </a:spcAft>
              <a:buSzPts val="4800"/>
              <a:buNone/>
            </a:pPr>
            <a:r>
              <a:t/>
            </a:r>
            <a:endParaRPr b="1" i="1" sz="1800">
              <a:latin typeface="Book Antiqua"/>
              <a:ea typeface="Book Antiqua"/>
              <a:cs typeface="Book Antiqua"/>
              <a:sym typeface="Book Antiqua"/>
            </a:endParaRPr>
          </a:p>
          <a:p>
            <a:pPr indent="0" lvl="0" marL="0" rtl="0" algn="l">
              <a:lnSpc>
                <a:spcPct val="100000"/>
              </a:lnSpc>
              <a:spcBef>
                <a:spcPts val="0"/>
              </a:spcBef>
              <a:spcAft>
                <a:spcPts val="0"/>
              </a:spcAft>
              <a:buSzPts val="4800"/>
              <a:buNone/>
            </a:pPr>
            <a:r>
              <a:rPr b="1" i="1" lang="en" sz="1800">
                <a:latin typeface="Book Antiqua"/>
                <a:ea typeface="Book Antiqua"/>
                <a:cs typeface="Book Antiqua"/>
                <a:sym typeface="Book Antiqua"/>
              </a:rPr>
              <a:t>Signal misalignment and blockage are also more severe at the THz band.</a:t>
            </a:r>
            <a:endParaRPr b="1" i="1" sz="1800">
              <a:latin typeface="Book Antiqua"/>
              <a:ea typeface="Book Antiqua"/>
              <a:cs typeface="Book Antiqua"/>
              <a:sym typeface="Book Antiqua"/>
            </a:endParaRPr>
          </a:p>
          <a:p>
            <a:pPr indent="0" lvl="0" marL="0" rtl="0" algn="l">
              <a:lnSpc>
                <a:spcPct val="100000"/>
              </a:lnSpc>
              <a:spcBef>
                <a:spcPts val="0"/>
              </a:spcBef>
              <a:spcAft>
                <a:spcPts val="0"/>
              </a:spcAft>
              <a:buSzPts val="4800"/>
              <a:buNone/>
            </a:pPr>
            <a:r>
              <a:t/>
            </a:r>
            <a:endParaRPr b="1" i="1" sz="1800">
              <a:latin typeface="Book Antiqua"/>
              <a:ea typeface="Book Antiqua"/>
              <a:cs typeface="Book Antiqua"/>
              <a:sym typeface="Book Antiqua"/>
            </a:endParaRPr>
          </a:p>
          <a:p>
            <a:pPr indent="0" lvl="0" marL="0" rtl="0" algn="l">
              <a:lnSpc>
                <a:spcPct val="100000"/>
              </a:lnSpc>
              <a:spcBef>
                <a:spcPts val="0"/>
              </a:spcBef>
              <a:spcAft>
                <a:spcPts val="0"/>
              </a:spcAft>
              <a:buSzPts val="4800"/>
              <a:buNone/>
            </a:pPr>
            <a:r>
              <a:rPr b="1" i="1" lang="en" sz="1800">
                <a:latin typeface="Book Antiqua"/>
                <a:ea typeface="Book Antiqua"/>
                <a:cs typeface="Book Antiqua"/>
                <a:sym typeface="Book Antiqua"/>
              </a:rPr>
              <a:t>THz channel is dominated by a line-of-sight because of significant signal reflection losses and very high signal diffraction and scattering losses.</a:t>
            </a:r>
            <a:endParaRPr b="1" i="1" sz="1800">
              <a:latin typeface="Book Antiqua"/>
              <a:ea typeface="Book Antiqua"/>
              <a:cs typeface="Book Antiqua"/>
              <a:sym typeface="Book Antiqua"/>
            </a:endParaRPr>
          </a:p>
          <a:p>
            <a:pPr indent="0" lvl="0" marL="0" rtl="0" algn="l">
              <a:lnSpc>
                <a:spcPct val="100000"/>
              </a:lnSpc>
              <a:spcBef>
                <a:spcPts val="0"/>
              </a:spcBef>
              <a:spcAft>
                <a:spcPts val="0"/>
              </a:spcAft>
              <a:buSzPts val="4800"/>
              <a:buNone/>
            </a:pPr>
            <a:r>
              <a:t/>
            </a:r>
            <a:endParaRPr b="1" i="1" sz="1800" u="sng">
              <a:latin typeface="Book Antiqua"/>
              <a:ea typeface="Book Antiqua"/>
              <a:cs typeface="Book Antiqua"/>
              <a:sym typeface="Book Antiqua"/>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