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65" r:id="rId3"/>
    <p:sldId id="276" r:id="rId4"/>
    <p:sldId id="266" r:id="rId5"/>
    <p:sldId id="267" r:id="rId6"/>
    <p:sldId id="269" r:id="rId7"/>
    <p:sldId id="271" r:id="rId8"/>
    <p:sldId id="270" r:id="rId9"/>
    <p:sldId id="272" r:id="rId10"/>
    <p:sldId id="273" r:id="rId11"/>
    <p:sldId id="277"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3" d="100"/>
          <a:sy n="63" d="100"/>
        </p:scale>
        <p:origin x="804" y="56"/>
      </p:cViewPr>
      <p:guideLst>
        <p:guide pos="384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19-Dec-22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19-Dec-22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19-Dec-22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19-Dec-22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19-Dec-22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19-Dec-22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19-Dec-22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19-Dec-22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19-Dec-22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19-Dec-22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19-Dec-22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19-Dec-22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1"/>
            <a:ext cx="10744200" cy="1676400"/>
          </a:xfrm>
        </p:spPr>
        <p:txBody>
          <a:bodyPr/>
          <a:lstStyle/>
          <a:p>
            <a:pPr algn="ctr"/>
            <a:r>
              <a:rPr lang="en-US" dirty="0"/>
              <a:t>TERA-HERTZ COMMUNICATIONS</a:t>
            </a:r>
            <a:endParaRPr dirty="0"/>
          </a:p>
        </p:txBody>
      </p:sp>
      <p:sp>
        <p:nvSpPr>
          <p:cNvPr id="3" name="Subtitle 2"/>
          <p:cNvSpPr>
            <a:spLocks noGrp="1"/>
          </p:cNvSpPr>
          <p:nvPr>
            <p:ph type="subTitle" idx="1"/>
          </p:nvPr>
        </p:nvSpPr>
        <p:spPr>
          <a:xfrm>
            <a:off x="1371600" y="4038600"/>
            <a:ext cx="10058400" cy="457200"/>
          </a:xfrm>
        </p:spPr>
        <p:txBody>
          <a:bodyPr>
            <a:normAutofit fontScale="92500"/>
          </a:bodyPr>
          <a:lstStyle/>
          <a:p>
            <a:r>
              <a:rPr lang="en-US" sz="2400" dirty="0"/>
              <a:t>Plant Based Monitoring System Using 6G Communication Networks</a:t>
            </a:r>
            <a:endParaRPr sz="2400"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A5A4-DCF8-41D0-8674-236A0C221A1C}"/>
              </a:ext>
            </a:extLst>
          </p:cNvPr>
          <p:cNvSpPr>
            <a:spLocks noGrp="1"/>
          </p:cNvSpPr>
          <p:nvPr>
            <p:ph type="title"/>
          </p:nvPr>
        </p:nvSpPr>
        <p:spPr>
          <a:xfrm>
            <a:off x="1524000" y="342900"/>
            <a:ext cx="8553450" cy="685800"/>
          </a:xfrm>
        </p:spPr>
        <p:txBody>
          <a:bodyPr/>
          <a:lstStyle/>
          <a:p>
            <a:pPr algn="ctr"/>
            <a:r>
              <a:rPr lang="en-US" sz="3600" dirty="0">
                <a:latin typeface="Times New Roman" panose="02020603050405020304" pitchFamily="18" charset="0"/>
                <a:cs typeface="Times New Roman" panose="02020603050405020304" pitchFamily="18" charset="0"/>
              </a:rPr>
              <a:t>CONCLUSIONS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943E7E-47D5-1ADA-B647-B010C53B91EC}"/>
              </a:ext>
            </a:extLst>
          </p:cNvPr>
          <p:cNvSpPr>
            <a:spLocks noGrp="1"/>
          </p:cNvSpPr>
          <p:nvPr>
            <p:ph idx="1"/>
          </p:nvPr>
        </p:nvSpPr>
        <p:spPr>
          <a:xfrm>
            <a:off x="1143000" y="1447800"/>
            <a:ext cx="9525000" cy="4724400"/>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The role of THz frequencies in a detailed manner coping with The future 6G and beyond networks is discussed in detail.</a:t>
            </a:r>
          </a:p>
          <a:p>
            <a:pPr algn="just">
              <a:lnSpc>
                <a:spcPct val="150000"/>
              </a:lnSpc>
            </a:pPr>
            <a:r>
              <a:rPr lang="en-US" sz="2400" dirty="0">
                <a:latin typeface="Times New Roman" panose="02020603050405020304" pitchFamily="18" charset="0"/>
                <a:cs typeface="Times New Roman" panose="02020603050405020304" pitchFamily="18" charset="0"/>
              </a:rPr>
              <a:t>The case of precision agriculture is discussed in-detail by presenting a THz aided 6G architecture, which highlights the capabilities of THz in joint communication and sensing.</a:t>
            </a:r>
          </a:p>
          <a:p>
            <a:pPr algn="just">
              <a:lnSpc>
                <a:spcPct val="150000"/>
              </a:lnSpc>
            </a:pPr>
            <a:r>
              <a:rPr lang="en-US" sz="2400" dirty="0">
                <a:latin typeface="Times New Roman" panose="02020603050405020304" pitchFamily="18" charset="0"/>
                <a:cs typeface="Times New Roman" panose="02020603050405020304" pitchFamily="18" charset="0"/>
              </a:rPr>
              <a:t>Overall, while THz communication has the potential to revolutionize wireless communication, it is still an emerging technology that needs further development and research before it can be widely adopted.</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18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5F30-0256-0FBF-DE98-3771265D56D8}"/>
              </a:ext>
            </a:extLst>
          </p:cNvPr>
          <p:cNvSpPr>
            <a:spLocks noGrp="1"/>
          </p:cNvSpPr>
          <p:nvPr>
            <p:ph type="title"/>
          </p:nvPr>
        </p:nvSpPr>
        <p:spPr>
          <a:xfrm>
            <a:off x="1447800" y="28575"/>
            <a:ext cx="9144000" cy="685800"/>
          </a:xfrm>
        </p:spPr>
        <p:txBody>
          <a:bodyPr/>
          <a:lstStyle/>
          <a:p>
            <a:pPr algn="ctr"/>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3A0228D-54CD-9DDE-B5FC-8E872AA602CC}"/>
              </a:ext>
            </a:extLst>
          </p:cNvPr>
          <p:cNvSpPr>
            <a:spLocks noGrp="1"/>
          </p:cNvSpPr>
          <p:nvPr>
            <p:ph idx="1"/>
          </p:nvPr>
        </p:nvSpPr>
        <p:spPr>
          <a:xfrm>
            <a:off x="152400" y="685800"/>
            <a:ext cx="12039600" cy="5715000"/>
          </a:xfrm>
        </p:spPr>
        <p:txBody>
          <a:bodyPr>
            <a:noAutofit/>
          </a:bodyPr>
          <a:lstStyle/>
          <a:p>
            <a:pPr marL="457200" algn="just"/>
            <a:r>
              <a:rPr lang="en-US" sz="1300" dirty="0">
                <a:latin typeface="Georgia" panose="02040502050405020303" pitchFamily="18" charset="0"/>
                <a:cs typeface="Times New Roman" panose="02020603050405020304" pitchFamily="18" charset="0"/>
              </a:rPr>
              <a:t>[1] H. </a:t>
            </a:r>
            <a:r>
              <a:rPr lang="en-US" sz="1300" dirty="0" err="1">
                <a:latin typeface="Georgia" panose="02040502050405020303" pitchFamily="18" charset="0"/>
                <a:cs typeface="Times New Roman" panose="02020603050405020304" pitchFamily="18" charset="0"/>
              </a:rPr>
              <a:t>Kopka</a:t>
            </a:r>
            <a:r>
              <a:rPr lang="en-US" sz="1300" dirty="0">
                <a:latin typeface="Georgia" panose="02040502050405020303" pitchFamily="18" charset="0"/>
                <a:cs typeface="Times New Roman" panose="02020603050405020304" pitchFamily="18" charset="0"/>
              </a:rPr>
              <a:t> and P. W. Daly, A Guide to LATEX, 3rd ed. Harlow, England: Addison-Wesley, 1999.</a:t>
            </a:r>
          </a:p>
          <a:p>
            <a:pPr marL="457200" algn="just"/>
            <a:r>
              <a:rPr lang="en-US" sz="1300" dirty="0">
                <a:latin typeface="Georgia" panose="02040502050405020303" pitchFamily="18" charset="0"/>
              </a:rPr>
              <a:t>[2] Zahid, A., Abbas, H. T., </a:t>
            </a:r>
            <a:r>
              <a:rPr lang="en-US" sz="1300" dirty="0" err="1">
                <a:latin typeface="Georgia" panose="02040502050405020303" pitchFamily="18" charset="0"/>
              </a:rPr>
              <a:t>Qaraqe</a:t>
            </a:r>
            <a:r>
              <a:rPr lang="en-US" sz="1300" dirty="0">
                <a:latin typeface="Georgia" panose="02040502050405020303" pitchFamily="18" charset="0"/>
              </a:rPr>
              <a:t>, K. A., </a:t>
            </a:r>
            <a:r>
              <a:rPr lang="en-US" sz="1300" dirty="0" err="1">
                <a:latin typeface="Georgia" panose="02040502050405020303" pitchFamily="18" charset="0"/>
              </a:rPr>
              <a:t>Alomainy</a:t>
            </a:r>
            <a:r>
              <a:rPr lang="en-US" sz="1300" dirty="0">
                <a:latin typeface="Georgia" panose="02040502050405020303" pitchFamily="18" charset="0"/>
              </a:rPr>
              <a:t>, A., Cumming, D. R. S., Abbasi, Q. H., et al. (2019b). Characterization and Water Content Estimation Method of Living Plant Leaves Using Terahertz Waves. Appl. Sci. 9, 2781. doi:10.3390/ app9142781.</a:t>
            </a:r>
          </a:p>
          <a:p>
            <a:pPr marL="457200" algn="just"/>
            <a:r>
              <a:rPr lang="en-US" sz="1300" dirty="0">
                <a:latin typeface="Georgia" panose="02040502050405020303" pitchFamily="18" charset="0"/>
              </a:rPr>
              <a:t> [3] Zahid, A., Abbas, H. T., </a:t>
            </a:r>
            <a:r>
              <a:rPr lang="en-US" sz="1300" dirty="0" err="1">
                <a:latin typeface="Georgia" panose="02040502050405020303" pitchFamily="18" charset="0"/>
              </a:rPr>
              <a:t>Heidari</a:t>
            </a:r>
            <a:r>
              <a:rPr lang="en-US" sz="1300" dirty="0">
                <a:latin typeface="Georgia" panose="02040502050405020303" pitchFamily="18" charset="0"/>
              </a:rPr>
              <a:t>, H., Imran, M., </a:t>
            </a:r>
            <a:r>
              <a:rPr lang="en-US" sz="1300" dirty="0" err="1">
                <a:latin typeface="Georgia" panose="02040502050405020303" pitchFamily="18" charset="0"/>
              </a:rPr>
              <a:t>Alomainy</a:t>
            </a:r>
            <a:r>
              <a:rPr lang="en-US" sz="1300" dirty="0">
                <a:latin typeface="Georgia" panose="02040502050405020303" pitchFamily="18" charset="0"/>
              </a:rPr>
              <a:t>, A., and Abbasi, Q. H. (2019a). “Electromagnetic Properties of Plant Leaves at Terahertz Frequencies for Health Status Monitoring,” in 2019 IEEE MTTS International Microwave Biomedical Conference (</a:t>
            </a:r>
            <a:r>
              <a:rPr lang="en-US" sz="1300" dirty="0" err="1">
                <a:latin typeface="Georgia" panose="02040502050405020303" pitchFamily="18" charset="0"/>
              </a:rPr>
              <a:t>IMBioC</a:t>
            </a:r>
            <a:r>
              <a:rPr lang="en-US" sz="1300" dirty="0">
                <a:latin typeface="Georgia" panose="02040502050405020303" pitchFamily="18" charset="0"/>
              </a:rPr>
              <a:t>), Nanjing, China, May 06–08, 2021, 1–4. doi:10.1109/IMBIOC.2019.8777782.</a:t>
            </a:r>
          </a:p>
          <a:p>
            <a:pPr marL="457200" algn="just"/>
            <a:r>
              <a:rPr lang="en-US" sz="1300" dirty="0">
                <a:latin typeface="Georgia" panose="02040502050405020303" pitchFamily="18" charset="0"/>
              </a:rPr>
              <a:t>[4] Zahid, A., Yang, K., </a:t>
            </a:r>
            <a:r>
              <a:rPr lang="en-US" sz="1300" dirty="0" err="1">
                <a:latin typeface="Georgia" panose="02040502050405020303" pitchFamily="18" charset="0"/>
              </a:rPr>
              <a:t>Heidari</a:t>
            </a:r>
            <a:r>
              <a:rPr lang="en-US" sz="1300" dirty="0">
                <a:latin typeface="Georgia" panose="02040502050405020303" pitchFamily="18" charset="0"/>
              </a:rPr>
              <a:t>, H., Li, C., Imran, M. A., </a:t>
            </a:r>
            <a:r>
              <a:rPr lang="en-US" sz="1300" dirty="0" err="1">
                <a:latin typeface="Georgia" panose="02040502050405020303" pitchFamily="18" charset="0"/>
              </a:rPr>
              <a:t>Alomainy</a:t>
            </a:r>
            <a:r>
              <a:rPr lang="en-US" sz="1300" dirty="0">
                <a:latin typeface="Georgia" panose="02040502050405020303" pitchFamily="18" charset="0"/>
              </a:rPr>
              <a:t>, A., et al. (2018). “Terahertz </a:t>
            </a:r>
            <a:r>
              <a:rPr lang="en-US" sz="1300" dirty="0" err="1">
                <a:latin typeface="Georgia" panose="02040502050405020303" pitchFamily="18" charset="0"/>
              </a:rPr>
              <a:t>Characterisation</a:t>
            </a:r>
            <a:r>
              <a:rPr lang="en-US" sz="1300" dirty="0">
                <a:latin typeface="Georgia" panose="02040502050405020303" pitchFamily="18" charset="0"/>
              </a:rPr>
              <a:t> of Living Plant Leaves for Quality of Life Assessment Applications,” in 2018 Baltic URSI Symposium (URSI), Poznan, Poland, May 14–17, 2018, 117–120. doi:10.23919/URSI.2018.8406770. </a:t>
            </a:r>
          </a:p>
          <a:p>
            <a:pPr marL="457200" algn="just"/>
            <a:r>
              <a:rPr lang="en-US" sz="1300" dirty="0">
                <a:latin typeface="Georgia" panose="02040502050405020303" pitchFamily="18" charset="0"/>
              </a:rPr>
              <a:t>[5] Abbasi, Q. H., Nasir, A. A., Yang, K., </a:t>
            </a:r>
            <a:r>
              <a:rPr lang="en-US" sz="1300" dirty="0" err="1">
                <a:latin typeface="Georgia" panose="02040502050405020303" pitchFamily="18" charset="0"/>
              </a:rPr>
              <a:t>Qaraqe</a:t>
            </a:r>
            <a:r>
              <a:rPr lang="en-US" sz="1300" dirty="0">
                <a:latin typeface="Georgia" panose="02040502050405020303" pitchFamily="18" charset="0"/>
              </a:rPr>
              <a:t>, K. A., and </a:t>
            </a:r>
            <a:r>
              <a:rPr lang="en-US" sz="1300" dirty="0" err="1">
                <a:latin typeface="Georgia" panose="02040502050405020303" pitchFamily="18" charset="0"/>
              </a:rPr>
              <a:t>Alomainy</a:t>
            </a:r>
            <a:r>
              <a:rPr lang="en-US" sz="1300" dirty="0">
                <a:latin typeface="Georgia" panose="02040502050405020303" pitchFamily="18" charset="0"/>
              </a:rPr>
              <a:t>, A. (2017). Cooperative In-Vivo Nano-Network Communication at Terahertz Frequencies. IEEE Access 5, 8642–8647. doi:10.1109/ACCESS.2017.2677498.</a:t>
            </a:r>
          </a:p>
          <a:p>
            <a:pPr marL="457200" algn="just"/>
            <a:r>
              <a:rPr lang="en-US" sz="1300" dirty="0">
                <a:latin typeface="Georgia" panose="02040502050405020303" pitchFamily="18" charset="0"/>
              </a:rPr>
              <a:t> [6] Dang, S., Amin, O., </a:t>
            </a:r>
            <a:r>
              <a:rPr lang="en-US" sz="1300" dirty="0" err="1">
                <a:latin typeface="Georgia" panose="02040502050405020303" pitchFamily="18" charset="0"/>
              </a:rPr>
              <a:t>Shihada</a:t>
            </a:r>
            <a:r>
              <a:rPr lang="en-US" sz="1300" dirty="0">
                <a:latin typeface="Georgia" panose="02040502050405020303" pitchFamily="18" charset="0"/>
              </a:rPr>
              <a:t>, B., and </a:t>
            </a:r>
            <a:r>
              <a:rPr lang="en-US" sz="1300" dirty="0" err="1">
                <a:latin typeface="Georgia" panose="02040502050405020303" pitchFamily="18" charset="0"/>
              </a:rPr>
              <a:t>Alouini</a:t>
            </a:r>
            <a:r>
              <a:rPr lang="en-US" sz="1300" dirty="0">
                <a:latin typeface="Georgia" panose="02040502050405020303" pitchFamily="18" charset="0"/>
              </a:rPr>
              <a:t>, M.-S. (2020). What Should 6G Be? Nat. Electron. 3, 20–29. doi:10.1038/s41928-019-0355-6</a:t>
            </a:r>
          </a:p>
          <a:p>
            <a:pPr marL="457200" algn="just"/>
            <a:r>
              <a:rPr lang="en-US" sz="1300" dirty="0">
                <a:latin typeface="Georgia" panose="02040502050405020303" pitchFamily="18" charset="0"/>
              </a:rPr>
              <a:t> [7] Abbasi, Q. H., Yang, K., Chopra, N., </a:t>
            </a:r>
            <a:r>
              <a:rPr lang="en-US" sz="1300" dirty="0" err="1">
                <a:latin typeface="Georgia" panose="02040502050405020303" pitchFamily="18" charset="0"/>
              </a:rPr>
              <a:t>Jornet</a:t>
            </a:r>
            <a:r>
              <a:rPr lang="en-US" sz="1300" dirty="0">
                <a:latin typeface="Georgia" panose="02040502050405020303" pitchFamily="18" charset="0"/>
              </a:rPr>
              <a:t>, J. M., </a:t>
            </a:r>
            <a:r>
              <a:rPr lang="en-US" sz="1300" dirty="0" err="1">
                <a:latin typeface="Georgia" panose="02040502050405020303" pitchFamily="18" charset="0"/>
              </a:rPr>
              <a:t>Abuali</a:t>
            </a:r>
            <a:r>
              <a:rPr lang="en-US" sz="1300" dirty="0">
                <a:latin typeface="Georgia" panose="02040502050405020303" pitchFamily="18" charset="0"/>
              </a:rPr>
              <a:t>, N. A., </a:t>
            </a:r>
            <a:r>
              <a:rPr lang="en-US" sz="1300" dirty="0" err="1">
                <a:latin typeface="Georgia" panose="02040502050405020303" pitchFamily="18" charset="0"/>
              </a:rPr>
              <a:t>Qaraqe</a:t>
            </a:r>
            <a:r>
              <a:rPr lang="en-US" sz="1300" dirty="0">
                <a:latin typeface="Georgia" panose="02040502050405020303" pitchFamily="18" charset="0"/>
              </a:rPr>
              <a:t>, K. A., et al. (2016). Nano-communication for Biomedical Applications: A Review on the State-Of-The-Art from Physical Layers to Novel Networking Concepts. IEEE Access 4, 3920–3935. doi:10.1109/ACCESS.2016.2593582</a:t>
            </a:r>
          </a:p>
          <a:p>
            <a:pPr marL="457200" algn="just"/>
            <a:r>
              <a:rPr lang="en-US" sz="1300" dirty="0">
                <a:latin typeface="Georgia" panose="02040502050405020303" pitchFamily="18" charset="0"/>
              </a:rPr>
              <a:t> [8] P. Yang, Y. Xiao, M. Xiao and S. Li, ”6G Wireless Communications: Vision and Potential Techniques,” in IEEE Network, vol. 33, no. 4, pp. 70-75, July/August 2019, </a:t>
            </a:r>
            <a:r>
              <a:rPr lang="en-US" sz="1300" dirty="0" err="1">
                <a:latin typeface="Georgia" panose="02040502050405020303" pitchFamily="18" charset="0"/>
              </a:rPr>
              <a:t>doi</a:t>
            </a:r>
            <a:r>
              <a:rPr lang="en-US" sz="1300" dirty="0">
                <a:latin typeface="Georgia" panose="02040502050405020303" pitchFamily="18" charset="0"/>
              </a:rPr>
              <a:t>: 10.1109/MNET.2019.1800418. </a:t>
            </a:r>
          </a:p>
          <a:p>
            <a:pPr marL="457200" algn="just"/>
            <a:r>
              <a:rPr lang="en-US" sz="1300" dirty="0">
                <a:latin typeface="Georgia" panose="02040502050405020303" pitchFamily="18" charset="0"/>
              </a:rPr>
              <a:t>[9] H. -J. Song and N. Lee, ”Terahertz Communications: Challenges in the Next Decade,” in IEEE Transactions on Terahertz Science and Technology, vol. 12, no. 2, pp. 105-117, March 2022, </a:t>
            </a:r>
            <a:r>
              <a:rPr lang="en-US" sz="1300" dirty="0" err="1">
                <a:latin typeface="Georgia" panose="02040502050405020303" pitchFamily="18" charset="0"/>
              </a:rPr>
              <a:t>doi</a:t>
            </a:r>
            <a:r>
              <a:rPr lang="en-US" sz="1300" dirty="0">
                <a:latin typeface="Georgia" panose="02040502050405020303" pitchFamily="18" charset="0"/>
              </a:rPr>
              <a:t>: 10.1109/TTHZ.2021.3128677.</a:t>
            </a:r>
          </a:p>
          <a:p>
            <a:pPr marL="457200" algn="just"/>
            <a:r>
              <a:rPr lang="en-US" sz="1300" dirty="0">
                <a:latin typeface="Georgia" panose="02040502050405020303" pitchFamily="18" charset="0"/>
              </a:rPr>
              <a:t> [10] Yang, </a:t>
            </a:r>
            <a:r>
              <a:rPr lang="en-US" sz="1300" dirty="0" err="1">
                <a:latin typeface="Georgia" panose="02040502050405020303" pitchFamily="18" charset="0"/>
              </a:rPr>
              <a:t>Fengyuan</a:t>
            </a:r>
            <a:r>
              <a:rPr lang="en-US" sz="1300" dirty="0">
                <a:latin typeface="Georgia" panose="02040502050405020303" pitchFamily="18" charset="0"/>
              </a:rPr>
              <a:t>, Prakash </a:t>
            </a:r>
            <a:r>
              <a:rPr lang="en-US" sz="1300" dirty="0" err="1">
                <a:latin typeface="Georgia" panose="02040502050405020303" pitchFamily="18" charset="0"/>
              </a:rPr>
              <a:t>Pitchappa</a:t>
            </a:r>
            <a:r>
              <a:rPr lang="en-US" sz="1300" dirty="0">
                <a:latin typeface="Georgia" panose="02040502050405020303" pitchFamily="18" charset="0"/>
              </a:rPr>
              <a:t>, and Nan Wang. ”Terahertz reconfigurable intelligent surfaces (RISs) for 6G communication links.” Micromachines 13.2 (2022): 285 </a:t>
            </a:r>
          </a:p>
          <a:p>
            <a:pPr marL="457200" algn="just"/>
            <a:r>
              <a:rPr lang="en-US" sz="1300" dirty="0">
                <a:latin typeface="Georgia" panose="02040502050405020303" pitchFamily="18" charset="0"/>
              </a:rPr>
              <a:t>[11] M. Inomata et al., ”Terahertz Propagation Characteristics for 6G Mobile Communication Systems,” 2021 15th European Conference on Antennas and Propagation (</a:t>
            </a:r>
            <a:r>
              <a:rPr lang="en-US" sz="1300" dirty="0" err="1">
                <a:latin typeface="Georgia" panose="02040502050405020303" pitchFamily="18" charset="0"/>
              </a:rPr>
              <a:t>EuCAP</a:t>
            </a:r>
            <a:r>
              <a:rPr lang="en-US" sz="1300" dirty="0">
                <a:latin typeface="Georgia" panose="02040502050405020303" pitchFamily="18" charset="0"/>
              </a:rPr>
              <a:t>), 2021, pp. 1-5, </a:t>
            </a:r>
            <a:r>
              <a:rPr lang="en-US" sz="1300" dirty="0" err="1">
                <a:latin typeface="Georgia" panose="02040502050405020303" pitchFamily="18" charset="0"/>
              </a:rPr>
              <a:t>doi</a:t>
            </a:r>
            <a:r>
              <a:rPr lang="en-US" sz="1300" dirty="0">
                <a:latin typeface="Georgia" panose="02040502050405020303" pitchFamily="18" charset="0"/>
              </a:rPr>
              <a:t>: 10.23919/EuCAP51087.2021.9411143.</a:t>
            </a:r>
            <a:endParaRPr lang="en-US" sz="1300" dirty="0">
              <a:latin typeface="Georgia" panose="02040502050405020303" pitchFamily="18" charset="0"/>
              <a:cs typeface="Times New Roman" panose="02020603050405020304" pitchFamily="18" charset="0"/>
            </a:endParaRPr>
          </a:p>
        </p:txBody>
      </p:sp>
    </p:spTree>
    <p:extLst>
      <p:ext uri="{BB962C8B-B14F-4D97-AF65-F5344CB8AC3E}">
        <p14:creationId xmlns:p14="http://schemas.microsoft.com/office/powerpoint/2010/main" val="189593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1F440-0FDD-8E3E-453E-5B00755AB7EC}"/>
              </a:ext>
            </a:extLst>
          </p:cNvPr>
          <p:cNvSpPr>
            <a:spLocks noGrp="1"/>
          </p:cNvSpPr>
          <p:nvPr>
            <p:ph type="title"/>
          </p:nvPr>
        </p:nvSpPr>
        <p:spPr>
          <a:xfrm>
            <a:off x="1371600" y="1371600"/>
            <a:ext cx="9144000" cy="2819400"/>
          </a:xfrm>
        </p:spPr>
        <p:txBody>
          <a:bodyPr>
            <a:normAutofit/>
          </a:bodyPr>
          <a:lstStyle/>
          <a:p>
            <a:pPr algn="ctr"/>
            <a:r>
              <a:rPr lang="en-US"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4662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371600" y="914400"/>
            <a:ext cx="9296400" cy="685800"/>
          </a:xfrm>
        </p:spPr>
        <p:txBody>
          <a:bodyPr>
            <a:normAutofit/>
          </a:bodyPr>
          <a:lstStyle/>
          <a:p>
            <a:pPr algn="ctr"/>
            <a:r>
              <a:rPr lang="en-US" sz="3600" dirty="0">
                <a:latin typeface="Times New Roman" panose="02020603050405020304" pitchFamily="18" charset="0"/>
                <a:cs typeface="Times New Roman" panose="02020603050405020304" pitchFamily="18" charset="0"/>
              </a:rPr>
              <a:t>TABLE OF CONTENTS</a:t>
            </a:r>
            <a:endParaRPr sz="3600"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914400" y="1524000"/>
            <a:ext cx="10515600" cy="4572000"/>
          </a:xfrm>
        </p:spPr>
        <p:txBody>
          <a:bodyPr>
            <a:normAutofit/>
          </a:bodyPr>
          <a:lstStyle/>
          <a:p>
            <a:pPr marL="0" indent="0">
              <a:buNone/>
            </a:pP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INTRODUCTION</a:t>
            </a:r>
          </a:p>
          <a:p>
            <a:r>
              <a:rPr lang="en-US" sz="2200" dirty="0">
                <a:latin typeface="Times New Roman" panose="02020603050405020304" pitchFamily="18" charset="0"/>
                <a:cs typeface="Times New Roman" panose="02020603050405020304" pitchFamily="18" charset="0"/>
              </a:rPr>
              <a:t>NEED OF TERA-HERTZ COMMUNICATION</a:t>
            </a:r>
          </a:p>
          <a:p>
            <a:r>
              <a:rPr lang="en-US" sz="2200" dirty="0">
                <a:latin typeface="Times New Roman" panose="02020603050405020304" pitchFamily="18" charset="0"/>
                <a:cs typeface="Times New Roman" panose="02020603050405020304" pitchFamily="18" charset="0"/>
              </a:rPr>
              <a:t>AGRICULTURAL APPILATIONS OF TERA-HERTZ COMMUNICATION</a:t>
            </a:r>
          </a:p>
          <a:p>
            <a:r>
              <a:rPr lang="en-US" sz="2200" dirty="0">
                <a:latin typeface="Times New Roman" panose="02020603050405020304" pitchFamily="18" charset="0"/>
                <a:cs typeface="Times New Roman" panose="02020603050405020304" pitchFamily="18" charset="0"/>
              </a:rPr>
              <a:t>TERA-HERTZ IN 6G COMMUNICATIONS</a:t>
            </a:r>
          </a:p>
          <a:p>
            <a:r>
              <a:rPr lang="en-US" sz="2200" dirty="0">
                <a:latin typeface="Times New Roman" panose="02020603050405020304" pitchFamily="18" charset="0"/>
                <a:cs typeface="Times New Roman" panose="02020603050405020304" pitchFamily="18" charset="0"/>
              </a:rPr>
              <a:t>LIMITATIONS OF TERA-HERTZ COMMUNICATIONS</a:t>
            </a:r>
          </a:p>
          <a:p>
            <a:r>
              <a:rPr lang="en-US" sz="2200" dirty="0">
                <a:latin typeface="Times New Roman" panose="02020603050405020304" pitchFamily="18" charset="0"/>
                <a:cs typeface="Times New Roman" panose="02020603050405020304" pitchFamily="18" charset="0"/>
              </a:rPr>
              <a:t>CONCLUSIONS</a:t>
            </a:r>
          </a:p>
          <a:p>
            <a:r>
              <a:rPr lang="en-US" sz="2200" dirty="0">
                <a:latin typeface="Times New Roman" panose="02020603050405020304" pitchFamily="18" charset="0"/>
                <a:cs typeface="Times New Roman" panose="02020603050405020304" pitchFamily="18" charset="0"/>
              </a:rPr>
              <a:t>REFERENCES</a:t>
            </a:r>
            <a:endParaRPr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1A824-4F87-9EA8-DC15-2C8E4CADB255}"/>
              </a:ext>
            </a:extLst>
          </p:cNvPr>
          <p:cNvSpPr>
            <a:spLocks noGrp="1"/>
          </p:cNvSpPr>
          <p:nvPr>
            <p:ph type="title"/>
          </p:nvPr>
        </p:nvSpPr>
        <p:spPr>
          <a:xfrm>
            <a:off x="1447800" y="342900"/>
            <a:ext cx="9220200" cy="609600"/>
          </a:xfrm>
        </p:spPr>
        <p:txBody>
          <a:bodyPr>
            <a:normAutofit fontScale="90000"/>
          </a:bodyPr>
          <a:lstStyle/>
          <a:p>
            <a:pPr algn="ctr"/>
            <a:r>
              <a:rPr lang="en-US" sz="4400" dirty="0">
                <a:latin typeface="Times New Roman" panose="02020603050405020304" pitchFamily="18" charset="0"/>
                <a:cs typeface="Times New Roman" panose="02020603050405020304" pitchFamily="18" charset="0"/>
              </a:rPr>
              <a:t>INTRODUCTION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4CAAE-0DB9-1E20-D9A1-2EB0B7ADE223}"/>
              </a:ext>
            </a:extLst>
          </p:cNvPr>
          <p:cNvSpPr>
            <a:spLocks noGrp="1"/>
          </p:cNvSpPr>
          <p:nvPr>
            <p:ph idx="1"/>
          </p:nvPr>
        </p:nvSpPr>
        <p:spPr>
          <a:xfrm>
            <a:off x="609600" y="952500"/>
            <a:ext cx="10972800" cy="5562600"/>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Nano networks refer to networks that are extremely small in scale, typically on the nanometer scale (one nanometer is one billionth of a meter). </a:t>
            </a:r>
          </a:p>
          <a:p>
            <a:pPr algn="just">
              <a:lnSpc>
                <a:spcPct val="150000"/>
              </a:lnSpc>
            </a:pPr>
            <a:r>
              <a:rPr lang="en-US" dirty="0">
                <a:latin typeface="Times New Roman" panose="02020603050405020304" pitchFamily="18" charset="0"/>
                <a:cs typeface="Times New Roman" panose="02020603050405020304" pitchFamily="18" charset="0"/>
              </a:rPr>
              <a:t>Nano networks could be used to create sensors that can detect pollutants or contaminants at very low levels, or to monitor environmental conditions on a very small scale. Nano networks could be used to create devices that can be used to diagnose or treat diseases at the cellular level.</a:t>
            </a:r>
          </a:p>
          <a:p>
            <a:pPr algn="just">
              <a:lnSpc>
                <a:spcPct val="150000"/>
              </a:lnSpc>
            </a:pPr>
            <a:r>
              <a:rPr lang="en-US" dirty="0">
                <a:latin typeface="Times New Roman" panose="02020603050405020304" pitchFamily="18" charset="0"/>
                <a:cs typeface="Times New Roman" panose="02020603050405020304" pitchFamily="18" charset="0"/>
              </a:rPr>
              <a:t>In the context of nano networks, terahertz communication could be used to transmit data between nanoscale devices or systems. Terahertz communication has the potential to be a useful tool for communication in nano networks and other applications. </a:t>
            </a:r>
          </a:p>
          <a:p>
            <a:pPr algn="just">
              <a:lnSpc>
                <a:spcPct val="150000"/>
              </a:lnSpc>
            </a:pPr>
            <a:r>
              <a:rPr lang="en-US" dirty="0">
                <a:latin typeface="Times New Roman" panose="02020603050405020304" pitchFamily="18" charset="0"/>
                <a:cs typeface="Times New Roman" panose="02020603050405020304" pitchFamily="18" charset="0"/>
              </a:rPr>
              <a:t>So lets have deeper look about terahertz communication in plant monitoring system.</a:t>
            </a:r>
          </a:p>
        </p:txBody>
      </p:sp>
    </p:spTree>
    <p:extLst>
      <p:ext uri="{BB962C8B-B14F-4D97-AF65-F5344CB8AC3E}">
        <p14:creationId xmlns:p14="http://schemas.microsoft.com/office/powerpoint/2010/main" val="91069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9144000" cy="1143000"/>
          </a:xfrm>
        </p:spPr>
        <p:txBody>
          <a:bodyPr>
            <a:normAutofit/>
          </a:bodyPr>
          <a:lstStyle/>
          <a:p>
            <a:pPr algn="ctr"/>
            <a:r>
              <a:rPr lang="en-US" sz="3200" dirty="0">
                <a:latin typeface="Times New Roman" panose="02020603050405020304" pitchFamily="18" charset="0"/>
                <a:cs typeface="Times New Roman" panose="02020603050405020304" pitchFamily="18" charset="0"/>
              </a:rPr>
              <a:t>NEED OF TERA-HERTZ COMMUNICATION</a:t>
            </a:r>
            <a:br>
              <a:rPr lang="en-US" sz="3200" dirty="0">
                <a:latin typeface="Times New Roman" panose="02020603050405020304" pitchFamily="18" charset="0"/>
                <a:cs typeface="Times New Roman" panose="02020603050405020304" pitchFamily="18" charset="0"/>
              </a:rPr>
            </a:br>
            <a:endParaRPr sz="32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4C973DB-D0FA-D73B-217D-49E3F1ED5F11}"/>
              </a:ext>
            </a:extLst>
          </p:cNvPr>
          <p:cNvSpPr>
            <a:spLocks noGrp="1"/>
          </p:cNvSpPr>
          <p:nvPr>
            <p:ph idx="1"/>
          </p:nvPr>
        </p:nvSpPr>
        <p:spPr>
          <a:xfrm>
            <a:off x="609600" y="1203960"/>
            <a:ext cx="11125200" cy="5105399"/>
          </a:xfrm>
        </p:spPr>
        <p:txBody>
          <a:bodyPr>
            <a:noAutofit/>
          </a:bodyPr>
          <a:lstStyle/>
          <a:p>
            <a:pPr marL="0" indent="0" algn="just">
              <a:lnSpc>
                <a:spcPct val="110000"/>
              </a:lnSpc>
              <a:buNone/>
            </a:pPr>
            <a:r>
              <a:rPr lang="en-US" sz="1950" dirty="0">
                <a:latin typeface="Times New Roman" panose="02020603050405020304" pitchFamily="18" charset="0"/>
                <a:cs typeface="Times New Roman" panose="02020603050405020304" pitchFamily="18" charset="0"/>
              </a:rPr>
              <a:t>The need is to have a system that can monitor the nutrition contents of a plant at nano-scale for an early detection of agriculture diseases or malnutrition. THz technology has various features to explore the molecular changes for example, water contents in leaves due to its high penetration features. </a:t>
            </a:r>
          </a:p>
          <a:p>
            <a:pPr marL="0" indent="0" algn="just">
              <a:lnSpc>
                <a:spcPct val="110000"/>
              </a:lnSpc>
              <a:buNone/>
            </a:pPr>
            <a:r>
              <a:rPr lang="en-US" sz="1950" dirty="0">
                <a:latin typeface="Times New Roman" panose="02020603050405020304" pitchFamily="18" charset="0"/>
                <a:cs typeface="Times New Roman" panose="02020603050405020304" pitchFamily="18" charset="0"/>
              </a:rPr>
              <a:t>The following are couple of sensing methods:</a:t>
            </a:r>
          </a:p>
          <a:p>
            <a:pPr algn="just">
              <a:lnSpc>
                <a:spcPct val="110000"/>
              </a:lnSpc>
            </a:pPr>
            <a:r>
              <a:rPr lang="en-US" sz="1950" dirty="0">
                <a:solidFill>
                  <a:srgbClr val="FF0000"/>
                </a:solidFill>
                <a:latin typeface="Times New Roman" panose="02020603050405020304" pitchFamily="18" charset="0"/>
                <a:cs typeface="Times New Roman" panose="02020603050405020304" pitchFamily="18" charset="0"/>
              </a:rPr>
              <a:t>Non-invasive sensing: </a:t>
            </a:r>
            <a:r>
              <a:rPr lang="en-US" sz="1950" dirty="0">
                <a:latin typeface="Times New Roman" panose="02020603050405020304" pitchFamily="18" charset="0"/>
                <a:cs typeface="Times New Roman" panose="02020603050405020304" pitchFamily="18" charset="0"/>
              </a:rPr>
              <a:t>THz radiation can penetrate through a variety of materials, making it useful for non-invasive sensing and imaging. This could be used to monitor the health and growth of plants without the need for physical contact that may disrupt the plant living.</a:t>
            </a:r>
          </a:p>
          <a:p>
            <a:pPr algn="just">
              <a:lnSpc>
                <a:spcPct val="120000"/>
              </a:lnSpc>
            </a:pPr>
            <a:r>
              <a:rPr lang="en-US" sz="1950" dirty="0">
                <a:solidFill>
                  <a:srgbClr val="FF0000"/>
                </a:solidFill>
                <a:latin typeface="Times New Roman" panose="02020603050405020304" pitchFamily="18" charset="0"/>
                <a:cs typeface="Times New Roman" panose="02020603050405020304" pitchFamily="18" charset="0"/>
              </a:rPr>
              <a:t>Chemical sensing: </a:t>
            </a:r>
            <a:r>
              <a:rPr lang="en-US" sz="1950" dirty="0">
                <a:latin typeface="Times New Roman" panose="02020603050405020304" pitchFamily="18" charset="0"/>
                <a:cs typeface="Times New Roman" panose="02020603050405020304" pitchFamily="18" charset="0"/>
              </a:rPr>
              <a:t>THz radiation has the ability to understand fine changes in the chemical composition of materials, making it useful for chemical sensing and analysis. This could potentially be used to detect the release of volatile organic compounds (VOCs) by plants like chemicals with high vapor-pressure at room temperature, which are thought to be involved in plant communication.</a:t>
            </a:r>
          </a:p>
        </p:txBody>
      </p:sp>
    </p:spTree>
    <p:extLst>
      <p:ext uri="{BB962C8B-B14F-4D97-AF65-F5344CB8AC3E}">
        <p14:creationId xmlns:p14="http://schemas.microsoft.com/office/powerpoint/2010/main" val="211619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0"/>
            <a:ext cx="9144000" cy="1295400"/>
          </a:xfrm>
        </p:spPr>
        <p:txBody>
          <a:bodyPr>
            <a:noAutofit/>
          </a:bodyPr>
          <a:lstStyle/>
          <a:p>
            <a:pPr algn="ctr">
              <a:lnSpc>
                <a:spcPct val="100000"/>
              </a:lnSpc>
              <a:spcBef>
                <a:spcPts val="3000"/>
              </a:spcBef>
            </a:pPr>
            <a:r>
              <a:rPr lang="en-US" sz="2800" dirty="0">
                <a:latin typeface="Times New Roman" panose="02020603050405020304" pitchFamily="18" charset="0"/>
                <a:cs typeface="Times New Roman" panose="02020603050405020304" pitchFamily="18" charset="0"/>
              </a:rPr>
              <a:t>AGRICULTURAL  APPLICATIONS OF TERA-HERTZ COMMUNICATION</a:t>
            </a:r>
            <a:br>
              <a:rPr lang="en-US" sz="3200" dirty="0"/>
            </a:br>
            <a:endParaRPr sz="3200" dirty="0"/>
          </a:p>
        </p:txBody>
      </p:sp>
      <p:sp>
        <p:nvSpPr>
          <p:cNvPr id="9" name="Content Placeholder 8">
            <a:extLst>
              <a:ext uri="{FF2B5EF4-FFF2-40B4-BE49-F238E27FC236}">
                <a16:creationId xmlns:a16="http://schemas.microsoft.com/office/drawing/2014/main" id="{5F016BCA-E401-FC4B-9087-3648FE837814}"/>
              </a:ext>
            </a:extLst>
          </p:cNvPr>
          <p:cNvSpPr>
            <a:spLocks noGrp="1"/>
          </p:cNvSpPr>
          <p:nvPr>
            <p:ph idx="1"/>
          </p:nvPr>
        </p:nvSpPr>
        <p:spPr>
          <a:xfrm>
            <a:off x="609600" y="1371600"/>
            <a:ext cx="11049000" cy="4114800"/>
          </a:xfrm>
        </p:spPr>
        <p:txBody>
          <a:bodyPr numCol="1">
            <a:noAutofit/>
          </a:bodyPr>
          <a:lstStyle/>
          <a:p>
            <a:pPr algn="just">
              <a:lnSpc>
                <a:spcPct val="150000"/>
              </a:lnSpc>
            </a:pPr>
            <a:r>
              <a:rPr lang="en-US" dirty="0">
                <a:solidFill>
                  <a:srgbClr val="FF0000"/>
                </a:solidFill>
                <a:latin typeface="Times New Roman" panose="02020603050405020304" pitchFamily="18" charset="0"/>
                <a:cs typeface="Times New Roman" panose="02020603050405020304" pitchFamily="18" charset="0"/>
              </a:rPr>
              <a:t>Improved plant health: </a:t>
            </a:r>
            <a:r>
              <a:rPr lang="en-US" dirty="0">
                <a:latin typeface="Times New Roman" panose="02020603050405020304" pitchFamily="18" charset="0"/>
                <a:cs typeface="Times New Roman" panose="02020603050405020304" pitchFamily="18" charset="0"/>
              </a:rPr>
              <a:t>THz-based communication could potentially be used to detect early signs of disease or stress in plants, to prevent further damage and improve plant health.</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solidFill>
                  <a:srgbClr val="FF0000"/>
                </a:solidFill>
                <a:latin typeface="Times New Roman" panose="02020603050405020304" pitchFamily="18" charset="0"/>
                <a:cs typeface="Times New Roman" panose="02020603050405020304" pitchFamily="18" charset="0"/>
              </a:rPr>
              <a:t>Enhanced crop yield: </a:t>
            </a:r>
            <a:r>
              <a:rPr lang="en-US" dirty="0">
                <a:latin typeface="Times New Roman" panose="02020603050405020304" pitchFamily="18" charset="0"/>
                <a:cs typeface="Times New Roman" panose="02020603050405020304" pitchFamily="18" charset="0"/>
              </a:rPr>
              <a:t>By using THz-based communication to monitor the health and growth of crops, it may be possible to identify problems early on and take corrective action to improve crop yield.</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solidFill>
                  <a:srgbClr val="FF0000"/>
                </a:solidFill>
                <a:latin typeface="Times New Roman" panose="02020603050405020304" pitchFamily="18" charset="0"/>
                <a:cs typeface="Times New Roman" panose="02020603050405020304" pitchFamily="18" charset="0"/>
              </a:rPr>
              <a:t>Environmental monitoring: </a:t>
            </a:r>
            <a:r>
              <a:rPr lang="en-US" dirty="0">
                <a:latin typeface="Times New Roman" panose="02020603050405020304" pitchFamily="18" charset="0"/>
                <a:cs typeface="Times New Roman" panose="02020603050405020304" pitchFamily="18" charset="0"/>
              </a:rPr>
              <a:t>THz-based communication could potentially be used to monitor the health and growth of plants in different environments, such as in forests or grasslands, to better understand the impacts of climate change and other environmental factors.</a:t>
            </a:r>
          </a:p>
          <a:p>
            <a:pPr marL="0" indent="0" algn="just">
              <a:lnSpc>
                <a:spcPct val="150000"/>
              </a:lnSpc>
              <a:buNone/>
            </a:pPr>
            <a:endParaRPr lang="en-US" dirty="0"/>
          </a:p>
        </p:txBody>
      </p:sp>
    </p:spTree>
    <p:extLst>
      <p:ext uri="{BB962C8B-B14F-4D97-AF65-F5344CB8AC3E}">
        <p14:creationId xmlns:p14="http://schemas.microsoft.com/office/powerpoint/2010/main" val="414526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33400"/>
            <a:ext cx="9144000" cy="685800"/>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TERA-HERTZ COMMUNICATIONS IN 6G</a:t>
            </a:r>
            <a:endParaRPr sz="4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D5FC9EA-ABEC-4B80-2D04-AA641147F27D}"/>
              </a:ext>
            </a:extLst>
          </p:cNvPr>
          <p:cNvSpPr>
            <a:spLocks noGrp="1"/>
          </p:cNvSpPr>
          <p:nvPr>
            <p:ph idx="1"/>
          </p:nvPr>
        </p:nvSpPr>
        <p:spPr>
          <a:xfrm>
            <a:off x="609600" y="1447801"/>
            <a:ext cx="10668000" cy="3962400"/>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The THz band (0.1-10 THz) is visualized as a key technology for 6G wireless systems, to fulfill the needs of extremely high data rates and super-low end-to-end latency in the next decade. </a:t>
            </a:r>
          </a:p>
          <a:p>
            <a:pPr algn="just">
              <a:lnSpc>
                <a:spcPct val="150000"/>
              </a:lnSpc>
            </a:pPr>
            <a:r>
              <a:rPr lang="en-US" dirty="0">
                <a:latin typeface="Times New Roman" panose="02020603050405020304" pitchFamily="18" charset="0"/>
                <a:cs typeface="Times New Roman" panose="02020603050405020304" pitchFamily="18" charset="0"/>
              </a:rPr>
              <a:t>Another reason of utilizing THz frequencies for nano-scale communication is the property of molecular resonance at these frequencies. </a:t>
            </a:r>
          </a:p>
          <a:p>
            <a:pPr algn="just">
              <a:lnSpc>
                <a:spcPct val="150000"/>
              </a:lnSpc>
            </a:pPr>
            <a:r>
              <a:rPr lang="en-US" dirty="0">
                <a:latin typeface="Times New Roman" panose="02020603050405020304" pitchFamily="18" charset="0"/>
                <a:cs typeface="Times New Roman" panose="02020603050405020304" pitchFamily="18" charset="0"/>
              </a:rPr>
              <a:t>The sixth generation (6G) of mobile networks are observed to support even higher data rates and ultra-massive connected things, compared to 5G, alongside the use of higher frequencies, frequency is proposed to do various sensing activities in plants and many other aspects at this scale.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02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33400"/>
            <a:ext cx="9144000" cy="647699"/>
          </a:xfrm>
        </p:spPr>
        <p:txBody>
          <a:bodyPr>
            <a:normAutofit/>
          </a:bodyPr>
          <a:lstStyle/>
          <a:p>
            <a:pPr algn="ctr"/>
            <a:r>
              <a:rPr lang="en-US" sz="3600" dirty="0">
                <a:latin typeface="Times New Roman" panose="02020603050405020304" pitchFamily="18" charset="0"/>
                <a:cs typeface="Times New Roman" panose="02020603050405020304" pitchFamily="18" charset="0"/>
              </a:rPr>
              <a:t>THE ENVISIONED ARCHITECTURE</a:t>
            </a:r>
            <a:endParaRPr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419226"/>
            <a:ext cx="5486400" cy="647699"/>
          </a:xfrm>
        </p:spPr>
        <p:txBody>
          <a:bodyPr>
            <a:normAutofit/>
          </a:bodyPr>
          <a:lstStyle/>
          <a:p>
            <a:r>
              <a:rPr lang="en-US" sz="2400" dirty="0">
                <a:solidFill>
                  <a:srgbClr val="FFFF00"/>
                </a:solidFill>
                <a:latin typeface="Times New Roman" panose="02020603050405020304" pitchFamily="18" charset="0"/>
                <a:cs typeface="Times New Roman" panose="02020603050405020304" pitchFamily="18" charset="0"/>
              </a:rPr>
              <a:t>Nano –network  communication:</a:t>
            </a:r>
            <a:endParaRPr sz="2400" dirty="0">
              <a:solidFill>
                <a:srgbClr val="FFFF0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228600" y="2057400"/>
            <a:ext cx="5334000" cy="4114800"/>
          </a:xfrm>
        </p:spPr>
        <p:txBody>
          <a:bodyPr>
            <a:normAutofit fontScale="92500"/>
          </a:bodyPr>
          <a:lstStyle/>
          <a:p>
            <a:pPr algn="just">
              <a:lnSpc>
                <a:spcPct val="150000"/>
              </a:lnSpc>
            </a:pPr>
            <a:r>
              <a:rPr lang="en-US" dirty="0">
                <a:latin typeface="Times New Roman" panose="02020603050405020304" pitchFamily="18" charset="0"/>
                <a:cs typeface="Times New Roman" panose="02020603050405020304" pitchFamily="18" charset="0"/>
              </a:rPr>
              <a:t>Nano-sensors depicted in figure are small devices with highly limited communication, memory and energy resources. They would perform the simplest tasks of communication and sensing. Contrarily, nano-routers are slightly larger than nano sensors in terms of the resources they have and the actions they can perform. They act as the controller of nano-sensors by sending simple commands such as on, off, and sleep etc.</a:t>
            </a:r>
            <a:endParaRPr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F2E18A90-A1AF-5E04-49B7-248E2E0604D2}"/>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791200" y="1981201"/>
            <a:ext cx="6172200" cy="3657599"/>
          </a:xfrm>
        </p:spPr>
      </p:pic>
    </p:spTree>
    <p:extLst>
      <p:ext uri="{BB962C8B-B14F-4D97-AF65-F5344CB8AC3E}">
        <p14:creationId xmlns:p14="http://schemas.microsoft.com/office/powerpoint/2010/main" val="147584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533400"/>
            <a:ext cx="9144000" cy="685801"/>
          </a:xfrm>
        </p:spPr>
        <p:txBody>
          <a:bodyPr/>
          <a:lstStyle/>
          <a:p>
            <a:pPr algn="ctr"/>
            <a:r>
              <a:rPr lang="en-US" dirty="0">
                <a:latin typeface="Times New Roman" panose="02020603050405020304" pitchFamily="18" charset="0"/>
                <a:cs typeface="Times New Roman" panose="02020603050405020304" pitchFamily="18" charset="0"/>
              </a:rPr>
              <a:t>PRACTICALTY OF SENSORS</a:t>
            </a:r>
            <a:endParaRPr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35936114-7560-9F77-B840-E318E376CF22}"/>
              </a:ext>
            </a:extLst>
          </p:cNvPr>
          <p:cNvSpPr>
            <a:spLocks noGrp="1"/>
          </p:cNvSpPr>
          <p:nvPr>
            <p:ph type="body" idx="1"/>
          </p:nvPr>
        </p:nvSpPr>
        <p:spPr>
          <a:xfrm>
            <a:off x="600075" y="1209675"/>
            <a:ext cx="3362325" cy="685800"/>
          </a:xfrm>
        </p:spPr>
        <p:txBody>
          <a:bodyPr>
            <a:normAutofit/>
          </a:bodyPr>
          <a:lstStyle/>
          <a:p>
            <a:r>
              <a:rPr lang="en-US" sz="2400" dirty="0">
                <a:solidFill>
                  <a:srgbClr val="FFFF00"/>
                </a:solidFill>
                <a:latin typeface="Times New Roman" panose="02020603050405020304" pitchFamily="18" charset="0"/>
                <a:cs typeface="Times New Roman" panose="02020603050405020304" pitchFamily="18" charset="0"/>
              </a:rPr>
              <a:t>Role of sensor nodes :</a:t>
            </a:r>
          </a:p>
        </p:txBody>
      </p:sp>
      <p:sp>
        <p:nvSpPr>
          <p:cNvPr id="5" name="Content Placeholder 4">
            <a:extLst>
              <a:ext uri="{FF2B5EF4-FFF2-40B4-BE49-F238E27FC236}">
                <a16:creationId xmlns:a16="http://schemas.microsoft.com/office/drawing/2014/main" id="{7E4E4C9B-68BD-81B2-063B-9130676AE08A}"/>
              </a:ext>
            </a:extLst>
          </p:cNvPr>
          <p:cNvSpPr>
            <a:spLocks noGrp="1"/>
          </p:cNvSpPr>
          <p:nvPr>
            <p:ph sz="half" idx="2"/>
          </p:nvPr>
        </p:nvSpPr>
        <p:spPr>
          <a:xfrm>
            <a:off x="381001" y="1828800"/>
            <a:ext cx="5489448" cy="4495799"/>
          </a:xfrm>
        </p:spPr>
        <p:txBody>
          <a:bodyPr>
            <a:normAutofit fontScale="92500" lnSpcReduction="10000"/>
          </a:bodyPr>
          <a:lstStyle/>
          <a:p>
            <a:pPr algn="just">
              <a:lnSpc>
                <a:spcPct val="120000"/>
              </a:lnSpc>
            </a:pPr>
            <a:r>
              <a:rPr lang="en-US" dirty="0">
                <a:latin typeface="Times New Roman" panose="02020603050405020304" pitchFamily="18" charset="0"/>
                <a:cs typeface="Times New Roman" panose="02020603050405020304" pitchFamily="18" charset="0"/>
              </a:rPr>
              <a:t>An important challenge to consider is the practical aspects of the deployed nano-sensors. For instance, to collecting real time information from the sensors at nano-scale may become a challenge.</a:t>
            </a:r>
          </a:p>
          <a:p>
            <a:pPr algn="just">
              <a:lnSpc>
                <a:spcPct val="120000"/>
              </a:lnSpc>
            </a:pPr>
            <a:r>
              <a:rPr lang="en-US" dirty="0">
                <a:latin typeface="Times New Roman" panose="02020603050405020304" pitchFamily="18" charset="0"/>
                <a:cs typeface="Times New Roman" panose="02020603050405020304" pitchFamily="18" charset="0"/>
              </a:rPr>
              <a:t>It may be practically impossible to connect each and every nano-sensor to the network. A solution can be to connect nano-sensors to relatively larger nodes, which stores the real-time information and send it to the server when needed. Since macro-nodes are also battery-powered devices so an option can be to connect them with the network using unmanned air vehicle (UAV), which may pass over the field once a day to collect all the data from the macro-nodes.</a:t>
            </a:r>
          </a:p>
        </p:txBody>
      </p:sp>
      <p:pic>
        <p:nvPicPr>
          <p:cNvPr id="13" name="Content Placeholder 8">
            <a:extLst>
              <a:ext uri="{FF2B5EF4-FFF2-40B4-BE49-F238E27FC236}">
                <a16:creationId xmlns:a16="http://schemas.microsoft.com/office/drawing/2014/main" id="{D8729362-1507-808E-E17C-41125A6CD204}"/>
              </a:ext>
            </a:extLst>
          </p:cNvPr>
          <p:cNvPicPr>
            <a:picLocks noGrp="1" noChangeAspect="1"/>
          </p:cNvPicPr>
          <p:nvPr>
            <p:ph sz="quarter" idx="4"/>
          </p:nvPr>
        </p:nvPicPr>
        <p:blipFill rotWithShape="1">
          <a:blip r:embed="rId2">
            <a:extLst>
              <a:ext uri="{28A0092B-C50C-407E-A947-70E740481C1C}">
                <a14:useLocalDpi xmlns:a14="http://schemas.microsoft.com/office/drawing/2010/main" val="0"/>
              </a:ext>
            </a:extLst>
          </a:blip>
          <a:stretch/>
        </p:blipFill>
        <p:spPr>
          <a:xfrm>
            <a:off x="6096000" y="2057400"/>
            <a:ext cx="5940425" cy="3200400"/>
          </a:xfrm>
        </p:spPr>
      </p:pic>
      <p:sp>
        <p:nvSpPr>
          <p:cNvPr id="7" name="Title 1">
            <a:extLst>
              <a:ext uri="{FF2B5EF4-FFF2-40B4-BE49-F238E27FC236}">
                <a16:creationId xmlns:a16="http://schemas.microsoft.com/office/drawing/2014/main" id="{5A05574D-C42F-906F-00DB-26C8AB31F3E2}"/>
              </a:ext>
            </a:extLst>
          </p:cNvPr>
          <p:cNvSpPr txBox="1">
            <a:spLocks/>
          </p:cNvSpPr>
          <p:nvPr/>
        </p:nvSpPr>
        <p:spPr>
          <a:xfrm>
            <a:off x="1524000" y="533401"/>
            <a:ext cx="9144000" cy="68580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435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9753600" cy="533400"/>
          </a:xfrm>
        </p:spPr>
        <p:txBody>
          <a:bodyPr>
            <a:normAutofit/>
          </a:bodyPr>
          <a:lstStyle/>
          <a:p>
            <a:pPr algn="ctr"/>
            <a:r>
              <a:rPr lang="en-US" sz="3200" dirty="0">
                <a:latin typeface="Times New Roman" panose="02020603050405020304" pitchFamily="18" charset="0"/>
                <a:cs typeface="Times New Roman" panose="02020603050405020304" pitchFamily="18" charset="0"/>
              </a:rPr>
              <a:t>LIMITATIONS OF TERA-HERTZ COMMUNICATIONS</a:t>
            </a:r>
          </a:p>
        </p:txBody>
      </p:sp>
      <p:sp>
        <p:nvSpPr>
          <p:cNvPr id="3" name="Content Placeholder 2">
            <a:extLst>
              <a:ext uri="{FF2B5EF4-FFF2-40B4-BE49-F238E27FC236}">
                <a16:creationId xmlns:a16="http://schemas.microsoft.com/office/drawing/2014/main" id="{48E73F37-81A7-D22C-98EC-454818E4F4A7}"/>
              </a:ext>
            </a:extLst>
          </p:cNvPr>
          <p:cNvSpPr>
            <a:spLocks noGrp="1"/>
          </p:cNvSpPr>
          <p:nvPr>
            <p:ph idx="1"/>
          </p:nvPr>
        </p:nvSpPr>
        <p:spPr>
          <a:xfrm>
            <a:off x="304800" y="762000"/>
            <a:ext cx="11734800" cy="5867400"/>
          </a:xfrm>
        </p:spPr>
        <p:txBody>
          <a:bodyPr>
            <a:normAutofit fontScale="25000" lnSpcReduction="20000"/>
          </a:bodyPr>
          <a:lstStyle/>
          <a:p>
            <a:pPr marL="0" indent="0" algn="just">
              <a:buNone/>
            </a:pPr>
            <a:r>
              <a:rPr lang="en-US" sz="6400" dirty="0">
                <a:latin typeface="Times New Roman" panose="02020603050405020304" pitchFamily="18" charset="0"/>
                <a:cs typeface="Times New Roman" panose="02020603050405020304" pitchFamily="18" charset="0"/>
              </a:rPr>
              <a:t>These limitations can be broadly divided into two main categories: </a:t>
            </a:r>
          </a:p>
          <a:p>
            <a:pPr marL="0" indent="0" algn="just">
              <a:buNone/>
            </a:pPr>
            <a:r>
              <a:rPr lang="en-US" sz="6400" dirty="0">
                <a:solidFill>
                  <a:srgbClr val="FFFF00"/>
                </a:solidFill>
                <a:latin typeface="Times New Roman" panose="02020603050405020304" pitchFamily="18" charset="0"/>
                <a:cs typeface="Times New Roman" panose="02020603050405020304" pitchFamily="18" charset="0"/>
              </a:rPr>
              <a:t>  1) channel characteristics and path-loss, and         2) Hardware Limitations.</a:t>
            </a:r>
          </a:p>
          <a:p>
            <a:pPr marL="0" indent="0" algn="just">
              <a:buNone/>
            </a:pPr>
            <a:r>
              <a:rPr lang="en-US" sz="6400" dirty="0">
                <a:solidFill>
                  <a:srgbClr val="FFFF00"/>
                </a:solidFill>
                <a:latin typeface="Times New Roman" panose="02020603050405020304" pitchFamily="18" charset="0"/>
                <a:cs typeface="Times New Roman" panose="02020603050405020304" pitchFamily="18" charset="0"/>
              </a:rPr>
              <a:t>Channel Characteristics and Path-Loss :</a:t>
            </a:r>
          </a:p>
          <a:p>
            <a:pPr algn="just"/>
            <a:r>
              <a:rPr lang="en-US" sz="6400" dirty="0">
                <a:latin typeface="Times New Roman" panose="02020603050405020304" pitchFamily="18" charset="0"/>
                <a:cs typeface="Times New Roman" panose="02020603050405020304" pitchFamily="18" charset="0"/>
              </a:rPr>
              <a:t>Due to the high frequency of THz band, channel characteristics and path-loss need further attention as compared to microwaves.</a:t>
            </a:r>
          </a:p>
          <a:p>
            <a:pPr algn="just"/>
            <a:r>
              <a:rPr lang="en-US" sz="6400" dirty="0">
                <a:latin typeface="Times New Roman" panose="02020603050405020304" pitchFamily="18" charset="0"/>
                <a:cs typeface="Times New Roman" panose="02020603050405020304" pitchFamily="18" charset="0"/>
              </a:rPr>
              <a:t>High path-loss is one of the primary obstacle to realize THz wireless communication. </a:t>
            </a:r>
          </a:p>
          <a:p>
            <a:pPr algn="just"/>
            <a:r>
              <a:rPr lang="en-US" sz="6400" dirty="0">
                <a:latin typeface="Times New Roman" panose="02020603050405020304" pitchFamily="18" charset="0"/>
                <a:cs typeface="Times New Roman" panose="02020603050405020304" pitchFamily="18" charset="0"/>
              </a:rPr>
              <a:t>THz communication has extremely high molecular absorption, which further leads to high propagation path loss. </a:t>
            </a:r>
          </a:p>
          <a:p>
            <a:pPr algn="just"/>
            <a:r>
              <a:rPr lang="en-US" sz="6400" dirty="0">
                <a:latin typeface="Times New Roman" panose="02020603050405020304" pitchFamily="18" charset="0"/>
                <a:cs typeface="Times New Roman" panose="02020603050405020304" pitchFamily="18" charset="0"/>
              </a:rPr>
              <a:t>Other types of losses in THz wireless propagation are; spreading losses, reflection and scattering losses.</a:t>
            </a:r>
          </a:p>
          <a:p>
            <a:pPr marL="0" indent="0" algn="just">
              <a:buNone/>
            </a:pPr>
            <a:r>
              <a:rPr lang="en-US" sz="6400" dirty="0">
                <a:solidFill>
                  <a:srgbClr val="FFFF00"/>
                </a:solidFill>
                <a:latin typeface="Times New Roman" panose="02020603050405020304" pitchFamily="18" charset="0"/>
                <a:cs typeface="Times New Roman" panose="02020603050405020304" pitchFamily="18" charset="0"/>
              </a:rPr>
              <a:t>Hardware Limitations : </a:t>
            </a:r>
          </a:p>
          <a:p>
            <a:pPr algn="just"/>
            <a:r>
              <a:rPr lang="en-US" sz="6400" dirty="0">
                <a:latin typeface="Times New Roman" panose="02020603050405020304" pitchFamily="18" charset="0"/>
                <a:cs typeface="Times New Roman" panose="02020603050405020304" pitchFamily="18" charset="0"/>
              </a:rPr>
              <a:t>The lack of small high-power signal transmitters and high-sensitivity detectors that work at room temperature remains a key challenge. </a:t>
            </a:r>
          </a:p>
          <a:p>
            <a:pPr algn="just"/>
            <a:r>
              <a:rPr lang="en-US" sz="6400" dirty="0">
                <a:latin typeface="Times New Roman" panose="02020603050405020304" pitchFamily="18" charset="0"/>
                <a:cs typeface="Times New Roman" panose="02020603050405020304" pitchFamily="18" charset="0"/>
              </a:rPr>
              <a:t>These devices are tiny, work efficiently at THz frequencies, and can handle extremely wide communication bandwidths.</a:t>
            </a:r>
          </a:p>
          <a:p>
            <a:pPr algn="just"/>
            <a:r>
              <a:rPr lang="en-US" sz="6400" dirty="0">
                <a:latin typeface="Times New Roman" panose="02020603050405020304" pitchFamily="18" charset="0"/>
                <a:cs typeface="Times New Roman" panose="02020603050405020304" pitchFamily="18" charset="0"/>
              </a:rPr>
              <a:t> Due to these hardware  limitations, the infrastructure cost will be higher in THz based communication networks. </a:t>
            </a:r>
          </a:p>
          <a:p>
            <a:pPr marL="0" indent="0" algn="just">
              <a:buNone/>
            </a:pPr>
            <a:r>
              <a:rPr lang="en-US" sz="6400" dirty="0">
                <a:solidFill>
                  <a:srgbClr val="FFFF00"/>
                </a:solidFill>
                <a:latin typeface="Times New Roman" panose="02020603050405020304" pitchFamily="18" charset="0"/>
                <a:cs typeface="Times New Roman" panose="02020603050405020304" pitchFamily="18" charset="0"/>
              </a:rPr>
              <a:t>Other limitations:</a:t>
            </a:r>
          </a:p>
          <a:p>
            <a:pPr algn="just"/>
            <a:r>
              <a:rPr lang="en-US" sz="6400" dirty="0">
                <a:latin typeface="Times New Roman" panose="02020603050405020304" pitchFamily="18" charset="0"/>
                <a:cs typeface="Times New Roman" panose="02020603050405020304" pitchFamily="18" charset="0"/>
              </a:rPr>
              <a:t>It does not support long range communication due to scattering and absorption by cloud, dust, rain etc. </a:t>
            </a:r>
          </a:p>
          <a:p>
            <a:pPr algn="just"/>
            <a:r>
              <a:rPr lang="en-US" sz="6400" dirty="0">
                <a:latin typeface="Times New Roman" panose="02020603050405020304" pitchFamily="18" charset="0"/>
                <a:cs typeface="Times New Roman" panose="02020603050405020304" pitchFamily="18" charset="0"/>
              </a:rPr>
              <a:t>THz waves can not penetrate liquid water or metal.</a:t>
            </a:r>
          </a:p>
          <a:p>
            <a:pPr marL="0" indent="0" algn="just">
              <a:buNone/>
            </a:pPr>
            <a:br>
              <a:rPr lang="en-US" sz="1200" dirty="0">
                <a:latin typeface="Times New Roman" panose="02020603050405020304" pitchFamily="18" charset="0"/>
                <a:cs typeface="Times New Roman" panose="02020603050405020304" pitchFamily="18" charset="0"/>
              </a:rPr>
            </a:b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88672"/>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365</TotalTime>
  <Words>1673</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Candara</vt:lpstr>
      <vt:lpstr>Consolas</vt:lpstr>
      <vt:lpstr>Georgia</vt:lpstr>
      <vt:lpstr>Times New Roman</vt:lpstr>
      <vt:lpstr>Tech Computer 16x9</vt:lpstr>
      <vt:lpstr>TERA-HERTZ COMMUNICATIONS</vt:lpstr>
      <vt:lpstr>TABLE OF CONTENTS</vt:lpstr>
      <vt:lpstr>INTRODUCTION</vt:lpstr>
      <vt:lpstr>NEED OF TERA-HERTZ COMMUNICATION </vt:lpstr>
      <vt:lpstr>AGRICULTURAL  APPLICATIONS OF TERA-HERTZ COMMUNICATION </vt:lpstr>
      <vt:lpstr>TERA-HERTZ COMMUNICATIONS IN 6G</vt:lpstr>
      <vt:lpstr>THE ENVISIONED ARCHITECTURE</vt:lpstr>
      <vt:lpstr>PRACTICALTY OF SENSORS</vt:lpstr>
      <vt:lpstr>LIMITATIONS OF TERA-HERTZ COMMUNICATIONS</vt:lpstr>
      <vt:lpstr>CONCLUSIONS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TERA-HERTZ COMMUNICATIONS</dc:title>
  <dc:creator>KARTHEEK GARAPATI</dc:creator>
  <cp:lastModifiedBy>KARTHEEK GARAPATI</cp:lastModifiedBy>
  <cp:revision>10</cp:revision>
  <dcterms:created xsi:type="dcterms:W3CDTF">2022-12-16T09:38:46Z</dcterms:created>
  <dcterms:modified xsi:type="dcterms:W3CDTF">2022-12-19T16:05:29Z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