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
  </p:notesMasterIdLst>
  <p:sldIdLst>
    <p:sldId id="256" r:id="rId2"/>
    <p:sldId id="257" r:id="rId3"/>
    <p:sldId id="258" r:id="rId4"/>
    <p:sldId id="263" r:id="rId5"/>
  </p:sldIdLst>
  <p:sldSz cx="18288000" cy="10287000"/>
  <p:notesSz cx="6858000" cy="9144000"/>
  <p:embeddedFontLst>
    <p:embeddedFont>
      <p:font typeface="Calibri" panose="020F0502020204030204" pitchFamily="34" charset="0"/>
      <p:regular r:id="rId7"/>
      <p:bold r:id="rId8"/>
      <p:italic r:id="rId9"/>
      <p:boldItalic r:id="rId10"/>
    </p:embeddedFont>
    <p:embeddedFont>
      <p:font typeface="Gotham Bold" pitchFamily="2" charset="0"/>
      <p:regular r:id="rId11"/>
      <p:bold r:id="rId12"/>
    </p:embeddedFont>
    <p:embeddedFont>
      <p:font typeface="Gotham Heavy" panose="02000900000000000000" pitchFamily="2" charset="0"/>
      <p:regular r:id="rId13"/>
      <p:bold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50" autoAdjust="0"/>
  </p:normalViewPr>
  <p:slideViewPr>
    <p:cSldViewPr>
      <p:cViewPr>
        <p:scale>
          <a:sx n="64" d="100"/>
          <a:sy n="64" d="100"/>
        </p:scale>
        <p:origin x="1160" y="6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C9F8F-9FFD-5D45-A3CD-0C063E98D20D}" type="datetimeFigureOut">
              <a:rPr lang="en-US" smtClean="0"/>
              <a:t>6/26/24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36707-4327-8341-9268-FEC4820C4BD7}" type="slidenum">
              <a:rPr lang="en-US" smtClean="0"/>
              <a:t>‹#›</a:t>
            </a:fld>
            <a:endParaRPr lang="en-US"/>
          </a:p>
        </p:txBody>
      </p:sp>
    </p:spTree>
    <p:extLst>
      <p:ext uri="{BB962C8B-B14F-4D97-AF65-F5344CB8AC3E}">
        <p14:creationId xmlns:p14="http://schemas.microsoft.com/office/powerpoint/2010/main" val="1317957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292" dirty="0">
                <a:solidFill>
                  <a:srgbClr val="000000"/>
                </a:solidFill>
                <a:latin typeface="Gotham Bold"/>
              </a:rPr>
              <a:t>Common music interest is a great way to connect with people and there is no way to do that on Spotify.</a:t>
            </a:r>
          </a:p>
          <a:p>
            <a:endParaRPr lang="en-US" dirty="0"/>
          </a:p>
        </p:txBody>
      </p:sp>
      <p:sp>
        <p:nvSpPr>
          <p:cNvPr id="4" name="Slide Number Placeholder 3"/>
          <p:cNvSpPr>
            <a:spLocks noGrp="1"/>
          </p:cNvSpPr>
          <p:nvPr>
            <p:ph type="sldNum" sz="quarter" idx="5"/>
          </p:nvPr>
        </p:nvSpPr>
        <p:spPr/>
        <p:txBody>
          <a:bodyPr/>
          <a:lstStyle/>
          <a:p>
            <a:fld id="{91236707-4327-8341-9268-FEC4820C4BD7}" type="slidenum">
              <a:rPr lang="en-US" smtClean="0"/>
              <a:t>3</a:t>
            </a:fld>
            <a:endParaRPr lang="en-US"/>
          </a:p>
        </p:txBody>
      </p:sp>
    </p:spTree>
    <p:extLst>
      <p:ext uri="{BB962C8B-B14F-4D97-AF65-F5344CB8AC3E}">
        <p14:creationId xmlns:p14="http://schemas.microsoft.com/office/powerpoint/2010/main" val="1961488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6/26/24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24.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30.svg"/><Relationship Id="rId4" Type="http://schemas.openxmlformats.org/officeDocument/2006/relationships/image" Target="../media/image26.svg"/><Relationship Id="rId9"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D760"/>
        </a:solidFill>
        <a:effectLst/>
      </p:bgPr>
    </p:bg>
    <p:spTree>
      <p:nvGrpSpPr>
        <p:cNvPr id="1" name=""/>
        <p:cNvGrpSpPr/>
        <p:nvPr/>
      </p:nvGrpSpPr>
      <p:grpSpPr>
        <a:xfrm>
          <a:off x="0" y="0"/>
          <a:ext cx="0" cy="0"/>
          <a:chOff x="0" y="0"/>
          <a:chExt cx="0" cy="0"/>
        </a:xfrm>
      </p:grpSpPr>
      <p:sp>
        <p:nvSpPr>
          <p:cNvPr id="2" name="Freeform 2"/>
          <p:cNvSpPr/>
          <p:nvPr/>
        </p:nvSpPr>
        <p:spPr>
          <a:xfrm>
            <a:off x="7135298" y="4299372"/>
            <a:ext cx="3331792" cy="3331792"/>
          </a:xfrm>
          <a:custGeom>
            <a:avLst/>
            <a:gdLst/>
            <a:ahLst/>
            <a:cxnLst/>
            <a:rect l="l" t="t" r="r" b="b"/>
            <a:pathLst>
              <a:path w="3331792" h="3331792">
                <a:moveTo>
                  <a:pt x="0" y="0"/>
                </a:moveTo>
                <a:lnTo>
                  <a:pt x="3331793" y="0"/>
                </a:lnTo>
                <a:lnTo>
                  <a:pt x="3331793" y="3331792"/>
                </a:lnTo>
                <a:lnTo>
                  <a:pt x="0" y="3331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94252">
            <a:off x="5245417" y="6652575"/>
            <a:ext cx="976406" cy="938570"/>
          </a:xfrm>
          <a:custGeom>
            <a:avLst/>
            <a:gdLst/>
            <a:ahLst/>
            <a:cxnLst/>
            <a:rect l="l" t="t" r="r" b="b"/>
            <a:pathLst>
              <a:path w="976406" h="938570">
                <a:moveTo>
                  <a:pt x="0" y="0"/>
                </a:moveTo>
                <a:lnTo>
                  <a:pt x="976406" y="0"/>
                </a:lnTo>
                <a:lnTo>
                  <a:pt x="976406" y="938571"/>
                </a:lnTo>
                <a:lnTo>
                  <a:pt x="0" y="938571"/>
                </a:lnTo>
                <a:lnTo>
                  <a:pt x="0" y="0"/>
                </a:lnTo>
                <a:close/>
              </a:path>
            </a:pathLst>
          </a:custGeom>
          <a:blipFill>
            <a:blip r:embed="rId4"/>
            <a:stretch>
              <a:fillRect/>
            </a:stretch>
          </a:blipFill>
        </p:spPr>
      </p:sp>
      <p:sp>
        <p:nvSpPr>
          <p:cNvPr id="4" name="Freeform 4"/>
          <p:cNvSpPr/>
          <p:nvPr/>
        </p:nvSpPr>
        <p:spPr>
          <a:xfrm rot="943606">
            <a:off x="11533213" y="3970800"/>
            <a:ext cx="937008" cy="908046"/>
          </a:xfrm>
          <a:custGeom>
            <a:avLst/>
            <a:gdLst/>
            <a:ahLst/>
            <a:cxnLst/>
            <a:rect l="l" t="t" r="r" b="b"/>
            <a:pathLst>
              <a:path w="937008" h="908046">
                <a:moveTo>
                  <a:pt x="0" y="0"/>
                </a:moveTo>
                <a:lnTo>
                  <a:pt x="937008" y="0"/>
                </a:lnTo>
                <a:lnTo>
                  <a:pt x="937008" y="908046"/>
                </a:lnTo>
                <a:lnTo>
                  <a:pt x="0" y="90804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2575745" y="5345803"/>
            <a:ext cx="1477945" cy="805480"/>
          </a:xfrm>
          <a:custGeom>
            <a:avLst/>
            <a:gdLst/>
            <a:ahLst/>
            <a:cxnLst/>
            <a:rect l="l" t="t" r="r" b="b"/>
            <a:pathLst>
              <a:path w="1477945" h="805480">
                <a:moveTo>
                  <a:pt x="0" y="0"/>
                </a:moveTo>
                <a:lnTo>
                  <a:pt x="1477945" y="0"/>
                </a:lnTo>
                <a:lnTo>
                  <a:pt x="1477945" y="805480"/>
                </a:lnTo>
                <a:lnTo>
                  <a:pt x="0" y="80548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3487331">
            <a:off x="3908650" y="5100399"/>
            <a:ext cx="656231" cy="1212435"/>
          </a:xfrm>
          <a:custGeom>
            <a:avLst/>
            <a:gdLst/>
            <a:ahLst/>
            <a:cxnLst/>
            <a:rect l="l" t="t" r="r" b="b"/>
            <a:pathLst>
              <a:path w="656231" h="1212435">
                <a:moveTo>
                  <a:pt x="0" y="0"/>
                </a:moveTo>
                <a:lnTo>
                  <a:pt x="656231" y="0"/>
                </a:lnTo>
                <a:lnTo>
                  <a:pt x="656231" y="1212435"/>
                </a:lnTo>
                <a:lnTo>
                  <a:pt x="0" y="121243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rot="2845169">
            <a:off x="5521366" y="3983036"/>
            <a:ext cx="555708" cy="1097695"/>
          </a:xfrm>
          <a:custGeom>
            <a:avLst/>
            <a:gdLst/>
            <a:ahLst/>
            <a:cxnLst/>
            <a:rect l="l" t="t" r="r" b="b"/>
            <a:pathLst>
              <a:path w="555708" h="1097695">
                <a:moveTo>
                  <a:pt x="0" y="0"/>
                </a:moveTo>
                <a:lnTo>
                  <a:pt x="555708" y="0"/>
                </a:lnTo>
                <a:lnTo>
                  <a:pt x="555708" y="1097695"/>
                </a:lnTo>
                <a:lnTo>
                  <a:pt x="0" y="109769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8" name="Freeform 8"/>
          <p:cNvSpPr/>
          <p:nvPr/>
        </p:nvSpPr>
        <p:spPr>
          <a:xfrm>
            <a:off x="11454449" y="6529365"/>
            <a:ext cx="1101799" cy="1101799"/>
          </a:xfrm>
          <a:custGeom>
            <a:avLst/>
            <a:gdLst/>
            <a:ahLst/>
            <a:cxnLst/>
            <a:rect l="l" t="t" r="r" b="b"/>
            <a:pathLst>
              <a:path w="1101799" h="1101799">
                <a:moveTo>
                  <a:pt x="0" y="0"/>
                </a:moveTo>
                <a:lnTo>
                  <a:pt x="1101799" y="0"/>
                </a:lnTo>
                <a:lnTo>
                  <a:pt x="1101799" y="1101799"/>
                </a:lnTo>
                <a:lnTo>
                  <a:pt x="0" y="1101799"/>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9" name="Freeform 9"/>
          <p:cNvSpPr/>
          <p:nvPr/>
        </p:nvSpPr>
        <p:spPr>
          <a:xfrm>
            <a:off x="-3146396" y="7477508"/>
            <a:ext cx="7693096" cy="7693096"/>
          </a:xfrm>
          <a:custGeom>
            <a:avLst/>
            <a:gdLst/>
            <a:ahLst/>
            <a:cxnLst/>
            <a:rect l="l" t="t" r="r" b="b"/>
            <a:pathLst>
              <a:path w="7693096" h="7693096">
                <a:moveTo>
                  <a:pt x="0" y="0"/>
                </a:moveTo>
                <a:lnTo>
                  <a:pt x="7693096" y="0"/>
                </a:lnTo>
                <a:lnTo>
                  <a:pt x="7693096" y="7693096"/>
                </a:lnTo>
                <a:lnTo>
                  <a:pt x="0" y="7693096"/>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0" name="TextBox 10"/>
          <p:cNvSpPr txBox="1"/>
          <p:nvPr/>
        </p:nvSpPr>
        <p:spPr>
          <a:xfrm>
            <a:off x="5410200" y="1135241"/>
            <a:ext cx="7467599" cy="1021883"/>
          </a:xfrm>
          <a:prstGeom prst="rect">
            <a:avLst/>
          </a:prstGeom>
        </p:spPr>
        <p:txBody>
          <a:bodyPr wrap="square" lIns="0" tIns="0" rIns="0" bIns="0" rtlCol="0" anchor="t">
            <a:spAutoFit/>
          </a:bodyPr>
          <a:lstStyle/>
          <a:p>
            <a:pPr>
              <a:lnSpc>
                <a:spcPts val="7562"/>
              </a:lnSpc>
            </a:pPr>
            <a:r>
              <a:rPr lang="en-US" sz="9452" spc="302" dirty="0">
                <a:solidFill>
                  <a:srgbClr val="000000"/>
                </a:solidFill>
                <a:latin typeface="Gotham Heavy"/>
              </a:rPr>
              <a:t>PlayListify</a:t>
            </a:r>
          </a:p>
        </p:txBody>
      </p:sp>
      <p:sp>
        <p:nvSpPr>
          <p:cNvPr id="11" name="TextBox 11"/>
          <p:cNvSpPr txBox="1"/>
          <p:nvPr/>
        </p:nvSpPr>
        <p:spPr>
          <a:xfrm>
            <a:off x="3946048" y="2461995"/>
            <a:ext cx="10976015" cy="448841"/>
          </a:xfrm>
          <a:prstGeom prst="rect">
            <a:avLst/>
          </a:prstGeom>
        </p:spPr>
        <p:txBody>
          <a:bodyPr wrap="square" lIns="0" tIns="0" rIns="0" bIns="0" rtlCol="0" anchor="t">
            <a:spAutoFit/>
          </a:bodyPr>
          <a:lstStyle/>
          <a:p>
            <a:pPr>
              <a:lnSpc>
                <a:spcPts val="3500"/>
              </a:lnSpc>
            </a:pPr>
            <a:r>
              <a:rPr lang="en-US" sz="3200" spc="140" dirty="0">
                <a:solidFill>
                  <a:srgbClr val="000000"/>
                </a:solidFill>
                <a:latin typeface="Gotham Bold"/>
              </a:rPr>
              <a:t>Connecting People to User Created Playlists</a:t>
            </a:r>
          </a:p>
        </p:txBody>
      </p:sp>
      <p:sp>
        <p:nvSpPr>
          <p:cNvPr id="12" name="Freeform 12"/>
          <p:cNvSpPr/>
          <p:nvPr/>
        </p:nvSpPr>
        <p:spPr>
          <a:xfrm rot="-3143206">
            <a:off x="16287025" y="-1755892"/>
            <a:ext cx="3738970" cy="7477940"/>
          </a:xfrm>
          <a:custGeom>
            <a:avLst/>
            <a:gdLst/>
            <a:ahLst/>
            <a:cxnLst/>
            <a:rect l="l" t="t" r="r" b="b"/>
            <a:pathLst>
              <a:path w="3738970" h="7477940">
                <a:moveTo>
                  <a:pt x="0" y="0"/>
                </a:moveTo>
                <a:lnTo>
                  <a:pt x="3738970" y="0"/>
                </a:lnTo>
                <a:lnTo>
                  <a:pt x="3738970" y="7477940"/>
                </a:lnTo>
                <a:lnTo>
                  <a:pt x="0" y="7477940"/>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13" name="Freeform 13"/>
          <p:cNvSpPr/>
          <p:nvPr/>
        </p:nvSpPr>
        <p:spPr>
          <a:xfrm rot="-10488219">
            <a:off x="15459714" y="8643009"/>
            <a:ext cx="12437052" cy="12437052"/>
          </a:xfrm>
          <a:custGeom>
            <a:avLst/>
            <a:gdLst/>
            <a:ahLst/>
            <a:cxnLst/>
            <a:rect l="l" t="t" r="r" b="b"/>
            <a:pathLst>
              <a:path w="12437052" h="12437052">
                <a:moveTo>
                  <a:pt x="0" y="0"/>
                </a:moveTo>
                <a:lnTo>
                  <a:pt x="12437052" y="0"/>
                </a:lnTo>
                <a:lnTo>
                  <a:pt x="12437052" y="12437052"/>
                </a:lnTo>
                <a:lnTo>
                  <a:pt x="0" y="12437052"/>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sp>
      <p:sp>
        <p:nvSpPr>
          <p:cNvPr id="14" name="TextBox 14"/>
          <p:cNvSpPr txBox="1"/>
          <p:nvPr/>
        </p:nvSpPr>
        <p:spPr>
          <a:xfrm>
            <a:off x="5022496" y="9010630"/>
            <a:ext cx="8254899" cy="486030"/>
          </a:xfrm>
          <a:prstGeom prst="rect">
            <a:avLst/>
          </a:prstGeom>
        </p:spPr>
        <p:txBody>
          <a:bodyPr wrap="square" lIns="0" tIns="0" rIns="0" bIns="0" rtlCol="0" anchor="t">
            <a:spAutoFit/>
          </a:bodyPr>
          <a:lstStyle/>
          <a:p>
            <a:pPr>
              <a:lnSpc>
                <a:spcPts val="3634"/>
              </a:lnSpc>
            </a:pPr>
            <a:r>
              <a:rPr lang="en-US" sz="4542" spc="145" dirty="0">
                <a:solidFill>
                  <a:srgbClr val="000000"/>
                </a:solidFill>
                <a:latin typeface="Gotham Bold"/>
              </a:rPr>
              <a:t>State Farm Research Park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9056" y="3438056"/>
            <a:ext cx="6848944" cy="6848944"/>
          </a:xfrm>
          <a:custGeom>
            <a:avLst/>
            <a:gdLst/>
            <a:ahLst/>
            <a:cxnLst/>
            <a:rect l="l" t="t" r="r" b="b"/>
            <a:pathLst>
              <a:path w="6848944" h="6848944">
                <a:moveTo>
                  <a:pt x="0" y="0"/>
                </a:moveTo>
                <a:lnTo>
                  <a:pt x="6848944" y="0"/>
                </a:lnTo>
                <a:lnTo>
                  <a:pt x="6848944" y="6848944"/>
                </a:lnTo>
                <a:lnTo>
                  <a:pt x="0" y="6848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036347" y="1746300"/>
            <a:ext cx="9402710" cy="1164492"/>
          </a:xfrm>
          <a:prstGeom prst="rect">
            <a:avLst/>
          </a:prstGeom>
        </p:spPr>
        <p:txBody>
          <a:bodyPr lIns="0" tIns="0" rIns="0" bIns="0" rtlCol="0" anchor="t">
            <a:spAutoFit/>
          </a:bodyPr>
          <a:lstStyle/>
          <a:p>
            <a:pPr marL="0" lvl="0" indent="0" algn="l">
              <a:lnSpc>
                <a:spcPts val="9067"/>
              </a:lnSpc>
              <a:spcBef>
                <a:spcPct val="0"/>
              </a:spcBef>
            </a:pPr>
            <a:r>
              <a:rPr lang="en-US" sz="7884" spc="220">
                <a:solidFill>
                  <a:srgbClr val="000000"/>
                </a:solidFill>
                <a:latin typeface="Gotham Bold"/>
              </a:rPr>
              <a:t>Problem</a:t>
            </a:r>
          </a:p>
        </p:txBody>
      </p:sp>
      <p:sp>
        <p:nvSpPr>
          <p:cNvPr id="4" name="TextBox 4"/>
          <p:cNvSpPr txBox="1"/>
          <p:nvPr/>
        </p:nvSpPr>
        <p:spPr>
          <a:xfrm>
            <a:off x="2036347" y="3717422"/>
            <a:ext cx="10536200" cy="5743880"/>
          </a:xfrm>
          <a:prstGeom prst="rect">
            <a:avLst/>
          </a:prstGeom>
        </p:spPr>
        <p:txBody>
          <a:bodyPr lIns="0" tIns="0" rIns="0" bIns="0" rtlCol="0" anchor="t">
            <a:spAutoFit/>
          </a:bodyPr>
          <a:lstStyle/>
          <a:p>
            <a:pPr>
              <a:lnSpc>
                <a:spcPts val="4113"/>
              </a:lnSpc>
            </a:pPr>
            <a:r>
              <a:rPr lang="en-US" sz="3600" spc="292" dirty="0">
                <a:solidFill>
                  <a:srgbClr val="000000"/>
                </a:solidFill>
                <a:latin typeface="Gotham Bold"/>
              </a:rPr>
              <a:t>Sharing music with your friends and family is a great way to bond. When only AI generated playlists are provided, there becomes no way to find personalized public playlists or for users to connect with one another on Spotify’s platform. </a:t>
            </a:r>
          </a:p>
          <a:p>
            <a:pPr>
              <a:lnSpc>
                <a:spcPts val="4113"/>
              </a:lnSpc>
            </a:pPr>
            <a:endParaRPr lang="en-US" sz="3200" spc="292" dirty="0">
              <a:solidFill>
                <a:srgbClr val="000000"/>
              </a:solidFill>
              <a:latin typeface="Gotham Bold"/>
            </a:endParaRPr>
          </a:p>
          <a:p>
            <a:pPr>
              <a:lnSpc>
                <a:spcPts val="4113"/>
              </a:lnSpc>
            </a:pPr>
            <a:endParaRPr lang="en-US" sz="2980" spc="292" dirty="0">
              <a:solidFill>
                <a:srgbClr val="000000"/>
              </a:solidFill>
              <a:latin typeface="Gotham Bold"/>
            </a:endParaRPr>
          </a:p>
          <a:p>
            <a:pPr>
              <a:lnSpc>
                <a:spcPts val="4113"/>
              </a:lnSpc>
            </a:pPr>
            <a:endParaRPr lang="en-US" sz="2980" spc="292" dirty="0">
              <a:solidFill>
                <a:srgbClr val="000000"/>
              </a:solidFill>
              <a:latin typeface="Gotham Bold"/>
            </a:endParaRPr>
          </a:p>
          <a:p>
            <a:pPr>
              <a:lnSpc>
                <a:spcPts val="4113"/>
              </a:lnSpc>
            </a:pPr>
            <a:endParaRPr lang="en-US" sz="2980" spc="292" dirty="0">
              <a:solidFill>
                <a:srgbClr val="000000"/>
              </a:solidFill>
              <a:latin typeface="Gotham Bold"/>
            </a:endParaRPr>
          </a:p>
        </p:txBody>
      </p:sp>
      <p:sp>
        <p:nvSpPr>
          <p:cNvPr id="5" name="Freeform 5"/>
          <p:cNvSpPr/>
          <p:nvPr/>
        </p:nvSpPr>
        <p:spPr>
          <a:xfrm rot="3812006">
            <a:off x="10028334" y="701685"/>
            <a:ext cx="1508648" cy="1508648"/>
          </a:xfrm>
          <a:custGeom>
            <a:avLst/>
            <a:gdLst/>
            <a:ahLst/>
            <a:cxnLst/>
            <a:rect l="l" t="t" r="r" b="b"/>
            <a:pathLst>
              <a:path w="1508648" h="1508648">
                <a:moveTo>
                  <a:pt x="0" y="0"/>
                </a:moveTo>
                <a:lnTo>
                  <a:pt x="1508648" y="0"/>
                </a:lnTo>
                <a:lnTo>
                  <a:pt x="1508648" y="1508648"/>
                </a:lnTo>
                <a:lnTo>
                  <a:pt x="0" y="15086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488219">
            <a:off x="-2871072" y="5597924"/>
            <a:ext cx="4704064" cy="4704064"/>
          </a:xfrm>
          <a:custGeom>
            <a:avLst/>
            <a:gdLst/>
            <a:ahLst/>
            <a:cxnLst/>
            <a:rect l="l" t="t" r="r" b="b"/>
            <a:pathLst>
              <a:path w="4704064" h="4704064">
                <a:moveTo>
                  <a:pt x="0" y="0"/>
                </a:moveTo>
                <a:lnTo>
                  <a:pt x="4704064" y="0"/>
                </a:lnTo>
                <a:lnTo>
                  <a:pt x="4704064" y="4704065"/>
                </a:lnTo>
                <a:lnTo>
                  <a:pt x="0" y="47040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5">
            <a:extLst>
              <a:ext uri="{FF2B5EF4-FFF2-40B4-BE49-F238E27FC236}">
                <a16:creationId xmlns:a16="http://schemas.microsoft.com/office/drawing/2014/main" id="{A5F7D4A1-B064-760C-5868-49A8B4AAD539}"/>
              </a:ext>
            </a:extLst>
          </p:cNvPr>
          <p:cNvSpPr/>
          <p:nvPr/>
        </p:nvSpPr>
        <p:spPr>
          <a:xfrm>
            <a:off x="14249400" y="5905500"/>
            <a:ext cx="3670110" cy="4032564"/>
          </a:xfrm>
          <a:custGeom>
            <a:avLst/>
            <a:gdLst/>
            <a:ahLst/>
            <a:cxnLst/>
            <a:rect l="l" t="t" r="r" b="b"/>
            <a:pathLst>
              <a:path w="2450910" h="1893328">
                <a:moveTo>
                  <a:pt x="0" y="0"/>
                </a:moveTo>
                <a:lnTo>
                  <a:pt x="2450910" y="0"/>
                </a:lnTo>
                <a:lnTo>
                  <a:pt x="2450910" y="1893328"/>
                </a:lnTo>
                <a:lnTo>
                  <a:pt x="0" y="18933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402093" y="4366855"/>
            <a:ext cx="2930312" cy="2530724"/>
          </a:xfrm>
          <a:custGeom>
            <a:avLst/>
            <a:gdLst/>
            <a:ahLst/>
            <a:cxnLst/>
            <a:rect l="l" t="t" r="r" b="b"/>
            <a:pathLst>
              <a:path w="2930312" h="2530724">
                <a:moveTo>
                  <a:pt x="0" y="0"/>
                </a:moveTo>
                <a:lnTo>
                  <a:pt x="2930312" y="0"/>
                </a:lnTo>
                <a:lnTo>
                  <a:pt x="2930312" y="2530724"/>
                </a:lnTo>
                <a:lnTo>
                  <a:pt x="0" y="25307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14177442" y="4366855"/>
            <a:ext cx="2930312" cy="2530724"/>
          </a:xfrm>
          <a:custGeom>
            <a:avLst/>
            <a:gdLst/>
            <a:ahLst/>
            <a:cxnLst/>
            <a:rect l="l" t="t" r="r" b="b"/>
            <a:pathLst>
              <a:path w="2930312" h="2530724">
                <a:moveTo>
                  <a:pt x="0" y="0"/>
                </a:moveTo>
                <a:lnTo>
                  <a:pt x="2930312" y="0"/>
                </a:lnTo>
                <a:lnTo>
                  <a:pt x="2930312" y="2530724"/>
                </a:lnTo>
                <a:lnTo>
                  <a:pt x="0" y="25307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1791117" y="5835124"/>
            <a:ext cx="2930312" cy="2530724"/>
          </a:xfrm>
          <a:custGeom>
            <a:avLst/>
            <a:gdLst/>
            <a:ahLst/>
            <a:cxnLst/>
            <a:rect l="l" t="t" r="r" b="b"/>
            <a:pathLst>
              <a:path w="2930312" h="2530724">
                <a:moveTo>
                  <a:pt x="0" y="0"/>
                </a:moveTo>
                <a:lnTo>
                  <a:pt x="2930312" y="0"/>
                </a:lnTo>
                <a:lnTo>
                  <a:pt x="2930312" y="2530724"/>
                </a:lnTo>
                <a:lnTo>
                  <a:pt x="0" y="25307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9690995" y="4741101"/>
            <a:ext cx="2450910" cy="1893328"/>
          </a:xfrm>
          <a:custGeom>
            <a:avLst/>
            <a:gdLst/>
            <a:ahLst/>
            <a:cxnLst/>
            <a:rect l="l" t="t" r="r" b="b"/>
            <a:pathLst>
              <a:path w="2450910" h="1893328">
                <a:moveTo>
                  <a:pt x="0" y="0"/>
                </a:moveTo>
                <a:lnTo>
                  <a:pt x="2450910" y="0"/>
                </a:lnTo>
                <a:lnTo>
                  <a:pt x="2450910" y="1893328"/>
                </a:lnTo>
                <a:lnTo>
                  <a:pt x="0" y="189332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14721429" y="4919928"/>
            <a:ext cx="1971735" cy="1424579"/>
          </a:xfrm>
          <a:custGeom>
            <a:avLst/>
            <a:gdLst/>
            <a:ahLst/>
            <a:cxnLst/>
            <a:rect l="l" t="t" r="r" b="b"/>
            <a:pathLst>
              <a:path w="1971735" h="1424579">
                <a:moveTo>
                  <a:pt x="0" y="0"/>
                </a:moveTo>
                <a:lnTo>
                  <a:pt x="1971736" y="0"/>
                </a:lnTo>
                <a:lnTo>
                  <a:pt x="1971736" y="1424579"/>
                </a:lnTo>
                <a:lnTo>
                  <a:pt x="0" y="142457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12218105" y="6495649"/>
            <a:ext cx="2150530" cy="1209673"/>
          </a:xfrm>
          <a:custGeom>
            <a:avLst/>
            <a:gdLst/>
            <a:ahLst/>
            <a:cxnLst/>
            <a:rect l="l" t="t" r="r" b="b"/>
            <a:pathLst>
              <a:path w="2150530" h="1209673">
                <a:moveTo>
                  <a:pt x="0" y="0"/>
                </a:moveTo>
                <a:lnTo>
                  <a:pt x="2150529" y="0"/>
                </a:lnTo>
                <a:lnTo>
                  <a:pt x="2150529" y="1209673"/>
                </a:lnTo>
                <a:lnTo>
                  <a:pt x="0" y="120967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TextBox 8"/>
          <p:cNvSpPr txBox="1"/>
          <p:nvPr/>
        </p:nvSpPr>
        <p:spPr>
          <a:xfrm>
            <a:off x="1028700" y="923925"/>
            <a:ext cx="16165443" cy="1896353"/>
          </a:xfrm>
          <a:prstGeom prst="rect">
            <a:avLst/>
          </a:prstGeom>
        </p:spPr>
        <p:txBody>
          <a:bodyPr lIns="0" tIns="0" rIns="0" bIns="0" rtlCol="0" anchor="t">
            <a:spAutoFit/>
          </a:bodyPr>
          <a:lstStyle/>
          <a:p>
            <a:pPr marL="0" lvl="0" indent="0">
              <a:lnSpc>
                <a:spcPts val="7656"/>
              </a:lnSpc>
              <a:spcBef>
                <a:spcPct val="0"/>
              </a:spcBef>
            </a:pPr>
            <a:r>
              <a:rPr lang="en-US" sz="5468" spc="174" dirty="0">
                <a:solidFill>
                  <a:srgbClr val="000000"/>
                </a:solidFill>
                <a:latin typeface="Gotham Heavy"/>
              </a:rPr>
              <a:t>Providing Personal Playlists and Connecting Users</a:t>
            </a:r>
          </a:p>
        </p:txBody>
      </p:sp>
      <p:sp>
        <p:nvSpPr>
          <p:cNvPr id="9" name="TextBox 9"/>
          <p:cNvSpPr txBox="1"/>
          <p:nvPr/>
        </p:nvSpPr>
        <p:spPr>
          <a:xfrm>
            <a:off x="1115089" y="3653821"/>
            <a:ext cx="626948" cy="555277"/>
          </a:xfrm>
          <a:prstGeom prst="rect">
            <a:avLst/>
          </a:prstGeom>
        </p:spPr>
        <p:txBody>
          <a:bodyPr lIns="0" tIns="0" rIns="0" bIns="0" rtlCol="0" anchor="t">
            <a:spAutoFit/>
          </a:bodyPr>
          <a:lstStyle/>
          <a:p>
            <a:pPr marL="0" lvl="0" indent="0">
              <a:lnSpc>
                <a:spcPts val="4569"/>
              </a:lnSpc>
              <a:spcBef>
                <a:spcPct val="0"/>
              </a:spcBef>
            </a:pPr>
            <a:r>
              <a:rPr lang="en-US" sz="3263" spc="104">
                <a:solidFill>
                  <a:srgbClr val="1CD760"/>
                </a:solidFill>
                <a:latin typeface="Gotham Heavy"/>
              </a:rPr>
              <a:t>01</a:t>
            </a:r>
          </a:p>
        </p:txBody>
      </p:sp>
      <p:sp>
        <p:nvSpPr>
          <p:cNvPr id="10" name="TextBox 10"/>
          <p:cNvSpPr txBox="1"/>
          <p:nvPr/>
        </p:nvSpPr>
        <p:spPr>
          <a:xfrm>
            <a:off x="1998125" y="3663346"/>
            <a:ext cx="6744278" cy="1461875"/>
          </a:xfrm>
          <a:prstGeom prst="rect">
            <a:avLst/>
          </a:prstGeom>
        </p:spPr>
        <p:txBody>
          <a:bodyPr lIns="0" tIns="0" rIns="0" bIns="0" rtlCol="0" anchor="t">
            <a:spAutoFit/>
          </a:bodyPr>
          <a:lstStyle/>
          <a:p>
            <a:pPr marL="0" lvl="0" indent="0">
              <a:lnSpc>
                <a:spcPts val="3878"/>
              </a:lnSpc>
              <a:spcBef>
                <a:spcPct val="0"/>
              </a:spcBef>
            </a:pPr>
            <a:r>
              <a:rPr lang="en-US" sz="2810" spc="275" dirty="0">
                <a:solidFill>
                  <a:srgbClr val="000000"/>
                </a:solidFill>
                <a:latin typeface="Gotham Bold"/>
              </a:rPr>
              <a:t>Making it easier for users to find human created playlists  that match their interests</a:t>
            </a:r>
          </a:p>
        </p:txBody>
      </p:sp>
      <p:sp>
        <p:nvSpPr>
          <p:cNvPr id="11" name="TextBox 11"/>
          <p:cNvSpPr txBox="1"/>
          <p:nvPr/>
        </p:nvSpPr>
        <p:spPr>
          <a:xfrm>
            <a:off x="1115089" y="5811074"/>
            <a:ext cx="626948" cy="555277"/>
          </a:xfrm>
          <a:prstGeom prst="rect">
            <a:avLst/>
          </a:prstGeom>
        </p:spPr>
        <p:txBody>
          <a:bodyPr lIns="0" tIns="0" rIns="0" bIns="0" rtlCol="0" anchor="t">
            <a:spAutoFit/>
          </a:bodyPr>
          <a:lstStyle/>
          <a:p>
            <a:pPr marL="0" lvl="0" indent="0">
              <a:lnSpc>
                <a:spcPts val="4569"/>
              </a:lnSpc>
              <a:spcBef>
                <a:spcPct val="0"/>
              </a:spcBef>
            </a:pPr>
            <a:r>
              <a:rPr lang="en-US" sz="3263" spc="104">
                <a:solidFill>
                  <a:srgbClr val="1CD760"/>
                </a:solidFill>
                <a:latin typeface="Gotham Heavy"/>
              </a:rPr>
              <a:t>02</a:t>
            </a:r>
          </a:p>
        </p:txBody>
      </p:sp>
      <p:sp>
        <p:nvSpPr>
          <p:cNvPr id="12" name="TextBox 12"/>
          <p:cNvSpPr txBox="1"/>
          <p:nvPr/>
        </p:nvSpPr>
        <p:spPr>
          <a:xfrm>
            <a:off x="1998125" y="5820599"/>
            <a:ext cx="6744278" cy="1461875"/>
          </a:xfrm>
          <a:prstGeom prst="rect">
            <a:avLst/>
          </a:prstGeom>
        </p:spPr>
        <p:txBody>
          <a:bodyPr lIns="0" tIns="0" rIns="0" bIns="0" rtlCol="0" anchor="t">
            <a:spAutoFit/>
          </a:bodyPr>
          <a:lstStyle/>
          <a:p>
            <a:pPr marL="0" lvl="0" indent="0">
              <a:lnSpc>
                <a:spcPts val="3878"/>
              </a:lnSpc>
              <a:spcBef>
                <a:spcPct val="0"/>
              </a:spcBef>
            </a:pPr>
            <a:r>
              <a:rPr lang="en-US" sz="2810" spc="275" dirty="0">
                <a:solidFill>
                  <a:srgbClr val="000000"/>
                </a:solidFill>
                <a:latin typeface="Gotham Bold"/>
              </a:rPr>
              <a:t>Allows for users to find others with similar music taste and then connect with that user</a:t>
            </a:r>
          </a:p>
        </p:txBody>
      </p:sp>
      <p:sp>
        <p:nvSpPr>
          <p:cNvPr id="13" name="TextBox 13"/>
          <p:cNvSpPr txBox="1"/>
          <p:nvPr/>
        </p:nvSpPr>
        <p:spPr>
          <a:xfrm>
            <a:off x="1115089" y="7562944"/>
            <a:ext cx="626948" cy="555277"/>
          </a:xfrm>
          <a:prstGeom prst="rect">
            <a:avLst/>
          </a:prstGeom>
        </p:spPr>
        <p:txBody>
          <a:bodyPr lIns="0" tIns="0" rIns="0" bIns="0" rtlCol="0" anchor="t">
            <a:spAutoFit/>
          </a:bodyPr>
          <a:lstStyle/>
          <a:p>
            <a:pPr marL="0" lvl="0" indent="0">
              <a:lnSpc>
                <a:spcPts val="4569"/>
              </a:lnSpc>
              <a:spcBef>
                <a:spcPct val="0"/>
              </a:spcBef>
            </a:pPr>
            <a:r>
              <a:rPr lang="en-US" sz="3263" spc="104">
                <a:solidFill>
                  <a:srgbClr val="1CD760"/>
                </a:solidFill>
                <a:latin typeface="Gotham Heavy"/>
              </a:rPr>
              <a:t>03</a:t>
            </a:r>
          </a:p>
        </p:txBody>
      </p:sp>
      <p:sp>
        <p:nvSpPr>
          <p:cNvPr id="14" name="TextBox 14"/>
          <p:cNvSpPr txBox="1"/>
          <p:nvPr/>
        </p:nvSpPr>
        <p:spPr>
          <a:xfrm>
            <a:off x="1998125" y="7572469"/>
            <a:ext cx="6744278" cy="1962012"/>
          </a:xfrm>
          <a:prstGeom prst="rect">
            <a:avLst/>
          </a:prstGeom>
        </p:spPr>
        <p:txBody>
          <a:bodyPr lIns="0" tIns="0" rIns="0" bIns="0" rtlCol="0" anchor="t">
            <a:spAutoFit/>
          </a:bodyPr>
          <a:lstStyle/>
          <a:p>
            <a:pPr marL="0" lvl="0" indent="0">
              <a:lnSpc>
                <a:spcPts val="3878"/>
              </a:lnSpc>
              <a:spcBef>
                <a:spcPct val="0"/>
              </a:spcBef>
            </a:pPr>
            <a:r>
              <a:rPr lang="en-US" sz="2810" u="sng" spc="275" dirty="0">
                <a:solidFill>
                  <a:srgbClr val="000000"/>
                </a:solidFill>
                <a:latin typeface="Gotham Bold"/>
              </a:rPr>
              <a:t>Filtered Playlist Search</a:t>
            </a:r>
            <a:r>
              <a:rPr lang="en-US" sz="2810" spc="275" dirty="0">
                <a:solidFill>
                  <a:srgbClr val="000000"/>
                </a:solidFill>
                <a:latin typeface="Gotham Bold"/>
              </a:rPr>
              <a:t>, based on keywords and algorithms will give you the most curated playlist to your needs</a:t>
            </a:r>
            <a:endParaRPr lang="en-US" sz="2810" spc="275" dirty="0">
              <a:solidFill>
                <a:srgbClr val="17C456"/>
              </a:solidFill>
              <a:latin typeface="Gotham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924144"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201006" y="-1416307"/>
            <a:ext cx="4116588" cy="3555235"/>
          </a:xfrm>
          <a:custGeom>
            <a:avLst/>
            <a:gdLst/>
            <a:ahLst/>
            <a:cxnLst/>
            <a:rect l="l" t="t" r="r" b="b"/>
            <a:pathLst>
              <a:path w="4116588" h="3555235">
                <a:moveTo>
                  <a:pt x="0" y="0"/>
                </a:moveTo>
                <a:lnTo>
                  <a:pt x="4116588" y="0"/>
                </a:lnTo>
                <a:lnTo>
                  <a:pt x="4116588" y="3555235"/>
                </a:lnTo>
                <a:lnTo>
                  <a:pt x="0" y="35552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290018" y="2222330"/>
            <a:ext cx="4116588" cy="3555235"/>
          </a:xfrm>
          <a:custGeom>
            <a:avLst/>
            <a:gdLst/>
            <a:ahLst/>
            <a:cxnLst/>
            <a:rect l="l" t="t" r="r" b="b"/>
            <a:pathLst>
              <a:path w="4116588" h="3555235">
                <a:moveTo>
                  <a:pt x="0" y="0"/>
                </a:moveTo>
                <a:lnTo>
                  <a:pt x="4116588" y="0"/>
                </a:lnTo>
                <a:lnTo>
                  <a:pt x="4116588" y="3555236"/>
                </a:lnTo>
                <a:lnTo>
                  <a:pt x="0" y="35552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4958958" y="6190561"/>
            <a:ext cx="8370084" cy="1517078"/>
          </a:xfrm>
          <a:custGeom>
            <a:avLst/>
            <a:gdLst/>
            <a:ahLst/>
            <a:cxnLst/>
            <a:rect l="l" t="t" r="r" b="b"/>
            <a:pathLst>
              <a:path w="8370084" h="1517078">
                <a:moveTo>
                  <a:pt x="0" y="0"/>
                </a:moveTo>
                <a:lnTo>
                  <a:pt x="8370084" y="0"/>
                </a:lnTo>
                <a:lnTo>
                  <a:pt x="8370084" y="1517077"/>
                </a:lnTo>
                <a:lnTo>
                  <a:pt x="0" y="15170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3790100" y="3895118"/>
            <a:ext cx="10707801" cy="1493042"/>
          </a:xfrm>
          <a:prstGeom prst="rect">
            <a:avLst/>
          </a:prstGeom>
        </p:spPr>
        <p:txBody>
          <a:bodyPr lIns="0" tIns="0" rIns="0" bIns="0" rtlCol="0" anchor="t">
            <a:spAutoFit/>
          </a:bodyPr>
          <a:lstStyle/>
          <a:p>
            <a:pPr marL="0" lvl="0" indent="0" algn="ctr">
              <a:lnSpc>
                <a:spcPts val="11643"/>
              </a:lnSpc>
              <a:spcBef>
                <a:spcPct val="0"/>
              </a:spcBef>
            </a:pPr>
            <a:r>
              <a:rPr lang="en-US" sz="10124" spc="283" dirty="0">
                <a:solidFill>
                  <a:srgbClr val="000000"/>
                </a:solidFill>
                <a:latin typeface="Gotham Heavy"/>
              </a:rPr>
              <a:t>DEMO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137</Words>
  <Application>Microsoft Macintosh PowerPoint</Application>
  <PresentationFormat>Custom</PresentationFormat>
  <Paragraphs>17</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Arial</vt:lpstr>
      <vt:lpstr>Gotham Heavy</vt:lpstr>
      <vt:lpstr>Gotham Bold</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and black Gradient Modern professional Marketing Plan Presentation</dc:title>
  <cp:lastModifiedBy>Khalid, Ammaz</cp:lastModifiedBy>
  <cp:revision>16</cp:revision>
  <dcterms:created xsi:type="dcterms:W3CDTF">2006-08-16T00:00:00Z</dcterms:created>
  <dcterms:modified xsi:type="dcterms:W3CDTF">2024-06-27T03:31:13Z</dcterms:modified>
  <dc:identifier>DAF-bCRmFOI</dc:identifier>
</cp:coreProperties>
</file>