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3"/>
  </p:notesMasterIdLst>
  <p:handoutMasterIdLst>
    <p:handoutMasterId r:id="rId14"/>
  </p:handoutMasterIdLst>
  <p:sldIdLst>
    <p:sldId id="256" r:id="rId5"/>
    <p:sldId id="322" r:id="rId6"/>
    <p:sldId id="329" r:id="rId7"/>
    <p:sldId id="335" r:id="rId8"/>
    <p:sldId id="336" r:id="rId9"/>
    <p:sldId id="334" r:id="rId10"/>
    <p:sldId id="338"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4" autoAdjust="0"/>
    <p:restoredTop sz="95620" autoAdjust="0"/>
  </p:normalViewPr>
  <p:slideViewPr>
    <p:cSldViewPr snapToGrid="0">
      <p:cViewPr varScale="1">
        <p:scale>
          <a:sx n="143" d="100"/>
          <a:sy n="143" d="100"/>
        </p:scale>
        <p:origin x="232" y="304"/>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Book1"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Book1"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Revenue per Product</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633943173557913"/>
          <c:y val="0.11425026715719243"/>
          <c:w val="0.83214280502043203"/>
          <c:h val="0.80893172627301591"/>
        </c:manualLayout>
      </c:layout>
      <c:barChart>
        <c:barDir val="bar"/>
        <c:grouping val="clustered"/>
        <c:varyColors val="0"/>
        <c:ser>
          <c:idx val="0"/>
          <c:order val="0"/>
          <c:spPr>
            <a:solidFill>
              <a:srgbClr val="B495C2">
                <a:lumMod val="75000"/>
              </a:srgb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Sheet1!$A$4:$A$6</c:f>
              <c:strCache>
                <c:ptCount val="3"/>
                <c:pt idx="0">
                  <c:v>poster</c:v>
                </c:pt>
                <c:pt idx="1">
                  <c:v>gloss</c:v>
                </c:pt>
                <c:pt idx="2">
                  <c:v>standard</c:v>
                </c:pt>
              </c:strCache>
            </c:strRef>
          </c:cat>
          <c:val>
            <c:numRef>
              <c:f>Sheet1!$B$4:$B$6</c:f>
              <c:numCache>
                <c:formatCode>General</c:formatCode>
                <c:ptCount val="3"/>
                <c:pt idx="0">
                  <c:v>5876005.5199999996</c:v>
                </c:pt>
                <c:pt idx="1">
                  <c:v>7593159.7699999996</c:v>
                </c:pt>
                <c:pt idx="2">
                  <c:v>9672346.5399999991</c:v>
                </c:pt>
              </c:numCache>
            </c:numRef>
          </c:val>
          <c:extLst>
            <c:ext xmlns:c16="http://schemas.microsoft.com/office/drawing/2014/chart" uri="{C3380CC4-5D6E-409C-BE32-E72D297353CC}">
              <c16:uniqueId val="{00000000-FBB0-4C4C-858A-8309095CE6F7}"/>
            </c:ext>
          </c:extLst>
        </c:ser>
        <c:dLbls>
          <c:dLblPos val="outEnd"/>
          <c:showLegendKey val="0"/>
          <c:showVal val="1"/>
          <c:showCatName val="0"/>
          <c:showSerName val="0"/>
          <c:showPercent val="0"/>
          <c:showBubbleSize val="0"/>
        </c:dLbls>
        <c:gapWidth val="182"/>
        <c:axId val="1287408431"/>
        <c:axId val="1287408911"/>
      </c:barChart>
      <c:catAx>
        <c:axId val="12874084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87408911"/>
        <c:crosses val="autoZero"/>
        <c:auto val="1"/>
        <c:lblAlgn val="ctr"/>
        <c:lblOffset val="100"/>
        <c:noMultiLvlLbl val="0"/>
      </c:catAx>
      <c:valAx>
        <c:axId val="12874089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87408431"/>
        <c:crosses val="autoZero"/>
        <c:crossBetween val="between"/>
      </c:valAx>
      <c:spPr>
        <a:noFill/>
        <a:ln>
          <a:noFill/>
        </a:ln>
        <a:effectLst/>
      </c:spPr>
    </c:plotArea>
    <c:plotVisOnly val="1"/>
    <c:dispBlanksAs val="gap"/>
    <c:showDLblsOverMax val="0"/>
  </c:chart>
  <c:spPr>
    <a:solidFill>
      <a:schemeClr val="bg1">
        <a:lumMod val="95000"/>
      </a:schemeClr>
    </a:solid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Orders per Product</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52957926545796"/>
          <c:y val="0.11677730022285897"/>
          <c:w val="0.83214280502043203"/>
          <c:h val="0.80893172627301591"/>
        </c:manualLayout>
      </c:layout>
      <c:barChart>
        <c:barDir val="bar"/>
        <c:grouping val="clustered"/>
        <c:varyColors val="0"/>
        <c:ser>
          <c:idx val="0"/>
          <c:order val="0"/>
          <c:spPr>
            <a:solidFill>
              <a:srgbClr val="B495C2">
                <a:lumMod val="75000"/>
              </a:srgb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Sheet1!$A$11:$A$13</c:f>
              <c:strCache>
                <c:ptCount val="3"/>
                <c:pt idx="0">
                  <c:v>poster</c:v>
                </c:pt>
                <c:pt idx="1">
                  <c:v>gloss</c:v>
                </c:pt>
                <c:pt idx="2">
                  <c:v>standard</c:v>
                </c:pt>
              </c:strCache>
            </c:strRef>
          </c:cat>
          <c:val>
            <c:numRef>
              <c:f>Sheet1!$B$11:$B$13</c:f>
              <c:numCache>
                <c:formatCode>General</c:formatCode>
                <c:ptCount val="3"/>
                <c:pt idx="0">
                  <c:v>723646</c:v>
                </c:pt>
                <c:pt idx="1">
                  <c:v>1013773</c:v>
                </c:pt>
                <c:pt idx="2">
                  <c:v>1938346</c:v>
                </c:pt>
              </c:numCache>
            </c:numRef>
          </c:val>
          <c:extLst>
            <c:ext xmlns:c16="http://schemas.microsoft.com/office/drawing/2014/chart" uri="{C3380CC4-5D6E-409C-BE32-E72D297353CC}">
              <c16:uniqueId val="{00000000-B5CB-4E27-8D77-41B72C032E36}"/>
            </c:ext>
          </c:extLst>
        </c:ser>
        <c:dLbls>
          <c:dLblPos val="outEnd"/>
          <c:showLegendKey val="0"/>
          <c:showVal val="1"/>
          <c:showCatName val="0"/>
          <c:showSerName val="0"/>
          <c:showPercent val="0"/>
          <c:showBubbleSize val="0"/>
        </c:dLbls>
        <c:gapWidth val="182"/>
        <c:axId val="1287408431"/>
        <c:axId val="1287408911"/>
      </c:barChart>
      <c:catAx>
        <c:axId val="12874084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87408911"/>
        <c:crosses val="autoZero"/>
        <c:auto val="1"/>
        <c:lblAlgn val="ctr"/>
        <c:lblOffset val="100"/>
        <c:noMultiLvlLbl val="0"/>
      </c:catAx>
      <c:valAx>
        <c:axId val="12874089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87408431"/>
        <c:crosses val="autoZero"/>
        <c:crossBetween val="between"/>
      </c:valAx>
      <c:spPr>
        <a:noFill/>
        <a:ln>
          <a:noFill/>
        </a:ln>
        <a:effectLst/>
      </c:spPr>
    </c:plotArea>
    <c:plotVisOnly val="1"/>
    <c:dispBlanksAs val="gap"/>
    <c:showDLblsOverMax val="0"/>
  </c:chart>
  <c:spPr>
    <a:solidFill>
      <a:schemeClr val="bg1">
        <a:lumMod val="95000"/>
      </a:schemeClr>
    </a:solidFill>
    <a:ln w="9525" cap="flat" cmpd="sng" algn="ctr">
      <a:no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dirty="0"/>
              <a:t>Total Sales Per Year</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633943173557913"/>
          <c:y val="0.11425026715719243"/>
          <c:w val="0.79322528353113864"/>
          <c:h val="0.80893172627301591"/>
        </c:manualLayout>
      </c:layout>
      <c:barChart>
        <c:barDir val="bar"/>
        <c:grouping val="clustered"/>
        <c:varyColors val="0"/>
        <c:ser>
          <c:idx val="0"/>
          <c:order val="0"/>
          <c:tx>
            <c:strRef>
              <c:f>Sheet1!$A$36</c:f>
              <c:strCache>
                <c:ptCount val="1"/>
                <c:pt idx="0">
                  <c:v>Year</c:v>
                </c:pt>
              </c:strCache>
            </c:strRef>
          </c:tx>
          <c:spPr>
            <a:solidFill>
              <a:schemeClr val="bg2">
                <a:lumMod val="50000"/>
              </a:schemeClr>
            </a:solidFill>
            <a:ln>
              <a:noFill/>
            </a:ln>
            <a:effectLst/>
          </c:spPr>
          <c:invertIfNegative val="0"/>
          <c:dLbls>
            <c:delete val="1"/>
          </c:dLbls>
          <c:cat>
            <c:numRef>
              <c:f>Sheet1!$A$37:$A$41</c:f>
              <c:numCache>
                <c:formatCode>General</c:formatCode>
                <c:ptCount val="5"/>
                <c:pt idx="0">
                  <c:v>2017</c:v>
                </c:pt>
                <c:pt idx="1">
                  <c:v>2013</c:v>
                </c:pt>
                <c:pt idx="2">
                  <c:v>2014</c:v>
                </c:pt>
                <c:pt idx="3">
                  <c:v>2015</c:v>
                </c:pt>
                <c:pt idx="4">
                  <c:v>2016</c:v>
                </c:pt>
              </c:numCache>
            </c:numRef>
          </c:cat>
          <c:val>
            <c:numRef>
              <c:f>Sheet1!$A$37:$A$41</c:f>
              <c:numCache>
                <c:formatCode>General</c:formatCode>
                <c:ptCount val="5"/>
                <c:pt idx="0">
                  <c:v>2017</c:v>
                </c:pt>
                <c:pt idx="1">
                  <c:v>2013</c:v>
                </c:pt>
                <c:pt idx="2">
                  <c:v>2014</c:v>
                </c:pt>
                <c:pt idx="3">
                  <c:v>2015</c:v>
                </c:pt>
                <c:pt idx="4">
                  <c:v>2016</c:v>
                </c:pt>
              </c:numCache>
            </c:numRef>
          </c:val>
          <c:extLst>
            <c:ext xmlns:c16="http://schemas.microsoft.com/office/drawing/2014/chart" uri="{C3380CC4-5D6E-409C-BE32-E72D297353CC}">
              <c16:uniqueId val="{00000000-CD87-47F1-BE17-0C27833E805B}"/>
            </c:ext>
          </c:extLst>
        </c:ser>
        <c:ser>
          <c:idx val="1"/>
          <c:order val="1"/>
          <c:tx>
            <c:strRef>
              <c:f>Sheet1!$B$36</c:f>
              <c:strCache>
                <c:ptCount val="1"/>
                <c:pt idx="0">
                  <c:v>Total Sales</c:v>
                </c:pt>
              </c:strCache>
            </c:strRef>
          </c:tx>
          <c:spPr>
            <a:solidFill>
              <a:srgbClr val="B495C2">
                <a:lumMod val="75000"/>
              </a:srgbClr>
            </a:solidFill>
            <a:ln>
              <a:noFill/>
            </a:ln>
            <a:effectLst/>
          </c:spPr>
          <c:invertIfNegative val="0"/>
          <c:dLbls>
            <c:dLbl>
              <c:idx val="3"/>
              <c:layout>
                <c:manualLayout>
                  <c:x val="1.7689791263248887E-3"/>
                  <c:y val="-4.6064942160072336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E5B-478E-A7F4-CD8326B33479}"/>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Sheet1!$A$37:$A$41</c:f>
              <c:numCache>
                <c:formatCode>General</c:formatCode>
                <c:ptCount val="5"/>
                <c:pt idx="0">
                  <c:v>2017</c:v>
                </c:pt>
                <c:pt idx="1">
                  <c:v>2013</c:v>
                </c:pt>
                <c:pt idx="2">
                  <c:v>2014</c:v>
                </c:pt>
                <c:pt idx="3">
                  <c:v>2015</c:v>
                </c:pt>
                <c:pt idx="4">
                  <c:v>2016</c:v>
                </c:pt>
              </c:numCache>
            </c:numRef>
          </c:cat>
          <c:val>
            <c:numRef>
              <c:f>Sheet1!$B$37:$B$41</c:f>
              <c:numCache>
                <c:formatCode>General</c:formatCode>
                <c:ptCount val="5"/>
                <c:pt idx="0">
                  <c:v>78151.429999999993</c:v>
                </c:pt>
                <c:pt idx="1">
                  <c:v>377331</c:v>
                </c:pt>
                <c:pt idx="2">
                  <c:v>4069106.54</c:v>
                </c:pt>
                <c:pt idx="3">
                  <c:v>5752004.9400000004</c:v>
                </c:pt>
                <c:pt idx="4">
                  <c:v>12864917.92</c:v>
                </c:pt>
              </c:numCache>
            </c:numRef>
          </c:val>
          <c:extLst>
            <c:ext xmlns:c16="http://schemas.microsoft.com/office/drawing/2014/chart" uri="{C3380CC4-5D6E-409C-BE32-E72D297353CC}">
              <c16:uniqueId val="{00000003-8E5B-478E-A7F4-CD8326B33479}"/>
            </c:ext>
          </c:extLst>
        </c:ser>
        <c:dLbls>
          <c:dLblPos val="outEnd"/>
          <c:showLegendKey val="0"/>
          <c:showVal val="1"/>
          <c:showCatName val="0"/>
          <c:showSerName val="0"/>
          <c:showPercent val="0"/>
          <c:showBubbleSize val="0"/>
        </c:dLbls>
        <c:gapWidth val="50"/>
        <c:axId val="1287408431"/>
        <c:axId val="1287408911"/>
      </c:barChart>
      <c:catAx>
        <c:axId val="12874084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87408911"/>
        <c:crosses val="autoZero"/>
        <c:auto val="1"/>
        <c:lblAlgn val="ctr"/>
        <c:lblOffset val="100"/>
        <c:noMultiLvlLbl val="0"/>
      </c:catAx>
      <c:valAx>
        <c:axId val="12874089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87408431"/>
        <c:crosses val="autoZero"/>
        <c:crossBetween val="between"/>
      </c:valAx>
      <c:spPr>
        <a:noFill/>
        <a:ln>
          <a:noFill/>
        </a:ln>
        <a:effectLst/>
      </c:spPr>
    </c:plotArea>
    <c:plotVisOnly val="1"/>
    <c:dispBlanksAs val="gap"/>
    <c:showDLblsOverMax val="0"/>
  </c:chart>
  <c:spPr>
    <a:solidFill>
      <a:schemeClr val="bg1">
        <a:lumMod val="95000"/>
      </a:schemeClr>
    </a:solid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dirty="0"/>
              <a:t>Sales Per Quarter</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633943173557913"/>
          <c:y val="0.11425026715719243"/>
          <c:w val="0.83214280502043203"/>
          <c:h val="0.80893172627301591"/>
        </c:manualLayout>
      </c:layout>
      <c:barChart>
        <c:barDir val="bar"/>
        <c:grouping val="clustered"/>
        <c:varyColors val="0"/>
        <c:ser>
          <c:idx val="0"/>
          <c:order val="0"/>
          <c:tx>
            <c:strRef>
              <c:f>Sheet1!$B$30</c:f>
              <c:strCache>
                <c:ptCount val="1"/>
                <c:pt idx="0">
                  <c:v>Total Sales</c:v>
                </c:pt>
              </c:strCache>
            </c:strRef>
          </c:tx>
          <c:spPr>
            <a:solidFill>
              <a:srgbClr val="B495C2">
                <a:lumMod val="75000"/>
              </a:srgb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Sheet1!$A$31:$A$34</c:f>
              <c:strCache>
                <c:ptCount val="4"/>
                <c:pt idx="0">
                  <c:v>Q1</c:v>
                </c:pt>
                <c:pt idx="1">
                  <c:v>Q2</c:v>
                </c:pt>
                <c:pt idx="2">
                  <c:v>Q3</c:v>
                </c:pt>
                <c:pt idx="3">
                  <c:v>Q4</c:v>
                </c:pt>
              </c:strCache>
            </c:strRef>
          </c:cat>
          <c:val>
            <c:numRef>
              <c:f>Sheet1!$B$31:$B$34</c:f>
              <c:numCache>
                <c:formatCode>General</c:formatCode>
                <c:ptCount val="4"/>
                <c:pt idx="0">
                  <c:v>4310266.3899999997</c:v>
                </c:pt>
                <c:pt idx="1">
                  <c:v>4970238.49</c:v>
                </c:pt>
                <c:pt idx="2">
                  <c:v>5914055.25</c:v>
                </c:pt>
                <c:pt idx="3">
                  <c:v>7946951.7000000002</c:v>
                </c:pt>
              </c:numCache>
            </c:numRef>
          </c:val>
          <c:extLst>
            <c:ext xmlns:c16="http://schemas.microsoft.com/office/drawing/2014/chart" uri="{C3380CC4-5D6E-409C-BE32-E72D297353CC}">
              <c16:uniqueId val="{00000000-BDFF-4593-9E3E-64CFD9861730}"/>
            </c:ext>
          </c:extLst>
        </c:ser>
        <c:dLbls>
          <c:dLblPos val="outEnd"/>
          <c:showLegendKey val="0"/>
          <c:showVal val="1"/>
          <c:showCatName val="0"/>
          <c:showSerName val="0"/>
          <c:showPercent val="0"/>
          <c:showBubbleSize val="0"/>
        </c:dLbls>
        <c:gapWidth val="182"/>
        <c:axId val="1287408431"/>
        <c:axId val="1287408911"/>
      </c:barChart>
      <c:catAx>
        <c:axId val="12874084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87408911"/>
        <c:crosses val="autoZero"/>
        <c:auto val="1"/>
        <c:lblAlgn val="ctr"/>
        <c:lblOffset val="100"/>
        <c:noMultiLvlLbl val="0"/>
      </c:catAx>
      <c:valAx>
        <c:axId val="12874089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87408431"/>
        <c:crosses val="autoZero"/>
        <c:crossBetween val="between"/>
      </c:valAx>
      <c:spPr>
        <a:noFill/>
        <a:ln>
          <a:noFill/>
        </a:ln>
        <a:effectLst/>
      </c:spPr>
    </c:plotArea>
    <c:plotVisOnly val="1"/>
    <c:dispBlanksAs val="gap"/>
    <c:showDLblsOverMax val="0"/>
  </c:chart>
  <c:spPr>
    <a:solidFill>
      <a:schemeClr val="bg1">
        <a:lumMod val="95000"/>
      </a:schemeClr>
    </a:solidFill>
    <a:ln w="9525" cap="flat" cmpd="sng" algn="ctr">
      <a:no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dirty="0"/>
              <a:t>REGION</a:t>
            </a:r>
            <a:r>
              <a:rPr lang="en-US" baseline="0" dirty="0"/>
              <a:t> PER SALES</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633943173557913"/>
          <c:y val="0.11425026715719243"/>
          <c:w val="0.83214280502043203"/>
          <c:h val="0.80893172627301591"/>
        </c:manualLayout>
      </c:layout>
      <c:barChart>
        <c:barDir val="bar"/>
        <c:grouping val="clustered"/>
        <c:varyColors val="0"/>
        <c:ser>
          <c:idx val="0"/>
          <c:order val="0"/>
          <c:spPr>
            <a:solidFill>
              <a:srgbClr val="B495C2">
                <a:lumMod val="75000"/>
              </a:srgb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Sheet1!$A$16:$A$19</c:f>
              <c:strCache>
                <c:ptCount val="4"/>
                <c:pt idx="0">
                  <c:v>Midwest</c:v>
                </c:pt>
                <c:pt idx="1">
                  <c:v>West</c:v>
                </c:pt>
                <c:pt idx="2">
                  <c:v>Southeast</c:v>
                </c:pt>
                <c:pt idx="3">
                  <c:v>Northeast</c:v>
                </c:pt>
              </c:strCache>
            </c:strRef>
          </c:cat>
          <c:val>
            <c:numRef>
              <c:f>Sheet1!$B$16:$B$19</c:f>
              <c:numCache>
                <c:formatCode>General</c:formatCode>
                <c:ptCount val="4"/>
                <c:pt idx="0">
                  <c:v>3013487</c:v>
                </c:pt>
                <c:pt idx="1">
                  <c:v>5925123</c:v>
                </c:pt>
                <c:pt idx="2">
                  <c:v>6458497</c:v>
                </c:pt>
                <c:pt idx="3">
                  <c:v>7744406</c:v>
                </c:pt>
              </c:numCache>
            </c:numRef>
          </c:val>
          <c:extLst>
            <c:ext xmlns:c16="http://schemas.microsoft.com/office/drawing/2014/chart" uri="{C3380CC4-5D6E-409C-BE32-E72D297353CC}">
              <c16:uniqueId val="{00000000-3501-40EC-9FD9-C19E65EC05F0}"/>
            </c:ext>
          </c:extLst>
        </c:ser>
        <c:dLbls>
          <c:dLblPos val="outEnd"/>
          <c:showLegendKey val="0"/>
          <c:showVal val="1"/>
          <c:showCatName val="0"/>
          <c:showSerName val="0"/>
          <c:showPercent val="0"/>
          <c:showBubbleSize val="0"/>
        </c:dLbls>
        <c:gapWidth val="182"/>
        <c:axId val="1287408431"/>
        <c:axId val="1287408911"/>
      </c:barChart>
      <c:catAx>
        <c:axId val="12874084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87408911"/>
        <c:crosses val="autoZero"/>
        <c:auto val="1"/>
        <c:lblAlgn val="ctr"/>
        <c:lblOffset val="100"/>
        <c:noMultiLvlLbl val="0"/>
      </c:catAx>
      <c:valAx>
        <c:axId val="12874089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87408431"/>
        <c:crosses val="autoZero"/>
        <c:crossBetween val="between"/>
      </c:valAx>
      <c:spPr>
        <a:noFill/>
        <a:ln>
          <a:noFill/>
        </a:ln>
        <a:effectLst/>
      </c:spPr>
    </c:plotArea>
    <c:plotVisOnly val="1"/>
    <c:dispBlanksAs val="gap"/>
    <c:showDLblsOverMax val="0"/>
  </c:chart>
  <c:spPr>
    <a:solidFill>
      <a:schemeClr val="bg1">
        <a:lumMod val="95000"/>
      </a:schemeClr>
    </a:solidFill>
    <a:ln w="9525" cap="flat" cmpd="sng" algn="ctr">
      <a:no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dirty="0"/>
              <a:t>Customer Yield By Channels</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633943173557913"/>
          <c:y val="0.11425026715719243"/>
          <c:w val="0.83214280502043203"/>
          <c:h val="0.80893172627301591"/>
        </c:manualLayout>
      </c:layout>
      <c:barChart>
        <c:barDir val="bar"/>
        <c:grouping val="clustered"/>
        <c:varyColors val="0"/>
        <c:ser>
          <c:idx val="0"/>
          <c:order val="0"/>
          <c:tx>
            <c:strRef>
              <c:f>Sheet1!$B$21</c:f>
              <c:strCache>
                <c:ptCount val="1"/>
                <c:pt idx="0">
                  <c:v>customers</c:v>
                </c:pt>
              </c:strCache>
            </c:strRef>
          </c:tx>
          <c:spPr>
            <a:solidFill>
              <a:srgbClr val="B495C2">
                <a:lumMod val="75000"/>
              </a:srgb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Sheet1!$A$22:$A$27</c:f>
              <c:strCache>
                <c:ptCount val="6"/>
                <c:pt idx="0">
                  <c:v>twitter</c:v>
                </c:pt>
                <c:pt idx="1">
                  <c:v>banner</c:v>
                </c:pt>
                <c:pt idx="2">
                  <c:v>adwords</c:v>
                </c:pt>
                <c:pt idx="3">
                  <c:v>organic</c:v>
                </c:pt>
                <c:pt idx="4">
                  <c:v>facebook</c:v>
                </c:pt>
                <c:pt idx="5">
                  <c:v>direct</c:v>
                </c:pt>
              </c:strCache>
            </c:strRef>
          </c:cat>
          <c:val>
            <c:numRef>
              <c:f>Sheet1!$B$22:$B$27</c:f>
              <c:numCache>
                <c:formatCode>General</c:formatCode>
                <c:ptCount val="6"/>
                <c:pt idx="0">
                  <c:v>474</c:v>
                </c:pt>
                <c:pt idx="1">
                  <c:v>476</c:v>
                </c:pt>
                <c:pt idx="2">
                  <c:v>906</c:v>
                </c:pt>
                <c:pt idx="3">
                  <c:v>952</c:v>
                </c:pt>
                <c:pt idx="4">
                  <c:v>967</c:v>
                </c:pt>
                <c:pt idx="5">
                  <c:v>5298</c:v>
                </c:pt>
              </c:numCache>
            </c:numRef>
          </c:val>
          <c:extLst>
            <c:ext xmlns:c16="http://schemas.microsoft.com/office/drawing/2014/chart" uri="{C3380CC4-5D6E-409C-BE32-E72D297353CC}">
              <c16:uniqueId val="{00000000-275F-4473-AB59-1BABB7029BCB}"/>
            </c:ext>
          </c:extLst>
        </c:ser>
        <c:dLbls>
          <c:dLblPos val="outEnd"/>
          <c:showLegendKey val="0"/>
          <c:showVal val="1"/>
          <c:showCatName val="0"/>
          <c:showSerName val="0"/>
          <c:showPercent val="0"/>
          <c:showBubbleSize val="0"/>
        </c:dLbls>
        <c:gapWidth val="182"/>
        <c:axId val="1287408431"/>
        <c:axId val="1287408911"/>
      </c:barChart>
      <c:catAx>
        <c:axId val="128740843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287408911"/>
        <c:crosses val="autoZero"/>
        <c:auto val="1"/>
        <c:lblAlgn val="ctr"/>
        <c:lblOffset val="100"/>
        <c:noMultiLvlLbl val="0"/>
      </c:catAx>
      <c:valAx>
        <c:axId val="12874089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287408431"/>
        <c:crosses val="autoZero"/>
        <c:crossBetween val="between"/>
      </c:valAx>
      <c:spPr>
        <a:noFill/>
        <a:ln>
          <a:noFill/>
        </a:ln>
        <a:effectLst/>
      </c:spPr>
    </c:plotArea>
    <c:plotVisOnly val="1"/>
    <c:dispBlanksAs val="gap"/>
    <c:showDLblsOverMax val="0"/>
  </c:chart>
  <c:spPr>
    <a:solidFill>
      <a:schemeClr val="bg1">
        <a:lumMod val="95000"/>
      </a:schemeClr>
    </a:solidFill>
    <a:ln w="9525" cap="flat" cmpd="sng" algn="ctr">
      <a:no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9/6/24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9/6/24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1657417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4110491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4157033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4103100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3795102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7</a:t>
            </a:fld>
            <a:endParaRPr lang="en-US" dirty="0"/>
          </a:p>
        </p:txBody>
      </p:sp>
    </p:spTree>
    <p:extLst>
      <p:ext uri="{BB962C8B-B14F-4D97-AF65-F5344CB8AC3E}">
        <p14:creationId xmlns:p14="http://schemas.microsoft.com/office/powerpoint/2010/main" val="419862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9/6/24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9" r:id="rId12"/>
    <p:sldLayoutId id="2147483717" r:id="rId13"/>
    <p:sldLayoutId id="2147483672" r:id="rId1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mailto:Hakeemsalaudeen01@gmail.com" TargetMode="Externa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Autofit/>
          </a:bodyPr>
          <a:lstStyle/>
          <a:p>
            <a:r>
              <a:rPr lang="en-US" dirty="0"/>
              <a:t>INSIGHT FROM PORCH AND </a:t>
            </a:r>
            <a:r>
              <a:rPr lang="en-US"/>
              <a:t>POSSEY DATABASE</a:t>
            </a:r>
            <a:br>
              <a:rPr lang="en-US"/>
            </a:br>
            <a:r>
              <a:rPr lang="en-US"/>
              <a:t>(GROUP 4)</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INTRODUCTION</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316801" y="1997132"/>
            <a:ext cx="9633600" cy="4232218"/>
          </a:xfrm>
        </p:spPr>
        <p:txBody>
          <a:bodyPr>
            <a:normAutofit/>
          </a:bodyPr>
          <a:lstStyle/>
          <a:p>
            <a:pPr marL="0" indent="0" algn="just">
              <a:buNone/>
            </a:pPr>
            <a:r>
              <a:rPr lang="en-GB" sz="2400" dirty="0"/>
              <a:t>Parch and Posey, a manufacturer and distributor of Standard, Gloss, and Poster paper, employs a sales team of 50 representatives across the Northwest, Southeast, West, and Midwest regions of the United States. By analysing sales data, we aim to optimize our business operations and increase revenue</a:t>
            </a:r>
            <a:endParaRPr lang="en-GB" sz="2400" b="0" i="0" dirty="0">
              <a:solidFill>
                <a:srgbClr val="242424"/>
              </a:solidFill>
              <a:effectLst/>
              <a:latin typeface="source-serif-pro"/>
            </a:endParaRPr>
          </a:p>
        </p:txBody>
      </p:sp>
    </p:spTree>
    <p:extLst>
      <p:ext uri="{BB962C8B-B14F-4D97-AF65-F5344CB8AC3E}">
        <p14:creationId xmlns:p14="http://schemas.microsoft.com/office/powerpoint/2010/main" val="3233466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2C602EC3-0115-4FB6-BAA7-BCA17E611651}"/>
              </a:ext>
            </a:extLst>
          </p:cNvPr>
          <p:cNvSpPr>
            <a:spLocks noGrp="1"/>
          </p:cNvSpPr>
          <p:nvPr>
            <p:ph type="subTitle" idx="4294967295"/>
          </p:nvPr>
        </p:nvSpPr>
        <p:spPr>
          <a:xfrm>
            <a:off x="7462684" y="901741"/>
            <a:ext cx="4524804" cy="5250937"/>
          </a:xfrm>
        </p:spPr>
        <p:txBody>
          <a:bodyPr anchor="t">
            <a:normAutofit/>
          </a:bodyPr>
          <a:lstStyle/>
          <a:p>
            <a:pPr algn="l">
              <a:buFont typeface="Arial" panose="020B0604020202020204" pitchFamily="34" charset="0"/>
              <a:buChar char="•"/>
            </a:pPr>
            <a:r>
              <a:rPr lang="en-GB" b="1" i="0" dirty="0">
                <a:solidFill>
                  <a:schemeClr val="tx1"/>
                </a:solidFill>
                <a:effectLst/>
                <a:latin typeface="-apple-system"/>
              </a:rPr>
              <a:t>Top-Performing Product: Standard Paper is our leading product.</a:t>
            </a:r>
          </a:p>
          <a:p>
            <a:pPr algn="l">
              <a:buFont typeface="Arial" panose="020B0604020202020204" pitchFamily="34" charset="0"/>
              <a:buChar char="•"/>
            </a:pPr>
            <a:r>
              <a:rPr lang="en-GB" b="1" i="0" dirty="0">
                <a:solidFill>
                  <a:schemeClr val="tx1"/>
                </a:solidFill>
                <a:effectLst/>
                <a:latin typeface="-apple-system"/>
              </a:rPr>
              <a:t>Revenue Contribution: Accounts for 41.8% of total revenue.</a:t>
            </a:r>
          </a:p>
          <a:p>
            <a:pPr algn="l">
              <a:buFont typeface="Arial" panose="020B0604020202020204" pitchFamily="34" charset="0"/>
              <a:buChar char="•"/>
            </a:pPr>
            <a:r>
              <a:rPr lang="en-GB" b="1" i="0" dirty="0">
                <a:solidFill>
                  <a:schemeClr val="tx1"/>
                </a:solidFill>
                <a:effectLst/>
                <a:latin typeface="-apple-system"/>
              </a:rPr>
              <a:t>Order Representation: Represents 52.7% of total orders.</a:t>
            </a:r>
          </a:p>
          <a:p>
            <a:pPr algn="l">
              <a:buFont typeface="Arial" panose="020B0604020202020204" pitchFamily="34" charset="0"/>
              <a:buChar char="•"/>
            </a:pPr>
            <a:r>
              <a:rPr lang="en-GB" b="1" i="0" dirty="0">
                <a:solidFill>
                  <a:schemeClr val="tx1"/>
                </a:solidFill>
                <a:effectLst/>
                <a:latin typeface="-apple-system"/>
              </a:rPr>
              <a:t>Goal: Focus on strategies to maximize success further.</a:t>
            </a:r>
            <a:endParaRPr lang="en-GB" b="0" i="0" dirty="0">
              <a:solidFill>
                <a:schemeClr val="tx1"/>
              </a:solidFill>
              <a:effectLst/>
              <a:latin typeface="-apple-system"/>
            </a:endParaRPr>
          </a:p>
        </p:txBody>
      </p:sp>
      <p:graphicFrame>
        <p:nvGraphicFramePr>
          <p:cNvPr id="7" name="Chart 6">
            <a:extLst>
              <a:ext uri="{FF2B5EF4-FFF2-40B4-BE49-F238E27FC236}">
                <a16:creationId xmlns:a16="http://schemas.microsoft.com/office/drawing/2014/main" id="{E7B5DD77-01C7-5509-1756-0CC193241B17}"/>
              </a:ext>
            </a:extLst>
          </p:cNvPr>
          <p:cNvGraphicFramePr>
            <a:graphicFrameLocks/>
          </p:cNvGraphicFramePr>
          <p:nvPr>
            <p:extLst>
              <p:ext uri="{D42A27DB-BD31-4B8C-83A1-F6EECF244321}">
                <p14:modId xmlns:p14="http://schemas.microsoft.com/office/powerpoint/2010/main" val="1989666189"/>
              </p:ext>
            </p:extLst>
          </p:nvPr>
        </p:nvGraphicFramePr>
        <p:xfrm>
          <a:off x="547200" y="98250"/>
          <a:ext cx="5930401" cy="32633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407E44F3-97AE-AD19-5E64-AA48EF327F46}"/>
              </a:ext>
            </a:extLst>
          </p:cNvPr>
          <p:cNvGraphicFramePr>
            <a:graphicFrameLocks/>
          </p:cNvGraphicFramePr>
          <p:nvPr>
            <p:extLst>
              <p:ext uri="{D42A27DB-BD31-4B8C-83A1-F6EECF244321}">
                <p14:modId xmlns:p14="http://schemas.microsoft.com/office/powerpoint/2010/main" val="2720419139"/>
              </p:ext>
            </p:extLst>
          </p:nvPr>
        </p:nvGraphicFramePr>
        <p:xfrm>
          <a:off x="547200" y="3643199"/>
          <a:ext cx="5930401" cy="29934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9954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2C602EC3-0115-4FB6-BAA7-BCA17E611651}"/>
              </a:ext>
            </a:extLst>
          </p:cNvPr>
          <p:cNvSpPr>
            <a:spLocks noGrp="1"/>
          </p:cNvSpPr>
          <p:nvPr>
            <p:ph type="subTitle" idx="4294967295"/>
          </p:nvPr>
        </p:nvSpPr>
        <p:spPr>
          <a:xfrm>
            <a:off x="7462684" y="901741"/>
            <a:ext cx="4524804" cy="5250937"/>
          </a:xfrm>
        </p:spPr>
        <p:txBody>
          <a:bodyPr anchor="t">
            <a:normAutofit fontScale="92500" lnSpcReduction="20000"/>
          </a:bodyPr>
          <a:lstStyle/>
          <a:p>
            <a:pPr algn="l">
              <a:buFont typeface="Arial" panose="020B0604020202020204" pitchFamily="34" charset="0"/>
              <a:buChar char="•"/>
            </a:pPr>
            <a:r>
              <a:rPr lang="en-GB" b="1" i="0" dirty="0">
                <a:solidFill>
                  <a:schemeClr val="tx1"/>
                </a:solidFill>
                <a:effectLst/>
                <a:latin typeface="-apple-system"/>
              </a:rPr>
              <a:t>Remarkable Growth</a:t>
            </a:r>
            <a:r>
              <a:rPr lang="en-GB" b="0" i="0" dirty="0">
                <a:solidFill>
                  <a:schemeClr val="tx1"/>
                </a:solidFill>
                <a:effectLst/>
                <a:latin typeface="-apple-system"/>
              </a:rPr>
              <a:t>: The company saw significant growth beginning in 2013.</a:t>
            </a:r>
          </a:p>
          <a:p>
            <a:pPr algn="l">
              <a:buFont typeface="Arial" panose="020B0604020202020204" pitchFamily="34" charset="0"/>
              <a:buChar char="•"/>
            </a:pPr>
            <a:r>
              <a:rPr lang="en-GB" b="1" i="0" dirty="0">
                <a:solidFill>
                  <a:schemeClr val="tx1"/>
                </a:solidFill>
                <a:effectLst/>
                <a:latin typeface="-apple-system"/>
              </a:rPr>
              <a:t>Peak Revenue</a:t>
            </a:r>
            <a:r>
              <a:rPr lang="en-GB" b="0" i="0" dirty="0">
                <a:solidFill>
                  <a:schemeClr val="tx1"/>
                </a:solidFill>
                <a:effectLst/>
                <a:latin typeface="-apple-system"/>
              </a:rPr>
              <a:t>: Achieved a peak revenue of $12.8 million in 2016.</a:t>
            </a:r>
          </a:p>
          <a:p>
            <a:pPr algn="l">
              <a:buFont typeface="Arial" panose="020B0604020202020204" pitchFamily="34" charset="0"/>
              <a:buChar char="•"/>
            </a:pPr>
            <a:r>
              <a:rPr lang="en-GB" b="1" i="0" dirty="0">
                <a:solidFill>
                  <a:schemeClr val="tx1"/>
                </a:solidFill>
                <a:effectLst/>
                <a:latin typeface="-apple-system"/>
              </a:rPr>
              <a:t>2017 Revenue Dip</a:t>
            </a:r>
            <a:r>
              <a:rPr lang="en-GB" b="0" i="0" dirty="0">
                <a:solidFill>
                  <a:schemeClr val="tx1"/>
                </a:solidFill>
                <a:effectLst/>
                <a:latin typeface="-apple-system"/>
              </a:rPr>
              <a:t>: Experienced a decline to $78,000 in 2017, with data available only for January.</a:t>
            </a:r>
          </a:p>
          <a:p>
            <a:pPr algn="l">
              <a:buFont typeface="Arial" panose="020B0604020202020204" pitchFamily="34" charset="0"/>
              <a:buChar char="•"/>
            </a:pPr>
            <a:r>
              <a:rPr lang="en-GB" b="1" i="0" dirty="0">
                <a:solidFill>
                  <a:schemeClr val="tx1"/>
                </a:solidFill>
                <a:effectLst/>
                <a:latin typeface="-apple-system"/>
              </a:rPr>
              <a:t>Recommendation</a:t>
            </a:r>
            <a:r>
              <a:rPr lang="en-GB" b="0" i="0" dirty="0">
                <a:solidFill>
                  <a:schemeClr val="tx1"/>
                </a:solidFill>
                <a:effectLst/>
                <a:latin typeface="-apple-system"/>
              </a:rPr>
              <a:t>: It is advisable to continue the successful marketing strategies and sales policies implemented in 2016.</a:t>
            </a:r>
          </a:p>
        </p:txBody>
      </p:sp>
      <p:graphicFrame>
        <p:nvGraphicFramePr>
          <p:cNvPr id="4" name="Chart 3">
            <a:extLst>
              <a:ext uri="{FF2B5EF4-FFF2-40B4-BE49-F238E27FC236}">
                <a16:creationId xmlns:a16="http://schemas.microsoft.com/office/drawing/2014/main" id="{0C2ACDE8-2884-44E6-B0B5-3BE2C76266EB}"/>
              </a:ext>
            </a:extLst>
          </p:cNvPr>
          <p:cNvGraphicFramePr>
            <a:graphicFrameLocks/>
          </p:cNvGraphicFramePr>
          <p:nvPr/>
        </p:nvGraphicFramePr>
        <p:xfrm>
          <a:off x="135919" y="1000010"/>
          <a:ext cx="7179282" cy="5054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1258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2C602EC3-0115-4FB6-BAA7-BCA17E611651}"/>
              </a:ext>
            </a:extLst>
          </p:cNvPr>
          <p:cNvSpPr>
            <a:spLocks noGrp="1"/>
          </p:cNvSpPr>
          <p:nvPr>
            <p:ph type="subTitle" idx="4294967295"/>
          </p:nvPr>
        </p:nvSpPr>
        <p:spPr>
          <a:xfrm>
            <a:off x="7462684" y="901741"/>
            <a:ext cx="4524804" cy="5250937"/>
          </a:xfrm>
        </p:spPr>
        <p:txBody>
          <a:bodyPr anchor="t">
            <a:normAutofit fontScale="85000" lnSpcReduction="20000"/>
          </a:bodyPr>
          <a:lstStyle/>
          <a:p>
            <a:pPr algn="l">
              <a:buFont typeface="Arial" panose="020B0604020202020204" pitchFamily="34" charset="0"/>
              <a:buChar char="•"/>
            </a:pPr>
            <a:r>
              <a:rPr lang="en-GB" b="1" i="0" dirty="0">
                <a:solidFill>
                  <a:schemeClr val="tx1"/>
                </a:solidFill>
                <a:effectLst/>
                <a:latin typeface="-apple-system"/>
              </a:rPr>
              <a:t>Most Profitable Quarter: Q4 is the standout quarter for profitability.</a:t>
            </a:r>
          </a:p>
          <a:p>
            <a:pPr algn="l">
              <a:buFont typeface="Arial" panose="020B0604020202020204" pitchFamily="34" charset="0"/>
              <a:buChar char="•"/>
            </a:pPr>
            <a:r>
              <a:rPr lang="en-GB" b="1" i="0" dirty="0">
                <a:solidFill>
                  <a:schemeClr val="tx1"/>
                </a:solidFill>
                <a:effectLst/>
                <a:latin typeface="-apple-system"/>
              </a:rPr>
              <a:t>Least Profitable Quarter: Q2 is identified as the least profitable.</a:t>
            </a:r>
          </a:p>
          <a:p>
            <a:pPr algn="l">
              <a:buFont typeface="Arial" panose="020B0604020202020204" pitchFamily="34" charset="0"/>
              <a:buChar char="•"/>
            </a:pPr>
            <a:r>
              <a:rPr lang="en-GB" b="1" i="0" dirty="0">
                <a:solidFill>
                  <a:schemeClr val="tx1"/>
                </a:solidFill>
                <a:effectLst/>
                <a:latin typeface="-apple-system"/>
              </a:rPr>
              <a:t>Preparation Strategies for Q4:</a:t>
            </a:r>
          </a:p>
          <a:p>
            <a:pPr lvl="2">
              <a:buFont typeface="Arial" panose="020B0604020202020204" pitchFamily="34" charset="0"/>
              <a:buChar char="•"/>
            </a:pPr>
            <a:r>
              <a:rPr lang="en-GB" b="1" i="0" dirty="0">
                <a:solidFill>
                  <a:schemeClr val="tx1"/>
                </a:solidFill>
                <a:effectLst/>
                <a:latin typeface="-apple-system"/>
              </a:rPr>
              <a:t>Demand Forecasting: Anticipate order volumes to meet customer needs.</a:t>
            </a:r>
          </a:p>
          <a:p>
            <a:pPr lvl="2">
              <a:buFont typeface="Arial" panose="020B0604020202020204" pitchFamily="34" charset="0"/>
              <a:buChar char="•"/>
            </a:pPr>
            <a:r>
              <a:rPr lang="en-GB" b="1" i="0" dirty="0">
                <a:solidFill>
                  <a:schemeClr val="tx1"/>
                </a:solidFill>
                <a:effectLst/>
                <a:latin typeface="-apple-system"/>
              </a:rPr>
              <a:t>Supply Chain Optimization: Streamline processes to ensure timely deliveries.</a:t>
            </a:r>
          </a:p>
          <a:p>
            <a:pPr lvl="2">
              <a:buFont typeface="Arial" panose="020B0604020202020204" pitchFamily="34" charset="0"/>
              <a:buChar char="•"/>
            </a:pPr>
            <a:r>
              <a:rPr lang="en-GB" b="1" i="0" dirty="0">
                <a:solidFill>
                  <a:schemeClr val="tx1"/>
                </a:solidFill>
                <a:effectLst/>
                <a:latin typeface="-apple-system"/>
              </a:rPr>
              <a:t>Promotional Discounts: Implement discounts to boost sales during peak season.</a:t>
            </a:r>
            <a:endParaRPr lang="en-GB" b="0" i="0" dirty="0">
              <a:solidFill>
                <a:schemeClr val="tx1"/>
              </a:solidFill>
              <a:effectLst/>
              <a:latin typeface="-apple-system"/>
            </a:endParaRPr>
          </a:p>
        </p:txBody>
      </p:sp>
      <p:graphicFrame>
        <p:nvGraphicFramePr>
          <p:cNvPr id="2" name="Chart 1">
            <a:extLst>
              <a:ext uri="{FF2B5EF4-FFF2-40B4-BE49-F238E27FC236}">
                <a16:creationId xmlns:a16="http://schemas.microsoft.com/office/drawing/2014/main" id="{65A0BB1B-9879-31F0-346A-4C20E947D1B7}"/>
              </a:ext>
            </a:extLst>
          </p:cNvPr>
          <p:cNvGraphicFramePr>
            <a:graphicFrameLocks/>
          </p:cNvGraphicFramePr>
          <p:nvPr>
            <p:extLst>
              <p:ext uri="{D42A27DB-BD31-4B8C-83A1-F6EECF244321}">
                <p14:modId xmlns:p14="http://schemas.microsoft.com/office/powerpoint/2010/main" val="544718424"/>
              </p:ext>
            </p:extLst>
          </p:nvPr>
        </p:nvGraphicFramePr>
        <p:xfrm>
          <a:off x="204512" y="1067459"/>
          <a:ext cx="7053088" cy="4888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328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2C602EC3-0115-4FB6-BAA7-BCA17E611651}"/>
              </a:ext>
            </a:extLst>
          </p:cNvPr>
          <p:cNvSpPr>
            <a:spLocks noGrp="1"/>
          </p:cNvSpPr>
          <p:nvPr>
            <p:ph type="subTitle" idx="4294967295"/>
          </p:nvPr>
        </p:nvSpPr>
        <p:spPr>
          <a:xfrm>
            <a:off x="7099200" y="709478"/>
            <a:ext cx="4888288" cy="5669721"/>
          </a:xfrm>
        </p:spPr>
        <p:txBody>
          <a:bodyPr anchor="t">
            <a:normAutofit lnSpcReduction="10000"/>
          </a:bodyPr>
          <a:lstStyle/>
          <a:p>
            <a:pPr algn="l">
              <a:buFont typeface="Arial" panose="020B0604020202020204" pitchFamily="34" charset="0"/>
              <a:buChar char="•"/>
            </a:pPr>
            <a:r>
              <a:rPr lang="en-GB" b="1" i="0" dirty="0">
                <a:solidFill>
                  <a:schemeClr val="tx1"/>
                </a:solidFill>
                <a:effectLst/>
                <a:latin typeface="-apple-system"/>
              </a:rPr>
              <a:t>Regional Performance:</a:t>
            </a:r>
          </a:p>
          <a:p>
            <a:pPr lvl="2">
              <a:buFont typeface="Arial" panose="020B0604020202020204" pitchFamily="34" charset="0"/>
              <a:buChar char="•"/>
            </a:pPr>
            <a:r>
              <a:rPr lang="en-GB" b="1" i="0" dirty="0">
                <a:solidFill>
                  <a:schemeClr val="tx1"/>
                </a:solidFill>
                <a:effectLst/>
                <a:latin typeface="-apple-system"/>
              </a:rPr>
              <a:t>Highest Revenue Generator: The Northeast region leads in revenue generation.</a:t>
            </a:r>
          </a:p>
          <a:p>
            <a:pPr lvl="2">
              <a:buFont typeface="Arial" panose="020B0604020202020204" pitchFamily="34" charset="0"/>
              <a:buChar char="•"/>
            </a:pPr>
            <a:r>
              <a:rPr lang="en-GB" b="1" i="0" dirty="0">
                <a:solidFill>
                  <a:schemeClr val="tx1"/>
                </a:solidFill>
                <a:effectLst/>
                <a:latin typeface="-apple-system"/>
              </a:rPr>
              <a:t>Underperforming Region: The Midwest region shows lower revenue performance.</a:t>
            </a:r>
          </a:p>
          <a:p>
            <a:pPr algn="l">
              <a:buFont typeface="Arial" panose="020B0604020202020204" pitchFamily="34" charset="0"/>
              <a:buChar char="•"/>
            </a:pPr>
            <a:r>
              <a:rPr lang="en-GB" b="1" i="0" dirty="0">
                <a:solidFill>
                  <a:schemeClr val="tx1"/>
                </a:solidFill>
                <a:effectLst/>
                <a:latin typeface="-apple-system"/>
              </a:rPr>
              <a:t>Strategy for Improvement:</a:t>
            </a:r>
          </a:p>
          <a:p>
            <a:pPr lvl="2">
              <a:buFont typeface="Arial" panose="020B0604020202020204" pitchFamily="34" charset="0"/>
              <a:buChar char="•"/>
            </a:pPr>
            <a:r>
              <a:rPr lang="en-GB" b="1" i="0" dirty="0">
                <a:solidFill>
                  <a:schemeClr val="tx1"/>
                </a:solidFill>
                <a:effectLst/>
                <a:latin typeface="-apple-system"/>
              </a:rPr>
              <a:t>Intensify Marketing Efforts: Focus on enhancing marketing initiatives in the Midwest region to boost sales.</a:t>
            </a:r>
            <a:endParaRPr lang="en-GB" b="0" i="0" dirty="0">
              <a:solidFill>
                <a:schemeClr val="tx1"/>
              </a:solidFill>
              <a:effectLst/>
              <a:latin typeface="-apple-system"/>
            </a:endParaRPr>
          </a:p>
        </p:txBody>
      </p:sp>
      <p:graphicFrame>
        <p:nvGraphicFramePr>
          <p:cNvPr id="2" name="Chart 1">
            <a:extLst>
              <a:ext uri="{FF2B5EF4-FFF2-40B4-BE49-F238E27FC236}">
                <a16:creationId xmlns:a16="http://schemas.microsoft.com/office/drawing/2014/main" id="{5818B487-E837-796E-0E1F-F4D4CAA3AC50}"/>
              </a:ext>
            </a:extLst>
          </p:cNvPr>
          <p:cNvGraphicFramePr>
            <a:graphicFrameLocks/>
          </p:cNvGraphicFramePr>
          <p:nvPr>
            <p:extLst>
              <p:ext uri="{D42A27DB-BD31-4B8C-83A1-F6EECF244321}">
                <p14:modId xmlns:p14="http://schemas.microsoft.com/office/powerpoint/2010/main" val="1300135029"/>
              </p:ext>
            </p:extLst>
          </p:nvPr>
        </p:nvGraphicFramePr>
        <p:xfrm>
          <a:off x="204512" y="709478"/>
          <a:ext cx="6815488" cy="5119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78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2C602EC3-0115-4FB6-BAA7-BCA17E611651}"/>
              </a:ext>
            </a:extLst>
          </p:cNvPr>
          <p:cNvSpPr>
            <a:spLocks noGrp="1"/>
          </p:cNvSpPr>
          <p:nvPr>
            <p:ph type="subTitle" idx="4294967295"/>
          </p:nvPr>
        </p:nvSpPr>
        <p:spPr>
          <a:xfrm>
            <a:off x="7462684" y="901741"/>
            <a:ext cx="4524804" cy="5250937"/>
          </a:xfrm>
        </p:spPr>
        <p:txBody>
          <a:bodyPr anchor="t">
            <a:normAutofit/>
          </a:bodyPr>
          <a:lstStyle/>
          <a:p>
            <a:pPr algn="l">
              <a:buFont typeface="Arial" panose="020B0604020202020204" pitchFamily="34" charset="0"/>
              <a:buChar char="•"/>
            </a:pPr>
            <a:r>
              <a:rPr lang="en-GB" b="1" i="0" dirty="0">
                <a:solidFill>
                  <a:schemeClr val="tx1"/>
                </a:solidFill>
                <a:effectLst/>
                <a:latin typeface="-apple-system"/>
              </a:rPr>
              <a:t>Effective Strategy: Direct customer outreach is a key acquisition method.</a:t>
            </a:r>
          </a:p>
          <a:p>
            <a:pPr algn="l">
              <a:buFont typeface="Arial" panose="020B0604020202020204" pitchFamily="34" charset="0"/>
              <a:buChar char="•"/>
            </a:pPr>
            <a:r>
              <a:rPr lang="en-GB" b="1" i="0" dirty="0">
                <a:solidFill>
                  <a:schemeClr val="tx1"/>
                </a:solidFill>
                <a:effectLst/>
                <a:latin typeface="-apple-system"/>
              </a:rPr>
              <a:t>Customer Acquisition Impact: Responsible for 58% of our new customer acquisitions.</a:t>
            </a:r>
          </a:p>
          <a:p>
            <a:pPr algn="l">
              <a:buFont typeface="Arial" panose="020B0604020202020204" pitchFamily="34" charset="0"/>
              <a:buChar char="•"/>
            </a:pPr>
            <a:r>
              <a:rPr lang="en-GB" b="1" i="0" dirty="0">
                <a:solidFill>
                  <a:schemeClr val="tx1"/>
                </a:solidFill>
                <a:effectLst/>
                <a:latin typeface="-apple-system"/>
              </a:rPr>
              <a:t>Success Rate: This approach has proven to be the most successful in attracting new clients to Parch and Posey.</a:t>
            </a:r>
            <a:endParaRPr lang="en-GB" b="0" i="0" dirty="0">
              <a:solidFill>
                <a:schemeClr val="tx1"/>
              </a:solidFill>
              <a:effectLst/>
              <a:latin typeface="-apple-system"/>
            </a:endParaRPr>
          </a:p>
        </p:txBody>
      </p:sp>
      <p:graphicFrame>
        <p:nvGraphicFramePr>
          <p:cNvPr id="2" name="Chart 1">
            <a:extLst>
              <a:ext uri="{FF2B5EF4-FFF2-40B4-BE49-F238E27FC236}">
                <a16:creationId xmlns:a16="http://schemas.microsoft.com/office/drawing/2014/main" id="{14BCB867-D93C-C55C-00F3-F618C25BBB22}"/>
              </a:ext>
            </a:extLst>
          </p:cNvPr>
          <p:cNvGraphicFramePr>
            <a:graphicFrameLocks/>
          </p:cNvGraphicFramePr>
          <p:nvPr>
            <p:extLst>
              <p:ext uri="{D42A27DB-BD31-4B8C-83A1-F6EECF244321}">
                <p14:modId xmlns:p14="http://schemas.microsoft.com/office/powerpoint/2010/main" val="3636253709"/>
              </p:ext>
            </p:extLst>
          </p:nvPr>
        </p:nvGraphicFramePr>
        <p:xfrm>
          <a:off x="144000" y="901800"/>
          <a:ext cx="7128000" cy="5054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00713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427015" y="0"/>
            <a:ext cx="11337970" cy="3959508"/>
          </a:xfrm>
        </p:spPr>
        <p:txBody>
          <a:bodyPr wrap="square" anchor="b">
            <a:noAutofit/>
          </a:bodyPr>
          <a:lstStyle/>
          <a:p>
            <a:r>
              <a:rPr lang="en-US" sz="14900" dirty="0">
                <a:latin typeface="Brush Script MT" panose="03060802040406070304" pitchFamily="66" charset="0"/>
              </a:rPr>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a:xfrm>
            <a:off x="5767200" y="5630400"/>
            <a:ext cx="6215001" cy="1116000"/>
          </a:xfrm>
        </p:spPr>
        <p:txBody>
          <a:bodyPr>
            <a:normAutofit fontScale="92500" lnSpcReduction="10000"/>
          </a:bodyPr>
          <a:lstStyle/>
          <a:p>
            <a:pPr algn="r"/>
            <a:endParaRPr lang="en-US" sz="2400" dirty="0">
              <a:hlinkClick r:id="rId3"/>
            </a:endParaRPr>
          </a:p>
          <a:p>
            <a:pPr algn="r"/>
            <a:r>
              <a:rPr lang="en-US" sz="2400" i="1" dirty="0"/>
              <a:t>Ebunoluwa Ajani</a:t>
            </a:r>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{C25DA62B-7F7B-46DE-9F0A-F6411B192031}tf11158769_win32</Template>
  <TotalTime>1633</TotalTime>
  <Words>362</Words>
  <Application>Microsoft Macintosh PowerPoint</Application>
  <PresentationFormat>Widescreen</PresentationFormat>
  <Paragraphs>43</Paragraphs>
  <Slides>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Brush Script MT</vt:lpstr>
      <vt:lpstr>-apple-system</vt:lpstr>
      <vt:lpstr>Arial</vt:lpstr>
      <vt:lpstr>Avenir Next LT Pro</vt:lpstr>
      <vt:lpstr>Calibri</vt:lpstr>
      <vt:lpstr>Goudy Old Style</vt:lpstr>
      <vt:lpstr>source-serif-pro</vt:lpstr>
      <vt:lpstr>Wingdings</vt:lpstr>
      <vt:lpstr>FrostyVTI</vt:lpstr>
      <vt:lpstr>INSIGHT FROM PORCH AND POSSEY DATABASE (GROUP 4)</vt:lpstr>
      <vt:lpstr>INTRODUCTION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 FROM PORCH AND POSSEY DATABASE (GROUP 4)</dc:title>
  <dc:creator>Abdulhakeem Salaudeen</dc:creator>
  <cp:lastModifiedBy>Chidera Ozigbo</cp:lastModifiedBy>
  <cp:revision>5</cp:revision>
  <dcterms:created xsi:type="dcterms:W3CDTF">2024-09-05T15:19:03Z</dcterms:created>
  <dcterms:modified xsi:type="dcterms:W3CDTF">2024-09-06T20:00:03Z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