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13"/>
  </p:notesMasterIdLst>
  <p:handoutMasterIdLst>
    <p:handoutMasterId r:id="rId14"/>
  </p:handoutMasterIdLst>
  <p:sldIdLst>
    <p:sldId id="341" r:id="rId5"/>
    <p:sldId id="329" r:id="rId6"/>
    <p:sldId id="362" r:id="rId7"/>
    <p:sldId id="359" r:id="rId8"/>
    <p:sldId id="355" r:id="rId9"/>
    <p:sldId id="365" r:id="rId10"/>
    <p:sldId id="360" r:id="rId11"/>
    <p:sldId id="30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E5A"/>
    <a:srgbClr val="2D4C6C"/>
    <a:srgbClr val="446992"/>
    <a:srgbClr val="AEC2D8"/>
    <a:srgbClr val="98432A"/>
    <a:srgbClr val="D84400"/>
    <a:srgbClr val="44678D"/>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5196" autoAdjust="0"/>
  </p:normalViewPr>
  <p:slideViewPr>
    <p:cSldViewPr snapToGrid="0" showGuides="1">
      <p:cViewPr>
        <p:scale>
          <a:sx n="75" d="100"/>
          <a:sy n="75" d="100"/>
        </p:scale>
        <p:origin x="878" y="278"/>
      </p:cViewPr>
      <p:guideLst>
        <p:guide orient="horz" pos="1536"/>
        <p:guide pos="312"/>
      </p:guideLst>
    </p:cSldViewPr>
  </p:slideViewPr>
  <p:outlineViewPr>
    <p:cViewPr>
      <p:scale>
        <a:sx n="33" d="100"/>
        <a:sy n="33" d="100"/>
      </p:scale>
      <p:origin x="0" y="-139"/>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1/20/2025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1/20/2025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7B8CA-F3FC-C6B1-B6D7-5857A3518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14478-DA9E-0241-E56C-1E114E7373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9D199-36CE-2042-809A-FAF4C9B46C35}"/>
              </a:ext>
            </a:extLst>
          </p:cNvPr>
          <p:cNvSpPr>
            <a:spLocks noGrp="1"/>
          </p:cNvSpPr>
          <p:nvPr>
            <p:ph type="body" idx="1"/>
          </p:nvPr>
        </p:nvSpPr>
        <p:spPr/>
        <p:txBody>
          <a:bodyPr/>
          <a:lstStyle/>
          <a:p>
            <a:r>
              <a:rPr lang="en-US" b="1" dirty="0"/>
              <a:t>Title</a:t>
            </a:r>
            <a:r>
              <a:rPr lang="en-US" dirty="0"/>
              <a:t>: </a:t>
            </a:r>
            <a:r>
              <a:rPr lang="en-US" b="1" dirty="0"/>
              <a:t>UK Mobile Market Insights: October to December 2019</a:t>
            </a:r>
            <a:endParaRPr lang="en-US" dirty="0"/>
          </a:p>
          <a:p>
            <a:r>
              <a:rPr lang="en-US" b="1" dirty="0"/>
              <a:t>Key Insights</a:t>
            </a:r>
            <a:r>
              <a:rPr lang="en-US" dirty="0"/>
              <a:t>:</a:t>
            </a:r>
          </a:p>
          <a:p>
            <a:pPr>
              <a:buFont typeface="Arial" panose="020B0604020202020204" pitchFamily="34" charset="0"/>
              <a:buChar char="•"/>
            </a:pPr>
            <a:r>
              <a:rPr lang="en-US" dirty="0"/>
              <a:t>The UK Mobile Market recorded </a:t>
            </a:r>
            <a:r>
              <a:rPr lang="en-US" b="1" dirty="0"/>
              <a:t>average weekly sales</a:t>
            </a:r>
            <a:r>
              <a:rPr lang="en-US" dirty="0"/>
              <a:t> of </a:t>
            </a:r>
            <a:r>
              <a:rPr lang="en-US" b="1" dirty="0"/>
              <a:t>92K Handsets</a:t>
            </a:r>
            <a:r>
              <a:rPr lang="en-US" dirty="0"/>
              <a:t> and </a:t>
            </a:r>
            <a:r>
              <a:rPr lang="en-US" b="1" dirty="0"/>
              <a:t>82K SIMO plans</a:t>
            </a:r>
            <a:r>
              <a:rPr lang="en-US" dirty="0"/>
              <a:t>, with </a:t>
            </a:r>
            <a:r>
              <a:rPr lang="en-US" b="1" dirty="0"/>
              <a:t>November</a:t>
            </a:r>
            <a:r>
              <a:rPr lang="en-US" dirty="0"/>
              <a:t> witnessing the </a:t>
            </a:r>
            <a:r>
              <a:rPr lang="en-US" b="1" dirty="0"/>
              <a:t>highest sales difference of ~79K units</a:t>
            </a:r>
            <a:r>
              <a:rPr lang="en-US" dirty="0"/>
              <a:t>.</a:t>
            </a:r>
          </a:p>
          <a:p>
            <a:pPr>
              <a:buFont typeface="Arial" panose="020B0604020202020204" pitchFamily="34" charset="0"/>
              <a:buChar char="•"/>
            </a:pPr>
            <a:r>
              <a:rPr lang="en-US" b="1" dirty="0"/>
              <a:t>PAYM Handset plans</a:t>
            </a:r>
            <a:r>
              <a:rPr lang="en-US" dirty="0"/>
              <a:t> from </a:t>
            </a:r>
            <a:r>
              <a:rPr lang="en-US" b="1" dirty="0"/>
              <a:t>O2</a:t>
            </a:r>
            <a:r>
              <a:rPr lang="en-US" dirty="0"/>
              <a:t> and </a:t>
            </a:r>
            <a:r>
              <a:rPr lang="en-US" b="1" dirty="0"/>
              <a:t>Tesco Mobile</a:t>
            </a:r>
            <a:r>
              <a:rPr lang="en-US" dirty="0"/>
              <a:t> drove the sales surge in November, contributing significantly to the peak performance.</a:t>
            </a:r>
          </a:p>
          <a:p>
            <a:pPr>
              <a:buFont typeface="Arial" panose="020B0604020202020204" pitchFamily="34" charset="0"/>
              <a:buChar char="•"/>
            </a:pPr>
            <a:r>
              <a:rPr lang="en-US" b="1" dirty="0"/>
              <a:t>SIMO plans</a:t>
            </a:r>
            <a:r>
              <a:rPr lang="en-US" dirty="0"/>
              <a:t> consistently performed well, led by </a:t>
            </a:r>
            <a:r>
              <a:rPr lang="en-US" b="1" dirty="0"/>
              <a:t>EE</a:t>
            </a:r>
            <a:r>
              <a:rPr lang="en-US" dirty="0"/>
              <a:t> and </a:t>
            </a:r>
            <a:r>
              <a:rPr lang="en-US" b="1" dirty="0"/>
              <a:t>Vodafone</a:t>
            </a:r>
            <a:r>
              <a:rPr lang="en-US" dirty="0"/>
              <a:t>, supported by attractive data-focused promotions.</a:t>
            </a:r>
          </a:p>
          <a:p>
            <a:pPr>
              <a:buFont typeface="Arial" panose="020B0604020202020204" pitchFamily="34" charset="0"/>
              <a:buChar char="•"/>
            </a:pPr>
            <a:r>
              <a:rPr lang="en-US" dirty="0"/>
              <a:t>Promotional activities, particularly on </a:t>
            </a:r>
            <a:r>
              <a:rPr lang="en-US" b="1" dirty="0"/>
              <a:t>PAYM plans</a:t>
            </a:r>
            <a:r>
              <a:rPr lang="en-US" dirty="0"/>
              <a:t>, and competitive </a:t>
            </a:r>
            <a:r>
              <a:rPr lang="en-US" b="1" dirty="0"/>
              <a:t>data boosts</a:t>
            </a:r>
            <a:r>
              <a:rPr lang="en-US" dirty="0"/>
              <a:t> played a crucial role in driving segment-specific sales trends.</a:t>
            </a:r>
          </a:p>
          <a:p>
            <a:endParaRPr lang="en-US" dirty="0"/>
          </a:p>
          <a:p>
            <a:r>
              <a:rPr lang="en-US" dirty="0"/>
              <a:t>MLR is correlated to Average monthly cost</a:t>
            </a:r>
          </a:p>
          <a:p>
            <a:endParaRPr lang="en-US" dirty="0"/>
          </a:p>
          <a:p>
            <a:r>
              <a:rPr lang="en-US" dirty="0"/>
              <a:t>Cost significantly affects sales by influencing pricing, profitability, and consumer purchasing behavior. Here's a breakdown of how cost impacts sales:</a:t>
            </a:r>
          </a:p>
          <a:p>
            <a:r>
              <a:rPr lang="en-US" b="1" dirty="0"/>
              <a:t>1. Pricing Strategies</a:t>
            </a:r>
          </a:p>
          <a:p>
            <a:pPr>
              <a:buFont typeface="Arial" panose="020B0604020202020204" pitchFamily="34" charset="0"/>
              <a:buChar char="•"/>
            </a:pPr>
            <a:r>
              <a:rPr lang="en-US" b="1" dirty="0"/>
              <a:t>Cost as the Basis for Pricing:</a:t>
            </a:r>
            <a:r>
              <a:rPr lang="en-US" dirty="0"/>
              <a:t> Businesses set prices by adding a markup to the cost to ensure profitability. Higher costs often lead to higher prices, which can reduce sales if the product becomes unaffordable or uncompetitive.</a:t>
            </a:r>
          </a:p>
          <a:p>
            <a:pPr>
              <a:buFont typeface="Arial" panose="020B0604020202020204" pitchFamily="34" charset="0"/>
              <a:buChar char="•"/>
            </a:pPr>
            <a:r>
              <a:rPr lang="en-US" b="1" dirty="0"/>
              <a:t>Example:</a:t>
            </a:r>
            <a:r>
              <a:rPr lang="en-US" dirty="0"/>
              <a:t> In the Telco sector, if the cost of rolling out 5G infrastructure is high, providers may charge premium prices for 5G plans. If customers perceive these prices as too high, adoption rates may slow.</a:t>
            </a:r>
          </a:p>
          <a:p>
            <a:r>
              <a:rPr lang="en-US" b="1" dirty="0"/>
              <a:t>2. Profit Margins and Flexibility</a:t>
            </a:r>
          </a:p>
          <a:p>
            <a:pPr>
              <a:buFont typeface="Arial" panose="020B0604020202020204" pitchFamily="34" charset="0"/>
              <a:buChar char="•"/>
            </a:pPr>
            <a:r>
              <a:rPr lang="en-US" b="1" dirty="0"/>
              <a:t>Low Costs Enable Competitive Pricing:</a:t>
            </a:r>
            <a:r>
              <a:rPr lang="en-US" dirty="0"/>
              <a:t> Businesses with lower costs can offer competitive prices while maintaining profitability, driving higher sales volumes.</a:t>
            </a:r>
          </a:p>
          <a:p>
            <a:pPr>
              <a:buFont typeface="Arial" panose="020B0604020202020204" pitchFamily="34" charset="0"/>
              <a:buChar char="•"/>
            </a:pPr>
            <a:r>
              <a:rPr lang="en-US" b="1" dirty="0"/>
              <a:t>Example:</a:t>
            </a:r>
            <a:r>
              <a:rPr lang="en-US" dirty="0"/>
              <a:t> MVNOs often operate with lower infrastructure costs by leasing network access, enabling them to offer cheaper plans that attract price-sensitive customers.</a:t>
            </a:r>
          </a:p>
          <a:p>
            <a:pPr>
              <a:buFont typeface="Arial" panose="020B0604020202020204" pitchFamily="34" charset="0"/>
              <a:buChar char="•"/>
            </a:pPr>
            <a:r>
              <a:rPr lang="en-US" b="1" dirty="0"/>
              <a:t>High Costs Can Limit Discounts:</a:t>
            </a:r>
            <a:r>
              <a:rPr lang="en-US" dirty="0"/>
              <a:t> If costs are high, a company may lack flexibility to offer promotions, potentially losing customers to competitors.</a:t>
            </a:r>
          </a:p>
          <a:p>
            <a:r>
              <a:rPr lang="en-US" b="1" dirty="0"/>
              <a:t>3. Perceived Value</a:t>
            </a:r>
          </a:p>
          <a:p>
            <a:pPr>
              <a:buFont typeface="Arial" panose="020B0604020202020204" pitchFamily="34" charset="0"/>
              <a:buChar char="•"/>
            </a:pPr>
            <a:r>
              <a:rPr lang="en-US" b="1" dirty="0"/>
              <a:t>High Cost Doesn’t Always Deter Sales:</a:t>
            </a:r>
            <a:r>
              <a:rPr lang="en-US" dirty="0"/>
              <a:t> If customers perceive the product as high-value or essential, they may be willing to pay a premium, even if costs and prices are high.</a:t>
            </a:r>
          </a:p>
          <a:p>
            <a:pPr>
              <a:buFont typeface="Arial" panose="020B0604020202020204" pitchFamily="34" charset="0"/>
              <a:buChar char="•"/>
            </a:pPr>
            <a:r>
              <a:rPr lang="en-US" b="1" dirty="0"/>
              <a:t>Example:</a:t>
            </a:r>
            <a:r>
              <a:rPr lang="en-US" dirty="0"/>
              <a:t> A Telco provider offering exclusive, reliable network coverage may sustain high sales even with higher pricing.</a:t>
            </a:r>
          </a:p>
          <a:p>
            <a:r>
              <a:rPr lang="en-US" b="1" dirty="0"/>
              <a:t>4. Customer Demand and Affordability</a:t>
            </a:r>
          </a:p>
          <a:p>
            <a:pPr>
              <a:buFont typeface="Arial" panose="020B0604020202020204" pitchFamily="34" charset="0"/>
              <a:buChar char="•"/>
            </a:pPr>
            <a:r>
              <a:rPr lang="en-US" b="1" dirty="0"/>
              <a:t>Price Elasticity of Demand:</a:t>
            </a:r>
            <a:r>
              <a:rPr lang="en-US" dirty="0"/>
              <a:t> The relationship between cost, pricing, and demand depends on how sensitive customers are to price changes. </a:t>
            </a:r>
          </a:p>
          <a:p>
            <a:pPr marL="742950" lvl="1" indent="-285750">
              <a:buFont typeface="Arial" panose="020B0604020202020204" pitchFamily="34" charset="0"/>
              <a:buChar char="•"/>
            </a:pPr>
            <a:r>
              <a:rPr lang="en-US" dirty="0"/>
              <a:t>If a product is price-sensitive (elastic), higher prices due to higher costs can result in reduced sales.</a:t>
            </a:r>
          </a:p>
          <a:p>
            <a:pPr marL="742950" lvl="1" indent="-285750">
              <a:buFont typeface="Arial" panose="020B0604020202020204" pitchFamily="34" charset="0"/>
              <a:buChar char="•"/>
            </a:pPr>
            <a:r>
              <a:rPr lang="en-US" dirty="0"/>
              <a:t>If the product is inelastic (e.g., essential services), sales may not drop significantly despite higher prices.</a:t>
            </a:r>
          </a:p>
          <a:p>
            <a:pPr>
              <a:buFont typeface="Arial" panose="020B0604020202020204" pitchFamily="34" charset="0"/>
              <a:buChar char="•"/>
            </a:pPr>
            <a:r>
              <a:rPr lang="en-US" b="1" dirty="0"/>
              <a:t>Example:</a:t>
            </a:r>
            <a:r>
              <a:rPr lang="en-US" dirty="0"/>
              <a:t> Basic mobile connectivity plans are often inelastic, but premium add-ons like international roaming may see reduced sales if prices rise due to higher costs.</a:t>
            </a:r>
          </a:p>
          <a:p>
            <a:r>
              <a:rPr lang="en-US" b="1" dirty="0"/>
              <a:t>5. Cost Reduction to Boost Sales</a:t>
            </a:r>
          </a:p>
          <a:p>
            <a:pPr>
              <a:buFont typeface="Arial" panose="020B0604020202020204" pitchFamily="34" charset="0"/>
              <a:buChar char="•"/>
            </a:pPr>
            <a:r>
              <a:rPr lang="en-US" b="1" dirty="0"/>
              <a:t>Operational Efficiency:</a:t>
            </a:r>
            <a:r>
              <a:rPr lang="en-US" dirty="0"/>
              <a:t> Companies that manage costs effectively (e.g., through automation or economies of scale) can reduce prices or increase marketing spend, driving more sales.</a:t>
            </a:r>
          </a:p>
          <a:p>
            <a:pPr>
              <a:buFont typeface="Arial" panose="020B0604020202020204" pitchFamily="34" charset="0"/>
              <a:buChar char="•"/>
            </a:pPr>
            <a:r>
              <a:rPr lang="en-US" b="1" dirty="0"/>
              <a:t>Example:</a:t>
            </a:r>
            <a:r>
              <a:rPr lang="en-US" dirty="0"/>
              <a:t> A Telco operator that reduces network maintenance costs could offer more competitive tariffs, attracting more customers.</a:t>
            </a:r>
          </a:p>
          <a:p>
            <a:r>
              <a:rPr lang="en-US" b="1" dirty="0"/>
              <a:t>6. Psychological Pricing</a:t>
            </a:r>
          </a:p>
          <a:p>
            <a:pPr>
              <a:buFont typeface="Arial" panose="020B0604020202020204" pitchFamily="34" charset="0"/>
              <a:buChar char="•"/>
            </a:pPr>
            <a:r>
              <a:rPr lang="en-US" dirty="0"/>
              <a:t>If customers associate higher costs with better quality, businesses can leverage premium pricing to attract specific segments, even if overall sales volume is lower.</a:t>
            </a:r>
          </a:p>
          <a:p>
            <a:pPr>
              <a:buFont typeface="Arial" panose="020B0604020202020204" pitchFamily="34" charset="0"/>
              <a:buChar char="•"/>
            </a:pPr>
            <a:r>
              <a:rPr lang="en-US" dirty="0"/>
              <a:t>Conversely, aggressive cost-cutting leading to overly low prices may damage perceived quality and reduce sales.</a:t>
            </a:r>
          </a:p>
          <a:p>
            <a:r>
              <a:rPr lang="en-US" b="1" dirty="0"/>
              <a:t>Summary:</a:t>
            </a:r>
          </a:p>
          <a:p>
            <a:r>
              <a:rPr lang="en-US" dirty="0"/>
              <a:t>Cost affects sales primarily by shaping pricing, which influences customer behavior and market competitiveness. Companies need to balance cost management, pricing strategy, and perceived value to maximize sales without compromising profitability or customer satisfaction.</a:t>
            </a:r>
          </a:p>
          <a:p>
            <a:endParaRPr lang="en-US" dirty="0"/>
          </a:p>
        </p:txBody>
      </p:sp>
      <p:sp>
        <p:nvSpPr>
          <p:cNvPr id="4" name="Slide Number Placeholder 3">
            <a:extLst>
              <a:ext uri="{FF2B5EF4-FFF2-40B4-BE49-F238E27FC236}">
                <a16:creationId xmlns:a16="http://schemas.microsoft.com/office/drawing/2014/main" id="{506F5BD1-8B05-5CED-2DD9-B4F7475DC908}"/>
              </a:ext>
            </a:extLst>
          </p:cNvPr>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2727393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286EA-708D-CBD1-6304-3690BAC2D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A6BB1-0E85-B4A9-CB22-13999D47B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559AF-102C-F0E5-2A4B-7D101E413C08}"/>
              </a:ext>
            </a:extLst>
          </p:cNvPr>
          <p:cNvSpPr>
            <a:spLocks noGrp="1"/>
          </p:cNvSpPr>
          <p:nvPr>
            <p:ph type="body" idx="1"/>
          </p:nvPr>
        </p:nvSpPr>
        <p:spPr/>
        <p:txBody>
          <a:bodyPr/>
          <a:lstStyle/>
          <a:p>
            <a:r>
              <a:rPr lang="en-US" b="1" dirty="0"/>
              <a:t>Title</a:t>
            </a:r>
            <a:r>
              <a:rPr lang="en-US" dirty="0"/>
              <a:t>: </a:t>
            </a:r>
            <a:r>
              <a:rPr lang="en-US" b="1" dirty="0"/>
              <a:t>Pricing Brackets and Segment Preferences in the UK Mobile Market</a:t>
            </a:r>
          </a:p>
          <a:p>
            <a:r>
              <a:rPr lang="en-US" altLang="zh-CN" dirty="0">
                <a:solidFill>
                  <a:srgbClr val="263E5A"/>
                </a:solidFill>
                <a:latin typeface="Posterama Text Black (Headings)"/>
              </a:rPr>
              <a:t>How did Segments Impact Sales Performance?</a:t>
            </a:r>
            <a:endParaRPr lang="en-US" dirty="0"/>
          </a:p>
          <a:p>
            <a:r>
              <a:rPr lang="en-US" b="1" dirty="0"/>
              <a:t>Key Insights</a:t>
            </a:r>
            <a:r>
              <a:rPr lang="en-US" dirty="0"/>
              <a:t>:</a:t>
            </a:r>
          </a:p>
          <a:p>
            <a:pPr>
              <a:buFont typeface="Arial" panose="020B0604020202020204" pitchFamily="34" charset="0"/>
              <a:buChar char="•"/>
            </a:pPr>
            <a:r>
              <a:rPr lang="en-US" dirty="0"/>
              <a:t>Sales were distributed across different pricing brackets, revealing </a:t>
            </a:r>
            <a:r>
              <a:rPr lang="en-US" b="1" dirty="0"/>
              <a:t>clear consumer preferences</a:t>
            </a:r>
            <a:r>
              <a:rPr lang="en-US" dirty="0"/>
              <a:t> in both SIMO and Handset segments.</a:t>
            </a:r>
          </a:p>
          <a:p>
            <a:pPr>
              <a:buFont typeface="Arial" panose="020B0604020202020204" pitchFamily="34" charset="0"/>
              <a:buChar char="•"/>
            </a:pPr>
            <a:r>
              <a:rPr lang="en-US" b="1" dirty="0"/>
              <a:t>SIMO Plans</a:t>
            </a:r>
            <a:r>
              <a:rPr lang="en-US" dirty="0"/>
              <a:t>: Performance was heavily influenced by the </a:t>
            </a:r>
            <a:r>
              <a:rPr lang="en-US" b="1" dirty="0"/>
              <a:t>£0.00-£9.99</a:t>
            </a:r>
            <a:r>
              <a:rPr lang="en-US" dirty="0"/>
              <a:t> and </a:t>
            </a:r>
            <a:r>
              <a:rPr lang="en-US" b="1" dirty="0"/>
              <a:t>£10.00-£14.99</a:t>
            </a:r>
            <a:r>
              <a:rPr lang="en-US" dirty="0"/>
              <a:t> brackets, indicating that users </a:t>
            </a:r>
            <a:r>
              <a:rPr lang="en-US" b="1" dirty="0"/>
              <a:t>favor cheaper plans</a:t>
            </a:r>
            <a:r>
              <a:rPr lang="en-US" dirty="0"/>
              <a:t>.</a:t>
            </a:r>
          </a:p>
          <a:p>
            <a:pPr>
              <a:buFont typeface="Arial" panose="020B0604020202020204" pitchFamily="34" charset="0"/>
              <a:buChar char="•"/>
            </a:pPr>
            <a:r>
              <a:rPr lang="en-US" b="1" dirty="0"/>
              <a:t>Handset Plans</a:t>
            </a:r>
            <a:r>
              <a:rPr lang="en-US" dirty="0"/>
              <a:t>: Users showed a preference for </a:t>
            </a:r>
            <a:r>
              <a:rPr lang="en-US" b="1" dirty="0"/>
              <a:t>mid-range pricing</a:t>
            </a:r>
            <a:r>
              <a:rPr lang="en-US" dirty="0"/>
              <a:t>, particularly in the </a:t>
            </a:r>
            <a:r>
              <a:rPr lang="en-US" b="1" dirty="0"/>
              <a:t>£20.00-£29.99</a:t>
            </a:r>
            <a:r>
              <a:rPr lang="en-US" dirty="0"/>
              <a:t> and </a:t>
            </a:r>
            <a:r>
              <a:rPr lang="en-US" b="1" dirty="0"/>
              <a:t>£30.00-£39.99</a:t>
            </a:r>
            <a:r>
              <a:rPr lang="en-US" dirty="0"/>
              <a:t> brackets, which reflected in the overall </a:t>
            </a:r>
            <a:r>
              <a:rPr lang="en-US" b="1" dirty="0"/>
              <a:t>sales volume dominance</a:t>
            </a:r>
            <a:r>
              <a:rPr lang="en-US" dirty="0"/>
              <a:t>.</a:t>
            </a:r>
          </a:p>
          <a:p>
            <a:pPr>
              <a:buFont typeface="Arial" panose="020B0604020202020204" pitchFamily="34" charset="0"/>
              <a:buChar char="•"/>
            </a:pPr>
            <a:r>
              <a:rPr lang="en-US" dirty="0"/>
              <a:t>These trends emphasize the </a:t>
            </a:r>
            <a:r>
              <a:rPr lang="en-US" b="1" dirty="0"/>
              <a:t>importance of pricing strategy</a:t>
            </a:r>
            <a:r>
              <a:rPr lang="en-US" dirty="0"/>
              <a:t> tailored to segment-specific consumer behavior.</a:t>
            </a:r>
          </a:p>
          <a:p>
            <a:endParaRPr lang="en-US" dirty="0"/>
          </a:p>
          <a:p>
            <a:r>
              <a:rPr lang="en-US" dirty="0"/>
              <a:t>1. Cost-based pricing: When the subscriber meets the fixed cost with the fixed fee</a:t>
            </a:r>
          </a:p>
          <a:p>
            <a:r>
              <a:rPr lang="en-US" dirty="0"/>
              <a:t>2. Value-based pricing: Focuses on the value given (Flat or variable rates)</a:t>
            </a:r>
          </a:p>
          <a:p>
            <a:r>
              <a:rPr lang="en-US" dirty="0"/>
              <a:t>3. Bundling and discount pricing: Subscribers get a discount for making large transactions</a:t>
            </a:r>
          </a:p>
          <a:p>
            <a:r>
              <a:rPr lang="en-US" dirty="0"/>
              <a:t>Usually, telecom operators simplify these pricing techniques using revenue drivers (ex: monthly fees) and cost drivers (ex: subsidized devices, Value Added Services (VAS)) while having a floor margin for each offered service.</a:t>
            </a:r>
          </a:p>
        </p:txBody>
      </p:sp>
      <p:sp>
        <p:nvSpPr>
          <p:cNvPr id="4" name="Slide Number Placeholder 3">
            <a:extLst>
              <a:ext uri="{FF2B5EF4-FFF2-40B4-BE49-F238E27FC236}">
                <a16:creationId xmlns:a16="http://schemas.microsoft.com/office/drawing/2014/main" id="{228327D1-428E-A254-5F46-142310314B4A}"/>
              </a:ext>
            </a:extLst>
          </p:cNvPr>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84921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08162-78EB-9DEB-7B78-761B4D381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E32167-4680-CC25-2DED-C0BDD6EFE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0C41F-9206-5E89-4A13-B782A62C9766}"/>
              </a:ext>
            </a:extLst>
          </p:cNvPr>
          <p:cNvSpPr>
            <a:spLocks noGrp="1"/>
          </p:cNvSpPr>
          <p:nvPr>
            <p:ph type="body" idx="1"/>
          </p:nvPr>
        </p:nvSpPr>
        <p:spPr/>
        <p:txBody>
          <a:bodyPr/>
          <a:lstStyle/>
          <a:p>
            <a:r>
              <a:rPr lang="en-US" b="1" dirty="0"/>
              <a:t>Title</a:t>
            </a:r>
            <a:r>
              <a:rPr lang="en-US" dirty="0"/>
              <a:t>: </a:t>
            </a:r>
            <a:r>
              <a:rPr lang="en-US" b="1" dirty="0"/>
              <a:t>Network Tariff Plans and Offer Dynamics</a:t>
            </a:r>
          </a:p>
          <a:p>
            <a:r>
              <a:rPr lang="en-US" altLang="zh-CN" dirty="0">
                <a:solidFill>
                  <a:srgbClr val="263E5A"/>
                </a:solidFill>
                <a:latin typeface="Posterama Text Black (Headings)"/>
              </a:rPr>
              <a:t>What Tariff Offers were most popular Across Segment?</a:t>
            </a:r>
            <a:endParaRPr lang="en-US" dirty="0"/>
          </a:p>
          <a:p>
            <a:r>
              <a:rPr lang="en-US" b="1" dirty="0"/>
              <a:t>Key Insights</a:t>
            </a:r>
            <a:r>
              <a:rPr lang="en-US" dirty="0"/>
              <a:t>:</a:t>
            </a:r>
          </a:p>
          <a:p>
            <a:pPr>
              <a:buFont typeface="Arial" panose="020B0604020202020204" pitchFamily="34" charset="0"/>
              <a:buChar char="•"/>
            </a:pPr>
            <a:r>
              <a:rPr lang="en-US" b="1" dirty="0"/>
              <a:t>December</a:t>
            </a:r>
            <a:r>
              <a:rPr lang="en-US" dirty="0"/>
              <a:t> had the highest number of tariff plans, likely influenced by </a:t>
            </a:r>
            <a:r>
              <a:rPr lang="en-US" b="1" dirty="0"/>
              <a:t>holiday season promotions</a:t>
            </a:r>
            <a:r>
              <a:rPr lang="en-US" dirty="0"/>
              <a:t>.</a:t>
            </a:r>
          </a:p>
          <a:p>
            <a:pPr>
              <a:buFont typeface="Arial" panose="020B0604020202020204" pitchFamily="34" charset="0"/>
              <a:buChar char="•"/>
            </a:pPr>
            <a:r>
              <a:rPr lang="en-US" b="1" dirty="0"/>
              <a:t>PAYM Plans</a:t>
            </a:r>
            <a:r>
              <a:rPr lang="en-US" dirty="0"/>
              <a:t>: Dominated by </a:t>
            </a:r>
            <a:r>
              <a:rPr lang="en-US" b="1" dirty="0"/>
              <a:t>Tesco</a:t>
            </a:r>
            <a:r>
              <a:rPr lang="en-US" dirty="0"/>
              <a:t> and </a:t>
            </a:r>
            <a:r>
              <a:rPr lang="en-US" b="1" dirty="0"/>
              <a:t>O2</a:t>
            </a:r>
            <a:r>
              <a:rPr lang="en-US" dirty="0"/>
              <a:t>, offering the most tariff options.</a:t>
            </a:r>
          </a:p>
          <a:p>
            <a:pPr>
              <a:buFont typeface="Arial" panose="020B0604020202020204" pitchFamily="34" charset="0"/>
              <a:buChar char="•"/>
            </a:pPr>
            <a:r>
              <a:rPr lang="en-US" b="1" dirty="0"/>
              <a:t>PAYM SIMO Plans</a:t>
            </a:r>
            <a:r>
              <a:rPr lang="en-US" dirty="0"/>
              <a:t>: Primarily driven by </a:t>
            </a:r>
            <a:r>
              <a:rPr lang="en-US" b="1" dirty="0"/>
              <a:t>EE</a:t>
            </a:r>
            <a:r>
              <a:rPr lang="en-US" dirty="0"/>
              <a:t> and </a:t>
            </a:r>
            <a:r>
              <a:rPr lang="en-US" b="1" dirty="0"/>
              <a:t>Vodafone</a:t>
            </a:r>
            <a:r>
              <a:rPr lang="en-US" dirty="0"/>
              <a:t>, providing diverse offerings.</a:t>
            </a:r>
          </a:p>
          <a:p>
            <a:pPr>
              <a:buFont typeface="Arial" panose="020B0604020202020204" pitchFamily="34" charset="0"/>
              <a:buChar char="•"/>
            </a:pPr>
            <a:r>
              <a:rPr lang="en-US" b="1" dirty="0"/>
              <a:t>Unlimited Plans</a:t>
            </a:r>
            <a:r>
              <a:rPr lang="en-US" dirty="0"/>
              <a:t>: Most offers for both </a:t>
            </a:r>
            <a:r>
              <a:rPr lang="en-US" b="1" dirty="0"/>
              <a:t>Standard</a:t>
            </a:r>
            <a:r>
              <a:rPr lang="en-US" dirty="0"/>
              <a:t> and </a:t>
            </a:r>
            <a:r>
              <a:rPr lang="en-US" b="1" dirty="0"/>
              <a:t>Headline</a:t>
            </a:r>
            <a:r>
              <a:rPr lang="en-US" dirty="0"/>
              <a:t> packages included </a:t>
            </a:r>
            <a:r>
              <a:rPr lang="en-US" b="1" dirty="0"/>
              <a:t>unlimited Mins and Texts</a:t>
            </a:r>
            <a:r>
              <a:rPr lang="en-US" dirty="0"/>
              <a:t>, while data plans varied significantly.</a:t>
            </a:r>
          </a:p>
          <a:p>
            <a:pPr>
              <a:buFont typeface="Arial" panose="020B0604020202020204" pitchFamily="34" charset="0"/>
              <a:buChar char="•"/>
            </a:pPr>
            <a:r>
              <a:rPr lang="en-US" b="1" dirty="0"/>
              <a:t>Competitive Dynamics</a:t>
            </a:r>
            <a:r>
              <a:rPr lang="en-US" dirty="0"/>
              <a:t>: Networks like </a:t>
            </a:r>
            <a:r>
              <a:rPr lang="en-US" b="1" dirty="0"/>
              <a:t>EE, Three, O2, and Vodafone</a:t>
            </a:r>
            <a:r>
              <a:rPr lang="en-US" dirty="0"/>
              <a:t> offered highly </a:t>
            </a:r>
            <a:r>
              <a:rPr lang="en-US" b="1" dirty="0"/>
              <a:t>competitive unlimited and headline packages</a:t>
            </a:r>
            <a:r>
              <a:rPr lang="en-US" dirty="0"/>
              <a:t>, closely aligned with standard plans, likely influencing consumer purchase decisions.</a:t>
            </a:r>
          </a:p>
          <a:p>
            <a:endParaRPr lang="en-US" dirty="0"/>
          </a:p>
        </p:txBody>
      </p:sp>
      <p:sp>
        <p:nvSpPr>
          <p:cNvPr id="4" name="Slide Number Placeholder 3">
            <a:extLst>
              <a:ext uri="{FF2B5EF4-FFF2-40B4-BE49-F238E27FC236}">
                <a16:creationId xmlns:a16="http://schemas.microsoft.com/office/drawing/2014/main" id="{1325402C-8D97-D4E2-D426-2204E6891F3E}"/>
              </a:ext>
            </a:extLst>
          </p:cNvPr>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3104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CFB3-41AE-EF88-F7DD-21AC9E329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76572-C2DA-CEDA-9D19-9BE56C30F0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A5327-C852-AACE-4B48-7924616AB4B4}"/>
              </a:ext>
            </a:extLst>
          </p:cNvPr>
          <p:cNvSpPr>
            <a:spLocks noGrp="1"/>
          </p:cNvSpPr>
          <p:nvPr>
            <p:ph type="body" idx="1"/>
          </p:nvPr>
        </p:nvSpPr>
        <p:spPr/>
        <p:txBody>
          <a:bodyPr/>
          <a:lstStyle/>
          <a:p>
            <a:r>
              <a:rPr lang="en-US" b="1" dirty="0"/>
              <a:t>Title</a:t>
            </a:r>
            <a:r>
              <a:rPr lang="en-US" dirty="0"/>
              <a:t>: </a:t>
            </a:r>
            <a:r>
              <a:rPr lang="en-US" b="1" dirty="0"/>
              <a:t>Data Costs, Promo Values, and Upfront Costs in Sales Trends</a:t>
            </a:r>
          </a:p>
          <a:p>
            <a:r>
              <a:rPr lang="en-US" altLang="zh-CN" sz="1200" b="1" dirty="0">
                <a:solidFill>
                  <a:schemeClr val="accent2">
                    <a:lumMod val="50000"/>
                  </a:schemeClr>
                </a:solidFill>
                <a:latin typeface="Posterama Text Black (Headings)"/>
              </a:rPr>
              <a:t>Did Cost influence Tariff Offers?</a:t>
            </a:r>
            <a:endParaRPr lang="en-US" dirty="0"/>
          </a:p>
          <a:p>
            <a:r>
              <a:rPr lang="en-US" b="1" dirty="0"/>
              <a:t>Key Insights</a:t>
            </a:r>
            <a:r>
              <a:rPr lang="en-US" dirty="0"/>
              <a:t>:</a:t>
            </a:r>
          </a:p>
          <a:p>
            <a:pPr>
              <a:buFont typeface="Arial" panose="020B0604020202020204" pitchFamily="34" charset="0"/>
              <a:buChar char="•"/>
            </a:pPr>
            <a:r>
              <a:rPr lang="en-US" b="1" dirty="0"/>
              <a:t>Data Costs</a:t>
            </a:r>
            <a:r>
              <a:rPr lang="en-US" dirty="0"/>
              <a:t>: Limited data plans made up </a:t>
            </a:r>
            <a:r>
              <a:rPr lang="en-US" b="1" dirty="0"/>
              <a:t>~10% of the average monthly cost</a:t>
            </a:r>
            <a:r>
              <a:rPr lang="en-US" dirty="0"/>
              <a:t>, potentially driving the preference for </a:t>
            </a:r>
            <a:r>
              <a:rPr lang="en-US" b="1" dirty="0"/>
              <a:t>unlimited data plans</a:t>
            </a:r>
            <a:r>
              <a:rPr lang="en-US" dirty="0"/>
              <a:t> among users.</a:t>
            </a:r>
          </a:p>
          <a:p>
            <a:pPr>
              <a:buFont typeface="Arial" panose="020B0604020202020204" pitchFamily="34" charset="0"/>
              <a:buChar char="•"/>
            </a:pPr>
            <a:r>
              <a:rPr lang="en-US" b="1" dirty="0"/>
              <a:t>Upfront Costs</a:t>
            </a:r>
            <a:r>
              <a:rPr lang="en-US" dirty="0"/>
              <a:t>: Users typically paid </a:t>
            </a:r>
            <a:r>
              <a:rPr lang="en-US" b="1" dirty="0"/>
              <a:t>4.5% of the life cost</a:t>
            </a:r>
            <a:r>
              <a:rPr lang="en-US" dirty="0"/>
              <a:t> upfront for PAYM plans. </a:t>
            </a:r>
            <a:r>
              <a:rPr lang="en-US" b="1" dirty="0"/>
              <a:t>EE</a:t>
            </a:r>
            <a:r>
              <a:rPr lang="en-US" dirty="0"/>
              <a:t> offered the most competitive </a:t>
            </a:r>
            <a:r>
              <a:rPr lang="en-US" b="1" dirty="0"/>
              <a:t>Life Cost (LC)</a:t>
            </a:r>
            <a:r>
              <a:rPr lang="en-US" dirty="0"/>
              <a:t> for both PAYM and PAYM SIMO plans, boosting tariff sales.</a:t>
            </a:r>
          </a:p>
          <a:p>
            <a:pPr>
              <a:buFont typeface="Arial" panose="020B0604020202020204" pitchFamily="34" charset="0"/>
              <a:buChar char="•"/>
            </a:pPr>
            <a:r>
              <a:rPr lang="en-US" b="1" dirty="0"/>
              <a:t>Promo Value Impact</a:t>
            </a:r>
            <a:r>
              <a:rPr lang="en-US" dirty="0"/>
              <a:t>: The </a:t>
            </a:r>
            <a:r>
              <a:rPr lang="en-US" b="1" dirty="0"/>
              <a:t>MLR vs. LC Promo Value savings</a:t>
            </a:r>
            <a:r>
              <a:rPr lang="en-US" dirty="0"/>
              <a:t> were negligible but aligned with </a:t>
            </a:r>
            <a:r>
              <a:rPr lang="en-US" b="1" dirty="0"/>
              <a:t>weekly sales trends</a:t>
            </a:r>
            <a:r>
              <a:rPr lang="en-US" dirty="0"/>
              <a:t>, particularly the </a:t>
            </a:r>
            <a:r>
              <a:rPr lang="en-US" b="1" dirty="0"/>
              <a:t>November surge</a:t>
            </a:r>
            <a:r>
              <a:rPr lang="en-US" dirty="0"/>
              <a:t>, reinforcing the influence of promo values on sales performance.</a:t>
            </a:r>
          </a:p>
          <a:p>
            <a:r>
              <a:rPr lang="en-US" b="1" dirty="0"/>
              <a:t>MLR</a:t>
            </a:r>
            <a:r>
              <a:rPr lang="en-US" dirty="0"/>
              <a:t> helps identify plans with attractive short-term costs (e.g., promotional rates).</a:t>
            </a:r>
            <a:r>
              <a:rPr lang="en-US" b="1" dirty="0"/>
              <a:t>Life Cost</a:t>
            </a:r>
            <a:r>
              <a:rPr lang="en-US" dirty="0"/>
              <a:t> is crucial for understanding the total financial burden and comparing the overall value of different plans.</a:t>
            </a:r>
          </a:p>
        </p:txBody>
      </p:sp>
      <p:sp>
        <p:nvSpPr>
          <p:cNvPr id="4" name="Slide Number Placeholder 3">
            <a:extLst>
              <a:ext uri="{FF2B5EF4-FFF2-40B4-BE49-F238E27FC236}">
                <a16:creationId xmlns:a16="http://schemas.microsoft.com/office/drawing/2014/main" id="{33812D18-58B1-A042-78B8-64D6E3AB3397}"/>
              </a:ext>
            </a:extLst>
          </p:cNvPr>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410111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3E5B-7093-8843-2C58-08D517774C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50DD4-D666-83DE-B882-D67227C55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5FFF05-5F0A-AE29-62D9-FD7CCAB59B48}"/>
              </a:ext>
            </a:extLst>
          </p:cNvPr>
          <p:cNvSpPr>
            <a:spLocks noGrp="1"/>
          </p:cNvSpPr>
          <p:nvPr>
            <p:ph type="body" idx="1"/>
          </p:nvPr>
        </p:nvSpPr>
        <p:spPr/>
        <p:txBody>
          <a:bodyPr/>
          <a:lstStyle/>
          <a:p>
            <a:r>
              <a:rPr lang="en-US" dirty="0"/>
              <a:t>The key insights from the provided information are:</a:t>
            </a:r>
          </a:p>
          <a:p>
            <a:pPr>
              <a:buFont typeface="+mj-lt"/>
              <a:buAutoNum type="arabicPeriod"/>
            </a:pPr>
            <a:r>
              <a:rPr lang="en-US" b="1" dirty="0"/>
              <a:t>Value Perception:</a:t>
            </a:r>
            <a:r>
              <a:rPr lang="en-US" dirty="0"/>
              <a:t> Offering extra data beyond the standard plan enhances the perceived value of the tariff, making it more attractive to customers.</a:t>
            </a:r>
          </a:p>
          <a:p>
            <a:pPr>
              <a:buFont typeface="+mj-lt"/>
              <a:buAutoNum type="arabicPeriod"/>
            </a:pPr>
            <a:r>
              <a:rPr lang="en-US" b="1" dirty="0"/>
              <a:t>Connectivity Focus:</a:t>
            </a:r>
            <a:r>
              <a:rPr lang="en-US" dirty="0"/>
              <a:t> Promotions were largely centered around 4G and 5G connectivity, highlighting the importance of advanced network technologies in attracting customers.</a:t>
            </a:r>
          </a:p>
          <a:p>
            <a:pPr>
              <a:buFont typeface="+mj-lt"/>
              <a:buAutoNum type="arabicPeriod"/>
            </a:pPr>
            <a:r>
              <a:rPr lang="en-US" b="1" dirty="0"/>
              <a:t>O2's Competitive Edge:</a:t>
            </a:r>
            <a:r>
              <a:rPr lang="en-US" dirty="0"/>
              <a:t> O2 stood out by offering the most special promotions on extra data, potentially giving it an advantage in terms of customer appeal and market positioning.</a:t>
            </a:r>
          </a:p>
          <a:p>
            <a:r>
              <a:rPr lang="en-US" dirty="0"/>
              <a:t>These insights suggest that customers are likely to respond positively to offers that increase data allowances, especially if linked with modern and fast connectivity like 4G/5G, and that O2’s strategy may have enhanced its competitive positioning.</a:t>
            </a:r>
          </a:p>
          <a:p>
            <a:endParaRPr lang="en-US" dirty="0"/>
          </a:p>
          <a:p>
            <a:r>
              <a:rPr lang="en-US" dirty="0"/>
              <a:t>DBV Highlights plans where data promos are most impactful after considering MLR changes.</a:t>
            </a:r>
          </a:p>
        </p:txBody>
      </p:sp>
      <p:sp>
        <p:nvSpPr>
          <p:cNvPr id="4" name="Slide Number Placeholder 3">
            <a:extLst>
              <a:ext uri="{FF2B5EF4-FFF2-40B4-BE49-F238E27FC236}">
                <a16:creationId xmlns:a16="http://schemas.microsoft.com/office/drawing/2014/main" id="{BCEAA928-D2C6-562A-638E-881633D0BDBD}"/>
              </a:ext>
            </a:extLst>
          </p:cNvPr>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86346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EE2C-C211-97C1-77C0-C2595D9F6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B7CCC-41FB-B7F4-7285-27584D3264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CA36F-1BAA-A3E3-9491-57A894AFFE0C}"/>
              </a:ext>
            </a:extLst>
          </p:cNvPr>
          <p:cNvSpPr>
            <a:spLocks noGrp="1"/>
          </p:cNvSpPr>
          <p:nvPr>
            <p:ph type="body" idx="1"/>
          </p:nvPr>
        </p:nvSpPr>
        <p:spPr/>
        <p:txBody>
          <a:bodyPr/>
          <a:lstStyle/>
          <a:p>
            <a:r>
              <a:rPr lang="en-US" b="1" dirty="0"/>
              <a:t>Title</a:t>
            </a:r>
            <a:r>
              <a:rPr lang="en-US" dirty="0"/>
              <a:t>: </a:t>
            </a:r>
            <a:r>
              <a:rPr lang="en-US" b="1" dirty="0"/>
              <a:t>Promotions and Contract Strategies Across Networks</a:t>
            </a:r>
          </a:p>
          <a:p>
            <a:r>
              <a:rPr lang="en-US" b="1" dirty="0"/>
              <a:t>User retention vs User acquisition (attraction)</a:t>
            </a:r>
          </a:p>
          <a:p>
            <a:r>
              <a:rPr lang="en-US" altLang="zh-CN" dirty="0">
                <a:solidFill>
                  <a:srgbClr val="263E5A"/>
                </a:solidFill>
                <a:latin typeface="Posterama Text Black (Headings)"/>
              </a:rPr>
              <a:t>Did Promo features affect promo offers? </a:t>
            </a:r>
            <a:endParaRPr lang="en-US" dirty="0"/>
          </a:p>
          <a:p>
            <a:r>
              <a:rPr lang="en-US" b="1" dirty="0"/>
              <a:t>Key Insights</a:t>
            </a:r>
            <a:r>
              <a:rPr lang="en-US" dirty="0"/>
              <a:t>:</a:t>
            </a:r>
          </a:p>
          <a:p>
            <a:pPr>
              <a:buFont typeface="Arial" panose="020B0604020202020204" pitchFamily="34" charset="0"/>
              <a:buChar char="•"/>
            </a:pPr>
            <a:r>
              <a:rPr lang="en-US" b="1" dirty="0"/>
              <a:t>Virgin Mobile</a:t>
            </a:r>
            <a:r>
              <a:rPr lang="en-US" dirty="0"/>
              <a:t>: Focused heavily on promotions for </a:t>
            </a:r>
            <a:r>
              <a:rPr lang="en-US" b="1" dirty="0"/>
              <a:t>existing customers</a:t>
            </a:r>
            <a:r>
              <a:rPr lang="en-US" dirty="0"/>
              <a:t>, enhancing </a:t>
            </a:r>
            <a:r>
              <a:rPr lang="en-US" b="1" dirty="0"/>
              <a:t>user retention</a:t>
            </a:r>
            <a:r>
              <a:rPr lang="en-US" dirty="0"/>
              <a:t> within its subscriber base.</a:t>
            </a:r>
          </a:p>
          <a:p>
            <a:pPr>
              <a:buFont typeface="Arial" panose="020B0604020202020204" pitchFamily="34" charset="0"/>
              <a:buChar char="•"/>
            </a:pPr>
            <a:r>
              <a:rPr lang="en-US" b="1" dirty="0"/>
              <a:t>Sky Mobile</a:t>
            </a:r>
            <a:r>
              <a:rPr lang="en-US" dirty="0"/>
              <a:t>: Led in offering the </a:t>
            </a:r>
            <a:r>
              <a:rPr lang="en-US" b="1" dirty="0"/>
              <a:t>highest percentage promo savings</a:t>
            </a:r>
            <a:r>
              <a:rPr lang="en-US" dirty="0"/>
              <a:t>, which likely boosted </a:t>
            </a:r>
            <a:r>
              <a:rPr lang="en-US" b="1" dirty="0"/>
              <a:t>retention rates</a:t>
            </a:r>
            <a:r>
              <a:rPr lang="en-US" dirty="0"/>
              <a:t> and overall customer satisfaction.</a:t>
            </a:r>
          </a:p>
          <a:p>
            <a:pPr>
              <a:buFont typeface="Arial" panose="020B0604020202020204" pitchFamily="34" charset="0"/>
              <a:buChar char="•"/>
            </a:pPr>
            <a:r>
              <a:rPr lang="en-US" b="1" dirty="0"/>
              <a:t>O2</a:t>
            </a:r>
            <a:r>
              <a:rPr lang="en-US" dirty="0"/>
              <a:t>: Excelled in </a:t>
            </a:r>
            <a:r>
              <a:rPr lang="en-US" b="1" dirty="0"/>
              <a:t>In-Contract Escalation</a:t>
            </a:r>
            <a:r>
              <a:rPr lang="en-US" dirty="0"/>
              <a:t>, ensuring customers gained more value once they were </a:t>
            </a:r>
            <a:r>
              <a:rPr lang="en-US" b="1" dirty="0"/>
              <a:t>out-of-contract</a:t>
            </a:r>
            <a:r>
              <a:rPr lang="en-US" dirty="0"/>
              <a:t>, a strategy critical for </a:t>
            </a:r>
            <a:r>
              <a:rPr lang="en-US" b="1" dirty="0"/>
              <a:t>attracting new users</a:t>
            </a:r>
            <a:r>
              <a:rPr lang="en-US" dirty="0"/>
              <a:t> and maintaining loyalty.</a:t>
            </a:r>
          </a:p>
          <a:p>
            <a:endParaRPr lang="en-US" dirty="0"/>
          </a:p>
          <a:p>
            <a:endParaRPr lang="en-US" dirty="0"/>
          </a:p>
        </p:txBody>
      </p:sp>
      <p:sp>
        <p:nvSpPr>
          <p:cNvPr id="4" name="Slide Number Placeholder 3">
            <a:extLst>
              <a:ext uri="{FF2B5EF4-FFF2-40B4-BE49-F238E27FC236}">
                <a16:creationId xmlns:a16="http://schemas.microsoft.com/office/drawing/2014/main" id="{29107D7C-6BCB-CE26-16B3-96BDB43AEB29}"/>
              </a:ext>
            </a:extLst>
          </p:cNvPr>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30454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Insights:</a:t>
            </a:r>
          </a:p>
          <a:p>
            <a:pPr>
              <a:buFont typeface="+mj-lt"/>
              <a:buAutoNum type="arabicPeriod"/>
            </a:pPr>
            <a:r>
              <a:rPr lang="en-US" b="1" dirty="0"/>
              <a:t>Sales Drivers</a:t>
            </a:r>
            <a:r>
              <a:rPr lang="en-US" dirty="0"/>
              <a:t>: PAYM Handset plans from O2 and Tesco Mobile, and SIMO plans from EE and Vodafone, were key in driving sales, especially during promotions.</a:t>
            </a:r>
          </a:p>
          <a:p>
            <a:pPr>
              <a:buFont typeface="+mj-lt"/>
              <a:buAutoNum type="arabicPeriod"/>
            </a:pPr>
            <a:r>
              <a:rPr lang="en-US" b="1" dirty="0"/>
              <a:t>Consumer Preferences</a:t>
            </a:r>
            <a:r>
              <a:rPr lang="en-US" dirty="0"/>
              <a:t>: Affordable SIMO plans (£0-£14.99) and mid-range handset plans (£20-£40) were most popular.</a:t>
            </a:r>
          </a:p>
          <a:p>
            <a:pPr>
              <a:buFont typeface="+mj-lt"/>
              <a:buAutoNum type="arabicPeriod"/>
            </a:pPr>
            <a:r>
              <a:rPr lang="en-US" b="1" dirty="0"/>
              <a:t>Tariff Dynamics</a:t>
            </a:r>
            <a:r>
              <a:rPr lang="en-US" dirty="0"/>
              <a:t>: Unlimited plans, especially for minutes and texts, were in high demand. December saw a spike in tariff offers, driven by seasonal promotions.</a:t>
            </a:r>
          </a:p>
          <a:p>
            <a:pPr>
              <a:buFont typeface="+mj-lt"/>
              <a:buAutoNum type="arabicPeriod"/>
            </a:pPr>
            <a:r>
              <a:rPr lang="en-US" b="1" dirty="0"/>
              <a:t>Cost Impact</a:t>
            </a:r>
            <a:r>
              <a:rPr lang="en-US" dirty="0"/>
              <a:t>: Users favored unlimited data plans, with EE offering the most competitive life costs. Upfront payments were modest (~4.5% of life cost).</a:t>
            </a:r>
          </a:p>
          <a:p>
            <a:pPr>
              <a:buFont typeface="+mj-lt"/>
              <a:buAutoNum type="arabicPeriod"/>
            </a:pPr>
            <a:r>
              <a:rPr lang="en-US" b="1" dirty="0"/>
              <a:t>Promo Effectiveness</a:t>
            </a:r>
            <a:r>
              <a:rPr lang="en-US" dirty="0"/>
              <a:t>: O2’s extra data promotions stood out, while Virgin Mobile and Sky Mobile excelled in customer retention through targeted deals.</a:t>
            </a:r>
          </a:p>
          <a:p>
            <a:r>
              <a:rPr lang="en-US" b="1" dirty="0"/>
              <a:t>Recommendations:</a:t>
            </a:r>
          </a:p>
          <a:p>
            <a:pPr>
              <a:buFont typeface="+mj-lt"/>
              <a:buAutoNum type="arabicPeriod"/>
            </a:pPr>
            <a:r>
              <a:rPr lang="en-US" b="1" dirty="0"/>
              <a:t>Mid-Range Pricing</a:t>
            </a:r>
            <a:r>
              <a:rPr lang="en-US" dirty="0"/>
              <a:t>: Focus on competitive pricing in the £20-£40 range for handsets and under £15 for SIMO plans.</a:t>
            </a:r>
          </a:p>
          <a:p>
            <a:pPr>
              <a:buFont typeface="+mj-lt"/>
              <a:buAutoNum type="arabicPeriod"/>
            </a:pPr>
            <a:r>
              <a:rPr lang="en-US" b="1" dirty="0"/>
              <a:t>Unlimited Data</a:t>
            </a:r>
            <a:r>
              <a:rPr lang="en-US" dirty="0"/>
              <a:t>: Promote unlimited data plans and emphasize 4G/5G connectivity.</a:t>
            </a:r>
          </a:p>
          <a:p>
            <a:pPr>
              <a:buFont typeface="+mj-lt"/>
              <a:buAutoNum type="arabicPeriod"/>
            </a:pPr>
            <a:r>
              <a:rPr lang="en-US" b="1" dirty="0"/>
              <a:t>Seasonal Promotions</a:t>
            </a:r>
            <a:r>
              <a:rPr lang="en-US" dirty="0"/>
              <a:t>: Capitalize on peak periods like holidays with targeted offers.</a:t>
            </a:r>
          </a:p>
          <a:p>
            <a:pPr>
              <a:buFont typeface="+mj-lt"/>
              <a:buAutoNum type="arabicPeriod"/>
            </a:pPr>
            <a:r>
              <a:rPr lang="en-US" b="1" dirty="0"/>
              <a:t>Customer Retention</a:t>
            </a:r>
            <a:r>
              <a:rPr lang="en-US" dirty="0"/>
              <a:t>: Use loyalty programs and in-contract escalations to retain existing customers.</a:t>
            </a:r>
          </a:p>
          <a:p>
            <a:pPr>
              <a:buFont typeface="+mj-lt"/>
              <a:buAutoNum type="arabicPeriod"/>
            </a:pPr>
            <a:r>
              <a:rPr lang="en-US" b="1" dirty="0"/>
              <a:t>Segmented Offers</a:t>
            </a:r>
            <a:r>
              <a:rPr lang="en-US" dirty="0"/>
              <a:t>: Tailor plans to specific customer segments for better appeal and sales performance.</a:t>
            </a:r>
          </a:p>
          <a:p>
            <a:pPr>
              <a:buFont typeface="+mj-lt"/>
              <a:buAutoNum type="arabicPeriod"/>
            </a:pPr>
            <a:endParaRPr lang="en-US" dirty="0"/>
          </a:p>
          <a:p>
            <a:pPr>
              <a:buFont typeface="+mj-lt"/>
              <a:buAutoNum type="arabicPeriod"/>
            </a:pPr>
            <a:endParaRPr lang="en-US" dirty="0"/>
          </a:p>
          <a:p>
            <a:r>
              <a:rPr lang="en-US" dirty="0"/>
              <a:t>In 2019, the top-performing UK mobile networks were:</a:t>
            </a:r>
          </a:p>
          <a:p>
            <a:pPr>
              <a:buFont typeface="+mj-lt"/>
              <a:buAutoNum type="arabicPeriod"/>
            </a:pPr>
            <a:r>
              <a:rPr lang="en-US" b="1" dirty="0"/>
              <a:t>EE</a:t>
            </a:r>
            <a:r>
              <a:rPr lang="en-US" dirty="0"/>
              <a:t>: Best overall, leading in coverage, data speeds, and early 5G rollout.</a:t>
            </a:r>
          </a:p>
          <a:p>
            <a:pPr>
              <a:buFont typeface="+mj-lt"/>
              <a:buAutoNum type="arabicPeriod"/>
            </a:pPr>
            <a:r>
              <a:rPr lang="en-US" b="1" dirty="0"/>
              <a:t>O2</a:t>
            </a:r>
            <a:r>
              <a:rPr lang="en-US" dirty="0"/>
              <a:t>: Strong in customer satisfaction and reliable 4G coverage, with added value from the "Priority" rewards program.</a:t>
            </a:r>
          </a:p>
          <a:p>
            <a:pPr>
              <a:buFont typeface="+mj-lt"/>
              <a:buAutoNum type="arabicPeriod"/>
            </a:pPr>
            <a:r>
              <a:rPr lang="en-US" b="1" dirty="0"/>
              <a:t>Vodafone</a:t>
            </a:r>
            <a:r>
              <a:rPr lang="en-US" dirty="0"/>
              <a:t>: Good balance of network performance, customer service, and international roaming benefits.</a:t>
            </a:r>
          </a:p>
          <a:p>
            <a:pPr>
              <a:buFont typeface="+mj-lt"/>
              <a:buAutoNum type="arabicPeriod"/>
            </a:pPr>
            <a:r>
              <a:rPr lang="en-US" b="1" dirty="0"/>
              <a:t>Three</a:t>
            </a:r>
            <a:r>
              <a:rPr lang="en-US" dirty="0"/>
              <a:t>: Best value for data-heavy users with competitive pricing and early 5G availability.</a:t>
            </a:r>
          </a:p>
          <a:p>
            <a:pPr>
              <a:buFont typeface="+mj-lt"/>
              <a:buAutoNum type="arabicPeriod"/>
            </a:pPr>
            <a:r>
              <a:rPr lang="en-US" b="1" dirty="0"/>
              <a:t>Tesco Mobile</a:t>
            </a:r>
            <a:r>
              <a:rPr lang="en-US" dirty="0"/>
              <a:t>: Notable for its value for money and strong customer service, leveraging O2's network.</a:t>
            </a:r>
          </a:p>
          <a:p>
            <a:r>
              <a:rPr lang="en-US" dirty="0"/>
              <a:t>EE dominated in network quality, while O2 and Vodafone excelled in customer service and additional features.</a:t>
            </a:r>
          </a:p>
          <a:p>
            <a:pPr>
              <a:buFont typeface="+mj-lt"/>
              <a:buAutoNum type="arabicPeriod"/>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D1DD-27B5-1412-89BC-B67FA157F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B3C16651-751E-F4E9-A284-4D46369E7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FE4186F-9B89-71D7-F793-D73539E3C78F}"/>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5" name="Footer Placeholder 4">
            <a:extLst>
              <a:ext uri="{FF2B5EF4-FFF2-40B4-BE49-F238E27FC236}">
                <a16:creationId xmlns:a16="http://schemas.microsoft.com/office/drawing/2014/main" id="{FD62C6E8-0447-C055-8895-217B52CD8EF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E8E2F83-71D5-EE36-C758-AE28FBC54B84}"/>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9166027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38E4-1726-168A-296D-20896A8AF74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D186057-1E45-CE01-9382-6E9E215C8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6BA9D07-D666-ABC5-856E-0FEDEF6959C5}"/>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5" name="Footer Placeholder 4">
            <a:extLst>
              <a:ext uri="{FF2B5EF4-FFF2-40B4-BE49-F238E27FC236}">
                <a16:creationId xmlns:a16="http://schemas.microsoft.com/office/drawing/2014/main" id="{471D9BED-2A79-04BD-2BEE-662302774C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B4967E-5161-28A2-1DC9-966F5165CB3D}"/>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438114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32603-490D-8A21-8A64-6649E33F8F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92D0CE4-3D9F-5FA3-C9CC-03089E4E74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FA844D7-AE6C-31D6-7C06-E6FA3C678651}"/>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5" name="Footer Placeholder 4">
            <a:extLst>
              <a:ext uri="{FF2B5EF4-FFF2-40B4-BE49-F238E27FC236}">
                <a16:creationId xmlns:a16="http://schemas.microsoft.com/office/drawing/2014/main" id="{D92AB34A-A35C-2F40-4D6E-C1A065AA4D2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3D93D1B-9F72-3510-E36E-EE9D28ACC572}"/>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04903738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56988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72948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354629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027E-31AC-3E3A-9F7C-7DBC4FFDA47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8AB2CC2-2A51-08F2-5560-2CC5379A6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4731494-3FA5-6874-F118-9E48B1D3DCA2}"/>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5" name="Footer Placeholder 4">
            <a:extLst>
              <a:ext uri="{FF2B5EF4-FFF2-40B4-BE49-F238E27FC236}">
                <a16:creationId xmlns:a16="http://schemas.microsoft.com/office/drawing/2014/main" id="{1216B524-0408-C18A-094A-2E83328228C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4C2FA72-C314-8FD5-87D6-0C8519B27C2E}"/>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7382969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ECFD-BF9B-2D00-8504-03F82DC96E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B222FC3-0D41-88A2-5D9F-F39823C24F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780DE9-EF0C-7264-7812-3B7091933814}"/>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5" name="Footer Placeholder 4">
            <a:extLst>
              <a:ext uri="{FF2B5EF4-FFF2-40B4-BE49-F238E27FC236}">
                <a16:creationId xmlns:a16="http://schemas.microsoft.com/office/drawing/2014/main" id="{31768FBD-F25C-5A75-428C-A73BD326F5A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3D64B79-BD62-9BE7-C8DA-D75D594E708B}"/>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06358633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60E1-2462-721F-8261-C61D99B1365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A934F1A-AA42-6B9F-8FEC-24D501040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B2FB2BF-41AB-A50C-ADB7-2D55A9755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E93DECF-F74A-3161-6248-4BDC024F35C2}"/>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6" name="Footer Placeholder 5">
            <a:extLst>
              <a:ext uri="{FF2B5EF4-FFF2-40B4-BE49-F238E27FC236}">
                <a16:creationId xmlns:a16="http://schemas.microsoft.com/office/drawing/2014/main" id="{D0660260-51B2-4623-DF46-D2A93F7DC64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865A562-3E04-8F42-E6FC-FEA4DFEA4CD1}"/>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45901895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9B30-8E12-8C38-0E68-6611E37500D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9A71D9D-13B3-C38F-17F2-0EE96C3CE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2CDBDC-1A88-6F8F-882D-14E574D2A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DAD1B5C-F14C-3A32-450D-DC5FA45B8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1E235-ACBA-4B88-0A42-918F6426FF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66F1A635-B435-C214-25AD-119E13061FE9}"/>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8" name="Footer Placeholder 7">
            <a:extLst>
              <a:ext uri="{FF2B5EF4-FFF2-40B4-BE49-F238E27FC236}">
                <a16:creationId xmlns:a16="http://schemas.microsoft.com/office/drawing/2014/main" id="{CB31A590-1A95-5D56-D35A-1C0CBD74001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85F9D7B8-EAA3-E5A6-C570-08F9C72C5879}"/>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60209779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A099-A471-A2CB-C00A-C454895966F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414EB00F-0B1D-4401-8995-C7FA24DF34D4}"/>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4" name="Footer Placeholder 3">
            <a:extLst>
              <a:ext uri="{FF2B5EF4-FFF2-40B4-BE49-F238E27FC236}">
                <a16:creationId xmlns:a16="http://schemas.microsoft.com/office/drawing/2014/main" id="{617CEA8C-1D5E-E23F-96DB-56158C4F19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277DB23-EACE-5375-6B3A-607E443C9C8B}"/>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41258517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95B27-9EF4-BFF3-BEC2-7515B5D2BF8D}"/>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3" name="Footer Placeholder 2">
            <a:extLst>
              <a:ext uri="{FF2B5EF4-FFF2-40B4-BE49-F238E27FC236}">
                <a16:creationId xmlns:a16="http://schemas.microsoft.com/office/drawing/2014/main" id="{5DD6366D-92D9-9D52-8E79-B718BC29D1F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5386D07-67E3-B084-5FF9-1BAD4EE075ED}"/>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4265618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A17D-BC5E-A78A-9442-1B6A10B40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2B7433F-2F20-70FD-F199-FC4EB2F42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829D258-5618-2D84-A2A9-1E80FF2AF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7DCF2-BF2A-8F8A-DC21-F1E9B994B881}"/>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6" name="Footer Placeholder 5">
            <a:extLst>
              <a:ext uri="{FF2B5EF4-FFF2-40B4-BE49-F238E27FC236}">
                <a16:creationId xmlns:a16="http://schemas.microsoft.com/office/drawing/2014/main" id="{214226EE-92CB-1513-6904-AAA62D9C9DD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AF88742-6425-4560-35FB-DE926DA3EC5C}"/>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946295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223B-798D-2BBA-9A2F-245BAD6E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8B19F8B3-4EAD-30A8-020C-4B3A0234F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C1813D3-B8FD-8D4B-FD33-E7495BC5F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4DECC-56B0-819B-86B1-DF9B09CAF634}"/>
              </a:ext>
            </a:extLst>
          </p:cNvPr>
          <p:cNvSpPr>
            <a:spLocks noGrp="1"/>
          </p:cNvSpPr>
          <p:nvPr>
            <p:ph type="dt" sz="half" idx="10"/>
          </p:nvPr>
        </p:nvSpPr>
        <p:spPr/>
        <p:txBody>
          <a:bodyPr/>
          <a:lstStyle/>
          <a:p>
            <a:fld id="{1823E4C6-9A1D-479D-BAE5-6972ABF28BC1}" type="datetimeFigureOut">
              <a:rPr lang="en-NG" smtClean="0"/>
              <a:t>20/01/2025</a:t>
            </a:fld>
            <a:endParaRPr lang="en-NG"/>
          </a:p>
        </p:txBody>
      </p:sp>
      <p:sp>
        <p:nvSpPr>
          <p:cNvPr id="6" name="Footer Placeholder 5">
            <a:extLst>
              <a:ext uri="{FF2B5EF4-FFF2-40B4-BE49-F238E27FC236}">
                <a16:creationId xmlns:a16="http://schemas.microsoft.com/office/drawing/2014/main" id="{FE81575C-4B9D-BC2A-2018-9C4DC5E81EF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004AE45-1E68-1B06-EDDE-B15DAF870EC8}"/>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2047284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E1C50-C2CA-2CF1-3CAC-C2C3625B5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40F574E-A4C9-22A0-A59E-CA0B5A5AB3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3D03731-A808-1B47-D495-C32EB315A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3E4C6-9A1D-479D-BAE5-6972ABF28BC1}" type="datetimeFigureOut">
              <a:rPr lang="en-NG" smtClean="0"/>
              <a:t>20/01/2025</a:t>
            </a:fld>
            <a:endParaRPr lang="en-NG"/>
          </a:p>
        </p:txBody>
      </p:sp>
      <p:sp>
        <p:nvSpPr>
          <p:cNvPr id="5" name="Footer Placeholder 4">
            <a:extLst>
              <a:ext uri="{FF2B5EF4-FFF2-40B4-BE49-F238E27FC236}">
                <a16:creationId xmlns:a16="http://schemas.microsoft.com/office/drawing/2014/main" id="{84FC1460-9D06-5167-197B-62BB423BB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C00E05A-12F1-4317-7562-0B60E0C90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35902382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23" r:id="rId12"/>
    <p:sldLayoutId id="2147483726" r:id="rId13"/>
    <p:sldLayoutId id="2147483728"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D771A9-9859-7028-4860-D4145712DBCA}"/>
              </a:ext>
            </a:extLst>
          </p:cNvPr>
          <p:cNvSpPr txBox="1"/>
          <p:nvPr/>
        </p:nvSpPr>
        <p:spPr>
          <a:xfrm>
            <a:off x="973264" y="1764930"/>
            <a:ext cx="8268707" cy="701731"/>
          </a:xfrm>
          <a:prstGeom prst="rect">
            <a:avLst/>
          </a:prstGeom>
        </p:spPr>
        <p:txBody>
          <a:bodyPr vert="horz" lIns="91440" tIns="45720" rIns="91440" bIns="45720" rtlCol="0" anchor="b">
            <a:noAutofit/>
          </a:bodyPr>
          <a:lstStyle>
            <a:defPPr>
              <a:defRPr lang="zh-CN"/>
            </a:defPPr>
            <a:lvl1pPr>
              <a:lnSpc>
                <a:spcPct val="90000"/>
              </a:lnSpc>
              <a:spcBef>
                <a:spcPct val="0"/>
              </a:spcBef>
              <a:buNone/>
              <a:defRPr sz="4400" b="1">
                <a:solidFill>
                  <a:schemeClr val="bg1"/>
                </a:solidFill>
                <a:latin typeface="Posterama Text Black (Headings)"/>
                <a:ea typeface="+mj-ea"/>
                <a:cs typeface="+mj-cs"/>
              </a:defRPr>
            </a:lvl1pPr>
          </a:lstStyle>
          <a:p>
            <a:r>
              <a:rPr lang="en-GB" dirty="0"/>
              <a:t>FDM UK Mobile Analysis: </a:t>
            </a:r>
            <a:r>
              <a:rPr lang="en-GB" b="0" dirty="0"/>
              <a:t>Insights from October to December 2019  </a:t>
            </a:r>
            <a:endParaRPr lang="en-NG" b="0" dirty="0"/>
          </a:p>
        </p:txBody>
      </p:sp>
      <p:sp>
        <p:nvSpPr>
          <p:cNvPr id="9" name="Content Placeholder 3">
            <a:extLst>
              <a:ext uri="{FF2B5EF4-FFF2-40B4-BE49-F238E27FC236}">
                <a16:creationId xmlns:a16="http://schemas.microsoft.com/office/drawing/2014/main" id="{78608EC2-C39B-CF17-6325-5AB31A194BFB}"/>
              </a:ext>
            </a:extLst>
          </p:cNvPr>
          <p:cNvSpPr txBox="1">
            <a:spLocks/>
          </p:cNvSpPr>
          <p:nvPr/>
        </p:nvSpPr>
        <p:spPr>
          <a:xfrm>
            <a:off x="6365000" y="1908926"/>
            <a:ext cx="5827000" cy="4824045"/>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4800">
                <a:solidFill>
                  <a:schemeClr val="bg1"/>
                </a:solidFill>
                <a:latin typeface="+mj-lt"/>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en-NG" sz="1600" b="1" i="1" dirty="0"/>
          </a:p>
          <a:p>
            <a:endParaRPr lang="en-US" altLang="en-NG" sz="1600" b="1" i="1" dirty="0"/>
          </a:p>
          <a:p>
            <a:r>
              <a:rPr lang="en-US" altLang="en-NG" sz="1600" b="1" i="1" dirty="0"/>
              <a:t>Weighted  Sales: </a:t>
            </a:r>
            <a:r>
              <a:rPr lang="en-US" altLang="en-NG" sz="1600" i="1" dirty="0"/>
              <a:t>Avg. Number of Tariff plans * Avg. Monthly Cost</a:t>
            </a:r>
            <a:endParaRPr lang="en-US" altLang="en-NG" sz="1600" b="1" i="1" dirty="0"/>
          </a:p>
          <a:p>
            <a:r>
              <a:rPr lang="en-US" altLang="en-NG" sz="1600" b="1" i="1" dirty="0"/>
              <a:t>Packages</a:t>
            </a:r>
            <a:r>
              <a:rPr lang="en-US" altLang="en-NG" sz="1600" i="1" dirty="0"/>
              <a:t>: Mins | Text |Data</a:t>
            </a:r>
          </a:p>
          <a:p>
            <a:r>
              <a:rPr lang="en-US" altLang="en-NG" sz="1600" b="1" i="1" dirty="0"/>
              <a:t>Promo Value: </a:t>
            </a:r>
            <a:r>
              <a:rPr lang="en-US" altLang="en-NG" sz="1600" i="1" dirty="0"/>
              <a:t>Standard – Headline</a:t>
            </a:r>
          </a:p>
          <a:p>
            <a:r>
              <a:rPr lang="en-US" altLang="en-NG" sz="1600" b="1" i="1" dirty="0"/>
              <a:t>Promo Value Lift:  </a:t>
            </a:r>
            <a:r>
              <a:rPr lang="en-US" altLang="en-NG" sz="1600" i="1" dirty="0"/>
              <a:t>(Standard – Headline)/Standard * 100</a:t>
            </a:r>
          </a:p>
          <a:p>
            <a:r>
              <a:rPr lang="en-US" altLang="en-NG" sz="1600" b="1" i="1" dirty="0"/>
              <a:t>Cost Impact:  </a:t>
            </a:r>
            <a:r>
              <a:rPr lang="en-US" altLang="en-NG" sz="1600" i="1" dirty="0"/>
              <a:t>MLR/Life Cost</a:t>
            </a:r>
          </a:p>
          <a:p>
            <a:r>
              <a:rPr lang="en-US" altLang="en-NG" sz="1600" b="1" i="1" dirty="0"/>
              <a:t>Data Contribution: </a:t>
            </a:r>
            <a:r>
              <a:rPr lang="en-US" altLang="en-NG" sz="1600" i="1" dirty="0"/>
              <a:t>Monthly Cost Per GB/ Avg Monthly Cost</a:t>
            </a:r>
          </a:p>
          <a:p>
            <a:r>
              <a:rPr lang="en-US" altLang="en-NG" sz="1600" b="1" i="1" dirty="0"/>
              <a:t>Data Boost Value: </a:t>
            </a:r>
            <a:r>
              <a:rPr lang="en-US" altLang="en-NG" sz="1600" i="1" dirty="0"/>
              <a:t>Data Promo Value (%) * (1 + Headline MLR Promo Value (%)/100)</a:t>
            </a:r>
          </a:p>
          <a:p>
            <a:r>
              <a:rPr lang="en-US" altLang="en-NG" sz="1600" b="1" i="1" dirty="0"/>
              <a:t>In-Contract Price Escalation: </a:t>
            </a:r>
            <a:r>
              <a:rPr lang="en-US" altLang="en-NG" sz="1600" i="1" dirty="0">
                <a:latin typeface="Sylfaen" panose="010A0502050306030303" pitchFamily="18" charset="0"/>
              </a:rPr>
              <a:t>∑</a:t>
            </a:r>
            <a:r>
              <a:rPr lang="en-US" altLang="en-NG" sz="1600" i="1" dirty="0"/>
              <a:t>(In-Contract Price * Tenure)/ </a:t>
            </a:r>
            <a:r>
              <a:rPr lang="en-US" altLang="en-NG" sz="1600" i="1" dirty="0">
                <a:latin typeface="Sylfaen" panose="010A0502050306030303" pitchFamily="18" charset="0"/>
              </a:rPr>
              <a:t>∑(Tenure)</a:t>
            </a:r>
            <a:endParaRPr lang="en-US" altLang="en-NG" sz="1600" i="1" dirty="0"/>
          </a:p>
          <a:p>
            <a:r>
              <a:rPr lang="en-US" altLang="en-NG" sz="1600" b="1" i="1" dirty="0"/>
              <a:t>A/B Test: </a:t>
            </a:r>
            <a:r>
              <a:rPr lang="en-US" altLang="en-NG" sz="1600" i="1" dirty="0" err="1"/>
              <a:t>T.test</a:t>
            </a:r>
            <a:r>
              <a:rPr lang="en-US" altLang="en-NG" sz="1600" i="1" dirty="0"/>
              <a:t> (</a:t>
            </a:r>
            <a:r>
              <a:rPr lang="pt-BR" sz="1600" i="1" dirty="0"/>
              <a:t>Two-sample equal variance (homoscedastic))</a:t>
            </a:r>
            <a:endParaRPr lang="en-US" altLang="en-NG" sz="1600" i="1" dirty="0"/>
          </a:p>
        </p:txBody>
      </p:sp>
      <p:cxnSp>
        <p:nvCxnSpPr>
          <p:cNvPr id="8" name="Straight Connector 7">
            <a:extLst>
              <a:ext uri="{FF2B5EF4-FFF2-40B4-BE49-F238E27FC236}">
                <a16:creationId xmlns:a16="http://schemas.microsoft.com/office/drawing/2014/main" id="{A7900516-F86B-D595-C47D-CDC03DE0445E}"/>
              </a:ext>
            </a:extLst>
          </p:cNvPr>
          <p:cNvCxnSpPr>
            <a:cxnSpLocks/>
          </p:cNvCxnSpPr>
          <p:nvPr/>
        </p:nvCxnSpPr>
        <p:spPr>
          <a:xfrm>
            <a:off x="6456450" y="4308608"/>
            <a:ext cx="3639671" cy="0"/>
          </a:xfrm>
          <a:prstGeom prst="line">
            <a:avLst/>
          </a:prstGeom>
          <a:ln w="3810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7" name="Subtitle 6">
            <a:extLst>
              <a:ext uri="{FF2B5EF4-FFF2-40B4-BE49-F238E27FC236}">
                <a16:creationId xmlns:a16="http://schemas.microsoft.com/office/drawing/2014/main" id="{FD2ADF45-E030-B44D-8A8C-7A8D09E1F9C1}"/>
              </a:ext>
            </a:extLst>
          </p:cNvPr>
          <p:cNvSpPr txBox="1">
            <a:spLocks/>
          </p:cNvSpPr>
          <p:nvPr/>
        </p:nvSpPr>
        <p:spPr>
          <a:xfrm>
            <a:off x="6365000" y="3886201"/>
            <a:ext cx="3236200" cy="422403"/>
          </a:xfrm>
          <a:prstGeom prst="rect">
            <a:avLst/>
          </a:prstGeom>
        </p:spPr>
        <p:txBody>
          <a:bodyPr vert="horz" lIns="91440" tIns="45720" rIns="91440" bIns="45720" rtlCol="0" anchor="b">
            <a:normAutofit fontScale="40000" lnSpcReduction="20000"/>
          </a:bodyPr>
          <a:lstStyle>
            <a:lvl1pPr>
              <a:lnSpc>
                <a:spcPct val="90000"/>
              </a:lnSpc>
              <a:spcBef>
                <a:spcPct val="0"/>
              </a:spcBef>
              <a:buNone/>
              <a:defRPr sz="480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Additional KPI Formula Glossary</a:t>
            </a:r>
          </a:p>
        </p:txBody>
      </p:sp>
      <p:sp>
        <p:nvSpPr>
          <p:cNvPr id="10" name="TextBox 9">
            <a:extLst>
              <a:ext uri="{FF2B5EF4-FFF2-40B4-BE49-F238E27FC236}">
                <a16:creationId xmlns:a16="http://schemas.microsoft.com/office/drawing/2014/main" id="{2D016B8F-A93A-A9E8-1462-C61BC49524FF}"/>
              </a:ext>
            </a:extLst>
          </p:cNvPr>
          <p:cNvSpPr txBox="1"/>
          <p:nvPr/>
        </p:nvSpPr>
        <p:spPr>
          <a:xfrm>
            <a:off x="7578" y="6006555"/>
            <a:ext cx="8268707" cy="701731"/>
          </a:xfrm>
          <a:prstGeom prst="rect">
            <a:avLst/>
          </a:prstGeom>
        </p:spPr>
        <p:txBody>
          <a:bodyPr vert="horz" lIns="91440" tIns="45720" rIns="91440" bIns="45720" rtlCol="0" anchor="b">
            <a:noAutofit/>
          </a:bodyPr>
          <a:lstStyle>
            <a:defPPr>
              <a:defRPr lang="zh-CN"/>
            </a:defPPr>
            <a:lvl1pPr>
              <a:lnSpc>
                <a:spcPct val="90000"/>
              </a:lnSpc>
              <a:spcBef>
                <a:spcPct val="0"/>
              </a:spcBef>
              <a:buNone/>
              <a:defRPr sz="4400" b="1">
                <a:solidFill>
                  <a:schemeClr val="bg1"/>
                </a:solidFill>
                <a:latin typeface="Posterama Text Black (Headings)"/>
                <a:ea typeface="+mj-ea"/>
                <a:cs typeface="+mj-cs"/>
              </a:defRPr>
            </a:lvl1pPr>
          </a:lstStyle>
          <a:p>
            <a:r>
              <a:rPr lang="en-GB" sz="1800" b="0" i="1" dirty="0"/>
              <a:t>By: </a:t>
            </a:r>
            <a:r>
              <a:rPr lang="en-GB" sz="1800" dirty="0"/>
              <a:t>Chidiebere Ogbuchi</a:t>
            </a:r>
            <a:endParaRPr lang="en-NG" sz="1800" dirty="0"/>
          </a:p>
        </p:txBody>
      </p:sp>
    </p:spTree>
    <p:extLst>
      <p:ext uri="{BB962C8B-B14F-4D97-AF65-F5344CB8AC3E}">
        <p14:creationId xmlns:p14="http://schemas.microsoft.com/office/powerpoint/2010/main" val="313719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5C414-9F95-04F1-3582-B9C35560B2A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104EB1-88F3-9CCE-A789-BBA8C11936A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6" name="Title 4">
            <a:extLst>
              <a:ext uri="{FF2B5EF4-FFF2-40B4-BE49-F238E27FC236}">
                <a16:creationId xmlns:a16="http://schemas.microsoft.com/office/drawing/2014/main" id="{F2DD3C9D-3BED-8C0D-E996-22994C67985B}"/>
              </a:ext>
            </a:extLst>
          </p:cNvPr>
          <p:cNvSpPr>
            <a:spLocks noGrp="1"/>
          </p:cNvSpPr>
          <p:nvPr>
            <p:ph type="title"/>
          </p:nvPr>
        </p:nvSpPr>
        <p:spPr>
          <a:xfrm>
            <a:off x="257236" y="-93243"/>
            <a:ext cx="8823514" cy="1325563"/>
          </a:xfrm>
        </p:spPr>
        <p:txBody>
          <a:bodyPr>
            <a:normAutofit/>
          </a:bodyPr>
          <a:lstStyle/>
          <a:p>
            <a:r>
              <a:rPr lang="en-US" sz="2400" b="1" dirty="0">
                <a:solidFill>
                  <a:schemeClr val="accent2">
                    <a:lumMod val="50000"/>
                  </a:schemeClr>
                </a:solidFill>
                <a:latin typeface="Posterama Text Black (Headings)"/>
              </a:rPr>
              <a:t>UK Mobile Market Insights: October to December 2019</a:t>
            </a:r>
            <a:br>
              <a:rPr lang="en-US" sz="2400" b="1" dirty="0">
                <a:solidFill>
                  <a:schemeClr val="accent2">
                    <a:lumMod val="50000"/>
                  </a:schemeClr>
                </a:solidFill>
              </a:rPr>
            </a:br>
            <a:endParaRPr lang="en-US" sz="2400" b="1" dirty="0">
              <a:solidFill>
                <a:schemeClr val="accent2">
                  <a:lumMod val="50000"/>
                </a:schemeClr>
              </a:solidFill>
              <a:latin typeface="Posterama Text Black (Headings)"/>
            </a:endParaRPr>
          </a:p>
        </p:txBody>
      </p:sp>
      <p:pic>
        <p:nvPicPr>
          <p:cNvPr id="22" name="Picture 21">
            <a:extLst>
              <a:ext uri="{FF2B5EF4-FFF2-40B4-BE49-F238E27FC236}">
                <a16:creationId xmlns:a16="http://schemas.microsoft.com/office/drawing/2014/main" id="{645D39ED-5E04-66C0-864F-89C991F54213}"/>
              </a:ext>
            </a:extLst>
          </p:cNvPr>
          <p:cNvPicPr>
            <a:picLocks noChangeAspect="1"/>
          </p:cNvPicPr>
          <p:nvPr/>
        </p:nvPicPr>
        <p:blipFill>
          <a:blip r:embed="rId3"/>
          <a:stretch>
            <a:fillRect/>
          </a:stretch>
        </p:blipFill>
        <p:spPr>
          <a:xfrm>
            <a:off x="6096000" y="3162585"/>
            <a:ext cx="5844970" cy="3231776"/>
          </a:xfrm>
          <a:prstGeom prst="rect">
            <a:avLst/>
          </a:prstGeom>
        </p:spPr>
      </p:pic>
      <p:sp>
        <p:nvSpPr>
          <p:cNvPr id="24" name="TextBox 23">
            <a:extLst>
              <a:ext uri="{FF2B5EF4-FFF2-40B4-BE49-F238E27FC236}">
                <a16:creationId xmlns:a16="http://schemas.microsoft.com/office/drawing/2014/main" id="{60812383-CB34-978D-D6E9-C92B8AD6B926}"/>
              </a:ext>
            </a:extLst>
          </p:cNvPr>
          <p:cNvSpPr txBox="1"/>
          <p:nvPr/>
        </p:nvSpPr>
        <p:spPr>
          <a:xfrm>
            <a:off x="6295906" y="1615267"/>
            <a:ext cx="3917454"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PAYM Handset plans</a:t>
            </a:r>
            <a:r>
              <a:rPr lang="en-US" dirty="0"/>
              <a:t> from </a:t>
            </a:r>
            <a:r>
              <a:rPr lang="en-US" b="1" dirty="0"/>
              <a:t>O2</a:t>
            </a:r>
            <a:r>
              <a:rPr lang="en-US" dirty="0"/>
              <a:t> and </a:t>
            </a:r>
            <a:r>
              <a:rPr lang="en-US" b="1" dirty="0"/>
              <a:t>Tesco Mobile</a:t>
            </a:r>
            <a:r>
              <a:rPr lang="en-US" dirty="0"/>
              <a:t> drove the </a:t>
            </a:r>
            <a:r>
              <a:rPr lang="en-US" b="1" dirty="0"/>
              <a:t>sales surge in November</a:t>
            </a:r>
            <a:r>
              <a:rPr lang="en-US" dirty="0"/>
              <a:t>, contributing significantly to the peak performance.</a:t>
            </a:r>
            <a:endParaRPr lang="en-NG" dirty="0"/>
          </a:p>
        </p:txBody>
      </p:sp>
      <p:sp>
        <p:nvSpPr>
          <p:cNvPr id="25" name="TextBox 24">
            <a:extLst>
              <a:ext uri="{FF2B5EF4-FFF2-40B4-BE49-F238E27FC236}">
                <a16:creationId xmlns:a16="http://schemas.microsoft.com/office/drawing/2014/main" id="{394BE81B-69A3-7206-6670-85F1F30CF379}"/>
              </a:ext>
            </a:extLst>
          </p:cNvPr>
          <p:cNvSpPr txBox="1"/>
          <p:nvPr/>
        </p:nvSpPr>
        <p:spPr>
          <a:xfrm>
            <a:off x="251030" y="4064665"/>
            <a:ext cx="4728474"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SIMO plans</a:t>
            </a:r>
            <a:r>
              <a:rPr lang="en-US" dirty="0"/>
              <a:t> consistently performed well, led by </a:t>
            </a:r>
            <a:r>
              <a:rPr lang="en-US" b="1" dirty="0"/>
              <a:t>EE</a:t>
            </a:r>
            <a:r>
              <a:rPr lang="en-US" dirty="0"/>
              <a:t> and </a:t>
            </a:r>
            <a:r>
              <a:rPr lang="en-US" b="1" dirty="0"/>
              <a:t>Vodafone</a:t>
            </a:r>
            <a:r>
              <a:rPr lang="en-US" dirty="0"/>
              <a:t>, supported by attractive data-focused promotions.</a:t>
            </a:r>
          </a:p>
          <a:p>
            <a:endParaRPr lang="en-NG" dirty="0"/>
          </a:p>
        </p:txBody>
      </p:sp>
      <p:pic>
        <p:nvPicPr>
          <p:cNvPr id="27" name="Picture 26">
            <a:extLst>
              <a:ext uri="{FF2B5EF4-FFF2-40B4-BE49-F238E27FC236}">
                <a16:creationId xmlns:a16="http://schemas.microsoft.com/office/drawing/2014/main" id="{284BD5A8-335B-EA7B-A9C4-0720D70B4C7B}"/>
              </a:ext>
            </a:extLst>
          </p:cNvPr>
          <p:cNvPicPr>
            <a:picLocks noChangeAspect="1"/>
          </p:cNvPicPr>
          <p:nvPr/>
        </p:nvPicPr>
        <p:blipFill>
          <a:blip r:embed="rId4"/>
          <a:stretch>
            <a:fillRect/>
          </a:stretch>
        </p:blipFill>
        <p:spPr>
          <a:xfrm>
            <a:off x="257236" y="1211160"/>
            <a:ext cx="5733888" cy="2666075"/>
          </a:xfrm>
          <a:prstGeom prst="rect">
            <a:avLst/>
          </a:prstGeom>
        </p:spPr>
      </p:pic>
      <p:sp>
        <p:nvSpPr>
          <p:cNvPr id="2" name="TextBox 1">
            <a:extLst>
              <a:ext uri="{FF2B5EF4-FFF2-40B4-BE49-F238E27FC236}">
                <a16:creationId xmlns:a16="http://schemas.microsoft.com/office/drawing/2014/main" id="{A0E1B602-4D27-5CF0-B0E5-1D578B147E8A}"/>
              </a:ext>
            </a:extLst>
          </p:cNvPr>
          <p:cNvSpPr txBox="1"/>
          <p:nvPr/>
        </p:nvSpPr>
        <p:spPr>
          <a:xfrm>
            <a:off x="7712914" y="6394361"/>
            <a:ext cx="3917454" cy="296214"/>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100" b="1" i="1" dirty="0"/>
              <a:t>Assumption </a:t>
            </a:r>
            <a:r>
              <a:rPr lang="en-US" sz="1100" i="1" dirty="0"/>
              <a:t>of equal sales across tariff plans and ignoring any effect of market dynamics</a:t>
            </a:r>
            <a:endParaRPr lang="en-NG" sz="1100" i="1" dirty="0"/>
          </a:p>
        </p:txBody>
      </p:sp>
      <p:sp>
        <p:nvSpPr>
          <p:cNvPr id="3" name="TextBox 2">
            <a:extLst>
              <a:ext uri="{FF2B5EF4-FFF2-40B4-BE49-F238E27FC236}">
                <a16:creationId xmlns:a16="http://schemas.microsoft.com/office/drawing/2014/main" id="{8D5FB058-2C7F-8956-B3D4-F477E0D4F3CA}"/>
              </a:ext>
            </a:extLst>
          </p:cNvPr>
          <p:cNvSpPr txBox="1"/>
          <p:nvPr/>
        </p:nvSpPr>
        <p:spPr>
          <a:xfrm>
            <a:off x="314559" y="644190"/>
            <a:ext cx="9217067" cy="379540"/>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UK Mobile Market recorded </a:t>
            </a:r>
            <a:r>
              <a:rPr lang="en-US" b="1" dirty="0"/>
              <a:t>average weekly sales</a:t>
            </a:r>
            <a:r>
              <a:rPr lang="en-US" dirty="0"/>
              <a:t> of </a:t>
            </a:r>
            <a:r>
              <a:rPr lang="en-US" b="1" dirty="0"/>
              <a:t>92K Handsets</a:t>
            </a:r>
            <a:r>
              <a:rPr lang="en-US" dirty="0"/>
              <a:t> and </a:t>
            </a:r>
            <a:r>
              <a:rPr lang="en-US" b="1" dirty="0"/>
              <a:t>82K SIMO plans</a:t>
            </a:r>
            <a:r>
              <a:rPr lang="en-US" dirty="0"/>
              <a:t>, with </a:t>
            </a:r>
            <a:r>
              <a:rPr lang="en-US" b="1" dirty="0"/>
              <a:t>November</a:t>
            </a:r>
            <a:r>
              <a:rPr lang="en-US" dirty="0"/>
              <a:t> witnessing the </a:t>
            </a:r>
            <a:r>
              <a:rPr lang="en-US" b="1" dirty="0"/>
              <a:t>highest sales difference of ~79K units</a:t>
            </a:r>
            <a:r>
              <a:rPr lang="en-US" dirty="0"/>
              <a:t>.</a:t>
            </a:r>
          </a:p>
          <a:p>
            <a:endParaRPr lang="en-NG" dirty="0"/>
          </a:p>
          <a:p>
            <a:r>
              <a:rPr lang="en-US" dirty="0"/>
              <a:t> </a:t>
            </a:r>
            <a:endParaRPr lang="en-NG" dirty="0"/>
          </a:p>
        </p:txBody>
      </p:sp>
      <p:sp>
        <p:nvSpPr>
          <p:cNvPr id="7" name="TextBox 6">
            <a:extLst>
              <a:ext uri="{FF2B5EF4-FFF2-40B4-BE49-F238E27FC236}">
                <a16:creationId xmlns:a16="http://schemas.microsoft.com/office/drawing/2014/main" id="{91EB0482-790E-A470-0580-B8117AF20DCF}"/>
              </a:ext>
            </a:extLst>
          </p:cNvPr>
          <p:cNvSpPr txBox="1"/>
          <p:nvPr/>
        </p:nvSpPr>
        <p:spPr>
          <a:xfrm>
            <a:off x="235140" y="4990759"/>
            <a:ext cx="4744364" cy="553998"/>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1">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0" dirty="0"/>
              <a:t>Promotional activities, particularly on </a:t>
            </a:r>
            <a:r>
              <a:rPr lang="en-US" dirty="0"/>
              <a:t>PAYM plans</a:t>
            </a:r>
            <a:r>
              <a:rPr lang="en-US" b="0" dirty="0"/>
              <a:t>, and competitive </a:t>
            </a:r>
            <a:r>
              <a:rPr lang="en-US" dirty="0"/>
              <a:t>data boosts </a:t>
            </a:r>
            <a:r>
              <a:rPr lang="en-US" b="0" dirty="0"/>
              <a:t>played a crucial role in driving segment-specific sales trends. </a:t>
            </a:r>
          </a:p>
        </p:txBody>
      </p:sp>
      <p:sp>
        <p:nvSpPr>
          <p:cNvPr id="4" name="Rectangle 3">
            <a:extLst>
              <a:ext uri="{FF2B5EF4-FFF2-40B4-BE49-F238E27FC236}">
                <a16:creationId xmlns:a16="http://schemas.microsoft.com/office/drawing/2014/main" id="{3993BE99-991B-3056-FBD7-6910858771AE}"/>
              </a:ext>
            </a:extLst>
          </p:cNvPr>
          <p:cNvSpPr/>
          <p:nvPr/>
        </p:nvSpPr>
        <p:spPr>
          <a:xfrm>
            <a:off x="7481265" y="3781648"/>
            <a:ext cx="274319" cy="2161951"/>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F48F4160-162C-93C1-D07A-39C8B68B1570}"/>
              </a:ext>
            </a:extLst>
          </p:cNvPr>
          <p:cNvSpPr/>
          <p:nvPr/>
        </p:nvSpPr>
        <p:spPr>
          <a:xfrm>
            <a:off x="7941914" y="3877235"/>
            <a:ext cx="263723" cy="2161951"/>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5AD2D170-F574-9E76-38D0-E1509B112173}"/>
              </a:ext>
            </a:extLst>
          </p:cNvPr>
          <p:cNvSpPr/>
          <p:nvPr/>
        </p:nvSpPr>
        <p:spPr>
          <a:xfrm>
            <a:off x="9080750" y="3909783"/>
            <a:ext cx="263723" cy="1809699"/>
          </a:xfrm>
          <a:prstGeom prst="rect">
            <a:avLst/>
          </a:prstGeom>
          <a:noFill/>
          <a:ln w="28575">
            <a:solidFill>
              <a:schemeClr val="accent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C5ED4280-A9CD-D1C4-29AF-E714354F97B4}"/>
              </a:ext>
            </a:extLst>
          </p:cNvPr>
          <p:cNvSpPr/>
          <p:nvPr/>
        </p:nvSpPr>
        <p:spPr>
          <a:xfrm>
            <a:off x="11366645" y="4098537"/>
            <a:ext cx="263723" cy="1809699"/>
          </a:xfrm>
          <a:prstGeom prst="rect">
            <a:avLst/>
          </a:prstGeom>
          <a:noFill/>
          <a:ln w="28575">
            <a:solidFill>
              <a:schemeClr val="accent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solidFill>
                <a:schemeClr val="accent1">
                  <a:lumMod val="40000"/>
                  <a:lumOff val="60000"/>
                </a:schemeClr>
              </a:solidFill>
            </a:endParaRPr>
          </a:p>
        </p:txBody>
      </p:sp>
    </p:spTree>
    <p:extLst>
      <p:ext uri="{BB962C8B-B14F-4D97-AF65-F5344CB8AC3E}">
        <p14:creationId xmlns:p14="http://schemas.microsoft.com/office/powerpoint/2010/main" val="366218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76C56-1806-0AE1-4C2A-FD40B79873D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79CB29-019A-96C9-A10B-CBD199FB0494}"/>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
        <p:nvSpPr>
          <p:cNvPr id="6" name="Title 4">
            <a:extLst>
              <a:ext uri="{FF2B5EF4-FFF2-40B4-BE49-F238E27FC236}">
                <a16:creationId xmlns:a16="http://schemas.microsoft.com/office/drawing/2014/main" id="{BE075F60-4498-8641-CF1D-E8ADB9171B3A}"/>
              </a:ext>
            </a:extLst>
          </p:cNvPr>
          <p:cNvSpPr>
            <a:spLocks noGrp="1"/>
          </p:cNvSpPr>
          <p:nvPr>
            <p:ph type="title"/>
          </p:nvPr>
        </p:nvSpPr>
        <p:spPr>
          <a:xfrm>
            <a:off x="240972" y="-187429"/>
            <a:ext cx="11407062" cy="1076311"/>
          </a:xfrm>
        </p:spPr>
        <p:txBody>
          <a:bodyPr>
            <a:normAutofit/>
          </a:bodyPr>
          <a:lstStyle/>
          <a:p>
            <a:r>
              <a:rPr lang="en-US" altLang="zh-CN" sz="2400" b="1" dirty="0">
                <a:solidFill>
                  <a:schemeClr val="accent2">
                    <a:lumMod val="50000"/>
                  </a:schemeClr>
                </a:solidFill>
                <a:latin typeface="Posterama Text Black (Headings)"/>
              </a:rPr>
              <a:t>How did </a:t>
            </a:r>
            <a:r>
              <a:rPr lang="en-US" sz="2400" b="1" dirty="0">
                <a:solidFill>
                  <a:schemeClr val="accent2">
                    <a:lumMod val="50000"/>
                  </a:schemeClr>
                </a:solidFill>
                <a:latin typeface="Posterama Text Black (Headings)"/>
              </a:rPr>
              <a:t>Pricing and Segment Preferences </a:t>
            </a:r>
            <a:r>
              <a:rPr lang="en-US" altLang="zh-CN" sz="2400" b="1" dirty="0">
                <a:solidFill>
                  <a:schemeClr val="accent2">
                    <a:lumMod val="50000"/>
                  </a:schemeClr>
                </a:solidFill>
                <a:latin typeface="Posterama Text Black (Headings)"/>
              </a:rPr>
              <a:t>Impact Sales Performance?</a:t>
            </a:r>
            <a:endParaRPr lang="en-US" sz="2400" b="1" dirty="0">
              <a:solidFill>
                <a:schemeClr val="accent2">
                  <a:lumMod val="50000"/>
                </a:schemeClr>
              </a:solidFill>
              <a:latin typeface="Posterama Text Black (Headings)"/>
            </a:endParaRPr>
          </a:p>
        </p:txBody>
      </p:sp>
      <p:pic>
        <p:nvPicPr>
          <p:cNvPr id="16" name="Picture 15">
            <a:extLst>
              <a:ext uri="{FF2B5EF4-FFF2-40B4-BE49-F238E27FC236}">
                <a16:creationId xmlns:a16="http://schemas.microsoft.com/office/drawing/2014/main" id="{F070EBFC-EBC0-69BB-9902-372057D65E2D}"/>
              </a:ext>
            </a:extLst>
          </p:cNvPr>
          <p:cNvPicPr>
            <a:picLocks noChangeAspect="1"/>
          </p:cNvPicPr>
          <p:nvPr/>
        </p:nvPicPr>
        <p:blipFill>
          <a:blip r:embed="rId3"/>
          <a:stretch>
            <a:fillRect/>
          </a:stretch>
        </p:blipFill>
        <p:spPr>
          <a:xfrm>
            <a:off x="234801" y="2038289"/>
            <a:ext cx="5465035" cy="2901839"/>
          </a:xfrm>
          <a:prstGeom prst="rect">
            <a:avLst/>
          </a:prstGeom>
        </p:spPr>
      </p:pic>
      <p:pic>
        <p:nvPicPr>
          <p:cNvPr id="20" name="Picture 19">
            <a:extLst>
              <a:ext uri="{FF2B5EF4-FFF2-40B4-BE49-F238E27FC236}">
                <a16:creationId xmlns:a16="http://schemas.microsoft.com/office/drawing/2014/main" id="{A66AA89A-ADA4-4893-F06C-38FBEBF0B165}"/>
              </a:ext>
            </a:extLst>
          </p:cNvPr>
          <p:cNvPicPr>
            <a:picLocks noChangeAspect="1"/>
          </p:cNvPicPr>
          <p:nvPr/>
        </p:nvPicPr>
        <p:blipFill>
          <a:blip r:embed="rId4"/>
          <a:stretch>
            <a:fillRect/>
          </a:stretch>
        </p:blipFill>
        <p:spPr>
          <a:xfrm>
            <a:off x="6657113" y="2191223"/>
            <a:ext cx="4990921" cy="2706853"/>
          </a:xfrm>
          <a:prstGeom prst="rect">
            <a:avLst/>
          </a:prstGeom>
        </p:spPr>
      </p:pic>
      <p:pic>
        <p:nvPicPr>
          <p:cNvPr id="3" name="Picture 2">
            <a:extLst>
              <a:ext uri="{FF2B5EF4-FFF2-40B4-BE49-F238E27FC236}">
                <a16:creationId xmlns:a16="http://schemas.microsoft.com/office/drawing/2014/main" id="{E6AD033B-6C2A-3DA9-44BB-85E32A75FA7E}"/>
              </a:ext>
            </a:extLst>
          </p:cNvPr>
          <p:cNvPicPr>
            <a:picLocks noChangeAspect="1"/>
          </p:cNvPicPr>
          <p:nvPr/>
        </p:nvPicPr>
        <p:blipFill>
          <a:blip r:embed="rId5"/>
          <a:stretch>
            <a:fillRect/>
          </a:stretch>
        </p:blipFill>
        <p:spPr>
          <a:xfrm>
            <a:off x="5694537" y="4898076"/>
            <a:ext cx="6262662" cy="829069"/>
          </a:xfrm>
          <a:prstGeom prst="rect">
            <a:avLst/>
          </a:prstGeom>
        </p:spPr>
      </p:pic>
      <p:pic>
        <p:nvPicPr>
          <p:cNvPr id="7" name="Picture 6">
            <a:extLst>
              <a:ext uri="{FF2B5EF4-FFF2-40B4-BE49-F238E27FC236}">
                <a16:creationId xmlns:a16="http://schemas.microsoft.com/office/drawing/2014/main" id="{C70F02C5-D1C2-0864-5868-F61A183D917D}"/>
              </a:ext>
            </a:extLst>
          </p:cNvPr>
          <p:cNvPicPr>
            <a:picLocks noChangeAspect="1"/>
          </p:cNvPicPr>
          <p:nvPr/>
        </p:nvPicPr>
        <p:blipFill>
          <a:blip r:embed="rId6"/>
          <a:stretch>
            <a:fillRect/>
          </a:stretch>
        </p:blipFill>
        <p:spPr>
          <a:xfrm>
            <a:off x="719583" y="4913406"/>
            <a:ext cx="4490173" cy="829069"/>
          </a:xfrm>
          <a:prstGeom prst="rect">
            <a:avLst/>
          </a:prstGeom>
        </p:spPr>
      </p:pic>
      <p:sp>
        <p:nvSpPr>
          <p:cNvPr id="2" name="TextBox 1">
            <a:extLst>
              <a:ext uri="{FF2B5EF4-FFF2-40B4-BE49-F238E27FC236}">
                <a16:creationId xmlns:a16="http://schemas.microsoft.com/office/drawing/2014/main" id="{48CE1DC7-7906-F2AB-49C4-4748120DF4AC}"/>
              </a:ext>
            </a:extLst>
          </p:cNvPr>
          <p:cNvSpPr txBox="1"/>
          <p:nvPr/>
        </p:nvSpPr>
        <p:spPr>
          <a:xfrm>
            <a:off x="234799" y="553828"/>
            <a:ext cx="9501793" cy="296214"/>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Sales were distributed across different pricing brackets, revealing </a:t>
            </a:r>
            <a:r>
              <a:rPr lang="en-US" b="1" dirty="0"/>
              <a:t>clear consumer preferences</a:t>
            </a:r>
            <a:r>
              <a:rPr lang="en-US" dirty="0"/>
              <a:t> in both SIMO and Handset segments.</a:t>
            </a:r>
          </a:p>
        </p:txBody>
      </p:sp>
      <p:sp>
        <p:nvSpPr>
          <p:cNvPr id="4" name="TextBox 3">
            <a:extLst>
              <a:ext uri="{FF2B5EF4-FFF2-40B4-BE49-F238E27FC236}">
                <a16:creationId xmlns:a16="http://schemas.microsoft.com/office/drawing/2014/main" id="{D8746E17-0CEB-3B47-6C7A-58DC59740F98}"/>
              </a:ext>
            </a:extLst>
          </p:cNvPr>
          <p:cNvSpPr txBox="1"/>
          <p:nvPr/>
        </p:nvSpPr>
        <p:spPr>
          <a:xfrm>
            <a:off x="8537862" y="6542468"/>
            <a:ext cx="4829642" cy="296214"/>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100" i="1" dirty="0"/>
              <a:t>N.B: </a:t>
            </a:r>
            <a:r>
              <a:rPr lang="en-US" sz="1100" b="1" i="1" dirty="0"/>
              <a:t>A/B test Significance </a:t>
            </a:r>
            <a:r>
              <a:rPr lang="en-US" sz="1100" i="1" dirty="0"/>
              <a:t>level threshold – 0.95  </a:t>
            </a:r>
            <a:endParaRPr lang="en-NG" sz="1100" i="1" dirty="0"/>
          </a:p>
        </p:txBody>
      </p:sp>
      <p:sp>
        <p:nvSpPr>
          <p:cNvPr id="8" name="Rectangle 7">
            <a:extLst>
              <a:ext uri="{FF2B5EF4-FFF2-40B4-BE49-F238E27FC236}">
                <a16:creationId xmlns:a16="http://schemas.microsoft.com/office/drawing/2014/main" id="{FC2BF59C-20CD-AC3E-E071-6774540A85BC}"/>
              </a:ext>
            </a:extLst>
          </p:cNvPr>
          <p:cNvSpPr/>
          <p:nvPr/>
        </p:nvSpPr>
        <p:spPr>
          <a:xfrm>
            <a:off x="8180404" y="5227509"/>
            <a:ext cx="1234440" cy="49178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877D17AF-C397-DA20-A764-D4DE8FF0A8F7}"/>
              </a:ext>
            </a:extLst>
          </p:cNvPr>
          <p:cNvSpPr/>
          <p:nvPr/>
        </p:nvSpPr>
        <p:spPr>
          <a:xfrm>
            <a:off x="1674290" y="5313740"/>
            <a:ext cx="1234440" cy="49178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97E9BC0C-4ECB-DCEB-F260-B7555F3652C2}"/>
              </a:ext>
            </a:extLst>
          </p:cNvPr>
          <p:cNvSpPr/>
          <p:nvPr/>
        </p:nvSpPr>
        <p:spPr>
          <a:xfrm>
            <a:off x="675869" y="2709136"/>
            <a:ext cx="2569355" cy="424216"/>
          </a:xfrm>
          <a:prstGeom prst="rect">
            <a:avLst/>
          </a:prstGeom>
          <a:noFill/>
          <a:ln w="127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1D1645A8-0E6E-E099-D70F-B8C879684A7F}"/>
              </a:ext>
            </a:extLst>
          </p:cNvPr>
          <p:cNvSpPr/>
          <p:nvPr/>
        </p:nvSpPr>
        <p:spPr>
          <a:xfrm>
            <a:off x="675868" y="3341457"/>
            <a:ext cx="2569355" cy="424216"/>
          </a:xfrm>
          <a:prstGeom prst="rect">
            <a:avLst/>
          </a:prstGeom>
          <a:noFill/>
          <a:ln w="127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13">
            <a:extLst>
              <a:ext uri="{FF2B5EF4-FFF2-40B4-BE49-F238E27FC236}">
                <a16:creationId xmlns:a16="http://schemas.microsoft.com/office/drawing/2014/main" id="{F2AB1F1A-EB68-CA3B-E4DF-81E93DEF295A}"/>
              </a:ext>
            </a:extLst>
          </p:cNvPr>
          <p:cNvSpPr/>
          <p:nvPr/>
        </p:nvSpPr>
        <p:spPr>
          <a:xfrm>
            <a:off x="675868" y="3973778"/>
            <a:ext cx="2363167" cy="424216"/>
          </a:xfrm>
          <a:prstGeom prst="rect">
            <a:avLst/>
          </a:prstGeom>
          <a:noFill/>
          <a:ln w="127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Rectangle 18">
            <a:extLst>
              <a:ext uri="{FF2B5EF4-FFF2-40B4-BE49-F238E27FC236}">
                <a16:creationId xmlns:a16="http://schemas.microsoft.com/office/drawing/2014/main" id="{9EF48349-E934-9ECE-A008-99B9139C9FB8}"/>
              </a:ext>
            </a:extLst>
          </p:cNvPr>
          <p:cNvSpPr/>
          <p:nvPr/>
        </p:nvSpPr>
        <p:spPr>
          <a:xfrm>
            <a:off x="7427488" y="2743135"/>
            <a:ext cx="2020899" cy="424216"/>
          </a:xfrm>
          <a:prstGeom prst="rect">
            <a:avLst/>
          </a:prstGeom>
          <a:noFill/>
          <a:ln w="127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Rectangle 20">
            <a:extLst>
              <a:ext uri="{FF2B5EF4-FFF2-40B4-BE49-F238E27FC236}">
                <a16:creationId xmlns:a16="http://schemas.microsoft.com/office/drawing/2014/main" id="{1EDDB9BD-FE82-1723-1D59-7B1E8D58B917}"/>
              </a:ext>
            </a:extLst>
          </p:cNvPr>
          <p:cNvSpPr/>
          <p:nvPr/>
        </p:nvSpPr>
        <p:spPr>
          <a:xfrm>
            <a:off x="7427488" y="3368489"/>
            <a:ext cx="2569355" cy="424216"/>
          </a:xfrm>
          <a:prstGeom prst="rect">
            <a:avLst/>
          </a:prstGeom>
          <a:noFill/>
          <a:ln w="127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Rectangle 21">
            <a:extLst>
              <a:ext uri="{FF2B5EF4-FFF2-40B4-BE49-F238E27FC236}">
                <a16:creationId xmlns:a16="http://schemas.microsoft.com/office/drawing/2014/main" id="{A1996AEF-12CD-DBF2-3C73-8AB01D5F31C5}"/>
              </a:ext>
            </a:extLst>
          </p:cNvPr>
          <p:cNvSpPr/>
          <p:nvPr/>
        </p:nvSpPr>
        <p:spPr>
          <a:xfrm>
            <a:off x="7376300" y="4039948"/>
            <a:ext cx="1492516" cy="424216"/>
          </a:xfrm>
          <a:prstGeom prst="rect">
            <a:avLst/>
          </a:prstGeom>
          <a:noFill/>
          <a:ln w="127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TextBox 24">
            <a:extLst>
              <a:ext uri="{FF2B5EF4-FFF2-40B4-BE49-F238E27FC236}">
                <a16:creationId xmlns:a16="http://schemas.microsoft.com/office/drawing/2014/main" id="{145D0F98-462A-914A-B2C6-B85D8C4F296C}"/>
              </a:ext>
            </a:extLst>
          </p:cNvPr>
          <p:cNvSpPr txBox="1"/>
          <p:nvPr/>
        </p:nvSpPr>
        <p:spPr>
          <a:xfrm>
            <a:off x="234798" y="1032161"/>
            <a:ext cx="9501793" cy="296214"/>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SIMO Plans</a:t>
            </a:r>
            <a:r>
              <a:rPr lang="en-US" dirty="0"/>
              <a:t>: Performance was heavily influenced by the </a:t>
            </a:r>
            <a:r>
              <a:rPr lang="en-US" b="1" dirty="0"/>
              <a:t>£0.00-£9.99</a:t>
            </a:r>
            <a:r>
              <a:rPr lang="en-US" dirty="0"/>
              <a:t> and </a:t>
            </a:r>
            <a:r>
              <a:rPr lang="en-US" b="1" dirty="0"/>
              <a:t>£10.00-£14.99</a:t>
            </a:r>
            <a:r>
              <a:rPr lang="en-US" dirty="0"/>
              <a:t> brackets, indicating that users </a:t>
            </a:r>
            <a:r>
              <a:rPr lang="en-US" b="1" dirty="0"/>
              <a:t>favor cheaper plans</a:t>
            </a:r>
            <a:r>
              <a:rPr lang="en-US" dirty="0"/>
              <a:t>.</a:t>
            </a:r>
          </a:p>
        </p:txBody>
      </p:sp>
      <p:sp>
        <p:nvSpPr>
          <p:cNvPr id="28" name="TextBox 27">
            <a:extLst>
              <a:ext uri="{FF2B5EF4-FFF2-40B4-BE49-F238E27FC236}">
                <a16:creationId xmlns:a16="http://schemas.microsoft.com/office/drawing/2014/main" id="{3C376164-E931-D2A2-53F5-8FBDED35F022}"/>
              </a:ext>
            </a:extLst>
          </p:cNvPr>
          <p:cNvSpPr txBox="1"/>
          <p:nvPr/>
        </p:nvSpPr>
        <p:spPr>
          <a:xfrm>
            <a:off x="234797" y="1497752"/>
            <a:ext cx="9501793" cy="296214"/>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Handset Plans</a:t>
            </a:r>
            <a:r>
              <a:rPr lang="en-US" dirty="0"/>
              <a:t>: Users showed a preference for </a:t>
            </a:r>
            <a:r>
              <a:rPr lang="en-US" b="1" dirty="0"/>
              <a:t>mid-range pricing</a:t>
            </a:r>
            <a:r>
              <a:rPr lang="en-US" dirty="0"/>
              <a:t>, particularly in the </a:t>
            </a:r>
            <a:r>
              <a:rPr lang="en-US" b="1" dirty="0"/>
              <a:t>£20.00-£29.99</a:t>
            </a:r>
            <a:r>
              <a:rPr lang="en-US" dirty="0"/>
              <a:t> and </a:t>
            </a:r>
            <a:r>
              <a:rPr lang="en-US" b="1" dirty="0"/>
              <a:t>£30.00-£39.99</a:t>
            </a:r>
            <a:r>
              <a:rPr lang="en-US" dirty="0"/>
              <a:t> brackets, which reflected in the overall </a:t>
            </a:r>
            <a:r>
              <a:rPr lang="en-US" b="1" dirty="0"/>
              <a:t>sales volume dominance</a:t>
            </a:r>
            <a:r>
              <a:rPr lang="en-US" dirty="0"/>
              <a:t>.</a:t>
            </a:r>
          </a:p>
        </p:txBody>
      </p:sp>
      <p:sp>
        <p:nvSpPr>
          <p:cNvPr id="31" name="TextBox 30">
            <a:extLst>
              <a:ext uri="{FF2B5EF4-FFF2-40B4-BE49-F238E27FC236}">
                <a16:creationId xmlns:a16="http://schemas.microsoft.com/office/drawing/2014/main" id="{259C14CD-089B-A139-03C7-0EFC122281F7}"/>
              </a:ext>
            </a:extLst>
          </p:cNvPr>
          <p:cNvSpPr txBox="1"/>
          <p:nvPr/>
        </p:nvSpPr>
        <p:spPr>
          <a:xfrm>
            <a:off x="2146241" y="5927235"/>
            <a:ext cx="9501793" cy="296214"/>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These trends emphasize the </a:t>
            </a:r>
            <a:r>
              <a:rPr lang="en-US" b="1" dirty="0"/>
              <a:t>importance of pricing strategy</a:t>
            </a:r>
            <a:r>
              <a:rPr lang="en-US" dirty="0"/>
              <a:t> tailored to segment-specific consumer behavior.</a:t>
            </a:r>
          </a:p>
        </p:txBody>
      </p:sp>
    </p:spTree>
    <p:extLst>
      <p:ext uri="{BB962C8B-B14F-4D97-AF65-F5344CB8AC3E}">
        <p14:creationId xmlns:p14="http://schemas.microsoft.com/office/powerpoint/2010/main" val="253213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0955E-523F-5ACC-A6AE-1ED2CFEA40BD}"/>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81EE523-C912-F11A-C460-4C2770EF9FC8}"/>
              </a:ext>
            </a:extLst>
          </p:cNvPr>
          <p:cNvPicPr>
            <a:picLocks noChangeAspect="1"/>
          </p:cNvPicPr>
          <p:nvPr/>
        </p:nvPicPr>
        <p:blipFill>
          <a:blip r:embed="rId3"/>
          <a:stretch>
            <a:fillRect/>
          </a:stretch>
        </p:blipFill>
        <p:spPr>
          <a:xfrm>
            <a:off x="4444076" y="4539611"/>
            <a:ext cx="3119318" cy="2183522"/>
          </a:xfrm>
          <a:prstGeom prst="rect">
            <a:avLst/>
          </a:prstGeom>
        </p:spPr>
      </p:pic>
      <p:sp>
        <p:nvSpPr>
          <p:cNvPr id="5" name="Slide Number Placeholder 4">
            <a:extLst>
              <a:ext uri="{FF2B5EF4-FFF2-40B4-BE49-F238E27FC236}">
                <a16:creationId xmlns:a16="http://schemas.microsoft.com/office/drawing/2014/main" id="{F87B948A-DFC2-F803-3B03-D4B455204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
        <p:nvSpPr>
          <p:cNvPr id="6" name="Title 4">
            <a:extLst>
              <a:ext uri="{FF2B5EF4-FFF2-40B4-BE49-F238E27FC236}">
                <a16:creationId xmlns:a16="http://schemas.microsoft.com/office/drawing/2014/main" id="{2A277BEA-2EFA-A567-0DBB-B77C22C82061}"/>
              </a:ext>
            </a:extLst>
          </p:cNvPr>
          <p:cNvSpPr>
            <a:spLocks noGrp="1"/>
          </p:cNvSpPr>
          <p:nvPr>
            <p:ph type="title"/>
          </p:nvPr>
        </p:nvSpPr>
        <p:spPr>
          <a:xfrm>
            <a:off x="228808" y="-319095"/>
            <a:ext cx="9648163" cy="1325563"/>
          </a:xfrm>
        </p:spPr>
        <p:txBody>
          <a:bodyPr vert="horz" lIns="91440" tIns="45720" rIns="91440" bIns="45720" rtlCol="0" anchor="ctr">
            <a:normAutofit/>
          </a:bodyPr>
          <a:lstStyle/>
          <a:p>
            <a:r>
              <a:rPr lang="en-US" altLang="zh-CN" sz="2400" b="1" dirty="0">
                <a:solidFill>
                  <a:schemeClr val="accent2">
                    <a:lumMod val="50000"/>
                  </a:schemeClr>
                </a:solidFill>
                <a:latin typeface="Posterama Text Black (Headings)"/>
              </a:rPr>
              <a:t>What Tariff Offers were most Popular Across Segment?</a:t>
            </a:r>
            <a:endParaRPr lang="en-US" sz="2400" b="1" dirty="0">
              <a:solidFill>
                <a:schemeClr val="accent2">
                  <a:lumMod val="50000"/>
                </a:schemeClr>
              </a:solidFill>
              <a:latin typeface="Posterama Text Black (Headings)"/>
            </a:endParaRPr>
          </a:p>
        </p:txBody>
      </p:sp>
      <p:pic>
        <p:nvPicPr>
          <p:cNvPr id="3" name="Picture 2">
            <a:extLst>
              <a:ext uri="{FF2B5EF4-FFF2-40B4-BE49-F238E27FC236}">
                <a16:creationId xmlns:a16="http://schemas.microsoft.com/office/drawing/2014/main" id="{EB6C7FC3-AFE1-599C-D3EA-CEC4CA057C90}"/>
              </a:ext>
            </a:extLst>
          </p:cNvPr>
          <p:cNvPicPr>
            <a:picLocks noChangeAspect="1"/>
          </p:cNvPicPr>
          <p:nvPr/>
        </p:nvPicPr>
        <p:blipFill>
          <a:blip r:embed="rId4"/>
          <a:stretch>
            <a:fillRect/>
          </a:stretch>
        </p:blipFill>
        <p:spPr>
          <a:xfrm>
            <a:off x="6650087" y="695361"/>
            <a:ext cx="5069525" cy="3119707"/>
          </a:xfrm>
          <a:prstGeom prst="rect">
            <a:avLst/>
          </a:prstGeom>
        </p:spPr>
      </p:pic>
      <p:pic>
        <p:nvPicPr>
          <p:cNvPr id="7" name="Picture 6">
            <a:extLst>
              <a:ext uri="{FF2B5EF4-FFF2-40B4-BE49-F238E27FC236}">
                <a16:creationId xmlns:a16="http://schemas.microsoft.com/office/drawing/2014/main" id="{EDA0E74C-9196-F23C-D384-4488F74B62B8}"/>
              </a:ext>
            </a:extLst>
          </p:cNvPr>
          <p:cNvPicPr>
            <a:picLocks noChangeAspect="1"/>
          </p:cNvPicPr>
          <p:nvPr/>
        </p:nvPicPr>
        <p:blipFill>
          <a:blip r:embed="rId5"/>
          <a:stretch>
            <a:fillRect/>
          </a:stretch>
        </p:blipFill>
        <p:spPr>
          <a:xfrm>
            <a:off x="228808" y="3759728"/>
            <a:ext cx="4590408" cy="2740998"/>
          </a:xfrm>
          <a:prstGeom prst="rect">
            <a:avLst/>
          </a:prstGeom>
        </p:spPr>
      </p:pic>
      <p:pic>
        <p:nvPicPr>
          <p:cNvPr id="9" name="Picture 8">
            <a:extLst>
              <a:ext uri="{FF2B5EF4-FFF2-40B4-BE49-F238E27FC236}">
                <a16:creationId xmlns:a16="http://schemas.microsoft.com/office/drawing/2014/main" id="{8B6381DB-70E9-1A38-BF07-D9C886206502}"/>
              </a:ext>
            </a:extLst>
          </p:cNvPr>
          <p:cNvPicPr>
            <a:picLocks noChangeAspect="1"/>
          </p:cNvPicPr>
          <p:nvPr/>
        </p:nvPicPr>
        <p:blipFill>
          <a:blip r:embed="rId6"/>
          <a:stretch>
            <a:fillRect/>
          </a:stretch>
        </p:blipFill>
        <p:spPr>
          <a:xfrm>
            <a:off x="7239000" y="3796672"/>
            <a:ext cx="4147522" cy="2722451"/>
          </a:xfrm>
          <a:prstGeom prst="rect">
            <a:avLst/>
          </a:prstGeom>
        </p:spPr>
      </p:pic>
      <p:sp>
        <p:nvSpPr>
          <p:cNvPr id="2" name="TextBox 1">
            <a:extLst>
              <a:ext uri="{FF2B5EF4-FFF2-40B4-BE49-F238E27FC236}">
                <a16:creationId xmlns:a16="http://schemas.microsoft.com/office/drawing/2014/main" id="{73E25C8E-F018-50E4-DC4F-50FC133553AA}"/>
              </a:ext>
            </a:extLst>
          </p:cNvPr>
          <p:cNvSpPr txBox="1"/>
          <p:nvPr/>
        </p:nvSpPr>
        <p:spPr>
          <a:xfrm>
            <a:off x="9685131" y="6500726"/>
            <a:ext cx="2951732" cy="182309"/>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100" i="1" dirty="0"/>
              <a:t>N.B: Package – </a:t>
            </a:r>
            <a:r>
              <a:rPr lang="en-US" sz="1100" b="1" i="1" dirty="0"/>
              <a:t>Mins | Text | Data</a:t>
            </a:r>
            <a:endParaRPr lang="en-NG" sz="1100" b="1" i="1" dirty="0"/>
          </a:p>
        </p:txBody>
      </p:sp>
      <p:sp>
        <p:nvSpPr>
          <p:cNvPr id="4" name="TextBox 3">
            <a:extLst>
              <a:ext uri="{FF2B5EF4-FFF2-40B4-BE49-F238E27FC236}">
                <a16:creationId xmlns:a16="http://schemas.microsoft.com/office/drawing/2014/main" id="{74278AC7-0252-A439-4AC9-494C91BC12DA}"/>
              </a:ext>
            </a:extLst>
          </p:cNvPr>
          <p:cNvSpPr txBox="1"/>
          <p:nvPr/>
        </p:nvSpPr>
        <p:spPr>
          <a:xfrm>
            <a:off x="126976" y="718797"/>
            <a:ext cx="5969023"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October</a:t>
            </a:r>
            <a:r>
              <a:rPr lang="en-US" dirty="0"/>
              <a:t> had the highest number of tariff plans, likely influenced by upcoming </a:t>
            </a:r>
            <a:r>
              <a:rPr lang="en-US" b="1" dirty="0"/>
              <a:t>holiday season promotions</a:t>
            </a:r>
            <a:r>
              <a:rPr lang="en-US" dirty="0"/>
              <a:t>.</a:t>
            </a:r>
          </a:p>
        </p:txBody>
      </p:sp>
      <p:sp>
        <p:nvSpPr>
          <p:cNvPr id="10" name="TextBox 9">
            <a:extLst>
              <a:ext uri="{FF2B5EF4-FFF2-40B4-BE49-F238E27FC236}">
                <a16:creationId xmlns:a16="http://schemas.microsoft.com/office/drawing/2014/main" id="{EECF51D7-AFA4-BCAF-96CA-C24549B2210D}"/>
              </a:ext>
            </a:extLst>
          </p:cNvPr>
          <p:cNvSpPr txBox="1"/>
          <p:nvPr/>
        </p:nvSpPr>
        <p:spPr>
          <a:xfrm>
            <a:off x="92291" y="2166522"/>
            <a:ext cx="6003708"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Unlimited Plans</a:t>
            </a:r>
            <a:r>
              <a:rPr lang="en-US" dirty="0"/>
              <a:t>: Most offers for both </a:t>
            </a:r>
            <a:r>
              <a:rPr lang="en-US" b="1" dirty="0"/>
              <a:t>Standard</a:t>
            </a:r>
            <a:r>
              <a:rPr lang="en-US" dirty="0"/>
              <a:t> and </a:t>
            </a:r>
            <a:r>
              <a:rPr lang="en-US" b="1" dirty="0"/>
              <a:t>Headline</a:t>
            </a:r>
            <a:r>
              <a:rPr lang="en-US" dirty="0"/>
              <a:t> packages included </a:t>
            </a:r>
            <a:r>
              <a:rPr lang="en-US" b="1" dirty="0"/>
              <a:t>unlimited Mins and Texts</a:t>
            </a:r>
            <a:r>
              <a:rPr lang="en-US" dirty="0"/>
              <a:t>, while data plans varied significantly.</a:t>
            </a:r>
          </a:p>
        </p:txBody>
      </p:sp>
      <p:sp>
        <p:nvSpPr>
          <p:cNvPr id="15" name="TextBox 14">
            <a:extLst>
              <a:ext uri="{FF2B5EF4-FFF2-40B4-BE49-F238E27FC236}">
                <a16:creationId xmlns:a16="http://schemas.microsoft.com/office/drawing/2014/main" id="{F740E033-DEB9-33DD-D5C3-0B2FE434509A}"/>
              </a:ext>
            </a:extLst>
          </p:cNvPr>
          <p:cNvSpPr txBox="1"/>
          <p:nvPr/>
        </p:nvSpPr>
        <p:spPr>
          <a:xfrm>
            <a:off x="119845" y="1226628"/>
            <a:ext cx="5565338" cy="682238"/>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1">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PAYM SIMO Plans: </a:t>
            </a:r>
            <a:r>
              <a:rPr lang="en-US" b="0" dirty="0"/>
              <a:t>Primarily driven by </a:t>
            </a:r>
            <a:r>
              <a:rPr lang="en-US" dirty="0"/>
              <a:t>EE and Vodafone, </a:t>
            </a:r>
            <a:r>
              <a:rPr lang="en-US" b="0" dirty="0"/>
              <a:t>providing diverse offerings.</a:t>
            </a:r>
          </a:p>
        </p:txBody>
      </p:sp>
      <p:sp>
        <p:nvSpPr>
          <p:cNvPr id="18" name="TextBox 17">
            <a:extLst>
              <a:ext uri="{FF2B5EF4-FFF2-40B4-BE49-F238E27FC236}">
                <a16:creationId xmlns:a16="http://schemas.microsoft.com/office/drawing/2014/main" id="{1EECDCFD-66F4-3F3B-7442-11B69A66FB51}"/>
              </a:ext>
            </a:extLst>
          </p:cNvPr>
          <p:cNvSpPr txBox="1"/>
          <p:nvPr/>
        </p:nvSpPr>
        <p:spPr>
          <a:xfrm>
            <a:off x="126976" y="1689552"/>
            <a:ext cx="5565338" cy="682238"/>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1">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PAYM Plans: </a:t>
            </a:r>
            <a:r>
              <a:rPr lang="en-US" b="0" dirty="0"/>
              <a:t>Dominated by</a:t>
            </a:r>
            <a:r>
              <a:rPr lang="en-US" dirty="0"/>
              <a:t> Tesco </a:t>
            </a:r>
            <a:r>
              <a:rPr lang="en-US" b="0" dirty="0"/>
              <a:t>and</a:t>
            </a:r>
            <a:r>
              <a:rPr lang="en-US" dirty="0"/>
              <a:t> O2, </a:t>
            </a:r>
            <a:r>
              <a:rPr lang="en-US" b="0" dirty="0"/>
              <a:t>offering the most tariff options.</a:t>
            </a:r>
          </a:p>
        </p:txBody>
      </p:sp>
      <p:sp>
        <p:nvSpPr>
          <p:cNvPr id="19" name="TextBox 18">
            <a:extLst>
              <a:ext uri="{FF2B5EF4-FFF2-40B4-BE49-F238E27FC236}">
                <a16:creationId xmlns:a16="http://schemas.microsoft.com/office/drawing/2014/main" id="{47A40C2A-08B3-B745-5306-3E5680ED1782}"/>
              </a:ext>
            </a:extLst>
          </p:cNvPr>
          <p:cNvSpPr txBox="1"/>
          <p:nvPr/>
        </p:nvSpPr>
        <p:spPr>
          <a:xfrm>
            <a:off x="119845" y="2751939"/>
            <a:ext cx="6339138"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Competitive Dynamics</a:t>
            </a:r>
            <a:r>
              <a:rPr lang="en-US" dirty="0"/>
              <a:t>: Networks like </a:t>
            </a:r>
            <a:r>
              <a:rPr lang="en-US" b="1" dirty="0"/>
              <a:t>EE, Three, O2, and Vodafone</a:t>
            </a:r>
            <a:r>
              <a:rPr lang="en-US" dirty="0"/>
              <a:t> offered highly </a:t>
            </a:r>
            <a:r>
              <a:rPr lang="en-US" b="1" dirty="0"/>
              <a:t>competitive unlimited and headline packages</a:t>
            </a:r>
            <a:r>
              <a:rPr lang="en-US" dirty="0"/>
              <a:t>, closely aligned with standard plans, likely influencing consumer purchase decisions.</a:t>
            </a:r>
          </a:p>
        </p:txBody>
      </p:sp>
      <p:sp>
        <p:nvSpPr>
          <p:cNvPr id="8" name="Rectangle 7">
            <a:extLst>
              <a:ext uri="{FF2B5EF4-FFF2-40B4-BE49-F238E27FC236}">
                <a16:creationId xmlns:a16="http://schemas.microsoft.com/office/drawing/2014/main" id="{D1F36F5C-6B33-777B-3642-15E8A1880FB5}"/>
              </a:ext>
            </a:extLst>
          </p:cNvPr>
          <p:cNvSpPr/>
          <p:nvPr/>
        </p:nvSpPr>
        <p:spPr>
          <a:xfrm>
            <a:off x="3193735" y="4274496"/>
            <a:ext cx="263723" cy="2161951"/>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13">
            <a:extLst>
              <a:ext uri="{FF2B5EF4-FFF2-40B4-BE49-F238E27FC236}">
                <a16:creationId xmlns:a16="http://schemas.microsoft.com/office/drawing/2014/main" id="{B0191AE4-F955-69EE-92E6-A532EBD5E9D5}"/>
              </a:ext>
            </a:extLst>
          </p:cNvPr>
          <p:cNvSpPr/>
          <p:nvPr/>
        </p:nvSpPr>
        <p:spPr>
          <a:xfrm>
            <a:off x="7926871" y="1407459"/>
            <a:ext cx="213082" cy="1653870"/>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15">
            <a:extLst>
              <a:ext uri="{FF2B5EF4-FFF2-40B4-BE49-F238E27FC236}">
                <a16:creationId xmlns:a16="http://schemas.microsoft.com/office/drawing/2014/main" id="{A2CEFAE6-E641-CFD4-CD4A-3F45332D7651}"/>
              </a:ext>
            </a:extLst>
          </p:cNvPr>
          <p:cNvSpPr/>
          <p:nvPr/>
        </p:nvSpPr>
        <p:spPr>
          <a:xfrm>
            <a:off x="8319593" y="1436267"/>
            <a:ext cx="213082" cy="1907567"/>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Rectangle 16">
            <a:extLst>
              <a:ext uri="{FF2B5EF4-FFF2-40B4-BE49-F238E27FC236}">
                <a16:creationId xmlns:a16="http://schemas.microsoft.com/office/drawing/2014/main" id="{20D54D26-E630-EAAA-49FA-E4BDA945746A}"/>
              </a:ext>
            </a:extLst>
          </p:cNvPr>
          <p:cNvSpPr/>
          <p:nvPr/>
        </p:nvSpPr>
        <p:spPr>
          <a:xfrm>
            <a:off x="9936480" y="4366740"/>
            <a:ext cx="259780" cy="1970074"/>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85570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1B16-3DF1-1B08-E67A-AC9772221B8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F59CC8-D8FD-D560-1ADE-7765795271D7}"/>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
        <p:nvSpPr>
          <p:cNvPr id="6" name="Title 4">
            <a:extLst>
              <a:ext uri="{FF2B5EF4-FFF2-40B4-BE49-F238E27FC236}">
                <a16:creationId xmlns:a16="http://schemas.microsoft.com/office/drawing/2014/main" id="{922D3BC4-CC08-12B5-264F-9038EC3B3B04}"/>
              </a:ext>
            </a:extLst>
          </p:cNvPr>
          <p:cNvSpPr>
            <a:spLocks noGrp="1"/>
          </p:cNvSpPr>
          <p:nvPr>
            <p:ph type="title"/>
          </p:nvPr>
        </p:nvSpPr>
        <p:spPr>
          <a:xfrm>
            <a:off x="240973" y="-347250"/>
            <a:ext cx="6989812" cy="1325563"/>
          </a:xfrm>
        </p:spPr>
        <p:txBody>
          <a:bodyPr/>
          <a:lstStyle/>
          <a:p>
            <a:r>
              <a:rPr lang="en-US" altLang="zh-CN" sz="2400" b="1" dirty="0">
                <a:solidFill>
                  <a:schemeClr val="accent2">
                    <a:lumMod val="50000"/>
                  </a:schemeClr>
                </a:solidFill>
                <a:latin typeface="Posterama Text Black (Headings)"/>
              </a:rPr>
              <a:t>Did Promo Values and Cost influence Sales Trends?</a:t>
            </a:r>
            <a:endParaRPr lang="en-US" sz="2400" b="1" dirty="0">
              <a:solidFill>
                <a:schemeClr val="accent2">
                  <a:lumMod val="50000"/>
                </a:schemeClr>
              </a:solidFill>
              <a:latin typeface="Posterama Text Black (Headings)"/>
            </a:endParaRPr>
          </a:p>
        </p:txBody>
      </p:sp>
      <p:pic>
        <p:nvPicPr>
          <p:cNvPr id="7" name="Picture 6">
            <a:extLst>
              <a:ext uri="{FF2B5EF4-FFF2-40B4-BE49-F238E27FC236}">
                <a16:creationId xmlns:a16="http://schemas.microsoft.com/office/drawing/2014/main" id="{9491D8C1-32B7-8E65-AAB3-C6791A5B3016}"/>
              </a:ext>
            </a:extLst>
          </p:cNvPr>
          <p:cNvPicPr>
            <a:picLocks noChangeAspect="1"/>
          </p:cNvPicPr>
          <p:nvPr/>
        </p:nvPicPr>
        <p:blipFill>
          <a:blip r:embed="rId3"/>
          <a:stretch>
            <a:fillRect/>
          </a:stretch>
        </p:blipFill>
        <p:spPr>
          <a:xfrm>
            <a:off x="284640" y="1585140"/>
            <a:ext cx="4813140" cy="2618915"/>
          </a:xfrm>
          <a:prstGeom prst="rect">
            <a:avLst/>
          </a:prstGeom>
        </p:spPr>
      </p:pic>
      <p:pic>
        <p:nvPicPr>
          <p:cNvPr id="9" name="Picture 8">
            <a:extLst>
              <a:ext uri="{FF2B5EF4-FFF2-40B4-BE49-F238E27FC236}">
                <a16:creationId xmlns:a16="http://schemas.microsoft.com/office/drawing/2014/main" id="{62A11DB6-7D30-F1B0-3AA2-D3C48DB0002D}"/>
              </a:ext>
            </a:extLst>
          </p:cNvPr>
          <p:cNvPicPr>
            <a:picLocks noChangeAspect="1"/>
          </p:cNvPicPr>
          <p:nvPr/>
        </p:nvPicPr>
        <p:blipFill>
          <a:blip r:embed="rId4"/>
          <a:stretch>
            <a:fillRect/>
          </a:stretch>
        </p:blipFill>
        <p:spPr>
          <a:xfrm>
            <a:off x="2423559" y="4306622"/>
            <a:ext cx="4799844" cy="2493342"/>
          </a:xfrm>
          <a:prstGeom prst="rect">
            <a:avLst/>
          </a:prstGeom>
        </p:spPr>
      </p:pic>
      <p:sp>
        <p:nvSpPr>
          <p:cNvPr id="2" name="TextBox 1">
            <a:extLst>
              <a:ext uri="{FF2B5EF4-FFF2-40B4-BE49-F238E27FC236}">
                <a16:creationId xmlns:a16="http://schemas.microsoft.com/office/drawing/2014/main" id="{919E91E3-1D7B-AEBB-FC50-447F6717B4ED}"/>
              </a:ext>
            </a:extLst>
          </p:cNvPr>
          <p:cNvSpPr txBox="1"/>
          <p:nvPr/>
        </p:nvSpPr>
        <p:spPr>
          <a:xfrm>
            <a:off x="284640" y="768271"/>
            <a:ext cx="5030309" cy="13255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Data Costs</a:t>
            </a:r>
            <a:r>
              <a:rPr lang="en-US" dirty="0"/>
              <a:t>: Data costs made up </a:t>
            </a:r>
            <a:r>
              <a:rPr lang="en-US" b="1" dirty="0"/>
              <a:t>~10% of the average monthly cost</a:t>
            </a:r>
            <a:r>
              <a:rPr lang="en-US" dirty="0"/>
              <a:t>, potentially driving the preference of </a:t>
            </a:r>
            <a:r>
              <a:rPr lang="en-US" b="1" dirty="0"/>
              <a:t>data plans</a:t>
            </a:r>
            <a:r>
              <a:rPr lang="en-US" dirty="0"/>
              <a:t> offers to users.</a:t>
            </a:r>
          </a:p>
        </p:txBody>
      </p:sp>
      <p:sp>
        <p:nvSpPr>
          <p:cNvPr id="4" name="TextBox 3">
            <a:extLst>
              <a:ext uri="{FF2B5EF4-FFF2-40B4-BE49-F238E27FC236}">
                <a16:creationId xmlns:a16="http://schemas.microsoft.com/office/drawing/2014/main" id="{5BA20FB0-8352-4B86-22C2-D5803D60BC27}"/>
              </a:ext>
            </a:extLst>
          </p:cNvPr>
          <p:cNvSpPr txBox="1"/>
          <p:nvPr/>
        </p:nvSpPr>
        <p:spPr>
          <a:xfrm>
            <a:off x="5422573" y="726174"/>
            <a:ext cx="4472764"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NG" dirty="0"/>
          </a:p>
        </p:txBody>
      </p:sp>
      <p:sp>
        <p:nvSpPr>
          <p:cNvPr id="14" name="TextBox 13">
            <a:extLst>
              <a:ext uri="{FF2B5EF4-FFF2-40B4-BE49-F238E27FC236}">
                <a16:creationId xmlns:a16="http://schemas.microsoft.com/office/drawing/2014/main" id="{C913B0D5-E09A-7B8E-B657-0934E3790D4F}"/>
              </a:ext>
            </a:extLst>
          </p:cNvPr>
          <p:cNvSpPr txBox="1"/>
          <p:nvPr/>
        </p:nvSpPr>
        <p:spPr>
          <a:xfrm>
            <a:off x="6053018" y="599511"/>
            <a:ext cx="4472764" cy="1015663"/>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Upfront Costs</a:t>
            </a:r>
            <a:r>
              <a:rPr lang="en-US" dirty="0"/>
              <a:t>: Users typically paid </a:t>
            </a:r>
            <a:r>
              <a:rPr lang="en-US" b="1" dirty="0"/>
              <a:t>4.5% of the life cost</a:t>
            </a:r>
            <a:r>
              <a:rPr lang="en-US" dirty="0"/>
              <a:t> upfront for PAYM plans. </a:t>
            </a:r>
            <a:r>
              <a:rPr lang="en-US" b="1" dirty="0"/>
              <a:t>EE</a:t>
            </a:r>
            <a:r>
              <a:rPr lang="en-US" dirty="0"/>
              <a:t> offered the most competitive </a:t>
            </a:r>
            <a:r>
              <a:rPr lang="en-US" b="1" dirty="0"/>
              <a:t>MLR</a:t>
            </a:r>
            <a:r>
              <a:rPr lang="en-US" dirty="0"/>
              <a:t> on </a:t>
            </a:r>
            <a:r>
              <a:rPr lang="en-US" b="1" dirty="0"/>
              <a:t>Life Cost (LC)</a:t>
            </a:r>
            <a:r>
              <a:rPr lang="en-US" dirty="0"/>
              <a:t> for both PAYM and PAYM SIMO plans, boosting tariff sales.</a:t>
            </a:r>
          </a:p>
        </p:txBody>
      </p:sp>
      <p:sp>
        <p:nvSpPr>
          <p:cNvPr id="17" name="TextBox 16">
            <a:extLst>
              <a:ext uri="{FF2B5EF4-FFF2-40B4-BE49-F238E27FC236}">
                <a16:creationId xmlns:a16="http://schemas.microsoft.com/office/drawing/2014/main" id="{778E36DC-9406-CF2D-9D7E-1B3BC09EFDC4}"/>
              </a:ext>
            </a:extLst>
          </p:cNvPr>
          <p:cNvSpPr txBox="1"/>
          <p:nvPr/>
        </p:nvSpPr>
        <p:spPr>
          <a:xfrm>
            <a:off x="7223403" y="4886162"/>
            <a:ext cx="4667450" cy="1199187"/>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Promo Value Impact</a:t>
            </a:r>
            <a:r>
              <a:rPr lang="en-US" dirty="0"/>
              <a:t>: The </a:t>
            </a:r>
            <a:r>
              <a:rPr lang="en-US" b="1" dirty="0"/>
              <a:t>MLR vs. LC Promo Value savings</a:t>
            </a:r>
            <a:r>
              <a:rPr lang="en-US" dirty="0"/>
              <a:t> were negligible but aligned with </a:t>
            </a:r>
            <a:r>
              <a:rPr lang="en-US" b="1" dirty="0"/>
              <a:t>weekly sales trends</a:t>
            </a:r>
            <a:r>
              <a:rPr lang="en-US" dirty="0"/>
              <a:t>, particularly the </a:t>
            </a:r>
            <a:r>
              <a:rPr lang="en-US" b="1" dirty="0"/>
              <a:t>November surge</a:t>
            </a:r>
            <a:r>
              <a:rPr lang="en-US" dirty="0"/>
              <a:t>, reinforcing the influence of promo values on sales performance.</a:t>
            </a:r>
          </a:p>
        </p:txBody>
      </p:sp>
      <p:pic>
        <p:nvPicPr>
          <p:cNvPr id="22" name="Picture 21">
            <a:extLst>
              <a:ext uri="{FF2B5EF4-FFF2-40B4-BE49-F238E27FC236}">
                <a16:creationId xmlns:a16="http://schemas.microsoft.com/office/drawing/2014/main" id="{AB7B033E-5B87-D1E0-D503-B69E061AB755}"/>
              </a:ext>
            </a:extLst>
          </p:cNvPr>
          <p:cNvPicPr>
            <a:picLocks noChangeAspect="1"/>
          </p:cNvPicPr>
          <p:nvPr/>
        </p:nvPicPr>
        <p:blipFill>
          <a:blip r:embed="rId5"/>
          <a:stretch>
            <a:fillRect/>
          </a:stretch>
        </p:blipFill>
        <p:spPr>
          <a:xfrm>
            <a:off x="5945394" y="1611678"/>
            <a:ext cx="5786645" cy="2911443"/>
          </a:xfrm>
          <a:prstGeom prst="rect">
            <a:avLst/>
          </a:prstGeom>
        </p:spPr>
      </p:pic>
      <p:sp>
        <p:nvSpPr>
          <p:cNvPr id="3" name="Rectangle 2">
            <a:extLst>
              <a:ext uri="{FF2B5EF4-FFF2-40B4-BE49-F238E27FC236}">
                <a16:creationId xmlns:a16="http://schemas.microsoft.com/office/drawing/2014/main" id="{C53741E0-F140-02F7-1EC0-D0E715706E81}"/>
              </a:ext>
            </a:extLst>
          </p:cNvPr>
          <p:cNvSpPr/>
          <p:nvPr/>
        </p:nvSpPr>
        <p:spPr>
          <a:xfrm>
            <a:off x="4108135" y="2814289"/>
            <a:ext cx="595945" cy="160615"/>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0" name="Straight Connector 9">
            <a:extLst>
              <a:ext uri="{FF2B5EF4-FFF2-40B4-BE49-F238E27FC236}">
                <a16:creationId xmlns:a16="http://schemas.microsoft.com/office/drawing/2014/main" id="{9A794B37-E764-6788-2D6F-CF5808F311DD}"/>
              </a:ext>
            </a:extLst>
          </p:cNvPr>
          <p:cNvCxnSpPr/>
          <p:nvPr/>
        </p:nvCxnSpPr>
        <p:spPr>
          <a:xfrm>
            <a:off x="1687158" y="1933911"/>
            <a:ext cx="0" cy="1981200"/>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9A88647-BBBC-AD55-39BC-DD858EC32F21}"/>
              </a:ext>
            </a:extLst>
          </p:cNvPr>
          <p:cNvSpPr/>
          <p:nvPr/>
        </p:nvSpPr>
        <p:spPr>
          <a:xfrm>
            <a:off x="5505841" y="4943483"/>
            <a:ext cx="595945" cy="160615"/>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12652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88BF9-9248-ACAC-9E4F-05C956C84CD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02DC223-18D4-98CE-C128-633BECF47A9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
        <p:nvSpPr>
          <p:cNvPr id="6" name="Title 4">
            <a:extLst>
              <a:ext uri="{FF2B5EF4-FFF2-40B4-BE49-F238E27FC236}">
                <a16:creationId xmlns:a16="http://schemas.microsoft.com/office/drawing/2014/main" id="{A2007F0A-F491-2910-E9D3-633CF3471502}"/>
              </a:ext>
            </a:extLst>
          </p:cNvPr>
          <p:cNvSpPr>
            <a:spLocks noGrp="1"/>
          </p:cNvSpPr>
          <p:nvPr>
            <p:ph type="title"/>
          </p:nvPr>
        </p:nvSpPr>
        <p:spPr>
          <a:xfrm>
            <a:off x="240972" y="-347250"/>
            <a:ext cx="8674427" cy="1325563"/>
          </a:xfrm>
        </p:spPr>
        <p:txBody>
          <a:bodyPr vert="horz" lIns="91440" tIns="45720" rIns="91440" bIns="45720" rtlCol="0" anchor="ctr">
            <a:normAutofit/>
          </a:bodyPr>
          <a:lstStyle/>
          <a:p>
            <a:r>
              <a:rPr lang="en-US" altLang="zh-CN" sz="2400" b="1" dirty="0">
                <a:solidFill>
                  <a:schemeClr val="accent2">
                    <a:lumMod val="50000"/>
                  </a:schemeClr>
                </a:solidFill>
                <a:latin typeface="Posterama Text Black (Headings)"/>
              </a:rPr>
              <a:t>What kind of Promos were most Effective?</a:t>
            </a:r>
            <a:endParaRPr lang="en-US" sz="2400" b="1" dirty="0">
              <a:solidFill>
                <a:schemeClr val="accent2">
                  <a:lumMod val="50000"/>
                </a:schemeClr>
              </a:solidFill>
              <a:latin typeface="Posterama Text Black (Headings)"/>
            </a:endParaRPr>
          </a:p>
        </p:txBody>
      </p:sp>
      <p:pic>
        <p:nvPicPr>
          <p:cNvPr id="13" name="Picture 12">
            <a:extLst>
              <a:ext uri="{FF2B5EF4-FFF2-40B4-BE49-F238E27FC236}">
                <a16:creationId xmlns:a16="http://schemas.microsoft.com/office/drawing/2014/main" id="{71BE1A73-FCE0-3276-ECAC-B782B2DE38B7}"/>
              </a:ext>
            </a:extLst>
          </p:cNvPr>
          <p:cNvPicPr>
            <a:picLocks noChangeAspect="1"/>
          </p:cNvPicPr>
          <p:nvPr/>
        </p:nvPicPr>
        <p:blipFill>
          <a:blip r:embed="rId3"/>
          <a:stretch>
            <a:fillRect/>
          </a:stretch>
        </p:blipFill>
        <p:spPr>
          <a:xfrm>
            <a:off x="6174950" y="3721275"/>
            <a:ext cx="5480897" cy="3136725"/>
          </a:xfrm>
          <a:prstGeom prst="rect">
            <a:avLst/>
          </a:prstGeom>
        </p:spPr>
      </p:pic>
      <p:pic>
        <p:nvPicPr>
          <p:cNvPr id="2" name="Picture 1">
            <a:extLst>
              <a:ext uri="{FF2B5EF4-FFF2-40B4-BE49-F238E27FC236}">
                <a16:creationId xmlns:a16="http://schemas.microsoft.com/office/drawing/2014/main" id="{A9B09D02-3EDC-7537-C7A5-39DC0B6700D5}"/>
              </a:ext>
            </a:extLst>
          </p:cNvPr>
          <p:cNvPicPr>
            <a:picLocks noChangeAspect="1"/>
          </p:cNvPicPr>
          <p:nvPr/>
        </p:nvPicPr>
        <p:blipFill>
          <a:blip r:embed="rId4"/>
          <a:stretch>
            <a:fillRect/>
          </a:stretch>
        </p:blipFill>
        <p:spPr>
          <a:xfrm>
            <a:off x="656871" y="3606704"/>
            <a:ext cx="4725465" cy="2639550"/>
          </a:xfrm>
          <a:prstGeom prst="rect">
            <a:avLst/>
          </a:prstGeom>
        </p:spPr>
      </p:pic>
      <p:pic>
        <p:nvPicPr>
          <p:cNvPr id="4" name="Picture 3">
            <a:extLst>
              <a:ext uri="{FF2B5EF4-FFF2-40B4-BE49-F238E27FC236}">
                <a16:creationId xmlns:a16="http://schemas.microsoft.com/office/drawing/2014/main" id="{7CFF051D-DC47-A234-C409-BF4C40838C2A}"/>
              </a:ext>
            </a:extLst>
          </p:cNvPr>
          <p:cNvPicPr>
            <a:picLocks noChangeAspect="1"/>
          </p:cNvPicPr>
          <p:nvPr/>
        </p:nvPicPr>
        <p:blipFill>
          <a:blip r:embed="rId5"/>
          <a:stretch>
            <a:fillRect/>
          </a:stretch>
        </p:blipFill>
        <p:spPr>
          <a:xfrm>
            <a:off x="6301073" y="674132"/>
            <a:ext cx="5354774" cy="3047143"/>
          </a:xfrm>
          <a:prstGeom prst="rect">
            <a:avLst/>
          </a:prstGeom>
        </p:spPr>
      </p:pic>
      <p:sp>
        <p:nvSpPr>
          <p:cNvPr id="8" name="TextBox 7">
            <a:extLst>
              <a:ext uri="{FF2B5EF4-FFF2-40B4-BE49-F238E27FC236}">
                <a16:creationId xmlns:a16="http://schemas.microsoft.com/office/drawing/2014/main" id="{F0D1B391-8836-532B-67FC-1ACCAE24B889}"/>
              </a:ext>
            </a:extLst>
          </p:cNvPr>
          <p:cNvSpPr txBox="1"/>
          <p:nvPr/>
        </p:nvSpPr>
        <p:spPr>
          <a:xfrm>
            <a:off x="193212" y="841143"/>
            <a:ext cx="5987143" cy="1560357"/>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Value Perception:</a:t>
            </a:r>
            <a:r>
              <a:rPr lang="en-US" dirty="0"/>
              <a:t> Offering </a:t>
            </a:r>
            <a:r>
              <a:rPr lang="en-US" b="1" dirty="0"/>
              <a:t>Extra Data</a:t>
            </a:r>
            <a:r>
              <a:rPr lang="en-US" dirty="0"/>
              <a:t> beyond the standard plan enhances the perceived value of the tariff, making it more attractive to customers.</a:t>
            </a:r>
          </a:p>
          <a:p>
            <a:r>
              <a:rPr lang="en-US" b="1" dirty="0"/>
              <a:t>Connectivity Focus:</a:t>
            </a:r>
            <a:r>
              <a:rPr lang="en-US" dirty="0"/>
              <a:t> Promotions were largely centered around </a:t>
            </a:r>
            <a:r>
              <a:rPr lang="en-US" b="1" dirty="0"/>
              <a:t>4G and 5G connectivity,</a:t>
            </a:r>
            <a:r>
              <a:rPr lang="en-US" dirty="0"/>
              <a:t> highlighting the importance of advanced network technologies in attracting customers.</a:t>
            </a:r>
          </a:p>
          <a:p>
            <a:r>
              <a:rPr lang="en-US" b="1" dirty="0"/>
              <a:t>O2's Competitive Edge:</a:t>
            </a:r>
            <a:r>
              <a:rPr lang="en-US" dirty="0"/>
              <a:t> O2 stood out by offering the </a:t>
            </a:r>
            <a:r>
              <a:rPr lang="en-US" b="1" dirty="0"/>
              <a:t>most special promotions on extra data, </a:t>
            </a:r>
            <a:r>
              <a:rPr lang="en-US" dirty="0"/>
              <a:t>potentially giving it an advantage in terms of customer appeal and market positioning.</a:t>
            </a:r>
          </a:p>
        </p:txBody>
      </p:sp>
      <p:sp>
        <p:nvSpPr>
          <p:cNvPr id="10" name="Rectangle 9">
            <a:extLst>
              <a:ext uri="{FF2B5EF4-FFF2-40B4-BE49-F238E27FC236}">
                <a16:creationId xmlns:a16="http://schemas.microsoft.com/office/drawing/2014/main" id="{43D6C1D0-CEBD-436C-6942-38CCE6DEF8DF}"/>
              </a:ext>
            </a:extLst>
          </p:cNvPr>
          <p:cNvSpPr/>
          <p:nvPr/>
        </p:nvSpPr>
        <p:spPr>
          <a:xfrm>
            <a:off x="2285999" y="3856382"/>
            <a:ext cx="527187" cy="2524540"/>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44322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DA41-CE48-5E3B-5BA5-C30D7B79E6C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890B5F-84CD-B704-FA2B-D47794C1FEE1}"/>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
        <p:nvSpPr>
          <p:cNvPr id="6" name="Title 4">
            <a:extLst>
              <a:ext uri="{FF2B5EF4-FFF2-40B4-BE49-F238E27FC236}">
                <a16:creationId xmlns:a16="http://schemas.microsoft.com/office/drawing/2014/main" id="{0090C97E-B284-F16D-844C-4B4F6036855F}"/>
              </a:ext>
            </a:extLst>
          </p:cNvPr>
          <p:cNvSpPr>
            <a:spLocks noGrp="1"/>
          </p:cNvSpPr>
          <p:nvPr>
            <p:ph type="title"/>
          </p:nvPr>
        </p:nvSpPr>
        <p:spPr>
          <a:xfrm>
            <a:off x="240972" y="-347250"/>
            <a:ext cx="7919053" cy="1325563"/>
          </a:xfrm>
        </p:spPr>
        <p:txBody>
          <a:bodyPr vert="horz" lIns="91440" tIns="45720" rIns="91440" bIns="45720" rtlCol="0" anchor="ctr">
            <a:normAutofit/>
          </a:bodyPr>
          <a:lstStyle/>
          <a:p>
            <a:r>
              <a:rPr lang="en-US" altLang="zh-CN" sz="2400" b="1" dirty="0">
                <a:solidFill>
                  <a:schemeClr val="accent2">
                    <a:lumMod val="50000"/>
                  </a:schemeClr>
                </a:solidFill>
                <a:latin typeface="Posterama Text Black (Headings)"/>
              </a:rPr>
              <a:t>Did Promo features affect Promo Strategies? </a:t>
            </a:r>
            <a:endParaRPr lang="en-US" sz="2400" b="1" dirty="0">
              <a:solidFill>
                <a:schemeClr val="accent2">
                  <a:lumMod val="50000"/>
                </a:schemeClr>
              </a:solidFill>
              <a:latin typeface="Posterama Text Black (Headings)"/>
            </a:endParaRPr>
          </a:p>
        </p:txBody>
      </p:sp>
      <p:pic>
        <p:nvPicPr>
          <p:cNvPr id="15" name="Picture 14">
            <a:extLst>
              <a:ext uri="{FF2B5EF4-FFF2-40B4-BE49-F238E27FC236}">
                <a16:creationId xmlns:a16="http://schemas.microsoft.com/office/drawing/2014/main" id="{20041B98-4CF5-327A-D9E3-20820F981C72}"/>
              </a:ext>
            </a:extLst>
          </p:cNvPr>
          <p:cNvPicPr>
            <a:picLocks noChangeAspect="1"/>
          </p:cNvPicPr>
          <p:nvPr/>
        </p:nvPicPr>
        <p:blipFill>
          <a:blip r:embed="rId3"/>
          <a:stretch>
            <a:fillRect/>
          </a:stretch>
        </p:blipFill>
        <p:spPr>
          <a:xfrm>
            <a:off x="6572546" y="497088"/>
            <a:ext cx="5238830" cy="3084545"/>
          </a:xfrm>
          <a:prstGeom prst="rect">
            <a:avLst/>
          </a:prstGeom>
        </p:spPr>
      </p:pic>
      <p:pic>
        <p:nvPicPr>
          <p:cNvPr id="17" name="Picture 16">
            <a:extLst>
              <a:ext uri="{FF2B5EF4-FFF2-40B4-BE49-F238E27FC236}">
                <a16:creationId xmlns:a16="http://schemas.microsoft.com/office/drawing/2014/main" id="{944F27EB-EFE3-F24B-0D89-194174A1D713}"/>
              </a:ext>
            </a:extLst>
          </p:cNvPr>
          <p:cNvPicPr>
            <a:picLocks noChangeAspect="1"/>
          </p:cNvPicPr>
          <p:nvPr/>
        </p:nvPicPr>
        <p:blipFill>
          <a:blip r:embed="rId4"/>
          <a:stretch>
            <a:fillRect/>
          </a:stretch>
        </p:blipFill>
        <p:spPr>
          <a:xfrm>
            <a:off x="6572546" y="3686508"/>
            <a:ext cx="5342765" cy="3025305"/>
          </a:xfrm>
          <a:prstGeom prst="rect">
            <a:avLst/>
          </a:prstGeom>
        </p:spPr>
      </p:pic>
      <p:pic>
        <p:nvPicPr>
          <p:cNvPr id="11" name="Picture 10">
            <a:extLst>
              <a:ext uri="{FF2B5EF4-FFF2-40B4-BE49-F238E27FC236}">
                <a16:creationId xmlns:a16="http://schemas.microsoft.com/office/drawing/2014/main" id="{8DE1D369-90B9-3671-DE76-90B8E4C54604}"/>
              </a:ext>
            </a:extLst>
          </p:cNvPr>
          <p:cNvPicPr>
            <a:picLocks noChangeAspect="1"/>
          </p:cNvPicPr>
          <p:nvPr/>
        </p:nvPicPr>
        <p:blipFill>
          <a:blip r:embed="rId5"/>
          <a:stretch>
            <a:fillRect/>
          </a:stretch>
        </p:blipFill>
        <p:spPr>
          <a:xfrm>
            <a:off x="380624" y="2670236"/>
            <a:ext cx="5802462" cy="3576018"/>
          </a:xfrm>
          <a:prstGeom prst="rect">
            <a:avLst/>
          </a:prstGeom>
        </p:spPr>
      </p:pic>
      <p:sp>
        <p:nvSpPr>
          <p:cNvPr id="2" name="TextBox 1">
            <a:extLst>
              <a:ext uri="{FF2B5EF4-FFF2-40B4-BE49-F238E27FC236}">
                <a16:creationId xmlns:a16="http://schemas.microsoft.com/office/drawing/2014/main" id="{B87EC3EA-0422-9951-919F-F3AD38A35F8F}"/>
              </a:ext>
            </a:extLst>
          </p:cNvPr>
          <p:cNvSpPr txBox="1"/>
          <p:nvPr/>
        </p:nvSpPr>
        <p:spPr>
          <a:xfrm>
            <a:off x="240972" y="705493"/>
            <a:ext cx="6088612" cy="1560357"/>
          </a:xfrm>
          <a:prstGeom prst="rect">
            <a:avLst/>
          </a:prstGeom>
        </p:spPr>
        <p:txBody>
          <a:bodyPr vert="horz" lIns="91440" tIns="45720" rIns="91440" bIns="45720" rtlCol="0">
            <a:noAutofit/>
          </a:bodyPr>
          <a:lstStyle>
            <a:defPPr>
              <a:defRPr lang="zh-CN"/>
            </a:defPPr>
            <a:lvl1pPr indent="0" algn="just">
              <a:lnSpc>
                <a:spcPct val="100000"/>
              </a:lnSpc>
              <a:spcBef>
                <a:spcPts val="1000"/>
              </a:spcBef>
              <a:buFont typeface="Arial" panose="020B0604020202020204" pitchFamily="34" charset="0"/>
              <a:buNone/>
              <a:defRPr sz="1500" b="0">
                <a:solidFill>
                  <a:srgbClr val="263E5A"/>
                </a:solidFill>
                <a:latin typeface="Abadi" panose="020B0604020104020204" pitchFamily="34" charset="0"/>
              </a:defRPr>
            </a:lvl1pPr>
            <a:lvl2pPr marL="685800" indent="-228600">
              <a:lnSpc>
                <a:spcPct val="90000"/>
              </a:lnSpc>
              <a:spcBef>
                <a:spcPts val="500"/>
              </a:spcBef>
              <a:buFont typeface="Arial" panose="020B0604020202020204" pitchFamily="34" charset="0"/>
              <a:buChar char="•"/>
              <a:defRPr sz="1000"/>
            </a:lvl2pPr>
            <a:lvl3pPr marL="1143000" indent="-228600">
              <a:lnSpc>
                <a:spcPct val="90000"/>
              </a:lnSpc>
              <a:spcBef>
                <a:spcPts val="500"/>
              </a:spcBef>
              <a:buFont typeface="Arial" panose="020B0604020202020204" pitchFamily="34" charset="0"/>
              <a:buChar char="•"/>
              <a:defRPr sz="900"/>
            </a:lvl3pPr>
            <a:lvl4pPr marL="1600200" indent="-228600">
              <a:lnSpc>
                <a:spcPct val="90000"/>
              </a:lnSpc>
              <a:spcBef>
                <a:spcPts val="500"/>
              </a:spcBef>
              <a:buFont typeface="Arial" panose="020B0604020202020204" pitchFamily="34" charset="0"/>
              <a:buChar char="•"/>
              <a:defRPr sz="800"/>
            </a:lvl4pPr>
            <a:lvl5pPr marL="2057400" indent="-228600">
              <a:lnSpc>
                <a:spcPct val="90000"/>
              </a:lnSpc>
              <a:spcBef>
                <a:spcPts val="500"/>
              </a:spcBef>
              <a:buFont typeface="Arial" panose="020B0604020202020204" pitchFamily="34" charset="0"/>
              <a:buChar char="•"/>
              <a:defRPr sz="8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t>Virgin Mobile</a:t>
            </a:r>
            <a:r>
              <a:rPr lang="en-US" dirty="0"/>
              <a:t>: Focused heavily on promotions for </a:t>
            </a:r>
            <a:r>
              <a:rPr lang="en-US" b="1" dirty="0"/>
              <a:t>existing customers</a:t>
            </a:r>
            <a:r>
              <a:rPr lang="en-US" dirty="0"/>
              <a:t>, enhancing </a:t>
            </a:r>
            <a:r>
              <a:rPr lang="en-US" b="1" dirty="0"/>
              <a:t>user retention</a:t>
            </a:r>
            <a:r>
              <a:rPr lang="en-US" dirty="0"/>
              <a:t> within its subscriber base.</a:t>
            </a:r>
          </a:p>
          <a:p>
            <a:r>
              <a:rPr lang="en-US" b="1" dirty="0"/>
              <a:t>Sky Mobile</a:t>
            </a:r>
            <a:r>
              <a:rPr lang="en-US" dirty="0"/>
              <a:t>: Led in offering the </a:t>
            </a:r>
            <a:r>
              <a:rPr lang="en-US" b="1" dirty="0"/>
              <a:t>highest percentage promo savings</a:t>
            </a:r>
            <a:r>
              <a:rPr lang="en-US" dirty="0"/>
              <a:t>, which likely boosted </a:t>
            </a:r>
            <a:r>
              <a:rPr lang="en-US" b="1" dirty="0"/>
              <a:t>retention rates</a:t>
            </a:r>
            <a:r>
              <a:rPr lang="en-US" dirty="0"/>
              <a:t> and overall customer satisfaction.</a:t>
            </a:r>
          </a:p>
          <a:p>
            <a:r>
              <a:rPr lang="en-US" b="1" dirty="0"/>
              <a:t>O2</a:t>
            </a:r>
            <a:r>
              <a:rPr lang="en-US" dirty="0"/>
              <a:t>: Excelled in </a:t>
            </a:r>
            <a:r>
              <a:rPr lang="en-US" b="1" dirty="0"/>
              <a:t>In-Contract Escalation</a:t>
            </a:r>
            <a:r>
              <a:rPr lang="en-US" dirty="0"/>
              <a:t>, ensuring customers gained more value once they were </a:t>
            </a:r>
            <a:r>
              <a:rPr lang="en-US" b="1" dirty="0"/>
              <a:t>out-of-contract</a:t>
            </a:r>
            <a:r>
              <a:rPr lang="en-US" dirty="0"/>
              <a:t>, a strategy critical for </a:t>
            </a:r>
            <a:r>
              <a:rPr lang="en-US" b="1" dirty="0"/>
              <a:t>attracting new users</a:t>
            </a:r>
            <a:r>
              <a:rPr lang="en-US" dirty="0"/>
              <a:t> and maintaining loyalty.</a:t>
            </a:r>
          </a:p>
          <a:p>
            <a:endParaRPr lang="en-US" dirty="0"/>
          </a:p>
        </p:txBody>
      </p:sp>
      <p:sp>
        <p:nvSpPr>
          <p:cNvPr id="3" name="Rectangle 2">
            <a:extLst>
              <a:ext uri="{FF2B5EF4-FFF2-40B4-BE49-F238E27FC236}">
                <a16:creationId xmlns:a16="http://schemas.microsoft.com/office/drawing/2014/main" id="{F190DA47-24CC-9D0D-E40A-A800803B1B6A}"/>
              </a:ext>
            </a:extLst>
          </p:cNvPr>
          <p:cNvSpPr/>
          <p:nvPr/>
        </p:nvSpPr>
        <p:spPr>
          <a:xfrm>
            <a:off x="1438087" y="3468940"/>
            <a:ext cx="2373437" cy="131891"/>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3">
            <a:extLst>
              <a:ext uri="{FF2B5EF4-FFF2-40B4-BE49-F238E27FC236}">
                <a16:creationId xmlns:a16="http://schemas.microsoft.com/office/drawing/2014/main" id="{8E06C654-4FDE-5394-1E80-22DBA207A984}"/>
              </a:ext>
            </a:extLst>
          </p:cNvPr>
          <p:cNvSpPr/>
          <p:nvPr/>
        </p:nvSpPr>
        <p:spPr>
          <a:xfrm>
            <a:off x="1438086" y="3939271"/>
            <a:ext cx="3934014" cy="131891"/>
          </a:xfrm>
          <a:prstGeom prst="rect">
            <a:avLst/>
          </a:prstGeom>
          <a:noFill/>
          <a:ln w="1905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6">
            <a:extLst>
              <a:ext uri="{FF2B5EF4-FFF2-40B4-BE49-F238E27FC236}">
                <a16:creationId xmlns:a16="http://schemas.microsoft.com/office/drawing/2014/main" id="{574EE578-15B8-A8D7-5A0E-D12033999C0E}"/>
              </a:ext>
            </a:extLst>
          </p:cNvPr>
          <p:cNvSpPr/>
          <p:nvPr/>
        </p:nvSpPr>
        <p:spPr>
          <a:xfrm>
            <a:off x="10775725" y="1142542"/>
            <a:ext cx="609451" cy="2286457"/>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0DFB38BD-3038-AA84-5034-A688FFE98C15}"/>
              </a:ext>
            </a:extLst>
          </p:cNvPr>
          <p:cNvSpPr/>
          <p:nvPr/>
        </p:nvSpPr>
        <p:spPr>
          <a:xfrm>
            <a:off x="1438087" y="4877244"/>
            <a:ext cx="1442274" cy="131891"/>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CDFFB5F8-B917-431A-4A00-29BB17EA1B39}"/>
              </a:ext>
            </a:extLst>
          </p:cNvPr>
          <p:cNvSpPr/>
          <p:nvPr/>
        </p:nvSpPr>
        <p:spPr>
          <a:xfrm>
            <a:off x="10641106" y="5199160"/>
            <a:ext cx="385482" cy="1343308"/>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Rectangle 19">
            <a:extLst>
              <a:ext uri="{FF2B5EF4-FFF2-40B4-BE49-F238E27FC236}">
                <a16:creationId xmlns:a16="http://schemas.microsoft.com/office/drawing/2014/main" id="{26C77FCA-0A4E-AFA7-25EB-AE4A10969E8D}"/>
              </a:ext>
            </a:extLst>
          </p:cNvPr>
          <p:cNvSpPr/>
          <p:nvPr/>
        </p:nvSpPr>
        <p:spPr>
          <a:xfrm>
            <a:off x="9235439" y="4311350"/>
            <a:ext cx="323927" cy="2302810"/>
          </a:xfrm>
          <a:prstGeom prst="rect">
            <a:avLst/>
          </a:prstGeom>
          <a:noFill/>
          <a:ln w="1905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Rectangle 20">
            <a:extLst>
              <a:ext uri="{FF2B5EF4-FFF2-40B4-BE49-F238E27FC236}">
                <a16:creationId xmlns:a16="http://schemas.microsoft.com/office/drawing/2014/main" id="{7523E900-8B65-5B2D-F5BB-2AC27941CBCC}"/>
              </a:ext>
            </a:extLst>
          </p:cNvPr>
          <p:cNvSpPr/>
          <p:nvPr/>
        </p:nvSpPr>
        <p:spPr>
          <a:xfrm>
            <a:off x="1405512" y="5209492"/>
            <a:ext cx="3261738" cy="131891"/>
          </a:xfrm>
          <a:prstGeom prst="rect">
            <a:avLst/>
          </a:prstGeom>
          <a:noFill/>
          <a:ln w="1905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Rectangle 21">
            <a:extLst>
              <a:ext uri="{FF2B5EF4-FFF2-40B4-BE49-F238E27FC236}">
                <a16:creationId xmlns:a16="http://schemas.microsoft.com/office/drawing/2014/main" id="{E1B6C65D-DCE7-2D42-8F33-A7261C5CB122}"/>
              </a:ext>
            </a:extLst>
          </p:cNvPr>
          <p:cNvSpPr/>
          <p:nvPr/>
        </p:nvSpPr>
        <p:spPr>
          <a:xfrm>
            <a:off x="1405512" y="4200096"/>
            <a:ext cx="240408" cy="104525"/>
          </a:xfrm>
          <a:prstGeom prst="rect">
            <a:avLst/>
          </a:prstGeom>
          <a:noFill/>
          <a:ln w="19050">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Rectangle 24">
            <a:extLst>
              <a:ext uri="{FF2B5EF4-FFF2-40B4-BE49-F238E27FC236}">
                <a16:creationId xmlns:a16="http://schemas.microsoft.com/office/drawing/2014/main" id="{70E3F151-84D3-580A-2E48-D0281813F46B}"/>
              </a:ext>
            </a:extLst>
          </p:cNvPr>
          <p:cNvSpPr/>
          <p:nvPr/>
        </p:nvSpPr>
        <p:spPr>
          <a:xfrm>
            <a:off x="1405512" y="5384964"/>
            <a:ext cx="240408" cy="104525"/>
          </a:xfrm>
          <a:prstGeom prst="rect">
            <a:avLst/>
          </a:prstGeom>
          <a:noFill/>
          <a:ln w="19050">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Rectangle 25">
            <a:extLst>
              <a:ext uri="{FF2B5EF4-FFF2-40B4-BE49-F238E27FC236}">
                <a16:creationId xmlns:a16="http://schemas.microsoft.com/office/drawing/2014/main" id="{E8CACB52-C468-B848-228D-F5BA5678EC6E}"/>
              </a:ext>
            </a:extLst>
          </p:cNvPr>
          <p:cNvSpPr/>
          <p:nvPr/>
        </p:nvSpPr>
        <p:spPr>
          <a:xfrm>
            <a:off x="8559583" y="6360913"/>
            <a:ext cx="218657" cy="150838"/>
          </a:xfrm>
          <a:prstGeom prst="rect">
            <a:avLst/>
          </a:prstGeom>
          <a:noFill/>
          <a:ln w="19050">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5885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114069" y="1775652"/>
            <a:ext cx="4064856" cy="2115845"/>
          </a:xfrm>
        </p:spPr>
        <p:txBody>
          <a:bodyPr>
            <a:normAutofit/>
          </a:bodyPr>
          <a:lstStyle/>
          <a:p>
            <a:r>
              <a:rPr lang="en-US" sz="6600" b="1" dirty="0"/>
              <a:t>Thank You</a:t>
            </a:r>
          </a:p>
        </p:txBody>
      </p:sp>
      <p:sp>
        <p:nvSpPr>
          <p:cNvPr id="2" name="Title 23">
            <a:extLst>
              <a:ext uri="{FF2B5EF4-FFF2-40B4-BE49-F238E27FC236}">
                <a16:creationId xmlns:a16="http://schemas.microsoft.com/office/drawing/2014/main" id="{4FB8DC81-C8EC-B4B0-8BB9-98E5B27FC530}"/>
              </a:ext>
            </a:extLst>
          </p:cNvPr>
          <p:cNvSpPr txBox="1">
            <a:spLocks/>
          </p:cNvSpPr>
          <p:nvPr/>
        </p:nvSpPr>
        <p:spPr>
          <a:xfrm>
            <a:off x="4866906" y="0"/>
            <a:ext cx="5181600" cy="6520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2400" b="1" dirty="0"/>
              <a:t>SUMMARY</a:t>
            </a:r>
          </a:p>
        </p:txBody>
      </p:sp>
      <p:sp>
        <p:nvSpPr>
          <p:cNvPr id="4" name="TextBox 3">
            <a:extLst>
              <a:ext uri="{FF2B5EF4-FFF2-40B4-BE49-F238E27FC236}">
                <a16:creationId xmlns:a16="http://schemas.microsoft.com/office/drawing/2014/main" id="{998B0D06-50D0-24FB-6353-A7DC9C7C78C9}"/>
              </a:ext>
            </a:extLst>
          </p:cNvPr>
          <p:cNvSpPr txBox="1"/>
          <p:nvPr/>
        </p:nvSpPr>
        <p:spPr>
          <a:xfrm>
            <a:off x="4612640" y="4143844"/>
            <a:ext cx="7290894" cy="3785652"/>
          </a:xfrm>
          <a:prstGeom prst="rect">
            <a:avLst/>
          </a:prstGeom>
          <a:noFill/>
        </p:spPr>
        <p:txBody>
          <a:bodyPr wrap="square">
            <a:spAutoFit/>
          </a:bodyPr>
          <a:lstStyle/>
          <a:p>
            <a:pPr marL="285750" indent="-285750" algn="just">
              <a:buFont typeface="Arial" panose="020B0604020202020204" pitchFamily="34" charset="0"/>
              <a:buChar char="•"/>
            </a:pPr>
            <a:r>
              <a:rPr lang="en-US" sz="1600" b="1" dirty="0">
                <a:solidFill>
                  <a:schemeClr val="bg1"/>
                </a:solidFill>
                <a:latin typeface="Abadi" panose="020B0604020104020204" pitchFamily="34" charset="0"/>
              </a:rPr>
              <a:t>Sales Drivers</a:t>
            </a:r>
            <a:r>
              <a:rPr lang="en-US" sz="1600" dirty="0">
                <a:solidFill>
                  <a:schemeClr val="bg1"/>
                </a:solidFill>
                <a:latin typeface="Abadi" panose="020B0604020104020204" pitchFamily="34" charset="0"/>
              </a:rPr>
              <a:t>: Focus on competitive pricing in the £20-£40 range for handsets and under £15 for SIMO plans.</a:t>
            </a:r>
          </a:p>
          <a:p>
            <a:pPr marL="285750" indent="-285750" algn="just">
              <a:buFont typeface="Arial" panose="020B0604020202020204" pitchFamily="34" charset="0"/>
              <a:buChar char="•"/>
            </a:pPr>
            <a:r>
              <a:rPr lang="en-US" sz="1600" b="1" dirty="0">
                <a:solidFill>
                  <a:schemeClr val="bg1"/>
                </a:solidFill>
                <a:latin typeface="Abadi" panose="020B0604020104020204" pitchFamily="34" charset="0"/>
              </a:rPr>
              <a:t>Unlimited Data</a:t>
            </a:r>
            <a:r>
              <a:rPr lang="en-US" sz="1600" dirty="0">
                <a:solidFill>
                  <a:schemeClr val="bg1"/>
                </a:solidFill>
                <a:latin typeface="Abadi" panose="020B0604020104020204" pitchFamily="34" charset="0"/>
              </a:rPr>
              <a:t>: Promote unlimited data plans and emphasize 4G/5G connectivity.</a:t>
            </a:r>
          </a:p>
          <a:p>
            <a:pPr marL="285750" indent="-285750" algn="just">
              <a:buFont typeface="Arial" panose="020B0604020202020204" pitchFamily="34" charset="0"/>
              <a:buChar char="•"/>
            </a:pPr>
            <a:r>
              <a:rPr lang="en-US" sz="1600" b="1" dirty="0">
                <a:solidFill>
                  <a:schemeClr val="bg1"/>
                </a:solidFill>
                <a:latin typeface="Abadi" panose="020B0604020104020204" pitchFamily="34" charset="0"/>
              </a:rPr>
              <a:t>Seasonal Promotions</a:t>
            </a:r>
            <a:r>
              <a:rPr lang="en-US" sz="1600" dirty="0">
                <a:solidFill>
                  <a:schemeClr val="bg1"/>
                </a:solidFill>
                <a:latin typeface="Abadi" panose="020B0604020104020204" pitchFamily="34" charset="0"/>
              </a:rPr>
              <a:t>: Capitalize on peak periods like holidays with targeted offers.</a:t>
            </a:r>
          </a:p>
          <a:p>
            <a:pPr marL="285750" indent="-285750" algn="just">
              <a:buFont typeface="Arial" panose="020B0604020202020204" pitchFamily="34" charset="0"/>
              <a:buChar char="•"/>
            </a:pPr>
            <a:r>
              <a:rPr lang="en-US" sz="1600" b="1" dirty="0">
                <a:solidFill>
                  <a:schemeClr val="bg1"/>
                </a:solidFill>
                <a:latin typeface="Abadi" panose="020B0604020104020204" pitchFamily="34" charset="0"/>
              </a:rPr>
              <a:t>Customer Retention</a:t>
            </a:r>
            <a:r>
              <a:rPr lang="en-US" sz="1600" dirty="0">
                <a:solidFill>
                  <a:schemeClr val="bg1"/>
                </a:solidFill>
                <a:latin typeface="Abadi" panose="020B0604020104020204" pitchFamily="34" charset="0"/>
              </a:rPr>
              <a:t>: Use loyalty programs and in-contract escalations to retain existing customers.</a:t>
            </a:r>
          </a:p>
          <a:p>
            <a:pPr marL="285750" indent="-285750" algn="just">
              <a:buFont typeface="Arial" panose="020B0604020202020204" pitchFamily="34" charset="0"/>
              <a:buChar char="•"/>
            </a:pPr>
            <a:r>
              <a:rPr lang="en-US" sz="1600" b="1" dirty="0">
                <a:solidFill>
                  <a:schemeClr val="bg1"/>
                </a:solidFill>
                <a:latin typeface="Abadi" panose="020B0604020104020204" pitchFamily="34" charset="0"/>
              </a:rPr>
              <a:t>Segmented Offers</a:t>
            </a:r>
            <a:r>
              <a:rPr lang="en-US" sz="1600" dirty="0">
                <a:solidFill>
                  <a:schemeClr val="bg1"/>
                </a:solidFill>
                <a:latin typeface="Abadi" panose="020B0604020104020204" pitchFamily="34" charset="0"/>
              </a:rPr>
              <a:t>: Tailor plans to specific customer segments for better appeal and sales performance.</a:t>
            </a:r>
          </a:p>
          <a:p>
            <a:pPr marL="285750" indent="-285750" algn="just">
              <a:buFont typeface="Arial" panose="020B0604020202020204" pitchFamily="34" charset="0"/>
              <a:buChar char="•"/>
            </a:pPr>
            <a:endParaRPr lang="en-US" sz="1600" dirty="0">
              <a:solidFill>
                <a:schemeClr val="bg1"/>
              </a:solidFill>
              <a:latin typeface="Abadi" panose="020B0604020104020204" pitchFamily="34" charset="0"/>
            </a:endParaRPr>
          </a:p>
          <a:p>
            <a:pPr marL="285750" indent="-285750" algn="just">
              <a:buFont typeface="Arial" panose="020B0604020202020204" pitchFamily="34" charset="0"/>
              <a:buChar char="•"/>
            </a:pPr>
            <a:endParaRPr lang="en-US" sz="1600" dirty="0">
              <a:solidFill>
                <a:schemeClr val="bg1"/>
              </a:solidFill>
              <a:latin typeface="Abadi" panose="020B0604020104020204" pitchFamily="34" charset="0"/>
            </a:endParaRPr>
          </a:p>
          <a:p>
            <a:pPr algn="just"/>
            <a:endParaRPr lang="en-US" sz="1600" dirty="0">
              <a:solidFill>
                <a:schemeClr val="bg1"/>
              </a:solidFill>
              <a:latin typeface="Abadi" panose="020B0604020104020204" pitchFamily="34" charset="0"/>
            </a:endParaRPr>
          </a:p>
          <a:p>
            <a:pPr marL="285750" indent="-285750" algn="just">
              <a:buFont typeface="Arial" panose="020B0604020202020204" pitchFamily="34" charset="0"/>
              <a:buChar char="•"/>
            </a:pPr>
            <a:endParaRPr lang="en-US" sz="1600" dirty="0">
              <a:solidFill>
                <a:schemeClr val="bg1"/>
              </a:solidFill>
              <a:latin typeface="Abadi" panose="020B0604020104020204" pitchFamily="34" charset="0"/>
            </a:endParaRPr>
          </a:p>
          <a:p>
            <a:pPr marL="285750" indent="-285750" algn="just">
              <a:buFont typeface="Arial" panose="020B0604020202020204" pitchFamily="34" charset="0"/>
              <a:buChar char="•"/>
            </a:pPr>
            <a:endParaRPr lang="en-NG" sz="1600" dirty="0">
              <a:solidFill>
                <a:schemeClr val="bg1"/>
              </a:solidFill>
              <a:latin typeface="Abadi" panose="020B0604020104020204" pitchFamily="34" charset="0"/>
            </a:endParaRPr>
          </a:p>
        </p:txBody>
      </p:sp>
      <p:sp>
        <p:nvSpPr>
          <p:cNvPr id="5" name="TextBox 4">
            <a:extLst>
              <a:ext uri="{FF2B5EF4-FFF2-40B4-BE49-F238E27FC236}">
                <a16:creationId xmlns:a16="http://schemas.microsoft.com/office/drawing/2014/main" id="{523A54F6-F932-958A-FEC8-FEF0179FCB73}"/>
              </a:ext>
            </a:extLst>
          </p:cNvPr>
          <p:cNvSpPr txBox="1"/>
          <p:nvPr/>
        </p:nvSpPr>
        <p:spPr>
          <a:xfrm>
            <a:off x="4612640" y="652054"/>
            <a:ext cx="6918960" cy="2062103"/>
          </a:xfrm>
          <a:prstGeom prst="rect">
            <a:avLst/>
          </a:prstGeom>
          <a:noFill/>
        </p:spPr>
        <p:txBody>
          <a:bodyPr wrap="square">
            <a:spAutoFit/>
          </a:bodyPr>
          <a:lstStyle/>
          <a:p>
            <a:r>
              <a:rPr lang="en-US" sz="1600" dirty="0">
                <a:solidFill>
                  <a:schemeClr val="bg1"/>
                </a:solidFill>
                <a:latin typeface="Abadi" panose="020B0604020104020204" pitchFamily="34" charset="0"/>
              </a:rPr>
              <a:t>In October to December 2019, the top-performing UK mobile networks were:</a:t>
            </a:r>
          </a:p>
          <a:p>
            <a:pPr marL="285750" indent="-285750">
              <a:buFont typeface="Arial" panose="020B0604020202020204" pitchFamily="34" charset="0"/>
              <a:buChar char="•"/>
            </a:pPr>
            <a:r>
              <a:rPr lang="en-US" sz="1600" b="1" dirty="0">
                <a:solidFill>
                  <a:schemeClr val="bg1"/>
                </a:solidFill>
                <a:latin typeface="Abadi" panose="020B0604020104020204" pitchFamily="34" charset="0"/>
              </a:rPr>
              <a:t>EE</a:t>
            </a:r>
            <a:r>
              <a:rPr lang="en-US" sz="1600" dirty="0">
                <a:solidFill>
                  <a:schemeClr val="bg1"/>
                </a:solidFill>
                <a:latin typeface="Abadi" panose="020B0604020104020204" pitchFamily="34" charset="0"/>
              </a:rPr>
              <a:t>: Best in leading in coverage, data speeds, and early 5G rollout.</a:t>
            </a:r>
          </a:p>
          <a:p>
            <a:pPr marL="285750" indent="-285750">
              <a:buFont typeface="Arial" panose="020B0604020202020204" pitchFamily="34" charset="0"/>
              <a:buChar char="•"/>
            </a:pPr>
            <a:r>
              <a:rPr lang="en-US" sz="1600" b="1" dirty="0">
                <a:solidFill>
                  <a:schemeClr val="bg1"/>
                </a:solidFill>
                <a:latin typeface="Abadi" panose="020B0604020104020204" pitchFamily="34" charset="0"/>
              </a:rPr>
              <a:t>O2</a:t>
            </a:r>
            <a:r>
              <a:rPr lang="en-US" sz="1600" dirty="0">
                <a:solidFill>
                  <a:schemeClr val="bg1"/>
                </a:solidFill>
                <a:latin typeface="Abadi" panose="020B0604020104020204" pitchFamily="34" charset="0"/>
              </a:rPr>
              <a:t>: Strong in customer satisfaction and reliable 4G coverage, with added value from the priority rewards program focused on data.</a:t>
            </a:r>
          </a:p>
          <a:p>
            <a:pPr marL="285750" indent="-285750">
              <a:buFont typeface="Arial" panose="020B0604020202020204" pitchFamily="34" charset="0"/>
              <a:buChar char="•"/>
            </a:pPr>
            <a:r>
              <a:rPr lang="en-US" sz="1600" b="1" dirty="0">
                <a:solidFill>
                  <a:schemeClr val="bg1"/>
                </a:solidFill>
                <a:latin typeface="Abadi" panose="020B0604020104020204" pitchFamily="34" charset="0"/>
              </a:rPr>
              <a:t>Vodafone</a:t>
            </a:r>
            <a:r>
              <a:rPr lang="en-US" sz="1600" dirty="0">
                <a:solidFill>
                  <a:schemeClr val="bg1"/>
                </a:solidFill>
                <a:latin typeface="Abadi" panose="020B0604020104020204" pitchFamily="34" charset="0"/>
              </a:rPr>
              <a:t>: Good balance of network performance and promo benefits.</a:t>
            </a:r>
          </a:p>
          <a:p>
            <a:pPr marL="285750" indent="-285750">
              <a:buFont typeface="Arial" panose="020B0604020202020204" pitchFamily="34" charset="0"/>
              <a:buChar char="•"/>
            </a:pPr>
            <a:r>
              <a:rPr lang="en-US" sz="1600" b="1" dirty="0">
                <a:solidFill>
                  <a:schemeClr val="bg1"/>
                </a:solidFill>
                <a:latin typeface="Abadi" panose="020B0604020104020204" pitchFamily="34" charset="0"/>
              </a:rPr>
              <a:t>Three</a:t>
            </a:r>
            <a:r>
              <a:rPr lang="en-US" sz="1600" dirty="0">
                <a:solidFill>
                  <a:schemeClr val="bg1"/>
                </a:solidFill>
                <a:latin typeface="Abadi" panose="020B0604020104020204" pitchFamily="34" charset="0"/>
              </a:rPr>
              <a:t>: Best value for data-heavy users with competitive pricing and 4G/5G availability.</a:t>
            </a:r>
          </a:p>
          <a:p>
            <a:pPr marL="285750" indent="-285750">
              <a:buFont typeface="Arial" panose="020B0604020202020204" pitchFamily="34" charset="0"/>
              <a:buChar char="•"/>
            </a:pPr>
            <a:r>
              <a:rPr lang="en-US" sz="1600" b="1" dirty="0">
                <a:solidFill>
                  <a:schemeClr val="bg1"/>
                </a:solidFill>
                <a:latin typeface="Abadi" panose="020B0604020104020204" pitchFamily="34" charset="0"/>
              </a:rPr>
              <a:t>Tesco Mobile</a:t>
            </a:r>
            <a:r>
              <a:rPr lang="en-US" sz="1600" dirty="0">
                <a:solidFill>
                  <a:schemeClr val="bg1"/>
                </a:solidFill>
                <a:latin typeface="Abadi" panose="020B0604020104020204" pitchFamily="34" charset="0"/>
              </a:rPr>
              <a:t>: Offered great value for money and diverse Tariff plans.</a:t>
            </a:r>
          </a:p>
        </p:txBody>
      </p:sp>
      <p:pic>
        <p:nvPicPr>
          <p:cNvPr id="8" name="Picture Placeholder 11" descr="Handshake with solid fill">
            <a:extLst>
              <a:ext uri="{FF2B5EF4-FFF2-40B4-BE49-F238E27FC236}">
                <a16:creationId xmlns:a16="http://schemas.microsoft.com/office/drawing/2014/main" id="{6B26B17B-64B4-DA23-1E89-5DF8526FE2FC}"/>
              </a:ext>
            </a:extLst>
          </p:cNvPr>
          <p:cNvPicPr>
            <a:picLocks noChangeAspect="1"/>
          </p:cNvPicPr>
          <p:nvPr/>
        </p:nvPicPr>
        <p:blipFill rotWithShape="1">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t="5404" b="5404"/>
          <a:stretch/>
        </p:blipFill>
        <p:spPr>
          <a:xfrm>
            <a:off x="2482556" y="4410731"/>
            <a:ext cx="2224877" cy="1988678"/>
          </a:xfrm>
          <a:prstGeom prst="rect">
            <a:avLst/>
          </a:prstGeom>
        </p:spPr>
      </p:pic>
      <p:pic>
        <p:nvPicPr>
          <p:cNvPr id="9" name="Picture Placeholder 7" descr="Upward trend with solid fill">
            <a:extLst>
              <a:ext uri="{FF2B5EF4-FFF2-40B4-BE49-F238E27FC236}">
                <a16:creationId xmlns:a16="http://schemas.microsoft.com/office/drawing/2014/main" id="{BF8D5B55-090D-FA27-E8F6-4FC5F72225BC}"/>
              </a:ext>
            </a:extLst>
          </p:cNvPr>
          <p:cNvPicPr>
            <a:picLocks noChangeAspect="1"/>
          </p:cNvPicPr>
          <p:nvPr/>
        </p:nvPicPr>
        <p:blipFill rotWithShape="1">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t="5274" b="5274"/>
          <a:stretch/>
        </p:blipFill>
        <p:spPr>
          <a:xfrm>
            <a:off x="2510952" y="552975"/>
            <a:ext cx="2023495" cy="1808675"/>
          </a:xfrm>
          <a:prstGeom prst="rect">
            <a:avLst/>
          </a:prstGeom>
        </p:spPr>
      </p:pic>
      <p:sp>
        <p:nvSpPr>
          <p:cNvPr id="10" name="Title 23">
            <a:extLst>
              <a:ext uri="{FF2B5EF4-FFF2-40B4-BE49-F238E27FC236}">
                <a16:creationId xmlns:a16="http://schemas.microsoft.com/office/drawing/2014/main" id="{FAE106FC-B438-0C66-6746-E11597E62CED}"/>
              </a:ext>
            </a:extLst>
          </p:cNvPr>
          <p:cNvSpPr txBox="1">
            <a:spLocks/>
          </p:cNvSpPr>
          <p:nvPr/>
        </p:nvSpPr>
        <p:spPr>
          <a:xfrm>
            <a:off x="4894033" y="3565470"/>
            <a:ext cx="5181600" cy="6520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2400" b="1" dirty="0"/>
              <a:t>DATA DRIVEN RECOMMENDATION</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5832</TotalTime>
  <Words>2623</Words>
  <Application>Microsoft Office PowerPoint</Application>
  <PresentationFormat>Widescreen</PresentationFormat>
  <Paragraphs>174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等线</vt:lpstr>
      <vt:lpstr>Abadi</vt:lpstr>
      <vt:lpstr>Arial</vt:lpstr>
      <vt:lpstr>Calibri</vt:lpstr>
      <vt:lpstr>Calibri Light</vt:lpstr>
      <vt:lpstr>Posterama Text Black (Headings)</vt:lpstr>
      <vt:lpstr>Sylfaen</vt:lpstr>
      <vt:lpstr>Office Theme</vt:lpstr>
      <vt:lpstr>PowerPoint Presentation</vt:lpstr>
      <vt:lpstr>UK Mobile Market Insights: October to December 2019 </vt:lpstr>
      <vt:lpstr>How did Pricing and Segment Preferences Impact Sales Performance?</vt:lpstr>
      <vt:lpstr>What Tariff Offers were most Popular Across Segment?</vt:lpstr>
      <vt:lpstr>Did Promo Values and Cost influence Sales Trends?</vt:lpstr>
      <vt:lpstr>What kind of Promos were most Effective?</vt:lpstr>
      <vt:lpstr>Did Promo features affect Promo Strategies?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Chidiebere Ogbuchi</dc:creator>
  <cp:lastModifiedBy>Chidiebere Ogbuchi</cp:lastModifiedBy>
  <cp:revision>366</cp:revision>
  <dcterms:created xsi:type="dcterms:W3CDTF">2024-11-01T01:11:47Z</dcterms:created>
  <dcterms:modified xsi:type="dcterms:W3CDTF">2025-01-20T13:25:34Z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